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5" r:id="rId26"/>
    <p:sldId id="279" r:id="rId27"/>
    <p:sldId id="280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944215"/>
          </a:xfrm>
        </p:spPr>
        <p:txBody>
          <a:bodyPr/>
          <a:lstStyle/>
          <a:p>
            <a:r>
              <a:rPr lang="ru-RU" dirty="0" smtClean="0"/>
              <a:t>Эндокринная система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900igr.net/up/datas/109498/00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391" y="476250"/>
            <a:ext cx="7533217" cy="564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2800" b="1" dirty="0" smtClean="0"/>
              <a:t>Эндокринные органы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Органы, ткани и клетки с эндокринной функцией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196752"/>
          <a:ext cx="8229600" cy="5328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496"/>
                <a:gridCol w="2376264"/>
                <a:gridCol w="1944216"/>
                <a:gridCol w="144016"/>
                <a:gridCol w="2386608"/>
              </a:tblGrid>
              <a:tr h="5809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№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Органы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Ткань, клетки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Гормоны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097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Эндокринные железы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666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Гипофиз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а)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аденогипофиз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б)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нейрогипофиз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кортикотрофы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гонадотрофы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тиреотрофы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соматотрофы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лактотрофы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питуициты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кортикотропин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меланопропин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фоллитропин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лютропин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тиреотропин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соматотропин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пролактин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вазопрессин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окситоцин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r"/>
            <a:r>
              <a:rPr lang="ru-RU" sz="1400" dirty="0" smtClean="0"/>
              <a:t>Продолжение таблицы</a:t>
            </a:r>
            <a:endParaRPr lang="ru-RU" sz="1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36613"/>
          <a:ext cx="8229600" cy="5542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496"/>
                <a:gridCol w="2232248"/>
                <a:gridCol w="2304256"/>
                <a:gridCol w="2314600"/>
              </a:tblGrid>
              <a:tr h="1704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Надпочечники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а) корковое вещество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б) мозговое вещество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клубочковая зона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пучковая зона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сетчатая зона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хромаффинные клетки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минералкортикоиды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глюкокортикоиды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половые стероиды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адреналин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норадреналин</a:t>
                      </a:r>
                    </a:p>
                  </a:txBody>
                  <a:tcPr marL="68580" marR="68580" marT="0" marB="0"/>
                </a:tc>
              </a:tr>
              <a:tr h="1704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3.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Щитовидная железа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фолликулярные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тиреоциты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К-клетки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трийодтиронин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тетрайодтиронин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кальцитонин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704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4.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Околощитовидные железы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главные клетки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К-клетки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паратирин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Times New Roman"/>
                        </a:rPr>
                        <a:t>кальцитонин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algn="r"/>
            <a:r>
              <a:rPr lang="ru-RU" sz="1400" dirty="0" smtClean="0"/>
              <a:t>Продолжение таблицы</a:t>
            </a:r>
            <a:endParaRPr lang="ru-RU" sz="1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36612"/>
          <a:ext cx="8229600" cy="5544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496"/>
                <a:gridCol w="2232248"/>
                <a:gridCol w="2232248"/>
                <a:gridCol w="2386608"/>
              </a:tblGrid>
              <a:tr h="401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5.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Эпифиз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пинеоциты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мелатонин</a:t>
                      </a:r>
                    </a:p>
                  </a:txBody>
                  <a:tcPr marL="68580" marR="68580" marT="0" marB="0"/>
                </a:tc>
              </a:tr>
              <a:tr h="3165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6.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Половые железы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а) семенники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б) яичники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клетки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Лейдига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клетки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Сертоли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клетки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гранулезы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желтое тело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тестостерон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эстрогены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ингибин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эстрадиол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эстрон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прогестерон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прогестерон</a:t>
                      </a:r>
                    </a:p>
                  </a:txBody>
                  <a:tcPr marL="68580" marR="68580" marT="0" marB="0"/>
                </a:tc>
              </a:tr>
              <a:tr h="19782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7.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Поджелудочная железа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островки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Лангерганса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альфа-клетки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бета-клетки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дельта-клетки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глюкагон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инсулин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соматостатин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1400" dirty="0" smtClean="0"/>
              <a:t>                                                                                                                                                     Продолжение таблицы</a:t>
            </a:r>
            <a:br>
              <a:rPr lang="ru-RU" sz="1400" dirty="0" smtClean="0"/>
            </a:br>
            <a:r>
              <a:rPr lang="ru-RU" sz="2000" b="1" dirty="0" smtClean="0"/>
              <a:t>Органы с инкреторной функцией клеток</a:t>
            </a:r>
            <a:endParaRPr lang="ru-RU" sz="20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196752"/>
          <a:ext cx="8229600" cy="504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/>
                <a:gridCol w="1512168"/>
                <a:gridCol w="2664296"/>
                <a:gridCol w="2818656"/>
              </a:tblGrid>
              <a:tr h="19345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8.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Плацента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синцитиотрофобласт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цитотрофобласт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хорионический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гонадотропин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пролактин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эстриол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прогестерон</a:t>
                      </a:r>
                    </a:p>
                  </a:txBody>
                  <a:tcPr marL="68580" marR="68580" marT="0" marB="0"/>
                </a:tc>
              </a:tr>
              <a:tr h="784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9.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Тимус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тимоциты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ЮГА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тимозин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тиопоэтин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60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10.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Почка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ЮГА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интерстиций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канальцы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ренин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эритропоэтин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кальцитриол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60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11.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Сердце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миоциты предсердий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атриопептид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соматостатин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ангиотензин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Щитовидная железа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Щитовидная железа, или щитовидка, расположена спереди от трахеи (справа и слева) и представлена двумя долями и небольшим перешейком на уровне 24-го хрящевого кольца дыхательного горла. В норме железа имеет совсем небольшие размеры и вес не более 20-30 граммов, однако при наличии эндокринных заболеваний может увеличиваться в 2 и более раз — всё зависит от степени и особенностей патологии.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Возрастные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У новорожденных она весит 1 г, у детей с 11 дней до 6 мес. —2 г, в 6—12 мес. — 3г, 1—2 года —4 г, 3—4 года- 7г, 5—10 лет — 10 г, 11—15 лет — 15 г, 16—20 лет —25 г, 21 год и старше — 39—47 г. </a:t>
            </a:r>
          </a:p>
          <a:p>
            <a:pPr>
              <a:buNone/>
            </a:pPr>
            <a:r>
              <a:rPr lang="ru-RU" dirty="0" smtClean="0"/>
              <a:t>У новорожденного ребенка высокая </a:t>
            </a:r>
            <a:r>
              <a:rPr lang="ru-RU" dirty="0" err="1" smtClean="0"/>
              <a:t>тиреоидная</a:t>
            </a:r>
            <a:r>
              <a:rPr lang="ru-RU" dirty="0" smtClean="0"/>
              <a:t> активность (физиологический гипертиреоз), которая длится около недели. Второй подъем в 12—15 лет, что связано с большими потребностями организма в энергии, необходимой для интенсивного роста. Секреция гормонов закономерно возрастает в ответ на действие холода.</a:t>
            </a:r>
          </a:p>
          <a:p>
            <a:pPr>
              <a:buNone/>
            </a:pPr>
            <a:r>
              <a:rPr lang="ru-RU" dirty="0" smtClean="0"/>
              <a:t> Заболевания щитовидной железы у детей стоят на втором месте после сахарного диабета. Максимум активности ЩЖ достигается в период с 21 года до 30 лет, после чего она постепенно снижается.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Паращитовидные железы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dirty="0" smtClean="0"/>
              <a:t>Комплекс из 4 небольших желёзок, расположенных позади щитовидки, образует паращитовидную железу. Этот эндокринный орган отвечает за кальциевый статус организма, который необходим для полноценного развития организма, функционирования двигательной и нервной систем.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Возрастные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/>
              <a:t>После рождения масса паращитовидных желез увеличивается до 30 лет у мужчин и до 45—50 лет у женщин.</a:t>
            </a:r>
          </a:p>
          <a:p>
            <a:r>
              <a:rPr lang="ru-RU" sz="3400" dirty="0" smtClean="0"/>
              <a:t>Паращитовидные железы у эмбриона появляются на ранней стадии развития (1,5 мес.). </a:t>
            </a:r>
          </a:p>
          <a:p>
            <a:r>
              <a:rPr lang="ru-RU" sz="3400" dirty="0" smtClean="0"/>
              <a:t>До конца подросткового периода содержание </a:t>
            </a:r>
            <a:r>
              <a:rPr lang="ru-RU" sz="3400" dirty="0" err="1" smtClean="0"/>
              <a:t>паратгормона</a:t>
            </a:r>
            <a:r>
              <a:rPr lang="ru-RU" sz="3400" dirty="0" smtClean="0"/>
              <a:t> в плазме детей выше, чем у взрослых, но наиболее интенсивный синтез его происходит в 4—7 лет. </a:t>
            </a:r>
          </a:p>
          <a:p>
            <a:r>
              <a:rPr lang="ru-RU" sz="3400" dirty="0" smtClean="0"/>
              <a:t>	В период первого и даже второго детства возможна относительная гипофункция паращитовидных желез, в связи с чем усиливается жажда, пропадает аппетит, повышается нервно-мышечная возбудимость, дети на различные раздражители реагируют подергиванием отдельных групп мышц. Гипофункция усугубляется инфекционными заболеваниями.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cap="all" dirty="0" smtClean="0"/>
              <a:t>гипофиз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ru-RU" dirty="0" smtClean="0"/>
              <a:t>Анатомически гипофиз состоит из трёх микроскопических долей: </a:t>
            </a:r>
            <a:r>
              <a:rPr lang="ru-RU" dirty="0" err="1" smtClean="0"/>
              <a:t>аденогипофиза</a:t>
            </a:r>
            <a:r>
              <a:rPr lang="ru-RU" dirty="0" smtClean="0"/>
              <a:t>, расположенного спереди, </a:t>
            </a:r>
            <a:r>
              <a:rPr lang="ru-RU" dirty="0" err="1" smtClean="0"/>
              <a:t>нейрогипофиза</a:t>
            </a:r>
            <a:r>
              <a:rPr lang="ru-RU" dirty="0" smtClean="0"/>
              <a:t>, локализованного сзади, и срединной доли, которая, в отличие от двух других, практически не развита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Возрастные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Эндокринные клетки передней доли дифференцируются в эмбриональном периоде, и на 7–9-й неделе они уже способны к синтезу гормонов. Масса гипофиза новорожденных составляет 100–150 мг, а размер 2,5–3 мм. На втором году жизни он начинает увеличиваться, особенно в возрасте 4–5 лет. После этого до 11 лет рост гипофиза замедляется, а с 11 лет вновь ускоряется. К периоду полового созревания масса гипофиза в среднем составляет 200–350 мг, к 18–20 годам – 500–650</a:t>
            </a:r>
            <a:r>
              <a:rPr lang="en-US" dirty="0" smtClean="0"/>
              <a:t> </a:t>
            </a:r>
            <a:r>
              <a:rPr lang="ru-RU" dirty="0" smtClean="0"/>
              <a:t>мг. Диаметр гипофиза к совершеннолетию достигает 10–15</a:t>
            </a:r>
            <a:r>
              <a:rPr lang="en-US" dirty="0" smtClean="0"/>
              <a:t> </a:t>
            </a:r>
            <a:r>
              <a:rPr lang="ru-RU" dirty="0" smtClean="0"/>
              <a:t>мм.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cap="all" dirty="0" smtClean="0"/>
              <a:t>эпифиз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ru-RU" dirty="0" smtClean="0"/>
              <a:t>в эпифизе синтезируются мелатонин и норадреналин. Первый регулирует очерёдность фаз сна, опосредованно влияя на режим бодрствования и отдыха организма, физиологические ресурсы и возможности восстановления энергетических резервов. А второй затрагивает деятельность нервной и кровеносной систем.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Возрастные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ru-RU" dirty="0" smtClean="0"/>
              <a:t>Зачатки эпифиза появляются на 6-7-й неделе внутриутробного периода и представляют собой выпячивание крыши промежуточного мозга. Клетки, образующие эпифиз, развиваются из </a:t>
            </a:r>
            <a:r>
              <a:rPr lang="ru-RU" dirty="0" err="1" smtClean="0"/>
              <a:t>макроглии</a:t>
            </a:r>
            <a:r>
              <a:rPr lang="ru-RU" dirty="0" smtClean="0"/>
              <a:t>. Сосуды в эпифизе обнаруживаются на 3-м месяце внутриутробного периода. По-видимому, в это время эпифиз уже функционирует.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dirty="0" smtClean="0"/>
              <a:t>Средняя масса эпифиза новорожденных детей достигает 0,008 г. Сразу после рождения она уменьшается, а затем непрерывно нарастает до 10 – 14</a:t>
            </a:r>
            <a:r>
              <a:rPr lang="en-US" dirty="0" smtClean="0"/>
              <a:t> </a:t>
            </a:r>
            <a:r>
              <a:rPr lang="ru-RU" dirty="0" smtClean="0"/>
              <a:t>лет и в дальнейшем остается стабильной (0,118 г). У девочек эта железа несколько больше, чем у мальчиков. После 20 лет форма, вес и размеры железы остаются постоянными. В старческом возрасте эпифиз подвергается обратному развитию (инволюции).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/>
              <a:t>Вилочковая железа (тимус)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dirty="0" smtClean="0"/>
              <a:t>Эта эндокринная железа играет определённую роль лишь до момента полового созревания ребёнка, после чего постепенно снижает уровень функциональности, уступая место более развитым и дифференцированным органам. Функцией тимуса является синтез </a:t>
            </a:r>
            <a:r>
              <a:rPr lang="ru-RU" dirty="0" err="1" smtClean="0"/>
              <a:t>тимопоэтинов</a:t>
            </a:r>
            <a:r>
              <a:rPr lang="ru-RU" dirty="0" smtClean="0"/>
              <a:t> — растворимых гормонов, от которых зависит качество и активность иммунных </a:t>
            </a:r>
            <a:r>
              <a:rPr lang="ru-RU" dirty="0" smtClean="0"/>
              <a:t>клеток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Возрастные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Выделяют следующие возрастные этапы развития тимуса:</a:t>
            </a:r>
          </a:p>
          <a:p>
            <a:r>
              <a:rPr lang="ru-RU" dirty="0" smtClean="0"/>
              <a:t>	1. Эмбриональный — до 1 года. </a:t>
            </a:r>
          </a:p>
          <a:p>
            <a:r>
              <a:rPr lang="ru-RU" dirty="0" smtClean="0"/>
              <a:t>	2. </a:t>
            </a:r>
            <a:r>
              <a:rPr lang="ru-RU" dirty="0" err="1" smtClean="0"/>
              <a:t>Раннедетский</a:t>
            </a:r>
            <a:r>
              <a:rPr lang="ru-RU" dirty="0" smtClean="0"/>
              <a:t> — от 1 до 3 лет.</a:t>
            </a:r>
          </a:p>
          <a:p>
            <a:r>
              <a:rPr lang="ru-RU" dirty="0" smtClean="0"/>
              <a:t>	3. Детский — от З до 8 лет, период наивысшего развития тимуса.	4. Подростковый, или </a:t>
            </a:r>
            <a:r>
              <a:rPr lang="ru-RU" dirty="0" err="1" smtClean="0"/>
              <a:t>аннеинволютивный</a:t>
            </a:r>
            <a:r>
              <a:rPr lang="ru-RU" dirty="0" smtClean="0"/>
              <a:t>, — от 9 до 13—18 лет.  </a:t>
            </a:r>
          </a:p>
          <a:p>
            <a:r>
              <a:rPr lang="ru-RU" dirty="0" smtClean="0"/>
              <a:t> 	5. Юношеский — от 16 до 20 лет. </a:t>
            </a:r>
          </a:p>
          <a:p>
            <a:r>
              <a:rPr lang="ru-RU" dirty="0" smtClean="0"/>
              <a:t>	6. Взрослый — от 20 до 40 лет. </a:t>
            </a:r>
          </a:p>
          <a:p>
            <a:r>
              <a:rPr lang="ru-RU" dirty="0" smtClean="0"/>
              <a:t>	7. Старческий — после 40—45 лет.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Закладывается железа на 4-6 неделе внутриутробного развития. Наибольшая ее масса по отношению к массе тела характерна для плода и новорожденного. После двух лет относительная масса железы уменьшается, в то же время происходит увеличение ее абсолютной массы. Максимального абсолютного веса (25-30 граммов) железа достигает к 13-14 годам, после чего ее развитие приостанавливается. Функции железы связаны с развитием иммунитета в период новорожденности и в детском возрасте. Предполагается, что </a:t>
            </a:r>
            <a:r>
              <a:rPr lang="ru-RU" dirty="0" err="1" smtClean="0"/>
              <a:t>инволютивные</a:t>
            </a:r>
            <a:r>
              <a:rPr lang="ru-RU" dirty="0" smtClean="0"/>
              <a:t> изменения железы связаны с началом выделения половых гормонов в пубертатный период.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Поджелудочная железа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Эта железа представляет собой продолговатый орган, расположенный между селезёнкой и двенадцатиперстным отделом кишечника, длиной в среднем от 12 до 30 сантиметров в зависимости от возраста и индивидуальных особенностей человека. 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Возрастные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Эндокринная часть поджелудочной железы начинает формироваться на 5-й - 6-й неделе внутриутробного развития, когда ее клетки разделяются на экзо- и эндокринные. При дифференцировке клеточных элементов на 3-м месяце эмбрионального развития выделяются </a:t>
            </a:r>
            <a:r>
              <a:rPr lang="ru-RU" dirty="0" err="1" smtClean="0"/>
              <a:t>бета-клетки</a:t>
            </a:r>
            <a:r>
              <a:rPr lang="ru-RU" dirty="0" smtClean="0"/>
              <a:t>, а затем становятся видными </a:t>
            </a:r>
            <a:r>
              <a:rPr lang="ru-RU" dirty="0" err="1" smtClean="0"/>
              <a:t>альфа-клетки</a:t>
            </a:r>
            <a:r>
              <a:rPr lang="ru-RU" dirty="0" smtClean="0"/>
              <a:t>. К концу 5-го месяца хорошо сформированы островки </a:t>
            </a:r>
            <a:r>
              <a:rPr lang="ru-RU" dirty="0" err="1" smtClean="0"/>
              <a:t>Лангерганса</a:t>
            </a:r>
            <a:r>
              <a:rPr lang="ru-RU" dirty="0" smtClean="0"/>
              <a:t>. В крови плода инсулин определяется на 12-й неделе, но до 7-го месяца его концентрация низкая. В дальнейшем она резко повышается и удерживается до рождения. У плода инсулин и глюкагон действуют на углеводный обмен. </a:t>
            </a:r>
            <a:r>
              <a:rPr lang="ru-RU" dirty="0" err="1" smtClean="0"/>
              <a:t>Бета-клетки</a:t>
            </a:r>
            <a:r>
              <a:rPr lang="ru-RU" dirty="0" smtClean="0"/>
              <a:t> реагируют на уровень глюкозы в крови плода в конце периода внутриутробного развития. 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 доношенных новорожденных поджелудочная железа в среднем весит 2,84 г, к концу 1 года масса поджелудочной железы превышает таковую у новорожденного в 4 раза. Второй скачок в развитии поджелудочной железы наблюдается в 5—6-летнем возрасте. 	</a:t>
            </a:r>
          </a:p>
          <a:p>
            <a:r>
              <a:rPr lang="ru-RU" dirty="0" smtClean="0"/>
              <a:t>В 13—15 лет масса и размеры поджелудочной железы такие же, как и у взрослого человека. Полного развития она достигает к 25—40 годам, масса ее состав у взрослых мужчин 71,9-73,6 г, женщин —69,1 г. </a:t>
            </a:r>
          </a:p>
          <a:p>
            <a:r>
              <a:rPr lang="ru-RU" dirty="0" smtClean="0"/>
              <a:t>	Островки </a:t>
            </a:r>
            <a:r>
              <a:rPr lang="ru-RU" dirty="0" err="1" smtClean="0"/>
              <a:t>Лангерганса</a:t>
            </a:r>
            <a:r>
              <a:rPr lang="ru-RU" dirty="0" smtClean="0"/>
              <a:t> продуцируют два гормона — </a:t>
            </a:r>
            <a:r>
              <a:rPr lang="ru-RU" i="1" dirty="0" smtClean="0"/>
              <a:t>инсулин </a:t>
            </a:r>
            <a:r>
              <a:rPr lang="ru-RU" dirty="0" smtClean="0"/>
              <a:t>и </a:t>
            </a:r>
            <a:r>
              <a:rPr lang="ru-RU" i="1" dirty="0" smtClean="0"/>
              <a:t>глюкагон.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i="1" dirty="0" smtClean="0"/>
              <a:t>Надпочечники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dirty="0" smtClean="0"/>
              <a:t>Каждая из почек имеет своеобразную «шапочку» треугольной формы — надпочечник, состоящий из коркового слоя и небольшого количества (около 10 % от общей массы) мозгового вещества. 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Возрастные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ru-RU" dirty="0" smtClean="0"/>
              <a:t>закладываются в эмбриогенезе в начале 4-й недели внутриутробной жизни.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Половые железы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Мужские половые железы (семенники) - это парные железы двойной секреции, которые вырабатывают сперматозоиды (экзокринной функция) и половые гормоны - андрогены (эндокринная функция). Они построены из почти тысячи канальцев. На внутренней поверхности канальцев является клетки </a:t>
            </a:r>
            <a:r>
              <a:rPr lang="ru-RU" dirty="0" err="1" smtClean="0"/>
              <a:t>Сертоли</a:t>
            </a:r>
            <a:r>
              <a:rPr lang="ru-RU" dirty="0" smtClean="0"/>
              <a:t>, которые обеспечивают образование питательных веществ для </a:t>
            </a:r>
            <a:r>
              <a:rPr lang="ru-RU" dirty="0" err="1" smtClean="0"/>
              <a:t>сперматогоний</a:t>
            </a:r>
            <a:r>
              <a:rPr lang="ru-RU" dirty="0" smtClean="0"/>
              <a:t> и жидкость, в составе которой сперматозоиды проходят канальцами, и клетки </a:t>
            </a:r>
            <a:r>
              <a:rPr lang="ru-RU" dirty="0" err="1" smtClean="0"/>
              <a:t>Лейдига</a:t>
            </a:r>
            <a:r>
              <a:rPr lang="ru-RU" dirty="0" smtClean="0"/>
              <a:t>, которые являются железистым аппаратом яичка. В клетках </a:t>
            </a:r>
            <a:r>
              <a:rPr lang="ru-RU" dirty="0" err="1" smtClean="0"/>
              <a:t>Лейдига</a:t>
            </a:r>
            <a:r>
              <a:rPr lang="ru-RU" dirty="0" smtClean="0"/>
              <a:t> образуются половые гормоны, прежде всего тестостерон.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dirty="0" smtClean="0"/>
              <a:t>Женские половые железы (яичники) - парные железы смешанной секреции, в которых созревают половые клетки (экзокринной функции ) и образуются половые гормоны - эстрогены (</a:t>
            </a:r>
            <a:r>
              <a:rPr lang="ru-RU" dirty="0" err="1" smtClean="0"/>
              <a:t>эстрадиол</a:t>
            </a:r>
            <a:r>
              <a:rPr lang="ru-RU" dirty="0" smtClean="0"/>
              <a:t>, эстрон, </a:t>
            </a:r>
            <a:r>
              <a:rPr lang="ru-RU" dirty="0" err="1" smtClean="0"/>
              <a:t>эстриол</a:t>
            </a:r>
            <a:r>
              <a:rPr lang="ru-RU" dirty="0" smtClean="0"/>
              <a:t>) и </a:t>
            </a:r>
            <a:r>
              <a:rPr lang="ru-RU" dirty="0" err="1" smtClean="0"/>
              <a:t>гестагены</a:t>
            </a:r>
            <a:r>
              <a:rPr lang="ru-RU" dirty="0" smtClean="0"/>
              <a:t>, а именно прогестерон (эндокринная функция).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Возрастные особенности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ru-RU" dirty="0" smtClean="0"/>
              <a:t>Развитие половых желез (гонад) начинается из общего зачатка у эмбрионов на 5-й неделе. Во второй половине 2-го месяца начинается их половая дифференцировка.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Размеры и масса яичников у новорожденных девочек крайне малы. К 1 году их масса увеличивается в 2,5 раза. В 5—6 лет масса каждого яичника достигает 1 г., к 12 годам масса вновь увеличивается вдвое, к 20 годам яичник достигает предельной массы — 6,63г. </a:t>
            </a:r>
          </a:p>
          <a:p>
            <a:pPr>
              <a:buNone/>
            </a:pPr>
            <a:r>
              <a:rPr lang="ru-RU" smtClean="0"/>
              <a:t>Выделяют </a:t>
            </a:r>
            <a:r>
              <a:rPr lang="ru-RU" smtClean="0"/>
              <a:t> три </a:t>
            </a:r>
            <a:r>
              <a:rPr lang="ru-RU" dirty="0" smtClean="0"/>
              <a:t>основных периода в половом развитии девочек: </a:t>
            </a:r>
          </a:p>
          <a:p>
            <a:pPr>
              <a:buNone/>
            </a:pPr>
            <a:r>
              <a:rPr lang="ru-RU" dirty="0" smtClean="0"/>
              <a:t>	1. Нейтральный, или асексуальный, — первые 6—7 лет жизни. </a:t>
            </a:r>
          </a:p>
          <a:p>
            <a:pPr>
              <a:buNone/>
            </a:pPr>
            <a:r>
              <a:rPr lang="ru-RU" dirty="0" smtClean="0"/>
              <a:t>	2. </a:t>
            </a:r>
            <a:r>
              <a:rPr lang="ru-RU" dirty="0" err="1" smtClean="0"/>
              <a:t>Пресексуальный</a:t>
            </a:r>
            <a:r>
              <a:rPr lang="ru-RU" dirty="0" smtClean="0"/>
              <a:t> — с 8 лет до первой менструации. </a:t>
            </a:r>
          </a:p>
          <a:p>
            <a:pPr>
              <a:buNone/>
            </a:pPr>
            <a:r>
              <a:rPr lang="ru-RU" dirty="0" smtClean="0"/>
              <a:t>	3. Пубертатный — от первой менструации до наступления полной половой зрелости.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 возрастом в организме девочки возникает ряд изменений, отражающих характер полового развития: </a:t>
            </a:r>
          </a:p>
          <a:p>
            <a:r>
              <a:rPr lang="ru-RU" dirty="0" smtClean="0"/>
              <a:t>	• 8 лет — рост костей таза в ширину, начало формирования мягких тканей таза, бедер; 	•</a:t>
            </a:r>
            <a:r>
              <a:rPr lang="ru-RU" b="1" dirty="0" smtClean="0"/>
              <a:t> </a:t>
            </a:r>
            <a:r>
              <a:rPr lang="ru-RU" dirty="0" smtClean="0"/>
              <a:t>9 лет — усиление секреции сальных желез, особенно на лице;</a:t>
            </a:r>
          </a:p>
          <a:p>
            <a:r>
              <a:rPr lang="ru-RU" dirty="0" smtClean="0"/>
              <a:t>• 9—11 лет — начало развития молочных желез;    </a:t>
            </a:r>
          </a:p>
          <a:p>
            <a:r>
              <a:rPr lang="ru-RU" dirty="0" smtClean="0"/>
              <a:t>• 12 лет - появление волос в области половых органов, увеличение наружных и внутренних половых органов; </a:t>
            </a:r>
          </a:p>
          <a:p>
            <a:r>
              <a:rPr lang="ru-RU" dirty="0" smtClean="0"/>
              <a:t>	• 13 лет — изменение щелочной реакции влагалищного секрета на резко кислую; </a:t>
            </a:r>
          </a:p>
          <a:p>
            <a:r>
              <a:rPr lang="ru-RU" dirty="0" smtClean="0"/>
              <a:t>	• 14 лет — появление менструаций, сначала нерегулярных, без овуляции, затем ежемесячных, появление волос в подмышечных впадинах; </a:t>
            </a:r>
          </a:p>
          <a:p>
            <a:r>
              <a:rPr lang="ru-RU" dirty="0" smtClean="0"/>
              <a:t>	• 15 лет — выраженные женские изменения тела; </a:t>
            </a:r>
          </a:p>
          <a:p>
            <a:r>
              <a:rPr lang="ru-RU" dirty="0" smtClean="0"/>
              <a:t>	• 16—17 лет — окончательное установление менструального полевого цикла с регулярной овуляцией.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i="1" dirty="0" smtClean="0"/>
              <a:t>Мужские половые железы</a:t>
            </a:r>
            <a:r>
              <a:rPr lang="ru-RU" dirty="0" smtClean="0"/>
              <a:t> (яички, или семенники).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b="1" dirty="0" smtClean="0"/>
              <a:t>Интенсивный рост яичек совершается</a:t>
            </a:r>
            <a:r>
              <a:rPr lang="ru-RU" dirty="0" smtClean="0"/>
              <a:t>: </a:t>
            </a:r>
          </a:p>
          <a:p>
            <a:pPr>
              <a:buNone/>
            </a:pPr>
            <a:r>
              <a:rPr lang="ru-RU" dirty="0" smtClean="0"/>
              <a:t>• от рождения до 1 года (размер увеличивается в 3,7 раза, а масса — в 3,6 раза); </a:t>
            </a:r>
          </a:p>
          <a:p>
            <a:pPr>
              <a:buNone/>
            </a:pPr>
            <a:r>
              <a:rPr lang="ru-RU" dirty="0" smtClean="0"/>
              <a:t>	• от 10 до 15 лет (размер увеличивается в 7,5 раза, а масса — в 9,5 раза).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Возрастные изменения у мальчиков, отражающие половое развитие: </a:t>
            </a:r>
          </a:p>
          <a:p>
            <a:r>
              <a:rPr lang="ru-RU" dirty="0" smtClean="0"/>
              <a:t>	• 10—12 лет — начало полового развития—   увеличиваются половой член и яички, происходит рост гортани; </a:t>
            </a:r>
          </a:p>
          <a:p>
            <a:r>
              <a:rPr lang="ru-RU" dirty="0" smtClean="0"/>
              <a:t>	• 12-13 лет — усиление роста полевого члена и яичек, начало </a:t>
            </a:r>
            <a:r>
              <a:rPr lang="ru-RU" dirty="0" err="1" smtClean="0"/>
              <a:t>оволосения</a:t>
            </a:r>
            <a:r>
              <a:rPr lang="ru-RU" dirty="0" smtClean="0"/>
              <a:t> в области полевых органов;  </a:t>
            </a:r>
          </a:p>
          <a:p>
            <a:r>
              <a:rPr lang="ru-RU" dirty="0" smtClean="0"/>
              <a:t>• 14 лет — изменяется голос, возникает набухание грудных желез; </a:t>
            </a:r>
          </a:p>
          <a:p>
            <a:r>
              <a:rPr lang="ru-RU" dirty="0" smtClean="0"/>
              <a:t>	• 15 лет - пигментируется мошонка, возникает </a:t>
            </a:r>
            <a:r>
              <a:rPr lang="ru-RU" dirty="0" err="1" smtClean="0"/>
              <a:t>оволосение</a:t>
            </a:r>
            <a:r>
              <a:rPr lang="ru-RU" dirty="0" smtClean="0"/>
              <a:t> подмышечных впадин, начинается </a:t>
            </a:r>
            <a:r>
              <a:rPr lang="ru-RU" dirty="0" err="1" smtClean="0"/>
              <a:t>оволосение</a:t>
            </a:r>
            <a:r>
              <a:rPr lang="ru-RU" dirty="0" smtClean="0"/>
              <a:t> лица (появляются усы и</a:t>
            </a:r>
            <a:r>
              <a:rPr lang="ru-RU" b="1" i="1" dirty="0" smtClean="0"/>
              <a:t> </a:t>
            </a:r>
            <a:r>
              <a:rPr lang="ru-RU" dirty="0" smtClean="0"/>
              <a:t>борода), происходит значительное увеличение яичек, появляются первые поллюции (эякуляции); </a:t>
            </a:r>
          </a:p>
          <a:p>
            <a:r>
              <a:rPr lang="ru-RU" dirty="0" smtClean="0"/>
              <a:t>	• 16—17 лет — усиление роста волос на лице, в подмышечных впадинах, </a:t>
            </a:r>
            <a:r>
              <a:rPr lang="ru-RU" dirty="0" err="1" smtClean="0"/>
              <a:t>оволосение</a:t>
            </a:r>
            <a:r>
              <a:rPr lang="ru-RU" dirty="0" smtClean="0"/>
              <a:t> на лобке приобретает мужской характер (в виде ромба). </a:t>
            </a:r>
          </a:p>
          <a:p>
            <a:r>
              <a:rPr lang="ru-RU" dirty="0" smtClean="0"/>
              <a:t>	Экскреция половых желез быстро увеличивается в период полевого созревания и резко падает (особенно значительно у женщин) в позднем онтогенезе. </a:t>
            </a:r>
          </a:p>
          <a:p>
            <a:r>
              <a:rPr lang="ru-RU" dirty="0" smtClean="0"/>
              <a:t>	Быстрое развитие половых желез и соответствующее повышение экскреции половых гормонов в период второго детства (8—12 лет — у мальчиков, 8— 11— у девочек), подростковом (13—16 лет — у мальчиков, 12—15 — у девочек) и юношеском возрасте (17—21 год у юношей, 16—20 — у девушек) имеют большое значение для темпов роста, формообразования и интенсивности обмена веществ в эти периоды.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1269</Words>
  <Application>Microsoft Office PowerPoint</Application>
  <PresentationFormat>Экран (4:3)</PresentationFormat>
  <Paragraphs>193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Эндокринная система</vt:lpstr>
      <vt:lpstr>Слайд 2</vt:lpstr>
      <vt:lpstr> Эндокринные органы Органы, ткани и клетки с эндокринной функцией </vt:lpstr>
      <vt:lpstr>Продолжение таблицы</vt:lpstr>
      <vt:lpstr>Продолжение таблицы</vt:lpstr>
      <vt:lpstr>                                                                                                                                                     Продолжение таблицы Органы с инкреторной функцией клеток</vt:lpstr>
      <vt:lpstr>Щитовидная железа</vt:lpstr>
      <vt:lpstr>Возрастные особенности</vt:lpstr>
      <vt:lpstr> Паращитовидные железы  </vt:lpstr>
      <vt:lpstr>Возрастные особенности</vt:lpstr>
      <vt:lpstr>гипофиз</vt:lpstr>
      <vt:lpstr>Возрастные особенности</vt:lpstr>
      <vt:lpstr>эпифиз</vt:lpstr>
      <vt:lpstr>Возрастные особенности</vt:lpstr>
      <vt:lpstr>Слайд 15</vt:lpstr>
      <vt:lpstr>Вилочковая железа (тимус) </vt:lpstr>
      <vt:lpstr>Возрастные особенности</vt:lpstr>
      <vt:lpstr>Слайд 18</vt:lpstr>
      <vt:lpstr>Поджелудочная железа</vt:lpstr>
      <vt:lpstr>Возрастные особенности</vt:lpstr>
      <vt:lpstr>Слайд 21</vt:lpstr>
      <vt:lpstr>Надпочечники</vt:lpstr>
      <vt:lpstr>Возрастные особенности</vt:lpstr>
      <vt:lpstr>Половые железы</vt:lpstr>
      <vt:lpstr>Слайд 25</vt:lpstr>
      <vt:lpstr>Возрастные особенности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Эндокринная система</dc:title>
  <dc:creator>Чингис</dc:creator>
  <cp:lastModifiedBy>User</cp:lastModifiedBy>
  <cp:revision>22</cp:revision>
  <dcterms:created xsi:type="dcterms:W3CDTF">2015-06-23T03:43:56Z</dcterms:created>
  <dcterms:modified xsi:type="dcterms:W3CDTF">2020-03-23T04:46:36Z</dcterms:modified>
</cp:coreProperties>
</file>