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63" r:id="rId3"/>
    <p:sldId id="264" r:id="rId4"/>
    <p:sldId id="268" r:id="rId5"/>
    <p:sldId id="260" r:id="rId6"/>
    <p:sldId id="256" r:id="rId7"/>
    <p:sldId id="271" r:id="rId8"/>
    <p:sldId id="273" r:id="rId9"/>
    <p:sldId id="283" r:id="rId10"/>
    <p:sldId id="284" r:id="rId11"/>
    <p:sldId id="266" r:id="rId12"/>
    <p:sldId id="261" r:id="rId13"/>
    <p:sldId id="274" r:id="rId14"/>
    <p:sldId id="275" r:id="rId15"/>
    <p:sldId id="276" r:id="rId16"/>
    <p:sldId id="282" r:id="rId17"/>
    <p:sldId id="277" r:id="rId18"/>
    <p:sldId id="278" r:id="rId19"/>
    <p:sldId id="279" r:id="rId20"/>
    <p:sldId id="280" r:id="rId21"/>
    <p:sldId id="285" r:id="rId22"/>
    <p:sldId id="28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A8D5E-A513-4BA0-872D-2E58318C03DC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13C54-113D-4FB7-90D5-559D47541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871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3C54-113D-4FB7-90D5-559D47541FE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48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3C54-113D-4FB7-90D5-559D47541FE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793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3099C37-149C-4474-BCB8-2F492A76831F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A343D8-7373-41AF-A716-2CAB9D934B13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716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9C37-149C-4474-BCB8-2F492A76831F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3D8-7373-41AF-A716-2CAB9D93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126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9C37-149C-4474-BCB8-2F492A76831F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3D8-7373-41AF-A716-2CAB9D93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7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9C37-149C-4474-BCB8-2F492A76831F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3D8-7373-41AF-A716-2CAB9D93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711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9C37-149C-4474-BCB8-2F492A76831F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3D8-7373-41AF-A716-2CAB9D934B13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89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9C37-149C-4474-BCB8-2F492A76831F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3D8-7373-41AF-A716-2CAB9D93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71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9C37-149C-4474-BCB8-2F492A76831F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3D8-7373-41AF-A716-2CAB9D93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51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9C37-149C-4474-BCB8-2F492A76831F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3D8-7373-41AF-A716-2CAB9D93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98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9C37-149C-4474-BCB8-2F492A76831F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3D8-7373-41AF-A716-2CAB9D93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931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9C37-149C-4474-BCB8-2F492A76831F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3D8-7373-41AF-A716-2CAB9D93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101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9C37-149C-4474-BCB8-2F492A76831F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43D8-7373-41AF-A716-2CAB9D93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562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3099C37-149C-4474-BCB8-2F492A76831F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BA343D8-7373-41AF-A716-2CAB9D93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09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media.75.ru/xn--h1aeecdbgb5k/resources/57241/zabaikalskkrai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837" y="2027548"/>
            <a:ext cx="4185060" cy="44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zen_doc/1592246/pub_5cd6b2d954572b00b3bc5eee_5cd6bf6e849658051f767f83/scale_60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0" y="1510434"/>
            <a:ext cx="5066651" cy="506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0491" y="847652"/>
            <a:ext cx="8268854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ЗАБАЙКАЛЬСКИЙ КРАЙ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019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569" y="517236"/>
            <a:ext cx="9875520" cy="4525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состав: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1855" y="1392381"/>
            <a:ext cx="4802909" cy="4888345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Русские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89,80%,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Буряты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6,10%,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Украинцы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1,03%,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Татары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0,71%,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Армяне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0,31%,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Белорусы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0,26%, прочие 0,23%.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Численность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мужчин 558 тыс. чел,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Численность женщин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596 тыс. чел.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Урбанизация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63,9%.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04" y="1392381"/>
            <a:ext cx="6242034" cy="41243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6714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12" y="274637"/>
            <a:ext cx="6210300" cy="65833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09" y="45606"/>
            <a:ext cx="10515600" cy="88726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Карта Забайкальского края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32874"/>
            <a:ext cx="5953483" cy="5925126"/>
          </a:xfrm>
        </p:spPr>
        <p:txBody>
          <a:bodyPr>
            <a:noAutofit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Посмотрите на карту Забайкальского края. 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 похоже?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Правда же, на «сапожок»?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Длина его «подошвы» около полутора тысяч км. А если измерить расстояние от носка до вершины голенища этого сапога, то потребуется рулетка далеко за 2 тыс. км. Поэтому не удивительно, что здесь спокойно могут разместиться две Германии или более десятка таких государств, как Люксембург или Монако. 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Если всем Забайкальцам, включая дедов и младенцев, разделить территорию поровну, то каждому достанется по 0,4 км. Это может быть степной км, может быть горный, таёжный или пустынный. 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27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s00.infourok.ru/images/doc/185/211485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398" y="948421"/>
            <a:ext cx="7491511" cy="561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1908897" y="189037"/>
            <a:ext cx="8229600" cy="856673"/>
          </a:xfrm>
        </p:spPr>
        <p:txBody>
          <a:bodyPr/>
          <a:lstStyle/>
          <a:p>
            <a:pPr algn="ctr"/>
            <a:r>
              <a:rPr lang="ru-RU" alt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Географическое положение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4036" y="1045710"/>
            <a:ext cx="4331855" cy="5045365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buClr>
                <a:schemeClr val="accent3"/>
              </a:buClr>
              <a:buNone/>
              <a:defRPr/>
            </a:pP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Забайкальский край </a:t>
            </a:r>
            <a:r>
              <a:rPr lang="ru-RU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находится на юго-востоке России в восточной части Забайкалья </a:t>
            </a:r>
            <a:r>
              <a:rPr lang="ru-RU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поэтому эту </a:t>
            </a:r>
            <a:r>
              <a:rPr lang="ru-RU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территорию чаще всего именуют </a:t>
            </a:r>
            <a:r>
              <a:rPr lang="ru-RU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Восточное </a:t>
            </a: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Забайкалье</a:t>
            </a:r>
            <a:r>
              <a:rPr lang="ru-RU" b="1" dirty="0" smtClean="0">
                <a:solidFill>
                  <a:srgbClr val="000099"/>
                </a:solidFill>
              </a:rPr>
              <a:t>.</a:t>
            </a:r>
          </a:p>
          <a:p>
            <a:pPr marL="0" indent="0">
              <a:lnSpc>
                <a:spcPct val="114000"/>
              </a:lnSpc>
              <a:buClr>
                <a:schemeClr val="accent3"/>
              </a:buClr>
              <a:buNone/>
              <a:defRPr/>
            </a:pPr>
            <a:r>
              <a:rPr lang="ru-RU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Границы Забайкальского края простираются от Республики Бурятия на западе, до Амурской области и Якутии (республика Саха) на востоке, от правобережья реки Лена на севере области, до границ России с Монголией и Китаем на юге.</a:t>
            </a:r>
            <a:endParaRPr lang="ru-RU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523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24" y="3551382"/>
            <a:ext cx="3536373" cy="265228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548" y="221673"/>
            <a:ext cx="9875520" cy="78509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Рельеф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036" y="886691"/>
            <a:ext cx="11369963" cy="2752437"/>
          </a:xfrm>
        </p:spPr>
        <p:txBody>
          <a:bodyPr>
            <a:normAutofit lnSpcReduction="10000"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Рельеф </a:t>
            </a:r>
            <a:r>
              <a:rPr lang="ru-RU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территории Забайкальского края формируют средневысотные горы, местами достигающие 1700-1900 м. </a:t>
            </a:r>
            <a:endParaRPr lang="ru-RU" dirty="0" smtClean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крупнейшим относятся хребты </a:t>
            </a:r>
            <a:r>
              <a:rPr lang="ru-RU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Даурский</a:t>
            </a:r>
            <a:r>
              <a:rPr lang="ru-RU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Кодар</a:t>
            </a:r>
            <a:r>
              <a:rPr lang="ru-RU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Яблоновый</a:t>
            </a:r>
            <a:r>
              <a:rPr lang="ru-RU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Высшая точка – пик БАМ высотой 3073 м над уровнем моря. </a:t>
            </a:r>
            <a:endParaRPr lang="ru-RU" dirty="0" smtClean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Забайкальском </a:t>
            </a:r>
            <a:r>
              <a:rPr lang="ru-RU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крае выделяют шесть геоморфологических областей: нагорье севера, </a:t>
            </a:r>
            <a:r>
              <a:rPr lang="ru-RU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Витимское</a:t>
            </a:r>
            <a:r>
              <a:rPr lang="ru-RU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плоскогорье, Забайкальское среднегорье, </a:t>
            </a:r>
            <a:r>
              <a:rPr lang="ru-RU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Хэнтэй-Даурское</a:t>
            </a:r>
            <a:r>
              <a:rPr lang="ru-RU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нагорье и </a:t>
            </a:r>
            <a:r>
              <a:rPr lang="ru-RU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Улдза-Торейская</a:t>
            </a:r>
            <a:r>
              <a:rPr lang="ru-RU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высокая равнина.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2639" y="6203662"/>
            <a:ext cx="247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Даурский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хребет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514" y="6172966"/>
            <a:ext cx="247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Яблоновый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хребет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821" y="3683001"/>
            <a:ext cx="3784391" cy="24767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640" y="3380509"/>
            <a:ext cx="3770721" cy="243839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4860514" y="6159789"/>
            <a:ext cx="247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Яблоновый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хребет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1968" y="6045778"/>
            <a:ext cx="247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Хребет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Кодар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574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473" y="4060858"/>
            <a:ext cx="3962400" cy="250358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5297" y="379581"/>
            <a:ext cx="3043721" cy="65578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Климат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563" y="1035363"/>
            <a:ext cx="5959765" cy="3225800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Климат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резко континентальный. 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Средняя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температура января: -28.3°С. 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Средняя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температура июля: +18.8°С. 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Зима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солнечная, сухая и морозная. 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Лето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тёплое, короткое. 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Осадков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240-400 мм в год. 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Вегетационный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период 120-160 дней.</a:t>
            </a:r>
          </a:p>
        </p:txBody>
      </p:sp>
      <p:pic>
        <p:nvPicPr>
          <p:cNvPr id="6146" name="Picture 2" descr="http://s009.radikal.ru/i307/1701/53/2da05cc621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087" y="559690"/>
            <a:ext cx="4102389" cy="273321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08" y="4217457"/>
            <a:ext cx="3967018" cy="223144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82" y="3639127"/>
            <a:ext cx="3082539" cy="268046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1308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5982" y="240146"/>
            <a:ext cx="9875520" cy="5449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Водные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ресурсы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746" y="792325"/>
            <a:ext cx="11628581" cy="27270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территории Забайкальского края протекает более 40 000 водотоков, 98% которых ручьи и реки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длиной менее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 км.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Наиболее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крупные (длиной более 500 км)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реки, полностью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расположеные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территории края —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Газимур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Ингода,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Калар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Нерча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Шилка.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реки: Шилка и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Аргунь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(истоки Амура), Хилок и Чикой (приток Селенги),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Олёкма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Витим (притоки Лены). Общая длина р.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Аргунь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составляет 1620 км. Из них 669 км проходит по территории Китая, а 951 км – по Забайкальскому краю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Крупные озёра: Большое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Леприндо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Леприндокан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Ничатка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группа Читинских озёр,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Кенон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Зун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-Торей,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Барун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-Торей.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46" y="3675189"/>
            <a:ext cx="3472872" cy="243872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665018" y="6236014"/>
            <a:ext cx="2623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Озеро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Зун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-Торей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81" y="3385896"/>
            <a:ext cx="3658610" cy="243907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8718622" y="5832203"/>
            <a:ext cx="2623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Озеро 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Арахлей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348" y="3493554"/>
            <a:ext cx="3837592" cy="254240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4426562" y="6113917"/>
            <a:ext cx="3311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Озеро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Большое 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Леприндо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962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0930" y="665018"/>
            <a:ext cx="4590852" cy="5791200"/>
          </a:xfrm>
        </p:spPr>
        <p:txBody>
          <a:bodyPr>
            <a:normAutofit fontScale="92500"/>
          </a:bodyPr>
          <a:lstStyle/>
          <a:p>
            <a:pPr>
              <a:lnSpc>
                <a:spcPct val="114000"/>
              </a:lnSpc>
              <a:spcBef>
                <a:spcPts val="400"/>
              </a:spcBef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Вдоль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Яблонового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хребта проходит часть Великого Мирового водораздела формирующего границы огромных водосборных бассейнов между Тихим и Северно-Ледовитым океанами. </a:t>
            </a:r>
          </a:p>
          <a:p>
            <a:pPr>
              <a:lnSpc>
                <a:spcPct val="114000"/>
              </a:lnSpc>
              <a:spcBef>
                <a:spcPts val="400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Яблоновом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хребте находится уникальное в мире место — гора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Палласа (Водораздельная гора). С ее склонов происходит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сток сразу в три крупные реки Азии: Енисей (через Селенгу и Байкал), Лену и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Амур,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т.о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Забайкальский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край полностью находится в бассейнах Енисея, Лены и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Амура.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47" y="394855"/>
            <a:ext cx="7014783" cy="58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7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837" y="175145"/>
            <a:ext cx="9875520" cy="5818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Растительный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мир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419" y="822037"/>
            <a:ext cx="4140199" cy="572654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Забайкальский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край расположен в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трех природных зонах: таежной,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лесостепной и зоне степной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Свыше половины территории занимают горно-таёжные леса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(лиственница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сосна,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пихта, ель, берёза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Лесостепи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наиболее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распространены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бассейнах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рек (Чикой, Хилок, Ингода,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Онон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Шилка и др.). На юге края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по днищам котловин — злаково-разнотравные степи.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Почвы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преимущественно горно-таёжные подзолистые; в степях — чернозёмы и каштановые; в межгорных котловинах — лугово-мерзлотные и лугово-чернозёмные.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2792" y="3939149"/>
            <a:ext cx="1847273" cy="4001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Зона тайги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345" y="3699897"/>
            <a:ext cx="3940619" cy="261476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8994832" y="6219818"/>
            <a:ext cx="1847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Зона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степи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105" y="479398"/>
            <a:ext cx="3752729" cy="250181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8994832" y="3040841"/>
            <a:ext cx="2317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Зона лесостепи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618" y="1300541"/>
            <a:ext cx="3955934" cy="263860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2334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8491" y="252555"/>
            <a:ext cx="9875520" cy="5634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Животный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мир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53746" y="1163781"/>
            <a:ext cx="4451927" cy="5098473"/>
          </a:xfrm>
        </p:spPr>
        <p:txBody>
          <a:bodyPr>
            <a:normAutofit lnSpcReduction="10000"/>
          </a:bodyPr>
          <a:lstStyle/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лесах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 сохранились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соболь, колонок, горностай, бурый медведь, рысь, северный олень, изюбрь и др.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лесостепных и степных районах — барсук, волк, бурундук, заяц, суслик и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др. Из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птиц — глухарь, рябчик, тетерев, журавль, дрофа и др.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реках — ценные виды рыб: омуль, осётр, таймень, сиг и другие.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15" y="345847"/>
            <a:ext cx="3310291" cy="186203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1041693" y="2261294"/>
            <a:ext cx="203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Соболь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522" y="978391"/>
            <a:ext cx="3298250" cy="219024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4757647" y="3085991"/>
            <a:ext cx="203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Рысь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67" y="2648926"/>
            <a:ext cx="2924330" cy="194467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041693" y="4575109"/>
            <a:ext cx="203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Бурундук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849" y="3496342"/>
            <a:ext cx="2211847" cy="270336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4849058" y="6260588"/>
            <a:ext cx="2573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Даурский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журавль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054" y="4947183"/>
            <a:ext cx="3746954" cy="140730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1041693" y="6339096"/>
            <a:ext cx="2573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Таймень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9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1" y="147782"/>
            <a:ext cx="5666849" cy="75738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Полезные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ископаемые</a:t>
            </a:r>
            <a:endParaRPr lang="ru-RU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266" y="1034473"/>
            <a:ext cx="4761916" cy="53669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4000"/>
              </a:lnSpc>
              <a:spcBef>
                <a:spcPts val="400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Среди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полезных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ископаемых:</a:t>
            </a:r>
          </a:p>
          <a:p>
            <a:pPr>
              <a:lnSpc>
                <a:spcPct val="114000"/>
              </a:lnSpc>
              <a:spcBef>
                <a:spcPts val="400"/>
              </a:spcBef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цветные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драгоценные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металлы,</a:t>
            </a:r>
          </a:p>
          <a:p>
            <a:pPr>
              <a:lnSpc>
                <a:spcPct val="114000"/>
              </a:lnSpc>
              <a:spcBef>
                <a:spcPts val="400"/>
              </a:spcBef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железная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руда,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400"/>
              </a:spcBef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уголь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400"/>
              </a:spcBef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плавиковый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шпат,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400"/>
              </a:spcBef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разнообразное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строительное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сырье.</a:t>
            </a:r>
          </a:p>
          <a:p>
            <a:pPr>
              <a:lnSpc>
                <a:spcPct val="114000"/>
              </a:lnSpc>
              <a:spcBef>
                <a:spcPts val="400"/>
              </a:spcBef>
            </a:pPr>
            <a:endParaRPr lang="ru-RU" sz="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400"/>
              </a:spcBef>
            </a:pP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Наиболее </a:t>
            </a:r>
            <a:r>
              <a:rPr 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известные 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месторождения:</a:t>
            </a:r>
          </a:p>
          <a:p>
            <a:pPr>
              <a:lnSpc>
                <a:spcPct val="114000"/>
              </a:lnSpc>
              <a:spcBef>
                <a:spcPts val="400"/>
              </a:spcBef>
              <a:buFontTx/>
              <a:buChar char="-"/>
            </a:pP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полиметаллическе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руды — </a:t>
            </a:r>
            <a:r>
              <a:rPr lang="ru-RU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Новоширокинское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14000"/>
              </a:lnSpc>
              <a:spcBef>
                <a:spcPts val="400"/>
              </a:spcBef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медные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руды — </a:t>
            </a:r>
            <a:r>
              <a:rPr lang="ru-RU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Удоканское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14000"/>
              </a:lnSpc>
              <a:spcBef>
                <a:spcPts val="400"/>
              </a:spcBef>
              <a:buFontTx/>
              <a:buChar char="-"/>
            </a:pP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титано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-магнетитовые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руды — </a:t>
            </a:r>
            <a:r>
              <a:rPr lang="ru-RU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Кручининское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14000"/>
              </a:lnSpc>
              <a:spcBef>
                <a:spcPts val="400"/>
              </a:spcBef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угля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Харанорское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853" y="306307"/>
            <a:ext cx="6255981" cy="627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8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228" y="2909455"/>
            <a:ext cx="6523933" cy="367607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«… в Забайкалье я находил все, что хотел:  днем скачешь по Кавказу, ночью по Донской степи, а утром очнешься от дремоты, глядь - уж Полтавская губерния - и так всю тысячу верст. </a:t>
            </a:r>
          </a:p>
          <a:p>
            <a:pPr>
              <a:spcBef>
                <a:spcPts val="0"/>
              </a:spcBef>
              <a:buNone/>
            </a:pP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Забайкалье   великолепно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ru-RU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</a:t>
            </a:r>
            <a:r>
              <a:rPr lang="ru-RU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Антон </a:t>
            </a:r>
            <a:r>
              <a:rPr 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Павлович Чехов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37" y="399930"/>
            <a:ext cx="4221017" cy="25095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797" y="399930"/>
            <a:ext cx="4594801" cy="270118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708" y="3464415"/>
            <a:ext cx="4442691" cy="296324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5238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6309" y="212436"/>
            <a:ext cx="5673437" cy="64654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края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945" y="757381"/>
            <a:ext cx="11914909" cy="5763492"/>
          </a:xfrm>
        </p:spPr>
        <p:txBody>
          <a:bodyPr>
            <a:noAutofit/>
          </a:bodyPr>
          <a:lstStyle/>
          <a:p>
            <a:pPr marL="4572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Подземные воды: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территории Забайкальского края встречаются почти все основные типы минеральных холодных углекислых и термальных азотных вод России, насчитывается около 300 источников. </a:t>
            </a:r>
          </a:p>
          <a:p>
            <a:pPr marL="4572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Курорты Забайкальского края:</a:t>
            </a:r>
            <a:endParaRPr lang="ru-RU" sz="1800" i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sz="1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Балейский</a:t>
            </a: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 — санаторий 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Ургучан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Находится в 300 км восточнее Читы, на северо-западном склоне </a:t>
            </a:r>
            <a:r>
              <a:rPr lang="ru-RU" sz="1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Борщовочного</a:t>
            </a: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хребта, на высоте 850 м над уровнем моря, вдоль реки </a:t>
            </a:r>
            <a:r>
              <a:rPr lang="ru-RU" sz="1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Ургучан</a:t>
            </a: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притока реки Шилка.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sz="1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Карымский</a:t>
            </a: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 — 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курорт «Дарасун»</a:t>
            </a: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один из крупнейших низкогорных бальнеологических курортов Сибири и Дальнего Востока. Расположен в 133 км к юго-востоку от Читы, на берегу горной реки </a:t>
            </a:r>
            <a:r>
              <a:rPr lang="ru-RU" sz="1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Дарасунка</a:t>
            </a: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на высоте около 750 м над уровнем моря.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Читинский район — 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санаторий «Кука»</a:t>
            </a: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, расположен в долине речки Кислый ключ, в 59 км от города Читы и в 8 км от станции Лесная. Находится в Забайкалье, на восточных склонах </a:t>
            </a:r>
            <a:r>
              <a:rPr lang="ru-RU" sz="1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Яблонового</a:t>
            </a: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хребта. Окрестности курорта чрезвычайно живописны. На красивейшую гору Кресельную ведет терренкур.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долине реки </a:t>
            </a:r>
            <a:r>
              <a:rPr lang="ru-RU" sz="1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Молоковка</a:t>
            </a: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в 14 км к юго-востоку от города Читы находится 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Санаторий «</a:t>
            </a:r>
            <a:r>
              <a:rPr lang="ru-RU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Молоковка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 </a:t>
            </a: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Курорт расположился в густом лесу, на высоте 820 м над уровнем моря и окружен со всех сторон невысокими сопками-отрогами хребта Черского. Сопки защищают курорт от ветров.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ru-RU" sz="1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Шилкинский</a:t>
            </a: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 — 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санаторий «</a:t>
            </a:r>
            <a:r>
              <a:rPr lang="ru-RU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Шиванда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расположенный в 228 км от Читы и в 25 км от ж/д ст. Солнцевая, в юго-западной части реки </a:t>
            </a:r>
            <a:r>
              <a:rPr lang="ru-RU" sz="1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Шиванда</a:t>
            </a:r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высоте 800 м над уровнем моря.</a:t>
            </a:r>
          </a:p>
        </p:txBody>
      </p:sp>
    </p:spTree>
    <p:extLst>
      <p:ext uri="{BB962C8B-B14F-4D97-AF65-F5344CB8AC3E}">
        <p14:creationId xmlns:p14="http://schemas.microsoft.com/office/powerpoint/2010/main" val="233338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7091" y="914400"/>
            <a:ext cx="11563927" cy="5800436"/>
          </a:xfrm>
        </p:spPr>
        <p:txBody>
          <a:bodyPr>
            <a:normAutofit fontScale="92500" lnSpcReduction="20000"/>
          </a:bodyPr>
          <a:lstStyle/>
          <a:p>
            <a:pPr marL="45720" indent="0" fontAlgn="t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01.01.2019 года на территории края существует 93 ООПТ разных категорий, из них 8 – федерального значения и 85 - регионального значения:</a:t>
            </a:r>
          </a:p>
          <a:p>
            <a:pPr marL="45720" indent="0" fontAlgn="t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Федеральные </a:t>
            </a:r>
            <a:r>
              <a:rPr lang="ru-RU" sz="1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ООПТ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(государственный природный биосферный заповедник «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Даурский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Сохондинский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государственный природный биосферный заповедник, национальные парки «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Алханай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«Чикой» и «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Кодар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заказники федерального значения «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Цасучейский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бор» и «Долина 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дзерена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памятник природы федерального значения «Ледники 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Кодара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 занимают в общей сложности 1 836,131 тыс. га или 4,25 % территории края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fontAlgn="t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ООПТ </a:t>
            </a:r>
            <a:r>
              <a:rPr lang="ru-RU" sz="1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регионального значения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представлены следующими категориями: природный парк («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Арей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и «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Ивано-Арахлейский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»), заказники регионального значения (18 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территорий - «Агинская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степь», «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Цасучейский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Бор», «Долина 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дзерена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«Реликтовые дубы», «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Урюмканский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и др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.),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природы (64 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- «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Ледники 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Кодара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«Голец 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Саранакан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Кадалинскме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дворцы», Урочище «Чарские пески» и др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.),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учебно-научный стационар, занимая в общей сложности 1 551,514 тыс. га или 3,65 % территории края. </a:t>
            </a:r>
            <a:endParaRPr lang="ru-RU" sz="1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fontAlgn="t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Другие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ООПТ регионального и местного значения, определенные ст. 3 Закона Забайкальского края «Об ООПТ» (дендрологические парки и ботанические сады, 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микрозаказники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охраняемые водные объекты, охраняемые зеленые зоны, лесопарковые зоны населенных пунктов) на сегодняшний день не созданы.</a:t>
            </a:r>
            <a:endParaRPr lang="ru-RU" sz="1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fontAlgn="t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целом, общая площадь ООПТ в Забайкальском крае на сегодняшний день составляет 3410,645 тыс. га или около 7,9 % территории края, что ниже общероссийского показателя (около 12 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%).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091" y="228457"/>
            <a:ext cx="9531927" cy="59357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Особо охраняемые территории (ООПТ) Забайкальского края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79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45" y="591126"/>
            <a:ext cx="2555971" cy="2391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805" y="456782"/>
            <a:ext cx="2660649" cy="26606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095" y="3631727"/>
            <a:ext cx="2968048" cy="2968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371" y="3631727"/>
            <a:ext cx="3616902" cy="2715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1494" y="362525"/>
            <a:ext cx="3053051" cy="305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968" y="3827659"/>
            <a:ext cx="2324100" cy="26460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2482" y="894773"/>
            <a:ext cx="2222658" cy="22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8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551055" cy="68172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Забайкалье – это за Байкалом,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там, где сопки и тайга.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там, где снег по перевалам,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Где зимой беснуется пурга.</a:t>
            </a:r>
          </a:p>
          <a:p>
            <a:pPr>
              <a:defRPr/>
            </a:pPr>
            <a:endParaRPr lang="ru-RU" sz="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Забайкалье – резкие морозы,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иней, снег закутана земля.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шубах снежных сосны и берёзы,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 покровом снега спят поля.</a:t>
            </a:r>
          </a:p>
          <a:p>
            <a:pPr>
              <a:defRPr/>
            </a:pPr>
            <a:endParaRPr lang="ru-RU" sz="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весна 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багулом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красит сопки,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синем небе дымкой облака, 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в тайге чуть видимые тропки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Приведут к хрустальным родникам.</a:t>
            </a:r>
          </a:p>
          <a:p>
            <a:pPr>
              <a:defRPr/>
            </a:pPr>
            <a:endParaRPr lang="ru-RU" sz="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Богатырской мерой всё здесь взято – 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Ширь полей, долин, озёр,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степей холмистых, необъятных,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Чистых рек, великолепных гор.</a:t>
            </a:r>
          </a:p>
          <a:p>
            <a:pPr>
              <a:defRPr/>
            </a:pPr>
            <a:endParaRPr lang="ru-RU" sz="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нельзя в природу не влюбиться,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Нет прекрасней и суровей края, 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 увидишь – долго будет сниться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Забайкалья красота земная ...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Вавилова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817" y="1331041"/>
            <a:ext cx="5070764" cy="537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ib-beketo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3233" y="1006542"/>
            <a:ext cx="6500859" cy="43035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44" y="5599764"/>
            <a:ext cx="11571438" cy="796086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Бекетов Петр Иванович </a:t>
            </a:r>
            <a:r>
              <a:rPr lang="ru-RU" sz="2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русский </a:t>
            </a:r>
            <a:r>
              <a:rPr 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путешественник, землепроходец, воевода, исследователь Сибири, основатель некоторых сибирских городов — Нерчинска, </a:t>
            </a:r>
            <a:r>
              <a:rPr lang="ru-RU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Олёкминска</a:t>
            </a:r>
            <a:r>
              <a:rPr 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Читы, Якутска. </a:t>
            </a:r>
          </a:p>
        </p:txBody>
      </p:sp>
      <p:pic>
        <p:nvPicPr>
          <p:cNvPr id="5" name="Рисунок 4" descr="Beketov_monument_Chi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8016" y="1265233"/>
            <a:ext cx="2839642" cy="3786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532" y="137374"/>
            <a:ext cx="7504826" cy="97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0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p of Russia - Far Eastern Federal District (2018 composition)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012" y="2645736"/>
            <a:ext cx="6799408" cy="392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072" y="311726"/>
            <a:ext cx="11732492" cy="2634674"/>
          </a:xfrm>
        </p:spPr>
        <p:txBody>
          <a:bodyPr>
            <a:noAutofit/>
          </a:bodyPr>
          <a:lstStyle/>
          <a:p>
            <a:pPr indent="0">
              <a:lnSpc>
                <a:spcPct val="12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Забайкальский край </a:t>
            </a:r>
            <a:r>
              <a:rPr lang="ru-RU" sz="21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1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субъект </a:t>
            </a:r>
            <a:r>
              <a:rPr lang="ru-RU" sz="21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Федерации, входит </a:t>
            </a:r>
            <a:r>
              <a:rPr lang="ru-RU" sz="21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1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состав </a:t>
            </a:r>
            <a:r>
              <a:rPr lang="ru-RU" sz="21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Дальневосточного федерального округа </a:t>
            </a:r>
            <a:r>
              <a:rPr lang="ru-RU" sz="21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(переведен 3 </a:t>
            </a:r>
            <a:r>
              <a:rPr lang="ru-RU" sz="21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ноября 2018 </a:t>
            </a:r>
            <a:r>
              <a:rPr lang="ru-RU" sz="21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года, до этого входил в состав Сибирского ФО). </a:t>
            </a:r>
          </a:p>
          <a:p>
            <a:pPr indent="0">
              <a:lnSpc>
                <a:spcPct val="124000"/>
              </a:lnSpc>
              <a:spcBef>
                <a:spcPts val="0"/>
              </a:spcBef>
            </a:pPr>
            <a:r>
              <a:rPr lang="ru-RU" sz="21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Административный центр, столица края </a:t>
            </a:r>
            <a:r>
              <a:rPr lang="ru-RU" sz="21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— город Чита</a:t>
            </a:r>
            <a:r>
              <a:rPr lang="ru-RU" sz="21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1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24000"/>
              </a:lnSpc>
              <a:spcBef>
                <a:spcPts val="0"/>
              </a:spcBef>
            </a:pPr>
            <a:r>
              <a:rPr lang="ru-RU" sz="21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Площадь </a:t>
            </a:r>
            <a:r>
              <a:rPr lang="ru-RU" sz="21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территории — 431 892 км², что составляет 2,52 % площади </a:t>
            </a:r>
            <a:r>
              <a:rPr lang="ru-RU" sz="21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России (Германия 357 385 км²</a:t>
            </a:r>
            <a:r>
              <a:rPr lang="ru-RU" sz="21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 Протяженность с запада на восток — 1000 км и с севера на юг — 900 км.</a:t>
            </a:r>
            <a:endParaRPr lang="ru-RU" sz="21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24000"/>
              </a:lnSpc>
              <a:spcBef>
                <a:spcPts val="0"/>
              </a:spcBef>
            </a:pPr>
            <a:r>
              <a:rPr lang="ru-RU" sz="21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Численность </a:t>
            </a:r>
            <a:r>
              <a:rPr lang="ru-RU" sz="21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населения — 1 065 785 чел. </a:t>
            </a:r>
            <a:r>
              <a:rPr lang="ru-RU" sz="21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(по данным 2019</a:t>
            </a:r>
            <a:r>
              <a:rPr lang="ru-RU" sz="21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4100" name="Picture 4" descr="https://ps.userapi.com/c840427/v840427206/7352a/H9CmfIR2U4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1" y="3632963"/>
            <a:ext cx="3904569" cy="282776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8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245" y="266901"/>
            <a:ext cx="10400145" cy="8925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Забайкальский край – место удивительных природных контрастов и древних святынь – никого не оставит равнодушным</a:t>
            </a:r>
            <a:endParaRPr lang="ru-RU" sz="2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149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04px-Coat_of_arms_of_Zabaykalsky_Krai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4782" y="3297380"/>
            <a:ext cx="2726209" cy="3240077"/>
          </a:xfrm>
        </p:spPr>
      </p:pic>
      <p:pic>
        <p:nvPicPr>
          <p:cNvPr id="5" name="Рисунок 4" descr="Flag_of_Zabaykalsky_Krai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8600" y="3297380"/>
            <a:ext cx="4400264" cy="293167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04401" y="2682540"/>
            <a:ext cx="1606970" cy="426635"/>
          </a:xfrm>
          <a:prstGeom prst="rect">
            <a:avLst/>
          </a:prstGeom>
        </p:spPr>
        <p:txBody>
          <a:bodyPr vert="horz" lIns="0" rIns="0" bIns="0" anchor="b">
            <a:normAutofit fontScale="85000" lnSpcReduction="2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герб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590337" y="2625362"/>
            <a:ext cx="1636790" cy="426635"/>
          </a:xfrm>
          <a:prstGeom prst="rect">
            <a:avLst/>
          </a:prstGeom>
        </p:spPr>
        <p:txBody>
          <a:bodyPr vert="horz" lIns="0" rIns="0" bIns="0" anchor="b">
            <a:normAutofit fontScale="85000" lnSpcReduction="20000"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флаг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258455" y="429491"/>
            <a:ext cx="9875520" cy="47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 Забайкальского края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4036" y="1059810"/>
            <a:ext cx="11508509" cy="13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defTabSz="914400">
              <a:lnSpc>
                <a:spcPct val="114000"/>
              </a:lnSpc>
              <a:spcBef>
                <a:spcPts val="400"/>
              </a:spcBef>
              <a:buClr>
                <a:srgbClr val="A6B727"/>
              </a:buClr>
              <a:buSzPct val="80000"/>
            </a:pP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Забайкальский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край был образован 1 марта 2008 года в результате решения на основе референдума народов Агинского Бурятского автономного округа и Читинской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37542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1083963"/>
            <a:ext cx="11323782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Цвета флага повторяют основные цвета герба, символизируя собой природные особенности края: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54727" y="2696873"/>
            <a:ext cx="9240981" cy="2824162"/>
          </a:xfrm>
        </p:spPr>
        <p:txBody>
          <a:bodyPr>
            <a:normAutofit/>
          </a:bodyPr>
          <a:lstStyle/>
          <a:p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Желтый – бескрайнюю степь;</a:t>
            </a:r>
          </a:p>
          <a:p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</a:rPr>
              <a:t>Зеленый – тайгу, богатый животный мир;</a:t>
            </a:r>
          </a:p>
          <a:p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Красный – </a:t>
            </a:r>
            <a:r>
              <a:rPr lang="ru-RU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энергосодержащие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недра</a:t>
            </a:r>
          </a:p>
        </p:txBody>
      </p:sp>
    </p:spTree>
    <p:extLst>
      <p:ext uri="{BB962C8B-B14F-4D97-AF65-F5344CB8AC3E}">
        <p14:creationId xmlns:p14="http://schemas.microsoft.com/office/powerpoint/2010/main" val="266003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5889" y="286328"/>
            <a:ext cx="4784437" cy="62703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203" y="175493"/>
            <a:ext cx="10375252" cy="517235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Административно-территориальное деление Забайкальского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329" y="692728"/>
            <a:ext cx="7179468" cy="674030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состав 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Забайкальского 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края входят: </a:t>
            </a:r>
          </a:p>
          <a:p>
            <a:r>
              <a:rPr lang="ru-RU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городов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(Чита,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Краснокаменск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Борзя, Петровск-Забайкальский, Нерчинск, Шилка, Балей, Могоча, Хилок, Сретенск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поселков городского типа и </a:t>
            </a:r>
            <a:r>
              <a:rPr lang="ru-RU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750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сельских населённых пунктов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также 31 район: 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Агинский район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Акшинский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Александрово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-Заводский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Балейский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Борзинский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Газимуро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-Заводский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Дульдургинский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Забайкальский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Каларский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Калганский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</a:p>
          <a:p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Карымский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Краснокаменский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Красночикойский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Кыринский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Могойтуйский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Могочинский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Нерчинский район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Нерчинско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-Заводский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</a:p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Оловяннинский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</a:p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Ононский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Петровск-Забайкальский район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Приаргунский район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Сретенский район</a:t>
            </a:r>
          </a:p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Тунгиро-Олёкминский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Тунгокоченский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Улётовский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Хилокский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Чернышевский район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Читинский район</a:t>
            </a:r>
          </a:p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Шелопугинский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Шилкинский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07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</TotalTime>
  <Words>1387</Words>
  <Application>Microsoft Office PowerPoint</Application>
  <PresentationFormat>Широкоэкранный</PresentationFormat>
  <Paragraphs>170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Corbel</vt:lpstr>
      <vt:lpstr>Times New Roman</vt:lpstr>
      <vt:lpstr>Базис</vt:lpstr>
      <vt:lpstr>ЗАБАЙКАЛЬСКИЙ КРАЙ</vt:lpstr>
      <vt:lpstr>Презентация PowerPoint</vt:lpstr>
      <vt:lpstr>Презентация PowerPoint</vt:lpstr>
      <vt:lpstr>Бекетов Петр Иванович - русский путешественник, землепроходец, воевода, исследователь Сибири, основатель некоторых сибирских городов — Нерчинска, Олёкминска, Читы, Якутска. </vt:lpstr>
      <vt:lpstr>Презентация PowerPoint</vt:lpstr>
      <vt:lpstr>Презентация PowerPoint</vt:lpstr>
      <vt:lpstr>Презентация PowerPoint</vt:lpstr>
      <vt:lpstr>Цвета флага повторяют основные цвета герба, символизируя собой природные особенности края:</vt:lpstr>
      <vt:lpstr>Административно-территориальное деление Забайкальского края</vt:lpstr>
      <vt:lpstr>Национальный состав:</vt:lpstr>
      <vt:lpstr>Карта Забайкальского края</vt:lpstr>
      <vt:lpstr>Географическое положение</vt:lpstr>
      <vt:lpstr>Рельеф</vt:lpstr>
      <vt:lpstr>Климат</vt:lpstr>
      <vt:lpstr>Водные ресурсы</vt:lpstr>
      <vt:lpstr>Презентация PowerPoint</vt:lpstr>
      <vt:lpstr>Растительный мир</vt:lpstr>
      <vt:lpstr>Животный мир</vt:lpstr>
      <vt:lpstr>Полезные ископаемые</vt:lpstr>
      <vt:lpstr>Достопримечательности края</vt:lpstr>
      <vt:lpstr>Особо охраняемые территории (ООПТ) Забайкальского края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101</cp:revision>
  <dcterms:created xsi:type="dcterms:W3CDTF">2019-12-04T12:45:33Z</dcterms:created>
  <dcterms:modified xsi:type="dcterms:W3CDTF">2020-05-07T15:38:59Z</dcterms:modified>
</cp:coreProperties>
</file>