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61" r:id="rId5"/>
    <p:sldId id="259" r:id="rId6"/>
    <p:sldId id="295" r:id="rId7"/>
    <p:sldId id="296" r:id="rId8"/>
    <p:sldId id="300" r:id="rId9"/>
    <p:sldId id="297" r:id="rId10"/>
    <p:sldId id="298" r:id="rId11"/>
    <p:sldId id="299" r:id="rId12"/>
    <p:sldId id="301" r:id="rId13"/>
    <p:sldId id="302" r:id="rId14"/>
    <p:sldId id="303" r:id="rId15"/>
    <p:sldId id="304" r:id="rId16"/>
    <p:sldId id="260" r:id="rId17"/>
    <p:sldId id="262" r:id="rId18"/>
    <p:sldId id="263" r:id="rId19"/>
    <p:sldId id="264" r:id="rId20"/>
    <p:sldId id="265" r:id="rId21"/>
    <p:sldId id="266" r:id="rId22"/>
    <p:sldId id="268" r:id="rId23"/>
    <p:sldId id="269" r:id="rId24"/>
    <p:sldId id="267" r:id="rId25"/>
    <p:sldId id="270" r:id="rId26"/>
    <p:sldId id="271" r:id="rId27"/>
    <p:sldId id="272" r:id="rId28"/>
    <p:sldId id="273" r:id="rId29"/>
    <p:sldId id="274" r:id="rId30"/>
    <p:sldId id="275" r:id="rId31"/>
    <p:sldId id="277" r:id="rId32"/>
    <p:sldId id="276" r:id="rId33"/>
    <p:sldId id="278" r:id="rId34"/>
    <p:sldId id="279" r:id="rId35"/>
    <p:sldId id="280" r:id="rId36"/>
    <p:sldId id="281" r:id="rId37"/>
    <p:sldId id="282" r:id="rId38"/>
    <p:sldId id="283" r:id="rId39"/>
    <p:sldId id="284" r:id="rId40"/>
    <p:sldId id="285" r:id="rId41"/>
    <p:sldId id="286" r:id="rId42"/>
    <p:sldId id="287" r:id="rId43"/>
    <p:sldId id="288" r:id="rId44"/>
    <p:sldId id="289" r:id="rId45"/>
    <p:sldId id="305" r:id="rId46"/>
    <p:sldId id="290" r:id="rId47"/>
    <p:sldId id="294" r:id="rId48"/>
    <p:sldId id="291" r:id="rId49"/>
    <p:sldId id="292" r:id="rId50"/>
    <p:sldId id="293" r:id="rId5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7" d="100"/>
          <a:sy n="77" d="100"/>
        </p:scale>
        <p:origin x="269" y="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B4C71EC6-210F-42DE-9C53-41977AD35B3D}" type="datetimeFigureOut">
              <a:rPr lang="ru-RU" smtClean="0"/>
              <a:t>26.11.2020</a:t>
            </a:fld>
            <a:endParaRPr lang="ru-RU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26.11.2020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26.11.2020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26.11.2020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26.11.2020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26.11.2020</a:t>
            </a:fld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26.11.2020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26.11.2020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4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4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4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6.jpe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hyperlink" Target="http://www.liveinternet.ru/users/cherisha/post265882684/" TargetMode="Externa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8.jpeg"/><Relationship Id="rId4" Type="http://schemas.openxmlformats.org/officeDocument/2006/relationships/hyperlink" Target="https://www.google.ru/url?sa=i&amp;rct=j&amp;q=&amp;esrc=s&amp;source=images&amp;cd=&amp;cad=rja&amp;uact=8&amp;ved=0ahUKEwi_5-PL6tXQAhVDFywKHUTICtkQjRwIBw&amp;url=https://www.pinterest.com/pin/462041242997424529/&amp;psig=AFQjCNFNjxSPuEQNWzTUOTlVUeLlYcNliA&amp;ust=1480778689972217" TargetMode="Externa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hyperlink" Target="http://www.google.ru/url?sa=i&amp;rct=j&amp;q=&amp;esrc=s&amp;source=images&amp;cd=&amp;cad=rja&amp;uact=8&amp;ved=0ahUKEwiFwqPf6tXQAhUEBSwKHb0pDXkQjRwIBw&amp;url=http://kyiok.com.ua/zhyttia/1303-aeroport-kyiv-rozmaliuiut-petrykivskym-rozpysom.html&amp;psig=AFQjCNFNjxSPuEQNWzTUOTlVUeLlYcNliA&amp;ust=1480778689972217" TargetMode="External"/><Relationship Id="rId1" Type="http://schemas.openxmlformats.org/officeDocument/2006/relationships/slideLayout" Target="../slideLayouts/slideLayout4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hyperlink" Target="http://www.google.ru/url?sa=i&amp;rct=j&amp;q=&amp;esrc=s&amp;source=images&amp;cd=&amp;cad=rja&amp;uact=8&amp;ved=0ahUKEwiniLuZ6tXQAhWJEiwKHd-4DioQjRwIBw&amp;url=http://foto-lad.narod.ru/dekpris2.html&amp;psig=AFQjCNFNjxSPuEQNWzTUOTlVUeLlYcNliA&amp;ust=1480778689972217" TargetMode="Externa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61.jpeg"/><Relationship Id="rId4" Type="http://schemas.openxmlformats.org/officeDocument/2006/relationships/hyperlink" Target="http://www.google.ru/url?sa=i&amp;rct=j&amp;q=&amp;esrc=s&amp;source=images&amp;cd=&amp;cad=rja&amp;uact=8&amp;ved=0ahUKEwij0NjI6dXQAhUJ8ywKHSRrCdwQjRwIBw&amp;url=http://www.liveinternet.ru/users/lida_shaliminova/post381243734/&amp;psig=AFQjCNFNjxSPuEQNWzTUOTlVUeLlYcNliA&amp;ust=1480778689972217" TargetMode="Externa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hyperlink" Target="http://www.google.ru/url?sa=i&amp;rct=j&amp;q=&amp;esrc=s&amp;source=images&amp;cd=&amp;cad=rja&amp;uact=8&amp;ved=0ahUKEwjGhO_V6dXQAhVFXCwKHUm2DUgQjRwIBw&amp;url=http://www.liveinternet.ru/users/tata53/rubric/2258474/&amp;psig=AFQjCNFNjxSPuEQNWzTUOTlVUeLlYcNliA&amp;ust=1480778689972217" TargetMode="Externa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63.jpeg"/><Relationship Id="rId4" Type="http://schemas.openxmlformats.org/officeDocument/2006/relationships/hyperlink" Target="http://www.google.ru/url?sa=i&amp;rct=j&amp;q=&amp;esrc=s&amp;source=images&amp;cd=&amp;cad=rja&amp;uact=8&amp;ved=0ahUKEwi06vnr6tXQAhXHDiwKHUtcCsMQjRwIBw&amp;url=http://triino.ru/petrikovskaya-rospis-bondar-tamary/&amp;psig=AFQjCNFNjxSPuEQNWzTUOTlVUeLlYcNliA&amp;ust=1480778689972217" TargetMode="Externa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hyperlink" Target="http://www.google.ru/url?sa=i&amp;rct=j&amp;q=&amp;esrc=s&amp;source=images&amp;cd=&amp;cad=rja&amp;uact=8&amp;ved=0ahUKEwi6lJn16dXQAhXKBiwKHQu0AF0QjRwIBw&amp;url=http://www.liveinternet.ru/users/leka_ky/post395459199/&amp;psig=AFQjCNFNjxSPuEQNWzTUOTlVUeLlYcNliA&amp;ust=1480778689972217" TargetMode="Externa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44009" y="2708476"/>
            <a:ext cx="3528392" cy="1702160"/>
          </a:xfrm>
        </p:spPr>
        <p:txBody>
          <a:bodyPr>
            <a:noAutofit/>
          </a:bodyPr>
          <a:lstStyle/>
          <a:p>
            <a:r>
              <a:rPr lang="ru-RU" sz="2800" b="1" dirty="0"/>
              <a:t>Нетрадиционное рисование в начальной школе</a:t>
            </a:r>
            <a:br>
              <a:rPr lang="ru-RU" sz="2800" dirty="0"/>
            </a:br>
            <a:endParaRPr lang="ru-RU" sz="28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b="1" dirty="0">
                <a:solidFill>
                  <a:schemeClr val="accent1">
                    <a:lumMod val="50000"/>
                  </a:schemeClr>
                </a:solidFill>
              </a:rPr>
              <a:t>«Павлин»</a:t>
            </a:r>
            <a:endParaRPr lang="ru-RU" sz="3200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48371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Объект 4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Объект 5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Рисунок 6" descr="http://www.maam.ru/images/users/photos/medium/4d518818237c911122418ff8a14aa18a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9" y="2924944"/>
            <a:ext cx="3528392" cy="2717185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Рисунок 7" descr="http://sundekor.ru/wp-content/uploads/media/%D0%A1%D0%BA%D0%B0%D0%B7%D0%BE%D1%87%D0%BD%D0%B0%D1%8F-%D0%BF%D1%82%D0%B8%D1%86%D0%B0/image6.jpe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5978" y="2564904"/>
            <a:ext cx="3764454" cy="3240360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Прямоугольник 8"/>
          <p:cNvSpPr/>
          <p:nvPr/>
        </p:nvSpPr>
        <p:spPr>
          <a:xfrm>
            <a:off x="4695978" y="2420888"/>
            <a:ext cx="3667532" cy="50405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4695978" y="5445225"/>
            <a:ext cx="3764454" cy="3600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7871673" y="2577212"/>
            <a:ext cx="588759" cy="322805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4695978" y="2578936"/>
            <a:ext cx="236062" cy="306319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93046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Объект 5"/>
          <p:cNvSpPr>
            <a:spLocks noGrp="1"/>
          </p:cNvSpPr>
          <p:nvPr>
            <p:ph idx="1"/>
          </p:nvPr>
        </p:nvSpPr>
        <p:spPr>
          <a:xfrm>
            <a:off x="611560" y="1052736"/>
            <a:ext cx="7992888" cy="5256584"/>
          </a:xfrm>
        </p:spPr>
        <p:txBody>
          <a:bodyPr>
            <a:normAutofit fontScale="25000" lnSpcReduction="20000"/>
          </a:bodyPr>
          <a:lstStyle/>
          <a:p>
            <a:br>
              <a:rPr lang="ru-RU" dirty="0"/>
            </a:br>
            <a:r>
              <a:rPr lang="ru-RU" sz="8400" u="sng" dirty="0"/>
              <a:t>Назначение работы:</a:t>
            </a:r>
            <a:r>
              <a:rPr lang="ru-RU" sz="8400" dirty="0"/>
              <a:t> мастер-класс по рисованию в нетрадиционной технике рисования предназначен для учащихся начальных классов, учителей изобразительного искусства и педагогов дополнительного образования. Рисунок можно использовать для украшения интерьера или в качестве подарка.</a:t>
            </a:r>
            <a:br>
              <a:rPr lang="ru-RU" sz="8400" dirty="0"/>
            </a:br>
            <a:br>
              <a:rPr lang="ru-RU" sz="8400" dirty="0"/>
            </a:br>
            <a:r>
              <a:rPr lang="ru-RU" sz="8400" u="sng" dirty="0"/>
              <a:t>Цель:</a:t>
            </a:r>
            <a:r>
              <a:rPr lang="ru-RU" sz="8400" dirty="0"/>
              <a:t> познакомить с нетрадиционным способом рисунка при помощи ладони и отпечатков пальца.</a:t>
            </a:r>
            <a:br>
              <a:rPr lang="ru-RU" sz="8400" dirty="0"/>
            </a:br>
            <a:br>
              <a:rPr lang="ru-RU" sz="8400" dirty="0"/>
            </a:br>
            <a:r>
              <a:rPr lang="ru-RU" sz="8400" u="sng" dirty="0"/>
              <a:t>Задачи:</a:t>
            </a:r>
            <a:br>
              <a:rPr lang="ru-RU" sz="8400" dirty="0"/>
            </a:br>
            <a:r>
              <a:rPr lang="ru-RU" sz="8400" dirty="0"/>
              <a:t>1) создать изображение павлина, используя в работе гуашь, ладошку и пальчики, а так же различные кисти для рисования.</a:t>
            </a:r>
            <a:br>
              <a:rPr lang="ru-RU" sz="8400" dirty="0"/>
            </a:br>
            <a:r>
              <a:rPr lang="ru-RU" sz="8400" dirty="0"/>
              <a:t>2) развитие мелкой моторики пальцев, творческого мышления, интереса к самостоятельной деятельности, фантазии и воображения;</a:t>
            </a:r>
            <a:br>
              <a:rPr lang="ru-RU" sz="8400" dirty="0"/>
            </a:br>
            <a:r>
              <a:rPr lang="ru-RU" sz="8400" dirty="0"/>
              <a:t>3) формирование художественно-образного мышления.</a:t>
            </a:r>
            <a:br>
              <a:rPr lang="ru-RU" sz="8400" dirty="0"/>
            </a:br>
            <a:br>
              <a:rPr lang="ru-RU" sz="8400" dirty="0"/>
            </a:br>
            <a:endParaRPr lang="ru-RU" sz="8400" dirty="0"/>
          </a:p>
        </p:txBody>
      </p:sp>
    </p:spTree>
    <p:extLst>
      <p:ext uri="{BB962C8B-B14F-4D97-AF65-F5344CB8AC3E}">
        <p14:creationId xmlns:p14="http://schemas.microsoft.com/office/powerpoint/2010/main" val="38666731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u="sng" dirty="0"/>
              <a:t>Материалы:</a:t>
            </a:r>
            <a:r>
              <a:rPr lang="ru-RU" dirty="0"/>
              <a:t> </a:t>
            </a:r>
            <a:br>
              <a:rPr lang="ru-RU" dirty="0"/>
            </a:br>
            <a:endParaRPr lang="ru-RU" dirty="0"/>
          </a:p>
        </p:txBody>
      </p:sp>
      <p:sp>
        <p:nvSpPr>
          <p:cNvPr id="5" name="Объект 4"/>
          <p:cNvSpPr>
            <a:spLocks noGrp="1"/>
          </p:cNvSpPr>
          <p:nvPr>
            <p:ph sz="quarter" idx="13"/>
          </p:nvPr>
        </p:nvSpPr>
        <p:spPr>
          <a:xfrm>
            <a:off x="611560" y="2313432"/>
            <a:ext cx="3850712" cy="3493008"/>
          </a:xfrm>
        </p:spPr>
        <p:txBody>
          <a:bodyPr>
            <a:normAutofit fontScale="92500" lnSpcReduction="10000"/>
          </a:bodyPr>
          <a:lstStyle/>
          <a:p>
            <a:r>
              <a:rPr lang="ru-RU" dirty="0"/>
              <a:t>гуашь, кисти для рисования (белка или пони №1, № 2 и №8),</a:t>
            </a:r>
          </a:p>
          <a:p>
            <a:r>
              <a:rPr lang="ru-RU" dirty="0"/>
              <a:t> баночка для воды «непроливайка»,</a:t>
            </a:r>
          </a:p>
          <a:p>
            <a:r>
              <a:rPr lang="ru-RU" dirty="0"/>
              <a:t>лист тонированного картона,</a:t>
            </a:r>
          </a:p>
          <a:p>
            <a:r>
              <a:rPr lang="ru-RU" dirty="0"/>
              <a:t> тряпочка или салфетки для вытирания рук. </a:t>
            </a:r>
          </a:p>
          <a:p>
            <a:endParaRPr lang="ru-RU" dirty="0"/>
          </a:p>
        </p:txBody>
      </p:sp>
      <p:pic>
        <p:nvPicPr>
          <p:cNvPr id="7" name="Объект 6" descr="http://ped-kopilka.ru/upload/blogs/12853_f53d278e3d9e669a1b8f5369e704a806.jpg.jpg"/>
          <p:cNvPicPr>
            <a:picLocks noGrp="1"/>
          </p:cNvPicPr>
          <p:nvPr>
            <p:ph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2420888"/>
            <a:ext cx="4104456" cy="312385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399317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Объект 4"/>
          <p:cNvSpPr>
            <a:spLocks noGrp="1"/>
          </p:cNvSpPr>
          <p:nvPr>
            <p:ph sz="quarter" idx="13"/>
          </p:nvPr>
        </p:nvSpPr>
        <p:spPr>
          <a:xfrm>
            <a:off x="755576" y="2313432"/>
            <a:ext cx="3706696" cy="3493008"/>
          </a:xfrm>
        </p:spPr>
        <p:txBody>
          <a:bodyPr>
            <a:normAutofit fontScale="85000" lnSpcReduction="10000"/>
          </a:bodyPr>
          <a:lstStyle/>
          <a:p>
            <a:r>
              <a:rPr lang="ru-RU" dirty="0"/>
              <a:t>Это что за чудо-птица?!</a:t>
            </a:r>
            <a:br>
              <a:rPr lang="ru-RU" dirty="0"/>
            </a:br>
            <a:r>
              <a:rPr lang="ru-RU" dirty="0"/>
              <a:t>Не сова и не синица,</a:t>
            </a:r>
            <a:br>
              <a:rPr lang="ru-RU" dirty="0"/>
            </a:br>
            <a:r>
              <a:rPr lang="ru-RU" dirty="0"/>
              <a:t>Не журавль и не дрозд...</a:t>
            </a:r>
            <a:br>
              <a:rPr lang="ru-RU" dirty="0"/>
            </a:br>
            <a:r>
              <a:rPr lang="ru-RU" dirty="0"/>
              <a:t>Как раскрытый веер хвост...</a:t>
            </a:r>
            <a:br>
              <a:rPr lang="ru-RU" dirty="0"/>
            </a:br>
            <a:r>
              <a:rPr lang="ru-RU" dirty="0"/>
              <a:t>Голубой, зеленый, красный -</a:t>
            </a:r>
            <a:br>
              <a:rPr lang="ru-RU" dirty="0"/>
            </a:br>
            <a:r>
              <a:rPr lang="ru-RU" dirty="0"/>
              <a:t>Сколько же на перьях красок?</a:t>
            </a:r>
            <a:br>
              <a:rPr lang="ru-RU" dirty="0"/>
            </a:br>
            <a:r>
              <a:rPr lang="ru-RU" dirty="0"/>
              <a:t>Точно важный господин,</a:t>
            </a:r>
            <a:br>
              <a:rPr lang="ru-RU" dirty="0"/>
            </a:br>
            <a:r>
              <a:rPr lang="ru-RU" dirty="0"/>
              <a:t>Ходит по двору... (Павлин). </a:t>
            </a:r>
            <a:r>
              <a:rPr lang="ru-RU" i="1" dirty="0"/>
              <a:t>Е. Карпенко</a:t>
            </a:r>
            <a:endParaRPr lang="ru-RU" dirty="0"/>
          </a:p>
          <a:p>
            <a:endParaRPr lang="ru-RU" dirty="0"/>
          </a:p>
        </p:txBody>
      </p:sp>
      <p:pic>
        <p:nvPicPr>
          <p:cNvPr id="7" name="Объект 6" descr="http://ped-kopilka.ru/upload/blogs/12853_459f1a5a59779cbac71cf92563344ce8.jpg.jpg"/>
          <p:cNvPicPr>
            <a:picLocks noGrp="1"/>
          </p:cNvPicPr>
          <p:nvPr>
            <p:ph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2564904"/>
            <a:ext cx="3672408" cy="256586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36929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http://fb.ru/media/i/1/6/4/9/0/i/1649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462" y="908720"/>
            <a:ext cx="7913412" cy="52732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703286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http://crosti.ru/patterns/00/04/eb/427572bed0/preview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620688"/>
            <a:ext cx="4680520" cy="31186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://www.2fons.ru/download.php?file=201411/1920x1080/2fons.ru-6768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1910" y="3717032"/>
            <a:ext cx="4718493" cy="2654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://picview.info/download/20150212/blue-peafowl-peacock-phasianidae-birds-animal-gorgeous-feathers-green-2560x1600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4207" y="1052736"/>
            <a:ext cx="3330241" cy="2081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http://www.gndecor.ru/_cache/images/8d948f1981829d395c45e5f4ec576ac7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790" y="4149080"/>
            <a:ext cx="2911974" cy="1934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938463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042416" y="3196652"/>
            <a:ext cx="2737496" cy="2609787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Picture 8" descr="http://g02.a.alicdn.com/kf/HTB18qgVKVXXXXXLXXXXq6xXFXXX4/Beautiful-scenery-an-font-b-awesome-b-font-blue-peacock-font-b-artistic-b-font-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8342" y="872278"/>
            <a:ext cx="3889376" cy="2430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 descr="http://www.newgame.ru/upload/iblock/a56/a56ff3268b8a13576517e3c38e664efc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620688"/>
            <a:ext cx="3991085" cy="2934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http://thegraphicsfairy.com/wp-content/uploads/2013/08/Vintage-Peacock-Image-GraphicsFairy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8411" y="3554728"/>
            <a:ext cx="2313366" cy="29225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http://crosti.ru/patterns/00/0e/a6/72c38051c1/preview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3421149"/>
            <a:ext cx="3456384" cy="2904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751410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 descr="http://shop.enjoy.ru/upload/309d5bbfde3b1eea99c77d1b965fab8d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764704"/>
            <a:ext cx="7620000" cy="5467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825962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 descr="http://boombob.ru/img/picture/Nov/07/626006dccb41d2b489f736deb319b5a7/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880" y="1168873"/>
            <a:ext cx="4990183" cy="49964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http://klarinia.info/wp-content/uploads/2014/01/Peacock_Prismacolor_2_by_HouseofChabrier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718" y="1988840"/>
            <a:ext cx="2845470" cy="38919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01020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122" name="Picture 2" descr="http://klarinia.info/wp-content/uploads/2014/01/opened_tail_peacock_by_kokosasih-d4sj9dk.jpg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908720"/>
            <a:ext cx="4018253" cy="2808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http://e-libra.ru/files/books/2011/07/20/174929/i_02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3717032"/>
            <a:ext cx="3296273" cy="26150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http://img0.liveinternet.ru/images/attach/c/7/96/860/96860052_53226060_010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375" y="980728"/>
            <a:ext cx="3557196" cy="2736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8" name="Picture 8" descr="https://im1-tub-ru.yandex.net/i?id=3e77fed7aa213b809ef5545feafa66d9&amp;n=33&amp;h=215&amp;w=33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103" y="3930832"/>
            <a:ext cx="3581467" cy="2271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17997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0" name="Picture 2" descr="http://www.maryadom.ru/wp-content/uploads/2013/10/1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792625"/>
            <a:ext cx="6896844" cy="56300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943801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194" name="Picture 2" descr="http://www.maam.ru/upload/blogs/1a9e41210b1cfc31be968360a9759268.jpg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9784" y="2492896"/>
            <a:ext cx="4437955" cy="33284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224708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696043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218" name="Picture 2" descr="http://weclipart.com/gimg/F29541737B64EA14/8935637-vector-set-9-vintage-style-gold-border-Stock-Vector-peacock-feathers-feathe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836712"/>
            <a:ext cx="6056391" cy="54460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3411997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u="sng" dirty="0"/>
              <a:t>Этапы выполнения работы.</a:t>
            </a:r>
            <a:br>
              <a:rPr lang="ru-RU" dirty="0"/>
            </a:br>
            <a:endParaRPr lang="ru-RU" dirty="0"/>
          </a:p>
        </p:txBody>
      </p:sp>
      <p:sp>
        <p:nvSpPr>
          <p:cNvPr id="5" name="Объект 4"/>
          <p:cNvSpPr>
            <a:spLocks noGrp="1"/>
          </p:cNvSpPr>
          <p:nvPr>
            <p:ph sz="quarter" idx="13"/>
          </p:nvPr>
        </p:nvSpPr>
        <p:spPr>
          <a:xfrm>
            <a:off x="755576" y="2313432"/>
            <a:ext cx="3312368" cy="3493008"/>
          </a:xfrm>
        </p:spPr>
        <p:txBody>
          <a:bodyPr>
            <a:normAutofit fontScale="92500" lnSpcReduction="10000"/>
          </a:bodyPr>
          <a:lstStyle/>
          <a:p>
            <a:r>
              <a:rPr lang="ru-RU" dirty="0"/>
              <a:t>Нанесите синюю краску на левую ладонь при помощи большой кисти. Очень быстро, пока краска не высохла, на большой палец и часть ладони добавьте зеленую гуашь. </a:t>
            </a:r>
          </a:p>
          <a:p>
            <a:endParaRPr lang="ru-RU" dirty="0"/>
          </a:p>
        </p:txBody>
      </p:sp>
      <p:pic>
        <p:nvPicPr>
          <p:cNvPr id="7" name="Объект 6" descr="http://ped-kopilka.ru/upload/blogs/12853_2802e48e67981d6184e34f7e09115ed9.jpg.jpg"/>
          <p:cNvPicPr>
            <a:picLocks noGrp="1"/>
          </p:cNvPicPr>
          <p:nvPr>
            <p:ph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2420888"/>
            <a:ext cx="4032447" cy="286545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4585251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92500"/>
          </a:bodyPr>
          <a:lstStyle/>
          <a:p>
            <a:r>
              <a:rPr lang="ru-RU" dirty="0"/>
              <a:t>Перевернув ладонь, сделайте отпечаток посередине листа синего тонированного картона (лист расположен по горизонтали). Это будет основа нашего павлина. </a:t>
            </a:r>
          </a:p>
          <a:p>
            <a:endParaRPr lang="ru-RU" dirty="0"/>
          </a:p>
        </p:txBody>
      </p:sp>
      <p:pic>
        <p:nvPicPr>
          <p:cNvPr id="5" name="Объект 4" descr="http://ped-kopilka.ru/upload/blogs/12853_dc0a75e2ca82058564e049f2892e57fc.jpg.jpg"/>
          <p:cNvPicPr>
            <a:picLocks noGrp="1"/>
          </p:cNvPicPr>
          <p:nvPr>
            <p:ph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5025" y="2385914"/>
            <a:ext cx="3419475" cy="334823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7484095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755576" y="2313432"/>
            <a:ext cx="3600400" cy="3493008"/>
          </a:xfrm>
        </p:spPr>
        <p:txBody>
          <a:bodyPr>
            <a:normAutofit fontScale="85000" lnSpcReduction="20000"/>
          </a:bodyPr>
          <a:lstStyle/>
          <a:p>
            <a:r>
              <a:rPr lang="ru-RU" dirty="0"/>
              <a:t>Теперь берем красную гуашь и, обмакнув в нее указательный палец, начинаем делать яркие отпечатки на хвосте нашего павлина. Они будут получаться по разному – все зависит от консистенции краски: чем гуще, тем интереснее он выглядит. </a:t>
            </a:r>
          </a:p>
          <a:p>
            <a:endParaRPr lang="ru-RU" dirty="0"/>
          </a:p>
        </p:txBody>
      </p:sp>
      <p:pic>
        <p:nvPicPr>
          <p:cNvPr id="5" name="Объект 4" descr="http://ped-kopilka.ru/upload/blogs/12853_701cd631034c729d466f7bfe4add3bd9.jpg.jpg"/>
          <p:cNvPicPr>
            <a:picLocks noGrp="1"/>
          </p:cNvPicPr>
          <p:nvPr>
            <p:ph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2492896"/>
            <a:ext cx="3815407" cy="284279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1629690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683568" y="2313432"/>
            <a:ext cx="3600400" cy="3493008"/>
          </a:xfrm>
        </p:spPr>
        <p:txBody>
          <a:bodyPr>
            <a:normAutofit fontScale="85000" lnSpcReduction="10000"/>
          </a:bodyPr>
          <a:lstStyle/>
          <a:p>
            <a:r>
              <a:rPr lang="ru-RU" dirty="0"/>
              <a:t>Хвост павлина располагается в промежутке между указательным пальцем и мизинцем. Если пальцы не были расставлены широко, то можно добавить ряд красных отпечатков в левую сторону от мизинца.</a:t>
            </a:r>
          </a:p>
          <a:p>
            <a:endParaRPr lang="ru-RU" dirty="0"/>
          </a:p>
        </p:txBody>
      </p:sp>
      <p:pic>
        <p:nvPicPr>
          <p:cNvPr id="5" name="Объект 4" descr="http://ped-kopilka.ru/upload/blogs/12853_efd4bc297665a212d761a6097facf67a.jpg.jpg"/>
          <p:cNvPicPr>
            <a:picLocks noGrp="1"/>
          </p:cNvPicPr>
          <p:nvPr>
            <p:ph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2492896"/>
            <a:ext cx="3887415" cy="28693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6958642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755576" y="1772816"/>
            <a:ext cx="3706696" cy="4608512"/>
          </a:xfrm>
        </p:spPr>
        <p:txBody>
          <a:bodyPr>
            <a:normAutofit fontScale="85000" lnSpcReduction="10000"/>
          </a:bodyPr>
          <a:lstStyle/>
          <a:p>
            <a:r>
              <a:rPr lang="ru-RU" dirty="0"/>
              <a:t>Вводим ярко желтые пятна в хвост павлина все тем же указательным пальцем. Для перехода от одного цвета краски к другому достаточно просто сполоснуть палец в стаканчике с водой и вытереть о тряпочку. Если вы хотите получить отпечатки меньшего размера, то предлагаю рисовать мизинцем.</a:t>
            </a:r>
          </a:p>
          <a:p>
            <a:endParaRPr lang="ru-RU" dirty="0"/>
          </a:p>
        </p:txBody>
      </p:sp>
      <p:pic>
        <p:nvPicPr>
          <p:cNvPr id="5" name="Объект 4" descr="http://ped-kopilka.ru/upload/blogs/12853_aabf8571214c49b6e7f86755e4ca3380.jpg.jpg"/>
          <p:cNvPicPr>
            <a:picLocks noGrp="1"/>
          </p:cNvPicPr>
          <p:nvPr>
            <p:ph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2492896"/>
            <a:ext cx="3743399" cy="288210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2523151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755576" y="1916832"/>
            <a:ext cx="3600400" cy="4104456"/>
          </a:xfrm>
        </p:spPr>
        <p:txBody>
          <a:bodyPr>
            <a:normAutofit fontScale="92500" lnSpcReduction="20000"/>
          </a:bodyPr>
          <a:lstStyle/>
          <a:p>
            <a:r>
              <a:rPr lang="ru-RU" dirty="0"/>
              <a:t>Начинаем формировать «глаз» в нашем хвосте. Для этого мизинец окунаем в фиолетовую гуашь и делаем отпечаток поверх красного. Фиолетовый отпечаток может располагаться как посередине, так, и смещен от центра красного мазка. </a:t>
            </a:r>
          </a:p>
          <a:p>
            <a:endParaRPr lang="ru-RU" dirty="0"/>
          </a:p>
        </p:txBody>
      </p:sp>
      <p:pic>
        <p:nvPicPr>
          <p:cNvPr id="5" name="Объект 4" descr="http://ped-kopilka.ru/upload/blogs/12853_7d55ed05b7881b048b7ae509a9644d79.jpg.jpg"/>
          <p:cNvPicPr>
            <a:picLocks noGrp="1"/>
          </p:cNvPicPr>
          <p:nvPr>
            <p:ph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5025" y="2630713"/>
            <a:ext cx="3419475" cy="285863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2026727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755576" y="2564904"/>
            <a:ext cx="3024336" cy="3241536"/>
          </a:xfrm>
        </p:spPr>
        <p:txBody>
          <a:bodyPr/>
          <a:lstStyle/>
          <a:p>
            <a:r>
              <a:rPr lang="ru-RU" dirty="0"/>
              <a:t>Этим же фиолетовым цветом делаем перышки на крыле.</a:t>
            </a:r>
          </a:p>
          <a:p>
            <a:endParaRPr lang="ru-RU" dirty="0"/>
          </a:p>
        </p:txBody>
      </p:sp>
      <p:pic>
        <p:nvPicPr>
          <p:cNvPr id="5" name="Объект 4" descr="http://ped-kopilka.ru/upload/blogs/12853_a20e31b3f7f0f44289f4160c1efdadbb.jpg.jpg"/>
          <p:cNvPicPr>
            <a:picLocks noGrp="1"/>
          </p:cNvPicPr>
          <p:nvPr>
            <p:ph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5" y="2204864"/>
            <a:ext cx="3996556" cy="311971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0979245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042416" y="2348880"/>
            <a:ext cx="2881512" cy="3457560"/>
          </a:xfrm>
        </p:spPr>
        <p:txBody>
          <a:bodyPr/>
          <a:lstStyle/>
          <a:p>
            <a:r>
              <a:rPr lang="ru-RU" dirty="0"/>
              <a:t>В крыло вводим красные перышки тоже при помощи мизинца.</a:t>
            </a:r>
          </a:p>
          <a:p>
            <a:endParaRPr lang="ru-RU" dirty="0"/>
          </a:p>
        </p:txBody>
      </p:sp>
      <p:pic>
        <p:nvPicPr>
          <p:cNvPr id="5" name="Объект 4" descr="http://ped-kopilka.ru/upload/blogs/12853_e2cfcdb5c15e707351d4d6a38f030738.jpg.jpg"/>
          <p:cNvPicPr>
            <a:picLocks noGrp="1"/>
          </p:cNvPicPr>
          <p:nvPr>
            <p:ph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2348880"/>
            <a:ext cx="3923531" cy="300209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0809830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755576" y="1412776"/>
            <a:ext cx="3706696" cy="4896544"/>
          </a:xfrm>
        </p:spPr>
        <p:txBody>
          <a:bodyPr>
            <a:normAutofit fontScale="77500" lnSpcReduction="20000"/>
          </a:bodyPr>
          <a:lstStyle/>
          <a:p>
            <a:r>
              <a:rPr lang="ru-RU" dirty="0"/>
              <a:t>Для маленьких детей этими «пальчиковыми» пятнами можно и ограничиться, но для детей постарше я предлагаю ввести работу с тонкой кисточкой. Берем кисть «пони № 1» и начинаем прорисовывать мелкие точки (работаем самым кончиком). Для начала берем синюю гуашь, ту которую использовали при создании туловища павлина, и делаем точки по центру желтых больших отпечатков в хвосте. </a:t>
            </a:r>
          </a:p>
          <a:p>
            <a:endParaRPr lang="ru-RU" dirty="0"/>
          </a:p>
        </p:txBody>
      </p:sp>
      <p:pic>
        <p:nvPicPr>
          <p:cNvPr id="5" name="Объект 4" descr="http://ped-kopilka.ru/upload/blogs/12853_fc23cd5d910a04de3b4b48f54ae3b2ce.jpg.jpg"/>
          <p:cNvPicPr>
            <a:picLocks noGrp="1"/>
          </p:cNvPicPr>
          <p:nvPr>
            <p:ph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1988840"/>
            <a:ext cx="3744416" cy="339476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070014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755576" y="2492896"/>
            <a:ext cx="3384376" cy="3313544"/>
          </a:xfrm>
        </p:spPr>
        <p:txBody>
          <a:bodyPr/>
          <a:lstStyle/>
          <a:p>
            <a:r>
              <a:rPr lang="ru-RU" dirty="0"/>
              <a:t>Красной гуашью точечно обводим желтые пятна хвоста. Обводка может идти по кругу.</a:t>
            </a:r>
          </a:p>
          <a:p>
            <a:endParaRPr lang="ru-RU" dirty="0"/>
          </a:p>
        </p:txBody>
      </p:sp>
      <p:pic>
        <p:nvPicPr>
          <p:cNvPr id="5" name="Объект 4" descr="http://ped-kopilka.ru/upload/blogs/12853_edceb0217204f241c874f8559293ecf7.jpg.jpg"/>
          <p:cNvPicPr>
            <a:picLocks noGrp="1"/>
          </p:cNvPicPr>
          <p:nvPr>
            <p:ph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2420888"/>
            <a:ext cx="3888431" cy="316835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5161017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971600" y="2636912"/>
            <a:ext cx="2952328" cy="3637024"/>
          </a:xfrm>
        </p:spPr>
        <p:txBody>
          <a:bodyPr/>
          <a:lstStyle/>
          <a:p>
            <a:r>
              <a:rPr lang="ru-RU" dirty="0"/>
              <a:t>или сформировать капельку. </a:t>
            </a:r>
          </a:p>
        </p:txBody>
      </p:sp>
      <p:pic>
        <p:nvPicPr>
          <p:cNvPr id="5" name="Объект 4" descr="http://ped-kopilka.ru/upload/blogs/12853_bbd537d01005dd7a9506d52ae7551305.jpg.jpg"/>
          <p:cNvPicPr>
            <a:picLocks noGrp="1"/>
          </p:cNvPicPr>
          <p:nvPr>
            <p:ph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7" y="2132856"/>
            <a:ext cx="4068564" cy="321016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3700002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899592" y="2313432"/>
            <a:ext cx="3024336" cy="3493008"/>
          </a:xfrm>
        </p:spPr>
        <p:txBody>
          <a:bodyPr/>
          <a:lstStyle/>
          <a:p>
            <a:r>
              <a:rPr lang="ru-RU" dirty="0"/>
              <a:t>Таким образом, прорисуем все желтые перышки в хвосте.</a:t>
            </a:r>
          </a:p>
          <a:p>
            <a:endParaRPr lang="ru-RU" dirty="0"/>
          </a:p>
        </p:txBody>
      </p:sp>
      <p:pic>
        <p:nvPicPr>
          <p:cNvPr id="5" name="Объект 4" descr="http://ped-kopilka.ru/upload/blogs/12853_3584076287a65d5ae7683277a2ebb502.jpg.jpg"/>
          <p:cNvPicPr>
            <a:picLocks noGrp="1"/>
          </p:cNvPicPr>
          <p:nvPr>
            <p:ph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7" y="2276872"/>
            <a:ext cx="4068564" cy="30579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3323370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683568" y="2636912"/>
            <a:ext cx="3600400" cy="3204976"/>
          </a:xfrm>
        </p:spPr>
        <p:txBody>
          <a:bodyPr/>
          <a:lstStyle/>
          <a:p>
            <a:r>
              <a:rPr lang="ru-RU" dirty="0"/>
              <a:t>Красные большие перышки хвоста тоже обводим маленькими точечками, только теперь желтой краской.</a:t>
            </a:r>
          </a:p>
          <a:p>
            <a:endParaRPr lang="ru-RU" dirty="0"/>
          </a:p>
        </p:txBody>
      </p:sp>
      <p:pic>
        <p:nvPicPr>
          <p:cNvPr id="5" name="Объект 4" descr="http://ped-kopilka.ru/upload/blogs/12853_641f45a7833dcd9c4208fdcc48d12daa.jpg.jpg"/>
          <p:cNvPicPr>
            <a:picLocks noGrp="1"/>
          </p:cNvPicPr>
          <p:nvPr>
            <p:ph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2564904"/>
            <a:ext cx="3780532" cy="292008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9142709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899592" y="2313432"/>
            <a:ext cx="3384376" cy="3493008"/>
          </a:xfrm>
        </p:spPr>
        <p:txBody>
          <a:bodyPr/>
          <a:lstStyle/>
          <a:p>
            <a:r>
              <a:rPr lang="ru-RU" dirty="0"/>
              <a:t>Этой же кисточкой с желтой краской ставим яркую маленькую точку в центре фиолетового отпечатка «глазка».</a:t>
            </a:r>
          </a:p>
          <a:p>
            <a:endParaRPr lang="ru-RU" dirty="0"/>
          </a:p>
        </p:txBody>
      </p:sp>
      <p:pic>
        <p:nvPicPr>
          <p:cNvPr id="5" name="Объект 4" descr="http://ped-kopilka.ru/upload/blogs/12853_8b433e8c2cd10f04cf7b6edcadd6aa5f.jpg.jpg"/>
          <p:cNvPicPr>
            <a:picLocks noGrp="1"/>
          </p:cNvPicPr>
          <p:nvPr>
            <p:ph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1628800"/>
            <a:ext cx="3456384" cy="425028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2101804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827584" y="2313432"/>
            <a:ext cx="3528392" cy="3493008"/>
          </a:xfrm>
        </p:spPr>
        <p:txBody>
          <a:bodyPr/>
          <a:lstStyle/>
          <a:p>
            <a:r>
              <a:rPr lang="ru-RU" dirty="0"/>
              <a:t>Сменим кисть (пони/белка № 2). Вводим в рисунок черную гуашь. На синих отпечатках пальцев рук оставляем след от всех волокон кисточки.</a:t>
            </a:r>
          </a:p>
          <a:p>
            <a:endParaRPr lang="ru-RU" dirty="0"/>
          </a:p>
        </p:txBody>
      </p:sp>
      <p:pic>
        <p:nvPicPr>
          <p:cNvPr id="5" name="Объект 4" descr="http://ped-kopilka.ru/upload/blogs/12853_741663a7e613f86d742e4be7257800b3.jpg.jpg"/>
          <p:cNvPicPr>
            <a:picLocks noGrp="1"/>
          </p:cNvPicPr>
          <p:nvPr>
            <p:ph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2420888"/>
            <a:ext cx="4104456" cy="313815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9319475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755576" y="2564904"/>
            <a:ext cx="3240360" cy="3241536"/>
          </a:xfrm>
        </p:spPr>
        <p:txBody>
          <a:bodyPr/>
          <a:lstStyle/>
          <a:p>
            <a:r>
              <a:rPr lang="ru-RU" dirty="0"/>
              <a:t>Теперь перейдем к крылу павлина и такими же удлиненными мазками черной гуаши обведем весь контур. </a:t>
            </a:r>
          </a:p>
        </p:txBody>
      </p:sp>
      <p:pic>
        <p:nvPicPr>
          <p:cNvPr id="5" name="Объект 4" descr="http://ped-kopilka.ru/upload/blogs/12853_59f9938a72bc68c5a48dbfc4eccc4815.jpg.jpg"/>
          <p:cNvPicPr>
            <a:picLocks noGrp="1"/>
          </p:cNvPicPr>
          <p:nvPr>
            <p:ph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2492896"/>
            <a:ext cx="4176463" cy="324036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7626632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042416" y="2708920"/>
            <a:ext cx="3419856" cy="3097520"/>
          </a:xfrm>
        </p:spPr>
        <p:txBody>
          <a:bodyPr/>
          <a:lstStyle/>
          <a:p>
            <a:r>
              <a:rPr lang="ru-RU" dirty="0"/>
              <a:t>Возьмем кисть пони № 1 и черной краской подчеркнем внутренние перышки крыла.</a:t>
            </a:r>
          </a:p>
          <a:p>
            <a:endParaRPr lang="ru-RU" dirty="0"/>
          </a:p>
        </p:txBody>
      </p:sp>
      <p:pic>
        <p:nvPicPr>
          <p:cNvPr id="5" name="Объект 4" descr="http://ped-kopilka.ru/upload/blogs/12853_9eadcde139d1805df19f60335b3a70f4.jpg.jpg"/>
          <p:cNvPicPr>
            <a:picLocks noGrp="1"/>
          </p:cNvPicPr>
          <p:nvPr>
            <p:ph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2" y="2636912"/>
            <a:ext cx="3924548" cy="299482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3579739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827584" y="2420888"/>
            <a:ext cx="3096344" cy="3385552"/>
          </a:xfrm>
        </p:spPr>
        <p:txBody>
          <a:bodyPr/>
          <a:lstStyle/>
          <a:p>
            <a:r>
              <a:rPr lang="ru-RU" dirty="0"/>
              <a:t>Такие же отпечатки черных перышек поставим по внешнему контуру хвоста.</a:t>
            </a:r>
          </a:p>
          <a:p>
            <a:endParaRPr lang="ru-RU" dirty="0"/>
          </a:p>
        </p:txBody>
      </p:sp>
      <p:pic>
        <p:nvPicPr>
          <p:cNvPr id="5" name="Объект 4" descr="http://ped-kopilka.ru/upload/blogs/12853_4b1eb66850dfb25938156b2c38108a30.jpg.jpg"/>
          <p:cNvPicPr>
            <a:picLocks noGrp="1"/>
          </p:cNvPicPr>
          <p:nvPr>
            <p:ph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6" y="2348880"/>
            <a:ext cx="4356596" cy="335349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2165056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042416" y="2636912"/>
            <a:ext cx="3419856" cy="3169528"/>
          </a:xfrm>
        </p:spPr>
        <p:txBody>
          <a:bodyPr/>
          <a:lstStyle/>
          <a:p>
            <a:r>
              <a:rPr lang="ru-RU" dirty="0"/>
              <a:t>Прорисовываем клюв красной краской и украшаем голову «короной» у нашего павлина.</a:t>
            </a:r>
          </a:p>
          <a:p>
            <a:endParaRPr lang="ru-RU" dirty="0"/>
          </a:p>
        </p:txBody>
      </p:sp>
      <p:pic>
        <p:nvPicPr>
          <p:cNvPr id="5" name="Объект 4" descr="http://ped-kopilka.ru/upload/blogs/12853_e5967e01f099865aa74a1ce8c0b3e47d.jpg.jpg"/>
          <p:cNvPicPr>
            <a:picLocks noGrp="1"/>
          </p:cNvPicPr>
          <p:nvPr>
            <p:ph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1916832"/>
            <a:ext cx="3312368" cy="4032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2678587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ru-RU" dirty="0"/>
              <a:t>Рисуем глаз в три этапа: желтый отпечаток, черная точка и белый блик.</a:t>
            </a:r>
          </a:p>
          <a:p>
            <a:endParaRPr lang="ru-RU" dirty="0"/>
          </a:p>
        </p:txBody>
      </p:sp>
      <p:pic>
        <p:nvPicPr>
          <p:cNvPr id="5" name="Объект 4" descr="http://ped-kopilka.ru/upload/blogs/12853_27ad3afb7ec2e9ff686186280208352f.jpg.jpg"/>
          <p:cNvPicPr>
            <a:picLocks noGrp="1"/>
          </p:cNvPicPr>
          <p:nvPr>
            <p:ph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7262" y="1988840"/>
            <a:ext cx="3053130" cy="381823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3317311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755576" y="2313432"/>
            <a:ext cx="3456384" cy="3493008"/>
          </a:xfrm>
        </p:spPr>
        <p:txBody>
          <a:bodyPr/>
          <a:lstStyle/>
          <a:p>
            <a:r>
              <a:rPr lang="ru-RU" dirty="0"/>
              <a:t>Теперь берем желтую краску и маленькими точками украшаем черные перышки крыла.</a:t>
            </a:r>
          </a:p>
          <a:p>
            <a:endParaRPr lang="ru-RU" dirty="0"/>
          </a:p>
        </p:txBody>
      </p:sp>
      <p:pic>
        <p:nvPicPr>
          <p:cNvPr id="5" name="Объект 4" descr="http://ped-kopilka.ru/upload/blogs/12853_a1b4303b3534518177a9f1a332d4da2f.jpg.jpg"/>
          <p:cNvPicPr>
            <a:picLocks noGrp="1"/>
          </p:cNvPicPr>
          <p:nvPr>
            <p:ph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3" y="2276872"/>
            <a:ext cx="3924548" cy="306818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577729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611560" y="2492896"/>
            <a:ext cx="3384376" cy="3313544"/>
          </a:xfrm>
        </p:spPr>
        <p:txBody>
          <a:bodyPr/>
          <a:lstStyle/>
          <a:p>
            <a:r>
              <a:rPr lang="ru-RU" dirty="0"/>
              <a:t>Такие же желтые точки наносим на нижнюю часть брюшка и шею нашего павлина.</a:t>
            </a:r>
          </a:p>
          <a:p>
            <a:endParaRPr lang="ru-RU" dirty="0"/>
          </a:p>
        </p:txBody>
      </p:sp>
      <p:pic>
        <p:nvPicPr>
          <p:cNvPr id="5" name="Объект 4" descr="http://ped-kopilka.ru/upload/blogs/12853_691f3b15173e4eb9f22cb45ef89cc316.jpg.jpg"/>
          <p:cNvPicPr>
            <a:picLocks noGrp="1"/>
          </p:cNvPicPr>
          <p:nvPr>
            <p:ph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2204864"/>
            <a:ext cx="4212580" cy="353278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0785438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611560" y="2060848"/>
            <a:ext cx="3490672" cy="3745592"/>
          </a:xfrm>
        </p:spPr>
        <p:txBody>
          <a:bodyPr>
            <a:normAutofit fontScale="92500" lnSpcReduction="10000"/>
          </a:bodyPr>
          <a:lstStyle/>
          <a:p>
            <a:r>
              <a:rPr lang="ru-RU" dirty="0"/>
              <a:t>По центру брюшка павлина черной краской рисуем лапки (используем тонкую кисть). Слегка распушив волоски нашей кисточки оставляем мелкие крапинки по всему туловищу и шеи павлина. </a:t>
            </a:r>
          </a:p>
          <a:p>
            <a:endParaRPr lang="ru-RU" dirty="0"/>
          </a:p>
        </p:txBody>
      </p:sp>
      <p:pic>
        <p:nvPicPr>
          <p:cNvPr id="5" name="Объект 4" descr="http://ped-kopilka.ru/upload/blogs/12853_35360cdac43b4dff2924df6ccc19a687.jpg.jpg"/>
          <p:cNvPicPr>
            <a:picLocks noGrp="1"/>
          </p:cNvPicPr>
          <p:nvPr>
            <p:ph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3" y="2132856"/>
            <a:ext cx="3924548" cy="337429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3776129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3"/>
          <p:cNvSpPr>
            <a:spLocks noGrp="1"/>
          </p:cNvSpPr>
          <p:nvPr>
            <p:ph sz="quarter" idx="14"/>
          </p:nvPr>
        </p:nvSpPr>
        <p:spPr>
          <a:xfrm>
            <a:off x="4788024" y="620688"/>
            <a:ext cx="3419856" cy="3493008"/>
          </a:xfrm>
        </p:spPr>
        <p:txBody>
          <a:bodyPr>
            <a:normAutofit/>
          </a:bodyPr>
          <a:lstStyle/>
          <a:p>
            <a:r>
              <a:rPr lang="ru-RU" sz="1800" dirty="0"/>
              <a:t>Павлин готов. Теперь закончим нашу картину, прорисовав траву и дерево. Используем зеленую краску разных оттенков и палец.</a:t>
            </a:r>
          </a:p>
        </p:txBody>
      </p:sp>
      <p:pic>
        <p:nvPicPr>
          <p:cNvPr id="5" name="Объект 4" descr="http://ped-kopilka.ru/upload/blogs/12853_77811627ef4d690b7682e54d9dd01fe6.jpg.jpg"/>
          <p:cNvPicPr>
            <a:picLocks noGrp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548680"/>
            <a:ext cx="3419475" cy="2561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 descr="http://ped-kopilka.ru/upload/blogs/12853_cc06a541c5b13b542f1847ca34d13bf8.jpg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8" y="2420888"/>
            <a:ext cx="5040560" cy="395567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7172539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755576" y="2313432"/>
            <a:ext cx="3384376" cy="3493008"/>
          </a:xfrm>
        </p:spPr>
        <p:txBody>
          <a:bodyPr/>
          <a:lstStyle/>
          <a:p>
            <a:r>
              <a:rPr lang="ru-RU" dirty="0"/>
              <a:t>Зеленые отпечатки накладываем по нижнему краю и по вертикали с правой стороны рисунка.</a:t>
            </a:r>
          </a:p>
          <a:p>
            <a:endParaRPr lang="ru-RU" dirty="0"/>
          </a:p>
        </p:txBody>
      </p:sp>
      <p:pic>
        <p:nvPicPr>
          <p:cNvPr id="5" name="Объект 4" descr="http://ped-kopilka.ru/upload/blogs/12853_0df04fdc5548b5dff8ff46f280f9377c.jpg.jpg"/>
          <p:cNvPicPr>
            <a:picLocks noGrp="1"/>
          </p:cNvPicPr>
          <p:nvPr>
            <p:ph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5" y="2276873"/>
            <a:ext cx="3996556" cy="304152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8324874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ru-RU" dirty="0"/>
              <a:t>Теперь используя коричневую, черную гуашь и тонкую кисть прорисовываем ствол и ветки дерева.</a:t>
            </a:r>
          </a:p>
          <a:p>
            <a:endParaRPr lang="ru-RU" dirty="0"/>
          </a:p>
        </p:txBody>
      </p:sp>
      <p:pic>
        <p:nvPicPr>
          <p:cNvPr id="5" name="Объект 4" descr="http://ped-kopilka.ru/upload/blogs/12853_f5a5f1e1947f525c64bcf71546480876.jpg.jpg"/>
          <p:cNvPicPr>
            <a:picLocks noGrp="1"/>
          </p:cNvPicPr>
          <p:nvPr>
            <p:ph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1556792"/>
            <a:ext cx="3600399" cy="446630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0132694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979712" y="5445224"/>
            <a:ext cx="5400600" cy="648072"/>
          </a:xfrm>
        </p:spPr>
        <p:txBody>
          <a:bodyPr>
            <a:normAutofit fontScale="62500" lnSpcReduction="20000"/>
          </a:bodyPr>
          <a:lstStyle/>
          <a:p>
            <a:r>
              <a:rPr lang="ru-RU" sz="3200" dirty="0"/>
              <a:t>Наш рисунок готов.</a:t>
            </a:r>
          </a:p>
          <a:p>
            <a:r>
              <a:rPr lang="ru-RU" sz="3200" dirty="0"/>
              <a:t> Можно вставлять его в рамку.</a:t>
            </a:r>
          </a:p>
          <a:p>
            <a:endParaRPr lang="ru-RU" dirty="0"/>
          </a:p>
        </p:txBody>
      </p:sp>
      <p:pic>
        <p:nvPicPr>
          <p:cNvPr id="5" name="Объект 4" descr="http://ped-kopilka.ru/upload/blogs/12853_4d55ef1264c19ee1df23202a4c522790.jpg.jpg"/>
          <p:cNvPicPr>
            <a:picLocks noGrp="1"/>
          </p:cNvPicPr>
          <p:nvPr>
            <p:ph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1196752"/>
            <a:ext cx="5256584" cy="388872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8375919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539552" y="2313432"/>
            <a:ext cx="3744416" cy="3493008"/>
          </a:xfrm>
        </p:spPr>
        <p:txBody>
          <a:bodyPr>
            <a:normAutofit/>
          </a:bodyPr>
          <a:lstStyle/>
          <a:p>
            <a:r>
              <a:rPr lang="ru-RU" sz="2000" dirty="0"/>
              <a:t>По парку гуляет красавец павлин,</a:t>
            </a:r>
            <a:br>
              <a:rPr lang="ru-RU" sz="2000" dirty="0"/>
            </a:br>
            <a:r>
              <a:rPr lang="ru-RU" sz="2000" dirty="0"/>
              <a:t>А хвост у него удивительно длин.</a:t>
            </a:r>
            <a:br>
              <a:rPr lang="ru-RU" sz="2000" dirty="0"/>
            </a:br>
            <a:r>
              <a:rPr lang="ru-RU" sz="2000" dirty="0"/>
              <a:t>Лишь паву увидит и хвост распушится.</a:t>
            </a:r>
            <a:br>
              <a:rPr lang="ru-RU" sz="2000" dirty="0"/>
            </a:br>
            <a:r>
              <a:rPr lang="ru-RU" sz="2000" dirty="0"/>
              <a:t>Тут станет павлин настоящей жар-птицей! </a:t>
            </a:r>
          </a:p>
          <a:p>
            <a:r>
              <a:rPr lang="ru-RU" sz="2000" i="1" dirty="0"/>
              <a:t>(В. Ворона</a:t>
            </a:r>
            <a:endParaRPr lang="ru-RU" sz="2000" dirty="0"/>
          </a:p>
        </p:txBody>
      </p:sp>
      <p:pic>
        <p:nvPicPr>
          <p:cNvPr id="5" name="Объект 4" descr="http://ped-kopilka.ru/upload/blogs/12853_256c93a36dfabf3c03891e25d35081ec.jpg.jpg"/>
          <p:cNvPicPr>
            <a:picLocks noGrp="1"/>
          </p:cNvPicPr>
          <p:nvPr>
            <p:ph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2276872"/>
            <a:ext cx="4104455" cy="296408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0450166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i="1" dirty="0"/>
              <a:t>Многие считают, что рисование пальцами годится только в качестве развлечения для малышей, и напрасно – это один из способ арт-терапии. Процесс создания картин в такой технике настолько увлекательный, что заставляет художника любого возраста сосредоточиться и с головой окунуться в то, что он делает.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0442466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42" name="Picture 2" descr="http://rodonews.com/i/full130769632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3304866"/>
            <a:ext cx="3944888" cy="29679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 descr="http://mamini-sokrovisha.ru/wp-content/uploads/2014/05/mashiny_lebedi_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404664"/>
            <a:ext cx="3944888" cy="29586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6" name="Picture 6" descr="http://cs617618.vk.me/v617618764/c121/BldN-9a6WOo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3608" y="1484784"/>
            <a:ext cx="5571122" cy="44089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8755571" y="1484784"/>
            <a:ext cx="1469159" cy="4408934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197425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Объект 5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Объект 6" descr="Картинки по запросу птица красивая из руки для детей рисунок">
            <a:hlinkClick r:id="rId2"/>
          </p:cNvPr>
          <p:cNvPicPr>
            <a:picLocks noGrp="1"/>
          </p:cNvPicPr>
          <p:nvPr>
            <p:ph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412776"/>
            <a:ext cx="3456384" cy="439429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Рисунок 7" descr="Картинки по запросу птица красивая из руки для детей рисунок">
            <a:hlinkClick r:id="rId4"/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1484784"/>
            <a:ext cx="3816424" cy="439248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0305133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 descr="Похожее изображение">
            <a:hlinkClick r:id="rId2"/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556792"/>
            <a:ext cx="7416824" cy="4464496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Прямоугольник 5"/>
          <p:cNvSpPr/>
          <p:nvPr/>
        </p:nvSpPr>
        <p:spPr>
          <a:xfrm>
            <a:off x="6372200" y="5229200"/>
            <a:ext cx="2232248" cy="11304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665453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 descr="Картинки по запросу птица красивая из руки для детей рисунок">
            <a:hlinkClick r:id="rId2" tgtFrame="&quot;_blank&quot;"/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620688"/>
            <a:ext cx="4392488" cy="3168352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 descr="Похожее изображение">
            <a:hlinkClick r:id="rId4"/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3284984"/>
            <a:ext cx="4115961" cy="299213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1035850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 descr="Похожее изображение">
            <a:hlinkClick r:id="rId2"/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764705"/>
            <a:ext cx="4896544" cy="3024335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 descr="Картинки по запросу птица красивая из руки для детей рисунок">
            <a:hlinkClick r:id="rId4"/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3789040"/>
            <a:ext cx="4788297" cy="259639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4070438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 descr="Картинки по запросу птица красивая из руки для детей рисунок">
            <a:hlinkClick r:id="rId2"/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5290" y="1392872"/>
            <a:ext cx="5773420" cy="407225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6604561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стин">
  <a:themeElements>
    <a:clrScheme name="Остин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Остин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Остин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266</TotalTime>
  <Words>862</Words>
  <Application>Microsoft Office PowerPoint</Application>
  <PresentationFormat>Экран (4:3)</PresentationFormat>
  <Paragraphs>41</Paragraphs>
  <Slides>50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50</vt:i4>
      </vt:variant>
    </vt:vector>
  </HeadingPairs>
  <TitlesOfParts>
    <vt:vector size="53" baseType="lpstr">
      <vt:lpstr>Century Gothic</vt:lpstr>
      <vt:lpstr>Wingdings 2</vt:lpstr>
      <vt:lpstr>Остин</vt:lpstr>
      <vt:lpstr>Нетрадиционное рисование в начальной школе </vt:lpstr>
      <vt:lpstr>Презентация PowerPoint</vt:lpstr>
      <vt:lpstr>Презентация PowerPoint</vt:lpstr>
      <vt:lpstr>Материалы: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Этапы выполнения работы.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Нетрадиционное рисование в начальной школе</dc:title>
  <dc:creator>Виктория</dc:creator>
  <cp:lastModifiedBy>dns dns</cp:lastModifiedBy>
  <cp:revision>13</cp:revision>
  <dcterms:created xsi:type="dcterms:W3CDTF">2016-12-04T19:55:57Z</dcterms:created>
  <dcterms:modified xsi:type="dcterms:W3CDTF">2020-11-26T04:18:55Z</dcterms:modified>
</cp:coreProperties>
</file>