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416" y="-4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50F75-16D4-45FE-8453-4D0ED4D4EC73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C8182-1358-4638-9A1D-F4AAF47F8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182-1358-4638-9A1D-F4AAF47F8F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7716-3C8D-4C57-9E97-451391C77D07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45EA-8EF9-40C4-9EA1-BF9E38D55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tandart.edu.ru/" TargetMode="External"/><Relationship Id="rId3" Type="http://schemas.openxmlformats.org/officeDocument/2006/relationships/hyperlink" Target="http://www.edu.ru/" TargetMode="External"/><Relationship Id="rId7" Type="http://schemas.openxmlformats.org/officeDocument/2006/relationships/hyperlink" Target="http://school-collection.edu.ru/" TargetMode="External"/><Relationship Id="rId2" Type="http://schemas.openxmlformats.org/officeDocument/2006/relationships/hyperlink" Target="http://window.edu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cior.edu.ru/" TargetMode="External"/><Relationship Id="rId5" Type="http://schemas.openxmlformats.org/officeDocument/2006/relationships/hyperlink" Target="http://www.school.edu.ru/" TargetMode="External"/><Relationship Id="rId4" Type="http://schemas.openxmlformats.org/officeDocument/2006/relationships/hyperlink" Target="http://ege.edu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.edu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.edu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8605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ИСПОЛЬЗОВАНИЕ ЦИФРОВЫХ ОБРАЗОВАТЕЛЬНЫХ РЕСУРСОВ (ЦОР) </a:t>
            </a:r>
            <a:br>
              <a:rPr lang="ru-RU" sz="3600" b="1" dirty="0" smtClean="0">
                <a:solidFill>
                  <a:srgbClr val="0000CC"/>
                </a:solidFill>
              </a:rPr>
            </a:br>
            <a:r>
              <a:rPr lang="ru-RU" sz="3600" b="1" dirty="0" smtClean="0">
                <a:solidFill>
                  <a:srgbClr val="0000CC"/>
                </a:solidFill>
              </a:rPr>
              <a:t>В УЧЕБНОМ ПРОЦЕССЕ ЧЕРЕЗ ИНТЕРНЕТ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H:\Documents and Settings\Aida\Рабочий стол\ТЕКСТУРЫ и фоны, клипарты\Vinetas_fons_s\125750786892248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Обзор информационных ресурсов Интернета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8215338" cy="6500858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AutoNum type="arabicPeriod"/>
            </a:pPr>
            <a:r>
              <a:rPr lang="ru-RU" sz="2900" dirty="0" smtClean="0">
                <a:solidFill>
                  <a:srgbClr val="0000CC"/>
                </a:solidFill>
              </a:rPr>
              <a:t>Информационная система "Единое окно доступа к образовательным ресурсам" </a:t>
            </a:r>
            <a:r>
              <a:rPr lang="ru-RU" sz="2900" b="1" dirty="0" smtClean="0">
                <a:solidFill>
                  <a:srgbClr val="0000CC"/>
                </a:solidFill>
              </a:rPr>
              <a:t>(</a:t>
            </a:r>
            <a:r>
              <a:rPr lang="ru-RU" sz="2900" b="1" dirty="0" smtClean="0">
                <a:solidFill>
                  <a:srgbClr val="0000CC"/>
                </a:solidFill>
                <a:hlinkClick r:id="rId2"/>
              </a:rPr>
              <a:t>http://window.edu.ru</a:t>
            </a:r>
            <a:r>
              <a:rPr lang="ru-RU" sz="2900" b="1" dirty="0" smtClean="0">
                <a:solidFill>
                  <a:srgbClr val="0000CC"/>
                </a:solidFill>
              </a:rPr>
              <a:t>)</a:t>
            </a:r>
          </a:p>
          <a:p>
            <a:pPr marL="457200" indent="-457200" algn="l"/>
            <a:endParaRPr lang="ru-RU" sz="2900" b="1" dirty="0" smtClean="0">
              <a:solidFill>
                <a:srgbClr val="0000CC"/>
              </a:solidFill>
            </a:endParaRPr>
          </a:p>
          <a:p>
            <a:pPr marL="457200" indent="-457200" algn="l">
              <a:buAutoNum type="arabicPeriod" startAt="2"/>
            </a:pPr>
            <a:r>
              <a:rPr lang="ru-RU" sz="2900" dirty="0" smtClean="0">
                <a:solidFill>
                  <a:srgbClr val="0000CC"/>
                </a:solidFill>
              </a:rPr>
              <a:t>Федеральный образовательный портал "Российское образование»  </a:t>
            </a:r>
            <a:r>
              <a:rPr lang="ru-RU" sz="2900" b="1" dirty="0" smtClean="0">
                <a:solidFill>
                  <a:srgbClr val="0000CC"/>
                </a:solidFill>
              </a:rPr>
              <a:t>(</a:t>
            </a:r>
            <a:r>
              <a:rPr lang="en-US" sz="2900" b="1" dirty="0" smtClean="0">
                <a:solidFill>
                  <a:srgbClr val="0000CC"/>
                </a:solidFill>
                <a:hlinkClick r:id="rId3"/>
              </a:rPr>
              <a:t>http://</a:t>
            </a:r>
            <a:r>
              <a:rPr lang="ru-RU" sz="2900" b="1" dirty="0" err="1" smtClean="0">
                <a:solidFill>
                  <a:srgbClr val="0000CC"/>
                </a:solidFill>
                <a:hlinkClick r:id="rId3"/>
              </a:rPr>
              <a:t>www.edu.ru</a:t>
            </a:r>
            <a:r>
              <a:rPr lang="ru-RU" sz="2900" b="1" dirty="0" smtClean="0">
                <a:solidFill>
                  <a:srgbClr val="0000CC"/>
                </a:solidFill>
              </a:rPr>
              <a:t>)</a:t>
            </a:r>
          </a:p>
          <a:p>
            <a:pPr marL="457200" indent="-457200" algn="l"/>
            <a:endParaRPr lang="en-US" sz="2900" b="1" dirty="0" smtClean="0">
              <a:solidFill>
                <a:srgbClr val="0000CC"/>
              </a:solidFill>
            </a:endParaRPr>
          </a:p>
          <a:p>
            <a:pPr marL="457200" indent="-457200" algn="l">
              <a:buAutoNum type="arabicPeriod" startAt="3"/>
            </a:pPr>
            <a:r>
              <a:rPr lang="ru-RU" sz="2900" dirty="0" smtClean="0">
                <a:solidFill>
                  <a:srgbClr val="0000CC"/>
                </a:solidFill>
              </a:rPr>
              <a:t>Портал информационной поддержки  ЕГЭ </a:t>
            </a:r>
            <a:r>
              <a:rPr lang="ru-RU" sz="2900" b="1" dirty="0" smtClean="0">
                <a:solidFill>
                  <a:srgbClr val="0000CC"/>
                </a:solidFill>
              </a:rPr>
              <a:t>(</a:t>
            </a:r>
            <a:r>
              <a:rPr lang="ru-RU" sz="2900" b="1" dirty="0" smtClean="0">
                <a:solidFill>
                  <a:srgbClr val="0000CC"/>
                </a:solidFill>
                <a:hlinkClick r:id="rId4"/>
              </a:rPr>
              <a:t>http://ege.edu.ru</a:t>
            </a:r>
            <a:r>
              <a:rPr lang="ru-RU" sz="2900" b="1" dirty="0" smtClean="0">
                <a:solidFill>
                  <a:srgbClr val="0000CC"/>
                </a:solidFill>
              </a:rPr>
              <a:t>)</a:t>
            </a:r>
          </a:p>
          <a:p>
            <a:pPr marL="457200" indent="-457200" algn="l"/>
            <a:endParaRPr lang="ru-RU" sz="2900" b="1" dirty="0" smtClean="0">
              <a:solidFill>
                <a:srgbClr val="0000CC"/>
              </a:solidFill>
            </a:endParaRPr>
          </a:p>
          <a:p>
            <a:pPr marL="457200" indent="-457200" algn="l">
              <a:buAutoNum type="arabicPeriod" startAt="4"/>
            </a:pPr>
            <a:r>
              <a:rPr lang="ru-RU" sz="2900" dirty="0" smtClean="0">
                <a:solidFill>
                  <a:srgbClr val="0000CC"/>
                </a:solidFill>
              </a:rPr>
              <a:t>Российский общеобразовательный портал (</a:t>
            </a:r>
            <a:r>
              <a:rPr lang="en-US" sz="2900" b="1" dirty="0" smtClean="0">
                <a:solidFill>
                  <a:srgbClr val="0000CC"/>
                </a:solidFill>
                <a:hlinkClick r:id="rId5"/>
              </a:rPr>
              <a:t>www.school.edu.ru</a:t>
            </a:r>
            <a:r>
              <a:rPr lang="en-US" sz="2900" b="1" dirty="0" smtClean="0">
                <a:solidFill>
                  <a:srgbClr val="0000CC"/>
                </a:solidFill>
              </a:rPr>
              <a:t>)</a:t>
            </a:r>
            <a:endParaRPr lang="ru-RU" sz="2900" b="1" dirty="0" smtClean="0">
              <a:solidFill>
                <a:srgbClr val="0000CC"/>
              </a:solidFill>
            </a:endParaRPr>
          </a:p>
          <a:p>
            <a:pPr marL="457200" indent="-457200" algn="l"/>
            <a:endParaRPr lang="ru-RU" sz="2900" b="1" dirty="0" smtClean="0">
              <a:solidFill>
                <a:srgbClr val="0000CC"/>
              </a:solidFill>
            </a:endParaRPr>
          </a:p>
          <a:p>
            <a:pPr marL="457200" indent="-457200" algn="l">
              <a:buAutoNum type="arabicPeriod" startAt="5"/>
            </a:pPr>
            <a:r>
              <a:rPr lang="ru-RU" sz="2900" dirty="0" smtClean="0">
                <a:solidFill>
                  <a:srgbClr val="0000CC"/>
                </a:solidFill>
              </a:rPr>
              <a:t>Сайт федерального центра информационно-образовательных ресурсов (ФЦИОР) </a:t>
            </a:r>
            <a:r>
              <a:rPr lang="en-US" sz="2900" b="1" dirty="0" smtClean="0">
                <a:solidFill>
                  <a:srgbClr val="0000CC"/>
                </a:solidFill>
                <a:hlinkClick r:id="rId6"/>
              </a:rPr>
              <a:t>http://fcior.edu.ru/</a:t>
            </a:r>
            <a:endParaRPr lang="ru-RU" sz="2900" b="1" dirty="0" smtClean="0">
              <a:solidFill>
                <a:srgbClr val="0000CC"/>
              </a:solidFill>
            </a:endParaRPr>
          </a:p>
          <a:p>
            <a:pPr marL="457200" indent="-457200" algn="l"/>
            <a:endParaRPr lang="ru-RU" sz="2900" b="1" dirty="0" smtClean="0">
              <a:solidFill>
                <a:srgbClr val="0000CC"/>
              </a:solidFill>
            </a:endParaRPr>
          </a:p>
          <a:p>
            <a:pPr marL="457200" indent="-457200" algn="l">
              <a:buAutoNum type="arabicPeriod" startAt="6"/>
            </a:pPr>
            <a:r>
              <a:rPr lang="ru-RU" sz="2900" dirty="0" smtClean="0">
                <a:solidFill>
                  <a:srgbClr val="0000CC"/>
                </a:solidFill>
              </a:rPr>
              <a:t>Федеральное хранилище Единой коллекции цифровых образовательных ресурсов </a:t>
            </a:r>
            <a:r>
              <a:rPr lang="en-US" sz="2900" b="1" dirty="0" smtClean="0">
                <a:solidFill>
                  <a:srgbClr val="0000CC"/>
                </a:solidFill>
                <a:hlinkClick r:id="rId7"/>
              </a:rPr>
              <a:t>http://school-collection.edu.ru/</a:t>
            </a:r>
            <a:endParaRPr lang="ru-RU" sz="2900" b="1" dirty="0" smtClean="0">
              <a:solidFill>
                <a:srgbClr val="0000CC"/>
              </a:solidFill>
            </a:endParaRPr>
          </a:p>
          <a:p>
            <a:pPr marL="457200" indent="-457200" algn="l">
              <a:buAutoNum type="arabicPeriod" startAt="6"/>
            </a:pPr>
            <a:endParaRPr lang="ru-RU" sz="2900" dirty="0" smtClean="0"/>
          </a:p>
          <a:p>
            <a:pPr marL="457200" indent="-457200" algn="l">
              <a:buAutoNum type="arabicPeriod" startAt="7"/>
            </a:pPr>
            <a:r>
              <a:rPr lang="ru-RU" sz="2900" dirty="0" smtClean="0">
                <a:solidFill>
                  <a:srgbClr val="0000CC"/>
                </a:solidFill>
              </a:rPr>
              <a:t>Федеральный образовательный государственный стандарт</a:t>
            </a:r>
          </a:p>
          <a:p>
            <a:pPr marL="457200" indent="-457200" algn="l"/>
            <a:r>
              <a:rPr lang="ru-RU" sz="2900" dirty="0" smtClean="0">
                <a:solidFill>
                  <a:srgbClr val="0000CC"/>
                </a:solidFill>
              </a:rPr>
              <a:t>           </a:t>
            </a:r>
            <a:r>
              <a:rPr lang="en-US" sz="2900" b="1" dirty="0" smtClean="0">
                <a:solidFill>
                  <a:srgbClr val="0000CC"/>
                </a:solidFill>
                <a:hlinkClick r:id="rId8"/>
              </a:rPr>
              <a:t>http://standart.edu.ru/</a:t>
            </a:r>
            <a:endParaRPr lang="ru-RU" sz="2900" b="1" dirty="0" smtClean="0">
              <a:solidFill>
                <a:srgbClr val="0000CC"/>
              </a:solidFill>
            </a:endParaRPr>
          </a:p>
          <a:p>
            <a:pPr marL="457200" indent="-457200" algn="l"/>
            <a:endParaRPr lang="ru-RU" sz="2900" dirty="0" smtClean="0">
              <a:solidFill>
                <a:srgbClr val="0000CC"/>
              </a:solidFill>
            </a:endParaRPr>
          </a:p>
          <a:p>
            <a:pPr marL="457200" indent="-457200" algn="l">
              <a:buAutoNum type="arabicPeriod" startAt="7"/>
            </a:pPr>
            <a:endParaRPr lang="ru-RU" sz="2000" dirty="0" smtClean="0"/>
          </a:p>
          <a:p>
            <a:pPr marL="457200" indent="-457200" algn="l"/>
            <a:r>
              <a:rPr lang="ru-RU" sz="2000" dirty="0" smtClean="0"/>
              <a:t> </a:t>
            </a:r>
          </a:p>
          <a:p>
            <a:pPr marL="457200" indent="-457200" algn="l"/>
            <a:endParaRPr lang="ru-RU" sz="2000" dirty="0" smtClean="0"/>
          </a:p>
          <a:p>
            <a:pPr marL="457200" indent="-457200" algn="l">
              <a:buAutoNum type="arabicPeriod" startAt="3"/>
            </a:pPr>
            <a:endParaRPr lang="ru-RU" sz="20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916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572660" cy="8572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  <a:hlinkClick r:id="rId3"/>
              </a:rPr>
              <a:t>http://window.edu.ru</a:t>
            </a:r>
            <a:endParaRPr lang="ru-RU" sz="54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6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hlinkClick r:id="rId3"/>
              </a:rPr>
              <a:t>http://</a:t>
            </a:r>
            <a:r>
              <a:rPr lang="ru-RU" sz="5400" b="1" dirty="0" err="1" smtClean="0">
                <a:solidFill>
                  <a:srgbClr val="0000CC"/>
                </a:solidFill>
                <a:hlinkClick r:id="rId3"/>
              </a:rPr>
              <a:t>www.edu.ru</a:t>
            </a:r>
            <a:endParaRPr lang="ru-RU" sz="54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786974" cy="16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  <a:hlinkClick r:id="rId3"/>
              </a:rPr>
              <a:t>http://ege.edu.ru</a:t>
            </a:r>
            <a:endParaRPr lang="ru-RU" sz="54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786974" cy="1500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hlinkClick r:id="rId3"/>
              </a:rPr>
              <a:t>www.school.edu.ru</a:t>
            </a:r>
            <a:endParaRPr lang="ru-RU" sz="54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715536" cy="1500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hlinkClick r:id="rId3"/>
              </a:rPr>
              <a:t>http://fcior.edu.ru/</a:t>
            </a:r>
            <a:endParaRPr lang="ru-RU" sz="54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786454"/>
            <a:ext cx="9715536" cy="1357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hlinkClick r:id="rId3"/>
              </a:rPr>
              <a:t>http://school-collection.edu.ru/</a:t>
            </a:r>
            <a:endParaRPr lang="ru-RU" sz="54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00042"/>
            <a:ext cx="6786578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hlinkClick r:id="rId3"/>
              </a:rPr>
              <a:t>http://standart.edu.ru/</a:t>
            </a:r>
            <a:endParaRPr lang="ru-RU" sz="48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Практические задания для участников мастер-класса.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1857364"/>
            <a:ext cx="7786742" cy="450059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rgbClr val="0000CC"/>
                </a:solidFill>
              </a:rPr>
              <a:t>1. На рабочем столе компьютера найти папку с </a:t>
            </a:r>
            <a:r>
              <a:rPr lang="ru-RU" dirty="0" err="1" smtClean="0">
                <a:solidFill>
                  <a:srgbClr val="0000CC"/>
                </a:solidFill>
              </a:rPr>
              <a:t>именем_</a:t>
            </a:r>
            <a:r>
              <a:rPr lang="ru-RU" dirty="0" smtClean="0">
                <a:solidFill>
                  <a:srgbClr val="0000CC"/>
                </a:solidFill>
              </a:rPr>
              <a:t> ЦОР с вложенным в нее файлом с </a:t>
            </a:r>
            <a:r>
              <a:rPr lang="ru-RU" dirty="0" err="1" smtClean="0">
                <a:solidFill>
                  <a:srgbClr val="0000CC"/>
                </a:solidFill>
              </a:rPr>
              <a:t>именем_</a:t>
            </a:r>
            <a:r>
              <a:rPr lang="ru-RU" dirty="0" smtClean="0">
                <a:solidFill>
                  <a:srgbClr val="0000CC"/>
                </a:solidFill>
              </a:rPr>
              <a:t> Коллекция ссылок.</a:t>
            </a:r>
          </a:p>
          <a:p>
            <a:pPr algn="l"/>
            <a:r>
              <a:rPr lang="ru-RU" dirty="0" smtClean="0">
                <a:solidFill>
                  <a:srgbClr val="0000CC"/>
                </a:solidFill>
              </a:rPr>
              <a:t> 2. Используя файл с </a:t>
            </a:r>
            <a:r>
              <a:rPr lang="ru-RU" dirty="0" err="1" smtClean="0">
                <a:solidFill>
                  <a:srgbClr val="0000CC"/>
                </a:solidFill>
              </a:rPr>
              <a:t>именем_Коллекция</a:t>
            </a:r>
            <a:r>
              <a:rPr lang="ru-RU" dirty="0" smtClean="0">
                <a:solidFill>
                  <a:srgbClr val="0000CC"/>
                </a:solidFill>
              </a:rPr>
              <a:t> ссылок,  и буклет с адресами сайтов,  необходимо   ознакомиться с федеральными информационными образовательными ресурсами и с предметными сайтами.</a:t>
            </a:r>
          </a:p>
          <a:p>
            <a:pPr algn="l"/>
            <a:r>
              <a:rPr lang="ru-RU" dirty="0" smtClean="0">
                <a:solidFill>
                  <a:srgbClr val="0000CC"/>
                </a:solidFill>
              </a:rPr>
              <a:t> 3. Найти готовый простейший ЦОР к уроку или к любому мероприятию в виде мини-презентации, таблицы, схемы, рисунка, ребуса, дидактического материала, теста, кроссворда и т.д., используя ресурсы Интернета. </a:t>
            </a:r>
          </a:p>
          <a:p>
            <a:pPr algn="l"/>
            <a:r>
              <a:rPr lang="ru-RU" dirty="0" smtClean="0">
                <a:solidFill>
                  <a:srgbClr val="0000CC"/>
                </a:solidFill>
              </a:rPr>
              <a:t>4. Результаты своих работ сохранить в виде файла с </a:t>
            </a:r>
            <a:r>
              <a:rPr lang="ru-RU" dirty="0" err="1" smtClean="0">
                <a:solidFill>
                  <a:srgbClr val="0000CC"/>
                </a:solidFill>
              </a:rPr>
              <a:t>именем_</a:t>
            </a:r>
            <a:r>
              <a:rPr lang="ru-RU" dirty="0" smtClean="0">
                <a:solidFill>
                  <a:srgbClr val="0000CC"/>
                </a:solidFill>
              </a:rPr>
              <a:t> ЦОР1 на рабочем столе компьютера в папке с именем _ЦОР.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Желаем успехов!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Актуальность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21442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0000CC"/>
                </a:solidFill>
              </a:rPr>
              <a:t>Без использования современных </a:t>
            </a:r>
            <a:r>
              <a:rPr lang="ru-RU" b="1" smtClean="0">
                <a:solidFill>
                  <a:srgbClr val="0000CC"/>
                </a:solidFill>
              </a:rPr>
              <a:t>средств информационно-коммуникационных </a:t>
            </a:r>
            <a:r>
              <a:rPr lang="ru-RU" b="1" dirty="0" smtClean="0">
                <a:solidFill>
                  <a:srgbClr val="0000CC"/>
                </a:solidFill>
              </a:rPr>
              <a:t>технологий уже невозможно представить образовательный процесс, отвечающий требованиям современного информационного общества.</a:t>
            </a:r>
          </a:p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               Роль информационно-коммуникационных технологий в обеспечении современного качества образования рассматривается как ключевой элемент развития современной школы.</a:t>
            </a:r>
          </a:p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              ИКТ, ЦОР - важнейшая составляющая всех направлений деятельности современного учителя, способствующая оптимизации и интеграции учебной и </a:t>
            </a:r>
            <a:r>
              <a:rPr lang="ru-RU" b="1" dirty="0" err="1" smtClean="0">
                <a:solidFill>
                  <a:srgbClr val="0000CC"/>
                </a:solidFill>
              </a:rPr>
              <a:t>внеучебной</a:t>
            </a:r>
            <a:r>
              <a:rPr lang="ru-RU" b="1" dirty="0" smtClean="0">
                <a:solidFill>
                  <a:srgbClr val="0000CC"/>
                </a:solidFill>
              </a:rPr>
              <a:t> деятельности.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571480"/>
            <a:ext cx="1371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ЦЕЛЬ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310" y="1643050"/>
            <a:ext cx="86526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Изучение возможностей использования</a:t>
            </a: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  цифровых образовательных ресурсов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 в учебном процессе в соответствии 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с требованиями ФГОС</a:t>
            </a:r>
          </a:p>
          <a:p>
            <a:endParaRPr lang="ru-RU" dirty="0"/>
          </a:p>
        </p:txBody>
      </p:sp>
      <p:pic>
        <p:nvPicPr>
          <p:cNvPr id="2049" name="Picture 1" descr="D:\Documents and Settings\Admin\Рабочий стол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357694"/>
            <a:ext cx="1914525" cy="1619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57166"/>
            <a:ext cx="8767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ТРЕБОВАНИЯ К УСЛОВИЯМ РЕАЛИЗАЦИИ ОСНОВНОЙ ОБРАЗОВАТЕЛЬНОЙ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 ПРОГРАММЫ ОБЩЕГО ОБРАЗОВАНИЯ (по ФГОС).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939" y="1428736"/>
            <a:ext cx="84370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00CC"/>
                </a:solidFill>
              </a:rPr>
              <a:t>Информационно-образовательная среда образовательного </a:t>
            </a:r>
          </a:p>
          <a:p>
            <a:r>
              <a:rPr lang="ru-RU" sz="2400" b="1" u="sng" smtClean="0">
                <a:solidFill>
                  <a:srgbClr val="0000CC"/>
                </a:solidFill>
              </a:rPr>
              <a:t>учреждения</a:t>
            </a:r>
            <a:r>
              <a:rPr lang="ru-RU" sz="2400" b="1" smtClean="0">
                <a:solidFill>
                  <a:srgbClr val="0000CC"/>
                </a:solidFill>
              </a:rPr>
              <a:t> </a:t>
            </a:r>
            <a:r>
              <a:rPr lang="ru-RU" sz="2400" smtClean="0">
                <a:solidFill>
                  <a:srgbClr val="0000CC"/>
                </a:solidFill>
              </a:rPr>
              <a:t>включает:</a:t>
            </a:r>
            <a:endParaRPr lang="ru-RU" sz="2400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CC"/>
                </a:solidFill>
              </a:rPr>
              <a:t>комплекс информационных образовательных ресурсов, в том числе </a:t>
            </a:r>
            <a:r>
              <a:rPr lang="ru-RU" sz="2400" b="1" dirty="0" smtClean="0">
                <a:solidFill>
                  <a:srgbClr val="0000CC"/>
                </a:solidFill>
              </a:rPr>
              <a:t>цифровые образовательные ресурсы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CC"/>
                </a:solidFill>
              </a:rPr>
              <a:t>совокупность технологических средств 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информационных и коммуникационных технологий (ИКТ): 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компьютеры, иное ИКТ-оборудование, коммуникационные каналы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CC"/>
                </a:solidFill>
              </a:rPr>
              <a:t>систему современных педагогических технологий, 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обеспечивающих обучение в современной информационно-образовательной среде. 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Основные понятия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00100" y="1071546"/>
            <a:ext cx="7786742" cy="157163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b="1" dirty="0" smtClean="0">
                <a:solidFill>
                  <a:srgbClr val="0000CC"/>
                </a:solidFill>
              </a:rPr>
              <a:t>   Цифровыми образовательными ресурсами (ЦОР)  </a:t>
            </a:r>
            <a:r>
              <a:rPr lang="ru-RU" sz="11200" dirty="0" smtClean="0">
                <a:solidFill>
                  <a:srgbClr val="0000CC"/>
                </a:solidFill>
              </a:rPr>
              <a:t>называют информационные ресурсы, предназначенные для образовательных целей и представленные в цифровой форме. </a:t>
            </a:r>
          </a:p>
          <a:p>
            <a:pPr algn="l"/>
            <a:r>
              <a:rPr lang="ru-RU" sz="11200" dirty="0" smtClean="0">
                <a:solidFill>
                  <a:srgbClr val="0000CC"/>
                </a:solidFill>
              </a:rPr>
              <a:t>                        </a:t>
            </a:r>
          </a:p>
          <a:p>
            <a:pPr algn="l"/>
            <a:endParaRPr lang="ru-RU" sz="11200" dirty="0" smtClean="0">
              <a:solidFill>
                <a:srgbClr val="0000CC"/>
              </a:solidFill>
            </a:endParaRPr>
          </a:p>
          <a:p>
            <a:pPr algn="l"/>
            <a:r>
              <a:rPr lang="ru-RU" sz="11200" dirty="0" smtClean="0"/>
              <a:t> </a:t>
            </a:r>
          </a:p>
          <a:p>
            <a:endParaRPr lang="ru-RU" sz="5900" dirty="0"/>
          </a:p>
        </p:txBody>
      </p:sp>
      <p:pic>
        <p:nvPicPr>
          <p:cNvPr id="1026" name="Picture 2" descr="Ц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7056784" cy="3877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7859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Использование ЦОР предполагается несколькими способами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550072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0000CC"/>
                </a:solidFill>
              </a:rPr>
              <a:t>учитель может вести урок на основе содержания готовых цифровых образовательных ресурсов (используя Интернет-ресурсы);</a:t>
            </a:r>
          </a:p>
          <a:p>
            <a:pPr lvl="0"/>
            <a:r>
              <a:rPr lang="ru-RU" dirty="0" smtClean="0">
                <a:solidFill>
                  <a:srgbClr val="0000CC"/>
                </a:solidFill>
              </a:rPr>
              <a:t>учитель может самостоятельно разработать ЦОР и использовать на своем уроке;</a:t>
            </a:r>
          </a:p>
          <a:p>
            <a:pPr lvl="0"/>
            <a:r>
              <a:rPr lang="ru-RU" dirty="0" smtClean="0">
                <a:solidFill>
                  <a:srgbClr val="0000CC"/>
                </a:solidFill>
              </a:rPr>
              <a:t>ученик может организовать самостоятельную познавательную деятельность.</a:t>
            </a:r>
          </a:p>
          <a:p>
            <a:pPr algn="ctr">
              <a:buNone/>
            </a:pPr>
            <a:r>
              <a:rPr lang="ru-RU" sz="3800" b="1" u="sng" dirty="0" smtClean="0">
                <a:solidFill>
                  <a:srgbClr val="0000CC"/>
                </a:solidFill>
              </a:rPr>
              <a:t>Использование ЦОР уместны на всех этапах урока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CC"/>
                </a:solidFill>
              </a:rPr>
              <a:t> от актуализации знаний, контроля и оценки знаний, умений и навыков до подготовки домашнего задания (тесты-тренажеры, презентации, обучающие компакт-диски, учебные проекты</a:t>
            </a:r>
            <a:r>
              <a:rPr lang="ru-RU" smtClean="0">
                <a:solidFill>
                  <a:srgbClr val="0000CC"/>
                </a:solidFill>
              </a:rPr>
              <a:t>, рефераты). </a:t>
            </a:r>
            <a:r>
              <a:rPr lang="ru-RU" dirty="0" smtClean="0">
                <a:solidFill>
                  <a:srgbClr val="0000CC"/>
                </a:solidFill>
              </a:rPr>
              <a:t>Многопланов спектр </a:t>
            </a:r>
            <a:r>
              <a:rPr lang="ru-RU" b="1" dirty="0" smtClean="0">
                <a:solidFill>
                  <a:srgbClr val="0000CC"/>
                </a:solidFill>
              </a:rPr>
              <a:t>целей</a:t>
            </a:r>
            <a:r>
              <a:rPr lang="ru-RU" dirty="0" smtClean="0">
                <a:solidFill>
                  <a:srgbClr val="0000CC"/>
                </a:solidFill>
              </a:rPr>
              <a:t> использования ЦОР и создания новых.</a:t>
            </a:r>
          </a:p>
          <a:p>
            <a:pPr lvl="0"/>
            <a:endParaRPr lang="ru-RU" dirty="0" smtClean="0">
              <a:solidFill>
                <a:srgbClr val="0000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Типы цифровых образовательных ресурсов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38" y="1643050"/>
            <a:ext cx="7643866" cy="500066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6200" dirty="0" smtClean="0"/>
              <a:t>  </a:t>
            </a:r>
            <a:r>
              <a:rPr lang="ru-RU" sz="6200" b="1" dirty="0" smtClean="0">
                <a:solidFill>
                  <a:srgbClr val="0000CC"/>
                </a:solidFill>
              </a:rPr>
              <a:t>1. Наборы цифровых образовательных ресурсов (ЦОР), расширяющие учебники/УМК </a:t>
            </a:r>
          </a:p>
          <a:p>
            <a:pPr lvl="0" algn="l"/>
            <a:r>
              <a:rPr lang="ru-RU" sz="6200" dirty="0" smtClean="0">
                <a:solidFill>
                  <a:srgbClr val="0000CC"/>
                </a:solidFill>
              </a:rPr>
              <a:t>        это 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объекты и деловая графика, текстовые документы и иные учебные материалы, необходимые для организации учебного процесса.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0"/>
            <a:ext cx="91440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Типы цифровых образовательных ресурсов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1428712"/>
            <a:ext cx="8001024" cy="54292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0000CC"/>
                </a:solidFill>
              </a:rPr>
              <a:t>2. Информационные источники сложной структуры (ИИСС)</a:t>
            </a:r>
          </a:p>
          <a:p>
            <a:pPr lvl="0" algn="l"/>
            <a:r>
              <a:rPr lang="ru-RU" b="1" dirty="0" smtClean="0">
                <a:solidFill>
                  <a:srgbClr val="0000CC"/>
                </a:solidFill>
              </a:rPr>
              <a:t>ИИСС</a:t>
            </a:r>
            <a:r>
              <a:rPr lang="ru-RU" dirty="0" smtClean="0">
                <a:solidFill>
                  <a:srgbClr val="0000CC"/>
                </a:solidFill>
              </a:rPr>
              <a:t> – это цифровой образовательный ресурс, основанный на структурированных цифровых материалах (текстах, видеоизображениях, аудиозаписях, фотоизображениях, интерактивных моделях и т.п.) с </a:t>
            </a:r>
            <a:r>
              <a:rPr lang="ru-RU" b="1" u="sng" dirty="0" smtClean="0">
                <a:solidFill>
                  <a:srgbClr val="0000CC"/>
                </a:solidFill>
              </a:rPr>
              <a:t>соответствующим учебно-методическим сопровождением, поддерживающий деятельность учащихся и учителя</a:t>
            </a:r>
            <a:r>
              <a:rPr lang="ru-RU" dirty="0" smtClean="0">
                <a:solidFill>
                  <a:srgbClr val="0000CC"/>
                </a:solidFill>
              </a:rPr>
              <a:t> по одной или нескольким темам (разделам) предметной области или обеспечивающий один или несколько видов учебной деятельности в рамках некоторой предметной области.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Типы цифровых образовательных ресурсов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1500174"/>
            <a:ext cx="8143932" cy="1285884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00CC"/>
                </a:solidFill>
              </a:rPr>
              <a:t>3. Инновационные учебно-методические комплексы (ИУМК)</a:t>
            </a:r>
          </a:p>
          <a:p>
            <a:pPr lvl="0"/>
            <a:endParaRPr lang="ru-RU" sz="2800" b="1" dirty="0" smtClean="0">
              <a:solidFill>
                <a:srgbClr val="0000CC"/>
              </a:solidFill>
            </a:endParaRPr>
          </a:p>
          <a:p>
            <a:endParaRPr lang="ru-RU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00100" y="2571744"/>
            <a:ext cx="84297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</a:rPr>
              <a:t>ИУМК - полный набор учебно-методических материалов и средств обучения, необходимых для организации и проведения учебного процесса, способствующих освоению учащимися дисциплины    в соответствие с программой учебного плана.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</a:rPr>
              <a:t>ИУМК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</a:rPr>
              <a:t> может включать в себя конспекты лекций, учебные пособия, методические указания, виртуальные лабораторные работы, электронные учебные курсы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</a:rPr>
              <a:t> (дистанционное обучение).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4-8</Template>
  <TotalTime>459</TotalTime>
  <Words>540</Words>
  <Application>Microsoft Office PowerPoint</Application>
  <PresentationFormat>Экран (4:3)</PresentationFormat>
  <Paragraphs>74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4-8</vt:lpstr>
      <vt:lpstr>ИСПОЛЬЗОВАНИЕ ЦИФРОВЫХ ОБРАЗОВАТЕЛЬНЫХ РЕСУРСОВ (ЦОР)  В УЧЕБНОМ ПРОЦЕССЕ ЧЕРЕЗ ИНТЕРНЕТ</vt:lpstr>
      <vt:lpstr>Актуальность </vt:lpstr>
      <vt:lpstr>Слайд 3</vt:lpstr>
      <vt:lpstr>Слайд 4</vt:lpstr>
      <vt:lpstr>Основные понятия </vt:lpstr>
      <vt:lpstr>Использование ЦОР предполагается несколькими способами </vt:lpstr>
      <vt:lpstr> Типы цифровых образовательных ресурсов </vt:lpstr>
      <vt:lpstr>Типы цифровых образовательных ресурсов</vt:lpstr>
      <vt:lpstr>Типы цифровых образовательных ресурсов  </vt:lpstr>
      <vt:lpstr>Обзор информационных ресурсов Интернета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Практические задания для участников мастер-класса.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Admin</cp:lastModifiedBy>
  <cp:revision>44</cp:revision>
  <dcterms:created xsi:type="dcterms:W3CDTF">2011-11-14T07:40:42Z</dcterms:created>
  <dcterms:modified xsi:type="dcterms:W3CDTF">2018-10-30T12:34:18Z</dcterms:modified>
</cp:coreProperties>
</file>