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  <p:sldMasterId id="2147483722" r:id="rId2"/>
  </p:sldMasterIdLst>
  <p:notesMasterIdLst>
    <p:notesMasterId r:id="rId65"/>
  </p:notesMasterIdLst>
  <p:sldIdLst>
    <p:sldId id="282" r:id="rId3"/>
    <p:sldId id="324" r:id="rId4"/>
    <p:sldId id="353" r:id="rId5"/>
    <p:sldId id="354" r:id="rId6"/>
    <p:sldId id="362" r:id="rId7"/>
    <p:sldId id="361" r:id="rId8"/>
    <p:sldId id="325" r:id="rId9"/>
    <p:sldId id="355" r:id="rId10"/>
    <p:sldId id="356" r:id="rId11"/>
    <p:sldId id="327" r:id="rId12"/>
    <p:sldId id="357" r:id="rId13"/>
    <p:sldId id="358" r:id="rId14"/>
    <p:sldId id="322" r:id="rId15"/>
    <p:sldId id="323" r:id="rId16"/>
    <p:sldId id="285" r:id="rId17"/>
    <p:sldId id="287" r:id="rId18"/>
    <p:sldId id="363" r:id="rId19"/>
    <p:sldId id="360" r:id="rId20"/>
    <p:sldId id="364" r:id="rId21"/>
    <p:sldId id="366" r:id="rId22"/>
    <p:sldId id="367" r:id="rId23"/>
    <p:sldId id="369" r:id="rId24"/>
    <p:sldId id="368" r:id="rId25"/>
    <p:sldId id="370" r:id="rId26"/>
    <p:sldId id="371" r:id="rId27"/>
    <p:sldId id="372" r:id="rId28"/>
    <p:sldId id="373" r:id="rId29"/>
    <p:sldId id="374" r:id="rId30"/>
    <p:sldId id="375" r:id="rId31"/>
    <p:sldId id="376" r:id="rId32"/>
    <p:sldId id="377" r:id="rId33"/>
    <p:sldId id="378" r:id="rId34"/>
    <p:sldId id="379" r:id="rId35"/>
    <p:sldId id="380" r:id="rId36"/>
    <p:sldId id="382" r:id="rId37"/>
    <p:sldId id="383" r:id="rId38"/>
    <p:sldId id="384" r:id="rId39"/>
    <p:sldId id="385" r:id="rId40"/>
    <p:sldId id="386" r:id="rId41"/>
    <p:sldId id="388" r:id="rId42"/>
    <p:sldId id="389" r:id="rId43"/>
    <p:sldId id="394" r:id="rId44"/>
    <p:sldId id="395" r:id="rId45"/>
    <p:sldId id="398" r:id="rId46"/>
    <p:sldId id="406" r:id="rId47"/>
    <p:sldId id="405" r:id="rId48"/>
    <p:sldId id="407" r:id="rId49"/>
    <p:sldId id="399" r:id="rId50"/>
    <p:sldId id="408" r:id="rId51"/>
    <p:sldId id="400" r:id="rId52"/>
    <p:sldId id="409" r:id="rId53"/>
    <p:sldId id="410" r:id="rId54"/>
    <p:sldId id="411" r:id="rId55"/>
    <p:sldId id="412" r:id="rId56"/>
    <p:sldId id="413" r:id="rId57"/>
    <p:sldId id="404" r:id="rId58"/>
    <p:sldId id="414" r:id="rId59"/>
    <p:sldId id="415" r:id="rId60"/>
    <p:sldId id="416" r:id="rId61"/>
    <p:sldId id="420" r:id="rId62"/>
    <p:sldId id="419" r:id="rId63"/>
    <p:sldId id="418" r:id="rId6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68" autoAdjust="0"/>
    <p:restoredTop sz="94660"/>
  </p:normalViewPr>
  <p:slideViewPr>
    <p:cSldViewPr snapToGrid="0">
      <p:cViewPr varScale="1">
        <p:scale>
          <a:sx n="69" d="100"/>
          <a:sy n="69" d="100"/>
        </p:scale>
        <p:origin x="4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0B0CB8-20AC-4336-A5CE-0135F77C80B0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1369A2-4BE4-4456-96E0-9C6997B75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115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35DE4FA-4A82-484F-A3DB-7B13D7AC2D35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739775"/>
            <a:ext cx="6583363" cy="3703638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689475"/>
            <a:ext cx="5438775" cy="4445000"/>
          </a:xfrm>
          <a:noFill/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801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AA8F3BE-C43F-4DCF-BB00-4E3D380DC1B7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739775"/>
            <a:ext cx="6581775" cy="3703638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http://www.bookap.by.ru/genpsy/osclin/gl20.shtm</a:t>
            </a:r>
          </a:p>
        </p:txBody>
      </p:sp>
    </p:spTree>
    <p:extLst>
      <p:ext uri="{BB962C8B-B14F-4D97-AF65-F5344CB8AC3E}">
        <p14:creationId xmlns:p14="http://schemas.microsoft.com/office/powerpoint/2010/main" val="3536679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127A5A9-5E4D-4597-BFD6-5586D64F059E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739775"/>
            <a:ext cx="6581775" cy="3703638"/>
          </a:xfrm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 [ш313-341] и я</a:t>
            </a:r>
          </a:p>
        </p:txBody>
      </p:sp>
    </p:spTree>
    <p:extLst>
      <p:ext uri="{BB962C8B-B14F-4D97-AF65-F5344CB8AC3E}">
        <p14:creationId xmlns:p14="http://schemas.microsoft.com/office/powerpoint/2010/main" val="35795519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A196021-A34E-442B-85D1-499357382F6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739775"/>
            <a:ext cx="6583363" cy="3703638"/>
          </a:xfrm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689475"/>
            <a:ext cx="5438775" cy="4445000"/>
          </a:xfrm>
          <a:noFill/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197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201892F-5F62-4417-A5F2-3484688165DB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739775"/>
            <a:ext cx="6581775" cy="3703638"/>
          </a:xfrm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402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AE3048-8852-4100-8E1D-EC4D0754F50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739775"/>
            <a:ext cx="6581775" cy="3703638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Лекция Шульговского по ВНД lection_7.ppt</a:t>
            </a:r>
          </a:p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526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B8BD05-AA44-4D48-B275-907224BBCC6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739775"/>
            <a:ext cx="6581775" cy="3703638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432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9890C2-BE37-4F36-8562-A13DD5EE4F34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739775"/>
            <a:ext cx="6581775" cy="3703638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4737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EDB1B78-7058-446F-B64A-C01684D3589F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739775"/>
            <a:ext cx="6581775" cy="3703638"/>
          </a:xfrm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[ш313-341] ВНД</a:t>
            </a:r>
          </a:p>
        </p:txBody>
      </p:sp>
    </p:spTree>
    <p:extLst>
      <p:ext uri="{BB962C8B-B14F-4D97-AF65-F5344CB8AC3E}">
        <p14:creationId xmlns:p14="http://schemas.microsoft.com/office/powerpoint/2010/main" val="630726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B71963-FA61-4EF3-AAE1-E5C5D776F92F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739775"/>
            <a:ext cx="6581775" cy="3703638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http://virtualcoglab.cs.msu.su/files/lens_05.ppt</a:t>
            </a:r>
          </a:p>
        </p:txBody>
      </p:sp>
    </p:spTree>
    <p:extLst>
      <p:ext uri="{BB962C8B-B14F-4D97-AF65-F5344CB8AC3E}">
        <p14:creationId xmlns:p14="http://schemas.microsoft.com/office/powerpoint/2010/main" val="12752378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B9FB422-2232-4C2A-B785-E3FEAFC36E6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739775"/>
            <a:ext cx="6581775" cy="3703638"/>
          </a:xfrm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 я</a:t>
            </a:r>
          </a:p>
        </p:txBody>
      </p:sp>
    </p:spTree>
    <p:extLst>
      <p:ext uri="{BB962C8B-B14F-4D97-AF65-F5344CB8AC3E}">
        <p14:creationId xmlns:p14="http://schemas.microsoft.com/office/powerpoint/2010/main" val="1576576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30E06E1-FFBE-4D4D-8334-DFFE5A171368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739775"/>
            <a:ext cx="6583363" cy="3703638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458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E85C-D5F9-4F96-B949-9A442B8A5230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464B6-F761-4561-BB6F-ABE6E0E02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35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E85C-D5F9-4F96-B949-9A442B8A5230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464B6-F761-4561-BB6F-ABE6E0E02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039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E85C-D5F9-4F96-B949-9A442B8A5230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464B6-F761-4561-BB6F-ABE6E0E02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755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4FE85C-D5F9-4F96-B949-9A442B8A523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15.02.2022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7464B6-F761-4561-BB6F-ABE6E0E0205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0026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4FE85C-D5F9-4F96-B949-9A442B8A523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15.02.2022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7464B6-F761-4561-BB6F-ABE6E0E0205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56658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4FE85C-D5F9-4F96-B949-9A442B8A523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15.02.2022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7464B6-F761-4561-BB6F-ABE6E0E0205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4291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4FE85C-D5F9-4F96-B949-9A442B8A523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15.02.2022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7464B6-F761-4561-BB6F-ABE6E0E0205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30850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4FE85C-D5F9-4F96-B949-9A442B8A523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15.02.2022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7464B6-F761-4561-BB6F-ABE6E0E0205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93879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4FE85C-D5F9-4F96-B949-9A442B8A523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15.02.2022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7464B6-F761-4561-BB6F-ABE6E0E0205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9101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4FE85C-D5F9-4F96-B949-9A442B8A523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15.02.2022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7464B6-F761-4561-BB6F-ABE6E0E0205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10636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4FE85C-D5F9-4F96-B949-9A442B8A523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15.02.2022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7464B6-F761-4561-BB6F-ABE6E0E0205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0096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E85C-D5F9-4F96-B949-9A442B8A5230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464B6-F761-4561-BB6F-ABE6E0E02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6250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4FE85C-D5F9-4F96-B949-9A442B8A523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15.02.2022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7464B6-F761-4561-BB6F-ABE6E0E0205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25642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4FE85C-D5F9-4F96-B949-9A442B8A523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15.02.2022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7464B6-F761-4561-BB6F-ABE6E0E0205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22187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4FE85C-D5F9-4F96-B949-9A442B8A523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15.02.2022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7464B6-F761-4561-BB6F-ABE6E0E0205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39741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6E1B92-06D9-4702-B3D1-7F751F18BEB7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25040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6197600" y="1600200"/>
            <a:ext cx="5384800" cy="4495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6A25FE1-CD1B-491E-955E-9F6CF1D95867}" type="slidenum">
              <a:rPr lang="ru-RU" alt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49268"/>
      </p:ext>
    </p:extLst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E85C-D5F9-4F96-B949-9A442B8A5230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464B6-F761-4561-BB6F-ABE6E0E02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04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E85C-D5F9-4F96-B949-9A442B8A5230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464B6-F761-4561-BB6F-ABE6E0E02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645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E85C-D5F9-4F96-B949-9A442B8A5230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464B6-F761-4561-BB6F-ABE6E0E02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686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E85C-D5F9-4F96-B949-9A442B8A5230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464B6-F761-4561-BB6F-ABE6E0E02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984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E85C-D5F9-4F96-B949-9A442B8A5230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464B6-F761-4561-BB6F-ABE6E0E02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299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E85C-D5F9-4F96-B949-9A442B8A5230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464B6-F761-4561-BB6F-ABE6E0E02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435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E85C-D5F9-4F96-B949-9A442B8A5230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464B6-F761-4561-BB6F-ABE6E0E02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67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FE85C-D5F9-4F96-B949-9A442B8A5230}" type="datetimeFigureOut">
              <a:rPr lang="ru-RU" smtClean="0"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7464B6-F761-4561-BB6F-ABE6E0E020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503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4FE85C-D5F9-4F96-B949-9A442B8A523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15.02.2022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7464B6-F761-4561-BB6F-ABE6E0E0205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0554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5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psy.msu.ru/people/photo/luria/lur9.jpg" TargetMode="Externa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medbiol.ru/medbiol/mozg/0006bac3.htm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images.google.ru/imgres?imgurl=http://ido.rudn.ru/psychology/history_of_psychology/biograf19.gif&amp;imgrefurl=http://ido.rudn.ru/psychology/history_of_psychology/14.html&amp;usg=__o9RWYqfqwS5_UMhvVFN25Ub1wKE=&amp;h=151&amp;w=132&amp;sz=9&amp;hl=ru&amp;start=79&amp;um=1&amp;tbnid=lli4NKFulk8YTM:&amp;tbnh=96&amp;tbnw=84&amp;prev=/images%3Fq%3D%25D0%25B0%25D0%25BD%25D0%25BE%25D1%2585%25D0%25B8%25D0%25BD%2B%25D0%25BF.%25D0%25BA.%26ndsp%3D18%26hl%3Dru%26lr%3D%26sa%3DN%26start%3D72%26um%3D1%26newwindow%3D1" TargetMode="Externa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psy.msu.ru/people/photo/luria/lur8.jpg" TargetMode="External"/><Relationship Id="rId1" Type="http://schemas.openxmlformats.org/officeDocument/2006/relationships/slideLayout" Target="../slideLayouts/slideLayout2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psy.msu.ru/people/photo/luria/lur12.jpg" TargetMode="Externa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6400" y="665018"/>
            <a:ext cx="6706543" cy="5791200"/>
          </a:xfrm>
        </p:spPr>
        <p:txBody>
          <a:bodyPr>
            <a:normAutofit fontScale="90000"/>
          </a:bodyPr>
          <a:lstStyle/>
          <a:p>
            <a:r>
              <a:rPr lang="ru-RU" sz="3100" dirty="0"/>
              <a:t> </a:t>
            </a:r>
            <a:br>
              <a:rPr lang="ru-RU" sz="3100" dirty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600" b="1" dirty="0" smtClean="0"/>
              <a:t>Теоретико-методологические </a:t>
            </a:r>
            <a:r>
              <a:rPr lang="ru-RU" sz="3600" b="1" dirty="0"/>
              <a:t>основы </a:t>
            </a:r>
            <a:r>
              <a:rPr lang="ru-RU" sz="3600" b="1" dirty="0" smtClean="0"/>
              <a:t>нейропсихологии</a:t>
            </a: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Проблема </a:t>
            </a:r>
            <a:r>
              <a:rPr lang="ru-RU" sz="3600" b="1" dirty="0"/>
              <a:t>мозговой организации (локализации) высших </a:t>
            </a:r>
            <a:r>
              <a:rPr lang="ru-RU" sz="3600" b="1" dirty="0" smtClean="0"/>
              <a:t>психических функций</a:t>
            </a: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/>
            </a:r>
            <a:br>
              <a:rPr lang="ru-RU" sz="3100" dirty="0"/>
            </a:br>
            <a:endParaRPr lang="ru-RU" sz="2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56087" y="1142229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dirty="0">
                <a:solidFill>
                  <a:prstClr val="white"/>
                </a:solidFill>
                <a:latin typeface="Cambria" panose="02040503050406030204" pitchFamily="18" charset="0"/>
              </a:rPr>
              <a:t>Кафедра клинической психологии и психотерапии с курсом ПО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447928" y="6237312"/>
            <a:ext cx="20284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white"/>
                </a:solidFill>
                <a:latin typeface="Cambria" panose="02040503050406030204" pitchFamily="18" charset="0"/>
              </a:rPr>
              <a:t>Красноярск, 2018</a:t>
            </a:r>
          </a:p>
        </p:txBody>
      </p:sp>
      <p:pic>
        <p:nvPicPr>
          <p:cNvPr id="1026" name="Picture 2" descr="Объяснено уменьшение человеческого мозга: Наука: Наука и техника: Lenta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7059" y="1025238"/>
            <a:ext cx="4451925" cy="4451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365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chaste-vashego-rebyonka-2-1024x5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75566" y="750145"/>
            <a:ext cx="4984306" cy="2803672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53143" y="339635"/>
            <a:ext cx="5995852" cy="5837328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Предмет изучения</a:t>
            </a:r>
          </a:p>
          <a:p>
            <a:pPr marL="0" indent="0">
              <a:buNone/>
            </a:pP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70709" y="1014659"/>
            <a:ext cx="587828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Verdana" panose="020B0604030504040204" pitchFamily="34" charset="0"/>
              </a:rPr>
              <a:t>В теоретическом плане: </a:t>
            </a:r>
            <a:endParaRPr lang="ru-RU" sz="2400" dirty="0" smtClean="0">
              <a:latin typeface="Verdana" panose="020B0604030504040204" pitchFamily="34" charset="0"/>
            </a:endParaRPr>
          </a:p>
          <a:p>
            <a:pPr algn="just"/>
            <a:r>
              <a:rPr lang="ru-RU" sz="2400" dirty="0" smtClean="0">
                <a:latin typeface="Verdana" panose="020B0604030504040204" pitchFamily="34" charset="0"/>
              </a:rPr>
              <a:t>-</a:t>
            </a:r>
            <a:r>
              <a:rPr lang="ru-RU" sz="2400" dirty="0">
                <a:latin typeface="Verdana" panose="020B0604030504040204" pitchFamily="34" charset="0"/>
              </a:rPr>
              <a:t> </a:t>
            </a:r>
            <a:r>
              <a:rPr lang="ru-RU" sz="2400" b="1" dirty="0" smtClean="0">
                <a:latin typeface="Verdana" panose="020B0604030504040204" pitchFamily="34" charset="0"/>
              </a:rPr>
              <a:t>мозговая </a:t>
            </a:r>
            <a:r>
              <a:rPr lang="ru-RU" sz="2400" b="1" dirty="0">
                <a:latin typeface="Verdana" panose="020B0604030504040204" pitchFamily="34" charset="0"/>
              </a:rPr>
              <a:t>организация психических функций</a:t>
            </a:r>
            <a:r>
              <a:rPr lang="ru-RU" sz="2400" dirty="0">
                <a:latin typeface="Verdana" panose="020B0604030504040204" pitchFamily="34" charset="0"/>
              </a:rPr>
              <a:t> (локализация ВПФ</a:t>
            </a:r>
            <a:r>
              <a:rPr lang="ru-RU" sz="2400" dirty="0" smtClean="0">
                <a:latin typeface="Verdana" panose="020B0604030504040204" pitchFamily="34" charset="0"/>
              </a:rPr>
              <a:t>);</a:t>
            </a:r>
          </a:p>
          <a:p>
            <a:pPr algn="just"/>
            <a:r>
              <a:rPr lang="ru-RU" sz="2400" dirty="0" smtClean="0">
                <a:latin typeface="Verdana" panose="020B0604030504040204" pitchFamily="34" charset="0"/>
              </a:rPr>
              <a:t>-</a:t>
            </a:r>
            <a:r>
              <a:rPr lang="ru-RU" sz="2400" b="1" dirty="0" smtClean="0">
                <a:latin typeface="Verdana" panose="020B0604030504040204" pitchFamily="34" charset="0"/>
              </a:rPr>
              <a:t> роль </a:t>
            </a:r>
            <a:r>
              <a:rPr lang="ru-RU" sz="2400" b="1" dirty="0">
                <a:latin typeface="Verdana" panose="020B0604030504040204" pitchFamily="34" charset="0"/>
              </a:rPr>
              <a:t>отдельных структурно-функциональных единиц мозга </a:t>
            </a:r>
            <a:r>
              <a:rPr lang="ru-RU" sz="2400" b="1" dirty="0" smtClean="0">
                <a:latin typeface="Verdana" panose="020B0604030504040204" pitchFamily="34" charset="0"/>
              </a:rPr>
              <a:t>в</a:t>
            </a:r>
            <a:r>
              <a:rPr lang="ru-RU" sz="2400" b="1" dirty="0">
                <a:latin typeface="Verdana" panose="020B0604030504040204" pitchFamily="34" charset="0"/>
              </a:rPr>
              <a:t> </a:t>
            </a:r>
            <a:r>
              <a:rPr lang="ru-RU" sz="2400" b="1" dirty="0" smtClean="0">
                <a:latin typeface="Verdana" panose="020B0604030504040204" pitchFamily="34" charset="0"/>
              </a:rPr>
              <a:t>осуществлении </a:t>
            </a:r>
            <a:r>
              <a:rPr lang="ru-RU" sz="2400" b="1" dirty="0">
                <a:latin typeface="Verdana" panose="020B0604030504040204" pitchFamily="34" charset="0"/>
              </a:rPr>
              <a:t>различиях видов психической деятельности.</a:t>
            </a:r>
          </a:p>
          <a:p>
            <a:pPr algn="just"/>
            <a:endParaRPr lang="ru-RU" sz="2400" dirty="0" smtClean="0">
              <a:latin typeface="Verdana" panose="020B0604030504040204" pitchFamily="34" charset="0"/>
            </a:endParaRPr>
          </a:p>
          <a:p>
            <a:pPr algn="just"/>
            <a:r>
              <a:rPr lang="ru-RU" sz="2400" dirty="0" smtClean="0">
                <a:latin typeface="Verdana" panose="020B0604030504040204" pitchFamily="34" charset="0"/>
              </a:rPr>
              <a:t>В </a:t>
            </a:r>
            <a:r>
              <a:rPr lang="ru-RU" sz="2400" dirty="0">
                <a:latin typeface="Verdana" panose="020B0604030504040204" pitchFamily="34" charset="0"/>
              </a:rPr>
              <a:t>практической сфере: </a:t>
            </a:r>
            <a:r>
              <a:rPr lang="ru-RU" sz="2400" b="1" dirty="0" smtClean="0">
                <a:latin typeface="Verdana" panose="020B0604030504040204" pitchFamily="34" charset="0"/>
              </a:rPr>
              <a:t>диагностика </a:t>
            </a:r>
            <a:r>
              <a:rPr lang="ru-RU" sz="2400" b="1" dirty="0">
                <a:latin typeface="Verdana" panose="020B0604030504040204" pitchFamily="34" charset="0"/>
              </a:rPr>
              <a:t>и </a:t>
            </a:r>
            <a:r>
              <a:rPr lang="ru-RU" sz="2400" b="1" dirty="0" smtClean="0">
                <a:latin typeface="Verdana" panose="020B0604030504040204" pitchFamily="34" charset="0"/>
              </a:rPr>
              <a:t>реабилитация лиц с нарушениями психической деятельности</a:t>
            </a:r>
            <a:endParaRPr lang="ru-RU" sz="2400" b="0" i="0" dirty="0"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64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Современная нейропсихология развивается в основном двумя </a:t>
            </a:r>
            <a:r>
              <a:rPr lang="ru-RU" sz="3200" b="1" dirty="0" smtClean="0"/>
              <a:t>путями</a:t>
            </a:r>
            <a:r>
              <a:rPr lang="ru-RU" sz="3200" b="1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9655" y="2195080"/>
            <a:ext cx="10515600" cy="4351338"/>
          </a:xfrm>
        </p:spPr>
        <p:txBody>
          <a:bodyPr/>
          <a:lstStyle/>
          <a:p>
            <a:r>
              <a:rPr lang="ru-RU" dirty="0" smtClean="0"/>
              <a:t>1. </a:t>
            </a:r>
            <a:r>
              <a:rPr lang="ru-RU" sz="3200" dirty="0" smtClean="0"/>
              <a:t>Отечественная нейропсихология (Л.С</a:t>
            </a:r>
            <a:r>
              <a:rPr lang="ru-RU" sz="3200" dirty="0"/>
              <a:t>. </a:t>
            </a:r>
            <a:r>
              <a:rPr lang="ru-RU" sz="3200" dirty="0" smtClean="0"/>
              <a:t>Выготский, А.Р</a:t>
            </a:r>
            <a:r>
              <a:rPr lang="ru-RU" sz="3200" dirty="0"/>
              <a:t>. </a:t>
            </a:r>
            <a:r>
              <a:rPr lang="ru-RU" sz="3200" dirty="0" err="1" smtClean="0"/>
              <a:t>Лурия</a:t>
            </a:r>
            <a:r>
              <a:rPr lang="ru-RU" sz="3200" dirty="0" smtClean="0"/>
              <a:t> и их ученики).</a:t>
            </a:r>
            <a:endParaRPr lang="ru-RU" sz="3200" dirty="0"/>
          </a:p>
          <a:p>
            <a:r>
              <a:rPr lang="ru-RU" sz="3200" dirty="0" smtClean="0"/>
              <a:t>2. Традиционная </a:t>
            </a:r>
            <a:r>
              <a:rPr lang="ru-RU" sz="3200" dirty="0"/>
              <a:t>западная </a:t>
            </a:r>
            <a:r>
              <a:rPr lang="ru-RU" sz="3200" dirty="0" smtClean="0"/>
              <a:t>нейропсихология (Р</a:t>
            </a:r>
            <a:r>
              <a:rPr lang="ru-RU" sz="3200" dirty="0"/>
              <a:t>. </a:t>
            </a:r>
            <a:r>
              <a:rPr lang="ru-RU" sz="3200" dirty="0" err="1"/>
              <a:t>Рейтан</a:t>
            </a:r>
            <a:r>
              <a:rPr lang="ru-RU" sz="3200" dirty="0"/>
              <a:t>, Д. Бенсон, X. </a:t>
            </a:r>
            <a:r>
              <a:rPr lang="ru-RU" sz="3200" dirty="0" err="1"/>
              <a:t>Экаэн</a:t>
            </a:r>
            <a:r>
              <a:rPr lang="ru-RU" sz="3200" dirty="0"/>
              <a:t>, О. </a:t>
            </a:r>
            <a:r>
              <a:rPr lang="ru-RU" sz="3200" dirty="0" err="1"/>
              <a:t>Зангвилл</a:t>
            </a:r>
            <a:r>
              <a:rPr lang="ru-RU" sz="3200" dirty="0"/>
              <a:t> и др</a:t>
            </a:r>
            <a:r>
              <a:rPr lang="ru-RU" sz="3200" dirty="0" smtClean="0"/>
              <a:t>.)</a:t>
            </a:r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1948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Методологические основы </a:t>
            </a:r>
            <a:r>
              <a:rPr lang="ru-RU" b="1" dirty="0"/>
              <a:t>отечественной  нейропсихологии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9587" y="1825625"/>
            <a:ext cx="11032761" cy="4635136"/>
          </a:xfrm>
        </p:spPr>
        <p:txBody>
          <a:bodyPr/>
          <a:lstStyle/>
          <a:p>
            <a:r>
              <a:rPr lang="ru-RU" sz="3200" dirty="0"/>
              <a:t>материалистическое понимание всех психических явлений;</a:t>
            </a:r>
          </a:p>
          <a:p>
            <a:r>
              <a:rPr lang="ru-RU" sz="3200" dirty="0" smtClean="0"/>
              <a:t> </a:t>
            </a:r>
            <a:r>
              <a:rPr lang="ru-RU" sz="3200" dirty="0"/>
              <a:t>общественно-историческая обусловленность человеческой психики;</a:t>
            </a:r>
          </a:p>
          <a:p>
            <a:r>
              <a:rPr lang="ru-RU" sz="3200" dirty="0" smtClean="0"/>
              <a:t>значимость </a:t>
            </a:r>
            <a:r>
              <a:rPr lang="ru-RU" sz="3200" dirty="0"/>
              <a:t>социальных факторов для формирования психических функций;</a:t>
            </a:r>
          </a:p>
          <a:p>
            <a:r>
              <a:rPr lang="ru-RU" sz="3200" dirty="0" smtClean="0"/>
              <a:t>опосредованный </a:t>
            </a:r>
            <a:r>
              <a:rPr lang="ru-RU" sz="3200" dirty="0"/>
              <a:t>характер психических процессов, речь в их организации занимает ведущую роль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0030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686" y="19987"/>
            <a:ext cx="9117350" cy="6838013"/>
          </a:xfrm>
        </p:spPr>
      </p:pic>
    </p:spTree>
    <p:extLst>
      <p:ext uri="{BB962C8B-B14F-4D97-AF65-F5344CB8AC3E}">
        <p14:creationId xmlns:p14="http://schemas.microsoft.com/office/powerpoint/2010/main" val="686611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09" y="0"/>
            <a:ext cx="10266218" cy="6858000"/>
          </a:xfrm>
        </p:spPr>
      </p:pic>
    </p:spTree>
    <p:extLst>
      <p:ext uri="{BB962C8B-B14F-4D97-AF65-F5344CB8AC3E}">
        <p14:creationId xmlns:p14="http://schemas.microsoft.com/office/powerpoint/2010/main" val="3801649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8764" y="480292"/>
            <a:ext cx="11231418" cy="637770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Теория системной </a:t>
            </a: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динамической локализации </a:t>
            </a:r>
            <a:endParaRPr lang="ru-RU" altLang="ru-RU" sz="3200" b="1" dirty="0" smtClean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высших </a:t>
            </a: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психических функций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своей работе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А.Р.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Лурия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опирался на ряд новых положений, разработанных в психологии, физиологии, неврологии в первой половине XX века. </a:t>
            </a:r>
          </a:p>
          <a:p>
            <a:pPr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Как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 работах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Пьера Поля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Брока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(французского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хирурга, этнографа, анатома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антрополога)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Карла Вернике (немецкого психоневролога), была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показана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между локализацией мозгового поражения и нарушением определенных психических функций.</a:t>
            </a:r>
          </a:p>
          <a:p>
            <a:pPr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88089" y="5661249"/>
            <a:ext cx="32184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prstClr val="white"/>
                </a:solidFill>
                <a:latin typeface="Cambria" panose="02040503050406030204" pitchFamily="18" charset="0"/>
              </a:rPr>
              <a:t>Александр Романович Лурия</a:t>
            </a:r>
          </a:p>
          <a:p>
            <a:r>
              <a:rPr lang="ru-RU" dirty="0">
                <a:solidFill>
                  <a:prstClr val="white"/>
                </a:solidFill>
                <a:latin typeface="Cambria" panose="02040503050406030204" pitchFamily="18" charset="0"/>
              </a:rPr>
              <a:t>              (1902-1977 год)</a:t>
            </a:r>
          </a:p>
        </p:txBody>
      </p:sp>
    </p:spTree>
    <p:extLst>
      <p:ext uri="{BB962C8B-B14F-4D97-AF65-F5344CB8AC3E}">
        <p14:creationId xmlns:p14="http://schemas.microsoft.com/office/powerpoint/2010/main" val="15141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3472" y="260648"/>
            <a:ext cx="8928992" cy="1080120"/>
          </a:xfrm>
        </p:spPr>
        <p:txBody>
          <a:bodyPr>
            <a:normAutofit/>
          </a:bodyPr>
          <a:lstStyle/>
          <a:p>
            <a:r>
              <a:rPr lang="ru-RU" dirty="0"/>
              <a:t>Высшие психические функции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5927" y="1484784"/>
            <a:ext cx="5089237" cy="45557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ВПФ представляют собой «сложные,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саморегулирующиеся процессы, социальные по своему происхождению, опосредствованные по своему строению и сознательные, произвольные по способу своего функционирования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</p:txBody>
      </p:sp>
      <p:pic>
        <p:nvPicPr>
          <p:cNvPr id="6" name="Рисунок 5" descr="mozg_aktivnyy_1_030512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89108" y="1484783"/>
            <a:ext cx="5284801" cy="284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0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0291" y="404664"/>
            <a:ext cx="6428509" cy="60486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ВПФ... не возникает как прямое продолжение элементарных процессов, но является социальным способом поведения, примененным к самому себе»</a:t>
            </a:r>
          </a:p>
          <a:p>
            <a:pPr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Л.С. Выготский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сформулировал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системный подход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локализации ВПФ и хроногенному характеру их формирования.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39014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31480" y="607864"/>
            <a:ext cx="3940333" cy="47971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35552" y="5517233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Лев Семёнович Выготский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(1896 – 1934 год)</a:t>
            </a:r>
          </a:p>
        </p:txBody>
      </p:sp>
    </p:spTree>
    <p:extLst>
      <p:ext uri="{BB962C8B-B14F-4D97-AF65-F5344CB8AC3E}">
        <p14:creationId xmlns:p14="http://schemas.microsoft.com/office/powerpoint/2010/main" val="76221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2184978" y="163737"/>
            <a:ext cx="82073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1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nherit"/>
              </a:rPr>
              <a:t>Теория </a:t>
            </a:r>
            <a:r>
              <a:rPr kumimoji="0" lang="ru-RU" altLang="ru-RU" sz="2400" b="1" i="1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nherit"/>
              </a:rPr>
              <a:t>системной</a:t>
            </a:r>
            <a:r>
              <a:rPr kumimoji="0" lang="ru-RU" altLang="ru-RU" sz="2400" b="1" i="1" strike="noStrike" kern="1200" cap="none" spc="0" normalizeH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nherit"/>
              </a:rPr>
              <a:t> </a:t>
            </a:r>
            <a:r>
              <a:rPr kumimoji="0" lang="ru-RU" altLang="ru-RU" sz="2400" b="1" i="1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nherit"/>
              </a:rPr>
              <a:t>динамической </a:t>
            </a:r>
            <a:r>
              <a:rPr kumimoji="0" lang="ru-RU" altLang="ru-RU" sz="2400" b="1" i="1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nherit"/>
              </a:rPr>
              <a:t>локализации высших психических  функций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3324007" y="1050148"/>
            <a:ext cx="66246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ВПФ – сложные формы психической деятельности, обладающие тремя характеристиками: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1154545" y="3171310"/>
            <a:ext cx="101507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ВПФ имеют сложную морфофизиологическую основу в виде сложных функциональных систем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1154545" y="3716338"/>
            <a:ext cx="9984509" cy="256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Под 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функциональной системой 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понимают совокупность различных мозговых структур и протекающих в них физиологических процессов.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Каждое звено этой системы связано с определенной мозговой структурой, при этом у различных функциональных систем существуют общие звенья, которые могут участвовать в реализации многих психических функций.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При нейропсихологических поражениях этих звеньев происходит возникновение определенных сочетаний нарушений психических функций, которые объединяются в определенные нейропсихологические синдромы. 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1154545" y="1792377"/>
            <a:ext cx="1061258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1. Они формируются прижизненно под влиянием социальных факторов;</a:t>
            </a: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1154545" y="2153880"/>
            <a:ext cx="790430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2. Они опосредованы речью;</a:t>
            </a: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1154545" y="2598739"/>
            <a:ext cx="923780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3. Они произвольны по способу осуществления</a:t>
            </a:r>
          </a:p>
        </p:txBody>
      </p:sp>
    </p:spTree>
    <p:extLst>
      <p:ext uri="{BB962C8B-B14F-4D97-AF65-F5344CB8AC3E}">
        <p14:creationId xmlns:p14="http://schemas.microsoft.com/office/powerpoint/2010/main" val="694957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9346" y="584684"/>
            <a:ext cx="9289032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+mn-lt"/>
              </a:rPr>
              <a:t>Системный подход к определению высших психических функций</a:t>
            </a:r>
            <a:endParaRPr lang="ru-RU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5782" y="1440873"/>
            <a:ext cx="11092873" cy="4967986"/>
          </a:xfrm>
        </p:spPr>
        <p:txBody>
          <a:bodyPr>
            <a:normAutofit fontScale="92500"/>
          </a:bodyPr>
          <a:lstStyle/>
          <a:p>
            <a:pPr algn="just"/>
            <a:endParaRPr lang="ru-RU" sz="2400" dirty="0"/>
          </a:p>
          <a:p>
            <a:pPr marL="457200" indent="-457200" algn="just">
              <a:lnSpc>
                <a:spcPct val="114000"/>
              </a:lnSpc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История развития каждой психической функции не является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прямым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продолжением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усовершенствованием соответствующей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элементарной функции, а предполагает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коренное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направления развития в совершенно новом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плане.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14000"/>
              </a:lnSpc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ВПФ представляют собой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сложные, иерархически организованные психологические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состоящие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сложного сплетения элементарных функций,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включении в такую систему начинают действовать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новым законам.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 распределено во времени  и не носит линейного характера. На каждом этапе развития сочетание компонентов  носит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специфический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При возникновении патологических процессов в первую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очередь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страдает связь элементарных и высших психических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(натуральных и символических). </a:t>
            </a:r>
          </a:p>
        </p:txBody>
      </p:sp>
    </p:spTree>
    <p:extLst>
      <p:ext uri="{BB962C8B-B14F-4D97-AF65-F5344CB8AC3E}">
        <p14:creationId xmlns:p14="http://schemas.microsoft.com/office/powerpoint/2010/main" val="289175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094153"/>
                </a:solidFill>
                <a:latin typeface="Rubik"/>
              </a:rPr>
              <a:t>Нейропсихология</a:t>
            </a:r>
            <a:r>
              <a:rPr lang="ru-RU" dirty="0">
                <a:solidFill>
                  <a:srgbClr val="094153"/>
                </a:solidFill>
                <a:latin typeface="Rubik"/>
              </a:rPr>
              <a:t> - отрасль психологической науки, изучающая мозговые механизмы психических процессов на материале локальных поражений мозга.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91376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7381" y="377280"/>
            <a:ext cx="6188363" cy="648072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Системный подход к описанию психических функций поставил вопрос о том, как и по каким принципам осуществляется их связь с работой мозга в процессе формирования.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4436" y="678614"/>
            <a:ext cx="4512026" cy="2939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3859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614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Основные понятия нейропсихологии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6473" y="1052945"/>
            <a:ext cx="11314545" cy="5384800"/>
          </a:xfrm>
        </p:spPr>
        <p:txBody>
          <a:bodyPr/>
          <a:lstStyle/>
          <a:p>
            <a:r>
              <a:rPr lang="ru-RU" dirty="0" smtClean="0"/>
              <a:t>1.Понятия</a:t>
            </a:r>
            <a:r>
              <a:rPr lang="ru-RU" dirty="0"/>
              <a:t>, общие для нейропсихологии и общей </a:t>
            </a:r>
            <a:r>
              <a:rPr lang="ru-RU" dirty="0" smtClean="0"/>
              <a:t>психологии:</a:t>
            </a:r>
          </a:p>
          <a:p>
            <a:pPr marL="0" indent="0">
              <a:buNone/>
            </a:pPr>
            <a:r>
              <a:rPr lang="ru-RU" dirty="0"/>
              <a:t>высшая психическая функция; </a:t>
            </a:r>
            <a:r>
              <a:rPr lang="ru-RU" dirty="0" smtClean="0"/>
              <a:t> </a:t>
            </a:r>
            <a:r>
              <a:rPr lang="ru-RU" dirty="0"/>
              <a:t>психическая деятельность; </a:t>
            </a:r>
            <a:r>
              <a:rPr lang="ru-RU" dirty="0" smtClean="0"/>
              <a:t>психологическая </a:t>
            </a:r>
            <a:r>
              <a:rPr lang="ru-RU" dirty="0"/>
              <a:t>система; </a:t>
            </a:r>
            <a:r>
              <a:rPr lang="ru-RU" dirty="0" smtClean="0"/>
              <a:t> </a:t>
            </a:r>
            <a:r>
              <a:rPr lang="ru-RU" dirty="0"/>
              <a:t>психический процесс; </a:t>
            </a:r>
            <a:r>
              <a:rPr lang="ru-RU" dirty="0" smtClean="0"/>
              <a:t> </a:t>
            </a:r>
            <a:r>
              <a:rPr lang="ru-RU" dirty="0"/>
              <a:t>речевое </a:t>
            </a:r>
            <a:r>
              <a:rPr lang="ru-RU" dirty="0" err="1"/>
              <a:t>опосредование</a:t>
            </a:r>
            <a:r>
              <a:rPr lang="ru-RU" dirty="0"/>
              <a:t>; </a:t>
            </a:r>
            <a:r>
              <a:rPr lang="ru-RU" dirty="0" smtClean="0"/>
              <a:t> </a:t>
            </a:r>
            <a:r>
              <a:rPr lang="ru-RU" dirty="0"/>
              <a:t>значение; </a:t>
            </a:r>
            <a:r>
              <a:rPr lang="ru-RU" dirty="0" smtClean="0"/>
              <a:t> </a:t>
            </a:r>
            <a:r>
              <a:rPr lang="ru-RU" dirty="0"/>
              <a:t>личностный смысл; </a:t>
            </a:r>
            <a:r>
              <a:rPr lang="ru-RU" dirty="0" smtClean="0"/>
              <a:t> </a:t>
            </a:r>
            <a:r>
              <a:rPr lang="ru-RU" dirty="0"/>
              <a:t>психологическое орудие; </a:t>
            </a:r>
            <a:r>
              <a:rPr lang="ru-RU" dirty="0" smtClean="0"/>
              <a:t> </a:t>
            </a:r>
            <a:r>
              <a:rPr lang="ru-RU" dirty="0"/>
              <a:t>образ; </a:t>
            </a:r>
            <a:r>
              <a:rPr lang="ru-RU" dirty="0" smtClean="0"/>
              <a:t> </a:t>
            </a:r>
            <a:r>
              <a:rPr lang="ru-RU" dirty="0"/>
              <a:t>знак; </a:t>
            </a:r>
            <a:r>
              <a:rPr lang="ru-RU" dirty="0" smtClean="0"/>
              <a:t> </a:t>
            </a:r>
            <a:r>
              <a:rPr lang="ru-RU" dirty="0"/>
              <a:t>действие; </a:t>
            </a:r>
            <a:r>
              <a:rPr lang="ru-RU" dirty="0" smtClean="0"/>
              <a:t> </a:t>
            </a:r>
            <a:r>
              <a:rPr lang="ru-RU" dirty="0"/>
              <a:t>операция; </a:t>
            </a:r>
            <a:r>
              <a:rPr lang="ru-RU" dirty="0" smtClean="0"/>
              <a:t> </a:t>
            </a:r>
            <a:r>
              <a:rPr lang="ru-RU" dirty="0" err="1"/>
              <a:t>интериоризация</a:t>
            </a:r>
            <a:r>
              <a:rPr lang="ru-RU" dirty="0"/>
              <a:t> и </a:t>
            </a:r>
            <a:r>
              <a:rPr lang="ru-RU" dirty="0" smtClean="0"/>
              <a:t>др.</a:t>
            </a:r>
          </a:p>
          <a:p>
            <a:pPr marL="0" indent="0">
              <a:buNone/>
            </a:pPr>
            <a:r>
              <a:rPr lang="ru-RU" dirty="0" smtClean="0"/>
              <a:t>2. Собственно нейропсихологические понятия:</a:t>
            </a:r>
          </a:p>
          <a:p>
            <a:pPr marL="0" indent="0">
              <a:buNone/>
            </a:pPr>
            <a:r>
              <a:rPr lang="ru-RU" dirty="0" smtClean="0"/>
              <a:t>Функциональная система, нейропсихологический симптом, нейропсихологический синдром, нейропсихологический фактор, синдромный анализ, локализация высшей психической функции, межполушарная асимметрия мозга и др.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5856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964" y="560243"/>
            <a:ext cx="10515600" cy="5859030"/>
          </a:xfrm>
        </p:spPr>
        <p:txBody>
          <a:bodyPr>
            <a:normAutofit fontScale="70000" lnSpcReduction="20000"/>
          </a:bodyPr>
          <a:lstStyle/>
          <a:p>
            <a:pPr lvl="0" indent="285750" algn="just" fontAlgn="base">
              <a:lnSpc>
                <a:spcPct val="150000"/>
              </a:lnSpc>
            </a:pPr>
            <a:r>
              <a:rPr lang="ru-RU" sz="3100" i="1" u="sng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Нейропсихологический фактор</a:t>
            </a:r>
            <a:r>
              <a:rPr lang="ru-RU" sz="3100" i="1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 — </a:t>
            </a:r>
            <a:r>
              <a:rPr lang="ru-RU" sz="3100" dirty="0">
                <a:latin typeface="Arial" panose="020B0604020202020204" pitchFamily="34" charset="0"/>
                <a:ea typeface="Times New Roman" panose="02020603050405020304" pitchFamily="18" charset="0"/>
              </a:rPr>
              <a:t>структурно-функциональная единица работы мозга, характеризующаяся определенным принципом физиологической деятельности (</a:t>
            </a:r>
            <a:r>
              <a:rPr lang="ru-RU" sz="3100" dirty="0" err="1">
                <a:latin typeface="Arial" panose="020B0604020202020204" pitchFamily="34" charset="0"/>
                <a:ea typeface="Times New Roman" panose="02020603050405020304" pitchFamily="18" charset="0"/>
              </a:rPr>
              <a:t>modus</a:t>
            </a:r>
            <a:r>
              <a:rPr lang="ru-RU" sz="31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100" dirty="0" err="1">
                <a:latin typeface="Arial" panose="020B0604020202020204" pitchFamily="34" charset="0"/>
                <a:ea typeface="Times New Roman" panose="02020603050405020304" pitchFamily="18" charset="0"/>
              </a:rPr>
              <a:t>operandi</a:t>
            </a:r>
            <a:r>
              <a:rPr lang="ru-RU" sz="3100" dirty="0">
                <a:latin typeface="Arial" panose="020B0604020202020204" pitchFamily="34" charset="0"/>
                <a:ea typeface="Times New Roman" panose="02020603050405020304" pitchFamily="18" charset="0"/>
              </a:rPr>
              <a:t>), нарушение которого ведет к появлению нейропсихологического синдрома.</a:t>
            </a:r>
            <a:endParaRPr lang="ru-RU" sz="3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lnSpc>
                <a:spcPct val="150000"/>
              </a:lnSpc>
              <a:spcAft>
                <a:spcPts val="0"/>
              </a:spcAft>
            </a:pPr>
            <a:r>
              <a:rPr lang="ru-RU" sz="3100" i="1" u="sng" dirty="0" smtClean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Нейропсихологический </a:t>
            </a:r>
            <a:r>
              <a:rPr lang="ru-RU" sz="3100" i="1" u="sng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симптом</a:t>
            </a:r>
            <a:r>
              <a:rPr lang="ru-RU" sz="3100" i="1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 — </a:t>
            </a:r>
            <a:r>
              <a:rPr lang="ru-RU" sz="3100" dirty="0">
                <a:latin typeface="Arial" panose="020B0604020202020204" pitchFamily="34" charset="0"/>
                <a:ea typeface="Times New Roman" panose="02020603050405020304" pitchFamily="18" charset="0"/>
              </a:rPr>
              <a:t>нарушение психической функции, возникающее вследствие локального поражения головного мозга (или вследствие иных патологических причин, приводящих к локальным изменениям в работе мозга).</a:t>
            </a:r>
            <a:endParaRPr lang="ru-RU" sz="3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285750" algn="just" fontAlgn="base">
              <a:lnSpc>
                <a:spcPct val="150000"/>
              </a:lnSpc>
            </a:pPr>
            <a:r>
              <a:rPr lang="ru-RU" sz="3100" i="1" u="sng" dirty="0">
                <a:solidFill>
                  <a:prstClr val="black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Функциональная система  </a:t>
            </a:r>
            <a:r>
              <a:rPr lang="ru-RU" sz="3100" dirty="0">
                <a:solidFill>
                  <a:prstClr val="black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—  морфофизиологическая основа ВПФ  (т.  е.  совокупность  различных  мозговых  структур  и протекающих  в них физиологических процессов), которая обеспечивает их осуществление.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21247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5565" y="387926"/>
            <a:ext cx="11490036" cy="6363855"/>
          </a:xfrm>
        </p:spPr>
        <p:txBody>
          <a:bodyPr>
            <a:normAutofit fontScale="55000" lnSpcReduction="20000"/>
          </a:bodyPr>
          <a:lstStyle/>
          <a:p>
            <a:pPr lvl="0" indent="285750" algn="just" fontAlgn="base">
              <a:lnSpc>
                <a:spcPct val="150000"/>
              </a:lnSpc>
            </a:pPr>
            <a:r>
              <a:rPr lang="ru-RU" sz="3500" i="1" u="sng" dirty="0">
                <a:solidFill>
                  <a:prstClr val="black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Первичные нейропсихологические симптомы</a:t>
            </a:r>
            <a:r>
              <a:rPr lang="ru-RU" sz="3500" i="1" dirty="0">
                <a:solidFill>
                  <a:prstClr val="black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 — </a:t>
            </a:r>
            <a:r>
              <a:rPr lang="ru-RU" sz="35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нарушения психических функций, непосредственно связанные с поражением (выпадением) определенного нейропсихологического фактора.</a:t>
            </a:r>
            <a:endParaRPr lang="ru-RU" sz="35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285750" algn="just" fontAlgn="base">
              <a:lnSpc>
                <a:spcPct val="150000"/>
              </a:lnSpc>
            </a:pPr>
            <a:r>
              <a:rPr lang="ru-RU" sz="3500" i="1" u="sng" dirty="0">
                <a:solidFill>
                  <a:prstClr val="black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Вторичные нейропсихологические симптомы</a:t>
            </a:r>
            <a:r>
              <a:rPr lang="ru-RU" sz="3500" i="1" dirty="0">
                <a:solidFill>
                  <a:prstClr val="black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sz="35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— нарушения психических функций, возникающие как системное следствие первичных нейропсихологических симптомов по законам их системных взаимосвязей.</a:t>
            </a:r>
            <a:endParaRPr lang="ru-RU" sz="35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lnSpc>
                <a:spcPct val="150000"/>
              </a:lnSpc>
              <a:spcAft>
                <a:spcPts val="0"/>
              </a:spcAft>
            </a:pPr>
            <a:r>
              <a:rPr lang="ru-RU" sz="3500" i="1" u="sng" dirty="0" smtClean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Нейропсихологический </a:t>
            </a:r>
            <a:r>
              <a:rPr lang="ru-RU" sz="3500" i="1" u="sng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синдром</a:t>
            </a:r>
            <a:r>
              <a:rPr lang="ru-RU" sz="3500" i="1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sz="3500" dirty="0">
                <a:latin typeface="Arial" panose="020B0604020202020204" pitchFamily="34" charset="0"/>
                <a:ea typeface="Times New Roman" panose="02020603050405020304" pitchFamily="18" charset="0"/>
              </a:rPr>
              <a:t>— закономерное сочетание нейропсихологических симптомов, обусловленное поражением (выпадением) определенного фактора (или нескольких факторов). </a:t>
            </a:r>
            <a:r>
              <a:rPr lang="ru-RU" sz="3500" dirty="0" err="1">
                <a:latin typeface="Arial" panose="020B0604020202020204" pitchFamily="34" charset="0"/>
                <a:ea typeface="Times New Roman" panose="02020603050405020304" pitchFamily="18" charset="0"/>
              </a:rPr>
              <a:t>Метасиндром</a:t>
            </a:r>
            <a:r>
              <a:rPr lang="ru-RU" sz="3500" dirty="0">
                <a:latin typeface="Arial" panose="020B0604020202020204" pitchFamily="34" charset="0"/>
                <a:ea typeface="Times New Roman" panose="02020603050405020304" pitchFamily="18" charset="0"/>
              </a:rPr>
              <a:t> рассматривается как </a:t>
            </a:r>
            <a:r>
              <a:rPr lang="ru-RU" sz="35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закономерное </a:t>
            </a:r>
            <a:r>
              <a:rPr lang="ru-RU" sz="3500" dirty="0">
                <a:latin typeface="Arial" panose="020B0604020202020204" pitchFamily="34" charset="0"/>
                <a:ea typeface="Times New Roman" panose="02020603050405020304" pitchFamily="18" charset="0"/>
              </a:rPr>
              <a:t>сочетание </a:t>
            </a:r>
            <a:r>
              <a:rPr lang="ru-RU" sz="35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симптомокомплексов</a:t>
            </a:r>
            <a:r>
              <a:rPr lang="ru-RU" sz="3500" dirty="0">
                <a:latin typeface="Arial" panose="020B0604020202020204" pitchFamily="34" charset="0"/>
                <a:ea typeface="Times New Roman" panose="02020603050405020304" pitchFamily="18" charset="0"/>
              </a:rPr>
              <a:t>, характеризующих </a:t>
            </a:r>
            <a:r>
              <a:rPr lang="ru-RU" sz="35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ту </a:t>
            </a:r>
            <a:r>
              <a:rPr lang="ru-RU" sz="3500" dirty="0">
                <a:latin typeface="Arial" panose="020B0604020202020204" pitchFamily="34" charset="0"/>
                <a:ea typeface="Times New Roman" panose="02020603050405020304" pitchFamily="18" charset="0"/>
              </a:rPr>
              <a:t>или иную стадию или вариант </a:t>
            </a:r>
            <a:r>
              <a:rPr lang="ru-RU" sz="35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развития</a:t>
            </a:r>
            <a:r>
              <a:rPr lang="ru-RU" sz="3500" dirty="0">
                <a:latin typeface="Arial" panose="020B0604020202020204" pitchFamily="34" charset="0"/>
                <a:ea typeface="Times New Roman" panose="02020603050405020304" pitchFamily="18" charset="0"/>
              </a:rPr>
              <a:t>. </a:t>
            </a:r>
            <a:endParaRPr lang="ru-RU" sz="3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lnSpc>
                <a:spcPct val="150000"/>
              </a:lnSpc>
              <a:spcAft>
                <a:spcPts val="0"/>
              </a:spcAft>
            </a:pPr>
            <a:r>
              <a:rPr lang="ru-RU" sz="3500" i="1" u="sng" dirty="0" smtClean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Синдромный </a:t>
            </a:r>
            <a:r>
              <a:rPr lang="ru-RU" sz="3500" i="1" u="sng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анализ</a:t>
            </a:r>
            <a:r>
              <a:rPr lang="ru-RU" sz="3500" i="1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 — </a:t>
            </a:r>
            <a:r>
              <a:rPr lang="ru-RU" sz="3500" dirty="0">
                <a:latin typeface="Arial" panose="020B0604020202020204" pitchFamily="34" charset="0"/>
                <a:ea typeface="Times New Roman" panose="02020603050405020304" pitchFamily="18" charset="0"/>
              </a:rPr>
              <a:t>анализ нейропсихологических синдромов с целью обнаружения общего основания (фактора), объясняющего происхождение различных нейропсихологических симптомов; изучение качественной специфики нарушений различных психических функций, связанных с поражением (выпадением) определенного фактора; качественная квалификация нейропсихологических симптомов (синоним — </a:t>
            </a:r>
            <a:r>
              <a:rPr lang="ru-RU" sz="3500" i="1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факторный анализ</a:t>
            </a:r>
            <a:r>
              <a:rPr lang="ru-RU" sz="35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82318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9455" y="286326"/>
            <a:ext cx="11462327" cy="6410037"/>
          </a:xfrm>
        </p:spPr>
        <p:txBody>
          <a:bodyPr>
            <a:normAutofit fontScale="55000" lnSpcReduction="20000"/>
          </a:bodyPr>
          <a:lstStyle/>
          <a:p>
            <a:pPr indent="285750" algn="just" fontAlgn="base">
              <a:lnSpc>
                <a:spcPct val="170000"/>
              </a:lnSpc>
              <a:spcAft>
                <a:spcPts val="0"/>
              </a:spcAft>
            </a:pPr>
            <a:r>
              <a:rPr lang="ru-RU" sz="3300" i="1" u="sng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Мозговые механизмы высшей психической функции</a:t>
            </a:r>
            <a:r>
              <a:rPr lang="ru-RU" sz="3300" i="1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sz="3300" dirty="0">
                <a:latin typeface="Arial" panose="020B0604020202020204" pitchFamily="34" charset="0"/>
                <a:ea typeface="Times New Roman" panose="02020603050405020304" pitchFamily="18" charset="0"/>
              </a:rPr>
              <a:t>(морфофизиологическая основа психической функции) — совокупность морфологических структур (зон, участков) в коре больших полушарий и в подкорковых образованиях и протекающих в них физиологических процессов, входящих в единую функциональную систему и необходимых для осуществления данной психической деятельности.</a:t>
            </a:r>
            <a:endParaRPr lang="ru-RU" sz="3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lnSpc>
                <a:spcPct val="170000"/>
              </a:lnSpc>
              <a:spcAft>
                <a:spcPts val="0"/>
              </a:spcAft>
            </a:pPr>
            <a:r>
              <a:rPr lang="ru-RU" sz="3300" i="1" u="sng" dirty="0" smtClean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Локализация </a:t>
            </a:r>
            <a:r>
              <a:rPr lang="ru-RU" sz="3300" i="1" u="sng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высшей психической функции</a:t>
            </a:r>
            <a:r>
              <a:rPr lang="ru-RU" sz="3300" i="1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sz="3300" dirty="0">
                <a:latin typeface="Arial" panose="020B0604020202020204" pitchFamily="34" charset="0"/>
                <a:ea typeface="Times New Roman" panose="02020603050405020304" pitchFamily="18" charset="0"/>
              </a:rPr>
              <a:t>(мозговая организация высшей психической функции) — центральное понятие теории системной динамической локализации высших психических функций, объясняющее связь мозга с психикой как соотношение различных звеньев (аспектов) психической функции с </a:t>
            </a:r>
            <a:r>
              <a:rPr lang="ru-RU" sz="33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разными нейропсихологическими </a:t>
            </a:r>
            <a:r>
              <a:rPr lang="ru-RU" sz="3300" dirty="0">
                <a:latin typeface="Arial" panose="020B0604020202020204" pitchFamily="34" charset="0"/>
                <a:ea typeface="Times New Roman" panose="02020603050405020304" pitchFamily="18" charset="0"/>
              </a:rPr>
              <a:t>факторами (т. е. принципами, присущими работе той или иной мозговой структуры — корковой или подкорковой).</a:t>
            </a:r>
            <a:endParaRPr lang="ru-RU" sz="3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lnSpc>
                <a:spcPct val="170000"/>
              </a:lnSpc>
              <a:spcAft>
                <a:spcPts val="0"/>
              </a:spcAft>
            </a:pPr>
            <a:r>
              <a:rPr lang="ru-RU" sz="3300" i="1" u="sng" dirty="0" err="1" smtClean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Полифункциональность</a:t>
            </a:r>
            <a:r>
              <a:rPr lang="ru-RU" sz="3300" i="1" u="sng" dirty="0" smtClean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3300" i="1" u="sng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мозговых структур</a:t>
            </a:r>
            <a:r>
              <a:rPr lang="ru-RU" sz="3300" i="1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 — </a:t>
            </a:r>
            <a:r>
              <a:rPr lang="ru-RU" sz="3300" dirty="0">
                <a:latin typeface="Arial" panose="020B0604020202020204" pitchFamily="34" charset="0"/>
                <a:ea typeface="Times New Roman" panose="02020603050405020304" pitchFamily="18" charset="0"/>
              </a:rPr>
              <a:t>способность мозговых структур (и прежде всего ассоциативных зон коры больших полушарий) перестраивать свои функции под влиянием новых афферентных воздействий, вследствие чего происходит внутрисистемная и межсистемная перестройка пораженных функциональных систем.</a:t>
            </a:r>
            <a:endParaRPr lang="ru-RU" sz="33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54131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729673"/>
            <a:ext cx="10688782" cy="544729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ru-RU" u="sng" dirty="0">
                <a:latin typeface="inherit"/>
              </a:rPr>
              <a:t>Нейропсихологическая диагностика </a:t>
            </a:r>
            <a:r>
              <a:rPr lang="ru-RU" dirty="0">
                <a:latin typeface="inherit"/>
              </a:rPr>
              <a:t>— исследование больных с локальными поражениями головного мозга с помощью клинических нейропсихологических методов с целью установления места поражения мозга (топического диагноза</a:t>
            </a:r>
            <a:r>
              <a:rPr lang="ru-RU" dirty="0" smtClean="0">
                <a:latin typeface="inherit"/>
              </a:rPr>
              <a:t>).</a:t>
            </a:r>
          </a:p>
          <a:p>
            <a:pPr indent="285750" algn="just" fontAlgn="base">
              <a:lnSpc>
                <a:spcPct val="160000"/>
              </a:lnSpc>
              <a:spcAft>
                <a:spcPts val="0"/>
              </a:spcAft>
            </a:pPr>
            <a:r>
              <a:rPr lang="ru-RU" i="1" u="sng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Норма функции</a:t>
            </a:r>
            <a:r>
              <a:rPr lang="ru-RU" i="1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 — </a:t>
            </a:r>
            <a:r>
              <a:rPr lang="ru-RU" dirty="0">
                <a:latin typeface="inherit"/>
                <a:ea typeface="Times New Roman" panose="02020603050405020304" pitchFamily="18" charset="0"/>
              </a:rPr>
              <a:t>понятие, на котором базируется нейропсихологическая диагностика нарушений высших психических функций; показатели реализации функции (в психологических единицах продуктивности, объема, скорости и т. д.), которые характеризуют средние значения в данной популяции. Существуют варианты «нормы функции», связанные с </a:t>
            </a:r>
            <a:r>
              <a:rPr lang="ru-RU" dirty="0" err="1">
                <a:latin typeface="inherit"/>
                <a:ea typeface="Times New Roman" panose="02020603050405020304" pitchFamily="18" charset="0"/>
              </a:rPr>
              <a:t>преморбидом</a:t>
            </a:r>
            <a:r>
              <a:rPr lang="ru-RU" dirty="0">
                <a:latin typeface="inherit"/>
                <a:ea typeface="Times New Roman" panose="02020603050405020304" pitchFamily="18" charset="0"/>
              </a:rPr>
              <a:t> (полом, возрастом, типом межполушарной организации мозга и др.). </a:t>
            </a:r>
            <a:r>
              <a:rPr lang="ru-RU" sz="2300" i="1" dirty="0" err="1" smtClean="0">
                <a:latin typeface="inherit"/>
                <a:ea typeface="Times New Roman" panose="02020603050405020304" pitchFamily="18" charset="0"/>
              </a:rPr>
              <a:t>Преморбид</a:t>
            </a:r>
            <a:r>
              <a:rPr lang="ru-RU" sz="2300" i="1" dirty="0" smtClean="0">
                <a:latin typeface="inherit"/>
                <a:ea typeface="Times New Roman" panose="02020603050405020304" pitchFamily="18" charset="0"/>
              </a:rPr>
              <a:t> - предшествующее </a:t>
            </a:r>
            <a:r>
              <a:rPr lang="ru-RU" sz="2300" i="1" dirty="0">
                <a:latin typeface="inherit"/>
                <a:ea typeface="Times New Roman" panose="02020603050405020304" pitchFamily="18" charset="0"/>
              </a:rPr>
              <a:t>и способствующее развитию болезни </a:t>
            </a:r>
            <a:r>
              <a:rPr lang="ru-RU" sz="2300" i="1" dirty="0" smtClean="0">
                <a:latin typeface="inherit"/>
                <a:ea typeface="Times New Roman" panose="02020603050405020304" pitchFamily="18" charset="0"/>
              </a:rPr>
              <a:t>состояние.</a:t>
            </a:r>
            <a:endParaRPr lang="ru-RU" sz="2300" i="1" dirty="0">
              <a:latin typeface="inherit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46275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891" y="397164"/>
            <a:ext cx="11120582" cy="6225309"/>
          </a:xfrm>
        </p:spPr>
        <p:txBody>
          <a:bodyPr>
            <a:normAutofit fontScale="92500" lnSpcReduction="10000"/>
          </a:bodyPr>
          <a:lstStyle/>
          <a:p>
            <a:pPr indent="285750" algn="just" fontAlgn="base">
              <a:lnSpc>
                <a:spcPct val="150000"/>
              </a:lnSpc>
              <a:spcAft>
                <a:spcPts val="0"/>
              </a:spcAft>
            </a:pPr>
            <a:r>
              <a:rPr lang="ru-RU" sz="2400" i="1" u="sng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Межполушарная асимметрия мозга</a:t>
            </a:r>
            <a:r>
              <a:rPr lang="ru-RU" sz="2400" i="1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 — 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</a:rPr>
              <a:t>неравноценность, качественное различие того «вклада», который делают левое и правое полушария мозга в каждую психическую функцию; различия в мозговой организации высших психических функций в левом и правом полушариях мозга.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lnSpc>
                <a:spcPct val="150000"/>
              </a:lnSpc>
              <a:spcAft>
                <a:spcPts val="0"/>
              </a:spcAft>
            </a:pPr>
            <a:r>
              <a:rPr lang="ru-RU" sz="2400" i="1" u="sng" dirty="0" smtClean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Функциональная </a:t>
            </a:r>
            <a:r>
              <a:rPr lang="ru-RU" sz="2400" i="1" u="sng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специфичность больших полушарий</a:t>
            </a:r>
            <a:r>
              <a:rPr lang="ru-RU" sz="2400" i="1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</a:rPr>
              <a:t>— специфика переработки информации и мозговой организации функций, присущая левому и правому полушариям мозга и определяемая интегральными полушарными закономерностями.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lnSpc>
                <a:spcPct val="150000"/>
              </a:lnSpc>
              <a:spcAft>
                <a:spcPts val="0"/>
              </a:spcAft>
            </a:pPr>
            <a:r>
              <a:rPr lang="ru-RU" sz="2400" i="1" u="sng" dirty="0" smtClean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Межполушарное </a:t>
            </a:r>
            <a:r>
              <a:rPr lang="ru-RU" sz="2400" i="1" u="sng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взаимодействие</a:t>
            </a:r>
            <a:r>
              <a:rPr lang="ru-RU" sz="2400" i="1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</a:rPr>
              <a:t>— особый механизм объединения левого и правого полушарий мозга в единую интегративную, целостно работающую систему, формирующийся под влиянием как генетических, так и средовых факторов.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96230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6744" y="365125"/>
            <a:ext cx="10377055" cy="934028"/>
          </a:xfrm>
        </p:spPr>
        <p:txBody>
          <a:bodyPr>
            <a:normAutofit/>
          </a:bodyPr>
          <a:lstStyle/>
          <a:p>
            <a:pPr lvl="0" algn="ctr"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ru-RU" altLang="ru-RU" sz="2400" b="1" i="1" dirty="0">
                <a:solidFill>
                  <a:srgbClr val="C00000"/>
                </a:solidFill>
                <a:latin typeface="inherit"/>
                <a:ea typeface="+mn-ea"/>
                <a:cs typeface="+mn-cs"/>
              </a:rPr>
              <a:t>Теория системно-динамической локализации высших психических  функций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6745" y="1299153"/>
            <a:ext cx="10515600" cy="5221720"/>
          </a:xfrm>
        </p:spPr>
        <p:txBody>
          <a:bodyPr>
            <a:normAutofit lnSpcReduction="10000"/>
          </a:bodyPr>
          <a:lstStyle/>
          <a:p>
            <a:pPr indent="285750" algn="just" fontAlgn="base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9415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Локализация психических функций рассматривается как системный процесс. Это означает, что психическая функция (как и физиологическая, например дыхание) соотносится с мозгом как определенная многокомпонентная система, различные звенья которой связаны с работой разных мозговых структур.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9415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Системная локализация высших психических функций предполагает их многоэтапную иерархическую многоуровневую мозговую организацию. Это вытекает из сложного многокомпонентного состава функциональных систем, на которые опираются ВПФ.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9415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Локализация ВПФ характеризуется также </a:t>
            </a:r>
            <a:r>
              <a:rPr lang="ru-RU" sz="2000" i="1" dirty="0">
                <a:solidFill>
                  <a:srgbClr val="094153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динамичностью, изменчивостью. </a:t>
            </a:r>
            <a:r>
              <a:rPr lang="ru-RU" sz="2000" dirty="0">
                <a:solidFill>
                  <a:srgbClr val="09415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Этот принцип следует из основных свойств функциональных систем, опосредующих ВПФ: пластичности, изменчивости, взаимозаменяемости входящих в их состав звеньев.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46662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6744" y="365125"/>
            <a:ext cx="10377055" cy="934028"/>
          </a:xfrm>
        </p:spPr>
        <p:txBody>
          <a:bodyPr>
            <a:normAutofit/>
          </a:bodyPr>
          <a:lstStyle/>
          <a:p>
            <a:pPr lvl="0" algn="ctr"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ru-RU" altLang="ru-RU" sz="2400" b="1" i="1" dirty="0">
                <a:solidFill>
                  <a:srgbClr val="C00000"/>
                </a:solidFill>
                <a:latin typeface="inherit"/>
                <a:ea typeface="+mn-ea"/>
                <a:cs typeface="+mn-cs"/>
              </a:rPr>
              <a:t>Теория системно-динамической локализации высших психических  функций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8817" y="1400753"/>
            <a:ext cx="11067473" cy="5221720"/>
          </a:xfrm>
        </p:spPr>
        <p:txBody>
          <a:bodyPr>
            <a:normAutofit lnSpcReduction="10000"/>
          </a:bodyPr>
          <a:lstStyle/>
          <a:p>
            <a:pPr indent="285750" algn="just" fontAlgn="base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ВПФ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</a:rPr>
              <a:t>характеризуются </a:t>
            </a:r>
            <a:r>
              <a:rPr lang="ru-RU" sz="2000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качественными отличиями</a:t>
            </a:r>
            <a:r>
              <a:rPr lang="ru-RU" sz="2000" i="1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 — 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</a:rPr>
              <a:t>осознанностью,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опосредованностью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</a:rPr>
              <a:t>речью, произвольным способом управления, решающим значением социальных факторов в их формировании. </a:t>
            </a:r>
            <a:r>
              <a:rPr lang="ru-RU" sz="2000" i="1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Эти качественные отличия высших психических функций человека проявляются и в особенностях их мозговой организации. </a:t>
            </a:r>
            <a:endParaRPr lang="ru-RU" sz="2000" i="1" dirty="0" smtClean="0">
              <a:latin typeface="inheri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85750" algn="just" fontAlgn="base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П</a:t>
            </a:r>
            <a:r>
              <a:rPr lang="ru-RU" sz="2000" i="1" dirty="0" smtClean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ринцип </a:t>
            </a:r>
            <a:r>
              <a:rPr lang="ru-RU" sz="2000" i="1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динамической локализации функций у человека конкретизируется </a:t>
            </a:r>
            <a:r>
              <a:rPr lang="ru-RU" sz="2000" i="1" dirty="0" smtClean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r>
              <a:rPr lang="ru-RU" sz="2000" i="1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виде </a:t>
            </a:r>
            <a:r>
              <a:rPr lang="ru-RU" sz="2000" i="1" dirty="0" err="1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хроногенной</a:t>
            </a:r>
            <a:r>
              <a:rPr lang="ru-RU" sz="2000" i="1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 локализации, т. е. в изменении мозговой организации высших психических функций в онтогенезе.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</a:rPr>
              <a:t>Согласно теории системной динамической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локализации,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ru-RU" sz="2000" i="1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каждая ВПФ обеспечивается мозгом как целым, однако это целое состоит из высоко дифференцированных структур 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ru-RU" sz="2000" i="1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систем, зон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r>
              <a:rPr lang="ru-RU" sz="2000" i="1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, каждая из которых вносит свой вклад в реализацию функции.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64567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399" y="1511589"/>
            <a:ext cx="10513291" cy="4916920"/>
          </a:xfrm>
        </p:spPr>
        <p:txBody>
          <a:bodyPr>
            <a:normAutofit fontScale="92500" lnSpcReduction="10000"/>
          </a:bodyPr>
          <a:lstStyle/>
          <a:p>
            <a:pPr indent="285750" algn="just" fontAlgn="base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</a:rPr>
              <a:t>Непосредственно с мозговыми структурами (факторами) следует связывать не всю психическую функцию и даже не отдельные ее звенья. Следует связывать те физиологические процессы, которые осуществляются в этих мозговых структурах и обеспечивают реализацию определенных аспектов (параметров) функции. Нарушение этих физиологических процессов ведет к появлению первичных дефектов, а также взаимосвязанных с ними вторичных дефектов (первичных и вторичных нейропсихологических симптомов), составляющих в целом закономерное сочетание нарушений высших психических функций — определенный нейропсихологический синдром.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lvl="0" algn="ctr"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ru-RU" altLang="ru-RU" sz="2400" b="1" i="1" dirty="0">
                <a:solidFill>
                  <a:srgbClr val="C00000"/>
                </a:solidFill>
                <a:latin typeface="inherit"/>
                <a:ea typeface="+mn-ea"/>
                <a:cs typeface="+mn-cs"/>
              </a:rPr>
              <a:t>Теория системно-динамической локализации высших психических  функций</a:t>
            </a:r>
          </a:p>
        </p:txBody>
      </p:sp>
    </p:spTree>
    <p:extLst>
      <p:ext uri="{BB962C8B-B14F-4D97-AF65-F5344CB8AC3E}">
        <p14:creationId xmlns:p14="http://schemas.microsoft.com/office/powerpoint/2010/main" val="2862668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1847851" y="5445126"/>
            <a:ext cx="8424863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lvl="1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Лев Семёнович Выготский (1896 —1934)</a:t>
            </a:r>
          </a:p>
          <a:p>
            <a:pPr marL="457200" marR="0" lvl="1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— психолог</a:t>
            </a: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основатель культурно-исторической школы в психологии.</a:t>
            </a:r>
          </a:p>
        </p:txBody>
      </p:sp>
      <p:pic>
        <p:nvPicPr>
          <p:cNvPr id="20483" name="Picture 3" descr="Melekho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039" y="739776"/>
            <a:ext cx="2955925" cy="404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596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2207568" y="0"/>
            <a:ext cx="5519910" cy="1295400"/>
          </a:xfrm>
        </p:spPr>
        <p:txBody>
          <a:bodyPr>
            <a:normAutofit/>
          </a:bodyPr>
          <a:lstStyle/>
          <a:p>
            <a:r>
              <a:rPr lang="ru-RU" alt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4473" y="1412776"/>
            <a:ext cx="9919855" cy="5445224"/>
          </a:xfrm>
        </p:spPr>
        <p:txBody>
          <a:bodyPr>
            <a:normAutofit/>
          </a:bodyPr>
          <a:lstStyle/>
          <a:p>
            <a:pPr indent="-173736">
              <a:buFont typeface="+mj-lt"/>
              <a:buAutoNum type="arabicPeriod"/>
              <a:defRPr/>
            </a:pPr>
            <a:r>
              <a:rPr lang="ru-RU" sz="2000" dirty="0"/>
              <a:t> Хомская, Е. Д. Нейропсихология : учебник / Е. Д. Хомская. - 4-е изд. - СПб. : Питер, 2012. - 496 с. + CD.</a:t>
            </a:r>
          </a:p>
          <a:p>
            <a:pPr indent="-173736">
              <a:buFont typeface="+mj-lt"/>
              <a:buAutoNum type="arabicPeriod"/>
              <a:defRPr/>
            </a:pPr>
            <a:r>
              <a:rPr lang="ru-RU" sz="2000" dirty="0" smtClean="0"/>
              <a:t>Актуальные </a:t>
            </a:r>
            <a:r>
              <a:rPr lang="ru-RU" sz="2000" dirty="0"/>
              <a:t>проблемы нейропсихологии детского возраста : учеб. пособие / ред. Л. С. </a:t>
            </a:r>
            <a:r>
              <a:rPr lang="ru-RU" sz="2000" dirty="0" smtClean="0"/>
              <a:t> Цветкова</a:t>
            </a:r>
            <a:r>
              <a:rPr lang="ru-RU" sz="2000" dirty="0"/>
              <a:t>. - 3-е изд., </a:t>
            </a:r>
            <a:r>
              <a:rPr lang="ru-RU" sz="2000" dirty="0" err="1"/>
              <a:t>испр</a:t>
            </a:r>
            <a:r>
              <a:rPr lang="ru-RU" sz="2000" dirty="0"/>
              <a:t>. и доп. - Воронеж : МОДЭК ; М. : Изд-во Московского психолого-социального института, 2010. - 320 с.</a:t>
            </a:r>
          </a:p>
          <a:p>
            <a:pPr indent="-173736">
              <a:buFont typeface="+mj-lt"/>
              <a:buAutoNum type="arabicPeriod"/>
              <a:defRPr/>
            </a:pPr>
            <a:r>
              <a:rPr lang="ru-RU" sz="2000" dirty="0" smtClean="0"/>
              <a:t> Семенович</a:t>
            </a:r>
            <a:r>
              <a:rPr lang="ru-RU" sz="2000" dirty="0"/>
              <a:t>, А. В. Нейропсихологическая коррекция в детском возрасте. Метод замещающего онтогенеза : учеб. пособие / А. В. Семенович. - 5-е изд. - М. : Генезис, 2012. - 474 с.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 err="1" smtClean="0"/>
              <a:t>Микадзе</a:t>
            </a:r>
            <a:r>
              <a:rPr lang="ru-RU" sz="2000" dirty="0"/>
              <a:t>, Ю. В. Нейропсихология детского возраста : учеб. пособие / Ю. В. Микадзе. - СПб. : Питер, 2013. - 288 с.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/>
              <a:t>Нейропсихология индивидуальных различий [Электронный ресурс] : учеб. пособие / Е. Д. Хомская, И. В. Ефимова, Е. В. </a:t>
            </a:r>
            <a:r>
              <a:rPr lang="ru-RU" sz="2000" dirty="0" err="1"/>
              <a:t>Будыка</a:t>
            </a:r>
            <a:r>
              <a:rPr lang="ru-RU" sz="2000" dirty="0"/>
              <a:t> [и др.]. - М. : Академия, 2011. - (CD-ROM). - 160 с.</a:t>
            </a:r>
          </a:p>
        </p:txBody>
      </p:sp>
    </p:spTree>
    <p:extLst>
      <p:ext uri="{BB962C8B-B14F-4D97-AF65-F5344CB8AC3E}">
        <p14:creationId xmlns:p14="http://schemas.microsoft.com/office/powerpoint/2010/main" val="56803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3000375" y="1989139"/>
            <a:ext cx="6400800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200" b="0" i="0" u="none" strike="noStrike" kern="1200" cap="none" spc="0" normalizeH="0" baseline="0" noProof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49955" name="Rectangle 3"/>
          <p:cNvSpPr>
            <a:spLocks noChangeArrowheads="1"/>
          </p:cNvSpPr>
          <p:nvPr/>
        </p:nvSpPr>
        <p:spPr bwMode="auto">
          <a:xfrm>
            <a:off x="1985819" y="2059710"/>
            <a:ext cx="8913090" cy="1579418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Проблема локализации психических функций</a:t>
            </a: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099127" y="1357745"/>
            <a:ext cx="9605817" cy="4904510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ru-RU" alt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32279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3"/>
          <a:stretch>
            <a:fillRect/>
          </a:stretch>
        </p:blipFill>
        <p:spPr bwMode="auto">
          <a:xfrm>
            <a:off x="5052148" y="2140528"/>
            <a:ext cx="3069297" cy="419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30935" y="2207491"/>
            <a:ext cx="4621213" cy="3749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Рисунок из книги </a:t>
            </a:r>
            <a:r>
              <a:rPr kumimoji="0" lang="ru-RU" alt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Грегора</a:t>
            </a: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alt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Рейша</a:t>
            </a: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  <a:r>
              <a:rPr kumimoji="0" lang="ru-RU" alt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Margarita</a:t>
            </a: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alt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Philosophica</a:t>
            </a: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”,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опубликованной в 1504 году.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 передней полости расположено “общее чувствилище”, связанное нервами с органами чувств; в этой полости пребывают также фантазия и воображение. Средняя полость – </a:t>
            </a:r>
            <a:r>
              <a:rPr kumimoji="0" lang="ru-RU" alt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средоточение</a:t>
            </a: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мыслей и суждений; в задней полости обитает память.</a:t>
            </a:r>
          </a:p>
        </p:txBody>
      </p:sp>
      <p:sp>
        <p:nvSpPr>
          <p:cNvPr id="5124" name="Text Box 6"/>
          <p:cNvSpPr txBox="1">
            <a:spLocks noChangeArrowheads="1"/>
          </p:cNvSpPr>
          <p:nvPr/>
        </p:nvSpPr>
        <p:spPr bwMode="auto">
          <a:xfrm>
            <a:off x="960582" y="263526"/>
            <a:ext cx="10159999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«Попытки рассматривать сложные психические процессы как функцию ограниченных участков мозга относятся к древнему времени.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 средние века философы и натуралисты считали возможным локализовать сложные «психические способности» в трех мозговых желудочках»			А.Р.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Лурия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«Основы нейропсихологии»</a:t>
            </a:r>
          </a:p>
        </p:txBody>
      </p:sp>
      <p:pic>
        <p:nvPicPr>
          <p:cNvPr id="5125" name="Picture 7" descr="Leonard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5164" y="1647219"/>
            <a:ext cx="3237255" cy="5210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 Box 8"/>
          <p:cNvSpPr txBox="1">
            <a:spLocks noChangeArrowheads="1"/>
          </p:cNvSpPr>
          <p:nvPr/>
        </p:nvSpPr>
        <p:spPr bwMode="auto">
          <a:xfrm>
            <a:off x="8610770" y="5987762"/>
            <a:ext cx="2881312" cy="701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Рисунок Леонардо Да Винчи</a:t>
            </a:r>
          </a:p>
        </p:txBody>
      </p:sp>
    </p:spTree>
    <p:extLst>
      <p:ext uri="{BB962C8B-B14F-4D97-AF65-F5344CB8AC3E}">
        <p14:creationId xmlns:p14="http://schemas.microsoft.com/office/powerpoint/2010/main" val="31859304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19_73p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6" y="161926"/>
            <a:ext cx="6588125" cy="513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Ga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404813"/>
            <a:ext cx="2787650" cy="338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711450" y="5373689"/>
            <a:ext cx="6769100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Франц Галль (Franz Joseph Gall)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(1758—1828)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немецкий анатом, создатель </a:t>
            </a:r>
            <a:r>
              <a:rPr kumimoji="0" lang="ru-RU" altLang="ru-RU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френологии</a:t>
            </a:r>
          </a:p>
        </p:txBody>
      </p:sp>
    </p:spTree>
    <p:extLst>
      <p:ext uri="{BB962C8B-B14F-4D97-AF65-F5344CB8AC3E}">
        <p14:creationId xmlns:p14="http://schemas.microsoft.com/office/powerpoint/2010/main" val="16111359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aculties shown on phrenologist's mod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61" y="0"/>
            <a:ext cx="4259841" cy="6055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032885" y="6027003"/>
            <a:ext cx="3671887" cy="707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Френологические карты </a:t>
            </a:r>
            <a:r>
              <a:rPr kumimoji="0" lang="ru-RU" alt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Ф.Галля</a:t>
            </a: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  <p:pic>
        <p:nvPicPr>
          <p:cNvPr id="7172" name="Picture 4" descr="безымянный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364" y="0"/>
            <a:ext cx="4262150" cy="6821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67879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339272" y="1782618"/>
            <a:ext cx="9864438" cy="3477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 неврологии и физиологии конца XIX - начале </a:t>
            </a:r>
            <a:r>
              <a:rPr kumimoji="0" lang="en-US" alt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XX </a:t>
            </a:r>
            <a:r>
              <a:rPr kumimoji="0" lang="ru-RU" alt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в. стали формироваться две гипотезы о локализации функций в головном мозге: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●</a:t>
            </a:r>
            <a:r>
              <a:rPr kumimoji="0" lang="ru-RU" alt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alt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концепция </a:t>
            </a:r>
            <a:r>
              <a:rPr kumimoji="0" lang="ru-RU" altLang="ru-RU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эквипотенциальности</a:t>
            </a:r>
            <a:r>
              <a:rPr kumimoji="0" lang="ru-RU" alt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alt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</a:t>
            </a:r>
            <a:r>
              <a:rPr kumimoji="0" lang="ru-RU" altLang="ru-RU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антилокализационизм</a:t>
            </a:r>
            <a:r>
              <a:rPr kumimoji="0" lang="ru-RU" alt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): высшие психические функции не имеют локализации в мозге – они распределены по всему мозгу.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●</a:t>
            </a:r>
            <a:r>
              <a:rPr kumimoji="0" lang="ru-RU" alt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altLang="ru-RU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локализационизм</a:t>
            </a:r>
            <a:r>
              <a:rPr kumimoji="0" lang="ru-RU" alt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каждая высшая психическая функция имеет строгую локализацию в мозге</a:t>
            </a:r>
          </a:p>
        </p:txBody>
      </p:sp>
    </p:spTree>
    <p:extLst>
      <p:ext uri="{BB962C8B-B14F-4D97-AF65-F5344CB8AC3E}">
        <p14:creationId xmlns:p14="http://schemas.microsoft.com/office/powerpoint/2010/main" val="6265635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Karl_S_Lashle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38" y="438295"/>
            <a:ext cx="2016125" cy="241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4165599" y="1016000"/>
            <a:ext cx="7850909" cy="44012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Занимался </a:t>
            </a:r>
            <a:r>
              <a:rPr kumimoji="0" lang="ru-RU" alt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проблемой мозговой локализации психических функций, используя метод удаления у животных различных частей головного мозга. </a:t>
            </a:r>
            <a:endParaRPr kumimoji="0" lang="ru-RU" altLang="ru-RU" sz="200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Экспериментируя </a:t>
            </a:r>
            <a:r>
              <a:rPr kumimoji="0" lang="ru-RU" alt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на крысах, он </a:t>
            </a:r>
            <a:r>
              <a:rPr kumimoji="0" lang="ru-RU" altLang="ru-RU" sz="200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установил,</a:t>
            </a:r>
            <a:r>
              <a:rPr kumimoji="0" lang="ru-RU" altLang="ru-RU" sz="200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что степень способности крыс решать достаточно сложные поведенческие задачи определяется скорее </a:t>
            </a:r>
            <a:r>
              <a:rPr kumimoji="0" lang="ru-RU" altLang="ru-RU" sz="2000" b="1" i="0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не локализацией повреждения головного мозга, а объемом этого повреждения.</a:t>
            </a:r>
            <a:r>
              <a:rPr kumimoji="0" lang="ru-RU" altLang="ru-RU" sz="200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Первоначально сформулировал положение об </a:t>
            </a:r>
            <a:r>
              <a:rPr kumimoji="0" lang="ru-RU" altLang="ru-RU" sz="2000" i="0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эквипотенциальности</a:t>
            </a:r>
            <a:r>
              <a:rPr kumimoji="0" lang="ru-RU" altLang="ru-RU" sz="200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(равноценности) любых частей мозга в выработке навыков и решении интеллектуальных задач, отвергал принцип локализации рефлекторных актов (тем самым выступал против учения И.П. Павлова). В дальнейшем отказался от этой позиции.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2436" y="2945110"/>
            <a:ext cx="38146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К. </a:t>
            </a:r>
            <a:r>
              <a:rPr lang="ru-RU" alt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Лэшли</a:t>
            </a:r>
            <a:r>
              <a:rPr lang="ru-RU" alt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(1890—1958),</a:t>
            </a:r>
            <a:endParaRPr lang="en-US" altLang="ru-RU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американский </a:t>
            </a:r>
            <a:r>
              <a:rPr lang="ru-RU" altLang="ru-RU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психофизиолог</a:t>
            </a:r>
            <a:r>
              <a:rPr lang="ru-RU" altLang="ru-RU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altLang="ru-RU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нейропсихолог</a:t>
            </a:r>
            <a:r>
              <a:rPr lang="ru-RU" alt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сторонник бихевиоризма</a:t>
            </a:r>
          </a:p>
        </p:txBody>
      </p:sp>
    </p:spTree>
    <p:extLst>
      <p:ext uri="{BB962C8B-B14F-4D97-AF65-F5344CB8AC3E}">
        <p14:creationId xmlns:p14="http://schemas.microsoft.com/office/powerpoint/2010/main" val="411476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858981" y="3879272"/>
            <a:ext cx="10603345" cy="26776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Ошибка </a:t>
            </a:r>
            <a:r>
              <a:rPr kumimoji="0" lang="ru-RU" altLang="ru-RU" sz="24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Лешли</a:t>
            </a:r>
            <a:r>
              <a:rPr kumimoji="0" lang="ru-RU" altLang="ru-R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состояла в том, что он оценивал влияние разрушения отдельных участков мозга на очень сложное поведение (прохождение крысы через лабиринт), которое требует участия сразу многих высших психических функций (внимание, память, планирование и принятие решений, мотивация, восприятие пространственных отношений и др.).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ru-RU" altLang="ru-RU" sz="240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Нарушение хотя бы одной из этих функций вело к нарушению всего поведения в целом.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63418" y="406400"/>
            <a:ext cx="1119447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экспериментов </a:t>
            </a:r>
            <a:r>
              <a:rPr lang="ru-RU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Лешли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были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опубликованы в 1929 году в книге: Механизмы мозга и интеллект /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Brain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Mechanisms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Intelligence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где учёный выдвигает два тезиса: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невозможно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локализовать сложные механизмы мышления в каком-то из определённых отделов мозга (например, память распределена в коре головного мозга); </a:t>
            </a:r>
            <a:endParaRPr lang="ru-RU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повреждении участков коры головного мозга, ответственных за некие функции механизмов органов чувств, другие участки мозга берут на себя функции повреждённых зон.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3183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безымянный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702" y="1"/>
            <a:ext cx="5907986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822036" y="4294188"/>
            <a:ext cx="11111346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Карта локализации </a:t>
            </a: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психических </a:t>
            </a:r>
            <a:r>
              <a:rPr kumimoji="0" lang="ru-RU" alt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фкнкций</a:t>
            </a: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 мозге человека, составленная </a:t>
            </a: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немецким психиатром </a:t>
            </a:r>
            <a:r>
              <a:rPr kumimoji="0" lang="ru-RU" alt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К.Клейстом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altLang="ru-RU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</a:t>
            </a:r>
            <a:r>
              <a:rPr kumimoji="0" lang="ru-RU" altLang="ru-RU" sz="18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пример узкого </a:t>
            </a:r>
            <a:r>
              <a:rPr kumimoji="0" lang="ru-RU" altLang="ru-RU" sz="180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локализационизма</a:t>
            </a:r>
            <a:r>
              <a:rPr kumimoji="0" lang="ru-RU" altLang="ru-RU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r>
              <a:rPr kumimoji="0" lang="en-US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На основании обработки огромного материала по огнестрельным ранениям мозга во время первой мировой войны Клейст разместил в различных участках </a:t>
            </a:r>
            <a:r>
              <a:rPr kumimoji="0" lang="ru-RU" altLang="ru-RU" sz="18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коры больших полушарий </a:t>
            </a:r>
            <a:r>
              <a:rPr kumimoji="0" lang="ru-RU" altLang="ru-RU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такие «функции», как «схема тела», «понимание фраз», «конструктивные действия», «настроение» и ряд других. В отличие от френологических карт </a:t>
            </a:r>
            <a:r>
              <a:rPr kumimoji="0" lang="ru-RU" altLang="ru-RU" sz="18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Галля</a:t>
            </a:r>
            <a:r>
              <a:rPr kumimoji="0" lang="ru-RU" altLang="ru-RU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данная карта основана на реальном клиническом материале, однако она </a:t>
            </a:r>
            <a:r>
              <a:rPr kumimoji="0" lang="ru-RU" altLang="ru-RU" sz="1800" b="1" i="0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отличается слишком буквальной привязкой психических функций к областям мозга.</a:t>
            </a:r>
          </a:p>
        </p:txBody>
      </p:sp>
    </p:spTree>
    <p:extLst>
      <p:ext uri="{BB962C8B-B14F-4D97-AF65-F5344CB8AC3E}">
        <p14:creationId xmlns:p14="http://schemas.microsoft.com/office/powerpoint/2010/main" val="176020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544945" y="958851"/>
            <a:ext cx="10917382" cy="40934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Основные положения узкого </a:t>
            </a:r>
            <a:r>
              <a:rPr kumimoji="0" lang="ru-RU" alt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локализационизма</a:t>
            </a: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(по Е. Д. Хомской):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000" dirty="0" smtClean="0">
                <a:solidFill>
                  <a:srgbClr val="000000"/>
                </a:solidFill>
              </a:rPr>
              <a:t>1. </a:t>
            </a:r>
            <a:r>
              <a:rPr kumimoji="0" lang="ru-RU" alt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функция </a:t>
            </a:r>
            <a:r>
              <a:rPr kumimoji="0" lang="ru-RU" alt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рассматривалась как неразложимая на компоненты психическая способность, которая соотносится с определенным участком мозга;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000" dirty="0" smtClean="0">
                <a:solidFill>
                  <a:srgbClr val="000000"/>
                </a:solidFill>
              </a:rPr>
              <a:t>2. </a:t>
            </a:r>
            <a:r>
              <a:rPr kumimoji="0" lang="ru-RU" alt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мозг</a:t>
            </a:r>
            <a:r>
              <a:rPr kumimoji="0" lang="ru-RU" alt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в свою очередь, представляет собой совокупность различных "центров", каждый из которых целиком заведует определенной функцией;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000" dirty="0" smtClean="0">
                <a:solidFill>
                  <a:srgbClr val="000000"/>
                </a:solidFill>
              </a:rPr>
              <a:t>3. </a:t>
            </a:r>
            <a:r>
              <a:rPr kumimoji="0" lang="ru-RU" alt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под </a:t>
            </a:r>
            <a:r>
              <a:rPr kumimoji="0" lang="ru-RU" alt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локализацией понималось непосредственное наложение психического на морфологическое.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 сожалению, представители данного подхода не могли объяснить хорошо известные клинические факты: </a:t>
            </a:r>
            <a:r>
              <a:rPr kumimoji="0" lang="ru-RU" altLang="ru-RU" sz="2000" b="1" i="0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почему при поражении отдельных участков мозга могли нарушаться одновременно несколько психических функций и почему одна и та же функция страдала при поражении разных участков. </a:t>
            </a:r>
          </a:p>
        </p:txBody>
      </p:sp>
    </p:spTree>
    <p:extLst>
      <p:ext uri="{BB962C8B-B14F-4D97-AF65-F5344CB8AC3E}">
        <p14:creationId xmlns:p14="http://schemas.microsoft.com/office/powerpoint/2010/main" val="2123249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5254049" y="958850"/>
            <a:ext cx="5940425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А.Р. </a:t>
            </a:r>
            <a:r>
              <a:rPr kumimoji="0" lang="ru-RU" alt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Лурия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родился в г. Казани, в семье известного врача-терапевта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 19 лет</a:t>
            </a:r>
            <a:r>
              <a:rPr kumimoji="0" lang="en-US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(1921 </a:t>
            </a: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г.</a:t>
            </a:r>
            <a:r>
              <a:rPr kumimoji="0" lang="en-US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)</a:t>
            </a: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окончил факультет общественных наук Казанского университета, в 1937 г. - 1-й Московский медицинский институт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 1937 г. защитил докторскую диссертацию по педагогике, посвященную проблеме конфликтов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Ученик Л.С. Выготского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591127" y="358685"/>
            <a:ext cx="437803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Лурия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Александр Романович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(16.07.1902 - 14.08.1977) </a:t>
            </a: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1524001" y="5667376"/>
            <a:ext cx="320357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доктор педагогических наук (1937)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доктор медицинских наук (1943)</a:t>
            </a:r>
          </a:p>
        </p:txBody>
      </p:sp>
      <p:pic>
        <p:nvPicPr>
          <p:cNvPr id="22533" name="Picture 5" descr="lur9s">
            <a:hlinkClick r:id="rId2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5" y="1916113"/>
            <a:ext cx="2368550" cy="36004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51934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3879271" y="841918"/>
            <a:ext cx="8091056" cy="64325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altLang="ru-RU" sz="2000" b="1" u="sng" dirty="0" err="1">
                <a:solidFill>
                  <a:srgbClr val="FF0000"/>
                </a:solidFill>
              </a:rPr>
              <a:t>Соматопическая</a:t>
            </a:r>
            <a:r>
              <a:rPr lang="ru-RU" altLang="ru-RU" sz="2000" b="1" u="sng" dirty="0">
                <a:solidFill>
                  <a:srgbClr val="FF0000"/>
                </a:solidFill>
              </a:rPr>
              <a:t> организация </a:t>
            </a:r>
            <a:r>
              <a:rPr lang="ru-RU" altLang="ru-RU" sz="2000" dirty="0"/>
              <a:t>- такое расположение первичных (проекционных) нервных центров в коре больших полушарий, когда конкретный участок коры соответствует конкретному участку тела.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altLang="ru-RU" sz="1800" dirty="0" smtClean="0"/>
              <a:t>Канадский </a:t>
            </a:r>
            <a:r>
              <a:rPr lang="ru-RU" altLang="ru-RU" sz="1800" dirty="0"/>
              <a:t>ученый </a:t>
            </a:r>
            <a:r>
              <a:rPr lang="ru-RU" altLang="ru-RU" sz="1800" dirty="0" err="1"/>
              <a:t>Пенфилд</a:t>
            </a:r>
            <a:r>
              <a:rPr lang="ru-RU" altLang="ru-RU" sz="1800" dirty="0"/>
              <a:t> использовал информацию, полученную в ходе сотен операций на мозге, для создания функциональных карт коры (поверхности) мозга. Он обобщил результаты картографии основных моторных и сенсорных областей коры и впервые точно нанёс на карту корковые области, касающиеся речи. С помощью метода электрической стимуляции отдельных участков мозга </a:t>
            </a:r>
            <a:r>
              <a:rPr lang="ru-RU" altLang="ru-RU" sz="1800" dirty="0" err="1"/>
              <a:t>Пенфилдом</a:t>
            </a:r>
            <a:r>
              <a:rPr lang="ru-RU" altLang="ru-RU" sz="1800" dirty="0"/>
              <a:t> было установлено точное представительство в коре головного мозга различных мышц и органов тела человека. </a:t>
            </a:r>
            <a:r>
              <a:rPr lang="ru-RU" altLang="ru-RU" sz="1800" dirty="0" err="1" smtClean="0"/>
              <a:t>Пенфилд</a:t>
            </a:r>
            <a:r>
              <a:rPr lang="ru-RU" altLang="ru-RU" sz="1800" dirty="0" smtClean="0"/>
              <a:t> таким </a:t>
            </a:r>
            <a:r>
              <a:rPr lang="ru-RU" altLang="ru-RU" sz="1800" dirty="0"/>
              <a:t>наглядным образом изобразил мозг человека</a:t>
            </a:r>
            <a:r>
              <a:rPr lang="ru-RU" altLang="ru-RU" sz="1800" dirty="0" smtClean="0"/>
              <a:t>. </a:t>
            </a:r>
            <a:endParaRPr lang="ru-RU" altLang="ru-RU" sz="1800" dirty="0"/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altLang="ru-RU" sz="1800" dirty="0"/>
              <a:t>Схематично его изображают в виде «гомункулуса» (человечка), части тела которого пропорциональны зонам мозга, в которых они представлены. Пропорции этого человечка соответствуют представлению нашего тела в коре головного мозга. Около трети занимает кисть руки, еще треть — губы, язык, гортань, т.е. речевой аппарат, остальное тело непропорционально мало. Поэтому пальцы рук, губы и язык с большим числом нервных окончаний изображаются крупнее, чем туловище и ноги. </a:t>
            </a:r>
            <a:endParaRPr kumimoji="0" lang="ru-RU" altLang="ru-RU" sz="1800" i="0" strike="noStrike" kern="120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  <a:p>
            <a:pPr>
              <a:buNone/>
            </a:pPr>
            <a:endParaRPr lang="ru-RU" sz="2000" u="sng" dirty="0">
              <a:solidFill>
                <a:srgbClr val="1A0DAB"/>
              </a:solidFill>
              <a:latin typeface="arial" panose="020B0604020202020204" pitchFamily="34" charset="0"/>
              <a:hlinkClick r:id="rId3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2000" b="1" u="sng" dirty="0">
              <a:solidFill>
                <a:srgbClr val="FF0000"/>
              </a:solidFill>
            </a:endParaRPr>
          </a:p>
        </p:txBody>
      </p:sp>
      <p:pic>
        <p:nvPicPr>
          <p:cNvPr id="3" name="Picture 4" descr="Homunculu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18" y="1299083"/>
            <a:ext cx="3163888" cy="417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03120" y="134032"/>
            <a:ext cx="11128662" cy="707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Соматотопическая</a:t>
            </a: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организация </a:t>
            </a:r>
            <a:r>
              <a:rPr kumimoji="0" lang="ru-RU" alt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первичной соматосенсорной коры человека – пример весьма отчетливой локализации в пределах первичной сенсорной функции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34590" y="5677477"/>
            <a:ext cx="34913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Чувствительный гомункулус </a:t>
            </a:r>
            <a:endParaRPr lang="ru-RU" dirty="0" smtClean="0"/>
          </a:p>
          <a:p>
            <a:pPr algn="ctr"/>
            <a:r>
              <a:rPr lang="ru-RU" dirty="0" smtClean="0"/>
              <a:t>(</a:t>
            </a:r>
            <a:r>
              <a:rPr lang="ru-RU" dirty="0"/>
              <a:t>человечек </a:t>
            </a:r>
            <a:r>
              <a:rPr lang="ru-RU" dirty="0" err="1"/>
              <a:t>Пенфилда</a:t>
            </a:r>
            <a:r>
              <a:rPr lang="ru-RU" dirty="0"/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37746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32436" y="175491"/>
            <a:ext cx="418407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000" dirty="0">
                <a:solidFill>
                  <a:srgbClr val="FF0000"/>
                </a:solidFill>
                <a:latin typeface="Arial" panose="020B0604020202020204" pitchFamily="34" charset="0"/>
              </a:rPr>
              <a:t>Сенсорные и моторные функции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(т.е. функции низшего уровня) имеют относительно определенную локализацию в мозге.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000" u="sng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Моторная 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кора также имеет </a:t>
            </a:r>
            <a:r>
              <a:rPr lang="ru-RU" altLang="ru-RU" sz="2000" dirty="0" err="1">
                <a:solidFill>
                  <a:srgbClr val="0000FF"/>
                </a:solidFill>
                <a:latin typeface="Arial" panose="020B0604020202020204" pitchFamily="34" charset="0"/>
              </a:rPr>
              <a:t>соматотопическую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организацию.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Упорядоченность проекции сетчатки на затылочную область коры больших полушарий называют </a:t>
            </a:r>
            <a:r>
              <a:rPr lang="ru-RU" altLang="ru-RU" sz="2000" dirty="0" err="1">
                <a:solidFill>
                  <a:srgbClr val="0000FF"/>
                </a:solidFill>
                <a:latin typeface="Arial" panose="020B0604020202020204" pitchFamily="34" charset="0"/>
              </a:rPr>
              <a:t>ретинотопией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, а </a:t>
            </a:r>
            <a:r>
              <a:rPr lang="ru-RU" alt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кортиева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органа на височную кору — </a:t>
            </a:r>
            <a:r>
              <a:rPr lang="ru-RU" altLang="ru-RU" sz="2000" dirty="0" err="1">
                <a:solidFill>
                  <a:srgbClr val="0000FF"/>
                </a:solidFill>
                <a:latin typeface="Arial" panose="020B0604020202020204" pitchFamily="34" charset="0"/>
              </a:rPr>
              <a:t>тонотопией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alt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9383"/>
            <a:ext cx="7543426" cy="654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4779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5782" y="260648"/>
            <a:ext cx="11018982" cy="111557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4400" b="1" dirty="0">
                <a:ea typeface="+mj-ea"/>
                <a:cs typeface="+mj-cs"/>
              </a:rPr>
              <a:t>«Экстракортикальный» принцип организации мозга человека</a:t>
            </a:r>
          </a:p>
          <a:p>
            <a:pPr algn="just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638552"/>
            <a:ext cx="8742073" cy="5990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31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000" y="332656"/>
            <a:ext cx="11490036" cy="6215926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овладения различными формами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социального поведения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между элементарными (сенсорными, моторными) функциями возникают специфические взаимодействия, «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сложные сплетения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что приводит к формированию в мозге нервных механизмов или специфических «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межфункциональных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отношений, «функциональных органов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которых строятся высшие формы психической деятельности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 участки, которые раньше работали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 обеспечивали </a:t>
            </a:r>
          </a:p>
          <a:p>
            <a:pPr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восприятие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звеньями единой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(например,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речь - вербальное мышление).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>
              <a:buNone/>
            </a:pP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Психические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функциональные системы также не появляются в готовом виде к рождению ребенка, а формируются в онтогенезе 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общения и предметной деятельности ребенка. </a:t>
            </a:r>
            <a:endParaRPr lang="ru-RU" sz="32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None/>
            </a:pP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Высшие формы сознательной деятельности всегда опираются на внешние средства, которые являются продуктом общественно-исторического развития. </a:t>
            </a:r>
          </a:p>
          <a:p>
            <a:pPr algn="just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0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32656"/>
            <a:ext cx="10975109" cy="49861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+mn-lt"/>
              </a:rPr>
              <a:t>Принцип динамической мозговой локализации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37309" y="951344"/>
            <a:ext cx="1117599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492B0B"/>
                </a:solidFill>
                <a:latin typeface="Arial" panose="020B0604020202020204" pitchFamily="34" charset="0"/>
              </a:rPr>
              <a:t>И. П. Павловым и А. А. Ухтомским был сформулирован принцип динамической локализации психических функций в головном мозге. Этот принцип предусматривает не фиксированные «мозговые центры», а «динамические системы», элементы которых не теряют своей специфичности. </a:t>
            </a:r>
            <a:endParaRPr lang="ru-RU" sz="2800" dirty="0" smtClean="0">
              <a:solidFill>
                <a:srgbClr val="492B0B"/>
              </a:solidFill>
              <a:latin typeface="Arial" panose="020B0604020202020204" pitchFamily="34" charset="0"/>
            </a:endParaRPr>
          </a:p>
          <a:p>
            <a:r>
              <a:rPr lang="ru-RU" sz="2800" dirty="0" smtClean="0">
                <a:solidFill>
                  <a:srgbClr val="492B0B"/>
                </a:solidFill>
                <a:latin typeface="Arial" panose="020B0604020202020204" pitchFamily="34" charset="0"/>
              </a:rPr>
              <a:t>Учение </a:t>
            </a:r>
            <a:r>
              <a:rPr lang="ru-RU" sz="2800" dirty="0">
                <a:solidFill>
                  <a:srgbClr val="492B0B"/>
                </a:solidFill>
                <a:latin typeface="Arial" panose="020B0604020202020204" pitchFamily="34" charset="0"/>
              </a:rPr>
              <a:t>о системной и динамической локализации получило развитие в трудах советских ученых — неврологов, физиологов, психологов (</a:t>
            </a:r>
            <a:r>
              <a:rPr lang="ru-RU" sz="2800" dirty="0" err="1">
                <a:solidFill>
                  <a:srgbClr val="492B0B"/>
                </a:solidFill>
                <a:latin typeface="Arial" panose="020B0604020202020204" pitchFamily="34" charset="0"/>
              </a:rPr>
              <a:t>Давиденков</a:t>
            </a:r>
            <a:r>
              <a:rPr lang="ru-RU" sz="2800" dirty="0">
                <a:solidFill>
                  <a:srgbClr val="492B0B"/>
                </a:solidFill>
                <a:latin typeface="Arial" panose="020B0604020202020204" pitchFamily="34" charset="0"/>
              </a:rPr>
              <a:t>, Филимонов, Гращенков, Анохин, </a:t>
            </a:r>
            <a:r>
              <a:rPr lang="ru-RU" sz="2800" dirty="0" err="1">
                <a:solidFill>
                  <a:srgbClr val="492B0B"/>
                </a:solidFill>
                <a:latin typeface="Arial" panose="020B0604020202020204" pitchFamily="34" charset="0"/>
              </a:rPr>
              <a:t>Асратян</a:t>
            </a:r>
            <a:r>
              <a:rPr lang="ru-RU" sz="2800" dirty="0">
                <a:solidFill>
                  <a:srgbClr val="492B0B"/>
                </a:solidFill>
                <a:latin typeface="Arial" panose="020B0604020202020204" pitchFamily="34" charset="0"/>
              </a:rPr>
              <a:t>, Выготский, Леонтьев, </a:t>
            </a:r>
            <a:r>
              <a:rPr lang="ru-RU" sz="2800" dirty="0" err="1">
                <a:solidFill>
                  <a:srgbClr val="492B0B"/>
                </a:solidFill>
                <a:latin typeface="Arial" panose="020B0604020202020204" pitchFamily="34" charset="0"/>
              </a:rPr>
              <a:t>Лурия</a:t>
            </a:r>
            <a:r>
              <a:rPr lang="ru-RU" sz="2800" dirty="0">
                <a:solidFill>
                  <a:srgbClr val="492B0B"/>
                </a:solidFill>
                <a:latin typeface="Arial" panose="020B0604020202020204" pitchFamily="34" charset="0"/>
              </a:rPr>
              <a:t> и др.). Это учение предполагает, что ВПФ осуществляются системами совместно работающих, но функционально высокодифференцированных зон коры мозга. Каждая ВПФ осуществляется той системой зон мозга, участие которых реализует ее психологическую структуру.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8042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1200" y="365126"/>
            <a:ext cx="10642600" cy="38302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Пример: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890" y="877454"/>
            <a:ext cx="11212945" cy="5671127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492B0B"/>
                </a:solidFill>
                <a:latin typeface="Arial" panose="020B0604020202020204" pitchFamily="34" charset="0"/>
              </a:rPr>
              <a:t>Известно</a:t>
            </a:r>
            <a:r>
              <a:rPr lang="ru-RU" sz="2000" dirty="0">
                <a:solidFill>
                  <a:srgbClr val="492B0B"/>
                </a:solidFill>
                <a:latin typeface="Arial" panose="020B0604020202020204" pitchFamily="34" charset="0"/>
              </a:rPr>
              <a:t>, что для осуществления функции понимания речи необходимы</a:t>
            </a:r>
            <a:r>
              <a:rPr lang="ru-RU" sz="2000" dirty="0" smtClean="0">
                <a:solidFill>
                  <a:srgbClr val="492B0B"/>
                </a:solidFill>
                <a:latin typeface="Arial" panose="020B0604020202020204" pitchFamily="34" charset="0"/>
              </a:rPr>
              <a:t>: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AutoNum type="arabicParenR"/>
            </a:pPr>
            <a:r>
              <a:rPr lang="ru-RU" sz="2000" dirty="0" smtClean="0">
                <a:solidFill>
                  <a:srgbClr val="492B0B"/>
                </a:solidFill>
                <a:latin typeface="Arial" panose="020B0604020202020204" pitchFamily="34" charset="0"/>
              </a:rPr>
              <a:t>выделение </a:t>
            </a:r>
            <a:r>
              <a:rPr lang="ru-RU" sz="2000" dirty="0">
                <a:solidFill>
                  <a:srgbClr val="492B0B"/>
                </a:solidFill>
                <a:latin typeface="Arial" panose="020B0604020202020204" pitchFamily="34" charset="0"/>
              </a:rPr>
              <a:t>звуков (фонем) из речевого потока; </a:t>
            </a:r>
            <a:endParaRPr lang="ru-RU" sz="2000" dirty="0" smtClean="0">
              <a:solidFill>
                <a:srgbClr val="492B0B"/>
              </a:solidFill>
              <a:latin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AutoNum type="arabicParenR"/>
            </a:pPr>
            <a:r>
              <a:rPr lang="ru-RU" sz="2000" dirty="0" smtClean="0">
                <a:solidFill>
                  <a:srgbClr val="492B0B"/>
                </a:solidFill>
                <a:latin typeface="Arial" panose="020B0604020202020204" pitchFamily="34" charset="0"/>
              </a:rPr>
              <a:t>удержание </a:t>
            </a:r>
            <a:r>
              <a:rPr lang="ru-RU" sz="2000" dirty="0">
                <a:solidFill>
                  <a:srgbClr val="492B0B"/>
                </a:solidFill>
                <a:latin typeface="Arial" panose="020B0604020202020204" pitchFamily="34" charset="0"/>
              </a:rPr>
              <a:t>звуков и слов в оперативной памяти; </a:t>
            </a:r>
            <a:endParaRPr lang="ru-RU" sz="2000" dirty="0" smtClean="0">
              <a:solidFill>
                <a:srgbClr val="492B0B"/>
              </a:solidFill>
              <a:latin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AutoNum type="arabicParenR"/>
            </a:pPr>
            <a:r>
              <a:rPr lang="ru-RU" sz="2000" dirty="0" smtClean="0">
                <a:solidFill>
                  <a:srgbClr val="492B0B"/>
                </a:solidFill>
                <a:latin typeface="Arial" panose="020B0604020202020204" pitchFamily="34" charset="0"/>
              </a:rPr>
              <a:t>перешифровка </a:t>
            </a:r>
            <a:r>
              <a:rPr lang="ru-RU" sz="2000" dirty="0">
                <a:solidFill>
                  <a:srgbClr val="492B0B"/>
                </a:solidFill>
                <a:latin typeface="Arial" panose="020B0604020202020204" pitchFamily="34" charset="0"/>
              </a:rPr>
              <a:t>логико-грамматических конструкций на единицы значения. </a:t>
            </a:r>
            <a:endParaRPr lang="ru-RU" sz="2000" dirty="0" smtClean="0">
              <a:solidFill>
                <a:srgbClr val="492B0B"/>
              </a:solidFill>
              <a:latin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solidFill>
                <a:srgbClr val="492B0B"/>
              </a:solidFill>
              <a:latin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492B0B"/>
                </a:solidFill>
                <a:latin typeface="Arial" panose="020B0604020202020204" pitchFamily="34" charset="0"/>
              </a:rPr>
              <a:t>Чтобы </a:t>
            </a:r>
            <a:r>
              <a:rPr lang="ru-RU" sz="2000" dirty="0">
                <a:solidFill>
                  <a:srgbClr val="492B0B"/>
                </a:solidFill>
                <a:latin typeface="Arial" panose="020B0604020202020204" pitchFamily="34" charset="0"/>
              </a:rPr>
              <a:t>были поняты смысл высказывания, его подтекст и мотивы, необходим другой (психологический) уровень организации процесса понимания и другие средства (интонация, модуляции голоса). </a:t>
            </a:r>
            <a:endParaRPr lang="ru-RU" sz="2000" dirty="0" smtClean="0">
              <a:solidFill>
                <a:srgbClr val="492B0B"/>
              </a:solidFill>
              <a:latin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492B0B"/>
                </a:solidFill>
                <a:latin typeface="Arial" panose="020B0604020202020204" pitchFamily="34" charset="0"/>
              </a:rPr>
              <a:t>Такой </a:t>
            </a:r>
            <a:r>
              <a:rPr lang="ru-RU" sz="2000" dirty="0">
                <a:solidFill>
                  <a:srgbClr val="492B0B"/>
                </a:solidFill>
                <a:latin typeface="Arial" panose="020B0604020202020204" pitchFamily="34" charset="0"/>
              </a:rPr>
              <a:t>сложный процесс не может быть локализован в одном узком «центре», участке мозга; но он может быть размещен в ряде участков </a:t>
            </a:r>
            <a:r>
              <a:rPr lang="ru-RU" sz="2000" dirty="0" smtClean="0">
                <a:solidFill>
                  <a:srgbClr val="492B0B"/>
                </a:solidFill>
                <a:latin typeface="Arial" panose="020B0604020202020204" pitchFamily="34" charset="0"/>
              </a:rPr>
              <a:t>мозга: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492B0B"/>
                </a:solidFill>
                <a:latin typeface="Arial" panose="020B0604020202020204" pitchFamily="34" charset="0"/>
              </a:rPr>
              <a:t>— </a:t>
            </a:r>
            <a:r>
              <a:rPr lang="ru-RU" sz="2000" dirty="0">
                <a:solidFill>
                  <a:srgbClr val="492B0B"/>
                </a:solidFill>
                <a:latin typeface="Arial" panose="020B0604020202020204" pitchFamily="34" charset="0"/>
              </a:rPr>
              <a:t>височных, обеспечивающих акустический анализ речи и удержание информации, </a:t>
            </a:r>
            <a:endParaRPr lang="ru-RU" sz="2000" dirty="0" smtClean="0">
              <a:solidFill>
                <a:srgbClr val="492B0B"/>
              </a:solidFill>
              <a:latin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492B0B"/>
                </a:solidFill>
                <a:latin typeface="Arial" panose="020B0604020202020204" pitchFamily="34" charset="0"/>
              </a:rPr>
              <a:t>— нижнетеменных, обеспечивающих </a:t>
            </a:r>
            <a:r>
              <a:rPr lang="ru-RU" sz="2000" dirty="0">
                <a:solidFill>
                  <a:srgbClr val="492B0B"/>
                </a:solidFill>
                <a:latin typeface="Arial" panose="020B0604020202020204" pitchFamily="34" charset="0"/>
              </a:rPr>
              <a:t>кинестетический анализ звуков, </a:t>
            </a:r>
            <a:endParaRPr lang="ru-RU" sz="2000" dirty="0" smtClean="0">
              <a:solidFill>
                <a:srgbClr val="492B0B"/>
              </a:solidFill>
              <a:latin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492B0B"/>
                </a:solidFill>
                <a:latin typeface="Arial" panose="020B0604020202020204" pitchFamily="34" charset="0"/>
              </a:rPr>
              <a:t>— височно-теменно-затылочных, обеспечивающих </a:t>
            </a:r>
            <a:r>
              <a:rPr lang="ru-RU" sz="2000" dirty="0">
                <a:solidFill>
                  <a:srgbClr val="492B0B"/>
                </a:solidFill>
                <a:latin typeface="Arial" panose="020B0604020202020204" pitchFamily="34" charset="0"/>
              </a:rPr>
              <a:t>анализ грамматических конструкций, </a:t>
            </a:r>
            <a:endParaRPr lang="ru-RU" sz="2000" dirty="0" smtClean="0">
              <a:solidFill>
                <a:srgbClr val="492B0B"/>
              </a:solidFill>
              <a:latin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492B0B"/>
                </a:solidFill>
                <a:latin typeface="Arial" panose="020B0604020202020204" pitchFamily="34" charset="0"/>
              </a:rPr>
              <a:t>— лобных, обеспечивающих </a:t>
            </a:r>
            <a:r>
              <a:rPr lang="ru-RU" sz="2000" dirty="0">
                <a:solidFill>
                  <a:srgbClr val="492B0B"/>
                </a:solidFill>
                <a:latin typeface="Arial" panose="020B0604020202020204" pitchFamily="34" charset="0"/>
              </a:rPr>
              <a:t>активность, регуляцию и контроль протекания процесса. </a:t>
            </a:r>
            <a:endParaRPr lang="ru-RU" sz="2000" dirty="0" smtClean="0">
              <a:solidFill>
                <a:srgbClr val="492B0B"/>
              </a:solidFill>
              <a:latin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solidFill>
                <a:srgbClr val="492B0B"/>
              </a:solidFill>
              <a:latin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492B0B"/>
                </a:solidFill>
                <a:latin typeface="Arial" panose="020B0604020202020204" pitchFamily="34" charset="0"/>
              </a:rPr>
              <a:t>Совместная </a:t>
            </a:r>
            <a:r>
              <a:rPr lang="ru-RU" sz="2000" dirty="0">
                <a:solidFill>
                  <a:srgbClr val="492B0B"/>
                </a:solidFill>
                <a:latin typeface="Arial" panose="020B0604020202020204" pitchFamily="34" charset="0"/>
              </a:rPr>
              <a:t>работа акустического, кинестетического и пространственного </a:t>
            </a:r>
            <a:r>
              <a:rPr lang="ru-RU" sz="2000" dirty="0" smtClean="0">
                <a:solidFill>
                  <a:srgbClr val="492B0B"/>
                </a:solidFill>
                <a:latin typeface="Arial" panose="020B0604020202020204" pitchFamily="34" charset="0"/>
              </a:rPr>
              <a:t>анализаторов</a:t>
            </a:r>
            <a:r>
              <a:rPr lang="ru-RU" sz="2000" dirty="0">
                <a:solidFill>
                  <a:srgbClr val="492B0B"/>
                </a:solidFill>
                <a:latin typeface="Arial" panose="020B0604020202020204" pitchFamily="34" charset="0"/>
              </a:rPr>
              <a:t>, расположенных в этих мозговых участках, и обеспечит реализацию функции понимания речи.</a:t>
            </a:r>
            <a:endParaRPr lang="ru-RU" sz="20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60034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1344" y="365125"/>
            <a:ext cx="10402455" cy="66011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Что значит «динамическая» локализация?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527" y="1200727"/>
            <a:ext cx="11351491" cy="4976236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ru-RU" sz="2400" dirty="0" smtClean="0">
                <a:solidFill>
                  <a:srgbClr val="492B0B"/>
                </a:solidFill>
                <a:latin typeface="Arial" panose="020B0604020202020204" pitchFamily="34" charset="0"/>
              </a:rPr>
              <a:t>Это </a:t>
            </a:r>
            <a:r>
              <a:rPr lang="ru-RU" sz="2400" dirty="0">
                <a:solidFill>
                  <a:srgbClr val="492B0B"/>
                </a:solidFill>
                <a:latin typeface="Arial" panose="020B0604020202020204" pitchFamily="34" charset="0"/>
              </a:rPr>
              <a:t>значит, что рабочие объединения различных зон и уровней мозга, обеспечивающих ту или другую психическую функцию, могут меняться по мере ее формирования, т. е. меняется структура по мере развития функции и меняются ее взаимоотношения с другими психическими процессами, а следовательно, ее локализация меняется и резко отличается у ребенка и взрослого. Локализация функции меняется и с ее нарушением при очаговых поражениях мозга, которые нарушают целостность функциональной системы, и при восстановительном обучении (а иногда и при спонтанных перестройках).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064400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Что значит «системная» локализация?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Понятие «системная локализация» указывает на то, что функция локализуется как система. Можно говорить об узкой локализации отдельных ее элементов, а в целом та или иная психическая функция обеспечивается работой рабочего объединения ряда зон мозга. Такое представление о системной локализации ВПФ определяет и подход к анализу их нарушений, а также возможности и пути восстановления.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3837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708" y="365125"/>
            <a:ext cx="10310091" cy="47332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+mn-lt"/>
              </a:rPr>
              <a:t>Теория функциональных </a:t>
            </a:r>
            <a:r>
              <a:rPr lang="ru-RU" b="1" dirty="0" smtClean="0">
                <a:solidFill>
                  <a:srgbClr val="0070C0"/>
                </a:solidFill>
                <a:latin typeface="+mn-lt"/>
              </a:rPr>
              <a:t>систем</a:t>
            </a:r>
            <a:endParaRPr lang="ru-RU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8764" y="1062182"/>
            <a:ext cx="7481453" cy="53911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функциональных систем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модель, описывающая структуру поведения; создана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Анохиным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организма для решения адаптационных задач является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объединение различных его органов в функциональные системы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Системообразующим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элементом такого образования выступает достигаемый с помощью этой системы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адаптационный результат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2530" name="Picture 2" descr="https://biographe.ru/wp-content/uploads/2018/01/2-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94899" y="1237285"/>
            <a:ext cx="3058900" cy="453650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641704" y="5637128"/>
            <a:ext cx="4901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Петр Кузьмич Анохин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076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9" name="Rectangle 3"/>
          <p:cNvSpPr>
            <a:spLocks noChangeArrowheads="1"/>
          </p:cNvSpPr>
          <p:nvPr/>
        </p:nvSpPr>
        <p:spPr bwMode="auto">
          <a:xfrm>
            <a:off x="2262909" y="260351"/>
            <a:ext cx="7897091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</a:rPr>
              <a:t>Теория функциональных систем</a:t>
            </a:r>
            <a:r>
              <a:rPr lang="ru-RU" b="1" dirty="0">
                <a:solidFill>
                  <a:srgbClr val="0033CC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270340" name="Text Box 4"/>
          <p:cNvSpPr txBox="1">
            <a:spLocks noChangeArrowheads="1"/>
          </p:cNvSpPr>
          <p:nvPr/>
        </p:nvSpPr>
        <p:spPr bwMode="auto">
          <a:xfrm>
            <a:off x="1291646" y="4908484"/>
            <a:ext cx="20685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i="1" dirty="0">
                <a:solidFill>
                  <a:srgbClr val="000000"/>
                </a:solidFill>
                <a:cs typeface="Arial" panose="020B0604020202020204" pitchFamily="34" charset="0"/>
              </a:rPr>
              <a:t>П. К. Анохин</a:t>
            </a:r>
          </a:p>
        </p:txBody>
      </p:sp>
      <p:sp>
        <p:nvSpPr>
          <p:cNvPr id="2703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082473" y="1117600"/>
            <a:ext cx="7629237" cy="5504873"/>
          </a:xfrm>
        </p:spPr>
        <p:txBody>
          <a:bodyPr>
            <a:normAutofit fontScale="92500" lnSpcReduction="20000"/>
          </a:bodyPr>
          <a:lstStyle/>
          <a:p>
            <a:pPr algn="just" eaLnBrk="1" hangingPunct="1">
              <a:lnSpc>
                <a:spcPct val="90000"/>
              </a:lnSpc>
              <a:buClr>
                <a:srgbClr val="000000"/>
              </a:buClr>
              <a:buFont typeface="Wingdings" panose="05000000000000000000" pitchFamily="2" charset="2"/>
              <a:buChar char="§"/>
            </a:pPr>
            <a:endParaRPr lang="ru-RU" altLang="ru-RU" b="1" dirty="0" smtClean="0">
              <a:solidFill>
                <a:srgbClr val="000000"/>
              </a:solidFill>
              <a:effectLst/>
              <a:latin typeface="Perpetua" panose="02020502060401020303" pitchFamily="18" charset="0"/>
            </a:endParaRPr>
          </a:p>
          <a:p>
            <a:pPr algn="just" eaLnBrk="1" hangingPunct="1">
              <a:lnSpc>
                <a:spcPct val="124000"/>
              </a:lnSpc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ru-RU" altLang="ru-RU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Поведение может быть охарактеризовано как континуум результатов, а поведенческий акт рассмотрен как </a:t>
            </a:r>
            <a:r>
              <a:rPr lang="ru-RU" altLang="ru-RU" sz="2000" dirty="0">
                <a:solidFill>
                  <a:srgbClr val="CC33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отрезок поведенческого континуума от одного результата до другого</a:t>
            </a:r>
            <a:r>
              <a:rPr lang="ru-RU" altLang="ru-RU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 eaLnBrk="1" hangingPunct="1">
              <a:lnSpc>
                <a:spcPct val="124000"/>
              </a:lnSpc>
              <a:buClr>
                <a:srgbClr val="000000"/>
              </a:buClr>
              <a:buFont typeface="Wingdings" panose="05000000000000000000" pitchFamily="2" charset="2"/>
              <a:buChar char="Ø"/>
            </a:pPr>
            <a:endParaRPr lang="ru-RU" altLang="ru-RU" sz="20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124000"/>
              </a:lnSpc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ru-RU" altLang="ru-RU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Результат внешнего поведения индивида  - это определенное </a:t>
            </a:r>
            <a:r>
              <a:rPr lang="ru-RU" altLang="ru-RU" sz="2000" dirty="0">
                <a:solidFill>
                  <a:srgbClr val="CC33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соотношение организма и внешней</a:t>
            </a:r>
            <a:r>
              <a:rPr lang="ru-RU" altLang="ru-RU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>
                <a:solidFill>
                  <a:srgbClr val="CC33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среды</a:t>
            </a:r>
            <a:r>
              <a:rPr lang="ru-RU" altLang="ru-RU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которое прекращает действие, направленное на его достижение, и делает возможной реализацию следующего поведенческого акта. </a:t>
            </a:r>
          </a:p>
          <a:p>
            <a:pPr algn="just" eaLnBrk="1" hangingPunct="1">
              <a:lnSpc>
                <a:spcPct val="124000"/>
              </a:lnSpc>
              <a:buClr>
                <a:srgbClr val="000000"/>
              </a:buClr>
              <a:buFont typeface="Wingdings" panose="05000000000000000000" pitchFamily="2" charset="2"/>
              <a:buChar char="Ø"/>
            </a:pPr>
            <a:endParaRPr lang="ru-RU" altLang="ru-RU" sz="20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124000"/>
              </a:lnSpc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ru-RU" altLang="ru-RU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Функциональной системой называют такой комплекс  избирательно вовлеченных компонентов, у которых взаимодействие и взаимоотношение приобретают характер </a:t>
            </a:r>
            <a:r>
              <a:rPr lang="ru-RU" altLang="ru-RU" sz="2000" dirty="0" err="1">
                <a:solidFill>
                  <a:srgbClr val="CC33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взаимоСОдействия</a:t>
            </a:r>
            <a:r>
              <a:rPr lang="ru-RU" altLang="ru-RU" sz="2000" dirty="0">
                <a:solidFill>
                  <a:srgbClr val="CC33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компонентов</a:t>
            </a:r>
            <a:r>
              <a:rPr lang="ru-RU" altLang="ru-RU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направленного на получение полезного результата. </a:t>
            </a:r>
          </a:p>
          <a:p>
            <a:pPr algn="just" eaLnBrk="1" hangingPunct="1">
              <a:lnSpc>
                <a:spcPct val="124000"/>
              </a:lnSpc>
              <a:buClr>
                <a:srgbClr val="000000"/>
              </a:buClr>
              <a:buFont typeface="Wingdings" panose="05000000000000000000" pitchFamily="2" charset="2"/>
              <a:buChar char="§"/>
            </a:pPr>
            <a:endParaRPr lang="ru-RU" altLang="ru-RU" sz="1800" b="1" dirty="0">
              <a:solidFill>
                <a:srgbClr val="000000"/>
              </a:solidFill>
              <a:effectLst/>
              <a:latin typeface="Perpetua" panose="02020502060401020303" pitchFamily="18" charset="0"/>
            </a:endParaRPr>
          </a:p>
        </p:txBody>
      </p:sp>
      <p:pic>
        <p:nvPicPr>
          <p:cNvPr id="270342" name="Picture 6" descr="biograf19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lum bright="-12000" contrast="-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761" y="1230603"/>
            <a:ext cx="2808287" cy="3457575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486021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0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0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0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0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0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0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70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0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0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70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03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03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703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4440237" y="1"/>
            <a:ext cx="7530089" cy="6878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1" i="0" u="sng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Автор </a:t>
            </a:r>
            <a:r>
              <a:rPr kumimoji="0" lang="ru-RU" altLang="ru-RU" sz="18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более 500 научных работ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Речь и интеллект в развитии ребенка, 1927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Этюды по истории поведения, 1930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Учение об афазии в свете мозговой патологии, 1940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Травматическая афазия, 1947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Восстановление функций после военной травмы, 1948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Умственно отсталый ребенок, 1960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Мозг и психические процессы, 1963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Высшие корковые функции и их нарушение при локальных поражениях мозга, 1962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Лобные доли и регуляция психических процессов, 1966.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Основы нейропсихологии, 1973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Нейропсихология памяти, 1974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Основные проблемы нейролингвистики, 1976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Язык и сознание, 1979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579" name="Picture 3" descr="lur8s">
            <a:hlinkClick r:id="rId2"/>
          </p:cNvPr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2133601"/>
            <a:ext cx="2278063" cy="3311525"/>
          </a:xfrm>
        </p:spPr>
      </p:pic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524000" y="174020"/>
            <a:ext cx="291623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Лурия</a:t>
            </a: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Александр 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Романович</a:t>
            </a: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09594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000" y="166223"/>
            <a:ext cx="10150764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+mn-lt"/>
              </a:rPr>
              <a:t>Формирование структурной (мозговой) основы психических функций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7456" y="1209964"/>
            <a:ext cx="10547926" cy="5153891"/>
          </a:xfrm>
        </p:spPr>
        <p:txBody>
          <a:bodyPr>
            <a:normAutofit lnSpcReduction="10000"/>
          </a:bodyPr>
          <a:lstStyle/>
          <a:p>
            <a:pPr algn="just"/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объединения различных отделов мозга в функциональные системы обуславливается результатом, достигаемым работой этой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системы. 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Многообразные психические функции различаются по своему итоговому результату (результат функции восприятия — образ; памяти — след; мышления — полученное решение и т. д.), следовательно, и по составу морфологических структур (и соответствующих им нейрофизиологических процессов), объединяющихся в функциональные системы мозга. </a:t>
            </a:r>
          </a:p>
        </p:txBody>
      </p:sp>
    </p:spTree>
    <p:extLst>
      <p:ext uri="{BB962C8B-B14F-4D97-AF65-F5344CB8AC3E}">
        <p14:creationId xmlns:p14="http://schemas.microsoft.com/office/powerpoint/2010/main" val="341017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23" y="346779"/>
            <a:ext cx="11545449" cy="5952421"/>
          </a:xfrm>
        </p:spPr>
      </p:pic>
    </p:spTree>
    <p:extLst>
      <p:ext uri="{BB962C8B-B14F-4D97-AF65-F5344CB8AC3E}">
        <p14:creationId xmlns:p14="http://schemas.microsoft.com/office/powerpoint/2010/main" val="8704628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32" y="822036"/>
            <a:ext cx="11620734" cy="5530418"/>
          </a:xfrm>
        </p:spPr>
      </p:pic>
    </p:spTree>
    <p:extLst>
      <p:ext uri="{BB962C8B-B14F-4D97-AF65-F5344CB8AC3E}">
        <p14:creationId xmlns:p14="http://schemas.microsoft.com/office/powerpoint/2010/main" val="3960191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109" y="101616"/>
            <a:ext cx="8128000" cy="65608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412" y="246326"/>
            <a:ext cx="2050697" cy="3020342"/>
          </a:xfrm>
          <a:prstGeom prst="rect">
            <a:avLst/>
          </a:prstGeom>
        </p:spPr>
      </p:pic>
      <p:pic>
        <p:nvPicPr>
          <p:cNvPr id="1026" name="Picture 2" descr="Филимонов, Иван Николаевич — Википед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9030" y="246326"/>
            <a:ext cx="2314575" cy="312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1317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26" y="785090"/>
            <a:ext cx="11072995" cy="5512161"/>
          </a:xfrm>
        </p:spPr>
      </p:pic>
    </p:spTree>
    <p:extLst>
      <p:ext uri="{BB962C8B-B14F-4D97-AF65-F5344CB8AC3E}">
        <p14:creationId xmlns:p14="http://schemas.microsoft.com/office/powerpoint/2010/main" val="17017315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0" y="141064"/>
            <a:ext cx="6317673" cy="6373254"/>
          </a:xfr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811492" y="3833092"/>
            <a:ext cx="2549236" cy="443345"/>
          </a:xfrm>
        </p:spPr>
        <p:txBody>
          <a:bodyPr>
            <a:noAutofit/>
          </a:bodyPr>
          <a:lstStyle/>
          <a:p>
            <a:r>
              <a:rPr lang="ru-RU" sz="3200" dirty="0" smtClean="0"/>
              <a:t>Х. </a:t>
            </a:r>
            <a:r>
              <a:rPr lang="ru-RU" sz="3200" dirty="0" err="1" smtClean="0"/>
              <a:t>Тойбер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6401" y="233073"/>
            <a:ext cx="3322926" cy="332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3643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 fontAlgn="base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4800" b="1" dirty="0">
                <a:solidFill>
                  <a:srgbClr val="0070C0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Основные принципы </a:t>
            </a:r>
            <a:endParaRPr lang="ru-RU" sz="4800" b="1" dirty="0" smtClean="0">
              <a:solidFill>
                <a:srgbClr val="0070C0"/>
              </a:solidFill>
              <a:latin typeface="inheri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0" algn="ctr" fontAlgn="base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4800" b="1" dirty="0" smtClean="0">
                <a:solidFill>
                  <a:srgbClr val="0070C0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строения </a:t>
            </a:r>
            <a:r>
              <a:rPr lang="ru-RU" sz="4800" b="1" dirty="0">
                <a:solidFill>
                  <a:srgbClr val="0070C0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мозга</a:t>
            </a:r>
            <a:endParaRPr lang="ru-RU" sz="48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4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5712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85090" y="458199"/>
            <a:ext cx="10547927" cy="629358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оловной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мозг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высший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 нервной системы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условно подразделен на несколько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уровень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кора головного мозга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высшее управление чувствительными и двигательными функциями, преимущественное управление сложными когнитивными процессами.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 уровень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базальные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ядра полушарий большого мозга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управление непроизвольными движениями и регуляцию мышечного тонуса.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 уровень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гиппокамп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гипофиз, гипоталамус, поясная извилина, миндалевидное ядро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преимущественное управление эмоциональными реакциями и состояниями, а также эндокринную регуляцию.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  уровень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(низший)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ретикулярная формация и другие структуры ствола мозга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управление вегетативными процессами.</a:t>
            </a:r>
          </a:p>
        </p:txBody>
      </p:sp>
    </p:spTree>
    <p:extLst>
      <p:ext uri="{BB962C8B-B14F-4D97-AF65-F5344CB8AC3E}">
        <p14:creationId xmlns:p14="http://schemas.microsoft.com/office/powerpoint/2010/main" val="262193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52945" y="572655"/>
            <a:ext cx="10307782" cy="60498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Головной мозг подразделяется на ствол, мозжечок и большой мозг.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анатомическое образование большой мозг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двух полушарий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правого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левого,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каждом из них объединяются три филогенетически и функционально различные системы: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обонятельный мозг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rhinencephalon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базальные ядра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nuclii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basales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кора большого мозга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cortex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cerebri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74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42" y="225367"/>
            <a:ext cx="10172103" cy="6632633"/>
          </a:xfrm>
        </p:spPr>
      </p:pic>
    </p:spTree>
    <p:extLst>
      <p:ext uri="{BB962C8B-B14F-4D97-AF65-F5344CB8AC3E}">
        <p14:creationId xmlns:p14="http://schemas.microsoft.com/office/powerpoint/2010/main" val="201455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4987636" y="533192"/>
            <a:ext cx="6807200" cy="6324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Начиная с 1940 г. проводил исследования, посвященные анализу мозговых механизмов психических процессов.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Создал новое направление в психологии – нейропсихологию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Разработал  теорию системной динамической локализации высших психических функций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Внес важный вклад в понимание природы речевых нарушений и создал новую </a:t>
            </a: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классификацию </a:t>
            </a: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афазий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Подробно исследовал  роль лобных долей мозга в регуляции психических процессов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Изучал различные формы нарушения памяти при разного рода локальных поражениях мозга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На основании системных исследований мозговых коррелятов высших психических функций разработал методы нейропсихологической диагностики локальных поражений головного мозга и основные принципы восстановления нарушенных психических процессов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23555" name="Group 3"/>
          <p:cNvGrpSpPr>
            <a:grpSpLocks/>
          </p:cNvGrpSpPr>
          <p:nvPr/>
        </p:nvGrpSpPr>
        <p:grpSpPr bwMode="auto">
          <a:xfrm>
            <a:off x="923638" y="1154547"/>
            <a:ext cx="3480666" cy="3595439"/>
            <a:chOff x="0" y="1525"/>
            <a:chExt cx="2018" cy="1993"/>
          </a:xfrm>
        </p:grpSpPr>
        <p:sp>
          <p:nvSpPr>
            <p:cNvPr id="23557" name="Text Box 5"/>
            <p:cNvSpPr txBox="1">
              <a:spLocks noChangeArrowheads="1"/>
            </p:cNvSpPr>
            <p:nvPr/>
          </p:nvSpPr>
          <p:spPr bwMode="auto">
            <a:xfrm>
              <a:off x="0" y="3313"/>
              <a:ext cx="2018" cy="2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ru-RU" sz="1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Лурия</a:t>
              </a:r>
              <a:r>
                <a:rPr kumimoji="0" lang="ru-RU" altLang="ru-RU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Александр Романович</a:t>
              </a:r>
              <a:endPara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pic>
          <p:nvPicPr>
            <p:cNvPr id="23558" name="Picture 6" descr="lur12s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525"/>
              <a:ext cx="1951" cy="15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3052084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10" descr="Кора больших полушарий головного мозга, её зоны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1025236" y="563419"/>
            <a:ext cx="97997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Доли больших полушарий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8326" y="1290122"/>
            <a:ext cx="6742545" cy="481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1892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95926" y="365126"/>
            <a:ext cx="10457873" cy="881784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Доли больших полушарий и их функции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5126" name="Picture 6" descr="Кора головного мозга. Центры и отделы коры мозг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0255" y="1162371"/>
            <a:ext cx="8534400" cy="5430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18992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image08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21" y="855540"/>
            <a:ext cx="5503898" cy="3522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1" descr="5013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221" y="3330989"/>
            <a:ext cx="5472113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248128" y="729673"/>
            <a:ext cx="45374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Цитоархитектонические поля </a:t>
            </a:r>
            <a:r>
              <a:rPr lang="ru-RU" alt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коры </a:t>
            </a:r>
            <a:r>
              <a:rPr lang="ru-RU" alt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больших</a:t>
            </a:r>
          </a:p>
          <a:p>
            <a:pPr algn="ctr"/>
            <a:r>
              <a:rPr lang="ru-RU" alt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полушарий </a:t>
            </a:r>
            <a:r>
              <a:rPr lang="ru-RU" alt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</a:t>
            </a:r>
            <a:r>
              <a:rPr lang="ru-RU" altLang="ru-RU" sz="28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Бродману</a:t>
            </a:r>
            <a:r>
              <a:rPr lang="ru-RU" alt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10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Ученые, внесшие </a:t>
            </a:r>
            <a:r>
              <a:rPr lang="ru-RU" dirty="0"/>
              <a:t>вклад в развитие нейропсихологии: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017" y="1959429"/>
            <a:ext cx="11129553" cy="4217534"/>
          </a:xfrm>
        </p:spPr>
        <p:txBody>
          <a:bodyPr>
            <a:normAutofit fontScale="92500" lnSpcReduction="20000"/>
          </a:bodyPr>
          <a:lstStyle/>
          <a:p>
            <a:pPr indent="285750" algn="just" fontAlgn="base">
              <a:lnSpc>
                <a:spcPct val="150000"/>
              </a:lnSpc>
              <a:spcAft>
                <a:spcPts val="0"/>
              </a:spcAft>
            </a:pPr>
            <a:r>
              <a:rPr lang="ru-RU" i="1" dirty="0" err="1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Патопсихологи</a:t>
            </a:r>
            <a:r>
              <a:rPr lang="ru-RU" i="1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 и клинические </a:t>
            </a:r>
            <a:r>
              <a:rPr lang="ru-RU" i="1" dirty="0" smtClean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психологи:</a:t>
            </a:r>
            <a:r>
              <a:rPr lang="ru-RU" i="1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Р.Я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</a:rPr>
              <a:t>Голант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;</a:t>
            </a:r>
          </a:p>
          <a:p>
            <a:pPr indent="285750" algn="just" fontAlgn="base">
              <a:lnSpc>
                <a:spcPct val="150000"/>
              </a:lnSpc>
              <a:spcAft>
                <a:spcPts val="0"/>
              </a:spcAft>
            </a:pPr>
            <a:r>
              <a:rPr lang="ru-RU" i="1" dirty="0" smtClean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Психиатры</a:t>
            </a:r>
            <a:r>
              <a:rPr lang="ru-RU" i="1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М.О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. Гуревич и 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А.С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</a:rPr>
              <a:t>Шмарьян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А.Л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.,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</a:rPr>
              <a:t>Абашев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-Константиновский; 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Б.В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. Зейгарник со своими сотрудниками; </a:t>
            </a:r>
            <a:endParaRPr lang="ru-RU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285750" algn="just" fontAlgn="base">
              <a:lnSpc>
                <a:spcPct val="150000"/>
              </a:lnSpc>
              <a:spcAft>
                <a:spcPts val="0"/>
              </a:spcAft>
            </a:pPr>
            <a:r>
              <a:rPr lang="ru-RU" i="1" dirty="0" smtClean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Неврологи</a:t>
            </a:r>
            <a:r>
              <a:rPr lang="ru-RU" i="1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- Б. Г. Ананьев и его сотрудники; </a:t>
            </a:r>
            <a:endParaRPr lang="ru-RU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285750" algn="just" fontAlgn="base">
              <a:lnSpc>
                <a:spcPct val="150000"/>
              </a:lnSpc>
              <a:spcAft>
                <a:spcPts val="0"/>
              </a:spcAft>
            </a:pPr>
            <a:r>
              <a:rPr lang="ru-RU" i="1" dirty="0" smtClean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Нейрофизиологи -</a:t>
            </a:r>
            <a:r>
              <a:rPr lang="ru-RU" i="1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Г. В. Гершуни; </a:t>
            </a:r>
            <a:endParaRPr lang="ru-RU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285750" algn="just" fontAlgn="base">
              <a:lnSpc>
                <a:spcPct val="150000"/>
              </a:lnSpc>
              <a:spcAft>
                <a:spcPts val="0"/>
              </a:spcAft>
            </a:pPr>
            <a:r>
              <a:rPr lang="ru-RU" i="1" dirty="0" smtClean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Физиологи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 - 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Н.А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. Бернштейн, 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П.К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. Анохин, 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Е.Н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. Соколов, 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Н.П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. Бехтерева</a:t>
            </a:r>
            <a:r>
              <a:rPr lang="ru-RU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smtClean="0">
                <a:latin typeface="Arial" panose="020B0604020202020204" pitchFamily="34" charset="0"/>
                <a:ea typeface="Times New Roman" panose="02020603050405020304" pitchFamily="18" charset="0"/>
              </a:rPr>
              <a:t>О.С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. Адрианов и др.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858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just" fontAlgn="base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4000" dirty="0">
                <a:solidFill>
                  <a:srgbClr val="09415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Центральная проблема нейропсихологии — </a:t>
            </a:r>
            <a:r>
              <a:rPr lang="ru-RU" sz="4000" b="1" i="1" dirty="0">
                <a:solidFill>
                  <a:srgbClr val="094153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«мозг как субстрат психических процессов».</a:t>
            </a:r>
            <a:endParaRPr lang="ru-RU"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756570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5480" y="476673"/>
            <a:ext cx="9144000" cy="792089"/>
          </a:xfrm>
        </p:spPr>
        <p:txBody>
          <a:bodyPr>
            <a:no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Центральные вопросы нейропсихологии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4341" y="1196752"/>
            <a:ext cx="10658007" cy="52565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AutoNum type="arabicParenR"/>
            </a:pP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в соответствии с какими принципами и как размещаются в мозге человека различные психические функции, определяющие его поведение;</a:t>
            </a:r>
          </a:p>
          <a:p>
            <a:pPr marL="514350" indent="-514350" algn="just">
              <a:buAutoNum type="arabicParenR"/>
            </a:pP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методологический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установить локализацию психических функций и локализацию мозгового поражения,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анализируя характер нарушения психических функций, поведения при повреждении мозга.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19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841</TotalTime>
  <Words>3144</Words>
  <Application>Microsoft Office PowerPoint</Application>
  <PresentationFormat>Широкоэкранный</PresentationFormat>
  <Paragraphs>271</Paragraphs>
  <Slides>62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62</vt:i4>
      </vt:variant>
    </vt:vector>
  </HeadingPairs>
  <TitlesOfParts>
    <vt:vector size="75" baseType="lpstr">
      <vt:lpstr>Arial</vt:lpstr>
      <vt:lpstr>Arial</vt:lpstr>
      <vt:lpstr>Calibri</vt:lpstr>
      <vt:lpstr>Calibri Light</vt:lpstr>
      <vt:lpstr>Cambria</vt:lpstr>
      <vt:lpstr>inherit</vt:lpstr>
      <vt:lpstr>Perpetua</vt:lpstr>
      <vt:lpstr>Rubik</vt:lpstr>
      <vt:lpstr>Times New Roman</vt:lpstr>
      <vt:lpstr>Verdana</vt:lpstr>
      <vt:lpstr>Wingdings</vt:lpstr>
      <vt:lpstr>Тема Office</vt:lpstr>
      <vt:lpstr>1_Тема Office</vt:lpstr>
      <vt:lpstr>          Теоретико-методологические основы нейропсихологии  Проблема мозговой организации (локализации) высших психических функций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Ученые, внесшие вклад в развитие нейропсихологии:</vt:lpstr>
      <vt:lpstr>Презентация PowerPoint</vt:lpstr>
      <vt:lpstr>Центральные вопросы нейропсихологии </vt:lpstr>
      <vt:lpstr>Презентация PowerPoint</vt:lpstr>
      <vt:lpstr>Современная нейропсихология развивается в основном двумя путями:</vt:lpstr>
      <vt:lpstr>Методологические основы отечественной  нейропсихологии </vt:lpstr>
      <vt:lpstr>Презентация PowerPoint</vt:lpstr>
      <vt:lpstr>Презентация PowerPoint</vt:lpstr>
      <vt:lpstr>Презентация PowerPoint</vt:lpstr>
      <vt:lpstr>Высшие психические функции </vt:lpstr>
      <vt:lpstr>Презентация PowerPoint</vt:lpstr>
      <vt:lpstr>Презентация PowerPoint</vt:lpstr>
      <vt:lpstr>Системный подход к определению высших психических функций</vt:lpstr>
      <vt:lpstr>Презентация PowerPoint</vt:lpstr>
      <vt:lpstr>Основные понятия нейропсихологии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Теория системно-динамической локализации высших психических  функций</vt:lpstr>
      <vt:lpstr>Теория системно-динамической локализации высших психических  функций</vt:lpstr>
      <vt:lpstr>Теория системно-динамической локализации высших психических  функций</vt:lpstr>
      <vt:lpstr>Литература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Принцип динамической мозговой локализации</vt:lpstr>
      <vt:lpstr>Пример:</vt:lpstr>
      <vt:lpstr>Что значит «динамическая» локализация? </vt:lpstr>
      <vt:lpstr>Что значит «системная» локализация?</vt:lpstr>
      <vt:lpstr>Теория функциональных систем</vt:lpstr>
      <vt:lpstr>Презентация PowerPoint</vt:lpstr>
      <vt:lpstr>Формирование структурной (мозговой) основы психических функций</vt:lpstr>
      <vt:lpstr>Презентация PowerPoint</vt:lpstr>
      <vt:lpstr>Презентация PowerPoint</vt:lpstr>
      <vt:lpstr>Презентация PowerPoint</vt:lpstr>
      <vt:lpstr>Презентация PowerPoint</vt:lpstr>
      <vt:lpstr>Х. Тойбер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Доли больших полушарий и их функции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PC</cp:lastModifiedBy>
  <cp:revision>42</cp:revision>
  <dcterms:created xsi:type="dcterms:W3CDTF">2022-02-05T00:27:44Z</dcterms:created>
  <dcterms:modified xsi:type="dcterms:W3CDTF">2022-02-15T09:16:56Z</dcterms:modified>
</cp:coreProperties>
</file>