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0" r:id="rId1"/>
  </p:sldMasterIdLst>
  <p:notesMasterIdLst>
    <p:notesMasterId r:id="rId72"/>
  </p:notesMasterIdLst>
  <p:sldIdLst>
    <p:sldId id="540" r:id="rId2"/>
    <p:sldId id="259" r:id="rId3"/>
    <p:sldId id="356" r:id="rId4"/>
    <p:sldId id="541" r:id="rId5"/>
    <p:sldId id="531" r:id="rId6"/>
    <p:sldId id="542" r:id="rId7"/>
    <p:sldId id="500" r:id="rId8"/>
    <p:sldId id="501" r:id="rId9"/>
    <p:sldId id="502" r:id="rId10"/>
    <p:sldId id="533" r:id="rId11"/>
    <p:sldId id="534" r:id="rId12"/>
    <p:sldId id="535" r:id="rId13"/>
    <p:sldId id="539" r:id="rId14"/>
    <p:sldId id="536" r:id="rId15"/>
    <p:sldId id="537" r:id="rId16"/>
    <p:sldId id="538" r:id="rId17"/>
    <p:sldId id="556" r:id="rId18"/>
    <p:sldId id="565" r:id="rId19"/>
    <p:sldId id="590" r:id="rId20"/>
    <p:sldId id="566" r:id="rId21"/>
    <p:sldId id="562" r:id="rId22"/>
    <p:sldId id="563" r:id="rId23"/>
    <p:sldId id="564" r:id="rId24"/>
    <p:sldId id="555" r:id="rId25"/>
    <p:sldId id="557" r:id="rId26"/>
    <p:sldId id="558" r:id="rId27"/>
    <p:sldId id="559" r:id="rId28"/>
    <p:sldId id="560" r:id="rId29"/>
    <p:sldId id="521" r:id="rId30"/>
    <p:sldId id="522" r:id="rId31"/>
    <p:sldId id="523" r:id="rId32"/>
    <p:sldId id="524" r:id="rId33"/>
    <p:sldId id="525" r:id="rId34"/>
    <p:sldId id="526" r:id="rId35"/>
    <p:sldId id="527" r:id="rId36"/>
    <p:sldId id="528" r:id="rId37"/>
    <p:sldId id="529" r:id="rId38"/>
    <p:sldId id="530" r:id="rId39"/>
    <p:sldId id="572" r:id="rId40"/>
    <p:sldId id="573" r:id="rId41"/>
    <p:sldId id="574" r:id="rId42"/>
    <p:sldId id="576" r:id="rId43"/>
    <p:sldId id="578" r:id="rId44"/>
    <p:sldId id="580" r:id="rId45"/>
    <p:sldId id="581" r:id="rId46"/>
    <p:sldId id="583" r:id="rId47"/>
    <p:sldId id="585" r:id="rId48"/>
    <p:sldId id="587" r:id="rId49"/>
    <p:sldId id="589" r:id="rId50"/>
    <p:sldId id="532" r:id="rId51"/>
    <p:sldId id="567" r:id="rId52"/>
    <p:sldId id="568" r:id="rId53"/>
    <p:sldId id="569" r:id="rId54"/>
    <p:sldId id="570" r:id="rId55"/>
    <p:sldId id="571" r:id="rId56"/>
    <p:sldId id="543" r:id="rId57"/>
    <p:sldId id="544" r:id="rId58"/>
    <p:sldId id="547" r:id="rId59"/>
    <p:sldId id="561" r:id="rId60"/>
    <p:sldId id="548" r:id="rId61"/>
    <p:sldId id="549" r:id="rId62"/>
    <p:sldId id="591" r:id="rId63"/>
    <p:sldId id="550" r:id="rId64"/>
    <p:sldId id="551" r:id="rId65"/>
    <p:sldId id="592" r:id="rId66"/>
    <p:sldId id="552" r:id="rId67"/>
    <p:sldId id="593" r:id="rId68"/>
    <p:sldId id="553" r:id="rId69"/>
    <p:sldId id="594" r:id="rId70"/>
    <p:sldId id="511" r:id="rId7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39" autoAdjust="0"/>
    <p:restoredTop sz="94660"/>
  </p:normalViewPr>
  <p:slideViewPr>
    <p:cSldViewPr snapToGrid="0">
      <p:cViewPr>
        <p:scale>
          <a:sx n="90" d="100"/>
          <a:sy n="90" d="100"/>
        </p:scale>
        <p:origin x="-1290" y="-60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8C40C3-686E-41B7-B178-C095E839550E}" type="datetimeFigureOut">
              <a:rPr lang="ru-RU" smtClean="0"/>
              <a:t>05.11.2024</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F51A55-7731-4089-8686-C1B07412FD40}" type="slidenum">
              <a:rPr lang="ru-RU" smtClean="0"/>
              <a:t>‹#›</a:t>
            </a:fld>
            <a:endParaRPr lang="ru-RU"/>
          </a:p>
        </p:txBody>
      </p:sp>
    </p:spTree>
    <p:extLst>
      <p:ext uri="{BB962C8B-B14F-4D97-AF65-F5344CB8AC3E}">
        <p14:creationId xmlns:p14="http://schemas.microsoft.com/office/powerpoint/2010/main" val="1651307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mtClean="0"/>
              <a:t> </a:t>
            </a:r>
            <a:endParaRPr lang="ru-RU"/>
          </a:p>
        </p:txBody>
      </p:sp>
      <p:sp>
        <p:nvSpPr>
          <p:cNvPr id="4" name="Номер слайда 3"/>
          <p:cNvSpPr>
            <a:spLocks noGrp="1"/>
          </p:cNvSpPr>
          <p:nvPr>
            <p:ph type="sldNum" sz="quarter" idx="10"/>
          </p:nvPr>
        </p:nvSpPr>
        <p:spPr/>
        <p:txBody>
          <a:bodyPr/>
          <a:lstStyle/>
          <a:p>
            <a:fld id="{7413EB80-2937-4702-8145-49E545FFD579}" type="slidenum">
              <a:rPr lang="ru-RU" smtClean="0"/>
              <a:pPr/>
              <a:t>40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57068F9-FDF8-454C-81B5-CE823BDE7EAF}" type="datetime1">
              <a:rPr lang="ru-RU" smtClean="0"/>
              <a:t>05.11.2024</a:t>
            </a:fld>
            <a:endParaRPr lang="ru-RU"/>
          </a:p>
        </p:txBody>
      </p:sp>
      <p:sp>
        <p:nvSpPr>
          <p:cNvPr id="5" name="Нижний колонтитул 4"/>
          <p:cNvSpPr>
            <a:spLocks noGrp="1"/>
          </p:cNvSpPr>
          <p:nvPr>
            <p:ph type="ftr" sz="quarter" idx="11"/>
          </p:nvPr>
        </p:nvSpPr>
        <p:spPr/>
        <p:txBody>
          <a:bodyPr/>
          <a:lstStyle/>
          <a:p>
            <a:r>
              <a:rPr lang="ru-RU" smtClean="0"/>
              <a:t>1</a:t>
            </a:r>
            <a:endParaRPr lang="ru-RU"/>
          </a:p>
        </p:txBody>
      </p:sp>
      <p:sp>
        <p:nvSpPr>
          <p:cNvPr id="6" name="Номер слайда 5"/>
          <p:cNvSpPr>
            <a:spLocks noGrp="1"/>
          </p:cNvSpPr>
          <p:nvPr>
            <p:ph type="sldNum" sz="quarter" idx="12"/>
          </p:nvPr>
        </p:nvSpPr>
        <p:spPr/>
        <p:txBody>
          <a:bodyPr/>
          <a:lstStyle/>
          <a:p>
            <a:fld id="{6ECADF38-8983-4C10-B005-66EEBE406688}" type="slidenum">
              <a:rPr lang="ru-RU" smtClean="0"/>
              <a:pPr/>
              <a:t>‹#›</a:t>
            </a:fld>
            <a:endParaRPr lang="ru-RU"/>
          </a:p>
        </p:txBody>
      </p:sp>
    </p:spTree>
    <p:extLst>
      <p:ext uri="{BB962C8B-B14F-4D97-AF65-F5344CB8AC3E}">
        <p14:creationId xmlns:p14="http://schemas.microsoft.com/office/powerpoint/2010/main" val="4132270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17B8139-7AC1-4F24-AB53-2F42BA9745BA}" type="datetime1">
              <a:rPr lang="ru-RU" smtClean="0"/>
              <a:t>05.11.2024</a:t>
            </a:fld>
            <a:endParaRPr lang="ru-RU"/>
          </a:p>
        </p:txBody>
      </p:sp>
      <p:sp>
        <p:nvSpPr>
          <p:cNvPr id="5" name="Нижний колонтитул 4"/>
          <p:cNvSpPr>
            <a:spLocks noGrp="1"/>
          </p:cNvSpPr>
          <p:nvPr>
            <p:ph type="ftr" sz="quarter" idx="11"/>
          </p:nvPr>
        </p:nvSpPr>
        <p:spPr/>
        <p:txBody>
          <a:bodyPr/>
          <a:lstStyle/>
          <a:p>
            <a:r>
              <a:rPr lang="ru-RU" smtClean="0"/>
              <a:t>1</a:t>
            </a:r>
            <a:endParaRPr lang="ru-RU"/>
          </a:p>
        </p:txBody>
      </p:sp>
      <p:sp>
        <p:nvSpPr>
          <p:cNvPr id="6" name="Номер слайда 5"/>
          <p:cNvSpPr>
            <a:spLocks noGrp="1"/>
          </p:cNvSpPr>
          <p:nvPr>
            <p:ph type="sldNum" sz="quarter" idx="12"/>
          </p:nvPr>
        </p:nvSpPr>
        <p:spPr/>
        <p:txBody>
          <a:bodyPr/>
          <a:lstStyle/>
          <a:p>
            <a:fld id="{6ECADF38-8983-4C10-B005-66EEBE406688}" type="slidenum">
              <a:rPr lang="ru-RU" smtClean="0"/>
              <a:pPr/>
              <a:t>‹#›</a:t>
            </a:fld>
            <a:endParaRPr lang="ru-RU"/>
          </a:p>
        </p:txBody>
      </p:sp>
    </p:spTree>
    <p:extLst>
      <p:ext uri="{BB962C8B-B14F-4D97-AF65-F5344CB8AC3E}">
        <p14:creationId xmlns:p14="http://schemas.microsoft.com/office/powerpoint/2010/main" val="887394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174838A-A2B2-45CF-810B-330F252F21C9}" type="datetime1">
              <a:rPr lang="ru-RU" smtClean="0"/>
              <a:t>05.11.2024</a:t>
            </a:fld>
            <a:endParaRPr lang="ru-RU"/>
          </a:p>
        </p:txBody>
      </p:sp>
      <p:sp>
        <p:nvSpPr>
          <p:cNvPr id="5" name="Нижний колонтитул 4"/>
          <p:cNvSpPr>
            <a:spLocks noGrp="1"/>
          </p:cNvSpPr>
          <p:nvPr>
            <p:ph type="ftr" sz="quarter" idx="11"/>
          </p:nvPr>
        </p:nvSpPr>
        <p:spPr/>
        <p:txBody>
          <a:bodyPr/>
          <a:lstStyle/>
          <a:p>
            <a:r>
              <a:rPr lang="ru-RU" smtClean="0"/>
              <a:t>1</a:t>
            </a:r>
            <a:endParaRPr lang="ru-RU"/>
          </a:p>
        </p:txBody>
      </p:sp>
      <p:sp>
        <p:nvSpPr>
          <p:cNvPr id="6" name="Номер слайда 5"/>
          <p:cNvSpPr>
            <a:spLocks noGrp="1"/>
          </p:cNvSpPr>
          <p:nvPr>
            <p:ph type="sldNum" sz="quarter" idx="12"/>
          </p:nvPr>
        </p:nvSpPr>
        <p:spPr/>
        <p:txBody>
          <a:bodyPr/>
          <a:lstStyle/>
          <a:p>
            <a:fld id="{6ECADF38-8983-4C10-B005-66EEBE406688}" type="slidenum">
              <a:rPr lang="ru-RU" smtClean="0"/>
              <a:pPr/>
              <a:t>‹#›</a:t>
            </a:fld>
            <a:endParaRPr lang="ru-RU"/>
          </a:p>
        </p:txBody>
      </p:sp>
    </p:spTree>
    <p:extLst>
      <p:ext uri="{BB962C8B-B14F-4D97-AF65-F5344CB8AC3E}">
        <p14:creationId xmlns:p14="http://schemas.microsoft.com/office/powerpoint/2010/main" val="2598545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C2D3FD9-0FB0-419F-8AFD-F68742830133}" type="datetime1">
              <a:rPr lang="ru-RU" smtClean="0"/>
              <a:t>05.11.2024</a:t>
            </a:fld>
            <a:endParaRPr lang="ru-RU"/>
          </a:p>
        </p:txBody>
      </p:sp>
      <p:sp>
        <p:nvSpPr>
          <p:cNvPr id="5" name="Нижний колонтитул 4"/>
          <p:cNvSpPr>
            <a:spLocks noGrp="1"/>
          </p:cNvSpPr>
          <p:nvPr>
            <p:ph type="ftr" sz="quarter" idx="11"/>
          </p:nvPr>
        </p:nvSpPr>
        <p:spPr/>
        <p:txBody>
          <a:bodyPr/>
          <a:lstStyle/>
          <a:p>
            <a:r>
              <a:rPr lang="ru-RU" smtClean="0"/>
              <a:t>1</a:t>
            </a:r>
            <a:endParaRPr lang="ru-RU"/>
          </a:p>
        </p:txBody>
      </p:sp>
      <p:sp>
        <p:nvSpPr>
          <p:cNvPr id="6" name="Номер слайда 5"/>
          <p:cNvSpPr>
            <a:spLocks noGrp="1"/>
          </p:cNvSpPr>
          <p:nvPr>
            <p:ph type="sldNum" sz="quarter" idx="12"/>
          </p:nvPr>
        </p:nvSpPr>
        <p:spPr/>
        <p:txBody>
          <a:bodyPr/>
          <a:lstStyle/>
          <a:p>
            <a:fld id="{6ECADF38-8983-4C10-B005-66EEBE406688}" type="slidenum">
              <a:rPr lang="ru-RU" smtClean="0"/>
              <a:pPr/>
              <a:t>‹#›</a:t>
            </a:fld>
            <a:endParaRPr lang="ru-RU"/>
          </a:p>
        </p:txBody>
      </p:sp>
    </p:spTree>
    <p:extLst>
      <p:ext uri="{BB962C8B-B14F-4D97-AF65-F5344CB8AC3E}">
        <p14:creationId xmlns:p14="http://schemas.microsoft.com/office/powerpoint/2010/main" val="3781731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6586662-EA62-4039-A113-A268B225AFAC}" type="datetime1">
              <a:rPr lang="ru-RU" smtClean="0"/>
              <a:t>05.11.2024</a:t>
            </a:fld>
            <a:endParaRPr lang="ru-RU"/>
          </a:p>
        </p:txBody>
      </p:sp>
      <p:sp>
        <p:nvSpPr>
          <p:cNvPr id="5" name="Нижний колонтитул 4"/>
          <p:cNvSpPr>
            <a:spLocks noGrp="1"/>
          </p:cNvSpPr>
          <p:nvPr>
            <p:ph type="ftr" sz="quarter" idx="11"/>
          </p:nvPr>
        </p:nvSpPr>
        <p:spPr/>
        <p:txBody>
          <a:bodyPr/>
          <a:lstStyle/>
          <a:p>
            <a:r>
              <a:rPr lang="ru-RU" smtClean="0"/>
              <a:t>1</a:t>
            </a:r>
            <a:endParaRPr lang="ru-RU"/>
          </a:p>
        </p:txBody>
      </p:sp>
      <p:sp>
        <p:nvSpPr>
          <p:cNvPr id="6" name="Номер слайда 5"/>
          <p:cNvSpPr>
            <a:spLocks noGrp="1"/>
          </p:cNvSpPr>
          <p:nvPr>
            <p:ph type="sldNum" sz="quarter" idx="12"/>
          </p:nvPr>
        </p:nvSpPr>
        <p:spPr/>
        <p:txBody>
          <a:bodyPr/>
          <a:lstStyle/>
          <a:p>
            <a:fld id="{6ECADF38-8983-4C10-B005-66EEBE406688}" type="slidenum">
              <a:rPr lang="ru-RU" smtClean="0"/>
              <a:pPr/>
              <a:t>‹#›</a:t>
            </a:fld>
            <a:endParaRPr lang="ru-RU"/>
          </a:p>
        </p:txBody>
      </p:sp>
    </p:spTree>
    <p:extLst>
      <p:ext uri="{BB962C8B-B14F-4D97-AF65-F5344CB8AC3E}">
        <p14:creationId xmlns:p14="http://schemas.microsoft.com/office/powerpoint/2010/main" val="162809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F8AF530-B7FC-4E4C-9176-1885AC0261AF}" type="datetime1">
              <a:rPr lang="ru-RU" smtClean="0"/>
              <a:t>05.11.2024</a:t>
            </a:fld>
            <a:endParaRPr lang="ru-RU"/>
          </a:p>
        </p:txBody>
      </p:sp>
      <p:sp>
        <p:nvSpPr>
          <p:cNvPr id="6" name="Нижний колонтитул 5"/>
          <p:cNvSpPr>
            <a:spLocks noGrp="1"/>
          </p:cNvSpPr>
          <p:nvPr>
            <p:ph type="ftr" sz="quarter" idx="11"/>
          </p:nvPr>
        </p:nvSpPr>
        <p:spPr/>
        <p:txBody>
          <a:bodyPr/>
          <a:lstStyle/>
          <a:p>
            <a:r>
              <a:rPr lang="ru-RU" smtClean="0"/>
              <a:t>1</a:t>
            </a:r>
            <a:endParaRPr lang="ru-RU"/>
          </a:p>
        </p:txBody>
      </p:sp>
      <p:sp>
        <p:nvSpPr>
          <p:cNvPr id="7" name="Номер слайда 6"/>
          <p:cNvSpPr>
            <a:spLocks noGrp="1"/>
          </p:cNvSpPr>
          <p:nvPr>
            <p:ph type="sldNum" sz="quarter" idx="12"/>
          </p:nvPr>
        </p:nvSpPr>
        <p:spPr/>
        <p:txBody>
          <a:bodyPr/>
          <a:lstStyle/>
          <a:p>
            <a:fld id="{6ECADF38-8983-4C10-B005-66EEBE406688}" type="slidenum">
              <a:rPr lang="ru-RU" smtClean="0"/>
              <a:pPr/>
              <a:t>‹#›</a:t>
            </a:fld>
            <a:endParaRPr lang="ru-RU"/>
          </a:p>
        </p:txBody>
      </p:sp>
    </p:spTree>
    <p:extLst>
      <p:ext uri="{BB962C8B-B14F-4D97-AF65-F5344CB8AC3E}">
        <p14:creationId xmlns:p14="http://schemas.microsoft.com/office/powerpoint/2010/main" val="927300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E591FFD-057D-4280-BE69-4CA792AE0B57}" type="datetime1">
              <a:rPr lang="ru-RU" smtClean="0"/>
              <a:t>05.11.2024</a:t>
            </a:fld>
            <a:endParaRPr lang="ru-RU"/>
          </a:p>
        </p:txBody>
      </p:sp>
      <p:sp>
        <p:nvSpPr>
          <p:cNvPr id="8" name="Нижний колонтитул 7"/>
          <p:cNvSpPr>
            <a:spLocks noGrp="1"/>
          </p:cNvSpPr>
          <p:nvPr>
            <p:ph type="ftr" sz="quarter" idx="11"/>
          </p:nvPr>
        </p:nvSpPr>
        <p:spPr/>
        <p:txBody>
          <a:bodyPr/>
          <a:lstStyle/>
          <a:p>
            <a:r>
              <a:rPr lang="ru-RU" smtClean="0"/>
              <a:t>1</a:t>
            </a:r>
            <a:endParaRPr lang="ru-RU"/>
          </a:p>
        </p:txBody>
      </p:sp>
      <p:sp>
        <p:nvSpPr>
          <p:cNvPr id="9" name="Номер слайда 8"/>
          <p:cNvSpPr>
            <a:spLocks noGrp="1"/>
          </p:cNvSpPr>
          <p:nvPr>
            <p:ph type="sldNum" sz="quarter" idx="12"/>
          </p:nvPr>
        </p:nvSpPr>
        <p:spPr/>
        <p:txBody>
          <a:bodyPr/>
          <a:lstStyle/>
          <a:p>
            <a:fld id="{6ECADF38-8983-4C10-B005-66EEBE406688}" type="slidenum">
              <a:rPr lang="ru-RU" smtClean="0"/>
              <a:pPr/>
              <a:t>‹#›</a:t>
            </a:fld>
            <a:endParaRPr lang="ru-RU"/>
          </a:p>
        </p:txBody>
      </p:sp>
    </p:spTree>
    <p:extLst>
      <p:ext uri="{BB962C8B-B14F-4D97-AF65-F5344CB8AC3E}">
        <p14:creationId xmlns:p14="http://schemas.microsoft.com/office/powerpoint/2010/main" val="3628518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DCD434D-85A3-4652-8695-30E1519B95A9}" type="datetime1">
              <a:rPr lang="ru-RU" smtClean="0"/>
              <a:t>05.11.2024</a:t>
            </a:fld>
            <a:endParaRPr lang="ru-RU"/>
          </a:p>
        </p:txBody>
      </p:sp>
      <p:sp>
        <p:nvSpPr>
          <p:cNvPr id="4" name="Нижний колонтитул 3"/>
          <p:cNvSpPr>
            <a:spLocks noGrp="1"/>
          </p:cNvSpPr>
          <p:nvPr>
            <p:ph type="ftr" sz="quarter" idx="11"/>
          </p:nvPr>
        </p:nvSpPr>
        <p:spPr/>
        <p:txBody>
          <a:bodyPr/>
          <a:lstStyle/>
          <a:p>
            <a:r>
              <a:rPr lang="ru-RU" smtClean="0"/>
              <a:t>1</a:t>
            </a:r>
            <a:endParaRPr lang="ru-RU"/>
          </a:p>
        </p:txBody>
      </p:sp>
      <p:sp>
        <p:nvSpPr>
          <p:cNvPr id="5" name="Номер слайда 4"/>
          <p:cNvSpPr>
            <a:spLocks noGrp="1"/>
          </p:cNvSpPr>
          <p:nvPr>
            <p:ph type="sldNum" sz="quarter" idx="12"/>
          </p:nvPr>
        </p:nvSpPr>
        <p:spPr/>
        <p:txBody>
          <a:bodyPr/>
          <a:lstStyle/>
          <a:p>
            <a:fld id="{6ECADF38-8983-4C10-B005-66EEBE406688}" type="slidenum">
              <a:rPr lang="ru-RU" smtClean="0"/>
              <a:pPr/>
              <a:t>‹#›</a:t>
            </a:fld>
            <a:endParaRPr lang="ru-RU"/>
          </a:p>
        </p:txBody>
      </p:sp>
    </p:spTree>
    <p:extLst>
      <p:ext uri="{BB962C8B-B14F-4D97-AF65-F5344CB8AC3E}">
        <p14:creationId xmlns:p14="http://schemas.microsoft.com/office/powerpoint/2010/main" val="748533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AA73C91-F281-44C5-8FCE-3BE07AA0CF81}" type="datetime1">
              <a:rPr lang="ru-RU" smtClean="0"/>
              <a:t>05.11.2024</a:t>
            </a:fld>
            <a:endParaRPr lang="ru-RU"/>
          </a:p>
        </p:txBody>
      </p:sp>
      <p:sp>
        <p:nvSpPr>
          <p:cNvPr id="3" name="Нижний колонтитул 2"/>
          <p:cNvSpPr>
            <a:spLocks noGrp="1"/>
          </p:cNvSpPr>
          <p:nvPr>
            <p:ph type="ftr" sz="quarter" idx="11"/>
          </p:nvPr>
        </p:nvSpPr>
        <p:spPr/>
        <p:txBody>
          <a:bodyPr/>
          <a:lstStyle/>
          <a:p>
            <a:r>
              <a:rPr lang="ru-RU" smtClean="0"/>
              <a:t>1</a:t>
            </a:r>
            <a:endParaRPr lang="ru-RU"/>
          </a:p>
        </p:txBody>
      </p:sp>
      <p:sp>
        <p:nvSpPr>
          <p:cNvPr id="4" name="Номер слайда 3"/>
          <p:cNvSpPr>
            <a:spLocks noGrp="1"/>
          </p:cNvSpPr>
          <p:nvPr>
            <p:ph type="sldNum" sz="quarter" idx="12"/>
          </p:nvPr>
        </p:nvSpPr>
        <p:spPr/>
        <p:txBody>
          <a:bodyPr/>
          <a:lstStyle/>
          <a:p>
            <a:fld id="{6ECADF38-8983-4C10-B005-66EEBE406688}" type="slidenum">
              <a:rPr lang="ru-RU" smtClean="0"/>
              <a:pPr/>
              <a:t>‹#›</a:t>
            </a:fld>
            <a:endParaRPr lang="ru-RU"/>
          </a:p>
        </p:txBody>
      </p:sp>
    </p:spTree>
    <p:extLst>
      <p:ext uri="{BB962C8B-B14F-4D97-AF65-F5344CB8AC3E}">
        <p14:creationId xmlns:p14="http://schemas.microsoft.com/office/powerpoint/2010/main" val="67293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FCAA09B-8D2A-40F1-ADB9-425746C3AAF4}" type="datetime1">
              <a:rPr lang="ru-RU" smtClean="0"/>
              <a:t>05.11.2024</a:t>
            </a:fld>
            <a:endParaRPr lang="ru-RU"/>
          </a:p>
        </p:txBody>
      </p:sp>
      <p:sp>
        <p:nvSpPr>
          <p:cNvPr id="6" name="Нижний колонтитул 5"/>
          <p:cNvSpPr>
            <a:spLocks noGrp="1"/>
          </p:cNvSpPr>
          <p:nvPr>
            <p:ph type="ftr" sz="quarter" idx="11"/>
          </p:nvPr>
        </p:nvSpPr>
        <p:spPr/>
        <p:txBody>
          <a:bodyPr/>
          <a:lstStyle/>
          <a:p>
            <a:r>
              <a:rPr lang="ru-RU" smtClean="0"/>
              <a:t>1</a:t>
            </a:r>
            <a:endParaRPr lang="ru-RU"/>
          </a:p>
        </p:txBody>
      </p:sp>
      <p:sp>
        <p:nvSpPr>
          <p:cNvPr id="7" name="Номер слайда 6"/>
          <p:cNvSpPr>
            <a:spLocks noGrp="1"/>
          </p:cNvSpPr>
          <p:nvPr>
            <p:ph type="sldNum" sz="quarter" idx="12"/>
          </p:nvPr>
        </p:nvSpPr>
        <p:spPr/>
        <p:txBody>
          <a:bodyPr/>
          <a:lstStyle/>
          <a:p>
            <a:fld id="{6ECADF38-8983-4C10-B005-66EEBE406688}" type="slidenum">
              <a:rPr lang="ru-RU" smtClean="0"/>
              <a:pPr/>
              <a:t>‹#›</a:t>
            </a:fld>
            <a:endParaRPr lang="ru-RU"/>
          </a:p>
        </p:txBody>
      </p:sp>
    </p:spTree>
    <p:extLst>
      <p:ext uri="{BB962C8B-B14F-4D97-AF65-F5344CB8AC3E}">
        <p14:creationId xmlns:p14="http://schemas.microsoft.com/office/powerpoint/2010/main" val="58130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13179EF-E262-4746-ABBC-B2E47218C6EF}" type="datetime1">
              <a:rPr lang="ru-RU" smtClean="0"/>
              <a:t>05.11.2024</a:t>
            </a:fld>
            <a:endParaRPr lang="ru-RU"/>
          </a:p>
        </p:txBody>
      </p:sp>
      <p:sp>
        <p:nvSpPr>
          <p:cNvPr id="6" name="Нижний колонтитул 5"/>
          <p:cNvSpPr>
            <a:spLocks noGrp="1"/>
          </p:cNvSpPr>
          <p:nvPr>
            <p:ph type="ftr" sz="quarter" idx="11"/>
          </p:nvPr>
        </p:nvSpPr>
        <p:spPr/>
        <p:txBody>
          <a:bodyPr/>
          <a:lstStyle/>
          <a:p>
            <a:r>
              <a:rPr lang="ru-RU" smtClean="0"/>
              <a:t>1</a:t>
            </a:r>
            <a:endParaRPr lang="ru-RU"/>
          </a:p>
        </p:txBody>
      </p:sp>
      <p:sp>
        <p:nvSpPr>
          <p:cNvPr id="7" name="Номер слайда 6"/>
          <p:cNvSpPr>
            <a:spLocks noGrp="1"/>
          </p:cNvSpPr>
          <p:nvPr>
            <p:ph type="sldNum" sz="quarter" idx="12"/>
          </p:nvPr>
        </p:nvSpPr>
        <p:spPr/>
        <p:txBody>
          <a:bodyPr/>
          <a:lstStyle/>
          <a:p>
            <a:fld id="{6ECADF38-8983-4C10-B005-66EEBE406688}" type="slidenum">
              <a:rPr lang="ru-RU" smtClean="0"/>
              <a:pPr/>
              <a:t>‹#›</a:t>
            </a:fld>
            <a:endParaRPr lang="ru-RU"/>
          </a:p>
        </p:txBody>
      </p:sp>
    </p:spTree>
    <p:extLst>
      <p:ext uri="{BB962C8B-B14F-4D97-AF65-F5344CB8AC3E}">
        <p14:creationId xmlns:p14="http://schemas.microsoft.com/office/powerpoint/2010/main" val="2402352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852EF-1FB0-4E44-AF81-C218FB18C5FE}" type="datetime1">
              <a:rPr lang="ru-RU" smtClean="0"/>
              <a:t>05.11.2024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smtClean="0"/>
              <a:t>1</a:t>
            </a:r>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CADF38-8983-4C10-B005-66EEBE406688}" type="slidenum">
              <a:rPr lang="ru-RU" smtClean="0"/>
              <a:pPr/>
              <a:t>‹#›</a:t>
            </a:fld>
            <a:endParaRPr lang="ru-RU"/>
          </a:p>
        </p:txBody>
      </p:sp>
    </p:spTree>
    <p:extLst>
      <p:ext uri="{BB962C8B-B14F-4D97-AF65-F5344CB8AC3E}">
        <p14:creationId xmlns:p14="http://schemas.microsoft.com/office/powerpoint/2010/main" val="329274123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jpeg"/></Relationships>
</file>

<file path=ppt/slides/_rels/slide4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47.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48.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5" Type="http://schemas.openxmlformats.org/officeDocument/2006/relationships/image" Target="../media/image4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3.jpeg"/></Relationships>
</file>

<file path=ppt/slides/_rels/slide49.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17" Type="http://schemas.openxmlformats.org/officeDocument/2006/relationships/image" Target="../media/image46.jpeg"/><Relationship Id="rId2" Type="http://schemas.openxmlformats.org/officeDocument/2006/relationships/image" Target="../media/image31.jpeg"/><Relationship Id="rId16"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5" Type="http://schemas.openxmlformats.org/officeDocument/2006/relationships/image" Target="../media/image4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6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http://www.g151.ru/images/stories/poleznosti/topo_symbols_maps/k101.gif" TargetMode="External"/><Relationship Id="rId3" Type="http://schemas.openxmlformats.org/officeDocument/2006/relationships/image" Target="http://www.g151.ru/images/stories/poleznosti/topo_symbols_maps/k96.gif" TargetMode="External"/><Relationship Id="rId7" Type="http://schemas.openxmlformats.org/officeDocument/2006/relationships/image" Target="http://www.g151.ru/images/stories/poleznosti/topo_symbols_maps/k100.gif" TargetMode="External"/><Relationship Id="rId12" Type="http://schemas.openxmlformats.org/officeDocument/2006/relationships/image" Target="../media/image73.png"/><Relationship Id="rId17" Type="http://schemas.openxmlformats.org/officeDocument/2006/relationships/image" Target="http://www.g151.ru/images/stories/poleznosti/topo_symbols_maps/k97.gif" TargetMode="External"/><Relationship Id="rId2" Type="http://schemas.openxmlformats.org/officeDocument/2006/relationships/image" Target="../media/image68.png"/><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http://www.g151.ru/images/stories/poleznosti/topo_symbols_maps/k103.gif" TargetMode="External"/><Relationship Id="rId5" Type="http://schemas.openxmlformats.org/officeDocument/2006/relationships/image" Target="http://www.g151.ru/images/stories/poleznosti/topo_symbols_maps/k98.gif" TargetMode="External"/><Relationship Id="rId15" Type="http://schemas.openxmlformats.org/officeDocument/2006/relationships/image" Target="http://www.g151.ru/images/stories/poleznosti/topo_symbols_maps/k99.gif" TargetMode="External"/><Relationship Id="rId10" Type="http://schemas.openxmlformats.org/officeDocument/2006/relationships/image" Target="../media/image72.png"/><Relationship Id="rId4" Type="http://schemas.openxmlformats.org/officeDocument/2006/relationships/image" Target="../media/image69.png"/><Relationship Id="rId9" Type="http://schemas.openxmlformats.org/officeDocument/2006/relationships/image" Target="http://www.g151.ru/images/stories/poleznosti/topo_symbols_maps/k102.gif" TargetMode="External"/><Relationship Id="rId14" Type="http://schemas.openxmlformats.org/officeDocument/2006/relationships/image" Target="../media/image7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http://www.g151.ru/images/stories/poleznosti/topo_symbols_maps/k50.gif" TargetMode="External"/><Relationship Id="rId3" Type="http://schemas.openxmlformats.org/officeDocument/2006/relationships/image" Target="http://www.g151.ru/images/stories/poleznosti/topo_symbols_maps/k37.gif" TargetMode="External"/><Relationship Id="rId7" Type="http://schemas.openxmlformats.org/officeDocument/2006/relationships/image" Target="http://www.g151.ru/images/stories/poleznosti/topo_symbols_maps/k36.gif" TargetMode="External"/><Relationship Id="rId12" Type="http://schemas.openxmlformats.org/officeDocument/2006/relationships/image" Target="../media/image81.png"/><Relationship Id="rId17" Type="http://schemas.openxmlformats.org/officeDocument/2006/relationships/image" Target="http://www.g151.ru/images/stories/poleznosti/topo_symbols_maps/k52.gif" TargetMode="External"/><Relationship Id="rId2" Type="http://schemas.openxmlformats.org/officeDocument/2006/relationships/image" Target="../media/image76.png"/><Relationship Id="rId16"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http://www.g151.ru/images/stories/poleznosti/topo_symbols_maps/k49.gif" TargetMode="External"/><Relationship Id="rId5" Type="http://schemas.openxmlformats.org/officeDocument/2006/relationships/image" Target="http://www.g151.ru/images/stories/poleznosti/topo_symbols_maps/k38.gif" TargetMode="External"/><Relationship Id="rId15" Type="http://schemas.openxmlformats.org/officeDocument/2006/relationships/image" Target="http://www.g151.ru/images/stories/poleznosti/topo_symbols_maps/k51.gif" TargetMode="External"/><Relationship Id="rId10" Type="http://schemas.openxmlformats.org/officeDocument/2006/relationships/image" Target="../media/image80.png"/><Relationship Id="rId4" Type="http://schemas.openxmlformats.org/officeDocument/2006/relationships/image" Target="../media/image77.png"/><Relationship Id="rId9" Type="http://schemas.openxmlformats.org/officeDocument/2006/relationships/image" Target="http://www.g151.ru/images/stories/poleznosti/topo_symbols_maps/k53.gif" TargetMode="External"/><Relationship Id="rId14" Type="http://schemas.openxmlformats.org/officeDocument/2006/relationships/image" Target="../media/image8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http://www.g151.ru/images/stories/poleznosti/topo_symbols_maps/k35.gif" TargetMode="External"/><Relationship Id="rId18" Type="http://schemas.openxmlformats.org/officeDocument/2006/relationships/image" Target="../media/image92.png"/><Relationship Id="rId26" Type="http://schemas.openxmlformats.org/officeDocument/2006/relationships/image" Target="../media/image96.png"/><Relationship Id="rId3" Type="http://schemas.openxmlformats.org/officeDocument/2006/relationships/image" Target="http://www.g151.ru/images/stories/poleznosti/topo_symbols_maps/k21.gif" TargetMode="External"/><Relationship Id="rId21" Type="http://schemas.openxmlformats.org/officeDocument/2006/relationships/image" Target="http://www.g151.ru/images/stories/poleznosti/topo_symbols_maps/k24.gif" TargetMode="External"/><Relationship Id="rId7" Type="http://schemas.openxmlformats.org/officeDocument/2006/relationships/image" Target="http://www.g151.ru/images/stories/poleznosti/topo_symbols_maps/k25.gif" TargetMode="External"/><Relationship Id="rId12" Type="http://schemas.openxmlformats.org/officeDocument/2006/relationships/image" Target="../media/image89.png"/><Relationship Id="rId17" Type="http://schemas.openxmlformats.org/officeDocument/2006/relationships/image" Target="http://www.g151.ru/images/stories/poleznosti/topo_symbols_maps/k31.gif" TargetMode="External"/><Relationship Id="rId25" Type="http://schemas.openxmlformats.org/officeDocument/2006/relationships/image" Target="http://www.g151.ru/images/stories/poleznosti/topo_symbols_maps/k45.gif" TargetMode="External"/><Relationship Id="rId33" Type="http://schemas.openxmlformats.org/officeDocument/2006/relationships/image" Target="http://www.g151.ru/images/stories/poleznosti/topo_symbols_maps/k32.gif" TargetMode="External"/><Relationship Id="rId2" Type="http://schemas.openxmlformats.org/officeDocument/2006/relationships/image" Target="../media/image84.png"/><Relationship Id="rId16" Type="http://schemas.openxmlformats.org/officeDocument/2006/relationships/image" Target="../media/image91.png"/><Relationship Id="rId20" Type="http://schemas.openxmlformats.org/officeDocument/2006/relationships/image" Target="../media/image93.png"/><Relationship Id="rId29" Type="http://schemas.openxmlformats.org/officeDocument/2006/relationships/image" Target="http://www.g151.ru/images/stories/poleznosti/topo_symbols_maps/k47.gif" TargetMode="Externa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http://www.g151.ru/images/stories/poleznosti/topo_symbols_maps/k27.gif" TargetMode="External"/><Relationship Id="rId24" Type="http://schemas.openxmlformats.org/officeDocument/2006/relationships/image" Target="../media/image95.png"/><Relationship Id="rId32" Type="http://schemas.openxmlformats.org/officeDocument/2006/relationships/image" Target="../media/image99.png"/><Relationship Id="rId5" Type="http://schemas.openxmlformats.org/officeDocument/2006/relationships/image" Target="http://www.g151.ru/images/stories/poleznosti/topo_symbols_maps/k23.gif" TargetMode="External"/><Relationship Id="rId15" Type="http://schemas.openxmlformats.org/officeDocument/2006/relationships/image" Target="http://www.g151.ru/images/stories/poleznosti/topo_symbols_maps/k33.gif" TargetMode="External"/><Relationship Id="rId23" Type="http://schemas.openxmlformats.org/officeDocument/2006/relationships/image" Target="http://www.g151.ru/images/stories/poleznosti/topo_symbols_maps/k26.gif" TargetMode="External"/><Relationship Id="rId28" Type="http://schemas.openxmlformats.org/officeDocument/2006/relationships/image" Target="../media/image97.png"/><Relationship Id="rId10" Type="http://schemas.openxmlformats.org/officeDocument/2006/relationships/image" Target="../media/image88.png"/><Relationship Id="rId19" Type="http://schemas.openxmlformats.org/officeDocument/2006/relationships/image" Target="http://www.g151.ru/images/stories/poleznosti/topo_symbols_maps/k22.gif" TargetMode="External"/><Relationship Id="rId31" Type="http://schemas.openxmlformats.org/officeDocument/2006/relationships/image" Target="http://www.g151.ru/images/stories/poleznosti/topo_symbols_maps/k34.gif" TargetMode="External"/><Relationship Id="rId4" Type="http://schemas.openxmlformats.org/officeDocument/2006/relationships/image" Target="../media/image85.png"/><Relationship Id="rId9" Type="http://schemas.openxmlformats.org/officeDocument/2006/relationships/image" Target="http://www.g151.ru/images/stories/poleznosti/topo_symbols_maps/k19.gif" TargetMode="External"/><Relationship Id="rId14" Type="http://schemas.openxmlformats.org/officeDocument/2006/relationships/image" Target="../media/image90.png"/><Relationship Id="rId22" Type="http://schemas.openxmlformats.org/officeDocument/2006/relationships/image" Target="../media/image94.png"/><Relationship Id="rId27" Type="http://schemas.openxmlformats.org/officeDocument/2006/relationships/image" Target="http://www.g151.ru/images/stories/poleznosti/topo_symbols_maps/k28.gif" TargetMode="External"/><Relationship Id="rId30" Type="http://schemas.openxmlformats.org/officeDocument/2006/relationships/image" Target="../media/image9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txBox="1">
            <a:spLocks noChangeArrowheads="1"/>
          </p:cNvSpPr>
          <p:nvPr/>
        </p:nvSpPr>
        <p:spPr>
          <a:xfrm>
            <a:off x="886913" y="260648"/>
            <a:ext cx="10668000" cy="1143000"/>
          </a:xfrm>
          <a:prstGeom prst="rect">
            <a:avLst/>
          </a:prstGeom>
        </p:spPr>
        <p:txBody>
          <a:bodyPr/>
          <a:lstStyle/>
          <a:p>
            <a:pPr algn="ctr">
              <a:spcBef>
                <a:spcPct val="50000"/>
              </a:spcBef>
              <a:defRPr/>
            </a:pPr>
            <a:r>
              <a:rPr lang="ru-RU" b="1" dirty="0">
                <a:latin typeface="Arial" pitchFamily="34" charset="0"/>
                <a:ea typeface="+mj-ea"/>
                <a:cs typeface="Arial" pitchFamily="34" charset="0"/>
              </a:rPr>
              <a:t>ЗАБАЙКАЛЬСКИЙ ГОСУДАРСТВЕННЫЙ УНИВЕРСИТЕТ</a:t>
            </a:r>
            <a:r>
              <a:rPr lang="ru-RU" dirty="0">
                <a:latin typeface="Arial" pitchFamily="34" charset="0"/>
                <a:ea typeface="+mj-ea"/>
                <a:cs typeface="Arial" pitchFamily="34" charset="0"/>
              </a:rPr>
              <a:t/>
            </a:r>
            <a:br>
              <a:rPr lang="ru-RU" dirty="0">
                <a:latin typeface="Arial" pitchFamily="34" charset="0"/>
                <a:ea typeface="+mj-ea"/>
                <a:cs typeface="Arial" pitchFamily="34" charset="0"/>
              </a:rPr>
            </a:br>
            <a:r>
              <a:rPr lang="ru-RU" sz="2400" dirty="0">
                <a:latin typeface="Arial" pitchFamily="34" charset="0"/>
                <a:ea typeface="+mj-ea"/>
                <a:cs typeface="Arial" pitchFamily="34" charset="0"/>
              </a:rPr>
              <a:t/>
            </a:r>
            <a:br>
              <a:rPr lang="ru-RU" sz="2400" dirty="0">
                <a:latin typeface="Arial" pitchFamily="34" charset="0"/>
                <a:ea typeface="+mj-ea"/>
                <a:cs typeface="Arial" pitchFamily="34" charset="0"/>
              </a:rPr>
            </a:br>
            <a:r>
              <a:rPr lang="ru-RU" sz="1600" b="1" dirty="0">
                <a:latin typeface="Arial" pitchFamily="34" charset="0"/>
                <a:ea typeface="+mj-ea"/>
                <a:cs typeface="Arial" pitchFamily="34" charset="0"/>
              </a:rPr>
              <a:t>ВОЕННЫЙ УЧЕБНЫЙ ЦЕНТР</a:t>
            </a:r>
            <a:endParaRPr lang="ru-RU" sz="4400" dirty="0">
              <a:latin typeface="Arial" pitchFamily="34" charset="0"/>
              <a:ea typeface="+mj-ea"/>
              <a:cs typeface="Arial" pitchFamily="34" charset="0"/>
            </a:endParaRPr>
          </a:p>
        </p:txBody>
      </p:sp>
      <p:pic>
        <p:nvPicPr>
          <p:cNvPr id="18" name="Picture 5" descr="C:\Users\chitgu.local\Desktop\s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89" y="30163"/>
            <a:ext cx="116026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E:\ВУЦ\ФОТОГРАФИИ\Chistaya_Emblema_VU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531" y="30163"/>
            <a:ext cx="102665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
          <p:cNvSpPr>
            <a:spLocks noChangeArrowheads="1"/>
          </p:cNvSpPr>
          <p:nvPr/>
        </p:nvSpPr>
        <p:spPr bwMode="auto">
          <a:xfrm>
            <a:off x="1326454" y="3278980"/>
            <a:ext cx="9697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ts val="600"/>
              </a:spcBef>
              <a:buClr>
                <a:schemeClr val="accent1"/>
              </a:buClr>
              <a:buSzPct val="76000"/>
              <a:buFont typeface="Wingdings 3" pitchFamily="18" charset="2"/>
              <a:buChar char=""/>
              <a:defRPr sz="2600">
                <a:solidFill>
                  <a:schemeClr val="tx1"/>
                </a:solidFill>
                <a:latin typeface="Calibri" pitchFamily="34" charset="0"/>
              </a:defRPr>
            </a:lvl1pPr>
            <a:lvl2pPr marL="742950" indent="-285750" eaLnBrk="0" hangingPunct="0">
              <a:spcBef>
                <a:spcPts val="500"/>
              </a:spcBef>
              <a:buClr>
                <a:schemeClr val="accent2"/>
              </a:buClr>
              <a:buSzPct val="76000"/>
              <a:buFont typeface="Wingdings 3" pitchFamily="18" charset="2"/>
              <a:buChar char=""/>
              <a:defRPr sz="2300">
                <a:solidFill>
                  <a:schemeClr val="tx2"/>
                </a:solidFill>
                <a:latin typeface="Calibri" pitchFamily="34" charset="0"/>
              </a:defRPr>
            </a:lvl2pPr>
            <a:lvl3pPr marL="1143000" indent="-228600" eaLnBrk="0" hangingPunct="0">
              <a:spcBef>
                <a:spcPts val="500"/>
              </a:spcBef>
              <a:buClr>
                <a:srgbClr val="BCBCBC"/>
              </a:buClr>
              <a:buSzPct val="76000"/>
              <a:buFont typeface="Wingdings 3" pitchFamily="18" charset="2"/>
              <a:buChar char=""/>
              <a:defRPr sz="2000">
                <a:solidFill>
                  <a:schemeClr val="tx1"/>
                </a:solidFill>
                <a:latin typeface="Calibri" pitchFamily="34" charset="0"/>
              </a:defRPr>
            </a:lvl3pPr>
            <a:lvl4pPr marL="1600200" indent="-228600" eaLnBrk="0" hangingPunct="0">
              <a:spcBef>
                <a:spcPts val="400"/>
              </a:spcBef>
              <a:buClr>
                <a:srgbClr val="8BA2B4"/>
              </a:buClr>
              <a:buSzPct val="70000"/>
              <a:buFont typeface="Wingdings" pitchFamily="2" charset="2"/>
              <a:buChar char=""/>
              <a:defRPr sz="2000">
                <a:solidFill>
                  <a:schemeClr val="tx1"/>
                </a:solidFill>
                <a:latin typeface="Calibri" pitchFamily="34" charset="0"/>
              </a:defRPr>
            </a:lvl4pPr>
            <a:lvl5pPr marL="2057400" indent="-228600" eaLnBrk="0" hangingPunct="0">
              <a:spcBef>
                <a:spcPts val="300"/>
              </a:spcBef>
              <a:buClr>
                <a:schemeClr val="accent2"/>
              </a:buClr>
              <a:buSzPct val="70000"/>
              <a:buFont typeface="Wingdings" pitchFamily="2" charset="2"/>
              <a:buChar char=""/>
              <a:defRPr sz="1600">
                <a:solidFill>
                  <a:schemeClr val="tx1"/>
                </a:solidFill>
                <a:latin typeface="Calibri" pitchFamily="34" charset="0"/>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Calibri" pitchFamily="34" charset="0"/>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Calibri" pitchFamily="34" charset="0"/>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Calibri" pitchFamily="34" charset="0"/>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Calibri" pitchFamily="34" charset="0"/>
              </a:defRPr>
            </a:lvl9pPr>
          </a:lstStyle>
          <a:p>
            <a:pPr algn="ctr" eaLnBrk="1" hangingPunct="1">
              <a:spcBef>
                <a:spcPct val="0"/>
              </a:spcBef>
              <a:buClrTx/>
              <a:buSzTx/>
              <a:buFontTx/>
              <a:buNone/>
            </a:pPr>
            <a:r>
              <a:rPr lang="ru-RU" altLang="ru-RU" sz="2400" b="1" dirty="0" smtClean="0">
                <a:solidFill>
                  <a:srgbClr val="FF0000"/>
                </a:solidFill>
                <a:effectLst>
                  <a:outerShdw blurRad="38100" dist="38100" dir="2700000" algn="tl">
                    <a:srgbClr val="000000">
                      <a:alpha val="43137"/>
                    </a:srgbClr>
                  </a:outerShdw>
                </a:effectLst>
                <a:latin typeface="Arial" charset="0"/>
              </a:rPr>
              <a:t>Тактические свойства местности и их использование в бою</a:t>
            </a:r>
            <a:endParaRPr lang="ru-RU" altLang="ru-RU" sz="24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1" name="Text Box 95"/>
          <p:cNvSpPr txBox="1">
            <a:spLocks noChangeArrowheads="1"/>
          </p:cNvSpPr>
          <p:nvPr/>
        </p:nvSpPr>
        <p:spPr bwMode="auto">
          <a:xfrm>
            <a:off x="1326454" y="2132857"/>
            <a:ext cx="691303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a:spAutoFit/>
          </a:bodyPr>
          <a:lstStyle>
            <a:lvl1pPr eaLnBrk="0" hangingPunct="0">
              <a:spcBef>
                <a:spcPts val="600"/>
              </a:spcBef>
              <a:buClr>
                <a:schemeClr val="accent1"/>
              </a:buClr>
              <a:buSzPct val="76000"/>
              <a:buFont typeface="Wingdings 3" pitchFamily="18" charset="2"/>
              <a:buChar char=""/>
              <a:defRPr sz="2600">
                <a:solidFill>
                  <a:schemeClr val="tx1"/>
                </a:solidFill>
                <a:latin typeface="Calibri" pitchFamily="34" charset="0"/>
              </a:defRPr>
            </a:lvl1pPr>
            <a:lvl2pPr marL="742950" indent="-285750" eaLnBrk="0" hangingPunct="0">
              <a:spcBef>
                <a:spcPts val="500"/>
              </a:spcBef>
              <a:buClr>
                <a:schemeClr val="accent2"/>
              </a:buClr>
              <a:buSzPct val="76000"/>
              <a:buFont typeface="Wingdings 3" pitchFamily="18" charset="2"/>
              <a:buChar char=""/>
              <a:defRPr sz="2300">
                <a:solidFill>
                  <a:schemeClr val="tx2"/>
                </a:solidFill>
                <a:latin typeface="Calibri" pitchFamily="34" charset="0"/>
              </a:defRPr>
            </a:lvl2pPr>
            <a:lvl3pPr marL="1143000" indent="-228600" eaLnBrk="0" hangingPunct="0">
              <a:spcBef>
                <a:spcPts val="500"/>
              </a:spcBef>
              <a:buClr>
                <a:srgbClr val="BCBCBC"/>
              </a:buClr>
              <a:buSzPct val="76000"/>
              <a:buFont typeface="Wingdings 3" pitchFamily="18" charset="2"/>
              <a:buChar char=""/>
              <a:defRPr sz="2000">
                <a:solidFill>
                  <a:schemeClr val="tx1"/>
                </a:solidFill>
                <a:latin typeface="Calibri" pitchFamily="34" charset="0"/>
              </a:defRPr>
            </a:lvl3pPr>
            <a:lvl4pPr marL="1600200" indent="-228600" eaLnBrk="0" hangingPunct="0">
              <a:spcBef>
                <a:spcPts val="400"/>
              </a:spcBef>
              <a:buClr>
                <a:srgbClr val="8BA2B4"/>
              </a:buClr>
              <a:buSzPct val="70000"/>
              <a:buFont typeface="Wingdings" pitchFamily="2" charset="2"/>
              <a:buChar char=""/>
              <a:defRPr sz="2000">
                <a:solidFill>
                  <a:schemeClr val="tx1"/>
                </a:solidFill>
                <a:latin typeface="Calibri" pitchFamily="34" charset="0"/>
              </a:defRPr>
            </a:lvl4pPr>
            <a:lvl5pPr marL="2057400" indent="-228600" eaLnBrk="0" hangingPunct="0">
              <a:spcBef>
                <a:spcPts val="300"/>
              </a:spcBef>
              <a:buClr>
                <a:schemeClr val="accent2"/>
              </a:buClr>
              <a:buSzPct val="70000"/>
              <a:buFont typeface="Wingdings" pitchFamily="2" charset="2"/>
              <a:buChar char=""/>
              <a:defRPr sz="1600">
                <a:solidFill>
                  <a:schemeClr val="tx1"/>
                </a:solidFill>
                <a:latin typeface="Calibri" pitchFamily="34" charset="0"/>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Calibri" pitchFamily="34" charset="0"/>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Calibri" pitchFamily="34" charset="0"/>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Calibri" pitchFamily="34" charset="0"/>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Calibri" pitchFamily="34" charset="0"/>
              </a:defRPr>
            </a:lvl9pPr>
          </a:lstStyle>
          <a:p>
            <a:pPr eaLnBrk="1" hangingPunct="1">
              <a:spcBef>
                <a:spcPct val="50000"/>
              </a:spcBef>
              <a:buClrTx/>
              <a:buSzTx/>
              <a:buFontTx/>
              <a:buNone/>
            </a:pPr>
            <a:r>
              <a:rPr lang="ru-RU" altLang="ru-RU" sz="1800" b="1" dirty="0">
                <a:latin typeface="Arial" charset="0"/>
              </a:rPr>
              <a:t>Тема </a:t>
            </a:r>
            <a:r>
              <a:rPr lang="ru-RU" altLang="ru-RU" sz="1800" b="1" dirty="0" smtClean="0">
                <a:latin typeface="Arial" charset="0"/>
              </a:rPr>
              <a:t>3. </a:t>
            </a:r>
            <a:r>
              <a:rPr lang="ru-RU" altLang="ru-RU" sz="1800" b="1" dirty="0">
                <a:latin typeface="Arial" charset="0"/>
              </a:rPr>
              <a:t>Занятие </a:t>
            </a:r>
            <a:r>
              <a:rPr lang="ru-RU" altLang="ru-RU" sz="1800" b="1" dirty="0" smtClean="0">
                <a:latin typeface="Arial" charset="0"/>
              </a:rPr>
              <a:t>1. Лекция</a:t>
            </a:r>
            <a:endParaRPr lang="ru-RU" altLang="ru-RU" sz="1800" b="1" dirty="0">
              <a:latin typeface="Arial" charset="0"/>
            </a:endParaRPr>
          </a:p>
        </p:txBody>
      </p:sp>
    </p:spTree>
    <p:extLst>
      <p:ext uri="{BB962C8B-B14F-4D97-AF65-F5344CB8AC3E}">
        <p14:creationId xmlns:p14="http://schemas.microsoft.com/office/powerpoint/2010/main" val="39102814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496723"/>
          </a:xfrm>
        </p:spPr>
        <p:txBody>
          <a:bodyPr>
            <a:normAutofit/>
          </a:bodyPr>
          <a:lstStyle/>
          <a:p>
            <a:pPr marL="0" indent="0"/>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Равнинная местность может быть:</a:t>
            </a:r>
          </a:p>
        </p:txBody>
      </p:sp>
      <p:sp>
        <p:nvSpPr>
          <p:cNvPr id="3" name="Объект 2"/>
          <p:cNvSpPr>
            <a:spLocks noGrp="1"/>
          </p:cNvSpPr>
          <p:nvPr>
            <p:ph idx="1"/>
          </p:nvPr>
        </p:nvSpPr>
        <p:spPr>
          <a:xfrm>
            <a:off x="372141" y="956441"/>
            <a:ext cx="11493794" cy="5220522"/>
          </a:xfrm>
        </p:spPr>
        <p:txBody>
          <a:bodyPr>
            <a:normAutofit/>
          </a:bodyPr>
          <a:lstStyle/>
          <a:p>
            <a:pPr marL="0" indent="893763">
              <a:buNone/>
            </a:pPr>
            <a:r>
              <a:rPr lang="ru-RU" dirty="0" smtClean="0"/>
              <a:t>-   </a:t>
            </a:r>
            <a:r>
              <a:rPr lang="ru-RU" sz="2400" dirty="0" smtClean="0">
                <a:latin typeface="Arial" pitchFamily="34" charset="0"/>
                <a:cs typeface="Arial" pitchFamily="34" charset="0"/>
              </a:rPr>
              <a:t>открытой </a:t>
            </a:r>
            <a:r>
              <a:rPr lang="ru-RU" sz="2400" dirty="0">
                <a:latin typeface="Arial" pitchFamily="34" charset="0"/>
                <a:cs typeface="Arial" pitchFamily="34" charset="0"/>
              </a:rPr>
              <a:t>- на ней нет местных предметов, ограничивающих обзор и наблюдение;</a:t>
            </a:r>
          </a:p>
          <a:p>
            <a:pPr lvl="0" indent="0" algn="just">
              <a:buNone/>
            </a:pPr>
            <a:r>
              <a:rPr lang="ru-RU" sz="2400" dirty="0" smtClean="0">
                <a:latin typeface="Arial" pitchFamily="34" charset="0"/>
                <a:cs typeface="Arial" pitchFamily="34" charset="0"/>
              </a:rPr>
              <a:t>        -  закрытой </a:t>
            </a:r>
            <a:r>
              <a:rPr lang="ru-RU" sz="2400" dirty="0">
                <a:latin typeface="Arial" pitchFamily="34" charset="0"/>
                <a:cs typeface="Arial" pitchFamily="34" charset="0"/>
              </a:rPr>
              <a:t>- местность покрыта лесом, кустарником или на ней много населённых пунктов</a:t>
            </a:r>
            <a:r>
              <a:rPr lang="ru-RU" sz="2400" dirty="0" smtClean="0">
                <a:latin typeface="Arial" pitchFamily="34" charset="0"/>
                <a:cs typeface="Arial" pitchFamily="34" charset="0"/>
              </a:rPr>
              <a:t>.</a:t>
            </a:r>
          </a:p>
          <a:p>
            <a:pPr lvl="0" algn="just">
              <a:buFontTx/>
              <a:buChar char="-"/>
            </a:pPr>
            <a:endParaRPr lang="ru-RU" sz="2400" dirty="0">
              <a:latin typeface="Arial" pitchFamily="34" charset="0"/>
              <a:cs typeface="Arial" pitchFamily="34" charset="0"/>
            </a:endParaRPr>
          </a:p>
          <a:p>
            <a:pPr marL="0" indent="0" algn="just">
              <a:buNone/>
            </a:pPr>
            <a:r>
              <a:rPr lang="ru-RU" sz="2400" dirty="0" smtClean="0">
                <a:latin typeface="Arial" pitchFamily="34" charset="0"/>
                <a:cs typeface="Arial" pitchFamily="34" charset="0"/>
              </a:rPr>
              <a:t>	Равнинная </a:t>
            </a:r>
            <a:r>
              <a:rPr lang="ru-RU" sz="2400" dirty="0">
                <a:latin typeface="Arial" pitchFamily="34" charset="0"/>
                <a:cs typeface="Arial" pitchFamily="34" charset="0"/>
              </a:rPr>
              <a:t>местность обычно доступна для действий всех родов войск; передвижение по ней возможно во всех направлениях как по дорогам, так и вне дорог, если этому не препятствуют состояние грунта и наличие леса</a:t>
            </a:r>
            <a:r>
              <a:rPr lang="ru-RU" sz="2400" dirty="0" smtClean="0">
                <a:latin typeface="Arial" pitchFamily="34" charset="0"/>
                <a:cs typeface="Arial" pitchFamily="34" charset="0"/>
              </a:rPr>
              <a:t>.</a:t>
            </a:r>
          </a:p>
          <a:p>
            <a:pPr marL="0" indent="0" algn="just">
              <a:buNone/>
            </a:pPr>
            <a:endParaRPr lang="ru-RU" sz="2400" dirty="0">
              <a:latin typeface="Arial" pitchFamily="34" charset="0"/>
              <a:cs typeface="Arial" pitchFamily="34" charset="0"/>
            </a:endParaRPr>
          </a:p>
          <a:p>
            <a:pPr marL="0" indent="0" algn="just">
              <a:buNone/>
            </a:pPr>
            <a:r>
              <a:rPr lang="ru-RU" sz="2400" dirty="0" smtClean="0">
                <a:latin typeface="Arial" pitchFamily="34" charset="0"/>
                <a:cs typeface="Arial" pitchFamily="34" charset="0"/>
              </a:rPr>
              <a:t>	Покрывающие </a:t>
            </a:r>
            <a:r>
              <a:rPr lang="ru-RU" sz="2400" dirty="0">
                <a:latin typeface="Arial" pitchFamily="34" charset="0"/>
                <a:cs typeface="Arial" pitchFamily="34" charset="0"/>
              </a:rPr>
              <a:t>равнину глинистые, суглинистые, супесчаные и торфяные грунты допускают беспрепятственное движение в сухую погоду и в морозный период. В состоянии сильной увлажнённости такие грунты затрудняют движение, а зачастую становятся практически непроходимой.</a:t>
            </a:r>
          </a:p>
          <a:p>
            <a:endParaRPr lang="ru-RU" dirty="0"/>
          </a:p>
        </p:txBody>
      </p:sp>
    </p:spTree>
    <p:extLst>
      <p:ext uri="{BB962C8B-B14F-4D97-AF65-F5344CB8AC3E}">
        <p14:creationId xmlns:p14="http://schemas.microsoft.com/office/powerpoint/2010/main" val="3738392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25303" y="606057"/>
            <a:ext cx="11398102" cy="5497032"/>
          </a:xfrm>
        </p:spPr>
        <p:txBody>
          <a:bodyPr>
            <a:normAutofit lnSpcReduction="10000"/>
          </a:bodyPr>
          <a:lstStyle/>
          <a:p>
            <a:pPr marL="0" indent="0" algn="just">
              <a:buNone/>
            </a:pPr>
            <a:r>
              <a:rPr lang="ru-RU" b="1" i="1" dirty="0" smtClean="0"/>
              <a:t>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Холмистая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местность </a:t>
            </a:r>
            <a:r>
              <a:rPr lang="ru-RU" sz="2400" dirty="0">
                <a:latin typeface="Arial" pitchFamily="34" charset="0"/>
                <a:cs typeface="Arial" pitchFamily="34" charset="0"/>
              </a:rPr>
              <a:t>отличается от равнинной наличием возвышенностей и углублений, которые имеют в большинстве случаев некрутые подъёмы и спуски в 2-5°, допускающие движение всех видов боевой и специальной техники. Абсолютные высоты над уровнем моря не превышают 500м</a:t>
            </a:r>
            <a:r>
              <a:rPr lang="ru-RU" sz="2400" dirty="0" smtClean="0">
                <a:latin typeface="Arial" pitchFamily="34" charset="0"/>
                <a:cs typeface="Arial" pitchFamily="34" charset="0"/>
              </a:rPr>
              <a:t>.</a:t>
            </a:r>
          </a:p>
          <a:p>
            <a:pPr marL="0" indent="0" algn="just">
              <a:buNone/>
            </a:pPr>
            <a:endParaRPr lang="ru-RU" sz="2400" dirty="0">
              <a:latin typeface="Arial" pitchFamily="34" charset="0"/>
              <a:cs typeface="Arial" pitchFamily="34" charset="0"/>
            </a:endParaRPr>
          </a:p>
          <a:p>
            <a:pPr marL="0" indent="0" algn="just">
              <a:buNone/>
            </a:pPr>
            <a:r>
              <a:rPr lang="ru-RU" sz="2400" dirty="0" smtClean="0">
                <a:latin typeface="Arial" pitchFamily="34" charset="0"/>
                <a:cs typeface="Arial" pitchFamily="34" charset="0"/>
              </a:rPr>
              <a:t>	Наиболее </a:t>
            </a:r>
            <a:r>
              <a:rPr lang="ru-RU" sz="2400" dirty="0">
                <a:latin typeface="Arial" pitchFamily="34" charset="0"/>
                <a:cs typeface="Arial" pitchFamily="34" charset="0"/>
              </a:rPr>
              <a:t>распространёнными формами рельефа являются холмы (возвышенности с некрутыми скатами высотой до 200м), лощины (вытянутые и понижающиеся в одном направлении углубления), реже овраги (лощины с крутыми обрывистыми скатами). </a:t>
            </a:r>
            <a:endParaRPr lang="ru-RU" sz="2400" dirty="0" smtClean="0">
              <a:latin typeface="Arial" pitchFamily="34" charset="0"/>
              <a:cs typeface="Arial" pitchFamily="34" charset="0"/>
            </a:endParaRPr>
          </a:p>
          <a:p>
            <a:pPr marL="0" indent="0" algn="just">
              <a:buNone/>
            </a:pPr>
            <a:endParaRPr lang="ru-RU" sz="2400" dirty="0" smtClean="0">
              <a:latin typeface="Arial" pitchFamily="34" charset="0"/>
              <a:cs typeface="Arial" pitchFamily="34" charset="0"/>
            </a:endParaRPr>
          </a:p>
          <a:p>
            <a:pPr marL="0" indent="0" algn="just">
              <a:buNone/>
            </a:pPr>
            <a:r>
              <a:rPr lang="ru-RU" sz="2400" dirty="0" smtClean="0">
                <a:latin typeface="Arial" pitchFamily="34" charset="0"/>
                <a:cs typeface="Arial" pitchFamily="34" charset="0"/>
              </a:rPr>
              <a:t>	Холмистый </a:t>
            </a:r>
            <a:r>
              <a:rPr lang="ru-RU" sz="2400" dirty="0">
                <a:latin typeface="Arial" pitchFamily="34" charset="0"/>
                <a:cs typeface="Arial" pitchFamily="34" charset="0"/>
              </a:rPr>
              <a:t>рельеф не затрудняет движение войск и в то же время обеспечивает скрытное от наземного наблюдения противника передвижение, облегчает выбор мест для стартовых (огневых) позиций ракетных войск и артиллерии, создает хорошие условия для защиты от поражающих факторов ОМП</a:t>
            </a:r>
            <a:r>
              <a:rPr lang="ru-RU" sz="2400" dirty="0" smtClean="0">
                <a:latin typeface="Arial" pitchFamily="34" charset="0"/>
                <a:cs typeface="Arial" pitchFamily="34" charset="0"/>
              </a:rPr>
              <a:t>.</a:t>
            </a:r>
            <a:endParaRPr lang="ru-RU" sz="2400" dirty="0">
              <a:latin typeface="Arial" pitchFamily="34" charset="0"/>
              <a:cs typeface="Arial" pitchFamily="34" charset="0"/>
            </a:endParaRPr>
          </a:p>
        </p:txBody>
      </p:sp>
    </p:spTree>
    <p:extLst>
      <p:ext uri="{BB962C8B-B14F-4D97-AF65-F5344CB8AC3E}">
        <p14:creationId xmlns:p14="http://schemas.microsoft.com/office/powerpoint/2010/main" val="6191702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11862"/>
            <a:ext cx="10515600" cy="486213"/>
          </a:xfrm>
        </p:spPr>
        <p:txBody>
          <a:bodyPr>
            <a:normAutofit/>
          </a:bodyPr>
          <a:lstStyle/>
          <a:p>
            <a:pPr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Горная местность</a:t>
            </a:r>
            <a:endPar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Объект 2"/>
          <p:cNvSpPr>
            <a:spLocks noGrp="1"/>
          </p:cNvSpPr>
          <p:nvPr>
            <p:ph idx="1"/>
          </p:nvPr>
        </p:nvSpPr>
        <p:spPr>
          <a:xfrm>
            <a:off x="361507" y="977462"/>
            <a:ext cx="11504427" cy="5199501"/>
          </a:xfrm>
        </p:spPr>
        <p:txBody>
          <a:bodyPr>
            <a:normAutofit fontScale="92500" lnSpcReduction="10000"/>
          </a:bodyPr>
          <a:lstStyle/>
          <a:p>
            <a:pPr marL="0" lvl="0" indent="0" algn="just">
              <a:buNone/>
            </a:pPr>
            <a:r>
              <a:rPr lang="ru-RU" i="1" dirty="0" smtClean="0"/>
              <a:t>	</a:t>
            </a:r>
            <a:r>
              <a:rPr lang="ru-RU" sz="2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Разновидности горной местности:</a:t>
            </a:r>
          </a:p>
          <a:p>
            <a:pPr lvl="0" algn="just"/>
            <a:r>
              <a:rPr lang="ru-RU" sz="2600" dirty="0" smtClean="0">
                <a:latin typeface="Arial" pitchFamily="34" charset="0"/>
                <a:cs typeface="Arial" pitchFamily="34" charset="0"/>
              </a:rPr>
              <a:t>горно-лесистая </a:t>
            </a:r>
            <a:r>
              <a:rPr lang="ru-RU" sz="2600" dirty="0">
                <a:latin typeface="Arial" pitchFamily="34" charset="0"/>
                <a:cs typeface="Arial" pitchFamily="34" charset="0"/>
              </a:rPr>
              <a:t>(горы, в значительной степени покрытые древесной растительностью);</a:t>
            </a:r>
          </a:p>
          <a:p>
            <a:pPr lvl="0" algn="just"/>
            <a:r>
              <a:rPr lang="ru-RU" sz="2600" dirty="0">
                <a:latin typeface="Arial" pitchFamily="34" charset="0"/>
                <a:cs typeface="Arial" pitchFamily="34" charset="0"/>
              </a:rPr>
              <a:t>горно-пустынная (горы, почти лишённые растительности</a:t>
            </a:r>
            <a:r>
              <a:rPr lang="ru-RU" sz="2600" dirty="0" smtClean="0">
                <a:latin typeface="Arial" pitchFamily="34" charset="0"/>
                <a:cs typeface="Arial" pitchFamily="34" charset="0"/>
              </a:rPr>
              <a:t>).</a:t>
            </a:r>
          </a:p>
          <a:p>
            <a:pPr lvl="0" algn="just"/>
            <a:endParaRPr lang="ru-RU" sz="2600" dirty="0">
              <a:latin typeface="Arial" pitchFamily="34" charset="0"/>
              <a:cs typeface="Arial" pitchFamily="34" charset="0"/>
            </a:endParaRPr>
          </a:p>
          <a:p>
            <a:pPr marL="0" indent="0" algn="just">
              <a:buNone/>
            </a:pPr>
            <a:r>
              <a:rPr lang="ru-RU" sz="2600" dirty="0" smtClean="0">
                <a:latin typeface="Arial" pitchFamily="34" charset="0"/>
                <a:cs typeface="Arial" pitchFamily="34" charset="0"/>
              </a:rPr>
              <a:t>	</a:t>
            </a:r>
            <a:r>
              <a:rPr lang="ru-RU" sz="2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Характерные </a:t>
            </a:r>
            <a:r>
              <a:rPr lang="ru-RU" sz="2600" b="1" dirty="0">
                <a:solidFill>
                  <a:srgbClr val="FF0000"/>
                </a:solidFill>
                <a:effectLst>
                  <a:outerShdw blurRad="38100" dist="38100" dir="2700000" algn="tl">
                    <a:srgbClr val="000000">
                      <a:alpha val="43137"/>
                    </a:srgbClr>
                  </a:outerShdw>
                </a:effectLst>
                <a:latin typeface="Arial" pitchFamily="34" charset="0"/>
                <a:cs typeface="Arial" pitchFamily="34" charset="0"/>
              </a:rPr>
              <a:t>особенности горной местности:</a:t>
            </a:r>
          </a:p>
          <a:p>
            <a:pPr lvl="0" algn="just"/>
            <a:r>
              <a:rPr lang="ru-RU" sz="2600" dirty="0">
                <a:latin typeface="Arial" pitchFamily="34" charset="0"/>
                <a:cs typeface="Arial" pitchFamily="34" charset="0"/>
              </a:rPr>
              <a:t>резкая пересечённость рельефа;</a:t>
            </a:r>
          </a:p>
          <a:p>
            <a:pPr lvl="0" algn="just"/>
            <a:r>
              <a:rPr lang="ru-RU" sz="2600" dirty="0">
                <a:latin typeface="Arial" pitchFamily="34" charset="0"/>
                <a:cs typeface="Arial" pitchFamily="34" charset="0"/>
              </a:rPr>
              <a:t>наличие трудно доступных участков;</a:t>
            </a:r>
          </a:p>
          <a:p>
            <a:pPr lvl="0" algn="just"/>
            <a:r>
              <a:rPr lang="ru-RU" sz="2600" dirty="0">
                <a:latin typeface="Arial" pitchFamily="34" charset="0"/>
                <a:cs typeface="Arial" pitchFamily="34" charset="0"/>
              </a:rPr>
              <a:t>ограниченное количество дорог;</a:t>
            </a:r>
          </a:p>
          <a:p>
            <a:pPr lvl="0" algn="just"/>
            <a:r>
              <a:rPr lang="ru-RU" sz="2600" dirty="0">
                <a:latin typeface="Arial" pitchFamily="34" charset="0"/>
                <a:cs typeface="Arial" pitchFamily="34" charset="0"/>
              </a:rPr>
              <a:t>высокая вероятность обвалов, снежных лавин, осыпей и камнепадов;</a:t>
            </a:r>
          </a:p>
          <a:p>
            <a:pPr lvl="0" algn="just"/>
            <a:r>
              <a:rPr lang="ru-RU" sz="2600" dirty="0">
                <a:latin typeface="Arial" pitchFamily="34" charset="0"/>
                <a:cs typeface="Arial" pitchFamily="34" charset="0"/>
              </a:rPr>
              <a:t>преобладание каменистых грунтов</a:t>
            </a:r>
            <a:r>
              <a:rPr lang="ru-RU" sz="2600" dirty="0" smtClean="0">
                <a:latin typeface="Arial" pitchFamily="34" charset="0"/>
                <a:cs typeface="Arial" pitchFamily="34" charset="0"/>
              </a:rPr>
              <a:t>.</a:t>
            </a:r>
          </a:p>
          <a:p>
            <a:pPr marL="0" lvl="0" indent="0" algn="just">
              <a:buNone/>
            </a:pPr>
            <a:r>
              <a:rPr lang="ru-RU" sz="2600" dirty="0" smtClean="0">
                <a:latin typeface="Arial" pitchFamily="34" charset="0"/>
                <a:cs typeface="Arial" pitchFamily="34" charset="0"/>
              </a:rPr>
              <a:t>	Горная </a:t>
            </a:r>
            <a:r>
              <a:rPr lang="ru-RU" sz="2600" dirty="0">
                <a:latin typeface="Arial" pitchFamily="34" charset="0"/>
                <a:cs typeface="Arial" pitchFamily="34" charset="0"/>
              </a:rPr>
              <a:t>местность затрудняет ведение наступательных действий, применение танков и другой боевой техники в горах ограничено</a:t>
            </a:r>
          </a:p>
          <a:p>
            <a:endParaRPr lang="ru-RU" dirty="0"/>
          </a:p>
        </p:txBody>
      </p:sp>
    </p:spTree>
    <p:extLst>
      <p:ext uri="{BB962C8B-B14F-4D97-AF65-F5344CB8AC3E}">
        <p14:creationId xmlns:p14="http://schemas.microsoft.com/office/powerpoint/2010/main" val="40376853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14669" y="1008749"/>
            <a:ext cx="11344940" cy="5146949"/>
          </a:xfrm>
        </p:spPr>
        <p:txBody>
          <a:bodyPr/>
          <a:lstStyle/>
          <a:p>
            <a:pPr marL="0" indent="0">
              <a:buNone/>
            </a:pPr>
            <a:r>
              <a:rPr lang="ru-RU" dirty="0" smtClean="0"/>
              <a:t>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По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характеру почвенно-растительного покрова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на:</a:t>
            </a:r>
          </a:p>
          <a:p>
            <a:pPr marL="0" indent="0">
              <a:buNone/>
            </a:pPr>
            <a:r>
              <a:rPr lang="ru-RU" sz="2400" dirty="0" smtClean="0">
                <a:effectLst>
                  <a:outerShdw blurRad="38100" dist="38100" dir="2700000" algn="tl">
                    <a:srgbClr val="000000">
                      <a:alpha val="43137"/>
                    </a:srgbClr>
                  </a:outerShdw>
                </a:effectLst>
                <a:latin typeface="Arial" pitchFamily="34" charset="0"/>
                <a:cs typeface="Arial" pitchFamily="34" charset="0"/>
              </a:rPr>
              <a:t>- </a:t>
            </a:r>
            <a:r>
              <a:rPr lang="ru-RU" sz="2400" dirty="0">
                <a:effectLst>
                  <a:outerShdw blurRad="38100" dist="38100" dir="2700000" algn="tl">
                    <a:srgbClr val="000000">
                      <a:alpha val="43137"/>
                    </a:srgbClr>
                  </a:outerShdw>
                </a:effectLst>
                <a:latin typeface="Arial" pitchFamily="34" charset="0"/>
                <a:cs typeface="Arial" pitchFamily="34" charset="0"/>
              </a:rPr>
              <a:t> </a:t>
            </a:r>
            <a:r>
              <a:rPr lang="ru-RU" sz="2400" dirty="0" smtClean="0">
                <a:latin typeface="Arial" pitchFamily="34" charset="0"/>
                <a:cs typeface="Arial" pitchFamily="34" charset="0"/>
              </a:rPr>
              <a:t>на лесистую;</a:t>
            </a:r>
          </a:p>
          <a:p>
            <a:pPr>
              <a:buFontTx/>
              <a:buChar char="-"/>
            </a:pPr>
            <a:r>
              <a:rPr lang="ru-RU" sz="2400" dirty="0" smtClean="0">
                <a:latin typeface="Arial" pitchFamily="34" charset="0"/>
                <a:cs typeface="Arial" pitchFamily="34" charset="0"/>
              </a:rPr>
              <a:t>болотистую;</a:t>
            </a:r>
          </a:p>
          <a:p>
            <a:pPr>
              <a:buFontTx/>
              <a:buChar char="-"/>
            </a:pPr>
            <a:r>
              <a:rPr lang="ru-RU" sz="2400" dirty="0" smtClean="0">
                <a:latin typeface="Arial" pitchFamily="34" charset="0"/>
                <a:cs typeface="Arial" pitchFamily="34" charset="0"/>
              </a:rPr>
              <a:t>степную </a:t>
            </a:r>
            <a:r>
              <a:rPr lang="ru-RU" sz="2400" dirty="0">
                <a:latin typeface="Arial" pitchFamily="34" charset="0"/>
                <a:cs typeface="Arial" pitchFamily="34" charset="0"/>
              </a:rPr>
              <a:t>и </a:t>
            </a:r>
            <a:r>
              <a:rPr lang="ru-RU" sz="2400" dirty="0" smtClean="0">
                <a:latin typeface="Arial" pitchFamily="34" charset="0"/>
                <a:cs typeface="Arial" pitchFamily="34" charset="0"/>
              </a:rPr>
              <a:t>пустынную.</a:t>
            </a:r>
          </a:p>
          <a:p>
            <a:pPr>
              <a:buFontTx/>
              <a:buChar char="-"/>
            </a:pPr>
            <a:endParaRPr lang="ru-RU" sz="2400" dirty="0">
              <a:latin typeface="Arial" pitchFamily="34" charset="0"/>
              <a:cs typeface="Arial" pitchFamily="34" charset="0"/>
            </a:endParaRPr>
          </a:p>
          <a:p>
            <a:pPr marL="0" indent="0">
              <a:buNone/>
            </a:pPr>
            <a:endParaRPr lang="ru-RU" sz="2400" dirty="0" smtClean="0">
              <a:latin typeface="Arial" pitchFamily="34" charset="0"/>
              <a:cs typeface="Arial" pitchFamily="34" charset="0"/>
            </a:endParaRPr>
          </a:p>
          <a:p>
            <a:pPr marL="0" indent="0">
              <a:buNone/>
            </a:pPr>
            <a:endParaRPr lang="ru-RU" sz="2400" dirty="0" smtClean="0">
              <a:latin typeface="Arial" pitchFamily="34" charset="0"/>
              <a:cs typeface="Arial" pitchFamily="34" charset="0"/>
            </a:endParaRPr>
          </a:p>
          <a:p>
            <a:pPr marL="0" indent="0" algn="ctr">
              <a:buNone/>
            </a:pPr>
            <a:r>
              <a:rPr lang="ru-RU" sz="2400" dirty="0" smtClean="0">
                <a:latin typeface="Arial" pitchFamily="34" charset="0"/>
                <a:cs typeface="Arial" pitchFamily="34" charset="0"/>
              </a:rPr>
              <a:t>	</a:t>
            </a:r>
            <a:r>
              <a:rPr lang="ru-RU" sz="2400" dirty="0" smtClean="0">
                <a:effectLst>
                  <a:outerShdw blurRad="38100" dist="38100" dir="2700000" algn="tl">
                    <a:srgbClr val="000000">
                      <a:alpha val="43137"/>
                    </a:srgbClr>
                  </a:outerShdw>
                </a:effectLst>
                <a:latin typeface="Arial" pitchFamily="34" charset="0"/>
                <a:cs typeface="Arial" pitchFamily="34" charset="0"/>
              </a:rPr>
              <a:t>Каждой </a:t>
            </a:r>
            <a:r>
              <a:rPr lang="ru-RU" sz="2400" dirty="0">
                <a:effectLst>
                  <a:outerShdw blurRad="38100" dist="38100" dir="2700000" algn="tl">
                    <a:srgbClr val="000000">
                      <a:alpha val="43137"/>
                    </a:srgbClr>
                  </a:outerShdw>
                </a:effectLst>
                <a:latin typeface="Arial" pitchFamily="34" charset="0"/>
                <a:cs typeface="Arial" pitchFamily="34" charset="0"/>
              </a:rPr>
              <a:t>местности присущи свои тактические свойства.</a:t>
            </a:r>
          </a:p>
          <a:p>
            <a:pPr marL="0" indent="0">
              <a:buNone/>
            </a:pP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437273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454682"/>
          </a:xfrm>
        </p:spPr>
        <p:txBody>
          <a:bodyPr>
            <a:normAutofit/>
          </a:bodyPr>
          <a:lstStyle/>
          <a:p>
            <a:pPr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Лесистая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местность</a:t>
            </a:r>
          </a:p>
        </p:txBody>
      </p:sp>
      <p:sp>
        <p:nvSpPr>
          <p:cNvPr id="3" name="Объект 2"/>
          <p:cNvSpPr>
            <a:spLocks noGrp="1"/>
          </p:cNvSpPr>
          <p:nvPr>
            <p:ph idx="1"/>
          </p:nvPr>
        </p:nvSpPr>
        <p:spPr>
          <a:xfrm>
            <a:off x="499730" y="1064356"/>
            <a:ext cx="11238614" cy="5357155"/>
          </a:xfrm>
        </p:spPr>
        <p:txBody>
          <a:bodyPr>
            <a:normAutofit lnSpcReduction="10000"/>
          </a:bodyPr>
          <a:lstStyle/>
          <a:p>
            <a:pPr marL="0" indent="0" algn="just">
              <a:buNone/>
            </a:pPr>
            <a:r>
              <a:rPr lang="ru-RU" dirty="0" smtClean="0"/>
              <a:t>	</a:t>
            </a:r>
            <a:r>
              <a:rPr lang="ru-RU" sz="2600" dirty="0" smtClean="0">
                <a:latin typeface="Arial" pitchFamily="34" charset="0"/>
                <a:cs typeface="Arial" pitchFamily="34" charset="0"/>
              </a:rPr>
              <a:t>К </a:t>
            </a:r>
            <a:r>
              <a:rPr lang="ru-RU" sz="2600" dirty="0">
                <a:latin typeface="Arial" pitchFamily="34" charset="0"/>
                <a:cs typeface="Arial" pitchFamily="34" charset="0"/>
              </a:rPr>
              <a:t>лесистой местности относятся территории, свыше 50% площади которых покрыто лесом. В зависимости от породы деревьев лес делится на:</a:t>
            </a:r>
          </a:p>
          <a:p>
            <a:pPr lvl="0" algn="just"/>
            <a:r>
              <a:rPr lang="ru-RU" sz="2600" dirty="0">
                <a:latin typeface="Arial" pitchFamily="34" charset="0"/>
                <a:cs typeface="Arial" pitchFamily="34" charset="0"/>
              </a:rPr>
              <a:t>хвойный (ель, сосна, пихта, кедр, лиственница);</a:t>
            </a:r>
          </a:p>
          <a:p>
            <a:pPr lvl="0" algn="just"/>
            <a:r>
              <a:rPr lang="ru-RU" sz="2600" dirty="0">
                <a:latin typeface="Arial" pitchFamily="34" charset="0"/>
                <a:cs typeface="Arial" pitchFamily="34" charset="0"/>
              </a:rPr>
              <a:t>лиственный (берёза, осина, липа, бук, дуб и др.);</a:t>
            </a:r>
          </a:p>
          <a:p>
            <a:pPr lvl="0" algn="just"/>
            <a:r>
              <a:rPr lang="ru-RU" sz="2600" dirty="0">
                <a:latin typeface="Arial" pitchFamily="34" charset="0"/>
                <a:cs typeface="Arial" pitchFamily="34" charset="0"/>
              </a:rPr>
              <a:t>смешанный (встречаются различные породы деревьев).</a:t>
            </a:r>
          </a:p>
          <a:p>
            <a:pPr marL="0" indent="0" algn="just">
              <a:buNone/>
            </a:pPr>
            <a:r>
              <a:rPr lang="ru-RU" sz="2600" dirty="0" smtClean="0">
                <a:latin typeface="Arial" pitchFamily="34" charset="0"/>
                <a:cs typeface="Arial" pitchFamily="34" charset="0"/>
              </a:rPr>
              <a:t>	Лесистая </a:t>
            </a:r>
            <a:r>
              <a:rPr lang="ru-RU" sz="2600" dirty="0">
                <a:latin typeface="Arial" pitchFamily="34" charset="0"/>
                <a:cs typeface="Arial" pitchFamily="34" charset="0"/>
              </a:rPr>
              <a:t>местность создаёт благоприятные условия для маскировки и скрытного передвижения, обладает хорошими защитными свойствами. В лесистой местности трудно вести наблюдение, ориентироваться и выдерживать заданное направление движения. Возникает необходимость широкого применения компаса, продвижения вдоль лесных дорог, просек и по азимуту. Значительные трудности лесистая местность создаёт для движения боевой и специальной техники.</a:t>
            </a:r>
          </a:p>
          <a:p>
            <a:endParaRPr lang="ru-RU" dirty="0"/>
          </a:p>
        </p:txBody>
      </p:sp>
    </p:spTree>
    <p:extLst>
      <p:ext uri="{BB962C8B-B14F-4D97-AF65-F5344CB8AC3E}">
        <p14:creationId xmlns:p14="http://schemas.microsoft.com/office/powerpoint/2010/main" val="28230650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360089"/>
          </a:xfrm>
        </p:spPr>
        <p:txBody>
          <a:bodyPr>
            <a:noAutofit/>
          </a:bodyPr>
          <a:lstStyle/>
          <a:p>
            <a:pPr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Болотистая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местность</a:t>
            </a:r>
          </a:p>
        </p:txBody>
      </p:sp>
      <p:sp>
        <p:nvSpPr>
          <p:cNvPr id="3" name="Объект 2"/>
          <p:cNvSpPr>
            <a:spLocks noGrp="1"/>
          </p:cNvSpPr>
          <p:nvPr>
            <p:ph idx="1"/>
          </p:nvPr>
        </p:nvSpPr>
        <p:spPr>
          <a:xfrm>
            <a:off x="478465" y="1042234"/>
            <a:ext cx="11355572" cy="5462971"/>
          </a:xfrm>
        </p:spPr>
        <p:txBody>
          <a:bodyPr>
            <a:normAutofit/>
          </a:bodyPr>
          <a:lstStyle/>
          <a:p>
            <a:pPr marL="0" indent="0" algn="just">
              <a:buNone/>
            </a:pPr>
            <a:r>
              <a:rPr lang="ru-RU" i="1" dirty="0" smtClean="0"/>
              <a:t>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Болотистая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местность </a:t>
            </a:r>
            <a:r>
              <a:rPr lang="ru-RU" sz="2400" dirty="0">
                <a:latin typeface="Arial" pitchFamily="34" charset="0"/>
                <a:cs typeface="Arial" pitchFamily="34" charset="0"/>
              </a:rPr>
              <a:t>ограничивает передвижение подразделений на технике и в пешем порядке. Проходимыми для подразделений в пешем порядке обычно являются моховые болота, покрытые сплошным слоем старого (отмершего) мха или слоем торфа. Непроходимые болота опознаются по плавающему на воде почвенно-растительному покрову (зыбуны), а. так же по растущему на болоте камышу (тростнику) или пушице</a:t>
            </a:r>
            <a:r>
              <a:rPr lang="ru-RU" sz="2400" dirty="0" smtClean="0">
                <a:latin typeface="Arial" pitchFamily="34" charset="0"/>
                <a:cs typeface="Arial" pitchFamily="34" charset="0"/>
              </a:rPr>
              <a:t>.</a:t>
            </a:r>
          </a:p>
          <a:p>
            <a:pPr marL="0" indent="0" algn="just">
              <a:buNone/>
            </a:pPr>
            <a:endParaRPr lang="ru-RU" sz="2400" dirty="0">
              <a:latin typeface="Arial" pitchFamily="34" charset="0"/>
              <a:cs typeface="Arial" pitchFamily="34" charset="0"/>
            </a:endParaRPr>
          </a:p>
          <a:p>
            <a:pPr marL="0" indent="0" algn="just">
              <a:buNone/>
            </a:pPr>
            <a:r>
              <a:rPr lang="ru-RU" sz="2400" dirty="0" smtClean="0">
                <a:latin typeface="Arial" pitchFamily="34" charset="0"/>
                <a:cs typeface="Arial" pitchFamily="34" charset="0"/>
              </a:rPr>
              <a:t>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Болотистая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местность </a:t>
            </a:r>
            <a:r>
              <a:rPr lang="ru-RU" sz="2400" dirty="0">
                <a:latin typeface="Arial" pitchFamily="34" charset="0"/>
                <a:cs typeface="Arial" pitchFamily="34" charset="0"/>
              </a:rPr>
              <a:t>перед передним краем обороны в значительной мере затрудняет действия противника и тем самым способствует устойчивости обороны. В предвидении наступления по болотистой местности необходимо организовать тщательную разведку проходов через болото. На труднопроходимой болотистой местности сравнительно часто имеются узкие полосы, доступные для прохода. Опознать на болоте такие места можно по наличию кочек, по густой траве вперемежку с осокой и по участкам, где имеется поросль соснового леса.</a:t>
            </a:r>
          </a:p>
        </p:txBody>
      </p:sp>
    </p:spTree>
    <p:extLst>
      <p:ext uri="{BB962C8B-B14F-4D97-AF65-F5344CB8AC3E}">
        <p14:creationId xmlns:p14="http://schemas.microsoft.com/office/powerpoint/2010/main" val="42564108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474846"/>
          </a:xfrm>
        </p:spPr>
        <p:txBody>
          <a:bodyPr>
            <a:noAutofit/>
          </a:bodyPr>
          <a:lstStyle/>
          <a:p>
            <a:pPr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Пустынная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местность</a:t>
            </a:r>
          </a:p>
        </p:txBody>
      </p:sp>
      <p:sp>
        <p:nvSpPr>
          <p:cNvPr id="3" name="Объект 2"/>
          <p:cNvSpPr>
            <a:spLocks noGrp="1"/>
          </p:cNvSpPr>
          <p:nvPr>
            <p:ph idx="1"/>
          </p:nvPr>
        </p:nvSpPr>
        <p:spPr>
          <a:xfrm>
            <a:off x="489098" y="1127540"/>
            <a:ext cx="11302409" cy="4922385"/>
          </a:xfrm>
        </p:spPr>
        <p:txBody>
          <a:bodyPr>
            <a:normAutofit/>
          </a:bodyPr>
          <a:lstStyle/>
          <a:p>
            <a:pPr marL="0" indent="0" algn="just">
              <a:buNone/>
            </a:pPr>
            <a:r>
              <a:rPr lang="ru-RU" b="1" i="1" dirty="0" smtClean="0"/>
              <a:t>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Пустынная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местность </a:t>
            </a:r>
            <a:r>
              <a:rPr lang="ru-RU" sz="2400" dirty="0">
                <a:latin typeface="Arial" pitchFamily="34" charset="0"/>
                <a:cs typeface="Arial" pitchFamily="34" charset="0"/>
              </a:rPr>
              <a:t>бедна водой и растительностью, имеет слабую заселённость и слабо развитую дорожную сеть. Рельеф пустыни преимущественно равнинный. В зависимости от грунтов различают песчаные, глинистые и каменистые пустыни.</a:t>
            </a:r>
          </a:p>
          <a:p>
            <a:pPr marL="0" indent="0" algn="just">
              <a:buNone/>
            </a:pPr>
            <a:r>
              <a:rPr lang="ru-RU" sz="2400" dirty="0" smtClean="0">
                <a:latin typeface="Arial" pitchFamily="34" charset="0"/>
                <a:cs typeface="Arial" pitchFamily="34" charset="0"/>
              </a:rPr>
              <a:t>	Открытый </a:t>
            </a:r>
            <a:r>
              <a:rPr lang="ru-RU" sz="2400" dirty="0">
                <a:latin typeface="Arial" pitchFamily="34" charset="0"/>
                <a:cs typeface="Arial" pitchFamily="34" charset="0"/>
              </a:rPr>
              <a:t>равнинный характер пустынной местности способствует значительному поражению личного состава и техники от поражающих факторов ОМП противника. Возрастает уровень и продолжительность радиоактивного заражения грунтов.</a:t>
            </a:r>
          </a:p>
          <a:p>
            <a:pPr marL="0" indent="0" algn="just">
              <a:buNone/>
            </a:pPr>
            <a:r>
              <a:rPr lang="ru-RU" sz="2400" dirty="0" smtClean="0">
                <a:latin typeface="Arial" pitchFamily="34" charset="0"/>
                <a:cs typeface="Arial" pitchFamily="34" charset="0"/>
              </a:rPr>
              <a:t>	Пустынная </a:t>
            </a:r>
            <a:r>
              <a:rPr lang="ru-RU" sz="2400" dirty="0">
                <a:latin typeface="Arial" pitchFamily="34" charset="0"/>
                <a:cs typeface="Arial" pitchFamily="34" charset="0"/>
              </a:rPr>
              <a:t>местность создаёт неблагоприятные условия для маскировки войск. На однообразном сером фоне пустынной равнины хорошо выделяются боевые порядки войск, огневые и стартовые позиции, скопление техники. Действия войск демаскируются также поднимающейся пылью при стрельбе и движении боевой и транспортной </a:t>
            </a:r>
            <a:r>
              <a:rPr lang="ru-RU" sz="2400" dirty="0" smtClean="0">
                <a:latin typeface="Arial" pitchFamily="34" charset="0"/>
                <a:cs typeface="Arial" pitchFamily="34" charset="0"/>
              </a:rPr>
              <a:t>техники</a:t>
            </a:r>
            <a:endParaRPr lang="ru-RU" sz="2400" dirty="0">
              <a:latin typeface="Arial" pitchFamily="34" charset="0"/>
              <a:cs typeface="Arial" pitchFamily="34" charset="0"/>
            </a:endParaRPr>
          </a:p>
        </p:txBody>
      </p:sp>
    </p:spTree>
    <p:extLst>
      <p:ext uri="{BB962C8B-B14F-4D97-AF65-F5344CB8AC3E}">
        <p14:creationId xmlns:p14="http://schemas.microsoft.com/office/powerpoint/2010/main" val="39057980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3729" y="138223"/>
            <a:ext cx="10363200" cy="785794"/>
          </a:xfrm>
        </p:spPr>
        <p:txBody>
          <a:bodyPr>
            <a:normAutofit/>
          </a:bodyPr>
          <a:lstStyle/>
          <a:p>
            <a:pPr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Способы изучения местности</a:t>
            </a:r>
            <a:endParaRPr lang="ru-RU" sz="24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Содержимое 2"/>
          <p:cNvSpPr>
            <a:spLocks noGrp="1"/>
          </p:cNvSpPr>
          <p:nvPr>
            <p:ph idx="1"/>
          </p:nvPr>
        </p:nvSpPr>
        <p:spPr>
          <a:xfrm>
            <a:off x="170121" y="1490768"/>
            <a:ext cx="8399721" cy="4557469"/>
          </a:xfrm>
        </p:spPr>
        <p:txBody>
          <a:bodyPr/>
          <a:lstStyle/>
          <a:p>
            <a:pPr marL="0" lvl="0" indent="0" algn="just">
              <a:buNone/>
            </a:pPr>
            <a:r>
              <a:rPr lang="ru-RU" sz="2200" b="1" dirty="0" smtClean="0">
                <a:solidFill>
                  <a:schemeClr val="tx2">
                    <a:lumMod val="60000"/>
                    <a:lumOff val="40000"/>
                  </a:schemeClr>
                </a:solidFill>
                <a:effectLst>
                  <a:outerShdw blurRad="38100" dist="38100" dir="2700000" algn="tl">
                    <a:srgbClr val="000000">
                      <a:alpha val="43137"/>
                    </a:srgbClr>
                  </a:outerShdw>
                </a:effectLst>
                <a:latin typeface="Arial" pitchFamily="34" charset="0"/>
                <a:cs typeface="Arial" pitchFamily="34" charset="0"/>
              </a:rPr>
              <a:t>личный осмотр местности</a:t>
            </a:r>
            <a:r>
              <a:rPr lang="ru-RU" sz="2200" dirty="0" smtClean="0">
                <a:solidFill>
                  <a:schemeClr val="tx2">
                    <a:lumMod val="60000"/>
                    <a:lumOff val="40000"/>
                  </a:schemeClr>
                </a:solidFill>
                <a:effectLst>
                  <a:outerShdw blurRad="38100" dist="38100" dir="2700000" algn="tl">
                    <a:srgbClr val="000000">
                      <a:alpha val="43137"/>
                    </a:srgbClr>
                  </a:outerShdw>
                </a:effectLst>
                <a:latin typeface="Arial" pitchFamily="34" charset="0"/>
                <a:cs typeface="Arial" pitchFamily="34" charset="0"/>
              </a:rPr>
              <a:t> </a:t>
            </a:r>
            <a:r>
              <a:rPr lang="ru-RU" sz="2200" dirty="0" smtClean="0">
                <a:effectLst>
                  <a:outerShdw blurRad="38100" dist="38100" dir="2700000" algn="tl">
                    <a:srgbClr val="000000">
                      <a:alpha val="43137"/>
                    </a:srgbClr>
                  </a:outerShdw>
                </a:effectLst>
                <a:latin typeface="Arial" pitchFamily="34" charset="0"/>
                <a:cs typeface="Arial" pitchFamily="34" charset="0"/>
              </a:rPr>
              <a:t>– изучение и оценка местности непосредственно при выполнении б/задач. Однако такой способ не позволяет изучить местность ночью и в полном объеме в глубине обороны противника;</a:t>
            </a:r>
          </a:p>
          <a:p>
            <a:pPr marL="0" lvl="0" indent="0" algn="just">
              <a:buNone/>
            </a:pPr>
            <a:endParaRPr lang="ru-RU" sz="2200" dirty="0" smtClean="0">
              <a:effectLst>
                <a:outerShdw blurRad="38100" dist="38100" dir="2700000" algn="tl">
                  <a:srgbClr val="000000">
                    <a:alpha val="43137"/>
                  </a:srgbClr>
                </a:outerShdw>
              </a:effectLst>
              <a:latin typeface="Arial" pitchFamily="34" charset="0"/>
              <a:cs typeface="Arial" pitchFamily="34" charset="0"/>
            </a:endParaRPr>
          </a:p>
          <a:p>
            <a:pPr marL="0" lvl="0" indent="0" algn="just">
              <a:buNone/>
            </a:pPr>
            <a:r>
              <a:rPr lang="ru-RU" sz="2200" b="1" dirty="0" smtClean="0">
                <a:solidFill>
                  <a:schemeClr val="tx2">
                    <a:lumMod val="60000"/>
                    <a:lumOff val="40000"/>
                  </a:schemeClr>
                </a:solidFill>
                <a:effectLst>
                  <a:outerShdw blurRad="38100" dist="38100" dir="2700000" algn="tl">
                    <a:srgbClr val="000000">
                      <a:alpha val="43137"/>
                    </a:srgbClr>
                  </a:outerShdw>
                </a:effectLst>
                <a:latin typeface="Arial" pitchFamily="34" charset="0"/>
                <a:cs typeface="Arial" pitchFamily="34" charset="0"/>
              </a:rPr>
              <a:t>по топографической карте </a:t>
            </a:r>
            <a:r>
              <a:rPr lang="ru-RU" sz="2200" dirty="0" smtClean="0">
                <a:effectLst>
                  <a:outerShdw blurRad="38100" dist="38100" dir="2700000" algn="tl">
                    <a:srgbClr val="000000">
                      <a:alpha val="43137"/>
                    </a:srgbClr>
                  </a:outerShdw>
                </a:effectLst>
                <a:latin typeface="Arial" pitchFamily="34" charset="0"/>
                <a:cs typeface="Arial" pitchFamily="34" charset="0"/>
              </a:rPr>
              <a:t>– это основной способ изучения местности;</a:t>
            </a:r>
          </a:p>
          <a:p>
            <a:pPr lvl="0" algn="just"/>
            <a:endParaRPr lang="ru-RU" sz="2200" dirty="0" smtClean="0">
              <a:effectLst>
                <a:outerShdw blurRad="38100" dist="38100" dir="2700000" algn="tl">
                  <a:srgbClr val="000000">
                    <a:alpha val="43137"/>
                  </a:srgbClr>
                </a:outerShdw>
              </a:effectLst>
              <a:latin typeface="Arial" pitchFamily="34" charset="0"/>
              <a:cs typeface="Arial" pitchFamily="34" charset="0"/>
            </a:endParaRPr>
          </a:p>
          <a:p>
            <a:pPr marL="0" lvl="0" indent="0" algn="just">
              <a:buNone/>
            </a:pPr>
            <a:r>
              <a:rPr lang="ru-RU" sz="2200" b="1" dirty="0" smtClean="0">
                <a:solidFill>
                  <a:schemeClr val="tx2">
                    <a:lumMod val="60000"/>
                    <a:lumOff val="40000"/>
                  </a:schemeClr>
                </a:solidFill>
                <a:effectLst>
                  <a:outerShdw blurRad="38100" dist="38100" dir="2700000" algn="tl">
                    <a:srgbClr val="000000">
                      <a:alpha val="43137"/>
                    </a:srgbClr>
                  </a:outerShdw>
                </a:effectLst>
                <a:latin typeface="Arial" pitchFamily="34" charset="0"/>
                <a:cs typeface="Arial" pitchFamily="34" charset="0"/>
              </a:rPr>
              <a:t>по аэрофотоснимкам </a:t>
            </a:r>
            <a:r>
              <a:rPr lang="ru-RU" sz="2200" dirty="0" smtClean="0">
                <a:effectLst>
                  <a:outerShdw blurRad="38100" dist="38100" dir="2700000" algn="tl">
                    <a:srgbClr val="000000">
                      <a:alpha val="43137"/>
                    </a:srgbClr>
                  </a:outerShdw>
                </a:effectLst>
                <a:latin typeface="Arial" pitchFamily="34" charset="0"/>
                <a:cs typeface="Arial" pitchFamily="34" charset="0"/>
              </a:rPr>
              <a:t>изучают местность вместе с изучением ее по топографической карте. Аэрофотоснимки дают более свежие сведения о местности, чем топографическая карта, которая быстро устаревает. </a:t>
            </a:r>
          </a:p>
        </p:txBody>
      </p:sp>
      <p:pic>
        <p:nvPicPr>
          <p:cNvPr id="68610" name="Picture 2" descr="http://voennizdat.ru/KonspektuRF/VTop/5-1/Untitled-2_clip_image003.jpg"/>
          <p:cNvPicPr>
            <a:picLocks noChangeAspect="1" noChangeArrowheads="1"/>
          </p:cNvPicPr>
          <p:nvPr/>
        </p:nvPicPr>
        <p:blipFill>
          <a:blip r:embed="rId2" cstate="print"/>
          <a:srcRect/>
          <a:stretch>
            <a:fillRect/>
          </a:stretch>
        </p:blipFill>
        <p:spPr bwMode="auto">
          <a:xfrm>
            <a:off x="8858269" y="2955851"/>
            <a:ext cx="3279667" cy="1818167"/>
          </a:xfrm>
          <a:prstGeom prst="rect">
            <a:avLst/>
          </a:prstGeom>
          <a:noFill/>
        </p:spPr>
      </p:pic>
      <p:pic>
        <p:nvPicPr>
          <p:cNvPr id="68612" name="Picture 4" descr="https://lh6.googleusercontent.com/-r5JUs4IjZ-s/TnG9PhoGcrI/AAAAAAAAAeI/Zi8P7IDzZi4/00-IMG_1340.jpg"/>
          <p:cNvPicPr>
            <a:picLocks noChangeAspect="1" noChangeArrowheads="1"/>
          </p:cNvPicPr>
          <p:nvPr/>
        </p:nvPicPr>
        <p:blipFill>
          <a:blip r:embed="rId3"/>
          <a:srcRect/>
          <a:stretch>
            <a:fillRect/>
          </a:stretch>
        </p:blipFill>
        <p:spPr bwMode="auto">
          <a:xfrm>
            <a:off x="8858269" y="1024363"/>
            <a:ext cx="3225607" cy="1772000"/>
          </a:xfrm>
          <a:prstGeom prst="rect">
            <a:avLst/>
          </a:prstGeom>
          <a:noFill/>
        </p:spPr>
      </p:pic>
      <p:pic>
        <p:nvPicPr>
          <p:cNvPr id="68614" name="Picture 6" descr="http://www.fly-photo.ru/images/3D/5D.jpg"/>
          <p:cNvPicPr>
            <a:picLocks noChangeAspect="1" noChangeArrowheads="1"/>
          </p:cNvPicPr>
          <p:nvPr/>
        </p:nvPicPr>
        <p:blipFill>
          <a:blip r:embed="rId4" cstate="print"/>
          <a:srcRect/>
          <a:stretch>
            <a:fillRect/>
          </a:stretch>
        </p:blipFill>
        <p:spPr bwMode="auto">
          <a:xfrm>
            <a:off x="8858269" y="4933506"/>
            <a:ext cx="3279667" cy="1695202"/>
          </a:xfrm>
          <a:prstGeom prst="rect">
            <a:avLst/>
          </a:prstGeom>
          <a:noFill/>
        </p:spPr>
      </p:pic>
    </p:spTree>
    <p:extLst>
      <p:ext uri="{BB962C8B-B14F-4D97-AF65-F5344CB8AC3E}">
        <p14:creationId xmlns:p14="http://schemas.microsoft.com/office/powerpoint/2010/main" val="2542946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8612"/>
                                        </p:tgtEl>
                                        <p:attrNameLst>
                                          <p:attrName>style.visibility</p:attrName>
                                        </p:attrNameLst>
                                      </p:cBhvr>
                                      <p:to>
                                        <p:strVal val="visible"/>
                                      </p:to>
                                    </p:set>
                                    <p:animEffect transition="in" filter="fade">
                                      <p:cBhvr>
                                        <p:cTn id="13" dur="2000"/>
                                        <p:tgtEl>
                                          <p:spTgt spid="686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8610"/>
                                        </p:tgtEl>
                                        <p:attrNameLst>
                                          <p:attrName>style.visibility</p:attrName>
                                        </p:attrNameLst>
                                      </p:cBhvr>
                                      <p:to>
                                        <p:strVal val="visible"/>
                                      </p:to>
                                    </p:set>
                                    <p:animEffect transition="in" filter="fade">
                                      <p:cBhvr>
                                        <p:cTn id="24" dur="2000"/>
                                        <p:tgtEl>
                                          <p:spTgt spid="686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8614"/>
                                        </p:tgtEl>
                                        <p:attrNameLst>
                                          <p:attrName>style.visibility</p:attrName>
                                        </p:attrNameLst>
                                      </p:cBhvr>
                                      <p:to>
                                        <p:strVal val="visible"/>
                                      </p:to>
                                    </p:set>
                                    <p:animEffect transition="in" filter="fade">
                                      <p:cBhvr>
                                        <p:cTn id="35" dur="2000"/>
                                        <p:tgtEl>
                                          <p:spTgt spid="6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735627" y="908720"/>
            <a:ext cx="7392821" cy="648072"/>
          </a:xfrm>
          <a:prstGeom prst="rect">
            <a:avLst/>
          </a:prstGeom>
          <a:gradFill rotWithShape="1">
            <a:gsLst>
              <a:gs pos="0">
                <a:srgbClr val="FF99CC"/>
              </a:gs>
              <a:gs pos="50000">
                <a:srgbClr val="FFFFFF"/>
              </a:gs>
              <a:gs pos="100000">
                <a:srgbClr val="FF99CC"/>
              </a:gs>
            </a:gsLst>
            <a:lin ang="5400000" scaled="1"/>
          </a:gradFill>
          <a:ln w="25400">
            <a:solidFill>
              <a:schemeClr val="bg1"/>
            </a:solidFill>
            <a:miter lim="800000"/>
            <a:headEnd/>
            <a:tailEnd/>
          </a:ln>
          <a:effectLst>
            <a:outerShdw dist="107763" dir="2700000" algn="ctr" rotWithShape="0">
              <a:srgbClr val="000000"/>
            </a:outerShdw>
          </a:effectLst>
        </p:spPr>
        <p:txBody>
          <a:bodyPr wrap="square" lIns="91392" tIns="45696" rIns="91392" bIns="45696" anchor="ctr" anchorCtr="0">
            <a:noAutofit/>
          </a:bodyPr>
          <a:lstStyle/>
          <a:p>
            <a:pPr algn="ctr">
              <a:defRPr/>
            </a:pPr>
            <a:r>
              <a:rPr lang="ru-RU" sz="2400" b="1" dirty="0" smtClean="0">
                <a:solidFill>
                  <a:srgbClr val="FF0000"/>
                </a:solidFill>
                <a:latin typeface="Arial" charset="0"/>
              </a:rPr>
              <a:t>Изучение местности по карте</a:t>
            </a:r>
            <a:endParaRPr lang="ru-RU" sz="1600" b="1" dirty="0">
              <a:latin typeface="Arial" charset="0"/>
            </a:endParaRPr>
          </a:p>
        </p:txBody>
      </p:sp>
      <p:sp>
        <p:nvSpPr>
          <p:cNvPr id="21" name="Стрелка вправо 20"/>
          <p:cNvSpPr/>
          <p:nvPr/>
        </p:nvSpPr>
        <p:spPr>
          <a:xfrm rot="5400000">
            <a:off x="3419702" y="1592795"/>
            <a:ext cx="360042" cy="576064"/>
          </a:xfrm>
          <a:prstGeom prst="rightArrow">
            <a:avLst/>
          </a:prstGeom>
          <a:gradFill flip="none" rotWithShape="1">
            <a:gsLst>
              <a:gs pos="0">
                <a:srgbClr val="FF0000"/>
              </a:gs>
              <a:gs pos="50000">
                <a:schemeClr val="bg1"/>
              </a:gs>
              <a:gs pos="100000">
                <a:srgbClr val="FF0000"/>
              </a:gs>
            </a:gsLst>
            <a:path path="rect">
              <a:fillToRect l="100000" t="100000"/>
            </a:path>
            <a:tileRect r="-100000" b="-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1967541" y="2060849"/>
            <a:ext cx="3168352" cy="936103"/>
          </a:xfrm>
          <a:prstGeom prst="rect">
            <a:avLst/>
          </a:prstGeom>
          <a:gradFill>
            <a:gsLst>
              <a:gs pos="0">
                <a:srgbClr val="00B050"/>
              </a:gs>
              <a:gs pos="50000">
                <a:srgbClr val="FFFFFF"/>
              </a:gs>
              <a:gs pos="100000">
                <a:srgbClr val="00B050"/>
              </a:gs>
            </a:gsLst>
            <a:lin ang="5400000" scaled="1"/>
          </a:gradFill>
        </p:spPr>
        <p:txBody>
          <a:bodyPr wrap="square" anchor="ctr" anchorCtr="0">
            <a:noAutofit/>
          </a:bodyPr>
          <a:lstStyle/>
          <a:p>
            <a:pPr algn="ctr">
              <a:defRPr/>
            </a:pPr>
            <a:r>
              <a:rPr lang="ru-RU" sz="2000" b="1" dirty="0" smtClean="0">
                <a:latin typeface="Arial" pitchFamily="34" charset="0"/>
                <a:cs typeface="Arial" pitchFamily="34" charset="0"/>
              </a:rPr>
              <a:t>Общее</a:t>
            </a:r>
          </a:p>
        </p:txBody>
      </p:sp>
      <p:sp>
        <p:nvSpPr>
          <p:cNvPr id="25" name="Прямоугольник 24"/>
          <p:cNvSpPr/>
          <p:nvPr/>
        </p:nvSpPr>
        <p:spPr>
          <a:xfrm>
            <a:off x="7632171" y="2060849"/>
            <a:ext cx="3072341" cy="936103"/>
          </a:xfrm>
          <a:prstGeom prst="rect">
            <a:avLst/>
          </a:prstGeom>
          <a:gradFill>
            <a:gsLst>
              <a:gs pos="0">
                <a:srgbClr val="00B050"/>
              </a:gs>
              <a:gs pos="50000">
                <a:srgbClr val="FFFFFF"/>
              </a:gs>
              <a:gs pos="100000">
                <a:srgbClr val="00B050"/>
              </a:gs>
            </a:gsLst>
            <a:lin ang="5400000" scaled="1"/>
          </a:gradFill>
        </p:spPr>
        <p:txBody>
          <a:bodyPr wrap="square" anchor="ctr" anchorCtr="0">
            <a:noAutofit/>
          </a:bodyPr>
          <a:lstStyle/>
          <a:p>
            <a:pPr algn="ctr">
              <a:defRPr/>
            </a:pPr>
            <a:r>
              <a:rPr lang="ru-RU" sz="2000" b="1" dirty="0" smtClean="0">
                <a:latin typeface="Arial" pitchFamily="34" charset="0"/>
                <a:cs typeface="Arial" pitchFamily="34" charset="0"/>
              </a:rPr>
              <a:t>Детальное</a:t>
            </a:r>
          </a:p>
        </p:txBody>
      </p:sp>
      <p:sp>
        <p:nvSpPr>
          <p:cNvPr id="27" name="Стрелка вправо 26"/>
          <p:cNvSpPr/>
          <p:nvPr/>
        </p:nvSpPr>
        <p:spPr>
          <a:xfrm rot="5400000">
            <a:off x="8988320" y="1592795"/>
            <a:ext cx="360042" cy="576064"/>
          </a:xfrm>
          <a:prstGeom prst="rightArrow">
            <a:avLst/>
          </a:prstGeom>
          <a:gradFill flip="none" rotWithShape="1">
            <a:gsLst>
              <a:gs pos="0">
                <a:srgbClr val="FF0000"/>
              </a:gs>
              <a:gs pos="50000">
                <a:schemeClr val="bg1"/>
              </a:gs>
              <a:gs pos="100000">
                <a:srgbClr val="FF0000"/>
              </a:gs>
            </a:gsLst>
            <a:path path="rect">
              <a:fillToRect l="100000" t="100000"/>
            </a:path>
            <a:tileRect r="-100000" b="-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815414" y="4410892"/>
            <a:ext cx="5376597" cy="2304256"/>
          </a:xfrm>
          <a:prstGeom prst="rect">
            <a:avLst/>
          </a:prstGeom>
          <a:gradFill>
            <a:gsLst>
              <a:gs pos="0">
                <a:srgbClr val="00B050"/>
              </a:gs>
              <a:gs pos="50000">
                <a:srgbClr val="FFFFFF"/>
              </a:gs>
              <a:gs pos="100000">
                <a:srgbClr val="00B050"/>
              </a:gs>
            </a:gsLst>
            <a:lin ang="5400000" scaled="1"/>
          </a:gradFill>
        </p:spPr>
        <p:txBody>
          <a:bodyPr wrap="square" anchor="ctr" anchorCtr="0">
            <a:noAutofit/>
          </a:bodyPr>
          <a:lstStyle/>
          <a:p>
            <a:pPr algn="ctr">
              <a:defRPr/>
            </a:pPr>
            <a:r>
              <a:rPr lang="ru-RU" sz="1600" b="1" dirty="0" smtClean="0">
                <a:latin typeface="Arial" pitchFamily="34" charset="0"/>
                <a:cs typeface="Arial" pitchFamily="34" charset="0"/>
              </a:rPr>
              <a:t>Выявление общего характера местности, важнейших особенностей рельефа и местных предметов, способных оказать существенное влияние на выполнение поставленной задачи.</a:t>
            </a:r>
          </a:p>
          <a:p>
            <a:pPr algn="ctr">
              <a:defRPr/>
            </a:pPr>
            <a:r>
              <a:rPr lang="ru-RU" sz="1600" b="1" dirty="0" smtClean="0">
                <a:latin typeface="Arial" pitchFamily="34" charset="0"/>
                <a:cs typeface="Arial" pitchFamily="34" charset="0"/>
              </a:rPr>
              <a:t>Предварительная оценка тактических свойств местности.</a:t>
            </a:r>
          </a:p>
        </p:txBody>
      </p:sp>
      <p:sp>
        <p:nvSpPr>
          <p:cNvPr id="30" name="Прямоугольник 29"/>
          <p:cNvSpPr/>
          <p:nvPr/>
        </p:nvSpPr>
        <p:spPr>
          <a:xfrm>
            <a:off x="6768075" y="4410892"/>
            <a:ext cx="3360373" cy="2304256"/>
          </a:xfrm>
          <a:prstGeom prst="rect">
            <a:avLst/>
          </a:prstGeom>
          <a:gradFill>
            <a:gsLst>
              <a:gs pos="0">
                <a:srgbClr val="00B050"/>
              </a:gs>
              <a:gs pos="50000">
                <a:srgbClr val="FFFFFF"/>
              </a:gs>
              <a:gs pos="100000">
                <a:srgbClr val="00B050"/>
              </a:gs>
            </a:gsLst>
            <a:lin ang="5400000" scaled="1"/>
          </a:gradFill>
        </p:spPr>
        <p:txBody>
          <a:bodyPr wrap="square" anchor="ctr" anchorCtr="0">
            <a:noAutofit/>
          </a:bodyPr>
          <a:lstStyle/>
          <a:p>
            <a:pPr algn="ctr">
              <a:defRPr/>
            </a:pPr>
            <a:r>
              <a:rPr lang="ru-RU" sz="1600" b="1" dirty="0" smtClean="0">
                <a:latin typeface="Arial" pitchFamily="34" charset="0"/>
                <a:cs typeface="Arial" pitchFamily="34" charset="0"/>
              </a:rPr>
              <a:t>Определение качественных и количественных характеристик местных предметов, форм и деталей рельефа. Подробная оценка тактических свойств местности.</a:t>
            </a:r>
          </a:p>
        </p:txBody>
      </p:sp>
      <p:sp>
        <p:nvSpPr>
          <p:cNvPr id="31" name="Прямоугольник 30"/>
          <p:cNvSpPr/>
          <p:nvPr/>
        </p:nvSpPr>
        <p:spPr>
          <a:xfrm>
            <a:off x="815414" y="3145664"/>
            <a:ext cx="5376597" cy="1140592"/>
          </a:xfrm>
          <a:prstGeom prst="rect">
            <a:avLst/>
          </a:prstGeom>
          <a:gradFill>
            <a:gsLst>
              <a:gs pos="0">
                <a:srgbClr val="00B050"/>
              </a:gs>
              <a:gs pos="50000">
                <a:srgbClr val="FFFFFF"/>
              </a:gs>
              <a:gs pos="100000">
                <a:srgbClr val="00B050"/>
              </a:gs>
            </a:gsLst>
            <a:lin ang="5400000" scaled="1"/>
          </a:gradFill>
        </p:spPr>
        <p:txBody>
          <a:bodyPr wrap="square" anchor="ctr" anchorCtr="0">
            <a:noAutofit/>
          </a:bodyPr>
          <a:lstStyle/>
          <a:p>
            <a:pPr algn="ctr">
              <a:defRPr/>
            </a:pPr>
            <a:r>
              <a:rPr lang="ru-RU" sz="1600" b="1" dirty="0" smtClean="0">
                <a:latin typeface="Arial" pitchFamily="34" charset="0"/>
                <a:cs typeface="Arial" pitchFamily="34" charset="0"/>
              </a:rPr>
              <a:t>Беглый обзор по карте </a:t>
            </a:r>
          </a:p>
          <a:p>
            <a:pPr algn="ctr">
              <a:defRPr/>
            </a:pPr>
            <a:r>
              <a:rPr lang="ru-RU" sz="1600" b="1" dirty="0" smtClean="0">
                <a:latin typeface="Arial" pitchFamily="34" charset="0"/>
                <a:cs typeface="Arial" pitchFamily="34" charset="0"/>
              </a:rPr>
              <a:t>всего участка местности</a:t>
            </a:r>
          </a:p>
        </p:txBody>
      </p:sp>
      <p:sp>
        <p:nvSpPr>
          <p:cNvPr id="32" name="Стрелка вправо 31"/>
          <p:cNvSpPr/>
          <p:nvPr/>
        </p:nvSpPr>
        <p:spPr>
          <a:xfrm>
            <a:off x="6240015" y="5310993"/>
            <a:ext cx="480056" cy="432048"/>
          </a:xfrm>
          <a:prstGeom prst="rightArrow">
            <a:avLst/>
          </a:prstGeom>
          <a:gradFill flip="none" rotWithShape="1">
            <a:gsLst>
              <a:gs pos="0">
                <a:srgbClr val="FF0000"/>
              </a:gs>
              <a:gs pos="50000">
                <a:schemeClr val="bg1"/>
              </a:gs>
              <a:gs pos="100000">
                <a:srgbClr val="FF0000"/>
              </a:gs>
            </a:gsLst>
            <a:path path="rect">
              <a:fillToRect l="100000" t="100000"/>
            </a:path>
            <a:tileRect r="-100000" b="-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Прямоугольник 32"/>
          <p:cNvSpPr/>
          <p:nvPr/>
        </p:nvSpPr>
        <p:spPr>
          <a:xfrm>
            <a:off x="6797206" y="3145664"/>
            <a:ext cx="5155445" cy="1140592"/>
          </a:xfrm>
          <a:prstGeom prst="rect">
            <a:avLst/>
          </a:prstGeom>
          <a:gradFill>
            <a:gsLst>
              <a:gs pos="0">
                <a:srgbClr val="00B050"/>
              </a:gs>
              <a:gs pos="50000">
                <a:srgbClr val="FFFFFF"/>
              </a:gs>
              <a:gs pos="100000">
                <a:srgbClr val="00B050"/>
              </a:gs>
            </a:gsLst>
            <a:lin ang="5400000" scaled="1"/>
          </a:gradFill>
        </p:spPr>
        <p:txBody>
          <a:bodyPr wrap="square" anchor="ctr" anchorCtr="0">
            <a:noAutofit/>
          </a:bodyPr>
          <a:lstStyle/>
          <a:p>
            <a:pPr algn="ctr">
              <a:defRPr/>
            </a:pPr>
            <a:r>
              <a:rPr lang="ru-RU" sz="1600" b="1" dirty="0" smtClean="0">
                <a:latin typeface="Arial" pitchFamily="34" charset="0"/>
                <a:cs typeface="Arial" pitchFamily="34" charset="0"/>
              </a:rPr>
              <a:t>Подробное и точное изучение непосредственно района действий подразделения или маршрута движения   </a:t>
            </a:r>
          </a:p>
        </p:txBody>
      </p:sp>
      <p:sp>
        <p:nvSpPr>
          <p:cNvPr id="34" name="Стрелка вправо 33"/>
          <p:cNvSpPr/>
          <p:nvPr/>
        </p:nvSpPr>
        <p:spPr>
          <a:xfrm>
            <a:off x="10224459" y="5346996"/>
            <a:ext cx="480056" cy="432048"/>
          </a:xfrm>
          <a:prstGeom prst="rightArrow">
            <a:avLst/>
          </a:prstGeom>
          <a:gradFill flip="none" rotWithShape="1">
            <a:gsLst>
              <a:gs pos="0">
                <a:srgbClr val="FF0000"/>
              </a:gs>
              <a:gs pos="50000">
                <a:schemeClr val="bg1"/>
              </a:gs>
              <a:gs pos="100000">
                <a:srgbClr val="FF0000"/>
              </a:gs>
            </a:gsLst>
            <a:path path="rect">
              <a:fillToRect l="100000" t="100000"/>
            </a:path>
            <a:tileRect r="-100000" b="-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p:cNvSpPr/>
          <p:nvPr/>
        </p:nvSpPr>
        <p:spPr>
          <a:xfrm>
            <a:off x="10800523" y="4410892"/>
            <a:ext cx="1152128" cy="2304256"/>
          </a:xfrm>
          <a:prstGeom prst="rect">
            <a:avLst/>
          </a:prstGeom>
          <a:gradFill>
            <a:gsLst>
              <a:gs pos="0">
                <a:srgbClr val="00B050"/>
              </a:gs>
              <a:gs pos="50000">
                <a:srgbClr val="FFFFFF"/>
              </a:gs>
              <a:gs pos="100000">
                <a:srgbClr val="00B050"/>
              </a:gs>
            </a:gsLst>
            <a:lin ang="5400000" scaled="1"/>
          </a:gradFill>
        </p:spPr>
        <p:txBody>
          <a:bodyPr vert="vert270" wrap="square" anchor="ctr" anchorCtr="0">
            <a:noAutofit/>
          </a:bodyPr>
          <a:lstStyle/>
          <a:p>
            <a:pPr algn="ctr">
              <a:defRPr/>
            </a:pPr>
            <a:r>
              <a:rPr lang="ru-RU" sz="2000" b="1" dirty="0" smtClean="0">
                <a:latin typeface="Arial" pitchFamily="34" charset="0"/>
                <a:cs typeface="Arial" pitchFamily="34" charset="0"/>
              </a:rPr>
              <a:t>Выводы</a:t>
            </a:r>
          </a:p>
        </p:txBody>
      </p:sp>
      <p:sp>
        <p:nvSpPr>
          <p:cNvPr id="4" name="Прямоугольник 3"/>
          <p:cNvSpPr/>
          <p:nvPr/>
        </p:nvSpPr>
        <p:spPr>
          <a:xfrm>
            <a:off x="1148316" y="146300"/>
            <a:ext cx="9652207" cy="461665"/>
          </a:xfrm>
          <a:prstGeom prst="rect">
            <a:avLst/>
          </a:prstGeom>
        </p:spPr>
        <p:txBody>
          <a:bodyPr wrap="square">
            <a:spAutoFit/>
          </a:bodyPr>
          <a:lstStyle/>
          <a:p>
            <a:pPr algn="ct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Правила и последовательность изучения местности по карте</a:t>
            </a:r>
          </a:p>
        </p:txBody>
      </p:sp>
    </p:spTree>
    <p:extLst>
      <p:ext uri="{BB962C8B-B14F-4D97-AF65-F5344CB8AC3E}">
        <p14:creationId xmlns:p14="http://schemas.microsoft.com/office/powerpoint/2010/main" val="40673158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3861" y="441205"/>
            <a:ext cx="7910624" cy="6238769"/>
          </a:xfrm>
        </p:spPr>
      </p:pic>
    </p:spTree>
    <p:extLst>
      <p:ext uri="{BB962C8B-B14F-4D97-AF65-F5344CB8AC3E}">
        <p14:creationId xmlns:p14="http://schemas.microsoft.com/office/powerpoint/2010/main" val="22631894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9575" y="600507"/>
            <a:ext cx="8153400" cy="797417"/>
          </a:xfrm>
        </p:spPr>
        <p:txBody>
          <a:bodyPr anchor="ctr">
            <a:noAutofit/>
          </a:bodyPr>
          <a:lstStyle/>
          <a:p>
            <a:r>
              <a:rPr lang="ru-RU"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Учебные вопросы </a:t>
            </a:r>
            <a:endParaRPr lang="ru-RU"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Содержимое 2"/>
          <p:cNvSpPr>
            <a:spLocks noGrp="1"/>
          </p:cNvSpPr>
          <p:nvPr>
            <p:ph idx="1"/>
          </p:nvPr>
        </p:nvSpPr>
        <p:spPr>
          <a:xfrm>
            <a:off x="528034" y="1674254"/>
            <a:ext cx="10882648" cy="2546872"/>
          </a:xfrm>
          <a:noFill/>
        </p:spPr>
        <p:txBody>
          <a:bodyPr>
            <a:normAutofit fontScale="92500" lnSpcReduction="10000"/>
          </a:bodyPr>
          <a:lstStyle/>
          <a:p>
            <a:pPr marL="0" lvl="0" indent="0" algn="just">
              <a:buAutoNum type="arabicPeriod"/>
            </a:pPr>
            <a:r>
              <a:rPr lang="ru-RU" sz="2400" b="1" dirty="0" smtClean="0">
                <a:effectLst>
                  <a:outerShdw blurRad="38100" dist="38100" dir="2700000" algn="tl">
                    <a:srgbClr val="000000">
                      <a:alpha val="43137"/>
                    </a:srgbClr>
                  </a:outerShdw>
                </a:effectLst>
                <a:latin typeface="Arial" pitchFamily="34" charset="0"/>
                <a:cs typeface="Arial" pitchFamily="34" charset="0"/>
              </a:rPr>
              <a:t>  Местность </a:t>
            </a:r>
            <a:r>
              <a:rPr lang="ru-RU" sz="2400" b="1" dirty="0">
                <a:effectLst>
                  <a:outerShdw blurRad="38100" dist="38100" dir="2700000" algn="tl">
                    <a:srgbClr val="000000">
                      <a:alpha val="43137"/>
                    </a:srgbClr>
                  </a:outerShdw>
                </a:effectLst>
                <a:latin typeface="Arial" pitchFamily="34" charset="0"/>
                <a:cs typeface="Arial" pitchFamily="34" charset="0"/>
              </a:rPr>
              <a:t>и ее значение в бою. Требования боевых уставов в </a:t>
            </a:r>
            <a:r>
              <a:rPr lang="ru-RU" sz="2400" b="1" dirty="0" smtClean="0">
                <a:effectLst>
                  <a:outerShdw blurRad="38100" dist="38100" dir="2700000" algn="tl">
                    <a:srgbClr val="000000">
                      <a:alpha val="43137"/>
                    </a:srgbClr>
                  </a:outerShdw>
                </a:effectLst>
                <a:latin typeface="Arial" pitchFamily="34" charset="0"/>
                <a:cs typeface="Arial" pitchFamily="34" charset="0"/>
              </a:rPr>
              <a:t>  отношении </a:t>
            </a:r>
            <a:r>
              <a:rPr lang="ru-RU" sz="2400" b="1" dirty="0">
                <a:effectLst>
                  <a:outerShdw blurRad="38100" dist="38100" dir="2700000" algn="tl">
                    <a:srgbClr val="000000">
                      <a:alpha val="43137"/>
                    </a:srgbClr>
                  </a:outerShdw>
                </a:effectLst>
                <a:latin typeface="Arial" pitchFamily="34" charset="0"/>
                <a:cs typeface="Arial" pitchFamily="34" charset="0"/>
              </a:rPr>
              <a:t>изучения и использования местности</a:t>
            </a:r>
            <a:r>
              <a:rPr lang="ru-RU" sz="2400" b="1" dirty="0" smtClean="0">
                <a:effectLst>
                  <a:outerShdw blurRad="38100" dist="38100" dir="2700000" algn="tl">
                    <a:srgbClr val="000000">
                      <a:alpha val="43137"/>
                    </a:srgbClr>
                  </a:outerShdw>
                </a:effectLst>
                <a:latin typeface="Arial" pitchFamily="34" charset="0"/>
                <a:cs typeface="Arial" pitchFamily="34" charset="0"/>
              </a:rPr>
              <a:t>.</a:t>
            </a:r>
          </a:p>
          <a:p>
            <a:pPr marL="0" lvl="0" indent="0" algn="just">
              <a:buNone/>
            </a:pPr>
            <a:endParaRPr lang="ru-RU" sz="2400" b="1" dirty="0">
              <a:effectLst>
                <a:outerShdw blurRad="38100" dist="38100" dir="2700000" algn="tl">
                  <a:srgbClr val="000000">
                    <a:alpha val="43137"/>
                  </a:srgbClr>
                </a:outerShdw>
              </a:effectLst>
              <a:latin typeface="Arial" pitchFamily="34" charset="0"/>
              <a:cs typeface="Arial" pitchFamily="34" charset="0"/>
            </a:endParaRPr>
          </a:p>
          <a:p>
            <a:pPr marL="0" lvl="0" indent="0" algn="just">
              <a:buNone/>
            </a:pPr>
            <a:r>
              <a:rPr lang="ru-RU" sz="2400" b="1" dirty="0" smtClean="0">
                <a:effectLst>
                  <a:outerShdw blurRad="38100" dist="38100" dir="2700000" algn="tl">
                    <a:srgbClr val="000000">
                      <a:alpha val="43137"/>
                    </a:srgbClr>
                  </a:outerShdw>
                </a:effectLst>
                <a:latin typeface="Arial" pitchFamily="34" charset="0"/>
                <a:cs typeface="Arial" pitchFamily="34" charset="0"/>
              </a:rPr>
              <a:t>2.  Тактические </a:t>
            </a:r>
            <a:r>
              <a:rPr lang="ru-RU" sz="2400" b="1" dirty="0">
                <a:effectLst>
                  <a:outerShdw blurRad="38100" dist="38100" dir="2700000" algn="tl">
                    <a:srgbClr val="000000">
                      <a:alpha val="43137"/>
                    </a:srgbClr>
                  </a:outerShdw>
                </a:effectLst>
                <a:latin typeface="Arial" pitchFamily="34" charset="0"/>
                <a:cs typeface="Arial" pitchFamily="34" charset="0"/>
              </a:rPr>
              <a:t>свойства местности, ее основные разновидности. Сезонные изменения тактических свойств местности</a:t>
            </a:r>
            <a:r>
              <a:rPr lang="ru-RU" sz="2400" b="1" dirty="0" smtClean="0">
                <a:effectLst>
                  <a:outerShdw blurRad="38100" dist="38100" dir="2700000" algn="tl">
                    <a:srgbClr val="000000">
                      <a:alpha val="43137"/>
                    </a:srgbClr>
                  </a:outerShdw>
                </a:effectLst>
                <a:latin typeface="Arial" pitchFamily="34" charset="0"/>
                <a:cs typeface="Arial" pitchFamily="34" charset="0"/>
              </a:rPr>
              <a:t>.</a:t>
            </a:r>
          </a:p>
          <a:p>
            <a:pPr marL="0" lvl="0" indent="0" algn="just">
              <a:buNone/>
            </a:pPr>
            <a:endParaRPr lang="ru-RU" sz="2400" b="1" dirty="0">
              <a:effectLst>
                <a:outerShdw blurRad="38100" dist="38100" dir="2700000" algn="tl">
                  <a:srgbClr val="000000">
                    <a:alpha val="43137"/>
                  </a:srgbClr>
                </a:outerShdw>
              </a:effectLst>
              <a:latin typeface="Arial" pitchFamily="34" charset="0"/>
              <a:cs typeface="Arial" pitchFamily="34" charset="0"/>
            </a:endParaRPr>
          </a:p>
          <a:p>
            <a:pPr marL="0" lvl="0" indent="0" algn="just">
              <a:buNone/>
            </a:pPr>
            <a:r>
              <a:rPr lang="ru-RU" sz="2400" b="1" dirty="0" smtClean="0">
                <a:effectLst>
                  <a:outerShdw blurRad="38100" dist="38100" dir="2700000" algn="tl">
                    <a:srgbClr val="000000">
                      <a:alpha val="43137"/>
                    </a:srgbClr>
                  </a:outerShdw>
                </a:effectLst>
                <a:latin typeface="Arial" pitchFamily="34" charset="0"/>
                <a:cs typeface="Arial" pitchFamily="34" charset="0"/>
              </a:rPr>
              <a:t>3.  Влияние </a:t>
            </a:r>
            <a:r>
              <a:rPr lang="ru-RU" sz="2400" b="1" dirty="0">
                <a:effectLst>
                  <a:outerShdw blurRad="38100" dist="38100" dir="2700000" algn="tl">
                    <a:srgbClr val="000000">
                      <a:alpha val="43137"/>
                    </a:srgbClr>
                  </a:outerShdw>
                </a:effectLst>
                <a:latin typeface="Arial" pitchFamily="34" charset="0"/>
                <a:cs typeface="Arial" pitchFamily="34" charset="0"/>
              </a:rPr>
              <a:t>тактических свойств местности на действия в бою.</a:t>
            </a:r>
          </a:p>
        </p:txBody>
      </p:sp>
    </p:spTree>
    <p:extLst>
      <p:ext uri="{BB962C8B-B14F-4D97-AF65-F5344CB8AC3E}">
        <p14:creationId xmlns:p14="http://schemas.microsoft.com/office/powerpoint/2010/main" val="17500576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4" name="Picture 4" descr="https://im0-tub-ru.yandex.net/i?id=a0c31d6aedc94d4cbd896bac8fbfe1fd&amp;n=33&amp;h=190&amp;w=285"/>
          <p:cNvPicPr>
            <a:picLocks noChangeAspect="1" noChangeArrowheads="1"/>
          </p:cNvPicPr>
          <p:nvPr/>
        </p:nvPicPr>
        <p:blipFill>
          <a:blip r:embed="rId2"/>
          <a:srcRect/>
          <a:stretch>
            <a:fillRect/>
          </a:stretch>
        </p:blipFill>
        <p:spPr bwMode="auto">
          <a:xfrm>
            <a:off x="1161921" y="3839942"/>
            <a:ext cx="4403670" cy="2662735"/>
          </a:xfrm>
          <a:prstGeom prst="rect">
            <a:avLst/>
          </a:prstGeom>
          <a:noFill/>
        </p:spPr>
      </p:pic>
      <p:pic>
        <p:nvPicPr>
          <p:cNvPr id="168966" name="Picture 6" descr="https://tapoc.trbo.yandex.net/tapoc_secure_proxy/157abaed7ba61ac5bbe4fde63a1dfa2e?url=http%3A%2F%2Fxn--80ahclcogc6ci4h.xn--90anlfbebar6i.xn--p1ai%2Fimages%2Fmilitary%2Fmilitary%2Fphoto%2F24_IMGP3186.jpg"/>
          <p:cNvPicPr>
            <a:picLocks noChangeAspect="1" noChangeArrowheads="1"/>
          </p:cNvPicPr>
          <p:nvPr/>
        </p:nvPicPr>
        <p:blipFill>
          <a:blip r:embed="rId3"/>
          <a:srcRect/>
          <a:stretch>
            <a:fillRect/>
          </a:stretch>
        </p:blipFill>
        <p:spPr bwMode="auto">
          <a:xfrm>
            <a:off x="1131586" y="964555"/>
            <a:ext cx="4434005" cy="2662735"/>
          </a:xfrm>
          <a:prstGeom prst="rect">
            <a:avLst/>
          </a:prstGeom>
          <a:noFill/>
        </p:spPr>
      </p:pic>
      <p:pic>
        <p:nvPicPr>
          <p:cNvPr id="168968" name="Picture 8" descr="https://tapoc.trbo.yandex.net/tapoc_secure_proxy/0af9f005d3df1b3bbcda691bb33c89c8?url=http%3A%2F%2Fmirnews.su%2Fuploads%2Fposts%2F2016-05%2F1462682160_2-2.jpg"/>
          <p:cNvPicPr>
            <a:picLocks noChangeAspect="1" noChangeArrowheads="1"/>
          </p:cNvPicPr>
          <p:nvPr/>
        </p:nvPicPr>
        <p:blipFill>
          <a:blip r:embed="rId4"/>
          <a:srcRect/>
          <a:stretch>
            <a:fillRect/>
          </a:stretch>
        </p:blipFill>
        <p:spPr bwMode="auto">
          <a:xfrm>
            <a:off x="6907580" y="964555"/>
            <a:ext cx="4416093" cy="2662735"/>
          </a:xfrm>
          <a:prstGeom prst="rect">
            <a:avLst/>
          </a:prstGeom>
          <a:noFill/>
        </p:spPr>
      </p:pic>
      <p:pic>
        <p:nvPicPr>
          <p:cNvPr id="168970" name="Picture 10" descr="https://tapoc.trbo.yandex.net/tapoc_secure_proxy/812e4fd6d13f533760577ccc683c77cf?url=https%3A%2F%2Fvpk.name%2Ffile%2Fimg%2FTopograf.jpg"/>
          <p:cNvPicPr>
            <a:picLocks noChangeAspect="1" noChangeArrowheads="1"/>
          </p:cNvPicPr>
          <p:nvPr/>
        </p:nvPicPr>
        <p:blipFill>
          <a:blip r:embed="rId5"/>
          <a:srcRect/>
          <a:stretch>
            <a:fillRect/>
          </a:stretch>
        </p:blipFill>
        <p:spPr bwMode="auto">
          <a:xfrm>
            <a:off x="6907580" y="3839942"/>
            <a:ext cx="4416094" cy="2662735"/>
          </a:xfrm>
          <a:prstGeom prst="rect">
            <a:avLst/>
          </a:prstGeom>
          <a:noFill/>
        </p:spPr>
      </p:pic>
      <p:sp>
        <p:nvSpPr>
          <p:cNvPr id="6" name="Прямоугольник 5"/>
          <p:cNvSpPr/>
          <p:nvPr/>
        </p:nvSpPr>
        <p:spPr>
          <a:xfrm>
            <a:off x="1161921" y="192513"/>
            <a:ext cx="10207255" cy="461665"/>
          </a:xfrm>
          <a:prstGeom prst="rect">
            <a:avLst/>
          </a:prstGeom>
        </p:spPr>
        <p:txBody>
          <a:bodyPr wrap="square">
            <a:spAutoFit/>
          </a:bodyPr>
          <a:lstStyle/>
          <a:p>
            <a:pPr algn="ct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Изучение района местности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по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топографической карте</a:t>
            </a:r>
          </a:p>
        </p:txBody>
      </p:sp>
    </p:spTree>
    <p:extLst>
      <p:ext uri="{BB962C8B-B14F-4D97-AF65-F5344CB8AC3E}">
        <p14:creationId xmlns:p14="http://schemas.microsoft.com/office/powerpoint/2010/main" val="26502453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655601"/>
          </a:xfrm>
        </p:spPr>
        <p:txBody>
          <a:bodyPr>
            <a:normAutofit/>
          </a:bodyPr>
          <a:lstStyle/>
          <a:p>
            <a:pPr algn="ct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Основные источники получения данных о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местности</a:t>
            </a:r>
            <a:endParaRPr lang="ru-RU" sz="24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Объект 2"/>
          <p:cNvSpPr>
            <a:spLocks noGrp="1"/>
          </p:cNvSpPr>
          <p:nvPr>
            <p:ph idx="1"/>
          </p:nvPr>
        </p:nvSpPr>
        <p:spPr>
          <a:xfrm>
            <a:off x="467833" y="1889420"/>
            <a:ext cx="11196084" cy="2342338"/>
          </a:xfrm>
        </p:spPr>
        <p:txBody>
          <a:bodyPr/>
          <a:lstStyle/>
          <a:p>
            <a:pPr marL="0" indent="0" algn="just">
              <a:buNone/>
            </a:pPr>
            <a:r>
              <a:rPr lang="ru-RU" b="1" dirty="0" smtClean="0"/>
              <a:t>	</a:t>
            </a:r>
            <a:r>
              <a:rPr lang="ru-RU" sz="2400" b="1" dirty="0" smtClean="0">
                <a:effectLst>
                  <a:outerShdw blurRad="38100" dist="38100" dir="2700000" algn="tl">
                    <a:srgbClr val="000000">
                      <a:alpha val="43137"/>
                    </a:srgbClr>
                  </a:outerShdw>
                </a:effectLst>
                <a:latin typeface="Arial" pitchFamily="34" charset="0"/>
                <a:cs typeface="Arial" pitchFamily="34" charset="0"/>
              </a:rPr>
              <a:t>Личный </a:t>
            </a:r>
            <a:r>
              <a:rPr lang="ru-RU" sz="2400" b="1" dirty="0">
                <a:effectLst>
                  <a:outerShdw blurRad="38100" dist="38100" dir="2700000" algn="tl">
                    <a:srgbClr val="000000">
                      <a:alpha val="43137"/>
                    </a:srgbClr>
                  </a:outerShdw>
                </a:effectLst>
                <a:latin typeface="Arial" pitchFamily="34" charset="0"/>
                <a:cs typeface="Arial" pitchFamily="34" charset="0"/>
              </a:rPr>
              <a:t>осмотр </a:t>
            </a:r>
            <a:r>
              <a:rPr lang="ru-RU" sz="2400" dirty="0">
                <a:latin typeface="Arial" pitchFamily="34" charset="0"/>
                <a:cs typeface="Arial" pitchFamily="34" charset="0"/>
              </a:rPr>
              <a:t>местности (рекогносцировка, разведка) - командир непосредственно изучает и оценивает местность при организации боя. </a:t>
            </a:r>
            <a:endParaRPr lang="ru-RU" sz="2400" dirty="0" smtClean="0">
              <a:latin typeface="Arial" pitchFamily="34" charset="0"/>
              <a:cs typeface="Arial" pitchFamily="34" charset="0"/>
            </a:endParaRPr>
          </a:p>
          <a:p>
            <a:pPr marL="0" indent="0" algn="just">
              <a:buNone/>
            </a:pPr>
            <a:r>
              <a:rPr lang="ru-RU" sz="2400" dirty="0" smtClean="0">
                <a:latin typeface="Arial" pitchFamily="34" charset="0"/>
                <a:cs typeface="Arial" pitchFamily="34" charset="0"/>
              </a:rPr>
              <a:t>	</a:t>
            </a:r>
            <a:r>
              <a:rPr lang="ru-RU" sz="2400" b="1" dirty="0" smtClean="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Недостаток</a:t>
            </a:r>
            <a:r>
              <a:rPr lang="ru-RU" sz="2400" dirty="0" smtClean="0">
                <a:latin typeface="Arial" pitchFamily="34" charset="0"/>
                <a:cs typeface="Arial" pitchFamily="34" charset="0"/>
              </a:rPr>
              <a:t> </a:t>
            </a:r>
            <a:r>
              <a:rPr lang="ru-RU" sz="2400" dirty="0">
                <a:latin typeface="Arial" pitchFamily="34" charset="0"/>
                <a:cs typeface="Arial" pitchFamily="34" charset="0"/>
              </a:rPr>
              <a:t>- требуется много времени для детального изучения всего района действий подразделений, ограничена возможность изучения местности ночью, а также в глубине обороны </a:t>
            </a:r>
            <a:r>
              <a:rPr lang="ru-RU" sz="2400" dirty="0" smtClean="0">
                <a:latin typeface="Arial" pitchFamily="34" charset="0"/>
                <a:cs typeface="Arial" pitchFamily="34" charset="0"/>
              </a:rPr>
              <a:t>противника.</a:t>
            </a:r>
            <a:endParaRPr lang="ru-RU" sz="2400" dirty="0">
              <a:latin typeface="Arial" pitchFamily="34" charset="0"/>
              <a:cs typeface="Arial" pitchFamily="34" charset="0"/>
            </a:endParaRPr>
          </a:p>
          <a:p>
            <a:endParaRPr lang="ru-RU" sz="2400" dirty="0">
              <a:latin typeface="Arial" pitchFamily="34" charset="0"/>
              <a:cs typeface="Arial" pitchFamily="34" charset="0"/>
            </a:endParaRPr>
          </a:p>
        </p:txBody>
      </p:sp>
    </p:spTree>
    <p:extLst>
      <p:ext uri="{BB962C8B-B14F-4D97-AF65-F5344CB8AC3E}">
        <p14:creationId xmlns:p14="http://schemas.microsoft.com/office/powerpoint/2010/main" val="12770822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46566" y="1074110"/>
            <a:ext cx="11291777" cy="4412290"/>
          </a:xfrm>
        </p:spPr>
        <p:txBody>
          <a:bodyPr>
            <a:normAutofit/>
          </a:bodyPr>
          <a:lstStyle/>
          <a:p>
            <a:pPr marL="0" indent="0" algn="just">
              <a:buNone/>
            </a:pPr>
            <a:r>
              <a:rPr lang="ru-RU" b="1" dirty="0" smtClean="0"/>
              <a:t>	</a:t>
            </a:r>
            <a:r>
              <a:rPr lang="ru-RU" sz="2400" b="1" dirty="0" smtClean="0">
                <a:effectLst>
                  <a:outerShdw blurRad="38100" dist="38100" dir="2700000" algn="tl">
                    <a:srgbClr val="000000">
                      <a:alpha val="43137"/>
                    </a:srgbClr>
                  </a:outerShdw>
                </a:effectLst>
                <a:latin typeface="Arial" pitchFamily="34" charset="0"/>
                <a:cs typeface="Arial" pitchFamily="34" charset="0"/>
              </a:rPr>
              <a:t>Топографическая </a:t>
            </a:r>
            <a:r>
              <a:rPr lang="ru-RU" sz="2400" b="1" dirty="0">
                <a:effectLst>
                  <a:outerShdw blurRad="38100" dist="38100" dir="2700000" algn="tl">
                    <a:srgbClr val="000000">
                      <a:alpha val="43137"/>
                    </a:srgbClr>
                  </a:outerShdw>
                </a:effectLst>
                <a:latin typeface="Arial" pitchFamily="34" charset="0"/>
                <a:cs typeface="Arial" pitchFamily="34" charset="0"/>
              </a:rPr>
              <a:t>карта </a:t>
            </a:r>
            <a:r>
              <a:rPr lang="ru-RU" sz="2400" dirty="0">
                <a:latin typeface="Arial" pitchFamily="34" charset="0"/>
                <a:cs typeface="Arial" pitchFamily="34" charset="0"/>
              </a:rPr>
              <a:t>- основной источник сведений о местности в современном бою</a:t>
            </a:r>
            <a:r>
              <a:rPr lang="ru-RU" sz="2400" dirty="0" smtClean="0">
                <a:latin typeface="Arial" pitchFamily="34" charset="0"/>
                <a:cs typeface="Arial" pitchFamily="34" charset="0"/>
              </a:rPr>
              <a:t>. Карта </a:t>
            </a:r>
            <a:r>
              <a:rPr lang="ru-RU" sz="2400" dirty="0">
                <a:latin typeface="Arial" pitchFamily="34" charset="0"/>
                <a:cs typeface="Arial" pitchFamily="34" charset="0"/>
              </a:rPr>
              <a:t>позволяет быстро изучить местность на большой </a:t>
            </a:r>
            <a:r>
              <a:rPr lang="ru-RU" sz="2400" dirty="0" smtClean="0">
                <a:latin typeface="Arial" pitchFamily="34" charset="0"/>
                <a:cs typeface="Arial" pitchFamily="34" charset="0"/>
              </a:rPr>
              <a:t>площади. </a:t>
            </a:r>
          </a:p>
          <a:p>
            <a:pPr marL="0" indent="0" algn="just">
              <a:buNone/>
            </a:pPr>
            <a:r>
              <a:rPr lang="ru-RU" sz="2400" dirty="0">
                <a:latin typeface="Arial" pitchFamily="34" charset="0"/>
                <a:cs typeface="Arial" pitchFamily="34" charset="0"/>
              </a:rPr>
              <a:t>	</a:t>
            </a:r>
            <a:r>
              <a:rPr lang="ru-RU" sz="2400" b="1" dirty="0" smtClean="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Недостаток</a:t>
            </a:r>
            <a:r>
              <a:rPr lang="ru-RU" sz="2400" dirty="0" smtClean="0">
                <a:latin typeface="Arial" pitchFamily="34" charset="0"/>
                <a:cs typeface="Arial" pitchFamily="34" charset="0"/>
              </a:rPr>
              <a:t> </a:t>
            </a:r>
            <a:r>
              <a:rPr lang="ru-RU" sz="2400" dirty="0">
                <a:latin typeface="Arial" pitchFamily="34" charset="0"/>
                <a:cs typeface="Arial" pitchFamily="34" charset="0"/>
              </a:rPr>
              <a:t>- старение </a:t>
            </a:r>
            <a:r>
              <a:rPr lang="ru-RU" sz="2400" dirty="0" smtClean="0">
                <a:latin typeface="Arial" pitchFamily="34" charset="0"/>
                <a:cs typeface="Arial" pitchFamily="34" charset="0"/>
              </a:rPr>
              <a:t>карты.</a:t>
            </a:r>
          </a:p>
          <a:p>
            <a:pPr marL="0" indent="0" algn="just">
              <a:buNone/>
            </a:pPr>
            <a:endParaRPr lang="ru-RU" sz="2400" dirty="0">
              <a:latin typeface="Arial" pitchFamily="34" charset="0"/>
              <a:cs typeface="Arial" pitchFamily="34" charset="0"/>
            </a:endParaRPr>
          </a:p>
          <a:p>
            <a:pPr marL="0" indent="0" algn="just">
              <a:buNone/>
            </a:pPr>
            <a:endParaRPr lang="ru-RU" sz="2400" dirty="0">
              <a:latin typeface="Arial" pitchFamily="34" charset="0"/>
              <a:cs typeface="Arial" pitchFamily="34" charset="0"/>
            </a:endParaRPr>
          </a:p>
          <a:p>
            <a:pPr marL="0" indent="0" algn="just">
              <a:buNone/>
            </a:pPr>
            <a:r>
              <a:rPr lang="ru-RU" sz="2400" b="1" dirty="0" smtClean="0">
                <a:latin typeface="Arial" pitchFamily="34" charset="0"/>
                <a:cs typeface="Arial" pitchFamily="34" charset="0"/>
              </a:rPr>
              <a:t>	</a:t>
            </a:r>
            <a:r>
              <a:rPr lang="ru-RU" sz="2400" b="1" dirty="0" smtClean="0">
                <a:effectLst>
                  <a:outerShdw blurRad="38100" dist="38100" dir="2700000" algn="tl">
                    <a:srgbClr val="000000">
                      <a:alpha val="43137"/>
                    </a:srgbClr>
                  </a:outerShdw>
                </a:effectLst>
                <a:latin typeface="Arial" pitchFamily="34" charset="0"/>
                <a:cs typeface="Arial" pitchFamily="34" charset="0"/>
              </a:rPr>
              <a:t>Аэрофотоснимки</a:t>
            </a:r>
            <a:r>
              <a:rPr lang="ru-RU" sz="2400" b="1" dirty="0" smtClean="0">
                <a:latin typeface="Arial" pitchFamily="34" charset="0"/>
                <a:cs typeface="Arial" pitchFamily="34" charset="0"/>
              </a:rPr>
              <a:t> </a:t>
            </a:r>
            <a:r>
              <a:rPr lang="ru-RU" sz="2400" dirty="0">
                <a:latin typeface="Arial" pitchFamily="34" charset="0"/>
                <a:cs typeface="Arial" pitchFamily="34" charset="0"/>
              </a:rPr>
              <a:t>(фотодокументы) и специальные карты </a:t>
            </a:r>
            <a:r>
              <a:rPr lang="ru-RU" sz="2400" dirty="0" smtClean="0">
                <a:latin typeface="Arial" pitchFamily="34" charset="0"/>
                <a:cs typeface="Arial" pitchFamily="34" charset="0"/>
              </a:rPr>
              <a:t> </a:t>
            </a:r>
            <a:r>
              <a:rPr lang="ru-RU" sz="2400" dirty="0">
                <a:latin typeface="Arial" pitchFamily="34" charset="0"/>
                <a:cs typeface="Arial" pitchFamily="34" charset="0"/>
              </a:rPr>
              <a:t>применяются в дополнение к топографическим картам, а при их отсутствии - как самостоятельные документы для изучения местности. </a:t>
            </a:r>
            <a:endParaRPr lang="ru-RU" sz="2400" dirty="0" smtClean="0">
              <a:latin typeface="Arial" pitchFamily="34" charset="0"/>
              <a:cs typeface="Arial" pitchFamily="34" charset="0"/>
            </a:endParaRPr>
          </a:p>
          <a:p>
            <a:pPr marL="0" indent="0" algn="just">
              <a:buNone/>
            </a:pPr>
            <a:r>
              <a:rPr lang="ru-RU" sz="2400" dirty="0" smtClean="0">
                <a:latin typeface="Arial" pitchFamily="34" charset="0"/>
                <a:cs typeface="Arial" pitchFamily="34" charset="0"/>
              </a:rPr>
              <a:t>	</a:t>
            </a:r>
            <a:r>
              <a:rPr lang="ru-RU" sz="2400" b="1" dirty="0" smtClean="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Недостаток</a:t>
            </a:r>
            <a:r>
              <a:rPr lang="ru-RU" sz="2400" dirty="0" smtClean="0">
                <a:latin typeface="Arial" pitchFamily="34" charset="0"/>
                <a:cs typeface="Arial" pitchFamily="34" charset="0"/>
              </a:rPr>
              <a:t> </a:t>
            </a:r>
            <a:r>
              <a:rPr lang="ru-RU" sz="2400" dirty="0">
                <a:latin typeface="Arial" pitchFamily="34" charset="0"/>
                <a:cs typeface="Arial" pitchFamily="34" charset="0"/>
              </a:rPr>
              <a:t>- трудность чтения фотографического изображения элементов местности;</a:t>
            </a:r>
          </a:p>
          <a:p>
            <a:pPr marL="0" indent="0">
              <a:buNone/>
            </a:pPr>
            <a:endParaRPr lang="ru-RU" i="1" dirty="0"/>
          </a:p>
        </p:txBody>
      </p:sp>
    </p:spTree>
    <p:extLst>
      <p:ext uri="{BB962C8B-B14F-4D97-AF65-F5344CB8AC3E}">
        <p14:creationId xmlns:p14="http://schemas.microsoft.com/office/powerpoint/2010/main" val="4846543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46568" y="810733"/>
            <a:ext cx="11227981" cy="5632597"/>
          </a:xfrm>
        </p:spPr>
        <p:txBody>
          <a:bodyPr>
            <a:normAutofit/>
          </a:bodyPr>
          <a:lstStyle/>
          <a:p>
            <a:pPr marL="0" indent="0" algn="just">
              <a:buNone/>
            </a:pPr>
            <a:r>
              <a:rPr lang="ru-RU" b="1" dirty="0" smtClean="0"/>
              <a:t>	</a:t>
            </a:r>
            <a:r>
              <a:rPr lang="ru-RU" sz="2400" b="1" dirty="0" smtClean="0">
                <a:effectLst>
                  <a:outerShdw blurRad="38100" dist="38100" dir="2700000" algn="tl">
                    <a:srgbClr val="000000">
                      <a:alpha val="43137"/>
                    </a:srgbClr>
                  </a:outerShdw>
                </a:effectLst>
                <a:latin typeface="Arial" pitchFamily="34" charset="0"/>
                <a:cs typeface="Arial" pitchFamily="34" charset="0"/>
              </a:rPr>
              <a:t>Описание </a:t>
            </a:r>
            <a:r>
              <a:rPr lang="ru-RU" sz="2400" b="1" dirty="0">
                <a:effectLst>
                  <a:outerShdw blurRad="38100" dist="38100" dir="2700000" algn="tl">
                    <a:srgbClr val="000000">
                      <a:alpha val="43137"/>
                    </a:srgbClr>
                  </a:outerShdw>
                </a:effectLst>
                <a:latin typeface="Arial" pitchFamily="34" charset="0"/>
                <a:cs typeface="Arial" pitchFamily="34" charset="0"/>
              </a:rPr>
              <a:t>местности </a:t>
            </a:r>
            <a:r>
              <a:rPr lang="ru-RU" sz="2400" dirty="0">
                <a:latin typeface="Arial" pitchFamily="34" charset="0"/>
                <a:cs typeface="Arial" pitchFamily="34" charset="0"/>
              </a:rPr>
              <a:t>(справка о местности) </a:t>
            </a:r>
            <a:r>
              <a:rPr lang="ru-RU" sz="2400" dirty="0" smtClean="0">
                <a:latin typeface="Arial" pitchFamily="34" charset="0"/>
                <a:cs typeface="Arial" pitchFamily="34" charset="0"/>
              </a:rPr>
              <a:t> </a:t>
            </a:r>
            <a:r>
              <a:rPr lang="ru-RU" sz="2400" dirty="0">
                <a:latin typeface="Arial" pitchFamily="34" charset="0"/>
                <a:cs typeface="Arial" pitchFamily="34" charset="0"/>
              </a:rPr>
              <a:t>содержит сведения о проходимости местности, режиме рек, климатических особенностях и некоторые другие данные. </a:t>
            </a:r>
            <a:endParaRPr lang="ru-RU" sz="2400" dirty="0" smtClean="0">
              <a:latin typeface="Arial" pitchFamily="34" charset="0"/>
              <a:cs typeface="Arial" pitchFamily="34" charset="0"/>
            </a:endParaRPr>
          </a:p>
          <a:p>
            <a:pPr marL="0" indent="0" algn="just">
              <a:buNone/>
            </a:pPr>
            <a:r>
              <a:rPr lang="ru-RU" sz="2400" dirty="0" smtClean="0">
                <a:latin typeface="Arial" pitchFamily="34" charset="0"/>
                <a:cs typeface="Arial" pitchFamily="34" charset="0"/>
              </a:rPr>
              <a:t>	</a:t>
            </a:r>
            <a:r>
              <a:rPr lang="ru-RU" sz="2400" b="1" dirty="0" smtClean="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Недостаток</a:t>
            </a:r>
            <a:r>
              <a:rPr lang="ru-RU" sz="2400" dirty="0" smtClean="0">
                <a:latin typeface="Arial" pitchFamily="34" charset="0"/>
                <a:cs typeface="Arial" pitchFamily="34" charset="0"/>
              </a:rPr>
              <a:t> </a:t>
            </a:r>
            <a:r>
              <a:rPr lang="ru-RU" sz="2400" dirty="0">
                <a:latin typeface="Arial" pitchFamily="34" charset="0"/>
                <a:cs typeface="Arial" pitchFamily="34" charset="0"/>
              </a:rPr>
              <a:t>- необходимо значительное время на отбор нужных сведений и перенос их на </a:t>
            </a:r>
            <a:r>
              <a:rPr lang="ru-RU" sz="2400" dirty="0" smtClean="0">
                <a:latin typeface="Arial" pitchFamily="34" charset="0"/>
                <a:cs typeface="Arial" pitchFamily="34" charset="0"/>
              </a:rPr>
              <a:t>карты.</a:t>
            </a:r>
          </a:p>
          <a:p>
            <a:pPr marL="0" indent="0" algn="just">
              <a:buNone/>
            </a:pPr>
            <a:endParaRPr lang="ru-RU" sz="2400" dirty="0" smtClean="0">
              <a:latin typeface="Arial" pitchFamily="34" charset="0"/>
              <a:cs typeface="Arial" pitchFamily="34" charset="0"/>
            </a:endParaRPr>
          </a:p>
          <a:p>
            <a:pPr marL="0" indent="0" algn="just">
              <a:buNone/>
            </a:pPr>
            <a:endParaRPr lang="ru-RU" sz="2400" dirty="0" smtClean="0">
              <a:latin typeface="Arial" pitchFamily="34" charset="0"/>
              <a:cs typeface="Arial" pitchFamily="34" charset="0"/>
            </a:endParaRPr>
          </a:p>
          <a:p>
            <a:pPr marL="0" indent="0" algn="just">
              <a:buNone/>
            </a:pPr>
            <a:r>
              <a:rPr lang="ru-RU" sz="2400" b="1" dirty="0" smtClean="0">
                <a:latin typeface="Arial" pitchFamily="34" charset="0"/>
                <a:cs typeface="Arial" pitchFamily="34" charset="0"/>
              </a:rPr>
              <a:t>	</a:t>
            </a:r>
            <a:r>
              <a:rPr lang="ru-RU" sz="2400" b="1" dirty="0" smtClean="0">
                <a:effectLst>
                  <a:outerShdw blurRad="38100" dist="38100" dir="2700000" algn="tl">
                    <a:srgbClr val="000000">
                      <a:alpha val="43137"/>
                    </a:srgbClr>
                  </a:outerShdw>
                </a:effectLst>
                <a:latin typeface="Arial" pitchFamily="34" charset="0"/>
                <a:cs typeface="Arial" pitchFamily="34" charset="0"/>
              </a:rPr>
              <a:t>Опрос </a:t>
            </a:r>
            <a:r>
              <a:rPr lang="ru-RU" sz="2400" b="1" dirty="0">
                <a:effectLst>
                  <a:outerShdw blurRad="38100" dist="38100" dir="2700000" algn="tl">
                    <a:srgbClr val="000000">
                      <a:alpha val="43137"/>
                    </a:srgbClr>
                  </a:outerShdw>
                </a:effectLst>
                <a:latin typeface="Arial" pitchFamily="34" charset="0"/>
                <a:cs typeface="Arial" pitchFamily="34" charset="0"/>
              </a:rPr>
              <a:t>местных жителей и допрос пленных </a:t>
            </a:r>
            <a:r>
              <a:rPr lang="ru-RU" sz="2400" dirty="0">
                <a:latin typeface="Arial" pitchFamily="34" charset="0"/>
                <a:cs typeface="Arial" pitchFamily="34" charset="0"/>
              </a:rPr>
              <a:t>- позволяет получить данные о проходимости местности, ее инженерном оборудовании, а также о планируемых противником мероприятиях по затоплению местности и разрушениям на ней. </a:t>
            </a:r>
            <a:endParaRPr lang="ru-RU" sz="2400" dirty="0" smtClean="0">
              <a:latin typeface="Arial" pitchFamily="34" charset="0"/>
              <a:cs typeface="Arial" pitchFamily="34" charset="0"/>
            </a:endParaRPr>
          </a:p>
          <a:p>
            <a:pPr marL="0" indent="0" algn="just">
              <a:buNone/>
            </a:pPr>
            <a:r>
              <a:rPr lang="ru-RU" sz="2400" dirty="0" smtClean="0">
                <a:latin typeface="Arial" pitchFamily="34" charset="0"/>
                <a:cs typeface="Arial" pitchFamily="34" charset="0"/>
              </a:rPr>
              <a:t>	</a:t>
            </a:r>
            <a:r>
              <a:rPr lang="ru-RU" sz="2400" b="1" dirty="0" smtClean="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Недостаток</a:t>
            </a:r>
            <a:r>
              <a:rPr lang="ru-RU" sz="2400" dirty="0" smtClean="0">
                <a:latin typeface="Arial" pitchFamily="34" charset="0"/>
                <a:cs typeface="Arial" pitchFamily="34" charset="0"/>
              </a:rPr>
              <a:t> </a:t>
            </a:r>
            <a:r>
              <a:rPr lang="ru-RU" sz="2400" dirty="0">
                <a:latin typeface="Arial" pitchFamily="34" charset="0"/>
                <a:cs typeface="Arial" pitchFamily="34" charset="0"/>
              </a:rPr>
              <a:t>- сведения отрывочные, слабо увязаны с картой и требуют проверки; прогнозирование изменений местности - применяется при изучении местности в районах ядерных ударов.</a:t>
            </a:r>
          </a:p>
          <a:p>
            <a:pPr marL="0" indent="0" algn="just">
              <a:buNone/>
            </a:pPr>
            <a:endParaRPr lang="ru-RU" i="1" dirty="0"/>
          </a:p>
          <a:p>
            <a:endParaRPr lang="ru-RU" dirty="0"/>
          </a:p>
        </p:txBody>
      </p:sp>
    </p:spTree>
    <p:extLst>
      <p:ext uri="{BB962C8B-B14F-4D97-AF65-F5344CB8AC3E}">
        <p14:creationId xmlns:p14="http://schemas.microsoft.com/office/powerpoint/2010/main" val="20949867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6580" y="240208"/>
            <a:ext cx="10363200" cy="642942"/>
          </a:xfrm>
        </p:spPr>
        <p:txBody>
          <a:bodyPr>
            <a:normAutofit/>
          </a:bodyPr>
          <a:lstStyle/>
          <a:p>
            <a:pPr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Изучение дорожной  сети</a:t>
            </a:r>
            <a:endParaRPr lang="ru-RU" sz="24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Содержимое 2"/>
          <p:cNvSpPr>
            <a:spLocks noGrp="1"/>
          </p:cNvSpPr>
          <p:nvPr>
            <p:ph idx="1"/>
          </p:nvPr>
        </p:nvSpPr>
        <p:spPr>
          <a:xfrm>
            <a:off x="648587" y="963558"/>
            <a:ext cx="11004697" cy="5245856"/>
          </a:xfrm>
        </p:spPr>
        <p:txBody>
          <a:bodyPr>
            <a:normAutofit/>
          </a:bodyPr>
          <a:lstStyle/>
          <a:p>
            <a:pPr marL="0" indent="361950" algn="just">
              <a:buAutoNum type="arabicPeriod"/>
              <a:tabLst>
                <a:tab pos="0" algn="l"/>
              </a:tabLst>
            </a:pPr>
            <a:r>
              <a:rPr lang="ru-RU" sz="2200" dirty="0" smtClean="0">
                <a:latin typeface="Arial" pitchFamily="34" charset="0"/>
                <a:cs typeface="Arial" pitchFamily="34" charset="0"/>
              </a:rPr>
              <a:t>Изучают наличие шоссейных дорог, идущих в нужном направлении, их класс, ширину и характер покрытия (для определения скорости  движения).</a:t>
            </a:r>
          </a:p>
          <a:p>
            <a:pPr marL="0" indent="361950" algn="just">
              <a:buAutoNum type="arabicPeriod"/>
            </a:pPr>
            <a:r>
              <a:rPr lang="ru-RU" sz="2200" dirty="0" smtClean="0">
                <a:latin typeface="Arial" pitchFamily="34" charset="0"/>
                <a:cs typeface="Arial" pitchFamily="34" charset="0"/>
              </a:rPr>
              <a:t>При движении по дорогам возникает необходимость съезжать с дороги, поэтому при изучении шоссейных дорог выявляют выемки и насыпи, которые могут затруднить съезд с дороги.</a:t>
            </a:r>
          </a:p>
          <a:p>
            <a:pPr marL="0" indent="361950" algn="just">
              <a:buAutoNum type="arabicPeriod"/>
            </a:pPr>
            <a:r>
              <a:rPr lang="ru-RU" sz="2200" dirty="0" smtClean="0">
                <a:latin typeface="Arial" pitchFamily="34" charset="0"/>
                <a:cs typeface="Arial" pitchFamily="34" charset="0"/>
              </a:rPr>
              <a:t>При изучении дорог без покрытия учитывают характер грунта и изменение его свойств в зависимости от погоды, выявляют участки, где снижается скорость движения (затяжные подъемы и спуски, места с большим количеством резких поворотов, гребни и пр.). </a:t>
            </a:r>
          </a:p>
          <a:p>
            <a:pPr marL="0" indent="361950" algn="just">
              <a:buAutoNum type="arabicPeriod"/>
            </a:pPr>
            <a:r>
              <a:rPr lang="ru-RU" sz="2200" dirty="0" smtClean="0">
                <a:latin typeface="Arial" pitchFamily="34" charset="0"/>
                <a:cs typeface="Arial" pitchFamily="34" charset="0"/>
              </a:rPr>
              <a:t>Крутизну подъемов и спусков на дорогах обычно определяют по горизонталям на глаз</a:t>
            </a:r>
            <a:r>
              <a:rPr lang="ru-RU" sz="2200" b="1" dirty="0" smtClean="0">
                <a:latin typeface="Arial" pitchFamily="34" charset="0"/>
                <a:cs typeface="Arial" pitchFamily="34" charset="0"/>
              </a:rPr>
              <a:t>. </a:t>
            </a:r>
            <a:r>
              <a:rPr lang="ru-RU" sz="2200" dirty="0" smtClean="0">
                <a:latin typeface="Arial" pitchFamily="34" charset="0"/>
                <a:cs typeface="Arial" pitchFamily="34" charset="0"/>
              </a:rPr>
              <a:t>На участках дорог с затяжными подъемами и спусками крутизной </a:t>
            </a:r>
            <a:r>
              <a:rPr lang="ru-RU" sz="2200" u="sng" dirty="0" smtClean="0">
                <a:latin typeface="Arial" pitchFamily="34" charset="0"/>
                <a:cs typeface="Arial" pitchFamily="34" charset="0"/>
              </a:rPr>
              <a:t>в 5-10° маршевая скорость снижается примерно вдвое, а при крутизне 15-20°- в четыре раза.</a:t>
            </a:r>
          </a:p>
          <a:p>
            <a:pPr marL="0" indent="361950" algn="just">
              <a:buAutoNum type="arabicPeriod"/>
            </a:pPr>
            <a:r>
              <a:rPr lang="ru-RU" sz="2200" dirty="0" smtClean="0">
                <a:latin typeface="Arial" pitchFamily="34" charset="0"/>
                <a:cs typeface="Arial" pitchFamily="34" charset="0"/>
              </a:rPr>
              <a:t>При изучении грунтовых дорог особое внимание обращают на выявление грузоподъемности мостов и паромных переправ.</a:t>
            </a:r>
          </a:p>
        </p:txBody>
      </p:sp>
    </p:spTree>
    <p:extLst>
      <p:ext uri="{BB962C8B-B14F-4D97-AF65-F5344CB8AC3E}">
        <p14:creationId xmlns:p14="http://schemas.microsoft.com/office/powerpoint/2010/main" val="3282288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8223" y="148856"/>
            <a:ext cx="11823405" cy="701749"/>
          </a:xfrm>
        </p:spPr>
        <p:txBody>
          <a:bodyPr>
            <a:normAutofit/>
          </a:bodyPr>
          <a:lstStyle/>
          <a:p>
            <a:pPr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Изучение проходимости местности вне дорог</a:t>
            </a:r>
            <a:endParaRPr lang="ru-RU" sz="24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Овал 3"/>
          <p:cNvSpPr/>
          <p:nvPr/>
        </p:nvSpPr>
        <p:spPr>
          <a:xfrm>
            <a:off x="2666977" y="1428737"/>
            <a:ext cx="6286500" cy="1357313"/>
          </a:xfrm>
          <a:prstGeom prst="ellipse">
            <a:avLst/>
          </a:prstGeom>
          <a:solidFill>
            <a:srgbClr val="66FFFF"/>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Местность</a:t>
            </a:r>
            <a:endPar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Стрелка вниз 4"/>
          <p:cNvSpPr/>
          <p:nvPr/>
        </p:nvSpPr>
        <p:spPr>
          <a:xfrm rot="2463936">
            <a:off x="1880501" y="2373191"/>
            <a:ext cx="715332" cy="188500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 name="Стрелка вниз 5"/>
          <p:cNvSpPr/>
          <p:nvPr/>
        </p:nvSpPr>
        <p:spPr>
          <a:xfrm>
            <a:off x="5619747" y="2928935"/>
            <a:ext cx="645584" cy="19192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низ 6"/>
          <p:cNvSpPr/>
          <p:nvPr/>
        </p:nvSpPr>
        <p:spPr>
          <a:xfrm rot="19171679">
            <a:off x="9230289" y="2285463"/>
            <a:ext cx="647700" cy="19192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Прямоугольник 7"/>
          <p:cNvSpPr/>
          <p:nvPr/>
        </p:nvSpPr>
        <p:spPr>
          <a:xfrm>
            <a:off x="4190987" y="4929198"/>
            <a:ext cx="3810015" cy="842962"/>
          </a:xfrm>
          <a:prstGeom prst="rect">
            <a:avLst/>
          </a:prstGeom>
          <a:solidFill>
            <a:schemeClr val="tx1">
              <a:lumMod val="50000"/>
              <a:lumOff val="50000"/>
            </a:schemeClr>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ru-RU" sz="2800" b="1" dirty="0" smtClean="0">
                <a:solidFill>
                  <a:srgbClr val="FF0000"/>
                </a:solidFill>
                <a:effectLst>
                  <a:outerShdw blurRad="38100" dist="38100" dir="2700000" algn="tl">
                    <a:srgbClr val="000000">
                      <a:alpha val="43137"/>
                    </a:srgbClr>
                  </a:outerShdw>
                </a:effectLst>
              </a:rPr>
              <a:t>трудно</a:t>
            </a:r>
          </a:p>
          <a:p>
            <a:pPr algn="ctr">
              <a:defRPr/>
            </a:pPr>
            <a:r>
              <a:rPr lang="ru-RU" sz="2800" b="1" dirty="0" smtClean="0">
                <a:solidFill>
                  <a:srgbClr val="FF0000"/>
                </a:solidFill>
                <a:effectLst>
                  <a:outerShdw blurRad="38100" dist="38100" dir="2700000" algn="tl">
                    <a:srgbClr val="000000">
                      <a:alpha val="43137"/>
                    </a:srgbClr>
                  </a:outerShdw>
                </a:effectLst>
              </a:rPr>
              <a:t>проходимая</a:t>
            </a:r>
            <a:endParaRPr lang="ru-RU" sz="2800" b="1" dirty="0">
              <a:solidFill>
                <a:srgbClr val="FF0000"/>
              </a:solidFill>
              <a:effectLst>
                <a:outerShdw blurRad="38100" dist="38100" dir="2700000" algn="tl">
                  <a:srgbClr val="000000">
                    <a:alpha val="43137"/>
                  </a:srgbClr>
                </a:outerShdw>
              </a:effectLst>
            </a:endParaRPr>
          </a:p>
        </p:txBody>
      </p:sp>
      <p:sp>
        <p:nvSpPr>
          <p:cNvPr id="9" name="Прямоугольник 8"/>
          <p:cNvSpPr/>
          <p:nvPr/>
        </p:nvSpPr>
        <p:spPr>
          <a:xfrm>
            <a:off x="8381985" y="4567699"/>
            <a:ext cx="3810015" cy="842962"/>
          </a:xfrm>
          <a:prstGeom prst="rect">
            <a:avLst/>
          </a:prstGeom>
          <a:solidFill>
            <a:schemeClr val="tx1">
              <a:lumMod val="50000"/>
              <a:lumOff val="50000"/>
            </a:schemeClr>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ru-RU" sz="2800" b="1" dirty="0" smtClean="0">
                <a:solidFill>
                  <a:srgbClr val="FF0000"/>
                </a:solidFill>
                <a:effectLst>
                  <a:outerShdw blurRad="38100" dist="38100" dir="2700000" algn="tl">
                    <a:srgbClr val="000000">
                      <a:alpha val="43137"/>
                    </a:srgbClr>
                  </a:outerShdw>
                </a:effectLst>
              </a:rPr>
              <a:t>непроходимая</a:t>
            </a:r>
            <a:endParaRPr lang="ru-RU" sz="2800" b="1" dirty="0">
              <a:solidFill>
                <a:srgbClr val="FF0000"/>
              </a:solidFill>
              <a:effectLst>
                <a:outerShdw blurRad="38100" dist="38100" dir="2700000" algn="tl">
                  <a:srgbClr val="000000">
                    <a:alpha val="43137"/>
                  </a:srgbClr>
                </a:outerShdw>
              </a:effectLst>
            </a:endParaRPr>
          </a:p>
        </p:txBody>
      </p:sp>
      <p:sp>
        <p:nvSpPr>
          <p:cNvPr id="10" name="Прямоугольник 9"/>
          <p:cNvSpPr/>
          <p:nvPr/>
        </p:nvSpPr>
        <p:spPr>
          <a:xfrm>
            <a:off x="1" y="4572008"/>
            <a:ext cx="3810015" cy="842962"/>
          </a:xfrm>
          <a:prstGeom prst="rect">
            <a:avLst/>
          </a:prstGeom>
          <a:solidFill>
            <a:schemeClr val="tx1">
              <a:lumMod val="50000"/>
              <a:lumOff val="50000"/>
            </a:schemeClr>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ru-RU" sz="2800" b="1" dirty="0" smtClean="0">
                <a:solidFill>
                  <a:srgbClr val="FF0000"/>
                </a:solidFill>
                <a:effectLst>
                  <a:outerShdw blurRad="38100" dist="38100" dir="2700000" algn="tl">
                    <a:srgbClr val="000000">
                      <a:alpha val="43137"/>
                    </a:srgbClr>
                  </a:outerShdw>
                </a:effectLst>
              </a:rPr>
              <a:t>проходимая</a:t>
            </a:r>
            <a:endParaRPr lang="ru-RU"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6751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7715" y="214290"/>
            <a:ext cx="10363200" cy="700110"/>
          </a:xfrm>
        </p:spPr>
        <p:txBody>
          <a:bodyPr>
            <a:normAutofit/>
          </a:bodyPr>
          <a:lstStyle/>
          <a:p>
            <a:pPr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Проходимая местность</a:t>
            </a:r>
            <a:endPar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Содержимое 2"/>
          <p:cNvSpPr>
            <a:spLocks noGrp="1"/>
          </p:cNvSpPr>
          <p:nvPr>
            <p:ph idx="1"/>
          </p:nvPr>
        </p:nvSpPr>
        <p:spPr>
          <a:xfrm>
            <a:off x="350874" y="928670"/>
            <a:ext cx="11461898" cy="2571768"/>
          </a:xfrm>
        </p:spPr>
        <p:txBody>
          <a:bodyPr>
            <a:normAutofit/>
          </a:bodyPr>
          <a:lstStyle/>
          <a:p>
            <a:pPr marL="0" indent="361950" algn="just">
              <a:buNone/>
            </a:pP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Проходимая местность </a:t>
            </a:r>
            <a:r>
              <a:rPr lang="ru-RU" sz="2400" b="1" dirty="0" smtClean="0">
                <a:effectLst>
                  <a:outerShdw blurRad="38100" dist="38100" dir="2700000" algn="tl">
                    <a:srgbClr val="000000">
                      <a:alpha val="43137"/>
                    </a:srgbClr>
                  </a:outerShdw>
                </a:effectLst>
                <a:latin typeface="Arial" pitchFamily="34" charset="0"/>
                <a:cs typeface="Arial" pitchFamily="34" charset="0"/>
              </a:rPr>
              <a:t>-</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400" dirty="0" smtClean="0">
                <a:latin typeface="Arial" pitchFamily="34" charset="0"/>
                <a:cs typeface="Arial" pitchFamily="34" charset="0"/>
              </a:rPr>
              <a:t>допускает широкий маневр и беспрепятственное движение колонных и гусеничных машин; лишь отдельные места необходимо обходить или усиливать (оборудовать проходы).</a:t>
            </a:r>
          </a:p>
        </p:txBody>
      </p:sp>
      <p:pic>
        <p:nvPicPr>
          <p:cNvPr id="65538" name="Picture 2" descr="http://savepic.org/4411702.jpg"/>
          <p:cNvPicPr>
            <a:picLocks noChangeAspect="1" noChangeArrowheads="1"/>
          </p:cNvPicPr>
          <p:nvPr/>
        </p:nvPicPr>
        <p:blipFill>
          <a:blip r:embed="rId2"/>
          <a:srcRect l="1082" t="4144" r="4761" b="26795"/>
          <a:stretch>
            <a:fillRect/>
          </a:stretch>
        </p:blipFill>
        <p:spPr bwMode="auto">
          <a:xfrm>
            <a:off x="4051005" y="3786189"/>
            <a:ext cx="4222073" cy="2422341"/>
          </a:xfrm>
          <a:prstGeom prst="rect">
            <a:avLst/>
          </a:prstGeom>
          <a:noFill/>
        </p:spPr>
      </p:pic>
      <p:pic>
        <p:nvPicPr>
          <p:cNvPr id="65540" name="Picture 4" descr="http://zabinfo.ru/index.php?func=viewimage&amp;iid=28551&amp;module=photoshare"/>
          <p:cNvPicPr>
            <a:picLocks noChangeAspect="1" noChangeArrowheads="1"/>
          </p:cNvPicPr>
          <p:nvPr/>
        </p:nvPicPr>
        <p:blipFill>
          <a:blip r:embed="rId3"/>
          <a:srcRect/>
          <a:stretch>
            <a:fillRect/>
          </a:stretch>
        </p:blipFill>
        <p:spPr bwMode="auto">
          <a:xfrm>
            <a:off x="622022" y="2134819"/>
            <a:ext cx="3428983" cy="2107572"/>
          </a:xfrm>
          <a:prstGeom prst="rect">
            <a:avLst/>
          </a:prstGeom>
          <a:noFill/>
        </p:spPr>
      </p:pic>
      <p:pic>
        <p:nvPicPr>
          <p:cNvPr id="65542" name="Picture 6" descr="http://img11.nnm.me/9/6/e/c/2/e16158f063e97275e304f41e2ce.jpg"/>
          <p:cNvPicPr>
            <a:picLocks noChangeAspect="1" noChangeArrowheads="1"/>
          </p:cNvPicPr>
          <p:nvPr/>
        </p:nvPicPr>
        <p:blipFill>
          <a:blip r:embed="rId4"/>
          <a:srcRect r="23767"/>
          <a:stretch>
            <a:fillRect/>
          </a:stretch>
        </p:blipFill>
        <p:spPr bwMode="auto">
          <a:xfrm>
            <a:off x="8273078" y="2134819"/>
            <a:ext cx="3428983" cy="2107572"/>
          </a:xfrm>
          <a:prstGeom prst="rect">
            <a:avLst/>
          </a:prstGeom>
          <a:noFill/>
        </p:spPr>
      </p:pic>
    </p:spTree>
    <p:extLst>
      <p:ext uri="{BB962C8B-B14F-4D97-AF65-F5344CB8AC3E}">
        <p14:creationId xmlns:p14="http://schemas.microsoft.com/office/powerpoint/2010/main" val="3964467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3000" fill="hold" nodeType="clickEffect">
                                  <p:stCondLst>
                                    <p:cond delay="0"/>
                                  </p:stCondLst>
                                  <p:childTnLst>
                                    <p:anim calcmode="discrete" valueType="str">
                                      <p:cBhvr>
                                        <p:cTn id="6" dur="1000" fill="hold"/>
                                        <p:tgtEl>
                                          <p:spTgt spid="65540"/>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5" presetClass="emph" presetSubtype="0" repeatCount="3000" fill="hold" nodeType="clickEffect">
                                  <p:stCondLst>
                                    <p:cond delay="0"/>
                                  </p:stCondLst>
                                  <p:childTnLst>
                                    <p:anim calcmode="discrete" valueType="str">
                                      <p:cBhvr>
                                        <p:cTn id="10" dur="1000" fill="hold"/>
                                        <p:tgtEl>
                                          <p:spTgt spid="65538"/>
                                        </p:tgtEl>
                                        <p:attrNameLst>
                                          <p:attrName>style.visibility</p:attrName>
                                        </p:attrNameLst>
                                      </p:cBhvr>
                                      <p:tavLst>
                                        <p:tav tm="0">
                                          <p:val>
                                            <p:strVal val="hidden"/>
                                          </p:val>
                                        </p:tav>
                                        <p:tav tm="50000">
                                          <p:val>
                                            <p:strVal val="visible"/>
                                          </p:val>
                                        </p:tav>
                                      </p:tavLst>
                                    </p:anim>
                                  </p:childTnLst>
                                </p:cTn>
                              </p:par>
                              <p:par>
                                <p:cTn id="11" presetID="35" presetClass="emph" presetSubtype="0" repeatCount="3000" fill="hold" nodeType="withEffect">
                                  <p:stCondLst>
                                    <p:cond delay="0"/>
                                  </p:stCondLst>
                                  <p:childTnLst>
                                    <p:anim calcmode="discrete" valueType="str">
                                      <p:cBhvr>
                                        <p:cTn id="12" dur="1000" fill="hold"/>
                                        <p:tgtEl>
                                          <p:spTgt spid="6554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857232"/>
          </a:xfrm>
        </p:spPr>
        <p:txBody>
          <a:bodyPr>
            <a:normAutofit/>
          </a:bodyPr>
          <a:lstStyle/>
          <a:p>
            <a:pPr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Труднопроходимая местность</a:t>
            </a:r>
            <a:endPar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Содержимое 2"/>
          <p:cNvSpPr>
            <a:spLocks noGrp="1"/>
          </p:cNvSpPr>
          <p:nvPr>
            <p:ph idx="1"/>
          </p:nvPr>
        </p:nvSpPr>
        <p:spPr>
          <a:xfrm>
            <a:off x="255180" y="1003097"/>
            <a:ext cx="11430001" cy="1644409"/>
          </a:xfrm>
        </p:spPr>
        <p:txBody>
          <a:bodyPr/>
          <a:lstStyle/>
          <a:p>
            <a:pPr marL="0" indent="361950" algn="just">
              <a:buNone/>
            </a:pP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Труднопроходимая местность </a:t>
            </a:r>
            <a:r>
              <a:rPr lang="ru-RU" sz="2400" dirty="0" smtClean="0">
                <a:effectLst>
                  <a:outerShdw blurRad="38100" dist="38100" dir="2700000" algn="tl">
                    <a:srgbClr val="000000">
                      <a:alpha val="43137"/>
                    </a:srgbClr>
                  </a:outerShdw>
                </a:effectLst>
                <a:latin typeface="Arial" pitchFamily="34" charset="0"/>
                <a:cs typeface="Arial" pitchFamily="34" charset="0"/>
              </a:rPr>
              <a:t>- доступна для движения только по отдельным направлениям с небольшой скоростью. Возможности маневрирования на ней ограничены, выдерживать общее направление движения трудно из-за препятствий и непроходимых участков.</a:t>
            </a:r>
          </a:p>
          <a:p>
            <a:endParaRPr lang="ru-RU" dirty="0"/>
          </a:p>
        </p:txBody>
      </p:sp>
      <p:pic>
        <p:nvPicPr>
          <p:cNvPr id="64514" name="Picture 2" descr="http://storage1.censor.net.ua/images/4/5/f/e/45fe003d9645c2e6cf107736a439d134/640x559.jpg"/>
          <p:cNvPicPr>
            <a:picLocks noChangeAspect="1" noChangeArrowheads="1"/>
          </p:cNvPicPr>
          <p:nvPr/>
        </p:nvPicPr>
        <p:blipFill>
          <a:blip r:embed="rId2"/>
          <a:srcRect l="5859" r="16796" b="23524"/>
          <a:stretch>
            <a:fillRect/>
          </a:stretch>
        </p:blipFill>
        <p:spPr bwMode="auto">
          <a:xfrm>
            <a:off x="895320" y="3264866"/>
            <a:ext cx="4805364" cy="2690038"/>
          </a:xfrm>
          <a:prstGeom prst="rect">
            <a:avLst/>
          </a:prstGeom>
          <a:noFill/>
        </p:spPr>
      </p:pic>
      <p:pic>
        <p:nvPicPr>
          <p:cNvPr id="64516" name="Picture 4" descr="http://www.pravda.ru/image/photo/2/6/6/165266.jpeg"/>
          <p:cNvPicPr>
            <a:picLocks noChangeAspect="1" noChangeArrowheads="1"/>
          </p:cNvPicPr>
          <p:nvPr/>
        </p:nvPicPr>
        <p:blipFill>
          <a:blip r:embed="rId3"/>
          <a:srcRect/>
          <a:stretch>
            <a:fillRect/>
          </a:stretch>
        </p:blipFill>
        <p:spPr bwMode="auto">
          <a:xfrm>
            <a:off x="6488045" y="3264866"/>
            <a:ext cx="4834129" cy="2690038"/>
          </a:xfrm>
          <a:prstGeom prst="rect">
            <a:avLst/>
          </a:prstGeom>
          <a:noFill/>
        </p:spPr>
      </p:pic>
    </p:spTree>
    <p:extLst>
      <p:ext uri="{BB962C8B-B14F-4D97-AF65-F5344CB8AC3E}">
        <p14:creationId xmlns:p14="http://schemas.microsoft.com/office/powerpoint/2010/main" val="197890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857232"/>
          </a:xfrm>
        </p:spPr>
        <p:txBody>
          <a:bodyPr>
            <a:normAutofit/>
          </a:bodyPr>
          <a:lstStyle/>
          <a:p>
            <a:pPr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Непроходимая местность</a:t>
            </a:r>
            <a:endPar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Содержимое 2"/>
          <p:cNvSpPr>
            <a:spLocks noGrp="1"/>
          </p:cNvSpPr>
          <p:nvPr>
            <p:ph idx="1"/>
          </p:nvPr>
        </p:nvSpPr>
        <p:spPr>
          <a:xfrm>
            <a:off x="361506" y="1012068"/>
            <a:ext cx="11504429" cy="1901253"/>
          </a:xfrm>
        </p:spPr>
        <p:txBody>
          <a:bodyPr/>
          <a:lstStyle/>
          <a:p>
            <a:pPr marL="0" indent="361950" algn="just">
              <a:buNone/>
            </a:pP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Непроходимая местность </a:t>
            </a:r>
            <a:r>
              <a:rPr lang="ru-RU" sz="2400" dirty="0" smtClean="0">
                <a:effectLst>
                  <a:outerShdw blurRad="38100" dist="38100" dir="2700000" algn="tl">
                    <a:srgbClr val="000000">
                      <a:alpha val="43137"/>
                    </a:srgbClr>
                  </a:outerShdw>
                </a:effectLst>
                <a:latin typeface="Arial" pitchFamily="34" charset="0"/>
                <a:cs typeface="Arial" pitchFamily="34" charset="0"/>
              </a:rPr>
              <a:t>- недоступна для движения всех видов машин без выполнения значительных работ по оборудованию дорог и колонных путей.</a:t>
            </a:r>
          </a:p>
          <a:p>
            <a:pPr marL="0" indent="0" algn="just">
              <a:buNone/>
            </a:pPr>
            <a:r>
              <a:rPr lang="ru-RU" sz="2400" dirty="0" smtClean="0">
                <a:effectLst>
                  <a:outerShdw blurRad="38100" dist="38100" dir="2700000" algn="tl">
                    <a:srgbClr val="000000">
                      <a:alpha val="43137"/>
                    </a:srgbClr>
                  </a:outerShdw>
                </a:effectLst>
                <a:latin typeface="Arial" pitchFamily="34" charset="0"/>
                <a:cs typeface="Arial" pitchFamily="34" charset="0"/>
              </a:rPr>
              <a:t>Отдельные препятствия и участки местности, доступные для одного вида боевой техники, могут быть недоступны для другого.</a:t>
            </a:r>
          </a:p>
          <a:p>
            <a:endParaRPr lang="ru-RU" dirty="0"/>
          </a:p>
        </p:txBody>
      </p:sp>
      <p:pic>
        <p:nvPicPr>
          <p:cNvPr id="63490" name="Picture 2" descr="http://i632.photobucket.com/albums/uu41/Smartyyulia/Cyprus/2010/North%20Cyprus/cyprus_NordCyprus_Bufavento_240410/IMG_1966.jpg"/>
          <p:cNvPicPr>
            <a:picLocks noChangeAspect="1" noChangeArrowheads="1"/>
          </p:cNvPicPr>
          <p:nvPr/>
        </p:nvPicPr>
        <p:blipFill>
          <a:blip r:embed="rId2"/>
          <a:srcRect/>
          <a:stretch>
            <a:fillRect/>
          </a:stretch>
        </p:blipFill>
        <p:spPr bwMode="auto">
          <a:xfrm>
            <a:off x="4068960" y="3295043"/>
            <a:ext cx="4007808" cy="2274952"/>
          </a:xfrm>
          <a:prstGeom prst="rect">
            <a:avLst/>
          </a:prstGeom>
          <a:noFill/>
        </p:spPr>
      </p:pic>
      <p:pic>
        <p:nvPicPr>
          <p:cNvPr id="63492" name="Picture 4" descr="http://www.las-arms.ru/img/survival/nature/boloto/boloto4.jpg"/>
          <p:cNvPicPr>
            <a:picLocks noChangeAspect="1" noChangeArrowheads="1"/>
          </p:cNvPicPr>
          <p:nvPr/>
        </p:nvPicPr>
        <p:blipFill>
          <a:blip r:embed="rId3"/>
          <a:srcRect/>
          <a:stretch>
            <a:fillRect/>
          </a:stretch>
        </p:blipFill>
        <p:spPr bwMode="auto">
          <a:xfrm>
            <a:off x="8076768" y="3283153"/>
            <a:ext cx="3940701" cy="2274952"/>
          </a:xfrm>
          <a:prstGeom prst="rect">
            <a:avLst/>
          </a:prstGeom>
          <a:noFill/>
        </p:spPr>
      </p:pic>
      <p:pic>
        <p:nvPicPr>
          <p:cNvPr id="63494" name="Picture 6" descr="http://pulson.ru/wp-content/uploads/2013/09/Sudya-Dredd-3D_Dredd-3D.jpg"/>
          <p:cNvPicPr>
            <a:picLocks noChangeAspect="1" noChangeArrowheads="1"/>
          </p:cNvPicPr>
          <p:nvPr/>
        </p:nvPicPr>
        <p:blipFill>
          <a:blip r:embed="rId4"/>
          <a:srcRect/>
          <a:stretch>
            <a:fillRect/>
          </a:stretch>
        </p:blipFill>
        <p:spPr bwMode="auto">
          <a:xfrm>
            <a:off x="276447" y="3295043"/>
            <a:ext cx="3940701" cy="2274952"/>
          </a:xfrm>
          <a:prstGeom prst="rect">
            <a:avLst/>
          </a:prstGeom>
          <a:noFill/>
        </p:spPr>
      </p:pic>
    </p:spTree>
    <p:extLst>
      <p:ext uri="{BB962C8B-B14F-4D97-AF65-F5344CB8AC3E}">
        <p14:creationId xmlns:p14="http://schemas.microsoft.com/office/powerpoint/2010/main" val="3852679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40241" y="1970568"/>
            <a:ext cx="11440633" cy="2176130"/>
          </a:xfrm>
        </p:spPr>
        <p:txBody>
          <a:bodyPr>
            <a:normAutofit/>
          </a:bodyPr>
          <a:lstStyle/>
          <a:p>
            <a:pPr marL="0" indent="0" algn="ctr">
              <a:buNone/>
            </a:pPr>
            <a:r>
              <a:rPr lang="ru-RU"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2 учебный вопрос.</a:t>
            </a:r>
          </a:p>
          <a:p>
            <a:pPr marL="0" lvl="0" indent="0" algn="ctr">
              <a:buNone/>
            </a:pPr>
            <a:r>
              <a:rPr lang="ru-RU" b="1" dirty="0">
                <a:effectLst>
                  <a:outerShdw blurRad="38100" dist="38100" dir="2700000" algn="tl">
                    <a:srgbClr val="000000">
                      <a:alpha val="43137"/>
                    </a:srgbClr>
                  </a:outerShdw>
                </a:effectLst>
                <a:latin typeface="Arial" pitchFamily="34" charset="0"/>
                <a:cs typeface="Arial" pitchFamily="34" charset="0"/>
              </a:rPr>
              <a:t>Тактические свойства </a:t>
            </a:r>
            <a:r>
              <a:rPr lang="ru-RU" b="1" dirty="0" smtClean="0">
                <a:effectLst>
                  <a:outerShdw blurRad="38100" dist="38100" dir="2700000" algn="tl">
                    <a:srgbClr val="000000">
                      <a:alpha val="43137"/>
                    </a:srgbClr>
                  </a:outerShdw>
                </a:effectLst>
                <a:latin typeface="Arial" pitchFamily="34" charset="0"/>
                <a:cs typeface="Arial" pitchFamily="34" charset="0"/>
              </a:rPr>
              <a:t>местности, ее основные разновидности. Сезонные изменения тактических свойств местности.</a:t>
            </a:r>
          </a:p>
          <a:p>
            <a:pPr marL="0" indent="0" algn="ctr">
              <a:buNone/>
            </a:pPr>
            <a:endParaRPr lang="ru-RU" sz="6000" dirty="0"/>
          </a:p>
        </p:txBody>
      </p:sp>
    </p:spTree>
    <p:extLst>
      <p:ext uri="{BB962C8B-B14F-4D97-AF65-F5344CB8AC3E}">
        <p14:creationId xmlns:p14="http://schemas.microsoft.com/office/powerpoint/2010/main" val="28720980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8075" y="503350"/>
            <a:ext cx="10515600" cy="453582"/>
          </a:xfrm>
        </p:spPr>
        <p:txBody>
          <a:bodyPr>
            <a:normAutofit/>
          </a:bodyPr>
          <a:lstStyle/>
          <a:p>
            <a:pPr algn="ctr"/>
            <a:r>
              <a:rPr lang="ru-RU"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Литература</a:t>
            </a:r>
            <a:endParaRPr lang="ru-RU"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12" descr="Учебник сержанта мотострелковых войск. - купить книгу в интернет-магазине  CentrMag по лучшим ценам! (00-010259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2" y="3782237"/>
            <a:ext cx="1852678" cy="2469707"/>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595424" y="1105533"/>
            <a:ext cx="10940902" cy="2123658"/>
          </a:xfrm>
          <a:prstGeom prst="rect">
            <a:avLst/>
          </a:prstGeom>
        </p:spPr>
        <p:txBody>
          <a:bodyPr wrap="square">
            <a:spAutoFit/>
          </a:bodyPr>
          <a:lstStyle/>
          <a:p>
            <a:r>
              <a:rPr lang="ru-RU" sz="2200" b="1" dirty="0">
                <a:latin typeface="Arial" pitchFamily="34" charset="0"/>
                <a:cs typeface="Arial" pitchFamily="34" charset="0"/>
              </a:rPr>
              <a:t>а) основная: </a:t>
            </a:r>
            <a:endParaRPr lang="ru-RU" sz="2200" dirty="0">
              <a:latin typeface="Arial" pitchFamily="34" charset="0"/>
              <a:cs typeface="Arial" pitchFamily="34" charset="0"/>
            </a:endParaRPr>
          </a:p>
          <a:p>
            <a:pPr lvl="0"/>
            <a:r>
              <a:rPr lang="ru-RU" sz="2200" dirty="0">
                <a:latin typeface="Arial" pitchFamily="34" charset="0"/>
                <a:cs typeface="Arial" pitchFamily="34" charset="0"/>
              </a:rPr>
              <a:t> </a:t>
            </a:r>
            <a:r>
              <a:rPr lang="ru-RU" sz="2200" dirty="0" smtClean="0">
                <a:latin typeface="Arial" pitchFamily="34" charset="0"/>
                <a:cs typeface="Arial" pitchFamily="34" charset="0"/>
              </a:rPr>
              <a:t>1. Военная </a:t>
            </a:r>
            <a:r>
              <a:rPr lang="ru-RU" sz="2200" dirty="0">
                <a:latin typeface="Arial" pitchFamily="34" charset="0"/>
                <a:cs typeface="Arial" pitchFamily="34" charset="0"/>
              </a:rPr>
              <a:t>топография. М.: Воениздат,2003г.</a:t>
            </a:r>
          </a:p>
          <a:p>
            <a:pPr lvl="0"/>
            <a:r>
              <a:rPr lang="ru-RU" sz="2200" dirty="0" smtClean="0">
                <a:latin typeface="Arial" pitchFamily="34" charset="0"/>
                <a:cs typeface="Arial" pitchFamily="34" charset="0"/>
              </a:rPr>
              <a:t> 2. Военная </a:t>
            </a:r>
            <a:r>
              <a:rPr lang="ru-RU" sz="2200" dirty="0">
                <a:latin typeface="Arial" pitchFamily="34" charset="0"/>
                <a:cs typeface="Arial" pitchFamily="34" charset="0"/>
              </a:rPr>
              <a:t>топография. Учебное пособие - М., 2019 г.</a:t>
            </a:r>
          </a:p>
          <a:p>
            <a:r>
              <a:rPr lang="ru-RU" sz="2200" b="1" dirty="0">
                <a:latin typeface="Arial" pitchFamily="34" charset="0"/>
                <a:cs typeface="Arial" pitchFamily="34" charset="0"/>
              </a:rPr>
              <a:t>б) дополнительная:</a:t>
            </a:r>
            <a:endParaRPr lang="ru-RU" sz="2200" dirty="0">
              <a:latin typeface="Arial" pitchFamily="34" charset="0"/>
              <a:cs typeface="Arial" pitchFamily="34" charset="0"/>
            </a:endParaRPr>
          </a:p>
          <a:p>
            <a:r>
              <a:rPr lang="ru-RU" sz="2200" dirty="0" smtClean="0">
                <a:latin typeface="Arial" pitchFamily="34" charset="0"/>
                <a:cs typeface="Arial" pitchFamily="34" charset="0"/>
              </a:rPr>
              <a:t> 1</a:t>
            </a:r>
            <a:r>
              <a:rPr lang="ru-RU" sz="2200" dirty="0">
                <a:latin typeface="Arial" pitchFamily="34" charset="0"/>
                <a:cs typeface="Arial" pitchFamily="34" charset="0"/>
              </a:rPr>
              <a:t>. Учебник сержанта мотострелковых войск. Воениздат, 2003 г.</a:t>
            </a:r>
          </a:p>
          <a:p>
            <a:r>
              <a:rPr lang="ru-RU" sz="2200" dirty="0" smtClean="0">
                <a:latin typeface="Arial" pitchFamily="34" charset="0"/>
                <a:cs typeface="Arial" pitchFamily="34" charset="0"/>
              </a:rPr>
              <a:t> 2</a:t>
            </a:r>
            <a:r>
              <a:rPr lang="ru-RU" sz="2200" dirty="0">
                <a:latin typeface="Arial" pitchFamily="34" charset="0"/>
                <a:cs typeface="Arial" pitchFamily="34" charset="0"/>
              </a:rPr>
              <a:t>. Учебник «Военная топография». М., Воениздат, 2008 г.</a:t>
            </a:r>
          </a:p>
        </p:txBody>
      </p:sp>
      <p:pic>
        <p:nvPicPr>
          <p:cNvPr id="1026" name="Picture 2" descr="Военная топография. - купить книгу в интернет-магазине CentrMag по лучшим  ценам! (00-010195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2332" y="3717447"/>
            <a:ext cx="1812433" cy="25808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Военная топографи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70583" y="3820923"/>
            <a:ext cx="1897911" cy="2542157"/>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descr="Военная топография: учебник ЁЁ Медиа 21876182 купить за 700 ₽ в  интернет-магазине Wildberri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8" descr="Военная топография: учебник ЁЁ Медиа 21876182 купить за 700 ₽ в  интернет-магазине Wildberri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AutoShape 10" descr="Военная топография: учебник ЁЁ Медиа 21876182 купить за 700 ₽ в  интернет-магазине Wildberri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AutoShape 12" descr="Военная топография: учебник ЁЁ Медиа 21876182 купить за 700 ₽ в  интернет-магазине Wildberrie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40" name="Picture 16" descr="Военная топография"/>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4024">
            <a:off x="6300114" y="3614972"/>
            <a:ext cx="2045278" cy="2804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8268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46567" y="1388221"/>
            <a:ext cx="11344940" cy="4321463"/>
          </a:xfrm>
        </p:spPr>
        <p:txBody>
          <a:bodyPr>
            <a:normAutofit/>
          </a:bodyPr>
          <a:lstStyle/>
          <a:p>
            <a:pPr marL="0" indent="0" algn="just">
              <a:buNone/>
            </a:pPr>
            <a:r>
              <a:rPr lang="ru-RU" i="1" dirty="0" smtClean="0"/>
              <a:t>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Свойства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местности, </a:t>
            </a:r>
            <a:r>
              <a:rPr lang="ru-RU" sz="2400" dirty="0">
                <a:latin typeface="Arial" pitchFamily="34" charset="0"/>
                <a:cs typeface="Arial" pitchFamily="34" charset="0"/>
              </a:rPr>
              <a:t>оказывающие влияние на организацию и ведение боя, применение оружия и боевой техники, принято называть тактическими свойствами. К основным из них относятся следующие свойства:</a:t>
            </a:r>
          </a:p>
          <a:p>
            <a:pPr lvl="0"/>
            <a:r>
              <a:rPr lang="ru-RU" sz="2400" dirty="0">
                <a:latin typeface="Arial" pitchFamily="34" charset="0"/>
                <a:cs typeface="Arial" pitchFamily="34" charset="0"/>
              </a:rPr>
              <a:t>проходимость местности;</a:t>
            </a:r>
          </a:p>
          <a:p>
            <a:pPr lvl="0"/>
            <a:r>
              <a:rPr lang="ru-RU" sz="2400" dirty="0">
                <a:latin typeface="Arial" pitchFamily="34" charset="0"/>
                <a:cs typeface="Arial" pitchFamily="34" charset="0"/>
              </a:rPr>
              <a:t>защитные свойства;</a:t>
            </a:r>
          </a:p>
          <a:p>
            <a:pPr lvl="0"/>
            <a:r>
              <a:rPr lang="ru-RU" sz="2400" dirty="0">
                <a:latin typeface="Arial" pitchFamily="34" charset="0"/>
                <a:cs typeface="Arial" pitchFamily="34" charset="0"/>
              </a:rPr>
              <a:t>маскировочные свойства;</a:t>
            </a:r>
          </a:p>
          <a:p>
            <a:pPr lvl="0"/>
            <a:r>
              <a:rPr lang="ru-RU" sz="2400" dirty="0">
                <a:latin typeface="Arial" pitchFamily="34" charset="0"/>
                <a:cs typeface="Arial" pitchFamily="34" charset="0"/>
              </a:rPr>
              <a:t>условия наблюдения;</a:t>
            </a:r>
          </a:p>
          <a:p>
            <a:pPr lvl="0"/>
            <a:r>
              <a:rPr lang="ru-RU" sz="2400" dirty="0">
                <a:latin typeface="Arial" pitchFamily="34" charset="0"/>
                <a:cs typeface="Arial" pitchFamily="34" charset="0"/>
              </a:rPr>
              <a:t>условия ориентирования;</a:t>
            </a:r>
          </a:p>
          <a:p>
            <a:pPr lvl="0"/>
            <a:r>
              <a:rPr lang="ru-RU" sz="2400" dirty="0">
                <a:latin typeface="Arial" pitchFamily="34" charset="0"/>
                <a:cs typeface="Arial" pitchFamily="34" charset="0"/>
              </a:rPr>
              <a:t>условия ведения огня.</a:t>
            </a:r>
          </a:p>
          <a:p>
            <a:pPr marL="0" indent="0">
              <a:buNone/>
            </a:pPr>
            <a:endParaRPr lang="ru-RU" dirty="0"/>
          </a:p>
        </p:txBody>
      </p:sp>
    </p:spTree>
    <p:extLst>
      <p:ext uri="{BB962C8B-B14F-4D97-AF65-F5344CB8AC3E}">
        <p14:creationId xmlns:p14="http://schemas.microsoft.com/office/powerpoint/2010/main" val="6319258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35936" y="478465"/>
            <a:ext cx="11302408" cy="5794744"/>
          </a:xfrm>
        </p:spPr>
        <p:txBody>
          <a:bodyPr>
            <a:normAutofit fontScale="92500" lnSpcReduction="20000"/>
          </a:bodyPr>
          <a:lstStyle/>
          <a:p>
            <a:pPr marL="0" indent="0" algn="just">
              <a:lnSpc>
                <a:spcPct val="150000"/>
              </a:lnSpc>
              <a:buNone/>
            </a:pPr>
            <a:r>
              <a:rPr lang="ru-RU" i="1" dirty="0" smtClean="0"/>
              <a:t>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Проходимость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местности </a:t>
            </a:r>
            <a:r>
              <a:rPr lang="ru-RU" sz="2400" dirty="0">
                <a:latin typeface="Arial" pitchFamily="34" charset="0"/>
                <a:cs typeface="Arial" pitchFamily="34" charset="0"/>
              </a:rPr>
              <a:t>— тактическое свойство местности, определяется прежде всего наличием дорожной сети. </a:t>
            </a:r>
            <a:r>
              <a:rPr lang="ru-RU" sz="2400" dirty="0" smtClean="0">
                <a:latin typeface="Arial" pitchFamily="34" charset="0"/>
                <a:cs typeface="Arial" pitchFamily="34" charset="0"/>
              </a:rPr>
              <a:t>Чем </a:t>
            </a:r>
            <a:r>
              <a:rPr lang="ru-RU" sz="2400" dirty="0">
                <a:latin typeface="Arial" pitchFamily="34" charset="0"/>
                <a:cs typeface="Arial" pitchFamily="34" charset="0"/>
              </a:rPr>
              <a:t>сильнее развита сеть дорог, тем доступнее местность для действий подразделений. </a:t>
            </a:r>
            <a:endParaRPr lang="ru-RU" sz="2400" dirty="0" smtClean="0">
              <a:latin typeface="Arial" pitchFamily="34" charset="0"/>
              <a:cs typeface="Arial" pitchFamily="34" charset="0"/>
            </a:endParaRPr>
          </a:p>
          <a:p>
            <a:pPr marL="0" indent="0" algn="just">
              <a:lnSpc>
                <a:spcPct val="150000"/>
              </a:lnSpc>
              <a:buNone/>
            </a:pPr>
            <a:r>
              <a:rPr lang="ru-RU" sz="2400" dirty="0" smtClean="0">
                <a:latin typeface="Arial" pitchFamily="34" charset="0"/>
                <a:cs typeface="Arial" pitchFamily="34" charset="0"/>
              </a:rPr>
              <a:t>	Проходимость </a:t>
            </a:r>
            <a:r>
              <a:rPr lang="ru-RU" sz="2400" dirty="0">
                <a:latin typeface="Arial" pitchFamily="34" charset="0"/>
                <a:cs typeface="Arial" pitchFamily="34" charset="0"/>
              </a:rPr>
              <a:t>местности вне дорог зависит главным образом от характера рельефа, почвенно-растительного покрова, наличия и характера рек и озёр, времени года и погодных условий.</a:t>
            </a:r>
          </a:p>
          <a:p>
            <a:pPr marL="0" indent="0" algn="just">
              <a:lnSpc>
                <a:spcPct val="150000"/>
              </a:lnSpc>
              <a:buNone/>
            </a:pPr>
            <a:r>
              <a:rPr lang="ru-RU" sz="2400" dirty="0" smtClean="0">
                <a:latin typeface="Arial" pitchFamily="34" charset="0"/>
                <a:cs typeface="Arial" pitchFamily="34" charset="0"/>
              </a:rPr>
              <a:t>	Влияние </a:t>
            </a:r>
            <a:r>
              <a:rPr lang="ru-RU" sz="2400" dirty="0">
                <a:latin typeface="Arial" pitchFamily="34" charset="0"/>
                <a:cs typeface="Arial" pitchFamily="34" charset="0"/>
              </a:rPr>
              <a:t>рельефа на проходимость местности определяется степенью его расчленённости, характером и расположением типовых форм, и крутизной скатов. Наиболее существенными естественными препятствиями при передвижении войск вне дорог являются овраги, промоины, обрывы, выемки и насыпи, а также возвышенности и впадины с крутыми скатами. От крутизны скатов зависит скорость движения людей и транспорта</a:t>
            </a:r>
            <a:r>
              <a:rPr lang="ru-RU" sz="2400" dirty="0" smtClean="0">
                <a:latin typeface="Arial" pitchFamily="34" charset="0"/>
                <a:cs typeface="Arial" pitchFamily="34" charset="0"/>
              </a:rPr>
              <a:t>.</a:t>
            </a:r>
            <a:endParaRPr lang="ru-RU" sz="2400" dirty="0">
              <a:latin typeface="Arial" pitchFamily="34" charset="0"/>
              <a:cs typeface="Arial" pitchFamily="34" charset="0"/>
            </a:endParaRPr>
          </a:p>
        </p:txBody>
      </p:sp>
    </p:spTree>
    <p:extLst>
      <p:ext uri="{BB962C8B-B14F-4D97-AF65-F5344CB8AC3E}">
        <p14:creationId xmlns:p14="http://schemas.microsoft.com/office/powerpoint/2010/main" val="23934611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61508" y="850605"/>
            <a:ext cx="11408734" cy="4954772"/>
          </a:xfrm>
        </p:spPr>
        <p:txBody>
          <a:bodyPr>
            <a:normAutofit lnSpcReduction="10000"/>
          </a:bodyPr>
          <a:lstStyle/>
          <a:p>
            <a:pPr marL="0" indent="0" algn="just">
              <a:lnSpc>
                <a:spcPct val="150000"/>
              </a:lnSpc>
              <a:buNone/>
            </a:pPr>
            <a:r>
              <a:rPr lang="ru-RU" i="1" dirty="0" smtClean="0"/>
              <a:t>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Защитные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свойства местности </a:t>
            </a:r>
            <a:r>
              <a:rPr lang="ru-RU" sz="2400" dirty="0">
                <a:latin typeface="Arial" pitchFamily="34" charset="0"/>
                <a:cs typeface="Arial" pitchFamily="34" charset="0"/>
              </a:rPr>
              <a:t>- свойства местности, ослабляющие действия поражающих факторов ядерного и обычного оружия и облегчающие организацию защиты войск. Они определяются главным образом характером рельефа и растительного покрова.</a:t>
            </a:r>
          </a:p>
          <a:p>
            <a:pPr marL="0" indent="0" algn="just">
              <a:lnSpc>
                <a:spcPct val="150000"/>
              </a:lnSpc>
              <a:buNone/>
            </a:pPr>
            <a:r>
              <a:rPr lang="ru-RU" sz="2400" dirty="0" smtClean="0">
                <a:latin typeface="Arial" pitchFamily="34" charset="0"/>
                <a:cs typeface="Arial" pitchFamily="34" charset="0"/>
              </a:rPr>
              <a:t>	Хорошими </a:t>
            </a:r>
            <a:r>
              <a:rPr lang="ru-RU" sz="2400" dirty="0">
                <a:latin typeface="Arial" pitchFamily="34" charset="0"/>
                <a:cs typeface="Arial" pitchFamily="34" charset="0"/>
              </a:rPr>
              <a:t>естественными укрытиями могут служить пещеры, гроты, шахты, штольни, туннели и другие подземные сооружения. Мелкие подразделения в качестве укрытий могут использовать детали рельефа (ямы, промоины), а также искусственные углубления и возвышенности (канавы, курганы, насыпи и т.п.).</a:t>
            </a:r>
          </a:p>
          <a:p>
            <a:endParaRPr lang="ru-RU" dirty="0"/>
          </a:p>
        </p:txBody>
      </p:sp>
    </p:spTree>
    <p:extLst>
      <p:ext uri="{BB962C8B-B14F-4D97-AF65-F5344CB8AC3E}">
        <p14:creationId xmlns:p14="http://schemas.microsoft.com/office/powerpoint/2010/main" val="15291145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9608" y="1010216"/>
            <a:ext cx="11440633" cy="4337961"/>
          </a:xfrm>
        </p:spPr>
        <p:txBody>
          <a:bodyPr>
            <a:normAutofit fontScale="92500"/>
          </a:bodyPr>
          <a:lstStyle/>
          <a:p>
            <a:pPr marL="0" indent="0" algn="just">
              <a:lnSpc>
                <a:spcPct val="150000"/>
              </a:lnSpc>
              <a:buNone/>
            </a:pPr>
            <a:r>
              <a:rPr lang="ru-RU" i="1" dirty="0" smtClean="0"/>
              <a:t>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Маскировочные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свойства местности</a:t>
            </a:r>
            <a:r>
              <a:rPr lang="ru-RU" sz="2400" b="1" dirty="0">
                <a:effectLst>
                  <a:outerShdw blurRad="38100" dist="38100" dir="2700000" algn="tl">
                    <a:srgbClr val="000000">
                      <a:alpha val="43137"/>
                    </a:srgbClr>
                  </a:outerShdw>
                </a:effectLst>
                <a:latin typeface="Arial" pitchFamily="34" charset="0"/>
                <a:cs typeface="Arial" pitchFamily="34" charset="0"/>
              </a:rPr>
              <a:t>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и условия наблюдения </a:t>
            </a:r>
            <a:r>
              <a:rPr lang="ru-RU" sz="2400" dirty="0">
                <a:latin typeface="Arial" pitchFamily="34" charset="0"/>
                <a:cs typeface="Arial" pitchFamily="34" charset="0"/>
              </a:rPr>
              <a:t>— свойства местности, способствующие скрытым от противника действиям войск и получению необходимых сведений о нём способом наблюдения. Они определяются степенью просматриваемое окружающей местности, дальностью обзора и зависят от характера рельефа, растительного покрова, населённых пунктов и других объектов, препятствующих обзору местности.</a:t>
            </a:r>
          </a:p>
          <a:p>
            <a:pPr marL="0" indent="0" algn="just">
              <a:lnSpc>
                <a:spcPct val="150000"/>
              </a:lnSpc>
              <a:buNone/>
            </a:pPr>
            <a:r>
              <a:rPr lang="ru-RU" sz="2400" dirty="0" smtClean="0">
                <a:solidFill>
                  <a:srgbClr val="2D2D2D"/>
                </a:solidFill>
                <a:latin typeface="Arial" pitchFamily="34" charset="0"/>
                <a:cs typeface="Arial" pitchFamily="34" charset="0"/>
              </a:rPr>
              <a:t>Основными </a:t>
            </a:r>
            <a:r>
              <a:rPr lang="ru-RU" sz="2400" dirty="0">
                <a:solidFill>
                  <a:srgbClr val="2D2D2D"/>
                </a:solidFill>
                <a:latin typeface="Arial" pitchFamily="34" charset="0"/>
                <a:cs typeface="Arial" pitchFamily="34" charset="0"/>
              </a:rPr>
              <a:t>естественными масками служат: леса, кустарники, сады; населенные пункты; глубокие складки рельефа (овраги, балки и т.п.)</a:t>
            </a:r>
            <a:endParaRPr lang="ru-RU" sz="2400" dirty="0">
              <a:latin typeface="Arial" pitchFamily="34" charset="0"/>
              <a:cs typeface="Arial" pitchFamily="34" charset="0"/>
            </a:endParaRPr>
          </a:p>
          <a:p>
            <a:endParaRPr lang="ru-RU" dirty="0"/>
          </a:p>
        </p:txBody>
      </p:sp>
    </p:spTree>
    <p:extLst>
      <p:ext uri="{BB962C8B-B14F-4D97-AF65-F5344CB8AC3E}">
        <p14:creationId xmlns:p14="http://schemas.microsoft.com/office/powerpoint/2010/main" val="38458617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63525" y="1017550"/>
            <a:ext cx="11281144" cy="3246105"/>
          </a:xfrm>
        </p:spPr>
        <p:txBody>
          <a:bodyPr>
            <a:normAutofit/>
          </a:bodyPr>
          <a:lstStyle/>
          <a:p>
            <a:pPr marL="0" indent="0" algn="just">
              <a:lnSpc>
                <a:spcPct val="160000"/>
              </a:lnSpc>
              <a:buNone/>
            </a:pP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Условия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наблюдения </a:t>
            </a:r>
            <a:r>
              <a:rPr lang="ru-RU" sz="2400" dirty="0" smtClean="0">
                <a:solidFill>
                  <a:srgbClr val="2D2D2D"/>
                </a:solidFill>
                <a:latin typeface="Arial" pitchFamily="34" charset="0"/>
                <a:cs typeface="Arial" pitchFamily="34" charset="0"/>
              </a:rPr>
              <a:t>это свойства, способствующие получению сведений о противнике. Они определяются степенью просматриваемой окружающей местности, дальностью обзора и зависят от характера рельефа, растительного покрова, наличия населенных пунктов и других объектов, препятствующих обзору местности.</a:t>
            </a:r>
            <a:endParaRPr lang="ru-RU" sz="2400" dirty="0" smtClean="0">
              <a:latin typeface="Arial" pitchFamily="34" charset="0"/>
              <a:cs typeface="Arial" pitchFamily="34" charset="0"/>
            </a:endParaRPr>
          </a:p>
          <a:p>
            <a:endParaRPr lang="ru-RU" dirty="0"/>
          </a:p>
        </p:txBody>
      </p:sp>
    </p:spTree>
    <p:extLst>
      <p:ext uri="{BB962C8B-B14F-4D97-AF65-F5344CB8AC3E}">
        <p14:creationId xmlns:p14="http://schemas.microsoft.com/office/powerpoint/2010/main" val="34742120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82772" y="1150883"/>
            <a:ext cx="11323674" cy="4771452"/>
          </a:xfrm>
        </p:spPr>
        <p:txBody>
          <a:bodyPr>
            <a:normAutofit/>
          </a:bodyPr>
          <a:lstStyle/>
          <a:p>
            <a:pPr marL="0" indent="0" algn="just">
              <a:lnSpc>
                <a:spcPct val="150000"/>
              </a:lnSpc>
              <a:buNone/>
            </a:pPr>
            <a:r>
              <a:rPr lang="ru-RU" i="1" dirty="0" smtClean="0">
                <a:solidFill>
                  <a:srgbClr val="FF0000"/>
                </a:solidFill>
              </a:rPr>
              <a:t>	</a:t>
            </a:r>
            <a:r>
              <a:rPr lang="ru-RU" sz="2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Условия </a:t>
            </a:r>
            <a:r>
              <a:rPr lang="ru-RU" sz="2200" b="1" dirty="0">
                <a:solidFill>
                  <a:srgbClr val="FF0000"/>
                </a:solidFill>
                <a:effectLst>
                  <a:outerShdw blurRad="38100" dist="38100" dir="2700000" algn="tl">
                    <a:srgbClr val="000000">
                      <a:alpha val="43137"/>
                    </a:srgbClr>
                  </a:outerShdw>
                </a:effectLst>
                <a:latin typeface="Arial" pitchFamily="34" charset="0"/>
                <a:cs typeface="Arial" pitchFamily="34" charset="0"/>
              </a:rPr>
              <a:t>ориентирования </a:t>
            </a:r>
            <a:r>
              <a:rPr lang="ru-RU" sz="2200" dirty="0">
                <a:latin typeface="Arial" pitchFamily="34" charset="0"/>
                <a:cs typeface="Arial" pitchFamily="34" charset="0"/>
              </a:rPr>
              <a:t>— свойства местности, способствующие определению своего местоположения и нужного направления движения относительно сторон горизонта, окружающих объектов местности, а также относительно расположения своих войск и войск противника. Они определяются наличием на местности характерных элементов рельефа и местных предметов, отчетливо выделяющихся среди других объектов по своему внешнему виду или положению и удобных для использования в качестве ориентиров.</a:t>
            </a:r>
          </a:p>
          <a:p>
            <a:endParaRPr lang="ru-RU" dirty="0"/>
          </a:p>
        </p:txBody>
      </p:sp>
    </p:spTree>
    <p:extLst>
      <p:ext uri="{BB962C8B-B14F-4D97-AF65-F5344CB8AC3E}">
        <p14:creationId xmlns:p14="http://schemas.microsoft.com/office/powerpoint/2010/main" val="29096989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32168" y="712381"/>
            <a:ext cx="11263645" cy="5571459"/>
          </a:xfrm>
        </p:spPr>
        <p:txBody>
          <a:bodyPr>
            <a:normAutofit/>
          </a:bodyPr>
          <a:lstStyle/>
          <a:p>
            <a:pPr indent="484188" algn="just">
              <a:lnSpc>
                <a:spcPct val="150000"/>
              </a:lnSpc>
              <a:buNone/>
            </a:pPr>
            <a:r>
              <a:rPr lang="ru-RU" b="1" dirty="0">
                <a:solidFill>
                  <a:srgbClr val="FF0000"/>
                </a:solidFill>
                <a:effectLst>
                  <a:outerShdw blurRad="38100" dist="38100" dir="2700000" algn="tl">
                    <a:srgbClr val="000000">
                      <a:alpha val="43137"/>
                    </a:srgbClr>
                  </a:outerShdw>
                </a:effectLst>
                <a:latin typeface="Arial" pitchFamily="34" charset="0"/>
                <a:cs typeface="Arial" pitchFamily="34" charset="0"/>
              </a:rPr>
              <a:t>Ориентироваться на </a:t>
            </a:r>
            <a:r>
              <a:rPr lang="ru-RU"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местности </a:t>
            </a:r>
            <a:r>
              <a:rPr lang="ru-RU" dirty="0" smtClean="0"/>
              <a:t>определить </a:t>
            </a:r>
            <a:r>
              <a:rPr lang="ru-RU" dirty="0"/>
              <a:t>свое местоположение и направления на стороны горизонта относительно окружающих местных предметов и форм рельефа, найти указанное направление движения и точно выдержать его в пути. </a:t>
            </a:r>
            <a:endParaRPr lang="ru-RU" dirty="0" smtClean="0"/>
          </a:p>
          <a:p>
            <a:pPr indent="0" algn="just">
              <a:lnSpc>
                <a:spcPct val="150000"/>
              </a:lnSpc>
              <a:buNone/>
            </a:pPr>
            <a:r>
              <a:rPr lang="ru-RU" dirty="0" smtClean="0"/>
              <a:t>При </a:t>
            </a:r>
            <a:r>
              <a:rPr lang="ru-RU" dirty="0"/>
              <a:t>ориентировании в боевой обстановке определяют также местоположение подразделения относительно своих войск и войск противника, расположение ориентиров, направление и глубину действий.</a:t>
            </a:r>
          </a:p>
          <a:p>
            <a:pPr marL="0" indent="0">
              <a:buNone/>
            </a:pPr>
            <a:endParaRPr lang="ru-RU" dirty="0"/>
          </a:p>
        </p:txBody>
      </p:sp>
    </p:spTree>
    <p:extLst>
      <p:ext uri="{BB962C8B-B14F-4D97-AF65-F5344CB8AC3E}">
        <p14:creationId xmlns:p14="http://schemas.microsoft.com/office/powerpoint/2010/main" val="42607953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492715"/>
            <a:ext cx="10515600" cy="666233"/>
          </a:xfrm>
        </p:spPr>
        <p:txBody>
          <a:bodyPr>
            <a:normAutofit/>
          </a:bodyPr>
          <a:lstStyle/>
          <a:p>
            <a:pPr algn="ct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Сущность ориентирования</a:t>
            </a:r>
            <a:endParaRPr lang="ru-RU" sz="24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Объект 2"/>
          <p:cNvSpPr>
            <a:spLocks noGrp="1"/>
          </p:cNvSpPr>
          <p:nvPr>
            <p:ph idx="1"/>
          </p:nvPr>
        </p:nvSpPr>
        <p:spPr>
          <a:xfrm>
            <a:off x="489097" y="1655504"/>
            <a:ext cx="11196083" cy="3458756"/>
          </a:xfrm>
        </p:spPr>
        <p:txBody>
          <a:bodyPr>
            <a:normAutofit/>
          </a:bodyPr>
          <a:lstStyle/>
          <a:p>
            <a:pPr marL="0" indent="361950" algn="just">
              <a:lnSpc>
                <a:spcPct val="150000"/>
              </a:lnSpc>
            </a:pPr>
            <a:r>
              <a:rPr lang="ru-RU" sz="2200" dirty="0" smtClean="0">
                <a:solidFill>
                  <a:srgbClr val="2D2D2D"/>
                </a:solidFill>
                <a:latin typeface="Arial" pitchFamily="34" charset="0"/>
                <a:cs typeface="Arial" pitchFamily="34" charset="0"/>
              </a:rPr>
              <a:t>опознавание </a:t>
            </a:r>
            <a:r>
              <a:rPr lang="ru-RU" sz="2200" dirty="0">
                <a:solidFill>
                  <a:srgbClr val="2D2D2D"/>
                </a:solidFill>
                <a:latin typeface="Arial" pitchFamily="34" charset="0"/>
                <a:cs typeface="Arial" pitchFamily="34" charset="0"/>
              </a:rPr>
              <a:t>местности, на которой находишься, по характерным ее признакам и ориентирам;</a:t>
            </a:r>
          </a:p>
          <a:p>
            <a:pPr marL="0" indent="361950" algn="just">
              <a:lnSpc>
                <a:spcPct val="150000"/>
              </a:lnSpc>
            </a:pPr>
            <a:r>
              <a:rPr lang="ru-RU" sz="2200" dirty="0">
                <a:solidFill>
                  <a:srgbClr val="2D2D2D"/>
                </a:solidFill>
                <a:latin typeface="Arial" pitchFamily="34" charset="0"/>
                <a:cs typeface="Arial" pitchFamily="34" charset="0"/>
              </a:rPr>
              <a:t>определение мест положения (своего, наблюдаемых целей и других интересующих объектов);</a:t>
            </a:r>
          </a:p>
          <a:p>
            <a:pPr marL="0" indent="361950" algn="just">
              <a:lnSpc>
                <a:spcPct val="150000"/>
              </a:lnSpc>
            </a:pPr>
            <a:r>
              <a:rPr lang="ru-RU" sz="2200" dirty="0">
                <a:solidFill>
                  <a:srgbClr val="2D2D2D"/>
                </a:solidFill>
                <a:latin typeface="Arial" pitchFamily="34" charset="0"/>
                <a:cs typeface="Arial" pitchFamily="34" charset="0"/>
              </a:rPr>
              <a:t>отыскание и определение нужных направлений на местности</a:t>
            </a:r>
            <a:r>
              <a:rPr lang="ru-RU" sz="2200" i="1" dirty="0">
                <a:solidFill>
                  <a:srgbClr val="2D2D2D"/>
                </a:solidFill>
                <a:latin typeface="Arial" pitchFamily="34" charset="0"/>
                <a:cs typeface="Arial" pitchFamily="34" charset="0"/>
              </a:rPr>
              <a:t>.</a:t>
            </a:r>
          </a:p>
          <a:p>
            <a:pPr marL="0" indent="0">
              <a:buNone/>
            </a:pPr>
            <a:endParaRPr lang="ru-RU" sz="2200" dirty="0">
              <a:latin typeface="Arial" pitchFamily="34" charset="0"/>
              <a:cs typeface="Arial" pitchFamily="34" charset="0"/>
            </a:endParaRPr>
          </a:p>
        </p:txBody>
      </p:sp>
    </p:spTree>
    <p:extLst>
      <p:ext uri="{BB962C8B-B14F-4D97-AF65-F5344CB8AC3E}">
        <p14:creationId xmlns:p14="http://schemas.microsoft.com/office/powerpoint/2010/main" val="39489170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833" y="1251467"/>
            <a:ext cx="11366204" cy="4351338"/>
          </a:xfrm>
        </p:spPr>
        <p:txBody>
          <a:bodyPr/>
          <a:lstStyle/>
          <a:p>
            <a:pPr indent="484188" algn="just">
              <a:buNone/>
            </a:pP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Условия ведения огня </a:t>
            </a:r>
            <a:r>
              <a:rPr lang="ru-RU" sz="2400" dirty="0" smtClean="0">
                <a:solidFill>
                  <a:srgbClr val="000000"/>
                </a:solidFill>
                <a:latin typeface="Arial" pitchFamily="34" charset="0"/>
                <a:cs typeface="Arial" pitchFamily="34" charset="0"/>
              </a:rPr>
              <a:t>изучают </a:t>
            </a:r>
            <a:r>
              <a:rPr lang="ru-RU" sz="2400" dirty="0">
                <a:solidFill>
                  <a:srgbClr val="000000"/>
                </a:solidFill>
                <a:latin typeface="Arial" pitchFamily="34" charset="0"/>
                <a:cs typeface="Arial" pitchFamily="34" charset="0"/>
              </a:rPr>
              <a:t>в целях выбора на местности наиболее </a:t>
            </a:r>
            <a:r>
              <a:rPr lang="ru-RU" sz="2400" b="1" dirty="0">
                <a:solidFill>
                  <a:srgbClr val="000000"/>
                </a:solidFill>
                <a:latin typeface="Arial" pitchFamily="34" charset="0"/>
                <a:cs typeface="Arial" pitchFamily="34" charset="0"/>
              </a:rPr>
              <a:t>выгодных </a:t>
            </a:r>
            <a:r>
              <a:rPr lang="ru-RU" sz="2400" dirty="0">
                <a:solidFill>
                  <a:srgbClr val="000000"/>
                </a:solidFill>
                <a:latin typeface="Arial" pitchFamily="34" charset="0"/>
                <a:cs typeface="Arial" pitchFamily="34" charset="0"/>
              </a:rPr>
              <a:t>позиций для ведения огня из стрелкового </a:t>
            </a:r>
            <a:r>
              <a:rPr lang="ru-RU" sz="2400" b="1" dirty="0">
                <a:solidFill>
                  <a:srgbClr val="000000"/>
                </a:solidFill>
                <a:latin typeface="Arial" pitchFamily="34" charset="0"/>
                <a:cs typeface="Arial" pitchFamily="34" charset="0"/>
              </a:rPr>
              <a:t>оружия, </a:t>
            </a:r>
            <a:r>
              <a:rPr lang="ru-RU" sz="2400" dirty="0">
                <a:solidFill>
                  <a:srgbClr val="000000"/>
                </a:solidFill>
                <a:latin typeface="Arial" pitchFamily="34" charset="0"/>
                <a:cs typeface="Arial" pitchFamily="34" charset="0"/>
              </a:rPr>
              <a:t>орудий, танков, противотанковых средств, минометов.</a:t>
            </a:r>
          </a:p>
          <a:p>
            <a:pPr indent="0" algn="just">
              <a:buNone/>
            </a:pPr>
            <a:endParaRPr lang="ru-RU" sz="2400" dirty="0" smtClean="0">
              <a:solidFill>
                <a:srgbClr val="000000"/>
              </a:solidFill>
              <a:latin typeface="Arial" pitchFamily="34" charset="0"/>
              <a:cs typeface="Arial" pitchFamily="34" charset="0"/>
            </a:endParaRPr>
          </a:p>
          <a:p>
            <a:pPr indent="484188" algn="just">
              <a:buNone/>
            </a:pPr>
            <a:r>
              <a:rPr lang="ru-RU" sz="2400" dirty="0" smtClean="0">
                <a:solidFill>
                  <a:srgbClr val="000000"/>
                </a:solidFill>
                <a:latin typeface="Arial" pitchFamily="34" charset="0"/>
                <a:cs typeface="Arial" pitchFamily="34" charset="0"/>
              </a:rPr>
              <a:t>Изучение </a:t>
            </a:r>
            <a:r>
              <a:rPr lang="ru-RU" sz="2400" dirty="0">
                <a:solidFill>
                  <a:srgbClr val="000000"/>
                </a:solidFill>
                <a:latin typeface="Arial" pitchFamily="34" charset="0"/>
                <a:cs typeface="Arial" pitchFamily="34" charset="0"/>
              </a:rPr>
              <a:t>условий ведения огня сводится к выявлению и уяснению характеристик естественных укрытий, заграждений, построек и сооружений, а также топографических и боевых гребней и </a:t>
            </a:r>
            <a:r>
              <a:rPr lang="ru-RU" sz="2400" dirty="0" err="1">
                <a:solidFill>
                  <a:srgbClr val="000000"/>
                </a:solidFill>
                <a:latin typeface="Arial" pitchFamily="34" charset="0"/>
                <a:cs typeface="Arial" pitchFamily="34" charset="0"/>
              </a:rPr>
              <a:t>непоражаемых</a:t>
            </a:r>
            <a:r>
              <a:rPr lang="ru-RU" sz="2400" dirty="0">
                <a:solidFill>
                  <a:srgbClr val="000000"/>
                </a:solidFill>
                <a:latin typeface="Arial" pitchFamily="34" charset="0"/>
                <a:cs typeface="Arial" pitchFamily="34" charset="0"/>
              </a:rPr>
              <a:t> пространств в расположении противника и своих войск.</a:t>
            </a:r>
          </a:p>
          <a:p>
            <a:endParaRPr lang="ru-RU" dirty="0"/>
          </a:p>
        </p:txBody>
      </p:sp>
    </p:spTree>
    <p:extLst>
      <p:ext uri="{BB962C8B-B14F-4D97-AF65-F5344CB8AC3E}">
        <p14:creationId xmlns:p14="http://schemas.microsoft.com/office/powerpoint/2010/main" val="37277455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Прямоугольник 27"/>
          <p:cNvSpPr/>
          <p:nvPr/>
        </p:nvSpPr>
        <p:spPr>
          <a:xfrm>
            <a:off x="552893" y="1052736"/>
            <a:ext cx="5255075" cy="5616624"/>
          </a:xfrm>
          <a:prstGeom prst="rect">
            <a:avLst/>
          </a:prstGeom>
          <a:gradFill>
            <a:gsLst>
              <a:gs pos="0">
                <a:schemeClr val="accent5">
                  <a:lumMod val="40000"/>
                  <a:lumOff val="60000"/>
                </a:schemeClr>
              </a:gs>
              <a:gs pos="50000">
                <a:srgbClr val="FFFF00"/>
              </a:gs>
              <a:gs pos="100000">
                <a:srgbClr val="00B050"/>
              </a:gs>
            </a:gsLst>
            <a:lin ang="5400000" scaled="1"/>
          </a:gradFill>
        </p:spPr>
        <p:txBody>
          <a:bodyPr wrap="square" anchor="ctr" anchorCtr="1">
            <a:noAutofit/>
          </a:bodyPr>
          <a:lstStyle/>
          <a:p>
            <a:pPr algn="ctr">
              <a:defRPr/>
            </a:pPr>
            <a:r>
              <a:rPr lang="ru-RU" sz="2400" b="1" dirty="0" smtClean="0">
                <a:latin typeface="Arial" pitchFamily="34" charset="0"/>
                <a:cs typeface="Arial" pitchFamily="34" charset="0"/>
              </a:rPr>
              <a:t>В зависимости от времени года, сезонных погодных </a:t>
            </a:r>
          </a:p>
          <a:p>
            <a:pPr algn="ctr">
              <a:defRPr/>
            </a:pPr>
            <a:r>
              <a:rPr lang="ru-RU" sz="2400" b="1" dirty="0" smtClean="0">
                <a:latin typeface="Arial" pitchFamily="34" charset="0"/>
                <a:cs typeface="Arial" pitchFamily="34" charset="0"/>
              </a:rPr>
              <a:t>условий и перепадов температуры окружающего воздуха</a:t>
            </a:r>
          </a:p>
        </p:txBody>
      </p:sp>
      <p:sp>
        <p:nvSpPr>
          <p:cNvPr id="22" name="Прямоугольник 21"/>
          <p:cNvSpPr/>
          <p:nvPr/>
        </p:nvSpPr>
        <p:spPr>
          <a:xfrm>
            <a:off x="6480045" y="1052736"/>
            <a:ext cx="5322096" cy="5616624"/>
          </a:xfrm>
          <a:prstGeom prst="rect">
            <a:avLst/>
          </a:prstGeom>
          <a:gradFill>
            <a:gsLst>
              <a:gs pos="0">
                <a:srgbClr val="00B050"/>
              </a:gs>
              <a:gs pos="50000">
                <a:srgbClr val="FFFF00"/>
              </a:gs>
              <a:gs pos="100000">
                <a:schemeClr val="accent5">
                  <a:lumMod val="40000"/>
                  <a:lumOff val="60000"/>
                </a:schemeClr>
              </a:gs>
            </a:gsLst>
            <a:lin ang="5400000" scaled="1"/>
          </a:gradFill>
        </p:spPr>
        <p:txBody>
          <a:bodyPr wrap="square" anchor="ctr" anchorCtr="1">
            <a:noAutofit/>
          </a:bodyPr>
          <a:lstStyle/>
          <a:p>
            <a:pPr algn="ctr">
              <a:defRPr/>
            </a:pPr>
            <a:r>
              <a:rPr lang="ru-RU" sz="2400" b="1" dirty="0" smtClean="0">
                <a:solidFill>
                  <a:srgbClr val="FFFF00"/>
                </a:solidFill>
                <a:latin typeface="Arial" pitchFamily="34" charset="0"/>
                <a:cs typeface="Arial" pitchFamily="34" charset="0"/>
              </a:rPr>
              <a:t>Изменяются:</a:t>
            </a:r>
          </a:p>
          <a:p>
            <a:pPr algn="ctr">
              <a:defRPr/>
            </a:pPr>
            <a:endParaRPr lang="ru-RU" sz="800" b="1" dirty="0" smtClean="0">
              <a:solidFill>
                <a:srgbClr val="FF0000"/>
              </a:solidFill>
              <a:latin typeface="Arial" pitchFamily="34" charset="0"/>
              <a:cs typeface="Arial" pitchFamily="34" charset="0"/>
            </a:endParaRPr>
          </a:p>
          <a:p>
            <a:pPr>
              <a:defRPr/>
            </a:pPr>
            <a:r>
              <a:rPr lang="ru-RU" sz="2000" b="1" dirty="0" smtClean="0">
                <a:latin typeface="Arial" pitchFamily="34" charset="0"/>
                <a:cs typeface="Arial" pitchFamily="34" charset="0"/>
              </a:rPr>
              <a:t>- общий цветовой фон местности; </a:t>
            </a:r>
          </a:p>
          <a:p>
            <a:pPr>
              <a:defRPr/>
            </a:pPr>
            <a:r>
              <a:rPr lang="ru-RU" sz="2000" b="1" dirty="0" smtClean="0">
                <a:latin typeface="Arial" pitchFamily="34" charset="0"/>
                <a:cs typeface="Arial" pitchFamily="34" charset="0"/>
              </a:rPr>
              <a:t>- цвет и густота растительного покрова; </a:t>
            </a:r>
          </a:p>
          <a:p>
            <a:pPr>
              <a:defRPr/>
            </a:pPr>
            <a:r>
              <a:rPr lang="ru-RU" sz="2000" b="1" dirty="0" smtClean="0">
                <a:latin typeface="Arial" pitchFamily="34" charset="0"/>
                <a:cs typeface="Arial" pitchFamily="34" charset="0"/>
              </a:rPr>
              <a:t>- состояние грунтовых (полевых) дорог;</a:t>
            </a:r>
          </a:p>
          <a:p>
            <a:pPr>
              <a:defRPr/>
            </a:pPr>
            <a:r>
              <a:rPr lang="ru-RU" sz="2000" b="1" dirty="0" smtClean="0">
                <a:latin typeface="Arial" pitchFamily="34" charset="0"/>
                <a:cs typeface="Arial" pitchFamily="34" charset="0"/>
              </a:rPr>
              <a:t>- покрытие водоемов;</a:t>
            </a:r>
          </a:p>
          <a:p>
            <a:pPr>
              <a:defRPr/>
            </a:pPr>
            <a:r>
              <a:rPr lang="ru-RU" sz="2000" b="1" dirty="0" smtClean="0">
                <a:latin typeface="Arial" pitchFamily="34" charset="0"/>
                <a:cs typeface="Arial" pitchFamily="34" charset="0"/>
              </a:rPr>
              <a:t>- прозрачность воздуха;</a:t>
            </a:r>
          </a:p>
          <a:p>
            <a:pPr>
              <a:defRPr/>
            </a:pPr>
            <a:r>
              <a:rPr lang="ru-RU" sz="2000" b="1" dirty="0" smtClean="0">
                <a:latin typeface="Arial" pitchFamily="34" charset="0"/>
                <a:cs typeface="Arial" pitchFamily="34" charset="0"/>
              </a:rPr>
              <a:t>- твердость грунтов;</a:t>
            </a:r>
          </a:p>
          <a:p>
            <a:pPr>
              <a:defRPr/>
            </a:pPr>
            <a:r>
              <a:rPr lang="ru-RU" sz="2000" b="1" dirty="0" smtClean="0">
                <a:latin typeface="Arial" pitchFamily="34" charset="0"/>
                <a:cs typeface="Arial" pitchFamily="34" charset="0"/>
              </a:rPr>
              <a:t>- глубина залегания грунтовых вод</a:t>
            </a:r>
          </a:p>
          <a:p>
            <a:pPr algn="ctr">
              <a:defRPr/>
            </a:pPr>
            <a:endParaRPr lang="ru-RU" sz="800" b="1" dirty="0" smtClean="0">
              <a:latin typeface="Arial" pitchFamily="34" charset="0"/>
              <a:cs typeface="Arial" pitchFamily="34" charset="0"/>
            </a:endParaRPr>
          </a:p>
          <a:p>
            <a:pPr algn="ctr">
              <a:defRPr/>
            </a:pPr>
            <a:r>
              <a:rPr lang="ru-RU" sz="2000" b="1" dirty="0" smtClean="0">
                <a:solidFill>
                  <a:srgbClr val="FF0000"/>
                </a:solidFill>
                <a:latin typeface="Arial" pitchFamily="34" charset="0"/>
                <a:cs typeface="Arial" pitchFamily="34" charset="0"/>
              </a:rPr>
              <a:t>что напрямую влияет на изменение тактических свойств местности.</a:t>
            </a:r>
          </a:p>
        </p:txBody>
      </p:sp>
      <p:sp>
        <p:nvSpPr>
          <p:cNvPr id="18" name="Стрелка вправо 17"/>
          <p:cNvSpPr/>
          <p:nvPr/>
        </p:nvSpPr>
        <p:spPr>
          <a:xfrm>
            <a:off x="5903979" y="3140968"/>
            <a:ext cx="480056" cy="1440160"/>
          </a:xfrm>
          <a:prstGeom prst="rightArrow">
            <a:avLst/>
          </a:prstGeom>
          <a:gradFill flip="none" rotWithShape="1">
            <a:gsLst>
              <a:gs pos="0">
                <a:srgbClr val="FF0000"/>
              </a:gs>
              <a:gs pos="50000">
                <a:schemeClr val="bg1"/>
              </a:gs>
              <a:gs pos="100000">
                <a:srgbClr val="FF0000"/>
              </a:gs>
            </a:gsLst>
            <a:path path="rect">
              <a:fillToRect l="100000" t="100000"/>
            </a:path>
            <a:tileRect r="-100000" b="-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882502" y="288208"/>
            <a:ext cx="10345479" cy="461665"/>
          </a:xfrm>
          <a:prstGeom prst="rect">
            <a:avLst/>
          </a:prstGeom>
        </p:spPr>
        <p:txBody>
          <a:bodyPr wrap="square">
            <a:spAutoFit/>
          </a:bodyPr>
          <a:lstStyle/>
          <a:p>
            <a:pPr algn="ct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Сезонные изменения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тактических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свойств местности </a:t>
            </a:r>
          </a:p>
        </p:txBody>
      </p:sp>
    </p:spTree>
    <p:extLst>
      <p:ext uri="{BB962C8B-B14F-4D97-AF65-F5344CB8AC3E}">
        <p14:creationId xmlns:p14="http://schemas.microsoft.com/office/powerpoint/2010/main" val="1856012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46566" y="1530646"/>
            <a:ext cx="11472531" cy="3339066"/>
          </a:xfrm>
        </p:spPr>
        <p:txBody>
          <a:bodyPr/>
          <a:lstStyle/>
          <a:p>
            <a:pPr marL="0" indent="0" algn="just">
              <a:buNone/>
            </a:pPr>
            <a:r>
              <a:rPr lang="ru-RU" i="1" dirty="0" smtClean="0">
                <a:solidFill>
                  <a:srgbClr val="2D2D2D"/>
                </a:solidFill>
              </a:rPr>
              <a:t>	</a:t>
            </a:r>
            <a:r>
              <a:rPr lang="ru-RU" sz="2400" dirty="0" smtClean="0">
                <a:solidFill>
                  <a:srgbClr val="2D2D2D"/>
                </a:solidFill>
                <a:latin typeface="Arial" pitchFamily="34" charset="0"/>
                <a:cs typeface="Arial" pitchFamily="34" charset="0"/>
              </a:rPr>
              <a:t>Умение </a:t>
            </a:r>
            <a:r>
              <a:rPr lang="ru-RU" sz="2400" dirty="0">
                <a:solidFill>
                  <a:srgbClr val="2D2D2D"/>
                </a:solidFill>
                <a:latin typeface="Arial" pitchFamily="34" charset="0"/>
                <a:cs typeface="Arial" pitchFamily="34" charset="0"/>
              </a:rPr>
              <a:t>изучать, правильно и быстро оценивать местность, хорошо ориентироваться на ней и грамотно ее использовать при выполнений боевых задач является одним из показателей зрелости командиров, уровня их практической </a:t>
            </a:r>
            <a:r>
              <a:rPr lang="ru-RU" sz="2400" dirty="0" err="1">
                <a:solidFill>
                  <a:srgbClr val="2D2D2D"/>
                </a:solidFill>
                <a:latin typeface="Arial" pitchFamily="34" charset="0"/>
                <a:cs typeface="Arial" pitchFamily="34" charset="0"/>
              </a:rPr>
              <a:t>обученности</a:t>
            </a:r>
            <a:r>
              <a:rPr lang="ru-RU" sz="2400" dirty="0" smtClean="0">
                <a:solidFill>
                  <a:srgbClr val="2D2D2D"/>
                </a:solidFill>
                <a:latin typeface="Arial" pitchFamily="34" charset="0"/>
                <a:cs typeface="Arial" pitchFamily="34" charset="0"/>
              </a:rPr>
              <a:t>.</a:t>
            </a:r>
            <a:endParaRPr lang="ru-RU" sz="2400" dirty="0" smtClean="0">
              <a:latin typeface="Arial" pitchFamily="34" charset="0"/>
              <a:cs typeface="Arial" pitchFamily="34" charset="0"/>
            </a:endParaRPr>
          </a:p>
          <a:p>
            <a:pPr marL="0" indent="0" algn="just">
              <a:buNone/>
            </a:pPr>
            <a:r>
              <a:rPr lang="ru-RU" sz="2400" dirty="0" smtClean="0">
                <a:solidFill>
                  <a:srgbClr val="2D2D2D"/>
                </a:solidFill>
                <a:latin typeface="Arial" pitchFamily="34" charset="0"/>
                <a:cs typeface="Arial" pitchFamily="34" charset="0"/>
              </a:rPr>
              <a:t>	Изучение </a:t>
            </a:r>
            <a:r>
              <a:rPr lang="ru-RU" sz="2400" dirty="0">
                <a:solidFill>
                  <a:srgbClr val="2D2D2D"/>
                </a:solidFill>
                <a:latin typeface="Arial" pitchFamily="34" charset="0"/>
                <a:cs typeface="Arial" pitchFamily="34" charset="0"/>
              </a:rPr>
              <a:t>тактических свойств местности складывается из изучения ее пересеченности и ее маскировочных свойств, возможности проведения на ней наблюдения, определения взаимной видимости точек, условий проходимости и защитных свойств местности.</a:t>
            </a:r>
            <a:endParaRPr lang="ru-RU" sz="2400" dirty="0">
              <a:latin typeface="Arial" pitchFamily="34" charset="0"/>
              <a:cs typeface="Arial" pitchFamily="34" charset="0"/>
            </a:endParaRPr>
          </a:p>
        </p:txBody>
      </p:sp>
      <p:sp>
        <p:nvSpPr>
          <p:cNvPr id="5" name="Заголовок 1"/>
          <p:cNvSpPr>
            <a:spLocks noGrp="1"/>
          </p:cNvSpPr>
          <p:nvPr>
            <p:ph type="title"/>
          </p:nvPr>
        </p:nvSpPr>
        <p:spPr>
          <a:xfrm>
            <a:off x="233917" y="308344"/>
            <a:ext cx="11355572" cy="642918"/>
          </a:xfrm>
        </p:spPr>
        <p:txBody>
          <a:bodyPr>
            <a:normAutofit/>
          </a:bodyPr>
          <a:lstStyle/>
          <a:p>
            <a:pPr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Введение</a:t>
            </a:r>
            <a:endParaRPr lang="ru-RU" sz="24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5303900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180212" y="290993"/>
            <a:ext cx="9548037" cy="830997"/>
          </a:xfrm>
          <a:prstGeom prst="rect">
            <a:avLst/>
          </a:prstGeom>
        </p:spPr>
        <p:txBody>
          <a:bodyPr wrap="square">
            <a:spAutoFit/>
          </a:bodyPr>
          <a:lstStyle/>
          <a:p>
            <a:pPr algn="ct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Изображения основных типов местности,                                                               определение ее основных тактических свойств</a:t>
            </a:r>
          </a:p>
        </p:txBody>
      </p:sp>
      <p:sp>
        <p:nvSpPr>
          <p:cNvPr id="6" name="Прямоугольник 5"/>
          <p:cNvSpPr/>
          <p:nvPr/>
        </p:nvSpPr>
        <p:spPr>
          <a:xfrm>
            <a:off x="382772" y="1720840"/>
            <a:ext cx="11408735" cy="3347840"/>
          </a:xfrm>
          <a:prstGeom prst="rect">
            <a:avLst/>
          </a:prstGeom>
        </p:spPr>
        <p:txBody>
          <a:bodyPr wrap="square">
            <a:spAutoFit/>
          </a:bodyPr>
          <a:lstStyle/>
          <a:p>
            <a:pPr indent="361950" algn="just">
              <a:lnSpc>
                <a:spcPct val="150000"/>
              </a:lnSpc>
              <a:defRPr/>
            </a:pPr>
            <a:r>
              <a:rPr lang="ru-RU" sz="2400" dirty="0">
                <a:latin typeface="Arial" pitchFamily="34" charset="0"/>
                <a:cs typeface="Arial" pitchFamily="34" charset="0"/>
              </a:rPr>
              <a:t>На практике, в целях быстрого и краткого описания района местности, часто применяют сочетание названия типа местности и некоторых ее тактических свойств. </a:t>
            </a:r>
            <a:r>
              <a:rPr lang="ru-RU" sz="2400" dirty="0" smtClean="0">
                <a:latin typeface="Arial" pitchFamily="34" charset="0"/>
                <a:cs typeface="Arial" pitchFamily="34" charset="0"/>
              </a:rPr>
              <a:t>Далее </a:t>
            </a:r>
            <a:r>
              <a:rPr lang="ru-RU" sz="2400" dirty="0">
                <a:latin typeface="Arial" pitchFamily="34" charset="0"/>
                <a:cs typeface="Arial" pitchFamily="34" charset="0"/>
              </a:rPr>
              <a:t>рассмотрим </a:t>
            </a:r>
            <a:r>
              <a:rPr lang="ru-RU" sz="2400" dirty="0" smtClean="0">
                <a:latin typeface="Arial" pitchFamily="34" charset="0"/>
                <a:cs typeface="Arial" pitchFamily="34" charset="0"/>
              </a:rPr>
              <a:t>как </a:t>
            </a:r>
            <a:r>
              <a:rPr lang="ru-RU" sz="2400" dirty="0">
                <a:latin typeface="Arial" pitchFamily="34" charset="0"/>
                <a:cs typeface="Arial" pitchFamily="34" charset="0"/>
              </a:rPr>
              <a:t>выглядит реально тот или иной  </a:t>
            </a:r>
            <a:r>
              <a:rPr lang="ru-RU" sz="2400" dirty="0" smtClean="0">
                <a:latin typeface="Arial" pitchFamily="34" charset="0"/>
                <a:cs typeface="Arial" pitchFamily="34" charset="0"/>
              </a:rPr>
              <a:t>тип </a:t>
            </a:r>
            <a:r>
              <a:rPr lang="ru-RU" sz="2400" dirty="0">
                <a:latin typeface="Arial" pitchFamily="34" charset="0"/>
                <a:cs typeface="Arial" pitchFamily="34" charset="0"/>
              </a:rPr>
              <a:t>местности, как такая местность будет изображаться на топографических картах </a:t>
            </a:r>
            <a:r>
              <a:rPr lang="ru-RU" sz="2400" dirty="0" smtClean="0">
                <a:latin typeface="Arial" pitchFamily="34" charset="0"/>
                <a:cs typeface="Arial" pitchFamily="34" charset="0"/>
              </a:rPr>
              <a:t>и </a:t>
            </a:r>
            <a:r>
              <a:rPr lang="ru-RU" sz="2400" dirty="0">
                <a:latin typeface="Arial" pitchFamily="34" charset="0"/>
                <a:cs typeface="Arial" pitchFamily="34" charset="0"/>
              </a:rPr>
              <a:t>попробуем определить </a:t>
            </a:r>
            <a:r>
              <a:rPr lang="ru-RU" sz="2400" dirty="0" smtClean="0">
                <a:latin typeface="Arial" pitchFamily="34" charset="0"/>
                <a:cs typeface="Arial" pitchFamily="34" charset="0"/>
              </a:rPr>
              <a:t>какие </a:t>
            </a:r>
            <a:r>
              <a:rPr lang="ru-RU" sz="2400" dirty="0">
                <a:latin typeface="Arial" pitchFamily="34" charset="0"/>
                <a:cs typeface="Arial" pitchFamily="34" charset="0"/>
              </a:rPr>
              <a:t>тактические свойства на ней будут преобладать в различное время года,  </a:t>
            </a:r>
            <a:r>
              <a:rPr lang="ru-RU" sz="2400" dirty="0" smtClean="0">
                <a:latin typeface="Arial" pitchFamily="34" charset="0"/>
                <a:cs typeface="Arial" pitchFamily="34" charset="0"/>
              </a:rPr>
              <a:t>в </a:t>
            </a:r>
            <a:r>
              <a:rPr lang="ru-RU" sz="2400" dirty="0">
                <a:latin typeface="Arial" pitchFamily="34" charset="0"/>
                <a:cs typeface="Arial" pitchFamily="34" charset="0"/>
              </a:rPr>
              <a:t>тот или иной сезон.</a:t>
            </a:r>
          </a:p>
        </p:txBody>
      </p:sp>
    </p:spTree>
    <p:extLst>
      <p:ext uri="{BB962C8B-B14F-4D97-AF65-F5344CB8AC3E}">
        <p14:creationId xmlns:p14="http://schemas.microsoft.com/office/powerpoint/2010/main" val="3840465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Рисунок 24" descr="http://mir.zavantag.com/pars_docs/refs/28/27192/27192_html_296ce7fd.jpg"/>
          <p:cNvPicPr/>
          <p:nvPr/>
        </p:nvPicPr>
        <p:blipFill>
          <a:blip r:embed="rId2" cstate="print"/>
          <a:srcRect/>
          <a:stretch>
            <a:fillRect/>
          </a:stretch>
        </p:blipFill>
        <p:spPr bwMode="auto">
          <a:xfrm>
            <a:off x="815414" y="1691643"/>
            <a:ext cx="4607192" cy="3384376"/>
          </a:xfrm>
          <a:prstGeom prst="rect">
            <a:avLst/>
          </a:prstGeom>
          <a:noFill/>
          <a:ln w="9525">
            <a:noFill/>
            <a:miter lim="800000"/>
            <a:headEnd/>
            <a:tailEnd/>
          </a:ln>
        </p:spPr>
      </p:pic>
      <p:pic>
        <p:nvPicPr>
          <p:cNvPr id="26" name="Рисунок 25" descr="http://mir.zavantag.com/pars_docs/refs/28/27192/27192_html_m59bc0e22.jpg"/>
          <p:cNvPicPr/>
          <p:nvPr/>
        </p:nvPicPr>
        <p:blipFill>
          <a:blip r:embed="rId3" cstate="print"/>
          <a:srcRect/>
          <a:stretch>
            <a:fillRect/>
          </a:stretch>
        </p:blipFill>
        <p:spPr bwMode="auto">
          <a:xfrm>
            <a:off x="6556995" y="2978182"/>
            <a:ext cx="4607192" cy="3384376"/>
          </a:xfrm>
          <a:prstGeom prst="rect">
            <a:avLst/>
          </a:prstGeom>
          <a:noFill/>
          <a:ln w="9525">
            <a:noFill/>
            <a:miter lim="800000"/>
            <a:headEnd/>
            <a:tailEnd/>
          </a:ln>
        </p:spPr>
      </p:pic>
      <p:sp>
        <p:nvSpPr>
          <p:cNvPr id="18" name="Прямоугольник 17"/>
          <p:cNvSpPr/>
          <p:nvPr/>
        </p:nvSpPr>
        <p:spPr>
          <a:xfrm>
            <a:off x="1595085" y="1115579"/>
            <a:ext cx="2880320" cy="576064"/>
          </a:xfrm>
          <a:prstGeom prst="rect">
            <a:avLst/>
          </a:prstGeom>
        </p:spPr>
        <p:txBody>
          <a:bodyPr wrap="square" anchor="ctr" anchorCtr="0">
            <a:noAutofit/>
          </a:bodyPr>
          <a:lstStyle/>
          <a:p>
            <a:pPr algn="ctr"/>
            <a:r>
              <a:rPr lang="ru-RU" sz="2000" b="1" dirty="0" smtClean="0">
                <a:solidFill>
                  <a:srgbClr val="000000"/>
                </a:solidFill>
                <a:latin typeface="Arial" charset="0"/>
              </a:rPr>
              <a:t>Реальный вид: </a:t>
            </a:r>
            <a:endParaRPr lang="ru-RU" sz="2000" b="1" dirty="0">
              <a:solidFill>
                <a:srgbClr val="000000"/>
              </a:solidFill>
              <a:latin typeface="Arial" charset="0"/>
            </a:endParaRPr>
          </a:p>
        </p:txBody>
      </p:sp>
      <p:sp>
        <p:nvSpPr>
          <p:cNvPr id="19" name="Прямоугольник 18"/>
          <p:cNvSpPr/>
          <p:nvPr/>
        </p:nvSpPr>
        <p:spPr>
          <a:xfrm>
            <a:off x="7728181" y="2492896"/>
            <a:ext cx="2880320" cy="576064"/>
          </a:xfrm>
          <a:prstGeom prst="rect">
            <a:avLst/>
          </a:prstGeom>
        </p:spPr>
        <p:txBody>
          <a:bodyPr wrap="square" anchor="ctr" anchorCtr="0">
            <a:noAutofit/>
          </a:bodyPr>
          <a:lstStyle/>
          <a:p>
            <a:pPr algn="ctr"/>
            <a:r>
              <a:rPr lang="ru-RU" sz="2000" b="1" dirty="0" smtClean="0">
                <a:solidFill>
                  <a:srgbClr val="000000"/>
                </a:solidFill>
                <a:latin typeface="Arial" charset="0"/>
              </a:rPr>
              <a:t>Вид на карте: </a:t>
            </a:r>
            <a:endParaRPr lang="ru-RU" sz="2000" b="1" dirty="0">
              <a:solidFill>
                <a:srgbClr val="000000"/>
              </a:solidFill>
              <a:latin typeface="Arial" charset="0"/>
            </a:endParaRPr>
          </a:p>
        </p:txBody>
      </p:sp>
      <p:sp>
        <p:nvSpPr>
          <p:cNvPr id="2" name="Прямоугольник 1"/>
          <p:cNvSpPr/>
          <p:nvPr/>
        </p:nvSpPr>
        <p:spPr>
          <a:xfrm>
            <a:off x="2573080" y="145551"/>
            <a:ext cx="7378994" cy="830997"/>
          </a:xfrm>
          <a:prstGeom prst="rect">
            <a:avLst/>
          </a:prstGeom>
        </p:spPr>
        <p:txBody>
          <a:bodyPr wrap="square">
            <a:spAutoFit/>
          </a:bodyPr>
          <a:lstStyle/>
          <a:p>
            <a:pPr algn="ct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Равнинная                                                              открытая слабопересеченная местность</a:t>
            </a:r>
          </a:p>
        </p:txBody>
      </p:sp>
    </p:spTree>
    <p:extLst>
      <p:ext uri="{BB962C8B-B14F-4D97-AF65-F5344CB8AC3E}">
        <p14:creationId xmlns:p14="http://schemas.microsoft.com/office/powerpoint/2010/main" val="29230003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1595085" y="1115579"/>
            <a:ext cx="2880320" cy="576064"/>
          </a:xfrm>
          <a:prstGeom prst="rect">
            <a:avLst/>
          </a:prstGeom>
        </p:spPr>
        <p:txBody>
          <a:bodyPr wrap="square" anchor="ctr" anchorCtr="0">
            <a:noAutofit/>
          </a:bodyPr>
          <a:lstStyle/>
          <a:p>
            <a:pPr algn="ctr"/>
            <a:r>
              <a:rPr lang="ru-RU" sz="2000" b="1" dirty="0" smtClean="0">
                <a:solidFill>
                  <a:srgbClr val="000000"/>
                </a:solidFill>
                <a:latin typeface="Arial" charset="0"/>
              </a:rPr>
              <a:t>Реальный вид: </a:t>
            </a:r>
            <a:endParaRPr lang="ru-RU" sz="2000" b="1" dirty="0">
              <a:solidFill>
                <a:srgbClr val="000000"/>
              </a:solidFill>
              <a:latin typeface="Arial" charset="0"/>
            </a:endParaRPr>
          </a:p>
        </p:txBody>
      </p:sp>
      <p:sp>
        <p:nvSpPr>
          <p:cNvPr id="19" name="Прямоугольник 18"/>
          <p:cNvSpPr/>
          <p:nvPr/>
        </p:nvSpPr>
        <p:spPr>
          <a:xfrm>
            <a:off x="7728181" y="2492896"/>
            <a:ext cx="2880320" cy="576064"/>
          </a:xfrm>
          <a:prstGeom prst="rect">
            <a:avLst/>
          </a:prstGeom>
        </p:spPr>
        <p:txBody>
          <a:bodyPr wrap="square" anchor="ctr" anchorCtr="0">
            <a:noAutofit/>
          </a:bodyPr>
          <a:lstStyle/>
          <a:p>
            <a:pPr algn="ctr"/>
            <a:r>
              <a:rPr lang="ru-RU" sz="2000" b="1" dirty="0" smtClean="0">
                <a:solidFill>
                  <a:srgbClr val="000000"/>
                </a:solidFill>
                <a:latin typeface="Arial" charset="0"/>
              </a:rPr>
              <a:t>Вид на карте: </a:t>
            </a:r>
            <a:endParaRPr lang="ru-RU" sz="2000" b="1" dirty="0">
              <a:solidFill>
                <a:srgbClr val="000000"/>
              </a:solidFill>
              <a:latin typeface="Arial" charset="0"/>
            </a:endParaRPr>
          </a:p>
        </p:txBody>
      </p:sp>
      <p:sp>
        <p:nvSpPr>
          <p:cNvPr id="2" name="Прямоугольник 1"/>
          <p:cNvSpPr/>
          <p:nvPr/>
        </p:nvSpPr>
        <p:spPr>
          <a:xfrm>
            <a:off x="2573080" y="145551"/>
            <a:ext cx="7378994" cy="830997"/>
          </a:xfrm>
          <a:prstGeom prst="rect">
            <a:avLst/>
          </a:prstGeom>
        </p:spPr>
        <p:txBody>
          <a:bodyPr wrap="square">
            <a:spAutoFit/>
          </a:bodyPr>
          <a:lstStyle/>
          <a:p>
            <a:pPr algn="ct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Равнинная озерно-лесная закрытая сильнопересеченная местность</a:t>
            </a:r>
          </a:p>
        </p:txBody>
      </p:sp>
      <p:pic>
        <p:nvPicPr>
          <p:cNvPr id="7" name="Рисунок 6" descr="http://mir.zavantag.com/pars_docs/refs/28/27192/27192_html_m470f427c.jpg"/>
          <p:cNvPicPr/>
          <p:nvPr/>
        </p:nvPicPr>
        <p:blipFill>
          <a:blip r:embed="rId2" cstate="print"/>
          <a:srcRect/>
          <a:stretch>
            <a:fillRect/>
          </a:stretch>
        </p:blipFill>
        <p:spPr bwMode="auto">
          <a:xfrm>
            <a:off x="731649" y="1691643"/>
            <a:ext cx="4607192" cy="3384376"/>
          </a:xfrm>
          <a:prstGeom prst="rect">
            <a:avLst/>
          </a:prstGeom>
          <a:noFill/>
          <a:ln w="9525">
            <a:noFill/>
            <a:miter lim="800000"/>
            <a:headEnd/>
            <a:tailEnd/>
          </a:ln>
        </p:spPr>
      </p:pic>
      <p:pic>
        <p:nvPicPr>
          <p:cNvPr id="8" name="Рисунок 7" descr="http://mir.zavantag.com/pars_docs/refs/28/27192/27192_html_m7f1e77af.jpg"/>
          <p:cNvPicPr/>
          <p:nvPr/>
        </p:nvPicPr>
        <p:blipFill>
          <a:blip r:embed="rId3" cstate="print"/>
          <a:srcRect/>
          <a:stretch>
            <a:fillRect/>
          </a:stretch>
        </p:blipFill>
        <p:spPr bwMode="auto">
          <a:xfrm>
            <a:off x="6524503" y="3068960"/>
            <a:ext cx="4607192" cy="3384376"/>
          </a:xfrm>
          <a:prstGeom prst="rect">
            <a:avLst/>
          </a:prstGeom>
          <a:noFill/>
          <a:ln w="9525">
            <a:noFill/>
            <a:miter lim="800000"/>
            <a:headEnd/>
            <a:tailEnd/>
          </a:ln>
        </p:spPr>
      </p:pic>
    </p:spTree>
    <p:extLst>
      <p:ext uri="{BB962C8B-B14F-4D97-AF65-F5344CB8AC3E}">
        <p14:creationId xmlns:p14="http://schemas.microsoft.com/office/powerpoint/2010/main" val="25250704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1595085" y="1115579"/>
            <a:ext cx="2880320" cy="576064"/>
          </a:xfrm>
          <a:prstGeom prst="rect">
            <a:avLst/>
          </a:prstGeom>
        </p:spPr>
        <p:txBody>
          <a:bodyPr wrap="square" anchor="ctr" anchorCtr="0">
            <a:noAutofit/>
          </a:bodyPr>
          <a:lstStyle/>
          <a:p>
            <a:pPr algn="ctr"/>
            <a:r>
              <a:rPr lang="ru-RU" sz="2000" b="1" dirty="0" smtClean="0">
                <a:solidFill>
                  <a:srgbClr val="000000"/>
                </a:solidFill>
                <a:latin typeface="Arial" charset="0"/>
              </a:rPr>
              <a:t>Реальный вид: </a:t>
            </a:r>
            <a:endParaRPr lang="ru-RU" sz="2000" b="1" dirty="0">
              <a:solidFill>
                <a:srgbClr val="000000"/>
              </a:solidFill>
              <a:latin typeface="Arial" charset="0"/>
            </a:endParaRPr>
          </a:p>
        </p:txBody>
      </p:sp>
      <p:sp>
        <p:nvSpPr>
          <p:cNvPr id="19" name="Прямоугольник 18"/>
          <p:cNvSpPr/>
          <p:nvPr/>
        </p:nvSpPr>
        <p:spPr>
          <a:xfrm>
            <a:off x="7504898" y="2492896"/>
            <a:ext cx="2880320" cy="576064"/>
          </a:xfrm>
          <a:prstGeom prst="rect">
            <a:avLst/>
          </a:prstGeom>
        </p:spPr>
        <p:txBody>
          <a:bodyPr wrap="square" anchor="ctr" anchorCtr="0">
            <a:noAutofit/>
          </a:bodyPr>
          <a:lstStyle/>
          <a:p>
            <a:pPr algn="ctr"/>
            <a:r>
              <a:rPr lang="ru-RU" sz="2000" b="1" dirty="0" smtClean="0">
                <a:solidFill>
                  <a:srgbClr val="000000"/>
                </a:solidFill>
                <a:latin typeface="Arial" charset="0"/>
              </a:rPr>
              <a:t>Вид на карте: </a:t>
            </a:r>
            <a:endParaRPr lang="ru-RU" sz="2000" b="1" dirty="0">
              <a:solidFill>
                <a:srgbClr val="000000"/>
              </a:solidFill>
              <a:latin typeface="Arial" charset="0"/>
            </a:endParaRPr>
          </a:p>
        </p:txBody>
      </p:sp>
      <p:sp>
        <p:nvSpPr>
          <p:cNvPr id="2" name="Прямоугольник 1"/>
          <p:cNvSpPr/>
          <p:nvPr/>
        </p:nvSpPr>
        <p:spPr>
          <a:xfrm>
            <a:off x="2573080" y="145551"/>
            <a:ext cx="7378994" cy="830997"/>
          </a:xfrm>
          <a:prstGeom prst="rect">
            <a:avLst/>
          </a:prstGeom>
        </p:spPr>
        <p:txBody>
          <a:bodyPr wrap="square">
            <a:spAutoFit/>
          </a:bodyPr>
          <a:lstStyle/>
          <a:p>
            <a:pPr algn="ct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Холмистая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полузакрытая среднепересечённая местность</a:t>
            </a:r>
          </a:p>
        </p:txBody>
      </p:sp>
      <p:pic>
        <p:nvPicPr>
          <p:cNvPr id="7" name="Рисунок 6" descr="http://mir.zavantag.com/pars_docs/refs/28/27192/27192_html_m470f427c.jpg"/>
          <p:cNvPicPr/>
          <p:nvPr/>
        </p:nvPicPr>
        <p:blipFill>
          <a:blip r:embed="rId2" cstate="print"/>
          <a:srcRect/>
          <a:stretch>
            <a:fillRect/>
          </a:stretch>
        </p:blipFill>
        <p:spPr bwMode="auto">
          <a:xfrm>
            <a:off x="731649" y="1691643"/>
            <a:ext cx="4607192" cy="3384376"/>
          </a:xfrm>
          <a:prstGeom prst="rect">
            <a:avLst/>
          </a:prstGeom>
          <a:noFill/>
          <a:ln w="9525">
            <a:noFill/>
            <a:miter lim="800000"/>
            <a:headEnd/>
            <a:tailEnd/>
          </a:ln>
        </p:spPr>
      </p:pic>
      <p:pic>
        <p:nvPicPr>
          <p:cNvPr id="8" name="Рисунок 7" descr="http://mir.zavantag.com/pars_docs/refs/28/27192/27192_html_m7f1e77af.jpg"/>
          <p:cNvPicPr/>
          <p:nvPr/>
        </p:nvPicPr>
        <p:blipFill>
          <a:blip r:embed="rId3" cstate="print"/>
          <a:srcRect/>
          <a:stretch>
            <a:fillRect/>
          </a:stretch>
        </p:blipFill>
        <p:spPr bwMode="auto">
          <a:xfrm>
            <a:off x="6524503" y="3068960"/>
            <a:ext cx="4607192" cy="3384376"/>
          </a:xfrm>
          <a:prstGeom prst="rect">
            <a:avLst/>
          </a:prstGeom>
          <a:noFill/>
          <a:ln w="9525">
            <a:noFill/>
            <a:miter lim="800000"/>
            <a:headEnd/>
            <a:tailEnd/>
          </a:ln>
        </p:spPr>
      </p:pic>
      <p:pic>
        <p:nvPicPr>
          <p:cNvPr id="9" name="Рисунок 8" descr="http://mir.zavantag.com/pars_docs/refs/28/27192/27192_html_4620a092.jpg"/>
          <p:cNvPicPr/>
          <p:nvPr/>
        </p:nvPicPr>
        <p:blipFill>
          <a:blip r:embed="rId4" cstate="print"/>
          <a:srcRect/>
          <a:stretch>
            <a:fillRect/>
          </a:stretch>
        </p:blipFill>
        <p:spPr bwMode="auto">
          <a:xfrm>
            <a:off x="731650" y="1691643"/>
            <a:ext cx="4607191" cy="3384376"/>
          </a:xfrm>
          <a:prstGeom prst="rect">
            <a:avLst/>
          </a:prstGeom>
          <a:noFill/>
          <a:ln w="9525">
            <a:noFill/>
            <a:miter lim="800000"/>
            <a:headEnd/>
            <a:tailEnd/>
          </a:ln>
        </p:spPr>
      </p:pic>
      <p:pic>
        <p:nvPicPr>
          <p:cNvPr id="10" name="Рисунок 9" descr="http://mir.zavantag.com/pars_docs/refs/28/27192/27192_html_m24ede0ea.jpg"/>
          <p:cNvPicPr/>
          <p:nvPr/>
        </p:nvPicPr>
        <p:blipFill>
          <a:blip r:embed="rId5" cstate="print"/>
          <a:srcRect/>
          <a:stretch>
            <a:fillRect/>
          </a:stretch>
        </p:blipFill>
        <p:spPr bwMode="auto">
          <a:xfrm>
            <a:off x="6524503" y="3068960"/>
            <a:ext cx="4607192" cy="3384376"/>
          </a:xfrm>
          <a:prstGeom prst="rect">
            <a:avLst/>
          </a:prstGeom>
          <a:noFill/>
          <a:ln w="9525">
            <a:noFill/>
            <a:miter lim="800000"/>
            <a:headEnd/>
            <a:tailEnd/>
          </a:ln>
        </p:spPr>
      </p:pic>
    </p:spTree>
    <p:extLst>
      <p:ext uri="{BB962C8B-B14F-4D97-AF65-F5344CB8AC3E}">
        <p14:creationId xmlns:p14="http://schemas.microsoft.com/office/powerpoint/2010/main" val="28462567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1595085" y="1115579"/>
            <a:ext cx="2880320" cy="576064"/>
          </a:xfrm>
          <a:prstGeom prst="rect">
            <a:avLst/>
          </a:prstGeom>
        </p:spPr>
        <p:txBody>
          <a:bodyPr wrap="square" anchor="ctr" anchorCtr="0">
            <a:noAutofit/>
          </a:bodyPr>
          <a:lstStyle/>
          <a:p>
            <a:pPr algn="ctr"/>
            <a:r>
              <a:rPr lang="ru-RU" sz="2000" b="1" dirty="0" smtClean="0">
                <a:solidFill>
                  <a:srgbClr val="000000"/>
                </a:solidFill>
                <a:latin typeface="Arial" charset="0"/>
              </a:rPr>
              <a:t>Реальный вид: </a:t>
            </a:r>
            <a:endParaRPr lang="ru-RU" sz="2000" b="1" dirty="0">
              <a:solidFill>
                <a:srgbClr val="000000"/>
              </a:solidFill>
              <a:latin typeface="Arial" charset="0"/>
            </a:endParaRPr>
          </a:p>
        </p:txBody>
      </p:sp>
      <p:sp>
        <p:nvSpPr>
          <p:cNvPr id="19" name="Прямоугольник 18"/>
          <p:cNvSpPr/>
          <p:nvPr/>
        </p:nvSpPr>
        <p:spPr>
          <a:xfrm>
            <a:off x="7504898" y="2492896"/>
            <a:ext cx="2880320" cy="576064"/>
          </a:xfrm>
          <a:prstGeom prst="rect">
            <a:avLst/>
          </a:prstGeom>
        </p:spPr>
        <p:txBody>
          <a:bodyPr wrap="square" anchor="ctr" anchorCtr="0">
            <a:noAutofit/>
          </a:bodyPr>
          <a:lstStyle/>
          <a:p>
            <a:pPr algn="ctr"/>
            <a:r>
              <a:rPr lang="ru-RU" sz="2000" b="1" dirty="0" smtClean="0">
                <a:solidFill>
                  <a:srgbClr val="000000"/>
                </a:solidFill>
                <a:latin typeface="Arial" charset="0"/>
              </a:rPr>
              <a:t>Вид на карте: </a:t>
            </a:r>
            <a:endParaRPr lang="ru-RU" sz="2000" b="1" dirty="0">
              <a:solidFill>
                <a:srgbClr val="000000"/>
              </a:solidFill>
              <a:latin typeface="Arial" charset="0"/>
            </a:endParaRPr>
          </a:p>
        </p:txBody>
      </p:sp>
      <p:sp>
        <p:nvSpPr>
          <p:cNvPr id="2" name="Прямоугольник 1"/>
          <p:cNvSpPr/>
          <p:nvPr/>
        </p:nvSpPr>
        <p:spPr>
          <a:xfrm>
            <a:off x="2041451" y="145551"/>
            <a:ext cx="7910623" cy="830997"/>
          </a:xfrm>
          <a:prstGeom prst="rect">
            <a:avLst/>
          </a:prstGeom>
        </p:spPr>
        <p:txBody>
          <a:bodyPr wrap="square">
            <a:spAutoFit/>
          </a:bodyPr>
          <a:lstStyle/>
          <a:p>
            <a:pPr algn="ct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Холмистая овражно-балочная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полузакрытая среднепересеченная местность</a:t>
            </a:r>
          </a:p>
        </p:txBody>
      </p:sp>
      <p:pic>
        <p:nvPicPr>
          <p:cNvPr id="7" name="Рисунок 6" descr="http://mir.zavantag.com/pars_docs/refs/28/27192/27192_html_m470f427c.jpg"/>
          <p:cNvPicPr/>
          <p:nvPr/>
        </p:nvPicPr>
        <p:blipFill>
          <a:blip r:embed="rId2" cstate="print"/>
          <a:srcRect/>
          <a:stretch>
            <a:fillRect/>
          </a:stretch>
        </p:blipFill>
        <p:spPr bwMode="auto">
          <a:xfrm>
            <a:off x="731649" y="1691643"/>
            <a:ext cx="4607192" cy="3384376"/>
          </a:xfrm>
          <a:prstGeom prst="rect">
            <a:avLst/>
          </a:prstGeom>
          <a:noFill/>
          <a:ln w="9525">
            <a:noFill/>
            <a:miter lim="800000"/>
            <a:headEnd/>
            <a:tailEnd/>
          </a:ln>
        </p:spPr>
      </p:pic>
      <p:pic>
        <p:nvPicPr>
          <p:cNvPr id="8" name="Рисунок 7" descr="http://mir.zavantag.com/pars_docs/refs/28/27192/27192_html_m7f1e77af.jpg"/>
          <p:cNvPicPr/>
          <p:nvPr/>
        </p:nvPicPr>
        <p:blipFill>
          <a:blip r:embed="rId3" cstate="print"/>
          <a:srcRect/>
          <a:stretch>
            <a:fillRect/>
          </a:stretch>
        </p:blipFill>
        <p:spPr bwMode="auto">
          <a:xfrm>
            <a:off x="6524503" y="3068960"/>
            <a:ext cx="4607192" cy="3384376"/>
          </a:xfrm>
          <a:prstGeom prst="rect">
            <a:avLst/>
          </a:prstGeom>
          <a:noFill/>
          <a:ln w="9525">
            <a:noFill/>
            <a:miter lim="800000"/>
            <a:headEnd/>
            <a:tailEnd/>
          </a:ln>
        </p:spPr>
      </p:pic>
      <p:pic>
        <p:nvPicPr>
          <p:cNvPr id="9" name="Рисунок 8" descr="http://mir.zavantag.com/pars_docs/refs/28/27192/27192_html_4620a092.jpg"/>
          <p:cNvPicPr/>
          <p:nvPr/>
        </p:nvPicPr>
        <p:blipFill>
          <a:blip r:embed="rId4" cstate="print"/>
          <a:srcRect/>
          <a:stretch>
            <a:fillRect/>
          </a:stretch>
        </p:blipFill>
        <p:spPr bwMode="auto">
          <a:xfrm>
            <a:off x="731650" y="1691643"/>
            <a:ext cx="4607191" cy="3384376"/>
          </a:xfrm>
          <a:prstGeom prst="rect">
            <a:avLst/>
          </a:prstGeom>
          <a:noFill/>
          <a:ln w="9525">
            <a:noFill/>
            <a:miter lim="800000"/>
            <a:headEnd/>
            <a:tailEnd/>
          </a:ln>
        </p:spPr>
      </p:pic>
      <p:pic>
        <p:nvPicPr>
          <p:cNvPr id="10" name="Рисунок 9" descr="http://mir.zavantag.com/pars_docs/refs/28/27192/27192_html_m24ede0ea.jpg"/>
          <p:cNvPicPr/>
          <p:nvPr/>
        </p:nvPicPr>
        <p:blipFill>
          <a:blip r:embed="rId5" cstate="print"/>
          <a:srcRect/>
          <a:stretch>
            <a:fillRect/>
          </a:stretch>
        </p:blipFill>
        <p:spPr bwMode="auto">
          <a:xfrm>
            <a:off x="6524503" y="3068960"/>
            <a:ext cx="4607192" cy="3384376"/>
          </a:xfrm>
          <a:prstGeom prst="rect">
            <a:avLst/>
          </a:prstGeom>
          <a:noFill/>
          <a:ln w="9525">
            <a:noFill/>
            <a:miter lim="800000"/>
            <a:headEnd/>
            <a:tailEnd/>
          </a:ln>
        </p:spPr>
      </p:pic>
      <p:pic>
        <p:nvPicPr>
          <p:cNvPr id="11" name="Рисунок 10" descr="http://mir.zavantag.com/pars_docs/refs/28/27192/27192_html_m7df3c1df.jpg"/>
          <p:cNvPicPr/>
          <p:nvPr/>
        </p:nvPicPr>
        <p:blipFill>
          <a:blip r:embed="rId6" cstate="print"/>
          <a:srcRect/>
          <a:stretch>
            <a:fillRect/>
          </a:stretch>
        </p:blipFill>
        <p:spPr bwMode="auto">
          <a:xfrm>
            <a:off x="731650" y="1691643"/>
            <a:ext cx="4607191" cy="3384376"/>
          </a:xfrm>
          <a:prstGeom prst="rect">
            <a:avLst/>
          </a:prstGeom>
          <a:noFill/>
          <a:ln w="9525">
            <a:noFill/>
            <a:miter lim="800000"/>
            <a:headEnd/>
            <a:tailEnd/>
          </a:ln>
        </p:spPr>
      </p:pic>
      <p:pic>
        <p:nvPicPr>
          <p:cNvPr id="12" name="Рисунок 11" descr="http://mir.zavantag.com/pars_docs/refs/28/27192/27192_html_m318f2274.jpg"/>
          <p:cNvPicPr/>
          <p:nvPr/>
        </p:nvPicPr>
        <p:blipFill>
          <a:blip r:embed="rId7" cstate="print"/>
          <a:srcRect/>
          <a:stretch>
            <a:fillRect/>
          </a:stretch>
        </p:blipFill>
        <p:spPr bwMode="auto">
          <a:xfrm>
            <a:off x="6524503" y="3068960"/>
            <a:ext cx="4607192" cy="3384376"/>
          </a:xfrm>
          <a:prstGeom prst="rect">
            <a:avLst/>
          </a:prstGeom>
          <a:noFill/>
          <a:ln w="9525">
            <a:noFill/>
            <a:miter lim="800000"/>
            <a:headEnd/>
            <a:tailEnd/>
          </a:ln>
        </p:spPr>
      </p:pic>
    </p:spTree>
    <p:extLst>
      <p:ext uri="{BB962C8B-B14F-4D97-AF65-F5344CB8AC3E}">
        <p14:creationId xmlns:p14="http://schemas.microsoft.com/office/powerpoint/2010/main" val="19402016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1595085" y="1115579"/>
            <a:ext cx="2880320" cy="576064"/>
          </a:xfrm>
          <a:prstGeom prst="rect">
            <a:avLst/>
          </a:prstGeom>
        </p:spPr>
        <p:txBody>
          <a:bodyPr wrap="square" anchor="ctr" anchorCtr="0">
            <a:noAutofit/>
          </a:bodyPr>
          <a:lstStyle/>
          <a:p>
            <a:pPr algn="ctr"/>
            <a:r>
              <a:rPr lang="ru-RU" sz="2000" b="1" dirty="0" smtClean="0">
                <a:solidFill>
                  <a:srgbClr val="000000"/>
                </a:solidFill>
                <a:latin typeface="Arial" charset="0"/>
              </a:rPr>
              <a:t>Реальный вид: </a:t>
            </a:r>
            <a:endParaRPr lang="ru-RU" sz="2000" b="1" dirty="0">
              <a:solidFill>
                <a:srgbClr val="000000"/>
              </a:solidFill>
              <a:latin typeface="Arial" charset="0"/>
            </a:endParaRPr>
          </a:p>
        </p:txBody>
      </p:sp>
      <p:sp>
        <p:nvSpPr>
          <p:cNvPr id="19" name="Прямоугольник 18"/>
          <p:cNvSpPr/>
          <p:nvPr/>
        </p:nvSpPr>
        <p:spPr>
          <a:xfrm>
            <a:off x="7504898" y="2492896"/>
            <a:ext cx="2880320" cy="576064"/>
          </a:xfrm>
          <a:prstGeom prst="rect">
            <a:avLst/>
          </a:prstGeom>
        </p:spPr>
        <p:txBody>
          <a:bodyPr wrap="square" anchor="ctr" anchorCtr="0">
            <a:noAutofit/>
          </a:bodyPr>
          <a:lstStyle/>
          <a:p>
            <a:pPr algn="ctr"/>
            <a:r>
              <a:rPr lang="ru-RU" sz="2000" b="1" dirty="0" smtClean="0">
                <a:solidFill>
                  <a:srgbClr val="000000"/>
                </a:solidFill>
                <a:latin typeface="Arial" charset="0"/>
              </a:rPr>
              <a:t>Вид на карте: </a:t>
            </a:r>
            <a:endParaRPr lang="ru-RU" sz="2000" b="1" dirty="0">
              <a:solidFill>
                <a:srgbClr val="000000"/>
              </a:solidFill>
              <a:latin typeface="Arial" charset="0"/>
            </a:endParaRPr>
          </a:p>
        </p:txBody>
      </p:sp>
      <p:sp>
        <p:nvSpPr>
          <p:cNvPr id="2" name="Прямоугольник 1"/>
          <p:cNvSpPr/>
          <p:nvPr/>
        </p:nvSpPr>
        <p:spPr>
          <a:xfrm>
            <a:off x="2041451" y="145551"/>
            <a:ext cx="7910623" cy="461665"/>
          </a:xfrm>
          <a:prstGeom prst="rect">
            <a:avLst/>
          </a:prstGeom>
        </p:spPr>
        <p:txBody>
          <a:bodyPr wrap="square">
            <a:spAutoFit/>
          </a:bodyPr>
          <a:lstStyle/>
          <a:p>
            <a:pPr algn="ctr"/>
            <a:r>
              <a:rPr lang="ru-RU" sz="2400" b="1" dirty="0">
                <a:solidFill>
                  <a:srgbClr val="FF0000"/>
                </a:solidFill>
                <a:latin typeface="Times New Roman" pitchFamily="18" charset="0"/>
              </a:rPr>
              <a:t>Горная сильнопересеченная местность</a:t>
            </a:r>
          </a:p>
        </p:txBody>
      </p:sp>
      <p:pic>
        <p:nvPicPr>
          <p:cNvPr id="7" name="Рисунок 6" descr="http://mir.zavantag.com/pars_docs/refs/28/27192/27192_html_m470f427c.jpg"/>
          <p:cNvPicPr/>
          <p:nvPr/>
        </p:nvPicPr>
        <p:blipFill>
          <a:blip r:embed="rId2" cstate="print"/>
          <a:srcRect/>
          <a:stretch>
            <a:fillRect/>
          </a:stretch>
        </p:blipFill>
        <p:spPr bwMode="auto">
          <a:xfrm>
            <a:off x="731649" y="1691643"/>
            <a:ext cx="4607192" cy="3384376"/>
          </a:xfrm>
          <a:prstGeom prst="rect">
            <a:avLst/>
          </a:prstGeom>
          <a:noFill/>
          <a:ln w="9525">
            <a:noFill/>
            <a:miter lim="800000"/>
            <a:headEnd/>
            <a:tailEnd/>
          </a:ln>
        </p:spPr>
      </p:pic>
      <p:pic>
        <p:nvPicPr>
          <p:cNvPr id="8" name="Рисунок 7" descr="http://mir.zavantag.com/pars_docs/refs/28/27192/27192_html_m7f1e77af.jpg"/>
          <p:cNvPicPr/>
          <p:nvPr/>
        </p:nvPicPr>
        <p:blipFill>
          <a:blip r:embed="rId3" cstate="print"/>
          <a:srcRect/>
          <a:stretch>
            <a:fillRect/>
          </a:stretch>
        </p:blipFill>
        <p:spPr bwMode="auto">
          <a:xfrm>
            <a:off x="6524503" y="3068960"/>
            <a:ext cx="4607192" cy="3384376"/>
          </a:xfrm>
          <a:prstGeom prst="rect">
            <a:avLst/>
          </a:prstGeom>
          <a:noFill/>
          <a:ln w="9525">
            <a:noFill/>
            <a:miter lim="800000"/>
            <a:headEnd/>
            <a:tailEnd/>
          </a:ln>
        </p:spPr>
      </p:pic>
      <p:pic>
        <p:nvPicPr>
          <p:cNvPr id="9" name="Рисунок 8" descr="http://mir.zavantag.com/pars_docs/refs/28/27192/27192_html_4620a092.jpg"/>
          <p:cNvPicPr/>
          <p:nvPr/>
        </p:nvPicPr>
        <p:blipFill>
          <a:blip r:embed="rId4" cstate="print"/>
          <a:srcRect/>
          <a:stretch>
            <a:fillRect/>
          </a:stretch>
        </p:blipFill>
        <p:spPr bwMode="auto">
          <a:xfrm>
            <a:off x="731650" y="1691643"/>
            <a:ext cx="4607191" cy="3384376"/>
          </a:xfrm>
          <a:prstGeom prst="rect">
            <a:avLst/>
          </a:prstGeom>
          <a:noFill/>
          <a:ln w="9525">
            <a:noFill/>
            <a:miter lim="800000"/>
            <a:headEnd/>
            <a:tailEnd/>
          </a:ln>
        </p:spPr>
      </p:pic>
      <p:pic>
        <p:nvPicPr>
          <p:cNvPr id="10" name="Рисунок 9" descr="http://mir.zavantag.com/pars_docs/refs/28/27192/27192_html_m24ede0ea.jpg"/>
          <p:cNvPicPr/>
          <p:nvPr/>
        </p:nvPicPr>
        <p:blipFill>
          <a:blip r:embed="rId5" cstate="print"/>
          <a:srcRect/>
          <a:stretch>
            <a:fillRect/>
          </a:stretch>
        </p:blipFill>
        <p:spPr bwMode="auto">
          <a:xfrm>
            <a:off x="6524503" y="3068960"/>
            <a:ext cx="4607192" cy="3384376"/>
          </a:xfrm>
          <a:prstGeom prst="rect">
            <a:avLst/>
          </a:prstGeom>
          <a:noFill/>
          <a:ln w="9525">
            <a:noFill/>
            <a:miter lim="800000"/>
            <a:headEnd/>
            <a:tailEnd/>
          </a:ln>
        </p:spPr>
      </p:pic>
      <p:pic>
        <p:nvPicPr>
          <p:cNvPr id="11" name="Рисунок 10" descr="http://mir.zavantag.com/pars_docs/refs/28/27192/27192_html_m7df3c1df.jpg"/>
          <p:cNvPicPr/>
          <p:nvPr/>
        </p:nvPicPr>
        <p:blipFill>
          <a:blip r:embed="rId6" cstate="print"/>
          <a:srcRect/>
          <a:stretch>
            <a:fillRect/>
          </a:stretch>
        </p:blipFill>
        <p:spPr bwMode="auto">
          <a:xfrm>
            <a:off x="731650" y="1691643"/>
            <a:ext cx="4607191" cy="3384376"/>
          </a:xfrm>
          <a:prstGeom prst="rect">
            <a:avLst/>
          </a:prstGeom>
          <a:noFill/>
          <a:ln w="9525">
            <a:noFill/>
            <a:miter lim="800000"/>
            <a:headEnd/>
            <a:tailEnd/>
          </a:ln>
        </p:spPr>
      </p:pic>
      <p:pic>
        <p:nvPicPr>
          <p:cNvPr id="12" name="Рисунок 11" descr="http://mir.zavantag.com/pars_docs/refs/28/27192/27192_html_m318f2274.jpg"/>
          <p:cNvPicPr/>
          <p:nvPr/>
        </p:nvPicPr>
        <p:blipFill>
          <a:blip r:embed="rId7" cstate="print"/>
          <a:srcRect/>
          <a:stretch>
            <a:fillRect/>
          </a:stretch>
        </p:blipFill>
        <p:spPr bwMode="auto">
          <a:xfrm>
            <a:off x="6524503" y="3068960"/>
            <a:ext cx="4607192" cy="3384376"/>
          </a:xfrm>
          <a:prstGeom prst="rect">
            <a:avLst/>
          </a:prstGeom>
          <a:noFill/>
          <a:ln w="9525">
            <a:noFill/>
            <a:miter lim="800000"/>
            <a:headEnd/>
            <a:tailEnd/>
          </a:ln>
        </p:spPr>
      </p:pic>
      <p:pic>
        <p:nvPicPr>
          <p:cNvPr id="13" name="Рисунок 12" descr="http://mir.zavantag.com/pars_docs/refs/28/27192/27192_html_m27c5223d.jpg"/>
          <p:cNvPicPr/>
          <p:nvPr/>
        </p:nvPicPr>
        <p:blipFill>
          <a:blip r:embed="rId8" cstate="print"/>
          <a:srcRect/>
          <a:stretch>
            <a:fillRect/>
          </a:stretch>
        </p:blipFill>
        <p:spPr bwMode="auto">
          <a:xfrm>
            <a:off x="731650" y="1691643"/>
            <a:ext cx="4607191" cy="3384376"/>
          </a:xfrm>
          <a:prstGeom prst="rect">
            <a:avLst/>
          </a:prstGeom>
          <a:noFill/>
          <a:ln w="9525">
            <a:noFill/>
            <a:miter lim="800000"/>
            <a:headEnd/>
            <a:tailEnd/>
          </a:ln>
        </p:spPr>
      </p:pic>
      <p:pic>
        <p:nvPicPr>
          <p:cNvPr id="14" name="Рисунок 13" descr="http://mir.zavantag.com/pars_docs/refs/28/27192/27192_html_27f2b97e.jpg"/>
          <p:cNvPicPr/>
          <p:nvPr/>
        </p:nvPicPr>
        <p:blipFill>
          <a:blip r:embed="rId9" cstate="print"/>
          <a:srcRect/>
          <a:stretch>
            <a:fillRect/>
          </a:stretch>
        </p:blipFill>
        <p:spPr bwMode="auto">
          <a:xfrm>
            <a:off x="6524504" y="3068960"/>
            <a:ext cx="4607191" cy="3384375"/>
          </a:xfrm>
          <a:prstGeom prst="rect">
            <a:avLst/>
          </a:prstGeom>
          <a:noFill/>
          <a:ln w="9525">
            <a:noFill/>
            <a:miter lim="800000"/>
            <a:headEnd/>
            <a:tailEnd/>
          </a:ln>
        </p:spPr>
      </p:pic>
    </p:spTree>
    <p:extLst>
      <p:ext uri="{BB962C8B-B14F-4D97-AF65-F5344CB8AC3E}">
        <p14:creationId xmlns:p14="http://schemas.microsoft.com/office/powerpoint/2010/main" val="19322715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1595085" y="1115579"/>
            <a:ext cx="2880320" cy="576064"/>
          </a:xfrm>
          <a:prstGeom prst="rect">
            <a:avLst/>
          </a:prstGeom>
        </p:spPr>
        <p:txBody>
          <a:bodyPr wrap="square" anchor="ctr" anchorCtr="0">
            <a:noAutofit/>
          </a:bodyPr>
          <a:lstStyle/>
          <a:p>
            <a:pPr algn="ctr"/>
            <a:r>
              <a:rPr lang="ru-RU" sz="2000" b="1" dirty="0" smtClean="0">
                <a:solidFill>
                  <a:srgbClr val="000000"/>
                </a:solidFill>
                <a:latin typeface="Arial" charset="0"/>
              </a:rPr>
              <a:t>Реальный вид: </a:t>
            </a:r>
            <a:endParaRPr lang="ru-RU" sz="2000" b="1" dirty="0">
              <a:solidFill>
                <a:srgbClr val="000000"/>
              </a:solidFill>
              <a:latin typeface="Arial" charset="0"/>
            </a:endParaRPr>
          </a:p>
        </p:txBody>
      </p:sp>
      <p:sp>
        <p:nvSpPr>
          <p:cNvPr id="19" name="Прямоугольник 18"/>
          <p:cNvSpPr/>
          <p:nvPr/>
        </p:nvSpPr>
        <p:spPr>
          <a:xfrm>
            <a:off x="7504898" y="2492896"/>
            <a:ext cx="2880320" cy="576064"/>
          </a:xfrm>
          <a:prstGeom prst="rect">
            <a:avLst/>
          </a:prstGeom>
        </p:spPr>
        <p:txBody>
          <a:bodyPr wrap="square" anchor="ctr" anchorCtr="0">
            <a:noAutofit/>
          </a:bodyPr>
          <a:lstStyle/>
          <a:p>
            <a:pPr algn="ctr"/>
            <a:r>
              <a:rPr lang="ru-RU" sz="2000" b="1" dirty="0" smtClean="0">
                <a:solidFill>
                  <a:srgbClr val="000000"/>
                </a:solidFill>
                <a:latin typeface="Arial" charset="0"/>
              </a:rPr>
              <a:t>Вид на карте: </a:t>
            </a:r>
            <a:endParaRPr lang="ru-RU" sz="2000" b="1" dirty="0">
              <a:solidFill>
                <a:srgbClr val="000000"/>
              </a:solidFill>
              <a:latin typeface="Arial" charset="0"/>
            </a:endParaRPr>
          </a:p>
        </p:txBody>
      </p:sp>
      <p:sp>
        <p:nvSpPr>
          <p:cNvPr id="2" name="Прямоугольник 1"/>
          <p:cNvSpPr/>
          <p:nvPr/>
        </p:nvSpPr>
        <p:spPr>
          <a:xfrm>
            <a:off x="2041450" y="157344"/>
            <a:ext cx="7910623" cy="461665"/>
          </a:xfrm>
          <a:prstGeom prst="rect">
            <a:avLst/>
          </a:prstGeom>
        </p:spPr>
        <p:txBody>
          <a:bodyPr wrap="square">
            <a:spAutoFit/>
          </a:bodyPr>
          <a:lstStyle/>
          <a:p>
            <a:pPr algn="ctr"/>
            <a:r>
              <a:rPr lang="ru-RU" sz="2400" b="1" dirty="0">
                <a:solidFill>
                  <a:srgbClr val="FF0000"/>
                </a:solidFill>
                <a:effectLst>
                  <a:outerShdw blurRad="38100" dist="38100" dir="2700000" algn="tl">
                    <a:srgbClr val="000000">
                      <a:alpha val="43137"/>
                    </a:srgbClr>
                  </a:outerShdw>
                </a:effectLst>
                <a:latin typeface="Times New Roman" pitchFamily="18" charset="0"/>
              </a:rPr>
              <a:t>Пустынная </a:t>
            </a:r>
            <a:r>
              <a:rPr lang="ru-RU" sz="2400" b="1" dirty="0" smtClean="0">
                <a:solidFill>
                  <a:srgbClr val="FF0000"/>
                </a:solidFill>
                <a:effectLst>
                  <a:outerShdw blurRad="38100" dist="38100" dir="2700000" algn="tl">
                    <a:srgbClr val="000000">
                      <a:alpha val="43137"/>
                    </a:srgbClr>
                  </a:outerShdw>
                </a:effectLst>
                <a:latin typeface="Times New Roman" pitchFamily="18" charset="0"/>
              </a:rPr>
              <a:t>открытая </a:t>
            </a:r>
            <a:r>
              <a:rPr lang="ru-RU" sz="2400" b="1" dirty="0">
                <a:solidFill>
                  <a:srgbClr val="FF0000"/>
                </a:solidFill>
                <a:effectLst>
                  <a:outerShdw blurRad="38100" dist="38100" dir="2700000" algn="tl">
                    <a:srgbClr val="000000">
                      <a:alpha val="43137"/>
                    </a:srgbClr>
                  </a:outerShdw>
                </a:effectLst>
                <a:latin typeface="Times New Roman" pitchFamily="18" charset="0"/>
              </a:rPr>
              <a:t>слабопересеченная местность</a:t>
            </a:r>
          </a:p>
        </p:txBody>
      </p:sp>
      <p:pic>
        <p:nvPicPr>
          <p:cNvPr id="7" name="Рисунок 6" descr="http://mir.zavantag.com/pars_docs/refs/28/27192/27192_html_m470f427c.jpg"/>
          <p:cNvPicPr/>
          <p:nvPr/>
        </p:nvPicPr>
        <p:blipFill>
          <a:blip r:embed="rId2" cstate="print"/>
          <a:srcRect/>
          <a:stretch>
            <a:fillRect/>
          </a:stretch>
        </p:blipFill>
        <p:spPr bwMode="auto">
          <a:xfrm>
            <a:off x="731649" y="1691643"/>
            <a:ext cx="4607192" cy="3384376"/>
          </a:xfrm>
          <a:prstGeom prst="rect">
            <a:avLst/>
          </a:prstGeom>
          <a:noFill/>
          <a:ln w="9525">
            <a:noFill/>
            <a:miter lim="800000"/>
            <a:headEnd/>
            <a:tailEnd/>
          </a:ln>
        </p:spPr>
      </p:pic>
      <p:pic>
        <p:nvPicPr>
          <p:cNvPr id="8" name="Рисунок 7" descr="http://mir.zavantag.com/pars_docs/refs/28/27192/27192_html_m7f1e77af.jpg"/>
          <p:cNvPicPr/>
          <p:nvPr/>
        </p:nvPicPr>
        <p:blipFill>
          <a:blip r:embed="rId3" cstate="print"/>
          <a:srcRect/>
          <a:stretch>
            <a:fillRect/>
          </a:stretch>
        </p:blipFill>
        <p:spPr bwMode="auto">
          <a:xfrm>
            <a:off x="6524503" y="3068960"/>
            <a:ext cx="4607192" cy="3384376"/>
          </a:xfrm>
          <a:prstGeom prst="rect">
            <a:avLst/>
          </a:prstGeom>
          <a:noFill/>
          <a:ln w="9525">
            <a:noFill/>
            <a:miter lim="800000"/>
            <a:headEnd/>
            <a:tailEnd/>
          </a:ln>
        </p:spPr>
      </p:pic>
      <p:pic>
        <p:nvPicPr>
          <p:cNvPr id="9" name="Рисунок 8" descr="http://mir.zavantag.com/pars_docs/refs/28/27192/27192_html_4620a092.jpg"/>
          <p:cNvPicPr/>
          <p:nvPr/>
        </p:nvPicPr>
        <p:blipFill>
          <a:blip r:embed="rId4" cstate="print"/>
          <a:srcRect/>
          <a:stretch>
            <a:fillRect/>
          </a:stretch>
        </p:blipFill>
        <p:spPr bwMode="auto">
          <a:xfrm>
            <a:off x="731650" y="1691643"/>
            <a:ext cx="4607191" cy="3384376"/>
          </a:xfrm>
          <a:prstGeom prst="rect">
            <a:avLst/>
          </a:prstGeom>
          <a:noFill/>
          <a:ln w="9525">
            <a:noFill/>
            <a:miter lim="800000"/>
            <a:headEnd/>
            <a:tailEnd/>
          </a:ln>
        </p:spPr>
      </p:pic>
      <p:pic>
        <p:nvPicPr>
          <p:cNvPr id="10" name="Рисунок 9" descr="http://mir.zavantag.com/pars_docs/refs/28/27192/27192_html_m24ede0ea.jpg"/>
          <p:cNvPicPr/>
          <p:nvPr/>
        </p:nvPicPr>
        <p:blipFill>
          <a:blip r:embed="rId5" cstate="print"/>
          <a:srcRect/>
          <a:stretch>
            <a:fillRect/>
          </a:stretch>
        </p:blipFill>
        <p:spPr bwMode="auto">
          <a:xfrm>
            <a:off x="6524503" y="3068960"/>
            <a:ext cx="4607192" cy="3384376"/>
          </a:xfrm>
          <a:prstGeom prst="rect">
            <a:avLst/>
          </a:prstGeom>
          <a:noFill/>
          <a:ln w="9525">
            <a:noFill/>
            <a:miter lim="800000"/>
            <a:headEnd/>
            <a:tailEnd/>
          </a:ln>
        </p:spPr>
      </p:pic>
      <p:pic>
        <p:nvPicPr>
          <p:cNvPr id="11" name="Рисунок 10" descr="http://mir.zavantag.com/pars_docs/refs/28/27192/27192_html_m7df3c1df.jpg"/>
          <p:cNvPicPr/>
          <p:nvPr/>
        </p:nvPicPr>
        <p:blipFill>
          <a:blip r:embed="rId6" cstate="print"/>
          <a:srcRect/>
          <a:stretch>
            <a:fillRect/>
          </a:stretch>
        </p:blipFill>
        <p:spPr bwMode="auto">
          <a:xfrm>
            <a:off x="731650" y="1691643"/>
            <a:ext cx="4607191" cy="3384376"/>
          </a:xfrm>
          <a:prstGeom prst="rect">
            <a:avLst/>
          </a:prstGeom>
          <a:noFill/>
          <a:ln w="9525">
            <a:noFill/>
            <a:miter lim="800000"/>
            <a:headEnd/>
            <a:tailEnd/>
          </a:ln>
        </p:spPr>
      </p:pic>
      <p:pic>
        <p:nvPicPr>
          <p:cNvPr id="12" name="Рисунок 11" descr="http://mir.zavantag.com/pars_docs/refs/28/27192/27192_html_m318f2274.jpg"/>
          <p:cNvPicPr/>
          <p:nvPr/>
        </p:nvPicPr>
        <p:blipFill>
          <a:blip r:embed="rId7" cstate="print"/>
          <a:srcRect/>
          <a:stretch>
            <a:fillRect/>
          </a:stretch>
        </p:blipFill>
        <p:spPr bwMode="auto">
          <a:xfrm>
            <a:off x="6524503" y="3068960"/>
            <a:ext cx="4607192" cy="3384376"/>
          </a:xfrm>
          <a:prstGeom prst="rect">
            <a:avLst/>
          </a:prstGeom>
          <a:noFill/>
          <a:ln w="9525">
            <a:noFill/>
            <a:miter lim="800000"/>
            <a:headEnd/>
            <a:tailEnd/>
          </a:ln>
        </p:spPr>
      </p:pic>
      <p:pic>
        <p:nvPicPr>
          <p:cNvPr id="13" name="Рисунок 12" descr="http://mir.zavantag.com/pars_docs/refs/28/27192/27192_html_m27c5223d.jpg"/>
          <p:cNvPicPr/>
          <p:nvPr/>
        </p:nvPicPr>
        <p:blipFill>
          <a:blip r:embed="rId8" cstate="print"/>
          <a:srcRect/>
          <a:stretch>
            <a:fillRect/>
          </a:stretch>
        </p:blipFill>
        <p:spPr bwMode="auto">
          <a:xfrm>
            <a:off x="731650" y="1691643"/>
            <a:ext cx="4607191" cy="3384376"/>
          </a:xfrm>
          <a:prstGeom prst="rect">
            <a:avLst/>
          </a:prstGeom>
          <a:noFill/>
          <a:ln w="9525">
            <a:noFill/>
            <a:miter lim="800000"/>
            <a:headEnd/>
            <a:tailEnd/>
          </a:ln>
        </p:spPr>
      </p:pic>
      <p:pic>
        <p:nvPicPr>
          <p:cNvPr id="14" name="Рисунок 13" descr="http://mir.zavantag.com/pars_docs/refs/28/27192/27192_html_27f2b97e.jpg"/>
          <p:cNvPicPr/>
          <p:nvPr/>
        </p:nvPicPr>
        <p:blipFill>
          <a:blip r:embed="rId9" cstate="print"/>
          <a:srcRect/>
          <a:stretch>
            <a:fillRect/>
          </a:stretch>
        </p:blipFill>
        <p:spPr bwMode="auto">
          <a:xfrm>
            <a:off x="6524504" y="3068960"/>
            <a:ext cx="4607191" cy="3384375"/>
          </a:xfrm>
          <a:prstGeom prst="rect">
            <a:avLst/>
          </a:prstGeom>
          <a:noFill/>
          <a:ln w="9525">
            <a:noFill/>
            <a:miter lim="800000"/>
            <a:headEnd/>
            <a:tailEnd/>
          </a:ln>
        </p:spPr>
      </p:pic>
      <p:pic>
        <p:nvPicPr>
          <p:cNvPr id="15" name="Рисунок 14" descr="http://mir.zavantag.com/pars_docs/refs/28/27192/27192_html_m11bc0de9.jpg"/>
          <p:cNvPicPr/>
          <p:nvPr/>
        </p:nvPicPr>
        <p:blipFill>
          <a:blip r:embed="rId10" cstate="print"/>
          <a:srcRect/>
          <a:stretch>
            <a:fillRect/>
          </a:stretch>
        </p:blipFill>
        <p:spPr bwMode="auto">
          <a:xfrm>
            <a:off x="731650" y="1691643"/>
            <a:ext cx="4607191" cy="3384375"/>
          </a:xfrm>
          <a:prstGeom prst="rect">
            <a:avLst/>
          </a:prstGeom>
          <a:noFill/>
          <a:ln w="9525">
            <a:noFill/>
            <a:miter lim="800000"/>
            <a:headEnd/>
            <a:tailEnd/>
          </a:ln>
        </p:spPr>
      </p:pic>
      <p:pic>
        <p:nvPicPr>
          <p:cNvPr id="16" name="Рисунок 15" descr="http://mir.zavantag.com/pars_docs/refs/28/27192/27192_html_m6a59cf2b.jpg"/>
          <p:cNvPicPr/>
          <p:nvPr/>
        </p:nvPicPr>
        <p:blipFill>
          <a:blip r:embed="rId11" cstate="print"/>
          <a:srcRect/>
          <a:stretch>
            <a:fillRect/>
          </a:stretch>
        </p:blipFill>
        <p:spPr bwMode="auto">
          <a:xfrm>
            <a:off x="6524503" y="3068960"/>
            <a:ext cx="4607191" cy="3384375"/>
          </a:xfrm>
          <a:prstGeom prst="rect">
            <a:avLst/>
          </a:prstGeom>
          <a:noFill/>
          <a:ln w="9525">
            <a:noFill/>
            <a:miter lim="800000"/>
            <a:headEnd/>
            <a:tailEnd/>
          </a:ln>
        </p:spPr>
      </p:pic>
    </p:spTree>
    <p:extLst>
      <p:ext uri="{BB962C8B-B14F-4D97-AF65-F5344CB8AC3E}">
        <p14:creationId xmlns:p14="http://schemas.microsoft.com/office/powerpoint/2010/main" val="30466602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1595085" y="1115579"/>
            <a:ext cx="2880320" cy="576064"/>
          </a:xfrm>
          <a:prstGeom prst="rect">
            <a:avLst/>
          </a:prstGeom>
        </p:spPr>
        <p:txBody>
          <a:bodyPr wrap="square" anchor="ctr" anchorCtr="0">
            <a:noAutofit/>
          </a:bodyPr>
          <a:lstStyle/>
          <a:p>
            <a:pPr algn="ctr"/>
            <a:r>
              <a:rPr lang="ru-RU" sz="2000" b="1" dirty="0" smtClean="0">
                <a:solidFill>
                  <a:srgbClr val="000000"/>
                </a:solidFill>
                <a:latin typeface="Arial" charset="0"/>
              </a:rPr>
              <a:t>Реальный вид: </a:t>
            </a:r>
            <a:endParaRPr lang="ru-RU" sz="2000" b="1" dirty="0">
              <a:solidFill>
                <a:srgbClr val="000000"/>
              </a:solidFill>
              <a:latin typeface="Arial" charset="0"/>
            </a:endParaRPr>
          </a:p>
        </p:txBody>
      </p:sp>
      <p:sp>
        <p:nvSpPr>
          <p:cNvPr id="19" name="Прямоугольник 18"/>
          <p:cNvSpPr/>
          <p:nvPr/>
        </p:nvSpPr>
        <p:spPr>
          <a:xfrm>
            <a:off x="7504898" y="2492896"/>
            <a:ext cx="2880320" cy="576064"/>
          </a:xfrm>
          <a:prstGeom prst="rect">
            <a:avLst/>
          </a:prstGeom>
        </p:spPr>
        <p:txBody>
          <a:bodyPr wrap="square" anchor="ctr" anchorCtr="0">
            <a:noAutofit/>
          </a:bodyPr>
          <a:lstStyle/>
          <a:p>
            <a:pPr algn="ctr"/>
            <a:r>
              <a:rPr lang="ru-RU" sz="2000" b="1" dirty="0" smtClean="0">
                <a:solidFill>
                  <a:srgbClr val="000000"/>
                </a:solidFill>
                <a:latin typeface="Arial" charset="0"/>
              </a:rPr>
              <a:t>Вид на карте: </a:t>
            </a:r>
            <a:endParaRPr lang="ru-RU" sz="2000" b="1" dirty="0">
              <a:solidFill>
                <a:srgbClr val="000000"/>
              </a:solidFill>
              <a:latin typeface="Arial" charset="0"/>
            </a:endParaRPr>
          </a:p>
        </p:txBody>
      </p:sp>
      <p:sp>
        <p:nvSpPr>
          <p:cNvPr id="2" name="Прямоугольник 1"/>
          <p:cNvSpPr/>
          <p:nvPr/>
        </p:nvSpPr>
        <p:spPr>
          <a:xfrm>
            <a:off x="2041450" y="157344"/>
            <a:ext cx="7910623" cy="461665"/>
          </a:xfrm>
          <a:prstGeom prst="rect">
            <a:avLst/>
          </a:prstGeom>
        </p:spPr>
        <p:txBody>
          <a:bodyPr wrap="square">
            <a:spAutoFit/>
          </a:bodyPr>
          <a:lstStyle/>
          <a:p>
            <a:pPr algn="ctr"/>
            <a:r>
              <a:rPr lang="ru-RU" sz="2400" b="1" dirty="0">
                <a:solidFill>
                  <a:srgbClr val="FF0000"/>
                </a:solidFill>
                <a:effectLst>
                  <a:outerShdw blurRad="38100" dist="38100" dir="2700000" algn="tl">
                    <a:srgbClr val="000000">
                      <a:alpha val="43137"/>
                    </a:srgbClr>
                  </a:outerShdw>
                </a:effectLst>
                <a:latin typeface="Times New Roman" pitchFamily="18" charset="0"/>
              </a:rPr>
              <a:t>Степная  местность</a:t>
            </a:r>
          </a:p>
        </p:txBody>
      </p:sp>
      <p:pic>
        <p:nvPicPr>
          <p:cNvPr id="7" name="Рисунок 6" descr="http://mir.zavantag.com/pars_docs/refs/28/27192/27192_html_m470f427c.jpg"/>
          <p:cNvPicPr/>
          <p:nvPr/>
        </p:nvPicPr>
        <p:blipFill>
          <a:blip r:embed="rId2" cstate="print"/>
          <a:srcRect/>
          <a:stretch>
            <a:fillRect/>
          </a:stretch>
        </p:blipFill>
        <p:spPr bwMode="auto">
          <a:xfrm>
            <a:off x="731649" y="1691643"/>
            <a:ext cx="4607192" cy="3384376"/>
          </a:xfrm>
          <a:prstGeom prst="rect">
            <a:avLst/>
          </a:prstGeom>
          <a:noFill/>
          <a:ln w="9525">
            <a:noFill/>
            <a:miter lim="800000"/>
            <a:headEnd/>
            <a:tailEnd/>
          </a:ln>
        </p:spPr>
      </p:pic>
      <p:pic>
        <p:nvPicPr>
          <p:cNvPr id="8" name="Рисунок 7" descr="http://mir.zavantag.com/pars_docs/refs/28/27192/27192_html_m7f1e77af.jpg"/>
          <p:cNvPicPr/>
          <p:nvPr/>
        </p:nvPicPr>
        <p:blipFill>
          <a:blip r:embed="rId3" cstate="print"/>
          <a:srcRect/>
          <a:stretch>
            <a:fillRect/>
          </a:stretch>
        </p:blipFill>
        <p:spPr bwMode="auto">
          <a:xfrm>
            <a:off x="6524503" y="3068960"/>
            <a:ext cx="4607192" cy="3384376"/>
          </a:xfrm>
          <a:prstGeom prst="rect">
            <a:avLst/>
          </a:prstGeom>
          <a:noFill/>
          <a:ln w="9525">
            <a:noFill/>
            <a:miter lim="800000"/>
            <a:headEnd/>
            <a:tailEnd/>
          </a:ln>
        </p:spPr>
      </p:pic>
      <p:pic>
        <p:nvPicPr>
          <p:cNvPr id="9" name="Рисунок 8" descr="http://mir.zavantag.com/pars_docs/refs/28/27192/27192_html_4620a092.jpg"/>
          <p:cNvPicPr/>
          <p:nvPr/>
        </p:nvPicPr>
        <p:blipFill>
          <a:blip r:embed="rId4" cstate="print"/>
          <a:srcRect/>
          <a:stretch>
            <a:fillRect/>
          </a:stretch>
        </p:blipFill>
        <p:spPr bwMode="auto">
          <a:xfrm>
            <a:off x="731650" y="1691643"/>
            <a:ext cx="4607191" cy="3384376"/>
          </a:xfrm>
          <a:prstGeom prst="rect">
            <a:avLst/>
          </a:prstGeom>
          <a:noFill/>
          <a:ln w="9525">
            <a:noFill/>
            <a:miter lim="800000"/>
            <a:headEnd/>
            <a:tailEnd/>
          </a:ln>
        </p:spPr>
      </p:pic>
      <p:pic>
        <p:nvPicPr>
          <p:cNvPr id="10" name="Рисунок 9" descr="http://mir.zavantag.com/pars_docs/refs/28/27192/27192_html_m24ede0ea.jpg"/>
          <p:cNvPicPr/>
          <p:nvPr/>
        </p:nvPicPr>
        <p:blipFill>
          <a:blip r:embed="rId5" cstate="print"/>
          <a:srcRect/>
          <a:stretch>
            <a:fillRect/>
          </a:stretch>
        </p:blipFill>
        <p:spPr bwMode="auto">
          <a:xfrm>
            <a:off x="6524503" y="3068960"/>
            <a:ext cx="4607192" cy="3384376"/>
          </a:xfrm>
          <a:prstGeom prst="rect">
            <a:avLst/>
          </a:prstGeom>
          <a:noFill/>
          <a:ln w="9525">
            <a:noFill/>
            <a:miter lim="800000"/>
            <a:headEnd/>
            <a:tailEnd/>
          </a:ln>
        </p:spPr>
      </p:pic>
      <p:pic>
        <p:nvPicPr>
          <p:cNvPr id="11" name="Рисунок 10" descr="http://mir.zavantag.com/pars_docs/refs/28/27192/27192_html_m7df3c1df.jpg"/>
          <p:cNvPicPr/>
          <p:nvPr/>
        </p:nvPicPr>
        <p:blipFill>
          <a:blip r:embed="rId6" cstate="print"/>
          <a:srcRect/>
          <a:stretch>
            <a:fillRect/>
          </a:stretch>
        </p:blipFill>
        <p:spPr bwMode="auto">
          <a:xfrm>
            <a:off x="731650" y="1691643"/>
            <a:ext cx="4607191" cy="3384376"/>
          </a:xfrm>
          <a:prstGeom prst="rect">
            <a:avLst/>
          </a:prstGeom>
          <a:noFill/>
          <a:ln w="9525">
            <a:noFill/>
            <a:miter lim="800000"/>
            <a:headEnd/>
            <a:tailEnd/>
          </a:ln>
        </p:spPr>
      </p:pic>
      <p:pic>
        <p:nvPicPr>
          <p:cNvPr id="12" name="Рисунок 11" descr="http://mir.zavantag.com/pars_docs/refs/28/27192/27192_html_m318f2274.jpg"/>
          <p:cNvPicPr/>
          <p:nvPr/>
        </p:nvPicPr>
        <p:blipFill>
          <a:blip r:embed="rId7" cstate="print"/>
          <a:srcRect/>
          <a:stretch>
            <a:fillRect/>
          </a:stretch>
        </p:blipFill>
        <p:spPr bwMode="auto">
          <a:xfrm>
            <a:off x="6524503" y="3068960"/>
            <a:ext cx="4607192" cy="3384376"/>
          </a:xfrm>
          <a:prstGeom prst="rect">
            <a:avLst/>
          </a:prstGeom>
          <a:noFill/>
          <a:ln w="9525">
            <a:noFill/>
            <a:miter lim="800000"/>
            <a:headEnd/>
            <a:tailEnd/>
          </a:ln>
        </p:spPr>
      </p:pic>
      <p:pic>
        <p:nvPicPr>
          <p:cNvPr id="13" name="Рисунок 12" descr="http://mir.zavantag.com/pars_docs/refs/28/27192/27192_html_m27c5223d.jpg"/>
          <p:cNvPicPr/>
          <p:nvPr/>
        </p:nvPicPr>
        <p:blipFill>
          <a:blip r:embed="rId8" cstate="print"/>
          <a:srcRect/>
          <a:stretch>
            <a:fillRect/>
          </a:stretch>
        </p:blipFill>
        <p:spPr bwMode="auto">
          <a:xfrm>
            <a:off x="731650" y="1691643"/>
            <a:ext cx="4607191" cy="3384376"/>
          </a:xfrm>
          <a:prstGeom prst="rect">
            <a:avLst/>
          </a:prstGeom>
          <a:noFill/>
          <a:ln w="9525">
            <a:noFill/>
            <a:miter lim="800000"/>
            <a:headEnd/>
            <a:tailEnd/>
          </a:ln>
        </p:spPr>
      </p:pic>
      <p:pic>
        <p:nvPicPr>
          <p:cNvPr id="14" name="Рисунок 13" descr="http://mir.zavantag.com/pars_docs/refs/28/27192/27192_html_27f2b97e.jpg"/>
          <p:cNvPicPr/>
          <p:nvPr/>
        </p:nvPicPr>
        <p:blipFill>
          <a:blip r:embed="rId9" cstate="print"/>
          <a:srcRect/>
          <a:stretch>
            <a:fillRect/>
          </a:stretch>
        </p:blipFill>
        <p:spPr bwMode="auto">
          <a:xfrm>
            <a:off x="6524504" y="3068960"/>
            <a:ext cx="4607191" cy="3384375"/>
          </a:xfrm>
          <a:prstGeom prst="rect">
            <a:avLst/>
          </a:prstGeom>
          <a:noFill/>
          <a:ln w="9525">
            <a:noFill/>
            <a:miter lim="800000"/>
            <a:headEnd/>
            <a:tailEnd/>
          </a:ln>
        </p:spPr>
      </p:pic>
      <p:pic>
        <p:nvPicPr>
          <p:cNvPr id="15" name="Рисунок 14" descr="http://mir.zavantag.com/pars_docs/refs/28/27192/27192_html_m11bc0de9.jpg"/>
          <p:cNvPicPr/>
          <p:nvPr/>
        </p:nvPicPr>
        <p:blipFill>
          <a:blip r:embed="rId10" cstate="print"/>
          <a:srcRect/>
          <a:stretch>
            <a:fillRect/>
          </a:stretch>
        </p:blipFill>
        <p:spPr bwMode="auto">
          <a:xfrm>
            <a:off x="731650" y="1691643"/>
            <a:ext cx="4607191" cy="3384375"/>
          </a:xfrm>
          <a:prstGeom prst="rect">
            <a:avLst/>
          </a:prstGeom>
          <a:noFill/>
          <a:ln w="9525">
            <a:noFill/>
            <a:miter lim="800000"/>
            <a:headEnd/>
            <a:tailEnd/>
          </a:ln>
        </p:spPr>
      </p:pic>
      <p:pic>
        <p:nvPicPr>
          <p:cNvPr id="16" name="Рисунок 15" descr="http://mir.zavantag.com/pars_docs/refs/28/27192/27192_html_m6a59cf2b.jpg"/>
          <p:cNvPicPr/>
          <p:nvPr/>
        </p:nvPicPr>
        <p:blipFill>
          <a:blip r:embed="rId11" cstate="print"/>
          <a:srcRect/>
          <a:stretch>
            <a:fillRect/>
          </a:stretch>
        </p:blipFill>
        <p:spPr bwMode="auto">
          <a:xfrm>
            <a:off x="6524503" y="3068960"/>
            <a:ext cx="4607191" cy="3384375"/>
          </a:xfrm>
          <a:prstGeom prst="rect">
            <a:avLst/>
          </a:prstGeom>
          <a:noFill/>
          <a:ln w="9525">
            <a:noFill/>
            <a:miter lim="800000"/>
            <a:headEnd/>
            <a:tailEnd/>
          </a:ln>
        </p:spPr>
      </p:pic>
      <p:pic>
        <p:nvPicPr>
          <p:cNvPr id="17" name="Рисунок 16" descr="http://mir.zavantag.com/pars_docs/refs/28/27192/27192_html_330dee76.jpg"/>
          <p:cNvPicPr/>
          <p:nvPr/>
        </p:nvPicPr>
        <p:blipFill>
          <a:blip r:embed="rId12" cstate="print"/>
          <a:srcRect/>
          <a:stretch>
            <a:fillRect/>
          </a:stretch>
        </p:blipFill>
        <p:spPr bwMode="auto">
          <a:xfrm>
            <a:off x="731650" y="1691643"/>
            <a:ext cx="4607191" cy="3384375"/>
          </a:xfrm>
          <a:prstGeom prst="rect">
            <a:avLst/>
          </a:prstGeom>
          <a:noFill/>
          <a:ln w="9525">
            <a:noFill/>
            <a:miter lim="800000"/>
            <a:headEnd/>
            <a:tailEnd/>
          </a:ln>
        </p:spPr>
      </p:pic>
      <p:pic>
        <p:nvPicPr>
          <p:cNvPr id="20" name="Рисунок 19" descr="http://mir.zavantag.com/pars_docs/refs/28/27192/27192_html_m70da397b.jpg"/>
          <p:cNvPicPr/>
          <p:nvPr/>
        </p:nvPicPr>
        <p:blipFill>
          <a:blip r:embed="rId13" cstate="print"/>
          <a:srcRect/>
          <a:stretch>
            <a:fillRect/>
          </a:stretch>
        </p:blipFill>
        <p:spPr bwMode="auto">
          <a:xfrm>
            <a:off x="6524504" y="3068960"/>
            <a:ext cx="4607189" cy="3384375"/>
          </a:xfrm>
          <a:prstGeom prst="rect">
            <a:avLst/>
          </a:prstGeom>
          <a:noFill/>
          <a:ln w="9525">
            <a:noFill/>
            <a:miter lim="800000"/>
            <a:headEnd/>
            <a:tailEnd/>
          </a:ln>
        </p:spPr>
      </p:pic>
    </p:spTree>
    <p:extLst>
      <p:ext uri="{BB962C8B-B14F-4D97-AF65-F5344CB8AC3E}">
        <p14:creationId xmlns:p14="http://schemas.microsoft.com/office/powerpoint/2010/main" val="28732788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1595085" y="1115579"/>
            <a:ext cx="2880320" cy="576064"/>
          </a:xfrm>
          <a:prstGeom prst="rect">
            <a:avLst/>
          </a:prstGeom>
        </p:spPr>
        <p:txBody>
          <a:bodyPr wrap="square" anchor="ctr" anchorCtr="0">
            <a:noAutofit/>
          </a:bodyPr>
          <a:lstStyle/>
          <a:p>
            <a:pPr algn="ctr"/>
            <a:r>
              <a:rPr lang="ru-RU" sz="2000" b="1" dirty="0" smtClean="0">
                <a:solidFill>
                  <a:srgbClr val="000000"/>
                </a:solidFill>
                <a:latin typeface="Arial" charset="0"/>
              </a:rPr>
              <a:t>Реальный вид: </a:t>
            </a:r>
            <a:endParaRPr lang="ru-RU" sz="2000" b="1" dirty="0">
              <a:solidFill>
                <a:srgbClr val="000000"/>
              </a:solidFill>
              <a:latin typeface="Arial" charset="0"/>
            </a:endParaRPr>
          </a:p>
        </p:txBody>
      </p:sp>
      <p:sp>
        <p:nvSpPr>
          <p:cNvPr id="19" name="Прямоугольник 18"/>
          <p:cNvSpPr/>
          <p:nvPr/>
        </p:nvSpPr>
        <p:spPr>
          <a:xfrm>
            <a:off x="7504898" y="2492896"/>
            <a:ext cx="2880320" cy="576064"/>
          </a:xfrm>
          <a:prstGeom prst="rect">
            <a:avLst/>
          </a:prstGeom>
        </p:spPr>
        <p:txBody>
          <a:bodyPr wrap="square" anchor="ctr" anchorCtr="0">
            <a:noAutofit/>
          </a:bodyPr>
          <a:lstStyle/>
          <a:p>
            <a:pPr algn="ctr"/>
            <a:r>
              <a:rPr lang="ru-RU" sz="2000" b="1" dirty="0" smtClean="0">
                <a:solidFill>
                  <a:srgbClr val="000000"/>
                </a:solidFill>
                <a:latin typeface="Arial" charset="0"/>
              </a:rPr>
              <a:t>Вид на карте: </a:t>
            </a:r>
            <a:endParaRPr lang="ru-RU" sz="2000" b="1" dirty="0">
              <a:solidFill>
                <a:srgbClr val="000000"/>
              </a:solidFill>
              <a:latin typeface="Arial" charset="0"/>
            </a:endParaRPr>
          </a:p>
        </p:txBody>
      </p:sp>
      <p:sp>
        <p:nvSpPr>
          <p:cNvPr id="2" name="Прямоугольник 1"/>
          <p:cNvSpPr/>
          <p:nvPr/>
        </p:nvSpPr>
        <p:spPr>
          <a:xfrm>
            <a:off x="2041450" y="157344"/>
            <a:ext cx="7910623" cy="461665"/>
          </a:xfrm>
          <a:prstGeom prst="rect">
            <a:avLst/>
          </a:prstGeom>
        </p:spPr>
        <p:txBody>
          <a:bodyPr wrap="square">
            <a:spAutoFit/>
          </a:bodyPr>
          <a:lstStyle/>
          <a:p>
            <a:pPr algn="ctr"/>
            <a:r>
              <a:rPr lang="ru-RU" sz="2400" b="1" dirty="0">
                <a:solidFill>
                  <a:srgbClr val="FF0000"/>
                </a:solidFill>
                <a:effectLst>
                  <a:outerShdw blurRad="38100" dist="38100" dir="2700000" algn="tl">
                    <a:srgbClr val="000000">
                      <a:alpha val="43137"/>
                    </a:srgbClr>
                  </a:outerShdw>
                </a:effectLst>
                <a:latin typeface="Times New Roman" pitchFamily="18" charset="0"/>
              </a:rPr>
              <a:t>Болотистая  </a:t>
            </a:r>
            <a:r>
              <a:rPr lang="ru-RU" sz="2400" b="1" dirty="0" smtClean="0">
                <a:solidFill>
                  <a:srgbClr val="FF0000"/>
                </a:solidFill>
                <a:effectLst>
                  <a:outerShdw blurRad="38100" dist="38100" dir="2700000" algn="tl">
                    <a:srgbClr val="000000">
                      <a:alpha val="43137"/>
                    </a:srgbClr>
                  </a:outerShdw>
                </a:effectLst>
                <a:latin typeface="Times New Roman" pitchFamily="18" charset="0"/>
              </a:rPr>
              <a:t>открытая </a:t>
            </a:r>
            <a:r>
              <a:rPr lang="ru-RU" sz="2400" b="1" dirty="0">
                <a:solidFill>
                  <a:srgbClr val="FF0000"/>
                </a:solidFill>
                <a:effectLst>
                  <a:outerShdw blurRad="38100" dist="38100" dir="2700000" algn="tl">
                    <a:srgbClr val="000000">
                      <a:alpha val="43137"/>
                    </a:srgbClr>
                  </a:outerShdw>
                </a:effectLst>
                <a:latin typeface="Times New Roman" pitchFamily="18" charset="0"/>
              </a:rPr>
              <a:t>сильнопересеченная местность</a:t>
            </a:r>
          </a:p>
        </p:txBody>
      </p:sp>
      <p:pic>
        <p:nvPicPr>
          <p:cNvPr id="7" name="Рисунок 6" descr="http://mir.zavantag.com/pars_docs/refs/28/27192/27192_html_m470f427c.jpg"/>
          <p:cNvPicPr/>
          <p:nvPr/>
        </p:nvPicPr>
        <p:blipFill>
          <a:blip r:embed="rId2" cstate="print"/>
          <a:srcRect/>
          <a:stretch>
            <a:fillRect/>
          </a:stretch>
        </p:blipFill>
        <p:spPr bwMode="auto">
          <a:xfrm>
            <a:off x="731649" y="1691643"/>
            <a:ext cx="4607192" cy="3384376"/>
          </a:xfrm>
          <a:prstGeom prst="rect">
            <a:avLst/>
          </a:prstGeom>
          <a:noFill/>
          <a:ln w="9525">
            <a:noFill/>
            <a:miter lim="800000"/>
            <a:headEnd/>
            <a:tailEnd/>
          </a:ln>
        </p:spPr>
      </p:pic>
      <p:pic>
        <p:nvPicPr>
          <p:cNvPr id="8" name="Рисунок 7" descr="http://mir.zavantag.com/pars_docs/refs/28/27192/27192_html_m7f1e77af.jpg"/>
          <p:cNvPicPr/>
          <p:nvPr/>
        </p:nvPicPr>
        <p:blipFill>
          <a:blip r:embed="rId3" cstate="print"/>
          <a:srcRect/>
          <a:stretch>
            <a:fillRect/>
          </a:stretch>
        </p:blipFill>
        <p:spPr bwMode="auto">
          <a:xfrm>
            <a:off x="6524503" y="3068960"/>
            <a:ext cx="4607192" cy="3384376"/>
          </a:xfrm>
          <a:prstGeom prst="rect">
            <a:avLst/>
          </a:prstGeom>
          <a:noFill/>
          <a:ln w="9525">
            <a:noFill/>
            <a:miter lim="800000"/>
            <a:headEnd/>
            <a:tailEnd/>
          </a:ln>
        </p:spPr>
      </p:pic>
      <p:pic>
        <p:nvPicPr>
          <p:cNvPr id="9" name="Рисунок 8" descr="http://mir.zavantag.com/pars_docs/refs/28/27192/27192_html_4620a092.jpg"/>
          <p:cNvPicPr/>
          <p:nvPr/>
        </p:nvPicPr>
        <p:blipFill>
          <a:blip r:embed="rId4" cstate="print"/>
          <a:srcRect/>
          <a:stretch>
            <a:fillRect/>
          </a:stretch>
        </p:blipFill>
        <p:spPr bwMode="auto">
          <a:xfrm>
            <a:off x="731650" y="1691643"/>
            <a:ext cx="4607191" cy="3384376"/>
          </a:xfrm>
          <a:prstGeom prst="rect">
            <a:avLst/>
          </a:prstGeom>
          <a:noFill/>
          <a:ln w="9525">
            <a:noFill/>
            <a:miter lim="800000"/>
            <a:headEnd/>
            <a:tailEnd/>
          </a:ln>
        </p:spPr>
      </p:pic>
      <p:pic>
        <p:nvPicPr>
          <p:cNvPr id="10" name="Рисунок 9" descr="http://mir.zavantag.com/pars_docs/refs/28/27192/27192_html_m24ede0ea.jpg"/>
          <p:cNvPicPr/>
          <p:nvPr/>
        </p:nvPicPr>
        <p:blipFill>
          <a:blip r:embed="rId5" cstate="print"/>
          <a:srcRect/>
          <a:stretch>
            <a:fillRect/>
          </a:stretch>
        </p:blipFill>
        <p:spPr bwMode="auto">
          <a:xfrm>
            <a:off x="6524503" y="3068960"/>
            <a:ext cx="4607192" cy="3384376"/>
          </a:xfrm>
          <a:prstGeom prst="rect">
            <a:avLst/>
          </a:prstGeom>
          <a:noFill/>
          <a:ln w="9525">
            <a:noFill/>
            <a:miter lim="800000"/>
            <a:headEnd/>
            <a:tailEnd/>
          </a:ln>
        </p:spPr>
      </p:pic>
      <p:pic>
        <p:nvPicPr>
          <p:cNvPr id="11" name="Рисунок 10" descr="http://mir.zavantag.com/pars_docs/refs/28/27192/27192_html_m7df3c1df.jpg"/>
          <p:cNvPicPr/>
          <p:nvPr/>
        </p:nvPicPr>
        <p:blipFill>
          <a:blip r:embed="rId6" cstate="print"/>
          <a:srcRect/>
          <a:stretch>
            <a:fillRect/>
          </a:stretch>
        </p:blipFill>
        <p:spPr bwMode="auto">
          <a:xfrm>
            <a:off x="731650" y="1691643"/>
            <a:ext cx="4607191" cy="3384376"/>
          </a:xfrm>
          <a:prstGeom prst="rect">
            <a:avLst/>
          </a:prstGeom>
          <a:noFill/>
          <a:ln w="9525">
            <a:noFill/>
            <a:miter lim="800000"/>
            <a:headEnd/>
            <a:tailEnd/>
          </a:ln>
        </p:spPr>
      </p:pic>
      <p:pic>
        <p:nvPicPr>
          <p:cNvPr id="12" name="Рисунок 11" descr="http://mir.zavantag.com/pars_docs/refs/28/27192/27192_html_m318f2274.jpg"/>
          <p:cNvPicPr/>
          <p:nvPr/>
        </p:nvPicPr>
        <p:blipFill>
          <a:blip r:embed="rId7" cstate="print"/>
          <a:srcRect/>
          <a:stretch>
            <a:fillRect/>
          </a:stretch>
        </p:blipFill>
        <p:spPr bwMode="auto">
          <a:xfrm>
            <a:off x="6524503" y="3068960"/>
            <a:ext cx="4607192" cy="3384376"/>
          </a:xfrm>
          <a:prstGeom prst="rect">
            <a:avLst/>
          </a:prstGeom>
          <a:noFill/>
          <a:ln w="9525">
            <a:noFill/>
            <a:miter lim="800000"/>
            <a:headEnd/>
            <a:tailEnd/>
          </a:ln>
        </p:spPr>
      </p:pic>
      <p:pic>
        <p:nvPicPr>
          <p:cNvPr id="13" name="Рисунок 12" descr="http://mir.zavantag.com/pars_docs/refs/28/27192/27192_html_m27c5223d.jpg"/>
          <p:cNvPicPr/>
          <p:nvPr/>
        </p:nvPicPr>
        <p:blipFill>
          <a:blip r:embed="rId8" cstate="print"/>
          <a:srcRect/>
          <a:stretch>
            <a:fillRect/>
          </a:stretch>
        </p:blipFill>
        <p:spPr bwMode="auto">
          <a:xfrm>
            <a:off x="731650" y="1691643"/>
            <a:ext cx="4607191" cy="3384376"/>
          </a:xfrm>
          <a:prstGeom prst="rect">
            <a:avLst/>
          </a:prstGeom>
          <a:noFill/>
          <a:ln w="9525">
            <a:noFill/>
            <a:miter lim="800000"/>
            <a:headEnd/>
            <a:tailEnd/>
          </a:ln>
        </p:spPr>
      </p:pic>
      <p:pic>
        <p:nvPicPr>
          <p:cNvPr id="14" name="Рисунок 13" descr="http://mir.zavantag.com/pars_docs/refs/28/27192/27192_html_27f2b97e.jpg"/>
          <p:cNvPicPr/>
          <p:nvPr/>
        </p:nvPicPr>
        <p:blipFill>
          <a:blip r:embed="rId9" cstate="print"/>
          <a:srcRect/>
          <a:stretch>
            <a:fillRect/>
          </a:stretch>
        </p:blipFill>
        <p:spPr bwMode="auto">
          <a:xfrm>
            <a:off x="6524504" y="3068960"/>
            <a:ext cx="4607191" cy="3384375"/>
          </a:xfrm>
          <a:prstGeom prst="rect">
            <a:avLst/>
          </a:prstGeom>
          <a:noFill/>
          <a:ln w="9525">
            <a:noFill/>
            <a:miter lim="800000"/>
            <a:headEnd/>
            <a:tailEnd/>
          </a:ln>
        </p:spPr>
      </p:pic>
      <p:pic>
        <p:nvPicPr>
          <p:cNvPr id="15" name="Рисунок 14" descr="http://mir.zavantag.com/pars_docs/refs/28/27192/27192_html_m11bc0de9.jpg"/>
          <p:cNvPicPr/>
          <p:nvPr/>
        </p:nvPicPr>
        <p:blipFill>
          <a:blip r:embed="rId10" cstate="print"/>
          <a:srcRect/>
          <a:stretch>
            <a:fillRect/>
          </a:stretch>
        </p:blipFill>
        <p:spPr bwMode="auto">
          <a:xfrm>
            <a:off x="731650" y="1691643"/>
            <a:ext cx="4607191" cy="3384375"/>
          </a:xfrm>
          <a:prstGeom prst="rect">
            <a:avLst/>
          </a:prstGeom>
          <a:noFill/>
          <a:ln w="9525">
            <a:noFill/>
            <a:miter lim="800000"/>
            <a:headEnd/>
            <a:tailEnd/>
          </a:ln>
        </p:spPr>
      </p:pic>
      <p:pic>
        <p:nvPicPr>
          <p:cNvPr id="16" name="Рисунок 15" descr="http://mir.zavantag.com/pars_docs/refs/28/27192/27192_html_m6a59cf2b.jpg"/>
          <p:cNvPicPr/>
          <p:nvPr/>
        </p:nvPicPr>
        <p:blipFill>
          <a:blip r:embed="rId11" cstate="print"/>
          <a:srcRect/>
          <a:stretch>
            <a:fillRect/>
          </a:stretch>
        </p:blipFill>
        <p:spPr bwMode="auto">
          <a:xfrm>
            <a:off x="6524503" y="3068960"/>
            <a:ext cx="4607191" cy="3384375"/>
          </a:xfrm>
          <a:prstGeom prst="rect">
            <a:avLst/>
          </a:prstGeom>
          <a:noFill/>
          <a:ln w="9525">
            <a:noFill/>
            <a:miter lim="800000"/>
            <a:headEnd/>
            <a:tailEnd/>
          </a:ln>
        </p:spPr>
      </p:pic>
      <p:pic>
        <p:nvPicPr>
          <p:cNvPr id="17" name="Рисунок 16" descr="http://mir.zavantag.com/pars_docs/refs/28/27192/27192_html_330dee76.jpg"/>
          <p:cNvPicPr/>
          <p:nvPr/>
        </p:nvPicPr>
        <p:blipFill>
          <a:blip r:embed="rId12" cstate="print"/>
          <a:srcRect/>
          <a:stretch>
            <a:fillRect/>
          </a:stretch>
        </p:blipFill>
        <p:spPr bwMode="auto">
          <a:xfrm>
            <a:off x="731650" y="1691643"/>
            <a:ext cx="4607191" cy="3384375"/>
          </a:xfrm>
          <a:prstGeom prst="rect">
            <a:avLst/>
          </a:prstGeom>
          <a:noFill/>
          <a:ln w="9525">
            <a:noFill/>
            <a:miter lim="800000"/>
            <a:headEnd/>
            <a:tailEnd/>
          </a:ln>
        </p:spPr>
      </p:pic>
      <p:pic>
        <p:nvPicPr>
          <p:cNvPr id="20" name="Рисунок 19" descr="http://mir.zavantag.com/pars_docs/refs/28/27192/27192_html_m70da397b.jpg"/>
          <p:cNvPicPr/>
          <p:nvPr/>
        </p:nvPicPr>
        <p:blipFill>
          <a:blip r:embed="rId13" cstate="print"/>
          <a:srcRect/>
          <a:stretch>
            <a:fillRect/>
          </a:stretch>
        </p:blipFill>
        <p:spPr bwMode="auto">
          <a:xfrm>
            <a:off x="6524504" y="3068960"/>
            <a:ext cx="4607189" cy="3384375"/>
          </a:xfrm>
          <a:prstGeom prst="rect">
            <a:avLst/>
          </a:prstGeom>
          <a:noFill/>
          <a:ln w="9525">
            <a:noFill/>
            <a:miter lim="800000"/>
            <a:headEnd/>
            <a:tailEnd/>
          </a:ln>
        </p:spPr>
      </p:pic>
      <p:pic>
        <p:nvPicPr>
          <p:cNvPr id="21" name="Рисунок 20" descr="http://mir.zavantag.com/pars_docs/refs/28/27192/27192_html_6fc49913.jpg"/>
          <p:cNvPicPr/>
          <p:nvPr/>
        </p:nvPicPr>
        <p:blipFill>
          <a:blip r:embed="rId14" cstate="print"/>
          <a:srcRect/>
          <a:stretch>
            <a:fillRect/>
          </a:stretch>
        </p:blipFill>
        <p:spPr bwMode="auto">
          <a:xfrm>
            <a:off x="731650" y="1691643"/>
            <a:ext cx="4607191" cy="3384376"/>
          </a:xfrm>
          <a:prstGeom prst="rect">
            <a:avLst/>
          </a:prstGeom>
          <a:noFill/>
          <a:ln w="9525">
            <a:noFill/>
            <a:miter lim="800000"/>
            <a:headEnd/>
            <a:tailEnd/>
          </a:ln>
        </p:spPr>
      </p:pic>
      <p:pic>
        <p:nvPicPr>
          <p:cNvPr id="22" name="Рисунок 21" descr="http://mir.zavantag.com/pars_docs/refs/28/27192/27192_html_1c9773ff.jpg"/>
          <p:cNvPicPr/>
          <p:nvPr/>
        </p:nvPicPr>
        <p:blipFill>
          <a:blip r:embed="rId15" cstate="print"/>
          <a:srcRect/>
          <a:stretch>
            <a:fillRect/>
          </a:stretch>
        </p:blipFill>
        <p:spPr bwMode="auto">
          <a:xfrm>
            <a:off x="6524503" y="3068960"/>
            <a:ext cx="4607189" cy="3384374"/>
          </a:xfrm>
          <a:prstGeom prst="rect">
            <a:avLst/>
          </a:prstGeom>
          <a:noFill/>
          <a:ln w="9525">
            <a:noFill/>
            <a:miter lim="800000"/>
            <a:headEnd/>
            <a:tailEnd/>
          </a:ln>
        </p:spPr>
      </p:pic>
    </p:spTree>
    <p:extLst>
      <p:ext uri="{BB962C8B-B14F-4D97-AF65-F5344CB8AC3E}">
        <p14:creationId xmlns:p14="http://schemas.microsoft.com/office/powerpoint/2010/main" val="30073307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1595085" y="1115579"/>
            <a:ext cx="2880320" cy="576064"/>
          </a:xfrm>
          <a:prstGeom prst="rect">
            <a:avLst/>
          </a:prstGeom>
        </p:spPr>
        <p:txBody>
          <a:bodyPr wrap="square" anchor="ctr" anchorCtr="0">
            <a:noAutofit/>
          </a:bodyPr>
          <a:lstStyle/>
          <a:p>
            <a:pPr algn="ctr"/>
            <a:r>
              <a:rPr lang="ru-RU" sz="2000" b="1" dirty="0" smtClean="0">
                <a:solidFill>
                  <a:srgbClr val="000000"/>
                </a:solidFill>
                <a:latin typeface="Arial" charset="0"/>
              </a:rPr>
              <a:t>Реальный вид: </a:t>
            </a:r>
            <a:endParaRPr lang="ru-RU" sz="2000" b="1" dirty="0">
              <a:solidFill>
                <a:srgbClr val="000000"/>
              </a:solidFill>
              <a:latin typeface="Arial" charset="0"/>
            </a:endParaRPr>
          </a:p>
        </p:txBody>
      </p:sp>
      <p:sp>
        <p:nvSpPr>
          <p:cNvPr id="19" name="Прямоугольник 18"/>
          <p:cNvSpPr/>
          <p:nvPr/>
        </p:nvSpPr>
        <p:spPr>
          <a:xfrm>
            <a:off x="7504898" y="2492896"/>
            <a:ext cx="2880320" cy="576064"/>
          </a:xfrm>
          <a:prstGeom prst="rect">
            <a:avLst/>
          </a:prstGeom>
        </p:spPr>
        <p:txBody>
          <a:bodyPr wrap="square" anchor="ctr" anchorCtr="0">
            <a:noAutofit/>
          </a:bodyPr>
          <a:lstStyle/>
          <a:p>
            <a:pPr algn="ctr"/>
            <a:r>
              <a:rPr lang="ru-RU" sz="2000" b="1" dirty="0" smtClean="0">
                <a:solidFill>
                  <a:srgbClr val="000000"/>
                </a:solidFill>
                <a:latin typeface="Arial" charset="0"/>
              </a:rPr>
              <a:t>Вид на карте: </a:t>
            </a:r>
            <a:endParaRPr lang="ru-RU" sz="2000" b="1" dirty="0">
              <a:solidFill>
                <a:srgbClr val="000000"/>
              </a:solidFill>
              <a:latin typeface="Arial" charset="0"/>
            </a:endParaRPr>
          </a:p>
        </p:txBody>
      </p:sp>
      <p:sp>
        <p:nvSpPr>
          <p:cNvPr id="2" name="Прямоугольник 1"/>
          <p:cNvSpPr/>
          <p:nvPr/>
        </p:nvSpPr>
        <p:spPr>
          <a:xfrm>
            <a:off x="2041450" y="157344"/>
            <a:ext cx="7910623" cy="461665"/>
          </a:xfrm>
          <a:prstGeom prst="rect">
            <a:avLst/>
          </a:prstGeom>
        </p:spPr>
        <p:txBody>
          <a:bodyPr wrap="square">
            <a:spAutoFit/>
          </a:bodyPr>
          <a:lstStyle/>
          <a:p>
            <a:pPr algn="ctr"/>
            <a:r>
              <a:rPr lang="ru-RU" sz="2400" b="1" dirty="0">
                <a:solidFill>
                  <a:srgbClr val="FF0000"/>
                </a:solidFill>
                <a:effectLst>
                  <a:outerShdw blurRad="38100" dist="38100" dir="2700000" algn="tl">
                    <a:srgbClr val="000000">
                      <a:alpha val="43137"/>
                    </a:srgbClr>
                  </a:outerShdw>
                </a:effectLst>
                <a:latin typeface="Times New Roman" pitchFamily="18" charset="0"/>
              </a:rPr>
              <a:t>Лесисто-болотистая местность</a:t>
            </a:r>
          </a:p>
        </p:txBody>
      </p:sp>
      <p:pic>
        <p:nvPicPr>
          <p:cNvPr id="7" name="Рисунок 6" descr="http://mir.zavantag.com/pars_docs/refs/28/27192/27192_html_m470f427c.jpg"/>
          <p:cNvPicPr/>
          <p:nvPr/>
        </p:nvPicPr>
        <p:blipFill>
          <a:blip r:embed="rId2" cstate="print"/>
          <a:srcRect/>
          <a:stretch>
            <a:fillRect/>
          </a:stretch>
        </p:blipFill>
        <p:spPr bwMode="auto">
          <a:xfrm>
            <a:off x="731649" y="1691643"/>
            <a:ext cx="4607192" cy="3384376"/>
          </a:xfrm>
          <a:prstGeom prst="rect">
            <a:avLst/>
          </a:prstGeom>
          <a:noFill/>
          <a:ln w="9525">
            <a:noFill/>
            <a:miter lim="800000"/>
            <a:headEnd/>
            <a:tailEnd/>
          </a:ln>
        </p:spPr>
      </p:pic>
      <p:pic>
        <p:nvPicPr>
          <p:cNvPr id="8" name="Рисунок 7" descr="http://mir.zavantag.com/pars_docs/refs/28/27192/27192_html_m7f1e77af.jpg"/>
          <p:cNvPicPr/>
          <p:nvPr/>
        </p:nvPicPr>
        <p:blipFill>
          <a:blip r:embed="rId3" cstate="print"/>
          <a:srcRect/>
          <a:stretch>
            <a:fillRect/>
          </a:stretch>
        </p:blipFill>
        <p:spPr bwMode="auto">
          <a:xfrm>
            <a:off x="6524503" y="3068960"/>
            <a:ext cx="4607192" cy="3384376"/>
          </a:xfrm>
          <a:prstGeom prst="rect">
            <a:avLst/>
          </a:prstGeom>
          <a:noFill/>
          <a:ln w="9525">
            <a:noFill/>
            <a:miter lim="800000"/>
            <a:headEnd/>
            <a:tailEnd/>
          </a:ln>
        </p:spPr>
      </p:pic>
      <p:pic>
        <p:nvPicPr>
          <p:cNvPr id="9" name="Рисунок 8" descr="http://mir.zavantag.com/pars_docs/refs/28/27192/27192_html_4620a092.jpg"/>
          <p:cNvPicPr/>
          <p:nvPr/>
        </p:nvPicPr>
        <p:blipFill>
          <a:blip r:embed="rId4" cstate="print"/>
          <a:srcRect/>
          <a:stretch>
            <a:fillRect/>
          </a:stretch>
        </p:blipFill>
        <p:spPr bwMode="auto">
          <a:xfrm>
            <a:off x="731650" y="1691643"/>
            <a:ext cx="4607191" cy="3384376"/>
          </a:xfrm>
          <a:prstGeom prst="rect">
            <a:avLst/>
          </a:prstGeom>
          <a:noFill/>
          <a:ln w="9525">
            <a:noFill/>
            <a:miter lim="800000"/>
            <a:headEnd/>
            <a:tailEnd/>
          </a:ln>
        </p:spPr>
      </p:pic>
      <p:pic>
        <p:nvPicPr>
          <p:cNvPr id="10" name="Рисунок 9" descr="http://mir.zavantag.com/pars_docs/refs/28/27192/27192_html_m24ede0ea.jpg"/>
          <p:cNvPicPr/>
          <p:nvPr/>
        </p:nvPicPr>
        <p:blipFill>
          <a:blip r:embed="rId5" cstate="print"/>
          <a:srcRect/>
          <a:stretch>
            <a:fillRect/>
          </a:stretch>
        </p:blipFill>
        <p:spPr bwMode="auto">
          <a:xfrm>
            <a:off x="6524503" y="3068960"/>
            <a:ext cx="4607192" cy="3384376"/>
          </a:xfrm>
          <a:prstGeom prst="rect">
            <a:avLst/>
          </a:prstGeom>
          <a:noFill/>
          <a:ln w="9525">
            <a:noFill/>
            <a:miter lim="800000"/>
            <a:headEnd/>
            <a:tailEnd/>
          </a:ln>
        </p:spPr>
      </p:pic>
      <p:pic>
        <p:nvPicPr>
          <p:cNvPr id="11" name="Рисунок 10" descr="http://mir.zavantag.com/pars_docs/refs/28/27192/27192_html_m7df3c1df.jpg"/>
          <p:cNvPicPr/>
          <p:nvPr/>
        </p:nvPicPr>
        <p:blipFill>
          <a:blip r:embed="rId6" cstate="print"/>
          <a:srcRect/>
          <a:stretch>
            <a:fillRect/>
          </a:stretch>
        </p:blipFill>
        <p:spPr bwMode="auto">
          <a:xfrm>
            <a:off x="731650" y="1691643"/>
            <a:ext cx="4607191" cy="3384376"/>
          </a:xfrm>
          <a:prstGeom prst="rect">
            <a:avLst/>
          </a:prstGeom>
          <a:noFill/>
          <a:ln w="9525">
            <a:noFill/>
            <a:miter lim="800000"/>
            <a:headEnd/>
            <a:tailEnd/>
          </a:ln>
        </p:spPr>
      </p:pic>
      <p:pic>
        <p:nvPicPr>
          <p:cNvPr id="12" name="Рисунок 11" descr="http://mir.zavantag.com/pars_docs/refs/28/27192/27192_html_m318f2274.jpg"/>
          <p:cNvPicPr/>
          <p:nvPr/>
        </p:nvPicPr>
        <p:blipFill>
          <a:blip r:embed="rId7" cstate="print"/>
          <a:srcRect/>
          <a:stretch>
            <a:fillRect/>
          </a:stretch>
        </p:blipFill>
        <p:spPr bwMode="auto">
          <a:xfrm>
            <a:off x="6524503" y="3068960"/>
            <a:ext cx="4607192" cy="3384376"/>
          </a:xfrm>
          <a:prstGeom prst="rect">
            <a:avLst/>
          </a:prstGeom>
          <a:noFill/>
          <a:ln w="9525">
            <a:noFill/>
            <a:miter lim="800000"/>
            <a:headEnd/>
            <a:tailEnd/>
          </a:ln>
        </p:spPr>
      </p:pic>
      <p:pic>
        <p:nvPicPr>
          <p:cNvPr id="13" name="Рисунок 12" descr="http://mir.zavantag.com/pars_docs/refs/28/27192/27192_html_m27c5223d.jpg"/>
          <p:cNvPicPr/>
          <p:nvPr/>
        </p:nvPicPr>
        <p:blipFill>
          <a:blip r:embed="rId8" cstate="print"/>
          <a:srcRect/>
          <a:stretch>
            <a:fillRect/>
          </a:stretch>
        </p:blipFill>
        <p:spPr bwMode="auto">
          <a:xfrm>
            <a:off x="731650" y="1691643"/>
            <a:ext cx="4607191" cy="3384376"/>
          </a:xfrm>
          <a:prstGeom prst="rect">
            <a:avLst/>
          </a:prstGeom>
          <a:noFill/>
          <a:ln w="9525">
            <a:noFill/>
            <a:miter lim="800000"/>
            <a:headEnd/>
            <a:tailEnd/>
          </a:ln>
        </p:spPr>
      </p:pic>
      <p:pic>
        <p:nvPicPr>
          <p:cNvPr id="14" name="Рисунок 13" descr="http://mir.zavantag.com/pars_docs/refs/28/27192/27192_html_27f2b97e.jpg"/>
          <p:cNvPicPr/>
          <p:nvPr/>
        </p:nvPicPr>
        <p:blipFill>
          <a:blip r:embed="rId9" cstate="print"/>
          <a:srcRect/>
          <a:stretch>
            <a:fillRect/>
          </a:stretch>
        </p:blipFill>
        <p:spPr bwMode="auto">
          <a:xfrm>
            <a:off x="6524504" y="3068960"/>
            <a:ext cx="4607191" cy="3384375"/>
          </a:xfrm>
          <a:prstGeom prst="rect">
            <a:avLst/>
          </a:prstGeom>
          <a:noFill/>
          <a:ln w="9525">
            <a:noFill/>
            <a:miter lim="800000"/>
            <a:headEnd/>
            <a:tailEnd/>
          </a:ln>
        </p:spPr>
      </p:pic>
      <p:pic>
        <p:nvPicPr>
          <p:cNvPr id="15" name="Рисунок 14" descr="http://mir.zavantag.com/pars_docs/refs/28/27192/27192_html_m11bc0de9.jpg"/>
          <p:cNvPicPr/>
          <p:nvPr/>
        </p:nvPicPr>
        <p:blipFill>
          <a:blip r:embed="rId10" cstate="print"/>
          <a:srcRect/>
          <a:stretch>
            <a:fillRect/>
          </a:stretch>
        </p:blipFill>
        <p:spPr bwMode="auto">
          <a:xfrm>
            <a:off x="731650" y="1691643"/>
            <a:ext cx="4607191" cy="3384375"/>
          </a:xfrm>
          <a:prstGeom prst="rect">
            <a:avLst/>
          </a:prstGeom>
          <a:noFill/>
          <a:ln w="9525">
            <a:noFill/>
            <a:miter lim="800000"/>
            <a:headEnd/>
            <a:tailEnd/>
          </a:ln>
        </p:spPr>
      </p:pic>
      <p:pic>
        <p:nvPicPr>
          <p:cNvPr id="16" name="Рисунок 15" descr="http://mir.zavantag.com/pars_docs/refs/28/27192/27192_html_m6a59cf2b.jpg"/>
          <p:cNvPicPr/>
          <p:nvPr/>
        </p:nvPicPr>
        <p:blipFill>
          <a:blip r:embed="rId11" cstate="print"/>
          <a:srcRect/>
          <a:stretch>
            <a:fillRect/>
          </a:stretch>
        </p:blipFill>
        <p:spPr bwMode="auto">
          <a:xfrm>
            <a:off x="6524503" y="3068960"/>
            <a:ext cx="4607191" cy="3384375"/>
          </a:xfrm>
          <a:prstGeom prst="rect">
            <a:avLst/>
          </a:prstGeom>
          <a:noFill/>
          <a:ln w="9525">
            <a:noFill/>
            <a:miter lim="800000"/>
            <a:headEnd/>
            <a:tailEnd/>
          </a:ln>
        </p:spPr>
      </p:pic>
      <p:pic>
        <p:nvPicPr>
          <p:cNvPr id="17" name="Рисунок 16" descr="http://mir.zavantag.com/pars_docs/refs/28/27192/27192_html_330dee76.jpg"/>
          <p:cNvPicPr/>
          <p:nvPr/>
        </p:nvPicPr>
        <p:blipFill>
          <a:blip r:embed="rId12" cstate="print"/>
          <a:srcRect/>
          <a:stretch>
            <a:fillRect/>
          </a:stretch>
        </p:blipFill>
        <p:spPr bwMode="auto">
          <a:xfrm>
            <a:off x="731650" y="1691643"/>
            <a:ext cx="4607191" cy="3384375"/>
          </a:xfrm>
          <a:prstGeom prst="rect">
            <a:avLst/>
          </a:prstGeom>
          <a:noFill/>
          <a:ln w="9525">
            <a:noFill/>
            <a:miter lim="800000"/>
            <a:headEnd/>
            <a:tailEnd/>
          </a:ln>
        </p:spPr>
      </p:pic>
      <p:pic>
        <p:nvPicPr>
          <p:cNvPr id="20" name="Рисунок 19" descr="http://mir.zavantag.com/pars_docs/refs/28/27192/27192_html_m70da397b.jpg"/>
          <p:cNvPicPr/>
          <p:nvPr/>
        </p:nvPicPr>
        <p:blipFill>
          <a:blip r:embed="rId13" cstate="print"/>
          <a:srcRect/>
          <a:stretch>
            <a:fillRect/>
          </a:stretch>
        </p:blipFill>
        <p:spPr bwMode="auto">
          <a:xfrm>
            <a:off x="6524504" y="3068960"/>
            <a:ext cx="4607189" cy="3384375"/>
          </a:xfrm>
          <a:prstGeom prst="rect">
            <a:avLst/>
          </a:prstGeom>
          <a:noFill/>
          <a:ln w="9525">
            <a:noFill/>
            <a:miter lim="800000"/>
            <a:headEnd/>
            <a:tailEnd/>
          </a:ln>
        </p:spPr>
      </p:pic>
      <p:pic>
        <p:nvPicPr>
          <p:cNvPr id="21" name="Рисунок 20" descr="http://mir.zavantag.com/pars_docs/refs/28/27192/27192_html_6fc49913.jpg"/>
          <p:cNvPicPr/>
          <p:nvPr/>
        </p:nvPicPr>
        <p:blipFill>
          <a:blip r:embed="rId14" cstate="print"/>
          <a:srcRect/>
          <a:stretch>
            <a:fillRect/>
          </a:stretch>
        </p:blipFill>
        <p:spPr bwMode="auto">
          <a:xfrm>
            <a:off x="731650" y="1691643"/>
            <a:ext cx="4607191" cy="3384376"/>
          </a:xfrm>
          <a:prstGeom prst="rect">
            <a:avLst/>
          </a:prstGeom>
          <a:noFill/>
          <a:ln w="9525">
            <a:noFill/>
            <a:miter lim="800000"/>
            <a:headEnd/>
            <a:tailEnd/>
          </a:ln>
        </p:spPr>
      </p:pic>
      <p:pic>
        <p:nvPicPr>
          <p:cNvPr id="22" name="Рисунок 21" descr="http://mir.zavantag.com/pars_docs/refs/28/27192/27192_html_1c9773ff.jpg"/>
          <p:cNvPicPr/>
          <p:nvPr/>
        </p:nvPicPr>
        <p:blipFill>
          <a:blip r:embed="rId15" cstate="print"/>
          <a:srcRect/>
          <a:stretch>
            <a:fillRect/>
          </a:stretch>
        </p:blipFill>
        <p:spPr bwMode="auto">
          <a:xfrm>
            <a:off x="6524503" y="3068960"/>
            <a:ext cx="4607189" cy="3384374"/>
          </a:xfrm>
          <a:prstGeom prst="rect">
            <a:avLst/>
          </a:prstGeom>
          <a:noFill/>
          <a:ln w="9525">
            <a:noFill/>
            <a:miter lim="800000"/>
            <a:headEnd/>
            <a:tailEnd/>
          </a:ln>
        </p:spPr>
      </p:pic>
      <p:pic>
        <p:nvPicPr>
          <p:cNvPr id="23" name="Рисунок 22" descr="http://mir.zavantag.com/pars_docs/refs/28/27192/27192_html_m23f2b88e.jpg"/>
          <p:cNvPicPr/>
          <p:nvPr/>
        </p:nvPicPr>
        <p:blipFill>
          <a:blip r:embed="rId16" cstate="print"/>
          <a:srcRect/>
          <a:stretch>
            <a:fillRect/>
          </a:stretch>
        </p:blipFill>
        <p:spPr bwMode="auto">
          <a:xfrm>
            <a:off x="731651" y="1700808"/>
            <a:ext cx="4607190" cy="3375210"/>
          </a:xfrm>
          <a:prstGeom prst="rect">
            <a:avLst/>
          </a:prstGeom>
          <a:noFill/>
          <a:ln w="9525">
            <a:noFill/>
            <a:miter lim="800000"/>
            <a:headEnd/>
            <a:tailEnd/>
          </a:ln>
        </p:spPr>
      </p:pic>
      <p:pic>
        <p:nvPicPr>
          <p:cNvPr id="24" name="Рисунок 23" descr="http://mir.zavantag.com/pars_docs/refs/28/27192/27192_html_m1a4903fe.jpg"/>
          <p:cNvPicPr/>
          <p:nvPr/>
        </p:nvPicPr>
        <p:blipFill>
          <a:blip r:embed="rId17" cstate="print"/>
          <a:srcRect/>
          <a:stretch>
            <a:fillRect/>
          </a:stretch>
        </p:blipFill>
        <p:spPr bwMode="auto">
          <a:xfrm>
            <a:off x="6524505" y="3068960"/>
            <a:ext cx="4607190" cy="3384376"/>
          </a:xfrm>
          <a:prstGeom prst="rect">
            <a:avLst/>
          </a:prstGeom>
          <a:noFill/>
          <a:ln w="9525">
            <a:noFill/>
            <a:miter lim="800000"/>
            <a:headEnd/>
            <a:tailEnd/>
          </a:ln>
        </p:spPr>
      </p:pic>
    </p:spTree>
    <p:extLst>
      <p:ext uri="{BB962C8B-B14F-4D97-AF65-F5344CB8AC3E}">
        <p14:creationId xmlns:p14="http://schemas.microsoft.com/office/powerpoint/2010/main" val="9653604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991833"/>
            <a:ext cx="11323674" cy="2176130"/>
          </a:xfrm>
        </p:spPr>
        <p:txBody>
          <a:bodyPr>
            <a:normAutofit/>
          </a:bodyPr>
          <a:lstStyle/>
          <a:p>
            <a:pPr marL="0" indent="0" algn="ctr">
              <a:buNone/>
            </a:pPr>
            <a:r>
              <a:rPr lang="ru-RU"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 учебный вопрос.</a:t>
            </a:r>
          </a:p>
          <a:p>
            <a:pPr marL="0" lvl="0" indent="0" algn="ctr">
              <a:buNone/>
            </a:pPr>
            <a:r>
              <a:rPr lang="ru-RU" b="1" dirty="0" smtClean="0">
                <a:effectLst>
                  <a:outerShdw blurRad="38100" dist="38100" dir="2700000" algn="tl">
                    <a:srgbClr val="000000">
                      <a:alpha val="43137"/>
                    </a:srgbClr>
                  </a:outerShdw>
                </a:effectLst>
                <a:latin typeface="Arial" pitchFamily="34" charset="0"/>
                <a:cs typeface="Arial" pitchFamily="34" charset="0"/>
              </a:rPr>
              <a:t>Местность и ее значение в бою. Требования боевых уставов в отношении изучения и использования местности.</a:t>
            </a:r>
          </a:p>
          <a:p>
            <a:pPr marL="0" indent="0" algn="ctr">
              <a:buNone/>
            </a:pPr>
            <a:endParaRPr lang="ru-RU" sz="6000" dirty="0"/>
          </a:p>
        </p:txBody>
      </p:sp>
    </p:spTree>
    <p:extLst>
      <p:ext uri="{BB962C8B-B14F-4D97-AF65-F5344CB8AC3E}">
        <p14:creationId xmlns:p14="http://schemas.microsoft.com/office/powerpoint/2010/main" val="37582615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991833"/>
            <a:ext cx="11323674" cy="2176130"/>
          </a:xfrm>
        </p:spPr>
        <p:txBody>
          <a:bodyPr>
            <a:normAutofit/>
          </a:bodyPr>
          <a:lstStyle/>
          <a:p>
            <a:pPr marL="0" indent="0" algn="ctr">
              <a:buNone/>
            </a:pPr>
            <a:r>
              <a:rPr lang="ru-RU"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3 учебный вопрос.</a:t>
            </a:r>
          </a:p>
          <a:p>
            <a:pPr marL="0" lvl="0" indent="0" algn="ctr">
              <a:buNone/>
            </a:pPr>
            <a:r>
              <a:rPr lang="ru-RU" b="1" dirty="0" smtClean="0">
                <a:effectLst>
                  <a:outerShdw blurRad="38100" dist="38100" dir="2700000" algn="tl">
                    <a:srgbClr val="000000">
                      <a:alpha val="43137"/>
                    </a:srgbClr>
                  </a:outerShdw>
                </a:effectLst>
                <a:latin typeface="Arial" pitchFamily="34" charset="0"/>
                <a:cs typeface="Arial" pitchFamily="34" charset="0"/>
              </a:rPr>
              <a:t>Влияние тактических свойств местности на действия в бою.</a:t>
            </a:r>
          </a:p>
          <a:p>
            <a:pPr marL="0" indent="0" algn="ctr">
              <a:buNone/>
            </a:pPr>
            <a:endParaRPr lang="ru-RU" sz="6000" dirty="0"/>
          </a:p>
        </p:txBody>
      </p:sp>
    </p:spTree>
    <p:extLst>
      <p:ext uri="{BB962C8B-B14F-4D97-AF65-F5344CB8AC3E}">
        <p14:creationId xmlns:p14="http://schemas.microsoft.com/office/powerpoint/2010/main" val="38112942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766234" y="2044700"/>
            <a:ext cx="1142576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7411" name="Line 3"/>
          <p:cNvSpPr>
            <a:spLocks noChangeShapeType="1"/>
          </p:cNvSpPr>
          <p:nvPr/>
        </p:nvSpPr>
        <p:spPr bwMode="auto">
          <a:xfrm>
            <a:off x="766233" y="2044701"/>
            <a:ext cx="0" cy="5191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7412" name="Line 4"/>
          <p:cNvSpPr>
            <a:spLocks noChangeShapeType="1"/>
          </p:cNvSpPr>
          <p:nvPr/>
        </p:nvSpPr>
        <p:spPr bwMode="auto">
          <a:xfrm>
            <a:off x="12192000" y="2044701"/>
            <a:ext cx="0" cy="5191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7174" name="Rectangle 6"/>
          <p:cNvSpPr>
            <a:spLocks noChangeArrowheads="1"/>
          </p:cNvSpPr>
          <p:nvPr/>
        </p:nvSpPr>
        <p:spPr bwMode="auto">
          <a:xfrm>
            <a:off x="1295400" y="188913"/>
            <a:ext cx="10272184"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endParaRPr lang="ru-RU" sz="2800" b="1" dirty="0">
              <a:solidFill>
                <a:srgbClr val="FF3300"/>
              </a:solidFill>
              <a:effectLst>
                <a:outerShdw blurRad="38100" dist="38100" dir="2700000" algn="tl">
                  <a:srgbClr val="000000"/>
                </a:outerShdw>
              </a:effectLst>
            </a:endParaRPr>
          </a:p>
        </p:txBody>
      </p:sp>
      <p:sp>
        <p:nvSpPr>
          <p:cNvPr id="17417" name="Line 9"/>
          <p:cNvSpPr>
            <a:spLocks noChangeShapeType="1"/>
          </p:cNvSpPr>
          <p:nvPr/>
        </p:nvSpPr>
        <p:spPr bwMode="auto">
          <a:xfrm>
            <a:off x="624418" y="247650"/>
            <a:ext cx="1142364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7419" name="Line 13"/>
          <p:cNvSpPr>
            <a:spLocks noChangeShapeType="1"/>
          </p:cNvSpPr>
          <p:nvPr/>
        </p:nvSpPr>
        <p:spPr bwMode="auto">
          <a:xfrm>
            <a:off x="624417" y="247651"/>
            <a:ext cx="0" cy="5175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7420" name="Line 14"/>
          <p:cNvSpPr>
            <a:spLocks noChangeShapeType="1"/>
          </p:cNvSpPr>
          <p:nvPr/>
        </p:nvSpPr>
        <p:spPr bwMode="auto">
          <a:xfrm>
            <a:off x="12048067" y="247651"/>
            <a:ext cx="0" cy="5175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7421" name="Text Box 15"/>
          <p:cNvSpPr txBox="1">
            <a:spLocks noChangeArrowheads="1"/>
          </p:cNvSpPr>
          <p:nvPr/>
        </p:nvSpPr>
        <p:spPr bwMode="auto">
          <a:xfrm>
            <a:off x="2133600" y="1549400"/>
            <a:ext cx="18473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9600"/>
          </a:p>
        </p:txBody>
      </p:sp>
      <p:sp>
        <p:nvSpPr>
          <p:cNvPr id="17422" name="Rectangle 16"/>
          <p:cNvSpPr>
            <a:spLocks noGrp="1" noChangeArrowheads="1"/>
          </p:cNvSpPr>
          <p:nvPr>
            <p:ph type="subTitle" idx="1"/>
          </p:nvPr>
        </p:nvSpPr>
        <p:spPr>
          <a:xfrm>
            <a:off x="10584" y="865189"/>
            <a:ext cx="12192000" cy="4225925"/>
          </a:xfrm>
        </p:spPr>
        <p:txBody>
          <a:bodyPr/>
          <a:lstStyle/>
          <a:p>
            <a:endParaRPr lang="ru-RU" altLang="ru-RU" sz="1800" smtClean="0"/>
          </a:p>
        </p:txBody>
      </p:sp>
      <p:sp>
        <p:nvSpPr>
          <p:cNvPr id="18" name="Прямоугольник 17"/>
          <p:cNvSpPr/>
          <p:nvPr/>
        </p:nvSpPr>
        <p:spPr>
          <a:xfrm>
            <a:off x="542447" y="2276475"/>
            <a:ext cx="3551767" cy="1368425"/>
          </a:xfrm>
          <a:prstGeom prst="rect">
            <a:avLst/>
          </a:prstGeom>
          <a:gradFill>
            <a:gsLst>
              <a:gs pos="0">
                <a:srgbClr val="4BACC6"/>
              </a:gs>
              <a:gs pos="50000">
                <a:srgbClr val="FFFFFF"/>
              </a:gs>
              <a:gs pos="100000">
                <a:srgbClr val="4BACC6"/>
              </a:gs>
            </a:gsLst>
            <a:lin ang="5400000" scaled="1"/>
          </a:gradFill>
        </p:spPr>
        <p:txBody>
          <a:bodyPr anchor="ctr" anchorCtr="1"/>
          <a:lstStyle/>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Проходимость местности</a:t>
            </a:r>
            <a:endParaRPr lang="ru-RU" b="1" kern="0" dirty="0">
              <a:solidFill>
                <a:srgbClr val="FF0000"/>
              </a:solidFill>
              <a:latin typeface="Arial" panose="020B0604020202020204" pitchFamily="34" charset="0"/>
              <a:cs typeface="Arial" pitchFamily="34" charset="0"/>
            </a:endParaRPr>
          </a:p>
        </p:txBody>
      </p:sp>
      <p:sp>
        <p:nvSpPr>
          <p:cNvPr id="19" name="Прямоугольник 18"/>
          <p:cNvSpPr/>
          <p:nvPr/>
        </p:nvSpPr>
        <p:spPr>
          <a:xfrm>
            <a:off x="4454648" y="2276476"/>
            <a:ext cx="3551767" cy="1368425"/>
          </a:xfrm>
          <a:prstGeom prst="rect">
            <a:avLst/>
          </a:prstGeom>
          <a:gradFill>
            <a:gsLst>
              <a:gs pos="0">
                <a:srgbClr val="F79646">
                  <a:lumMod val="60000"/>
                  <a:lumOff val="40000"/>
                </a:srgbClr>
              </a:gs>
              <a:gs pos="50000">
                <a:srgbClr val="FFFFFF"/>
              </a:gs>
              <a:gs pos="100000">
                <a:srgbClr val="F79646">
                  <a:lumMod val="60000"/>
                  <a:lumOff val="40000"/>
                </a:srgbClr>
              </a:gs>
            </a:gsLst>
            <a:lin ang="5400000" scaled="1"/>
          </a:gradFill>
        </p:spPr>
        <p:txBody>
          <a:bodyPr anchor="ctr" anchorCtr="1"/>
          <a:lstStyle/>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Защитные </a:t>
            </a:r>
          </a:p>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свойства </a:t>
            </a:r>
          </a:p>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местности</a:t>
            </a:r>
            <a:endParaRPr lang="ru-RU" b="1" kern="0" dirty="0">
              <a:solidFill>
                <a:srgbClr val="FF0000"/>
              </a:solidFill>
              <a:latin typeface="Arial" panose="020B0604020202020204" pitchFamily="34" charset="0"/>
              <a:cs typeface="Arial" pitchFamily="34" charset="0"/>
            </a:endParaRPr>
          </a:p>
        </p:txBody>
      </p:sp>
      <p:sp>
        <p:nvSpPr>
          <p:cNvPr id="20" name="Прямоугольник 19"/>
          <p:cNvSpPr/>
          <p:nvPr/>
        </p:nvSpPr>
        <p:spPr>
          <a:xfrm>
            <a:off x="542447" y="3838575"/>
            <a:ext cx="3553884" cy="1362075"/>
          </a:xfrm>
          <a:prstGeom prst="rect">
            <a:avLst/>
          </a:prstGeom>
          <a:gradFill>
            <a:gsLst>
              <a:gs pos="0">
                <a:srgbClr val="EEECE1">
                  <a:lumMod val="75000"/>
                </a:srgbClr>
              </a:gs>
              <a:gs pos="50000">
                <a:srgbClr val="FFFFFF"/>
              </a:gs>
              <a:gs pos="100000">
                <a:srgbClr val="EEECE1">
                  <a:lumMod val="75000"/>
                </a:srgbClr>
              </a:gs>
            </a:gsLst>
            <a:lin ang="5400000" scaled="1"/>
          </a:gradFill>
        </p:spPr>
        <p:txBody>
          <a:bodyPr anchor="ctr"/>
          <a:lstStyle/>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Условия </a:t>
            </a:r>
          </a:p>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наблюдения</a:t>
            </a:r>
          </a:p>
        </p:txBody>
      </p:sp>
      <p:sp>
        <p:nvSpPr>
          <p:cNvPr id="17426" name="Прямоугольник 20"/>
          <p:cNvSpPr>
            <a:spLocks noChangeArrowheads="1"/>
          </p:cNvSpPr>
          <p:nvPr/>
        </p:nvSpPr>
        <p:spPr bwMode="auto">
          <a:xfrm>
            <a:off x="4454648" y="3838576"/>
            <a:ext cx="3553883" cy="1390650"/>
          </a:xfrm>
          <a:prstGeom prst="rect">
            <a:avLst/>
          </a:prstGeom>
          <a:gradFill rotWithShape="0">
            <a:gsLst>
              <a:gs pos="0">
                <a:srgbClr val="F79109"/>
              </a:gs>
              <a:gs pos="50000">
                <a:srgbClr val="FFFFFF"/>
              </a:gs>
              <a:gs pos="100000">
                <a:srgbClr val="FAA30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ru-RU" altLang="ru-RU" sz="1800" b="1" dirty="0">
                <a:solidFill>
                  <a:srgbClr val="000000"/>
                </a:solidFill>
                <a:cs typeface="Arial" charset="0"/>
              </a:rPr>
              <a:t>Маскирующие свойства</a:t>
            </a:r>
          </a:p>
        </p:txBody>
      </p:sp>
      <p:sp>
        <p:nvSpPr>
          <p:cNvPr id="23" name="Text Box 3"/>
          <p:cNvSpPr txBox="1">
            <a:spLocks noChangeArrowheads="1"/>
          </p:cNvSpPr>
          <p:nvPr/>
        </p:nvSpPr>
        <p:spPr bwMode="auto">
          <a:xfrm>
            <a:off x="329609" y="908051"/>
            <a:ext cx="11623209" cy="769393"/>
          </a:xfrm>
          <a:prstGeom prst="rect">
            <a:avLst/>
          </a:prstGeom>
          <a:gradFill rotWithShape="1">
            <a:gsLst>
              <a:gs pos="0">
                <a:srgbClr val="FF99CC"/>
              </a:gs>
              <a:gs pos="50000">
                <a:srgbClr val="FFFFFF"/>
              </a:gs>
              <a:gs pos="100000">
                <a:srgbClr val="FF99CC"/>
              </a:gs>
            </a:gsLst>
            <a:lin ang="5400000" scaled="1"/>
          </a:gradFill>
          <a:ln w="25400">
            <a:solidFill>
              <a:sysClr val="window" lastClr="FFFFFF"/>
            </a:solidFill>
            <a:miter lim="800000"/>
            <a:headEnd/>
            <a:tailEnd/>
          </a:ln>
          <a:effectLst>
            <a:outerShdw dist="107763" dir="2700000" algn="ctr" rotWithShape="0">
              <a:srgbClr val="000000"/>
            </a:outerShdw>
          </a:effectLst>
        </p:spPr>
        <p:txBody>
          <a:bodyPr wrap="square" lIns="91392" tIns="45696" rIns="91392" bIns="45696">
            <a:spAutoFit/>
          </a:bodyPr>
          <a:lstStyle/>
          <a:p>
            <a:pPr algn="ctr" eaLnBrk="1" fontAlgn="auto" hangingPunct="1">
              <a:spcBef>
                <a:spcPts val="0"/>
              </a:spcBef>
              <a:spcAft>
                <a:spcPts val="0"/>
              </a:spcAft>
              <a:defRPr/>
            </a:pPr>
            <a:r>
              <a:rPr lang="ru-RU" sz="2400" b="1" kern="0" dirty="0">
                <a:solidFill>
                  <a:srgbClr val="FF0000"/>
                </a:solidFill>
                <a:latin typeface="Arial" pitchFamily="34" charset="0"/>
                <a:cs typeface="Arial" pitchFamily="34" charset="0"/>
              </a:rPr>
              <a:t>Тактические свойства местности </a:t>
            </a:r>
            <a:r>
              <a:rPr lang="ru-RU" sz="2400" b="1" kern="0" dirty="0">
                <a:solidFill>
                  <a:prstClr val="black"/>
                </a:solidFill>
                <a:latin typeface="Arial" pitchFamily="34" charset="0"/>
                <a:cs typeface="Arial" pitchFamily="34" charset="0"/>
              </a:rPr>
              <a:t>–</a:t>
            </a:r>
            <a:r>
              <a:rPr lang="ru-RU" sz="2400" b="1" kern="0" dirty="0">
                <a:solidFill>
                  <a:srgbClr val="FF0000"/>
                </a:solidFill>
                <a:latin typeface="Arial" pitchFamily="34" charset="0"/>
                <a:cs typeface="Arial" pitchFamily="34" charset="0"/>
              </a:rPr>
              <a:t> </a:t>
            </a:r>
            <a:r>
              <a:rPr lang="ru-RU" sz="2000" b="1" kern="0" dirty="0">
                <a:solidFill>
                  <a:prstClr val="black"/>
                </a:solidFill>
                <a:latin typeface="Arial" panose="020B0604020202020204" pitchFamily="34" charset="0"/>
                <a:cs typeface="Arial" pitchFamily="34" charset="0"/>
              </a:rPr>
              <a:t>свойства местности, оказывающие влияние на организацию и ведение боя,   </a:t>
            </a:r>
            <a:r>
              <a:rPr lang="ru-RU" sz="2000" b="1" kern="0" dirty="0" smtClean="0">
                <a:solidFill>
                  <a:prstClr val="black"/>
                </a:solidFill>
                <a:latin typeface="Arial" panose="020B0604020202020204" pitchFamily="34" charset="0"/>
                <a:cs typeface="Arial" pitchFamily="34" charset="0"/>
              </a:rPr>
              <a:t>на </a:t>
            </a:r>
            <a:r>
              <a:rPr lang="ru-RU" sz="2000" b="1" kern="0" dirty="0">
                <a:solidFill>
                  <a:prstClr val="black"/>
                </a:solidFill>
                <a:latin typeface="Arial" panose="020B0604020202020204" pitchFamily="34" charset="0"/>
                <a:cs typeface="Arial" pitchFamily="34" charset="0"/>
              </a:rPr>
              <a:t>применение оружия и боевой техники.</a:t>
            </a:r>
            <a:endParaRPr lang="ru-RU" sz="1600" b="1" kern="0" dirty="0">
              <a:solidFill>
                <a:prstClr val="black"/>
              </a:solidFill>
              <a:latin typeface="Arial" pitchFamily="34" charset="0"/>
              <a:cs typeface="Arial" pitchFamily="34" charset="0"/>
            </a:endParaRPr>
          </a:p>
        </p:txBody>
      </p:sp>
      <p:sp>
        <p:nvSpPr>
          <p:cNvPr id="24" name="Прямоугольник 23"/>
          <p:cNvSpPr/>
          <p:nvPr/>
        </p:nvSpPr>
        <p:spPr>
          <a:xfrm>
            <a:off x="8377324" y="2276474"/>
            <a:ext cx="3361267" cy="1368425"/>
          </a:xfrm>
          <a:prstGeom prst="rect">
            <a:avLst/>
          </a:prstGeom>
          <a:gradFill>
            <a:gsLst>
              <a:gs pos="0">
                <a:srgbClr val="9BBB59"/>
              </a:gs>
              <a:gs pos="50000">
                <a:srgbClr val="FFFFFF"/>
              </a:gs>
              <a:gs pos="100000">
                <a:srgbClr val="9BBB59"/>
              </a:gs>
            </a:gsLst>
            <a:lin ang="5400000" scaled="1"/>
          </a:gradFill>
        </p:spPr>
        <p:txBody>
          <a:bodyPr anchor="ctr"/>
          <a:lstStyle/>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Условия ориентирования</a:t>
            </a:r>
          </a:p>
        </p:txBody>
      </p:sp>
      <p:sp>
        <p:nvSpPr>
          <p:cNvPr id="17430" name="Прямоугольник 24"/>
          <p:cNvSpPr>
            <a:spLocks noChangeArrowheads="1"/>
          </p:cNvSpPr>
          <p:nvPr/>
        </p:nvSpPr>
        <p:spPr bwMode="auto">
          <a:xfrm>
            <a:off x="8377324" y="3838574"/>
            <a:ext cx="3390900" cy="1362075"/>
          </a:xfrm>
          <a:prstGeom prst="rect">
            <a:avLst/>
          </a:prstGeom>
          <a:gradFill rotWithShape="0">
            <a:gsLst>
              <a:gs pos="0">
                <a:srgbClr val="FF0000"/>
              </a:gs>
              <a:gs pos="50000">
                <a:srgbClr val="FFFFFF"/>
              </a:gs>
              <a:gs pos="100000">
                <a:srgbClr val="FF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ru-RU" altLang="ru-RU" sz="1800" b="1" dirty="0">
                <a:solidFill>
                  <a:srgbClr val="000000"/>
                </a:solidFill>
                <a:cs typeface="Arial" charset="0"/>
              </a:rPr>
              <a:t>Условия </a:t>
            </a:r>
          </a:p>
          <a:p>
            <a:pPr algn="ctr" eaLnBrk="1" hangingPunct="1">
              <a:spcBef>
                <a:spcPct val="0"/>
              </a:spcBef>
              <a:buFontTx/>
              <a:buNone/>
            </a:pPr>
            <a:r>
              <a:rPr lang="ru-RU" altLang="ru-RU" sz="1800" b="1" dirty="0">
                <a:solidFill>
                  <a:srgbClr val="000000"/>
                </a:solidFill>
                <a:cs typeface="Arial" charset="0"/>
              </a:rPr>
              <a:t>ведения огня</a:t>
            </a:r>
          </a:p>
        </p:txBody>
      </p:sp>
      <p:sp>
        <p:nvSpPr>
          <p:cNvPr id="26" name="Прямоугольник 25"/>
          <p:cNvSpPr/>
          <p:nvPr/>
        </p:nvSpPr>
        <p:spPr>
          <a:xfrm>
            <a:off x="2544233" y="5445126"/>
            <a:ext cx="7679267" cy="1223963"/>
          </a:xfrm>
          <a:prstGeom prst="rect">
            <a:avLst/>
          </a:prstGeom>
          <a:gradFill>
            <a:gsLst>
              <a:gs pos="0">
                <a:srgbClr val="F79646">
                  <a:lumMod val="75000"/>
                </a:srgbClr>
              </a:gs>
              <a:gs pos="50000">
                <a:srgbClr val="FFFFFF"/>
              </a:gs>
              <a:gs pos="100000">
                <a:srgbClr val="F79646">
                  <a:lumMod val="75000"/>
                </a:srgbClr>
              </a:gs>
            </a:gsLst>
            <a:lin ang="5400000" scaled="1"/>
          </a:gradFill>
        </p:spPr>
        <p:txBody>
          <a:bodyPr anchor="ctr" anchorCtr="1"/>
          <a:lstStyle/>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Условия инженерного оборудования и водоснабжения</a:t>
            </a:r>
            <a:endParaRPr lang="ru-RU" b="1" kern="0" dirty="0">
              <a:solidFill>
                <a:srgbClr val="FF0000"/>
              </a:solidFill>
              <a:latin typeface="Arial" panose="020B0604020202020204" pitchFamily="34" charset="0"/>
              <a:cs typeface="Arial" pitchFamily="34" charset="0"/>
            </a:endParaRPr>
          </a:p>
        </p:txBody>
      </p:sp>
      <p:sp>
        <p:nvSpPr>
          <p:cNvPr id="2" name="Прямоугольник 1"/>
          <p:cNvSpPr/>
          <p:nvPr/>
        </p:nvSpPr>
        <p:spPr>
          <a:xfrm>
            <a:off x="3283865" y="263803"/>
            <a:ext cx="5241499" cy="461665"/>
          </a:xfrm>
          <a:prstGeom prst="rect">
            <a:avLst/>
          </a:prstGeom>
        </p:spPr>
        <p:txBody>
          <a:bodyPr wrap="none">
            <a:spAutoFit/>
          </a:bodyPr>
          <a:lstStyle/>
          <a:p>
            <a:pPr algn="ctr">
              <a:spcBef>
                <a:spcPct val="0"/>
              </a:spcBef>
            </a:pPr>
            <a:r>
              <a:rPr lang="ru-RU" alt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Тактические свойства местности</a:t>
            </a:r>
          </a:p>
        </p:txBody>
      </p:sp>
    </p:spTree>
    <p:extLst>
      <p:ext uri="{BB962C8B-B14F-4D97-AF65-F5344CB8AC3E}">
        <p14:creationId xmlns:p14="http://schemas.microsoft.com/office/powerpoint/2010/main" val="27112082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Line 2"/>
          <p:cNvSpPr>
            <a:spLocks noChangeShapeType="1"/>
          </p:cNvSpPr>
          <p:nvPr/>
        </p:nvSpPr>
        <p:spPr bwMode="auto">
          <a:xfrm>
            <a:off x="766234" y="2044700"/>
            <a:ext cx="1142576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8435" name="Line 3"/>
          <p:cNvSpPr>
            <a:spLocks noChangeShapeType="1"/>
          </p:cNvSpPr>
          <p:nvPr/>
        </p:nvSpPr>
        <p:spPr bwMode="auto">
          <a:xfrm>
            <a:off x="766233" y="2044701"/>
            <a:ext cx="0" cy="5191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8436" name="Line 4"/>
          <p:cNvSpPr>
            <a:spLocks noChangeShapeType="1"/>
          </p:cNvSpPr>
          <p:nvPr/>
        </p:nvSpPr>
        <p:spPr bwMode="auto">
          <a:xfrm>
            <a:off x="12192000" y="2044701"/>
            <a:ext cx="0" cy="5191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8441" name="Line 9"/>
          <p:cNvSpPr>
            <a:spLocks noChangeShapeType="1"/>
          </p:cNvSpPr>
          <p:nvPr/>
        </p:nvSpPr>
        <p:spPr bwMode="auto">
          <a:xfrm>
            <a:off x="624418" y="247650"/>
            <a:ext cx="1142364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8443" name="Line 13"/>
          <p:cNvSpPr>
            <a:spLocks noChangeShapeType="1"/>
          </p:cNvSpPr>
          <p:nvPr/>
        </p:nvSpPr>
        <p:spPr bwMode="auto">
          <a:xfrm>
            <a:off x="624417" y="247651"/>
            <a:ext cx="0" cy="5175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8444" name="Line 14"/>
          <p:cNvSpPr>
            <a:spLocks noChangeShapeType="1"/>
          </p:cNvSpPr>
          <p:nvPr/>
        </p:nvSpPr>
        <p:spPr bwMode="auto">
          <a:xfrm>
            <a:off x="12048067" y="247651"/>
            <a:ext cx="0" cy="5175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8445" name="Text Box 15"/>
          <p:cNvSpPr txBox="1">
            <a:spLocks noChangeArrowheads="1"/>
          </p:cNvSpPr>
          <p:nvPr/>
        </p:nvSpPr>
        <p:spPr bwMode="auto">
          <a:xfrm>
            <a:off x="2133600" y="1549400"/>
            <a:ext cx="18473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9600"/>
          </a:p>
        </p:txBody>
      </p:sp>
      <p:sp>
        <p:nvSpPr>
          <p:cNvPr id="18446" name="Rectangle 16"/>
          <p:cNvSpPr>
            <a:spLocks noGrp="1" noChangeArrowheads="1"/>
          </p:cNvSpPr>
          <p:nvPr>
            <p:ph type="subTitle" idx="1"/>
          </p:nvPr>
        </p:nvSpPr>
        <p:spPr>
          <a:xfrm>
            <a:off x="10584" y="865189"/>
            <a:ext cx="12192000" cy="4225925"/>
          </a:xfrm>
        </p:spPr>
        <p:txBody>
          <a:bodyPr/>
          <a:lstStyle/>
          <a:p>
            <a:endParaRPr lang="ru-RU" altLang="ru-RU" sz="1800" smtClean="0"/>
          </a:p>
        </p:txBody>
      </p:sp>
      <p:sp>
        <p:nvSpPr>
          <p:cNvPr id="18" name="Прямоугольник 17"/>
          <p:cNvSpPr/>
          <p:nvPr/>
        </p:nvSpPr>
        <p:spPr>
          <a:xfrm>
            <a:off x="1775884" y="908050"/>
            <a:ext cx="9313333" cy="1081088"/>
          </a:xfrm>
          <a:prstGeom prst="rect">
            <a:avLst/>
          </a:prstGeom>
          <a:gradFill>
            <a:gsLst>
              <a:gs pos="0">
                <a:srgbClr val="4BACC6"/>
              </a:gs>
              <a:gs pos="50000">
                <a:srgbClr val="FFFFFF"/>
              </a:gs>
              <a:gs pos="100000">
                <a:srgbClr val="4BACC6"/>
              </a:gs>
            </a:gsLst>
            <a:lin ang="5400000" scaled="1"/>
          </a:gradFill>
        </p:spPr>
        <p:txBody>
          <a:bodyPr anchor="ctr" anchorCtr="1"/>
          <a:lstStyle/>
          <a:p>
            <a:pPr algn="ctr" eaLnBrk="1" fontAlgn="auto" hangingPunct="1">
              <a:spcBef>
                <a:spcPts val="0"/>
              </a:spcBef>
              <a:spcAft>
                <a:spcPts val="0"/>
              </a:spcAft>
              <a:defRPr/>
            </a:pPr>
            <a:r>
              <a:rPr lang="ru-RU" sz="2000" b="1" kern="0" dirty="0">
                <a:solidFill>
                  <a:srgbClr val="FF0000"/>
                </a:solidFill>
                <a:latin typeface="Arial" panose="020B0604020202020204" pitchFamily="34" charset="0"/>
                <a:cs typeface="Arial" pitchFamily="34" charset="0"/>
              </a:rPr>
              <a:t>Проходимость местности </a:t>
            </a:r>
            <a:r>
              <a:rPr lang="ru-RU" sz="2000" b="1" kern="0" dirty="0">
                <a:solidFill>
                  <a:prstClr val="black"/>
                </a:solidFill>
                <a:latin typeface="Arial" panose="020B0604020202020204" pitchFamily="34" charset="0"/>
                <a:cs typeface="Arial" pitchFamily="34" charset="0"/>
              </a:rPr>
              <a:t>– свойство местности, характеризующее возможность передвижения              по ней войск</a:t>
            </a:r>
            <a:endParaRPr lang="ru-RU" sz="2000" b="1" kern="0" dirty="0">
              <a:solidFill>
                <a:srgbClr val="FF0000"/>
              </a:solidFill>
              <a:latin typeface="Arial" panose="020B0604020202020204" pitchFamily="34" charset="0"/>
              <a:cs typeface="Arial" pitchFamily="34" charset="0"/>
            </a:endParaRPr>
          </a:p>
        </p:txBody>
      </p:sp>
      <p:sp>
        <p:nvSpPr>
          <p:cNvPr id="19" name="Прямоугольник 18"/>
          <p:cNvSpPr/>
          <p:nvPr/>
        </p:nvSpPr>
        <p:spPr>
          <a:xfrm>
            <a:off x="1678517" y="4005264"/>
            <a:ext cx="3553883" cy="503237"/>
          </a:xfrm>
          <a:prstGeom prst="rect">
            <a:avLst/>
          </a:prstGeom>
          <a:gradFill>
            <a:gsLst>
              <a:gs pos="0">
                <a:srgbClr val="EEECE1">
                  <a:lumMod val="75000"/>
                </a:srgbClr>
              </a:gs>
              <a:gs pos="50000">
                <a:srgbClr val="FFFFFF"/>
              </a:gs>
              <a:gs pos="100000">
                <a:srgbClr val="EEECE1">
                  <a:lumMod val="75000"/>
                </a:srgbClr>
              </a:gs>
            </a:gsLst>
            <a:lin ang="5400000" scaled="1"/>
          </a:gradFill>
        </p:spPr>
        <p:txBody>
          <a:bodyPr anchor="ctr"/>
          <a:lstStyle/>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легкопроходимая</a:t>
            </a:r>
          </a:p>
        </p:txBody>
      </p:sp>
      <p:sp>
        <p:nvSpPr>
          <p:cNvPr id="18449" name="Прямоугольник 19"/>
          <p:cNvSpPr>
            <a:spLocks noChangeArrowheads="1"/>
          </p:cNvSpPr>
          <p:nvPr/>
        </p:nvSpPr>
        <p:spPr bwMode="auto">
          <a:xfrm>
            <a:off x="7440085" y="4005264"/>
            <a:ext cx="3551767" cy="936625"/>
          </a:xfrm>
          <a:prstGeom prst="rect">
            <a:avLst/>
          </a:prstGeom>
          <a:gradFill rotWithShape="0">
            <a:gsLst>
              <a:gs pos="0">
                <a:srgbClr val="F79109"/>
              </a:gs>
              <a:gs pos="50000">
                <a:srgbClr val="FFFFFF"/>
              </a:gs>
              <a:gs pos="100000">
                <a:srgbClr val="FAA30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ru-RU" altLang="ru-RU" sz="1800" b="1">
                <a:solidFill>
                  <a:srgbClr val="000000"/>
                </a:solidFill>
                <a:cs typeface="Arial" charset="0"/>
              </a:rPr>
              <a:t>слабопересеченная </a:t>
            </a:r>
            <a:r>
              <a:rPr lang="ru-RU" altLang="ru-RU" sz="1400" b="1">
                <a:solidFill>
                  <a:srgbClr val="000000"/>
                </a:solidFill>
                <a:cs typeface="Arial" charset="0"/>
              </a:rPr>
              <a:t>(естественные препятствия - менее 10% всей площади)</a:t>
            </a:r>
          </a:p>
        </p:txBody>
      </p:sp>
      <p:sp>
        <p:nvSpPr>
          <p:cNvPr id="21" name="Прямоугольник 20"/>
          <p:cNvSpPr/>
          <p:nvPr/>
        </p:nvSpPr>
        <p:spPr>
          <a:xfrm>
            <a:off x="1678517" y="4652963"/>
            <a:ext cx="3553883" cy="576262"/>
          </a:xfrm>
          <a:prstGeom prst="rect">
            <a:avLst/>
          </a:prstGeom>
          <a:gradFill>
            <a:gsLst>
              <a:gs pos="0">
                <a:srgbClr val="EEECE1">
                  <a:lumMod val="75000"/>
                </a:srgbClr>
              </a:gs>
              <a:gs pos="50000">
                <a:srgbClr val="FFFFFF"/>
              </a:gs>
              <a:gs pos="100000">
                <a:srgbClr val="EEECE1">
                  <a:lumMod val="75000"/>
                </a:srgbClr>
              </a:gs>
            </a:gsLst>
            <a:lin ang="5400000" scaled="1"/>
          </a:gradFill>
        </p:spPr>
        <p:txBody>
          <a:bodyPr anchor="ctr"/>
          <a:lstStyle/>
          <a:p>
            <a:pPr algn="ctr" eaLnBrk="1" fontAlgn="auto" hangingPunct="1">
              <a:spcBef>
                <a:spcPts val="0"/>
              </a:spcBef>
              <a:spcAft>
                <a:spcPts val="0"/>
              </a:spcAft>
              <a:defRPr/>
            </a:pPr>
            <a:r>
              <a:rPr lang="ru-RU" b="1" kern="0" dirty="0" err="1">
                <a:solidFill>
                  <a:prstClr val="black"/>
                </a:solidFill>
                <a:latin typeface="Arial" panose="020B0604020202020204" pitchFamily="34" charset="0"/>
                <a:cs typeface="Arial" pitchFamily="34" charset="0"/>
              </a:rPr>
              <a:t>среднепроходимая</a:t>
            </a:r>
            <a:endParaRPr lang="ru-RU" b="1" kern="0" dirty="0">
              <a:solidFill>
                <a:prstClr val="black"/>
              </a:solidFill>
              <a:latin typeface="Arial" panose="020B0604020202020204" pitchFamily="34" charset="0"/>
              <a:cs typeface="Arial" pitchFamily="34" charset="0"/>
            </a:endParaRPr>
          </a:p>
        </p:txBody>
      </p:sp>
      <p:sp>
        <p:nvSpPr>
          <p:cNvPr id="22" name="Прямоугольник 21"/>
          <p:cNvSpPr/>
          <p:nvPr/>
        </p:nvSpPr>
        <p:spPr>
          <a:xfrm>
            <a:off x="1678517" y="5373689"/>
            <a:ext cx="3553883" cy="503237"/>
          </a:xfrm>
          <a:prstGeom prst="rect">
            <a:avLst/>
          </a:prstGeom>
          <a:gradFill>
            <a:gsLst>
              <a:gs pos="0">
                <a:srgbClr val="EEECE1">
                  <a:lumMod val="75000"/>
                </a:srgbClr>
              </a:gs>
              <a:gs pos="50000">
                <a:srgbClr val="FFFFFF"/>
              </a:gs>
              <a:gs pos="100000">
                <a:srgbClr val="EEECE1">
                  <a:lumMod val="75000"/>
                </a:srgbClr>
              </a:gs>
            </a:gsLst>
            <a:lin ang="5400000" scaled="1"/>
          </a:gradFill>
        </p:spPr>
        <p:txBody>
          <a:bodyPr anchor="ctr"/>
          <a:lstStyle/>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труднопроходимая</a:t>
            </a:r>
          </a:p>
        </p:txBody>
      </p:sp>
      <p:sp>
        <p:nvSpPr>
          <p:cNvPr id="23" name="Прямоугольник 22"/>
          <p:cNvSpPr/>
          <p:nvPr/>
        </p:nvSpPr>
        <p:spPr>
          <a:xfrm>
            <a:off x="1678517" y="6021389"/>
            <a:ext cx="3553883" cy="503237"/>
          </a:xfrm>
          <a:prstGeom prst="rect">
            <a:avLst/>
          </a:prstGeom>
          <a:gradFill>
            <a:gsLst>
              <a:gs pos="0">
                <a:srgbClr val="EEECE1">
                  <a:lumMod val="75000"/>
                </a:srgbClr>
              </a:gs>
              <a:gs pos="50000">
                <a:srgbClr val="FFFFFF"/>
              </a:gs>
              <a:gs pos="100000">
                <a:srgbClr val="EEECE1">
                  <a:lumMod val="75000"/>
                </a:srgbClr>
              </a:gs>
            </a:gsLst>
            <a:lin ang="5400000" scaled="1"/>
          </a:gradFill>
        </p:spPr>
        <p:txBody>
          <a:bodyPr anchor="ctr"/>
          <a:lstStyle/>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непроходимая</a:t>
            </a:r>
          </a:p>
        </p:txBody>
      </p:sp>
      <p:sp>
        <p:nvSpPr>
          <p:cNvPr id="18453" name="Прямоугольник 23"/>
          <p:cNvSpPr>
            <a:spLocks noChangeArrowheads="1"/>
          </p:cNvSpPr>
          <p:nvPr/>
        </p:nvSpPr>
        <p:spPr bwMode="auto">
          <a:xfrm>
            <a:off x="1007533" y="3068638"/>
            <a:ext cx="50884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ru-RU" altLang="ru-RU" sz="1600" b="1">
                <a:solidFill>
                  <a:srgbClr val="000000"/>
                </a:solidFill>
              </a:rPr>
              <a:t>По влиянию на скорость и возможность массового передвижения ВиВТ:</a:t>
            </a:r>
          </a:p>
        </p:txBody>
      </p:sp>
      <p:sp>
        <p:nvSpPr>
          <p:cNvPr id="18454" name="Прямоугольник 24"/>
          <p:cNvSpPr>
            <a:spLocks noChangeArrowheads="1"/>
          </p:cNvSpPr>
          <p:nvPr/>
        </p:nvSpPr>
        <p:spPr bwMode="auto">
          <a:xfrm>
            <a:off x="6671733" y="3068639"/>
            <a:ext cx="508846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ru-RU" altLang="ru-RU" sz="1600" b="1">
                <a:solidFill>
                  <a:srgbClr val="000000"/>
                </a:solidFill>
              </a:rPr>
              <a:t>По степени пересеченности: </a:t>
            </a:r>
          </a:p>
        </p:txBody>
      </p:sp>
      <p:sp>
        <p:nvSpPr>
          <p:cNvPr id="18455" name="Прямоугольник 25"/>
          <p:cNvSpPr>
            <a:spLocks noChangeArrowheads="1"/>
          </p:cNvSpPr>
          <p:nvPr/>
        </p:nvSpPr>
        <p:spPr bwMode="auto">
          <a:xfrm>
            <a:off x="7440085" y="5013325"/>
            <a:ext cx="3551767" cy="719138"/>
          </a:xfrm>
          <a:prstGeom prst="rect">
            <a:avLst/>
          </a:prstGeom>
          <a:gradFill rotWithShape="0">
            <a:gsLst>
              <a:gs pos="0">
                <a:srgbClr val="F79109"/>
              </a:gs>
              <a:gs pos="50000">
                <a:srgbClr val="FFFFFF"/>
              </a:gs>
              <a:gs pos="100000">
                <a:srgbClr val="FAA30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ru-RU" altLang="ru-RU" sz="1800" b="1">
                <a:solidFill>
                  <a:srgbClr val="000000"/>
                </a:solidFill>
                <a:cs typeface="Arial" charset="0"/>
              </a:rPr>
              <a:t>среднепересеченная </a:t>
            </a:r>
            <a:r>
              <a:rPr lang="ru-RU" altLang="ru-RU" sz="1400" b="1">
                <a:solidFill>
                  <a:srgbClr val="000000"/>
                </a:solidFill>
                <a:cs typeface="Arial" charset="0"/>
              </a:rPr>
              <a:t>(10 - 20%)</a:t>
            </a:r>
          </a:p>
        </p:txBody>
      </p:sp>
      <p:sp>
        <p:nvSpPr>
          <p:cNvPr id="18456" name="Прямоугольник 26"/>
          <p:cNvSpPr>
            <a:spLocks noChangeArrowheads="1"/>
          </p:cNvSpPr>
          <p:nvPr/>
        </p:nvSpPr>
        <p:spPr bwMode="auto">
          <a:xfrm>
            <a:off x="7440085" y="5805489"/>
            <a:ext cx="3551767" cy="719137"/>
          </a:xfrm>
          <a:prstGeom prst="rect">
            <a:avLst/>
          </a:prstGeom>
          <a:gradFill rotWithShape="0">
            <a:gsLst>
              <a:gs pos="0">
                <a:srgbClr val="F79109"/>
              </a:gs>
              <a:gs pos="50000">
                <a:srgbClr val="FFFFFF"/>
              </a:gs>
              <a:gs pos="100000">
                <a:srgbClr val="FAA30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ru-RU" altLang="ru-RU" sz="1800" b="1">
                <a:solidFill>
                  <a:srgbClr val="000000"/>
                </a:solidFill>
                <a:cs typeface="Arial" charset="0"/>
              </a:rPr>
              <a:t>сильнопересеченная </a:t>
            </a:r>
            <a:r>
              <a:rPr lang="ru-RU" altLang="ru-RU" sz="1400" b="1">
                <a:solidFill>
                  <a:srgbClr val="000000"/>
                </a:solidFill>
                <a:cs typeface="Arial" charset="0"/>
              </a:rPr>
              <a:t>(более 30%)</a:t>
            </a:r>
          </a:p>
        </p:txBody>
      </p:sp>
      <p:sp>
        <p:nvSpPr>
          <p:cNvPr id="28" name="Стрелка вправо 27"/>
          <p:cNvSpPr/>
          <p:nvPr/>
        </p:nvSpPr>
        <p:spPr>
          <a:xfrm rot="5400000">
            <a:off x="4735248" y="4573852"/>
            <a:ext cx="3240088" cy="518584"/>
          </a:xfrm>
          <a:prstGeom prst="rightArrow">
            <a:avLst/>
          </a:prstGeom>
          <a:gradFill flip="none" rotWithShape="1">
            <a:gsLst>
              <a:gs pos="0">
                <a:srgbClr val="FF0000"/>
              </a:gs>
              <a:gs pos="50000">
                <a:sysClr val="window" lastClr="FFFFFF"/>
              </a:gs>
              <a:gs pos="100000">
                <a:srgbClr val="FF0000"/>
              </a:gs>
            </a:gsLst>
            <a:path path="rect">
              <a:fillToRect l="100000" t="100000"/>
            </a:path>
            <a:tileRect r="-100000" b="-100000"/>
          </a:gradFill>
          <a:ln w="25400" cap="flat" cmpd="sng" algn="ctr">
            <a:solidFill>
              <a:srgbClr val="FF0000"/>
            </a:solidFill>
            <a:prstDash val="solid"/>
          </a:ln>
          <a:effectLst/>
        </p:spPr>
        <p:txBody>
          <a:bodyPr anchor="ctr"/>
          <a:lstStyle/>
          <a:p>
            <a:pPr algn="ctr" eaLnBrk="1" fontAlgn="auto" hangingPunct="1">
              <a:spcBef>
                <a:spcPts val="0"/>
              </a:spcBef>
              <a:spcAft>
                <a:spcPts val="0"/>
              </a:spcAft>
              <a:defRPr/>
            </a:pPr>
            <a:endParaRPr lang="ru-RU" kern="0">
              <a:solidFill>
                <a:prstClr val="white"/>
              </a:solidFill>
              <a:latin typeface="Calibri"/>
            </a:endParaRPr>
          </a:p>
        </p:txBody>
      </p:sp>
      <p:sp>
        <p:nvSpPr>
          <p:cNvPr id="29" name="Прямоугольник 28"/>
          <p:cNvSpPr/>
          <p:nvPr/>
        </p:nvSpPr>
        <p:spPr>
          <a:xfrm>
            <a:off x="1007534" y="2060576"/>
            <a:ext cx="10826751" cy="936625"/>
          </a:xfrm>
          <a:prstGeom prst="rect">
            <a:avLst/>
          </a:prstGeom>
          <a:gradFill>
            <a:gsLst>
              <a:gs pos="0">
                <a:srgbClr val="9BBB59"/>
              </a:gs>
              <a:gs pos="50000">
                <a:srgbClr val="FFFFFF"/>
              </a:gs>
              <a:gs pos="100000">
                <a:srgbClr val="9BBB59"/>
              </a:gs>
            </a:gsLst>
            <a:lin ang="5400000" scaled="1"/>
          </a:gradFill>
        </p:spPr>
        <p:txBody>
          <a:bodyPr anchor="ctr"/>
          <a:lstStyle/>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Факторы, влияющие на проходимость местности: </a:t>
            </a:r>
          </a:p>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рельеф; пересеченность; грунты; дорожная сеть; покрытие дорог</a:t>
            </a:r>
          </a:p>
        </p:txBody>
      </p:sp>
      <p:sp>
        <p:nvSpPr>
          <p:cNvPr id="3" name="Прямоугольник 2"/>
          <p:cNvSpPr/>
          <p:nvPr/>
        </p:nvSpPr>
        <p:spPr>
          <a:xfrm>
            <a:off x="4318830" y="247649"/>
            <a:ext cx="4227439" cy="461665"/>
          </a:xfrm>
          <a:prstGeom prst="rect">
            <a:avLst/>
          </a:prstGeom>
        </p:spPr>
        <p:txBody>
          <a:bodyPr wrap="none">
            <a:spAutoFit/>
          </a:bodyPr>
          <a:lstStyle/>
          <a:p>
            <a:r>
              <a:rPr lang="ru-RU" sz="2400" b="1" kern="0" dirty="0">
                <a:solidFill>
                  <a:srgbClr val="FF0000"/>
                </a:solidFill>
                <a:effectLst>
                  <a:outerShdw blurRad="38100" dist="38100" dir="2700000" algn="tl">
                    <a:srgbClr val="000000">
                      <a:alpha val="43137"/>
                    </a:srgbClr>
                  </a:outerShdw>
                </a:effectLst>
                <a:latin typeface="Arial" panose="020B0604020202020204" pitchFamily="34" charset="0"/>
                <a:cs typeface="Arial" pitchFamily="34" charset="0"/>
              </a:rPr>
              <a:t>Проходимость местности </a:t>
            </a:r>
            <a:endParaRPr lang="ru-RU"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0541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2"/>
          <p:cNvSpPr>
            <a:spLocks noChangeShapeType="1"/>
          </p:cNvSpPr>
          <p:nvPr/>
        </p:nvSpPr>
        <p:spPr bwMode="auto">
          <a:xfrm>
            <a:off x="766234" y="2044700"/>
            <a:ext cx="1142576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9459" name="Line 3"/>
          <p:cNvSpPr>
            <a:spLocks noChangeShapeType="1"/>
          </p:cNvSpPr>
          <p:nvPr/>
        </p:nvSpPr>
        <p:spPr bwMode="auto">
          <a:xfrm>
            <a:off x="766233" y="2044701"/>
            <a:ext cx="0" cy="5191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9460" name="Line 4"/>
          <p:cNvSpPr>
            <a:spLocks noChangeShapeType="1"/>
          </p:cNvSpPr>
          <p:nvPr/>
        </p:nvSpPr>
        <p:spPr bwMode="auto">
          <a:xfrm>
            <a:off x="12192000" y="2044701"/>
            <a:ext cx="0" cy="5191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9462" name="Rectangle 6"/>
          <p:cNvSpPr>
            <a:spLocks noChangeArrowheads="1"/>
          </p:cNvSpPr>
          <p:nvPr/>
        </p:nvSpPr>
        <p:spPr bwMode="auto">
          <a:xfrm>
            <a:off x="609599" y="227384"/>
            <a:ext cx="11438467" cy="537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ru-RU" alt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Защитные и маскирующие свойства местности</a:t>
            </a:r>
          </a:p>
        </p:txBody>
      </p:sp>
      <p:sp>
        <p:nvSpPr>
          <p:cNvPr id="19465" name="Line 9"/>
          <p:cNvSpPr>
            <a:spLocks noChangeShapeType="1"/>
          </p:cNvSpPr>
          <p:nvPr/>
        </p:nvSpPr>
        <p:spPr bwMode="auto">
          <a:xfrm>
            <a:off x="766233" y="247650"/>
            <a:ext cx="1142365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9467" name="Line 13"/>
          <p:cNvSpPr>
            <a:spLocks noChangeShapeType="1"/>
          </p:cNvSpPr>
          <p:nvPr/>
        </p:nvSpPr>
        <p:spPr bwMode="auto">
          <a:xfrm>
            <a:off x="624417" y="247651"/>
            <a:ext cx="0" cy="5175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9468" name="Line 14"/>
          <p:cNvSpPr>
            <a:spLocks noChangeShapeType="1"/>
          </p:cNvSpPr>
          <p:nvPr/>
        </p:nvSpPr>
        <p:spPr bwMode="auto">
          <a:xfrm>
            <a:off x="12048067" y="247651"/>
            <a:ext cx="0" cy="5175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9469" name="Text Box 15"/>
          <p:cNvSpPr txBox="1">
            <a:spLocks noChangeArrowheads="1"/>
          </p:cNvSpPr>
          <p:nvPr/>
        </p:nvSpPr>
        <p:spPr bwMode="auto">
          <a:xfrm>
            <a:off x="2133600" y="1549400"/>
            <a:ext cx="18473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9600"/>
          </a:p>
        </p:txBody>
      </p:sp>
      <p:sp>
        <p:nvSpPr>
          <p:cNvPr id="17" name="Прямоугольник 16"/>
          <p:cNvSpPr/>
          <p:nvPr/>
        </p:nvSpPr>
        <p:spPr>
          <a:xfrm>
            <a:off x="1390651" y="908050"/>
            <a:ext cx="10081683" cy="1081088"/>
          </a:xfrm>
          <a:prstGeom prst="rect">
            <a:avLst/>
          </a:prstGeom>
          <a:gradFill>
            <a:gsLst>
              <a:gs pos="0">
                <a:srgbClr val="4BACC6"/>
              </a:gs>
              <a:gs pos="50000">
                <a:srgbClr val="FFFFFF"/>
              </a:gs>
              <a:gs pos="100000">
                <a:srgbClr val="4BACC6"/>
              </a:gs>
            </a:gsLst>
            <a:lin ang="5400000" scaled="1"/>
          </a:gradFill>
        </p:spPr>
        <p:txBody>
          <a:bodyPr anchor="ctr" anchorCtr="1"/>
          <a:lstStyle/>
          <a:p>
            <a:pPr algn="ctr" eaLnBrk="1" fontAlgn="auto" hangingPunct="1">
              <a:spcBef>
                <a:spcPts val="0"/>
              </a:spcBef>
              <a:spcAft>
                <a:spcPts val="0"/>
              </a:spcAft>
              <a:defRPr/>
            </a:pPr>
            <a:r>
              <a:rPr lang="ru-RU" sz="2000" b="1" kern="0" dirty="0">
                <a:solidFill>
                  <a:srgbClr val="FF0000"/>
                </a:solidFill>
                <a:latin typeface="Arial" panose="020B0604020202020204" pitchFamily="34" charset="0"/>
                <a:cs typeface="Arial" pitchFamily="34" charset="0"/>
              </a:rPr>
              <a:t>Защитные свойства местности </a:t>
            </a:r>
            <a:r>
              <a:rPr lang="ru-RU" sz="2000" b="1" kern="0" dirty="0">
                <a:solidFill>
                  <a:prstClr val="black"/>
                </a:solidFill>
                <a:latin typeface="Arial" panose="020B0604020202020204" pitchFamily="34" charset="0"/>
                <a:cs typeface="Arial" pitchFamily="34" charset="0"/>
              </a:rPr>
              <a:t>– способность рельефа и местных предметов ослаблять действие поражающих факторов различного оружия на л/с и </a:t>
            </a:r>
            <a:r>
              <a:rPr lang="ru-RU" sz="2000" b="1" kern="0" dirty="0" err="1">
                <a:solidFill>
                  <a:prstClr val="black"/>
                </a:solidFill>
                <a:latin typeface="Arial" panose="020B0604020202020204" pitchFamily="34" charset="0"/>
                <a:cs typeface="Arial" pitchFamily="34" charset="0"/>
              </a:rPr>
              <a:t>ВиВТ</a:t>
            </a:r>
            <a:endParaRPr lang="ru-RU" sz="2000" b="1" kern="0" dirty="0">
              <a:solidFill>
                <a:srgbClr val="FF0000"/>
              </a:solidFill>
              <a:latin typeface="Arial" panose="020B0604020202020204" pitchFamily="34" charset="0"/>
              <a:cs typeface="Arial" pitchFamily="34" charset="0"/>
            </a:endParaRPr>
          </a:p>
        </p:txBody>
      </p:sp>
      <p:sp>
        <p:nvSpPr>
          <p:cNvPr id="18" name="Прямоугольник 17"/>
          <p:cNvSpPr/>
          <p:nvPr/>
        </p:nvSpPr>
        <p:spPr>
          <a:xfrm>
            <a:off x="1007534" y="2060576"/>
            <a:ext cx="10826751" cy="936625"/>
          </a:xfrm>
          <a:prstGeom prst="rect">
            <a:avLst/>
          </a:prstGeom>
          <a:gradFill>
            <a:gsLst>
              <a:gs pos="0">
                <a:srgbClr val="9BBB59"/>
              </a:gs>
              <a:gs pos="50000">
                <a:srgbClr val="FFFFFF"/>
              </a:gs>
              <a:gs pos="100000">
                <a:srgbClr val="9BBB59"/>
              </a:gs>
            </a:gsLst>
            <a:lin ang="5400000" scaled="1"/>
          </a:gradFill>
        </p:spPr>
        <p:txBody>
          <a:bodyPr anchor="ctr"/>
          <a:lstStyle/>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Факторы, влияющие на степень защитных свойств: </a:t>
            </a:r>
          </a:p>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характер рельефа, растительного покрова; наличие естественных           и искусственных укрытий</a:t>
            </a:r>
          </a:p>
        </p:txBody>
      </p:sp>
      <p:sp>
        <p:nvSpPr>
          <p:cNvPr id="19" name="Прямоугольник 18"/>
          <p:cNvSpPr/>
          <p:nvPr/>
        </p:nvSpPr>
        <p:spPr>
          <a:xfrm>
            <a:off x="1390651" y="3068639"/>
            <a:ext cx="10081683" cy="1081087"/>
          </a:xfrm>
          <a:prstGeom prst="rect">
            <a:avLst/>
          </a:prstGeom>
          <a:gradFill>
            <a:gsLst>
              <a:gs pos="0">
                <a:srgbClr val="4BACC6"/>
              </a:gs>
              <a:gs pos="50000">
                <a:srgbClr val="FFFFFF"/>
              </a:gs>
              <a:gs pos="100000">
                <a:srgbClr val="4BACC6"/>
              </a:gs>
            </a:gsLst>
            <a:lin ang="5400000" scaled="1"/>
          </a:gradFill>
        </p:spPr>
        <p:txBody>
          <a:bodyPr anchor="ctr" anchorCtr="1"/>
          <a:lstStyle/>
          <a:p>
            <a:pPr algn="ctr" eaLnBrk="1" fontAlgn="auto" hangingPunct="1">
              <a:spcBef>
                <a:spcPts val="0"/>
              </a:spcBef>
              <a:spcAft>
                <a:spcPts val="0"/>
              </a:spcAft>
              <a:defRPr/>
            </a:pPr>
            <a:r>
              <a:rPr lang="ru-RU" sz="2000" b="1" kern="0" dirty="0">
                <a:solidFill>
                  <a:srgbClr val="FF0000"/>
                </a:solidFill>
                <a:latin typeface="Arial" panose="020B0604020202020204" pitchFamily="34" charset="0"/>
                <a:cs typeface="Arial" pitchFamily="34" charset="0"/>
              </a:rPr>
              <a:t>Маскирующие свойства местности </a:t>
            </a:r>
            <a:r>
              <a:rPr lang="ru-RU" sz="2000" b="1" kern="0" dirty="0">
                <a:solidFill>
                  <a:prstClr val="black"/>
                </a:solidFill>
                <a:latin typeface="Arial" panose="020B0604020202020204" pitchFamily="34" charset="0"/>
                <a:cs typeface="Arial" pitchFamily="34" charset="0"/>
              </a:rPr>
              <a:t>– свойства местности, позволяющие скрыть от противника расположение и передвижение л/с и </a:t>
            </a:r>
            <a:r>
              <a:rPr lang="ru-RU" sz="2000" b="1" kern="0" dirty="0" err="1">
                <a:solidFill>
                  <a:prstClr val="black"/>
                </a:solidFill>
                <a:latin typeface="Arial" panose="020B0604020202020204" pitchFamily="34" charset="0"/>
                <a:cs typeface="Arial" pitchFamily="34" charset="0"/>
              </a:rPr>
              <a:t>ВиВТ</a:t>
            </a:r>
            <a:endParaRPr lang="ru-RU" sz="2000" b="1" kern="0" dirty="0">
              <a:solidFill>
                <a:srgbClr val="FF0000"/>
              </a:solidFill>
              <a:latin typeface="Arial" panose="020B0604020202020204" pitchFamily="34" charset="0"/>
              <a:cs typeface="Arial" pitchFamily="34" charset="0"/>
            </a:endParaRPr>
          </a:p>
        </p:txBody>
      </p:sp>
      <p:sp>
        <p:nvSpPr>
          <p:cNvPr id="20" name="Прямоугольник 19"/>
          <p:cNvSpPr/>
          <p:nvPr/>
        </p:nvSpPr>
        <p:spPr>
          <a:xfrm>
            <a:off x="1049868" y="4221164"/>
            <a:ext cx="10824633" cy="1152525"/>
          </a:xfrm>
          <a:prstGeom prst="rect">
            <a:avLst/>
          </a:prstGeom>
          <a:gradFill>
            <a:gsLst>
              <a:gs pos="0">
                <a:srgbClr val="9BBB59"/>
              </a:gs>
              <a:gs pos="50000">
                <a:srgbClr val="FFFFFF"/>
              </a:gs>
              <a:gs pos="100000">
                <a:srgbClr val="9BBB59"/>
              </a:gs>
            </a:gsLst>
            <a:lin ang="5400000" scaled="1"/>
          </a:gradFill>
        </p:spPr>
        <p:txBody>
          <a:bodyPr anchor="ctr"/>
          <a:lstStyle/>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Факторы, влияющие на маскирующие свойства: </a:t>
            </a:r>
          </a:p>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наличие естественных укрытий, образуемых формами рельефа, растительным покровом, населенными пунктами и др., а также общим характером, цветом и пятнистостью местности </a:t>
            </a:r>
          </a:p>
        </p:txBody>
      </p:sp>
      <p:sp>
        <p:nvSpPr>
          <p:cNvPr id="21" name="Стрелка вправо 20"/>
          <p:cNvSpPr/>
          <p:nvPr/>
        </p:nvSpPr>
        <p:spPr>
          <a:xfrm rot="5400000">
            <a:off x="3367617" y="5221290"/>
            <a:ext cx="215901" cy="520700"/>
          </a:xfrm>
          <a:prstGeom prst="rightArrow">
            <a:avLst/>
          </a:prstGeom>
          <a:gradFill flip="none" rotWithShape="1">
            <a:gsLst>
              <a:gs pos="0">
                <a:srgbClr val="FF0000"/>
              </a:gs>
              <a:gs pos="50000">
                <a:sysClr val="window" lastClr="FFFFFF"/>
              </a:gs>
              <a:gs pos="100000">
                <a:srgbClr val="FF0000"/>
              </a:gs>
            </a:gsLst>
            <a:path path="rect">
              <a:fillToRect l="100000" t="100000"/>
            </a:path>
            <a:tileRect r="-100000" b="-100000"/>
          </a:gradFill>
          <a:ln w="25400" cap="flat" cmpd="sng" algn="ctr">
            <a:solidFill>
              <a:srgbClr val="FF0000"/>
            </a:solidFill>
            <a:prstDash val="solid"/>
          </a:ln>
          <a:effectLst/>
        </p:spPr>
        <p:txBody>
          <a:bodyPr anchor="ctr"/>
          <a:lstStyle/>
          <a:p>
            <a:pPr algn="ctr" eaLnBrk="1" fontAlgn="auto" hangingPunct="1">
              <a:spcBef>
                <a:spcPts val="0"/>
              </a:spcBef>
              <a:spcAft>
                <a:spcPts val="0"/>
              </a:spcAft>
              <a:defRPr/>
            </a:pPr>
            <a:endParaRPr lang="ru-RU" kern="0">
              <a:solidFill>
                <a:prstClr val="white"/>
              </a:solidFill>
              <a:latin typeface="Calibri"/>
            </a:endParaRPr>
          </a:p>
        </p:txBody>
      </p:sp>
      <p:sp>
        <p:nvSpPr>
          <p:cNvPr id="22" name="Стрелка вправо 21"/>
          <p:cNvSpPr/>
          <p:nvPr/>
        </p:nvSpPr>
        <p:spPr>
          <a:xfrm rot="5400000">
            <a:off x="7591425" y="5222349"/>
            <a:ext cx="215902" cy="518583"/>
          </a:xfrm>
          <a:prstGeom prst="rightArrow">
            <a:avLst/>
          </a:prstGeom>
          <a:gradFill flip="none" rotWithShape="1">
            <a:gsLst>
              <a:gs pos="0">
                <a:srgbClr val="FF0000"/>
              </a:gs>
              <a:gs pos="50000">
                <a:sysClr val="window" lastClr="FFFFFF"/>
              </a:gs>
              <a:gs pos="100000">
                <a:srgbClr val="FF0000"/>
              </a:gs>
            </a:gsLst>
            <a:path path="rect">
              <a:fillToRect l="100000" t="100000"/>
            </a:path>
            <a:tileRect r="-100000" b="-100000"/>
          </a:gradFill>
          <a:ln w="25400" cap="flat" cmpd="sng" algn="ctr">
            <a:solidFill>
              <a:srgbClr val="FF0000"/>
            </a:solidFill>
            <a:prstDash val="solid"/>
          </a:ln>
          <a:effectLst/>
        </p:spPr>
        <p:txBody>
          <a:bodyPr anchor="ctr"/>
          <a:lstStyle/>
          <a:p>
            <a:pPr algn="ctr" eaLnBrk="1" fontAlgn="auto" hangingPunct="1">
              <a:spcBef>
                <a:spcPts val="0"/>
              </a:spcBef>
              <a:spcAft>
                <a:spcPts val="0"/>
              </a:spcAft>
              <a:defRPr/>
            </a:pPr>
            <a:endParaRPr lang="ru-RU" kern="0">
              <a:solidFill>
                <a:prstClr val="white"/>
              </a:solidFill>
              <a:latin typeface="Calibri"/>
            </a:endParaRPr>
          </a:p>
        </p:txBody>
      </p:sp>
      <p:sp>
        <p:nvSpPr>
          <p:cNvPr id="23" name="Стрелка вправо 22"/>
          <p:cNvSpPr/>
          <p:nvPr/>
        </p:nvSpPr>
        <p:spPr>
          <a:xfrm rot="5400000">
            <a:off x="10375898" y="5221292"/>
            <a:ext cx="215905" cy="520700"/>
          </a:xfrm>
          <a:prstGeom prst="rightArrow">
            <a:avLst/>
          </a:prstGeom>
          <a:gradFill flip="none" rotWithShape="1">
            <a:gsLst>
              <a:gs pos="0">
                <a:srgbClr val="FF0000"/>
              </a:gs>
              <a:gs pos="50000">
                <a:sysClr val="window" lastClr="FFFFFF"/>
              </a:gs>
              <a:gs pos="100000">
                <a:srgbClr val="FF0000"/>
              </a:gs>
            </a:gsLst>
            <a:path path="rect">
              <a:fillToRect l="100000" t="100000"/>
            </a:path>
            <a:tileRect r="-100000" b="-100000"/>
          </a:gradFill>
          <a:ln w="25400" cap="flat" cmpd="sng" algn="ctr">
            <a:solidFill>
              <a:srgbClr val="FF0000"/>
            </a:solidFill>
            <a:prstDash val="solid"/>
          </a:ln>
          <a:effectLst/>
        </p:spPr>
        <p:txBody>
          <a:bodyPr anchor="ctr"/>
          <a:lstStyle/>
          <a:p>
            <a:pPr algn="ctr" eaLnBrk="1" fontAlgn="auto" hangingPunct="1">
              <a:spcBef>
                <a:spcPts val="0"/>
              </a:spcBef>
              <a:spcAft>
                <a:spcPts val="0"/>
              </a:spcAft>
              <a:defRPr/>
            </a:pPr>
            <a:endParaRPr lang="ru-RU" kern="0">
              <a:solidFill>
                <a:prstClr val="white"/>
              </a:solidFill>
              <a:latin typeface="Calibri"/>
            </a:endParaRPr>
          </a:p>
        </p:txBody>
      </p:sp>
      <p:sp>
        <p:nvSpPr>
          <p:cNvPr id="24" name="Прямоугольник 23"/>
          <p:cNvSpPr/>
          <p:nvPr/>
        </p:nvSpPr>
        <p:spPr>
          <a:xfrm>
            <a:off x="1007533" y="5589588"/>
            <a:ext cx="4895851" cy="1079500"/>
          </a:xfrm>
          <a:prstGeom prst="rect">
            <a:avLst/>
          </a:prstGeom>
          <a:gradFill>
            <a:gsLst>
              <a:gs pos="0">
                <a:srgbClr val="9BBB59"/>
              </a:gs>
              <a:gs pos="50000">
                <a:srgbClr val="FFFFFF"/>
              </a:gs>
              <a:gs pos="100000">
                <a:srgbClr val="9BBB59"/>
              </a:gs>
            </a:gsLst>
            <a:lin ang="5400000" scaled="1"/>
          </a:gradFill>
        </p:spPr>
        <p:txBody>
          <a:bodyPr anchor="ctr"/>
          <a:lstStyle/>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Открытая местность</a:t>
            </a:r>
          </a:p>
          <a:p>
            <a:pPr algn="ctr" eaLnBrk="1" fontAlgn="auto" hangingPunct="1">
              <a:spcBef>
                <a:spcPts val="0"/>
              </a:spcBef>
              <a:spcAft>
                <a:spcPts val="0"/>
              </a:spcAft>
              <a:defRPr/>
            </a:pPr>
            <a:r>
              <a:rPr lang="ru-RU" sz="1400" b="1" kern="0" dirty="0">
                <a:solidFill>
                  <a:prstClr val="black"/>
                </a:solidFill>
                <a:latin typeface="Arial" panose="020B0604020202020204" pitchFamily="34" charset="0"/>
                <a:cs typeface="Arial" pitchFamily="34" charset="0"/>
              </a:rPr>
              <a:t>(видно 75% пространства; естественные укрытия занимают площадь менее 10% от всей площади)</a:t>
            </a:r>
          </a:p>
        </p:txBody>
      </p:sp>
      <p:sp>
        <p:nvSpPr>
          <p:cNvPr id="25" name="Прямоугольник 24"/>
          <p:cNvSpPr/>
          <p:nvPr/>
        </p:nvSpPr>
        <p:spPr>
          <a:xfrm>
            <a:off x="6191251" y="5589588"/>
            <a:ext cx="2785533" cy="1079500"/>
          </a:xfrm>
          <a:prstGeom prst="rect">
            <a:avLst/>
          </a:prstGeom>
          <a:gradFill>
            <a:gsLst>
              <a:gs pos="0">
                <a:srgbClr val="9BBB59"/>
              </a:gs>
              <a:gs pos="50000">
                <a:srgbClr val="FFFFFF"/>
              </a:gs>
              <a:gs pos="100000">
                <a:srgbClr val="9BBB59"/>
              </a:gs>
            </a:gsLst>
            <a:lin ang="5400000" scaled="1"/>
          </a:gradFill>
        </p:spPr>
        <p:txBody>
          <a:bodyPr anchor="ctr"/>
          <a:lstStyle/>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Полузакрытая местность</a:t>
            </a:r>
          </a:p>
          <a:p>
            <a:pPr algn="ctr" eaLnBrk="1" fontAlgn="auto" hangingPunct="1">
              <a:spcBef>
                <a:spcPts val="0"/>
              </a:spcBef>
              <a:spcAft>
                <a:spcPts val="0"/>
              </a:spcAft>
              <a:defRPr/>
            </a:pPr>
            <a:r>
              <a:rPr lang="ru-RU" sz="1400" b="1" kern="0" dirty="0">
                <a:solidFill>
                  <a:prstClr val="black"/>
                </a:solidFill>
                <a:latin typeface="Arial" panose="020B0604020202020204" pitchFamily="34" charset="0"/>
                <a:cs typeface="Arial" pitchFamily="34" charset="0"/>
              </a:rPr>
              <a:t>(50% и 20% соответственно)</a:t>
            </a:r>
          </a:p>
        </p:txBody>
      </p:sp>
      <p:sp>
        <p:nvSpPr>
          <p:cNvPr id="26" name="Прямоугольник 25"/>
          <p:cNvSpPr/>
          <p:nvPr/>
        </p:nvSpPr>
        <p:spPr>
          <a:xfrm>
            <a:off x="9167284" y="5589588"/>
            <a:ext cx="2690283" cy="1079500"/>
          </a:xfrm>
          <a:prstGeom prst="rect">
            <a:avLst/>
          </a:prstGeom>
          <a:gradFill>
            <a:gsLst>
              <a:gs pos="0">
                <a:srgbClr val="9BBB59"/>
              </a:gs>
              <a:gs pos="50000">
                <a:srgbClr val="FFFFFF"/>
              </a:gs>
              <a:gs pos="100000">
                <a:srgbClr val="9BBB59"/>
              </a:gs>
            </a:gsLst>
            <a:lin ang="5400000" scaled="1"/>
          </a:gradFill>
        </p:spPr>
        <p:txBody>
          <a:bodyPr anchor="ctr"/>
          <a:lstStyle/>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Закрытая местность</a:t>
            </a:r>
          </a:p>
          <a:p>
            <a:pPr algn="ctr" eaLnBrk="1" fontAlgn="auto" hangingPunct="1">
              <a:spcBef>
                <a:spcPts val="0"/>
              </a:spcBef>
              <a:spcAft>
                <a:spcPts val="0"/>
              </a:spcAft>
              <a:defRPr/>
            </a:pPr>
            <a:r>
              <a:rPr lang="ru-RU" sz="1400" b="1" kern="0" dirty="0">
                <a:solidFill>
                  <a:prstClr val="black"/>
                </a:solidFill>
                <a:latin typeface="Arial" panose="020B0604020202020204" pitchFamily="34" charset="0"/>
                <a:cs typeface="Arial" pitchFamily="34" charset="0"/>
              </a:rPr>
              <a:t>(25% и 30% соответственно)</a:t>
            </a:r>
            <a:endParaRPr lang="ru-RU" b="1" kern="0" dirty="0">
              <a:solidFill>
                <a:prstClr val="black"/>
              </a:solidFill>
              <a:latin typeface="Arial" panose="020B0604020202020204" pitchFamily="34" charset="0"/>
              <a:cs typeface="Arial" pitchFamily="34" charset="0"/>
            </a:endParaRPr>
          </a:p>
        </p:txBody>
      </p:sp>
    </p:spTree>
    <p:extLst>
      <p:ext uri="{BB962C8B-B14F-4D97-AF65-F5344CB8AC3E}">
        <p14:creationId xmlns:p14="http://schemas.microsoft.com/office/powerpoint/2010/main" val="2232304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2"/>
          <p:cNvSpPr>
            <a:spLocks noChangeShapeType="1"/>
          </p:cNvSpPr>
          <p:nvPr/>
        </p:nvSpPr>
        <p:spPr bwMode="auto">
          <a:xfrm>
            <a:off x="766234" y="2044700"/>
            <a:ext cx="1142576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0483" name="Line 3"/>
          <p:cNvSpPr>
            <a:spLocks noChangeShapeType="1"/>
          </p:cNvSpPr>
          <p:nvPr/>
        </p:nvSpPr>
        <p:spPr bwMode="auto">
          <a:xfrm>
            <a:off x="766233" y="2044701"/>
            <a:ext cx="0" cy="5191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0484" name="Line 4"/>
          <p:cNvSpPr>
            <a:spLocks noChangeShapeType="1"/>
          </p:cNvSpPr>
          <p:nvPr/>
        </p:nvSpPr>
        <p:spPr bwMode="auto">
          <a:xfrm>
            <a:off x="12192000" y="2044701"/>
            <a:ext cx="0" cy="5191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0486" name="Rectangle 6"/>
          <p:cNvSpPr>
            <a:spLocks noChangeArrowheads="1"/>
          </p:cNvSpPr>
          <p:nvPr/>
        </p:nvSpPr>
        <p:spPr bwMode="auto">
          <a:xfrm>
            <a:off x="1200150" y="125523"/>
            <a:ext cx="10272184"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ru-RU" alt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Условия ориентирования, наблюдения </a:t>
            </a:r>
            <a:r>
              <a:rPr lang="ru-RU" alt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и </a:t>
            </a:r>
            <a:r>
              <a:rPr lang="ru-RU" alt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ведения огня</a:t>
            </a:r>
          </a:p>
        </p:txBody>
      </p:sp>
      <p:sp>
        <p:nvSpPr>
          <p:cNvPr id="20488" name="Line 9"/>
          <p:cNvSpPr>
            <a:spLocks noChangeShapeType="1"/>
          </p:cNvSpPr>
          <p:nvPr/>
        </p:nvSpPr>
        <p:spPr bwMode="auto">
          <a:xfrm>
            <a:off x="624418" y="247650"/>
            <a:ext cx="1142364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0490" name="Line 13"/>
          <p:cNvSpPr>
            <a:spLocks noChangeShapeType="1"/>
          </p:cNvSpPr>
          <p:nvPr/>
        </p:nvSpPr>
        <p:spPr bwMode="auto">
          <a:xfrm>
            <a:off x="624417" y="247651"/>
            <a:ext cx="0" cy="5175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0491" name="Line 14"/>
          <p:cNvSpPr>
            <a:spLocks noChangeShapeType="1"/>
          </p:cNvSpPr>
          <p:nvPr/>
        </p:nvSpPr>
        <p:spPr bwMode="auto">
          <a:xfrm>
            <a:off x="12048067" y="247651"/>
            <a:ext cx="0" cy="5175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0492" name="Text Box 15"/>
          <p:cNvSpPr txBox="1">
            <a:spLocks noChangeArrowheads="1"/>
          </p:cNvSpPr>
          <p:nvPr/>
        </p:nvSpPr>
        <p:spPr bwMode="auto">
          <a:xfrm>
            <a:off x="2133600" y="1549400"/>
            <a:ext cx="18473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9600"/>
          </a:p>
        </p:txBody>
      </p:sp>
      <p:sp>
        <p:nvSpPr>
          <p:cNvPr id="20493" name="Rectangle 1"/>
          <p:cNvSpPr>
            <a:spLocks noChangeArrowheads="1"/>
          </p:cNvSpPr>
          <p:nvPr/>
        </p:nvSpPr>
        <p:spPr bwMode="auto">
          <a:xfrm>
            <a:off x="383117" y="808039"/>
            <a:ext cx="11554883" cy="80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53975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ru-RU" altLang="ru-RU" sz="1400" b="1" i="1">
              <a:solidFill>
                <a:srgbClr val="000000"/>
              </a:solidFill>
              <a:cs typeface="Times New Roman" pitchFamily="18" charset="0"/>
            </a:endParaRPr>
          </a:p>
          <a:p>
            <a:pPr>
              <a:spcBef>
                <a:spcPct val="0"/>
              </a:spcBef>
              <a:buFontTx/>
              <a:buNone/>
            </a:pPr>
            <a:endParaRPr lang="ru-RU" altLang="ru-RU" sz="1400" b="1" i="1">
              <a:solidFill>
                <a:srgbClr val="000000"/>
              </a:solidFill>
              <a:cs typeface="Times New Roman" pitchFamily="18" charset="0"/>
            </a:endParaRPr>
          </a:p>
          <a:p>
            <a:pPr>
              <a:spcBef>
                <a:spcPct val="0"/>
              </a:spcBef>
              <a:buFontTx/>
              <a:buNone/>
            </a:pPr>
            <a:endParaRPr lang="ru-RU" altLang="ru-RU" sz="1800"/>
          </a:p>
        </p:txBody>
      </p:sp>
      <p:sp>
        <p:nvSpPr>
          <p:cNvPr id="17" name="Прямоугольник 16"/>
          <p:cNvSpPr/>
          <p:nvPr/>
        </p:nvSpPr>
        <p:spPr>
          <a:xfrm>
            <a:off x="1390651" y="873126"/>
            <a:ext cx="10081683" cy="969963"/>
          </a:xfrm>
          <a:prstGeom prst="rect">
            <a:avLst/>
          </a:prstGeom>
          <a:gradFill>
            <a:gsLst>
              <a:gs pos="0">
                <a:srgbClr val="4BACC6"/>
              </a:gs>
              <a:gs pos="50000">
                <a:srgbClr val="FFFFFF"/>
              </a:gs>
              <a:gs pos="100000">
                <a:srgbClr val="4BACC6"/>
              </a:gs>
            </a:gsLst>
            <a:lin ang="5400000" scaled="1"/>
          </a:gradFill>
        </p:spPr>
        <p:txBody>
          <a:bodyPr anchor="ctr" anchorCtr="1"/>
          <a:lstStyle/>
          <a:p>
            <a:pPr algn="ctr" eaLnBrk="1" fontAlgn="auto" hangingPunct="1">
              <a:spcBef>
                <a:spcPts val="0"/>
              </a:spcBef>
              <a:spcAft>
                <a:spcPts val="0"/>
              </a:spcAft>
              <a:defRPr/>
            </a:pPr>
            <a:r>
              <a:rPr lang="ru-RU" sz="2000" b="1" kern="0" dirty="0">
                <a:solidFill>
                  <a:srgbClr val="FF0000"/>
                </a:solidFill>
                <a:latin typeface="Arial" panose="020B0604020202020204" pitchFamily="34" charset="0"/>
                <a:cs typeface="Arial" pitchFamily="34" charset="0"/>
              </a:rPr>
              <a:t>Условия ориентирования </a:t>
            </a:r>
            <a:r>
              <a:rPr lang="ru-RU" sz="2000" b="1" kern="0" dirty="0">
                <a:solidFill>
                  <a:prstClr val="black"/>
                </a:solidFill>
                <a:latin typeface="Arial" panose="020B0604020202020204" pitchFamily="34" charset="0"/>
                <a:cs typeface="Arial" pitchFamily="34" charset="0"/>
              </a:rPr>
              <a:t>– свойства местности, способствующие определению своего местоположения и нужного направления движения</a:t>
            </a:r>
            <a:endParaRPr lang="ru-RU" sz="2000" b="1" kern="0" dirty="0">
              <a:solidFill>
                <a:srgbClr val="FF0000"/>
              </a:solidFill>
              <a:latin typeface="Arial" panose="020B0604020202020204" pitchFamily="34" charset="0"/>
              <a:cs typeface="Arial" pitchFamily="34" charset="0"/>
            </a:endParaRPr>
          </a:p>
        </p:txBody>
      </p:sp>
      <p:sp>
        <p:nvSpPr>
          <p:cNvPr id="18" name="Прямоугольник 17"/>
          <p:cNvSpPr/>
          <p:nvPr/>
        </p:nvSpPr>
        <p:spPr>
          <a:xfrm>
            <a:off x="1390651" y="2946400"/>
            <a:ext cx="10081683" cy="863600"/>
          </a:xfrm>
          <a:prstGeom prst="rect">
            <a:avLst/>
          </a:prstGeom>
          <a:gradFill>
            <a:gsLst>
              <a:gs pos="0">
                <a:srgbClr val="4BACC6"/>
              </a:gs>
              <a:gs pos="50000">
                <a:srgbClr val="FFFFFF"/>
              </a:gs>
              <a:gs pos="100000">
                <a:srgbClr val="4BACC6"/>
              </a:gs>
            </a:gsLst>
            <a:lin ang="5400000" scaled="1"/>
          </a:gradFill>
        </p:spPr>
        <p:txBody>
          <a:bodyPr anchor="ctr" anchorCtr="1"/>
          <a:lstStyle/>
          <a:p>
            <a:pPr algn="ctr" eaLnBrk="1" fontAlgn="auto" hangingPunct="1">
              <a:spcBef>
                <a:spcPts val="0"/>
              </a:spcBef>
              <a:spcAft>
                <a:spcPts val="0"/>
              </a:spcAft>
              <a:defRPr/>
            </a:pPr>
            <a:r>
              <a:rPr lang="ru-RU" sz="2000" b="1" kern="0" dirty="0">
                <a:solidFill>
                  <a:srgbClr val="FF0000"/>
                </a:solidFill>
                <a:latin typeface="Arial" panose="020B0604020202020204" pitchFamily="34" charset="0"/>
                <a:cs typeface="Arial" pitchFamily="34" charset="0"/>
              </a:rPr>
              <a:t>Условия наблюдения </a:t>
            </a:r>
            <a:r>
              <a:rPr lang="ru-RU" sz="2000" b="1" kern="0" dirty="0">
                <a:solidFill>
                  <a:prstClr val="black"/>
                </a:solidFill>
                <a:latin typeface="Arial" panose="020B0604020202020204" pitchFamily="34" charset="0"/>
                <a:cs typeface="Arial" pitchFamily="34" charset="0"/>
              </a:rPr>
              <a:t>– свойства местности, способствующие получению сведений о противнике</a:t>
            </a:r>
            <a:endParaRPr lang="ru-RU" sz="2000" b="1" kern="0" dirty="0">
              <a:solidFill>
                <a:srgbClr val="FF0000"/>
              </a:solidFill>
              <a:latin typeface="Arial" panose="020B0604020202020204" pitchFamily="34" charset="0"/>
              <a:cs typeface="Arial" pitchFamily="34" charset="0"/>
            </a:endParaRPr>
          </a:p>
        </p:txBody>
      </p:sp>
      <p:sp>
        <p:nvSpPr>
          <p:cNvPr id="20" name="Прямоугольник 19"/>
          <p:cNvSpPr/>
          <p:nvPr/>
        </p:nvSpPr>
        <p:spPr>
          <a:xfrm>
            <a:off x="1350434" y="4835526"/>
            <a:ext cx="10081684" cy="1179513"/>
          </a:xfrm>
          <a:prstGeom prst="rect">
            <a:avLst/>
          </a:prstGeom>
          <a:gradFill>
            <a:gsLst>
              <a:gs pos="0">
                <a:srgbClr val="4BACC6"/>
              </a:gs>
              <a:gs pos="50000">
                <a:srgbClr val="FFFFFF"/>
              </a:gs>
              <a:gs pos="100000">
                <a:srgbClr val="4BACC6"/>
              </a:gs>
            </a:gsLst>
            <a:lin ang="5400000" scaled="1"/>
          </a:gradFill>
        </p:spPr>
        <p:txBody>
          <a:bodyPr anchor="ctr" anchorCtr="1"/>
          <a:lstStyle/>
          <a:p>
            <a:pPr algn="ctr" eaLnBrk="1" fontAlgn="auto" hangingPunct="1">
              <a:spcBef>
                <a:spcPts val="0"/>
              </a:spcBef>
              <a:spcAft>
                <a:spcPts val="0"/>
              </a:spcAft>
              <a:defRPr/>
            </a:pPr>
            <a:r>
              <a:rPr lang="ru-RU" sz="2000" b="1" kern="0" dirty="0">
                <a:solidFill>
                  <a:srgbClr val="FF0000"/>
                </a:solidFill>
                <a:latin typeface="Arial" panose="020B0604020202020204" pitchFamily="34" charset="0"/>
                <a:cs typeface="Arial" pitchFamily="34" charset="0"/>
              </a:rPr>
              <a:t>Условия ведения огня </a:t>
            </a:r>
            <a:r>
              <a:rPr lang="ru-RU" sz="2000" b="1" kern="0" dirty="0">
                <a:solidFill>
                  <a:prstClr val="black"/>
                </a:solidFill>
                <a:latin typeface="Arial" panose="020B0604020202020204" pitchFamily="34" charset="0"/>
                <a:cs typeface="Arial" pitchFamily="34" charset="0"/>
              </a:rPr>
              <a:t>– свойства местности, обеспечивающие удобное и скрытое расположение огневых средств, ведение точного огня из них, а также – корректирование их огня</a:t>
            </a:r>
            <a:endParaRPr lang="ru-RU" sz="2000" b="1" kern="0" dirty="0">
              <a:solidFill>
                <a:srgbClr val="FF0000"/>
              </a:solidFill>
              <a:latin typeface="Arial" panose="020B0604020202020204" pitchFamily="34" charset="0"/>
              <a:cs typeface="Arial" pitchFamily="34" charset="0"/>
            </a:endParaRPr>
          </a:p>
        </p:txBody>
      </p:sp>
      <p:sp>
        <p:nvSpPr>
          <p:cNvPr id="21" name="Прямоугольник 20"/>
          <p:cNvSpPr/>
          <p:nvPr/>
        </p:nvSpPr>
        <p:spPr>
          <a:xfrm>
            <a:off x="791634" y="1879601"/>
            <a:ext cx="11317817" cy="1008063"/>
          </a:xfrm>
          <a:prstGeom prst="rect">
            <a:avLst/>
          </a:prstGeom>
          <a:gradFill>
            <a:gsLst>
              <a:gs pos="0">
                <a:srgbClr val="9BBB59"/>
              </a:gs>
              <a:gs pos="50000">
                <a:srgbClr val="FFFFFF"/>
              </a:gs>
              <a:gs pos="100000">
                <a:srgbClr val="9BBB59"/>
              </a:gs>
            </a:gsLst>
            <a:lin ang="5400000" scaled="1"/>
          </a:gradFill>
        </p:spPr>
        <p:txBody>
          <a:bodyPr anchor="ctr"/>
          <a:lstStyle/>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Факторы, влияющие на условия ориентирования: </a:t>
            </a:r>
          </a:p>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наличие на местности характерных элементов рельефа и местных предметов, отчетливо выделяющихся среди др. объектов и удобных для использования в качестве ориентиров</a:t>
            </a:r>
          </a:p>
        </p:txBody>
      </p:sp>
      <p:sp>
        <p:nvSpPr>
          <p:cNvPr id="22" name="Прямоугольник 21"/>
          <p:cNvSpPr/>
          <p:nvPr/>
        </p:nvSpPr>
        <p:spPr>
          <a:xfrm>
            <a:off x="806451" y="3854451"/>
            <a:ext cx="11317816" cy="936625"/>
          </a:xfrm>
          <a:prstGeom prst="rect">
            <a:avLst/>
          </a:prstGeom>
          <a:gradFill>
            <a:gsLst>
              <a:gs pos="0">
                <a:srgbClr val="9BBB59"/>
              </a:gs>
              <a:gs pos="50000">
                <a:srgbClr val="FFFFFF"/>
              </a:gs>
              <a:gs pos="100000">
                <a:srgbClr val="9BBB59"/>
              </a:gs>
            </a:gsLst>
            <a:lin ang="5400000" scaled="1"/>
          </a:gradFill>
        </p:spPr>
        <p:txBody>
          <a:bodyPr anchor="ctr"/>
          <a:lstStyle/>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Факторы, влияющие на условия наблюдения: </a:t>
            </a:r>
          </a:p>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характер рельефа, растительного покрова, наличия населенных пунктов и др. объектов, препятствующих обзору местности </a:t>
            </a:r>
          </a:p>
        </p:txBody>
      </p:sp>
      <p:sp>
        <p:nvSpPr>
          <p:cNvPr id="23" name="Прямоугольник 22"/>
          <p:cNvSpPr/>
          <p:nvPr/>
        </p:nvSpPr>
        <p:spPr>
          <a:xfrm>
            <a:off x="764117" y="6092826"/>
            <a:ext cx="11317816" cy="690563"/>
          </a:xfrm>
          <a:prstGeom prst="rect">
            <a:avLst/>
          </a:prstGeom>
          <a:gradFill>
            <a:gsLst>
              <a:gs pos="0">
                <a:srgbClr val="9BBB59"/>
              </a:gs>
              <a:gs pos="50000">
                <a:srgbClr val="FFFFFF"/>
              </a:gs>
              <a:gs pos="100000">
                <a:srgbClr val="9BBB59"/>
              </a:gs>
            </a:gsLst>
            <a:lin ang="5400000" scaled="1"/>
          </a:gradFill>
        </p:spPr>
        <p:txBody>
          <a:bodyPr anchor="ctr"/>
          <a:lstStyle/>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Факторы, влияющие на условия ведения огня: </a:t>
            </a:r>
          </a:p>
          <a:p>
            <a:pPr algn="ctr" eaLnBrk="1" fontAlgn="auto" hangingPunct="1">
              <a:spcBef>
                <a:spcPts val="0"/>
              </a:spcBef>
              <a:spcAft>
                <a:spcPts val="0"/>
              </a:spcAft>
              <a:defRPr/>
            </a:pPr>
            <a:r>
              <a:rPr lang="ru-RU" b="1" kern="0" dirty="0">
                <a:solidFill>
                  <a:prstClr val="black"/>
                </a:solidFill>
                <a:latin typeface="Arial" panose="020B0604020202020204" pitchFamily="34" charset="0"/>
                <a:cs typeface="Arial" pitchFamily="34" charset="0"/>
              </a:rPr>
              <a:t>характер рельефа, растительного покрова, наличие нас. пунктов и др.</a:t>
            </a:r>
          </a:p>
        </p:txBody>
      </p:sp>
    </p:spTree>
    <p:extLst>
      <p:ext uri="{BB962C8B-B14F-4D97-AF65-F5344CB8AC3E}">
        <p14:creationId xmlns:p14="http://schemas.microsoft.com/office/powerpoint/2010/main" val="35616595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624418" y="188913"/>
            <a:ext cx="10943167"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endParaRPr lang="ru-RU" sz="2800" b="1" dirty="0">
              <a:solidFill>
                <a:srgbClr val="FF3300"/>
              </a:solidFill>
              <a:effectLst>
                <a:outerShdw blurRad="38100" dist="38100" dir="2700000" algn="tl">
                  <a:srgbClr val="000000"/>
                </a:outerShdw>
              </a:effectLst>
            </a:endParaRPr>
          </a:p>
        </p:txBody>
      </p:sp>
      <p:sp>
        <p:nvSpPr>
          <p:cNvPr id="10245" name="Line 9"/>
          <p:cNvSpPr>
            <a:spLocks noChangeShapeType="1"/>
          </p:cNvSpPr>
          <p:nvPr/>
        </p:nvSpPr>
        <p:spPr bwMode="auto">
          <a:xfrm>
            <a:off x="624418" y="247650"/>
            <a:ext cx="1142364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fontAlgn="auto" hangingPunct="1">
              <a:spcBef>
                <a:spcPts val="0"/>
              </a:spcBef>
              <a:spcAft>
                <a:spcPts val="0"/>
              </a:spcAft>
              <a:defRPr/>
            </a:pPr>
            <a:r>
              <a:rPr lang="ru-RU" sz="2800" b="1" dirty="0">
                <a:solidFill>
                  <a:prstClr val="black"/>
                </a:solidFill>
                <a:latin typeface="Times New Roman" pitchFamily="18" charset="0"/>
              </a:rPr>
              <a:t>                                                                                         </a:t>
            </a:r>
            <a:r>
              <a:rPr lang="ru-RU" sz="2400" b="1" dirty="0">
                <a:latin typeface="Times New Roman" pitchFamily="18" charset="0"/>
              </a:rPr>
              <a:t>                                 </a:t>
            </a:r>
          </a:p>
          <a:p>
            <a:pPr algn="ctr" eaLnBrk="1" fontAlgn="auto" hangingPunct="1">
              <a:spcBef>
                <a:spcPts val="0"/>
              </a:spcBef>
              <a:spcAft>
                <a:spcPts val="0"/>
              </a:spcAft>
              <a:defRPr/>
            </a:pPr>
            <a:r>
              <a:rPr lang="ru-RU" sz="2400" b="1" dirty="0">
                <a:latin typeface="Times New Roman" pitchFamily="18" charset="0"/>
              </a:rPr>
              <a:t>                                                                                                                                   </a:t>
            </a:r>
            <a:endParaRPr lang="ru-RU" sz="2400" b="1" dirty="0">
              <a:solidFill>
                <a:srgbClr val="FF3300"/>
              </a:solidFill>
              <a:effectLst>
                <a:outerShdw blurRad="38100" dist="38100" dir="2700000" algn="tl">
                  <a:srgbClr val="000000"/>
                </a:outerShdw>
              </a:effectLst>
            </a:endParaRPr>
          </a:p>
          <a:p>
            <a:pPr algn="ctr" eaLnBrk="1" fontAlgn="auto" hangingPunct="1">
              <a:spcBef>
                <a:spcPts val="0"/>
              </a:spcBef>
              <a:spcAft>
                <a:spcPts val="0"/>
              </a:spcAft>
              <a:defRPr/>
            </a:pPr>
            <a:r>
              <a:rPr lang="ru-RU" sz="2800" b="1" dirty="0">
                <a:solidFill>
                  <a:prstClr val="black"/>
                </a:solidFill>
                <a:latin typeface="Times New Roman" pitchFamily="18" charset="0"/>
              </a:rPr>
              <a:t>                              </a:t>
            </a:r>
          </a:p>
        </p:txBody>
      </p:sp>
      <p:sp>
        <p:nvSpPr>
          <p:cNvPr id="21510" name="Line 13"/>
          <p:cNvSpPr>
            <a:spLocks noChangeShapeType="1"/>
          </p:cNvSpPr>
          <p:nvPr/>
        </p:nvSpPr>
        <p:spPr bwMode="auto">
          <a:xfrm>
            <a:off x="624417" y="247651"/>
            <a:ext cx="0" cy="5175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1511" name="Line 14"/>
          <p:cNvSpPr>
            <a:spLocks noChangeShapeType="1"/>
          </p:cNvSpPr>
          <p:nvPr/>
        </p:nvSpPr>
        <p:spPr bwMode="auto">
          <a:xfrm>
            <a:off x="12048067" y="247651"/>
            <a:ext cx="0" cy="5175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1" name="Rectangle 6"/>
          <p:cNvSpPr>
            <a:spLocks noChangeArrowheads="1"/>
          </p:cNvSpPr>
          <p:nvPr/>
        </p:nvSpPr>
        <p:spPr bwMode="auto">
          <a:xfrm>
            <a:off x="617008" y="370073"/>
            <a:ext cx="11438467" cy="537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ru-RU" alt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Условия инженерного оборудования местности</a:t>
            </a:r>
            <a:endParaRPr lang="ru-RU" alt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22" name="Прямоугольник 21"/>
          <p:cNvSpPr/>
          <p:nvPr/>
        </p:nvSpPr>
        <p:spPr>
          <a:xfrm>
            <a:off x="701750" y="1642879"/>
            <a:ext cx="10983432" cy="1950925"/>
          </a:xfrm>
          <a:prstGeom prst="rect">
            <a:avLst/>
          </a:prstGeom>
          <a:solidFill>
            <a:schemeClr val="bg2"/>
          </a:solidFill>
        </p:spPr>
        <p:txBody>
          <a:bodyPr anchor="ctr"/>
          <a:lstStyle/>
          <a:p>
            <a:pPr algn="just" eaLnBrk="1" fontAlgn="auto" hangingPunct="1">
              <a:spcBef>
                <a:spcPts val="0"/>
              </a:spcBef>
              <a:spcAft>
                <a:spcPts val="0"/>
              </a:spcAft>
              <a:defRPr/>
            </a:pPr>
            <a:r>
              <a:rPr lang="ru-RU" sz="2400" kern="0" dirty="0">
                <a:solidFill>
                  <a:prstClr val="black"/>
                </a:solidFill>
                <a:effectLst>
                  <a:outerShdw blurRad="38100" dist="38100" dir="2700000" algn="tl">
                    <a:srgbClr val="000000">
                      <a:alpha val="43137"/>
                    </a:srgbClr>
                  </a:outerShdw>
                </a:effectLst>
                <a:latin typeface="Arial" panose="020B0604020202020204" pitchFamily="34" charset="0"/>
                <a:cs typeface="Arial" pitchFamily="34" charset="0"/>
              </a:rPr>
              <a:t>Факторы, влияющие на условия </a:t>
            </a:r>
            <a:r>
              <a:rPr lang="ru-RU" sz="2400" kern="0" dirty="0" smtClean="0">
                <a:solidFill>
                  <a:prstClr val="black"/>
                </a:solidFill>
                <a:effectLst>
                  <a:outerShdw blurRad="38100" dist="38100" dir="2700000" algn="tl">
                    <a:srgbClr val="000000">
                      <a:alpha val="43137"/>
                    </a:srgbClr>
                  </a:outerShdw>
                </a:effectLst>
                <a:latin typeface="Arial" panose="020B0604020202020204" pitchFamily="34" charset="0"/>
                <a:cs typeface="Arial" pitchFamily="34" charset="0"/>
              </a:rPr>
              <a:t>инженерного оборудования местности: </a:t>
            </a:r>
            <a:endParaRPr lang="ru-RU" sz="2400" kern="0" dirty="0">
              <a:solidFill>
                <a:prstClr val="black"/>
              </a:solidFill>
              <a:effectLst>
                <a:outerShdw blurRad="38100" dist="38100" dir="2700000" algn="tl">
                  <a:srgbClr val="000000">
                    <a:alpha val="43137"/>
                  </a:srgbClr>
                </a:outerShdw>
              </a:effectLst>
              <a:latin typeface="Arial" panose="020B0604020202020204" pitchFamily="34" charset="0"/>
              <a:cs typeface="Arial" pitchFamily="34" charset="0"/>
            </a:endParaRPr>
          </a:p>
          <a:p>
            <a:pPr marL="285750" indent="-285750" algn="just" eaLnBrk="1" fontAlgn="auto" hangingPunct="1">
              <a:spcBef>
                <a:spcPts val="0"/>
              </a:spcBef>
              <a:spcAft>
                <a:spcPts val="0"/>
              </a:spcAft>
              <a:buFontTx/>
              <a:buChar char="-"/>
              <a:defRPr/>
            </a:pPr>
            <a:r>
              <a:rPr lang="ru-RU" sz="2400" kern="0" dirty="0" smtClean="0">
                <a:solidFill>
                  <a:prstClr val="black"/>
                </a:solidFill>
                <a:effectLst>
                  <a:outerShdw blurRad="38100" dist="38100" dir="2700000" algn="tl">
                    <a:srgbClr val="000000">
                      <a:alpha val="43137"/>
                    </a:srgbClr>
                  </a:outerShdw>
                </a:effectLst>
                <a:latin typeface="Arial" panose="020B0604020202020204" pitchFamily="34" charset="0"/>
                <a:cs typeface="Arial" pitchFamily="34" charset="0"/>
              </a:rPr>
              <a:t>тип </a:t>
            </a:r>
            <a:r>
              <a:rPr lang="ru-RU" sz="2400" kern="0" dirty="0" err="1" smtClean="0">
                <a:solidFill>
                  <a:prstClr val="black"/>
                </a:solidFill>
                <a:effectLst>
                  <a:outerShdw blurRad="38100" dist="38100" dir="2700000" algn="tl">
                    <a:srgbClr val="000000">
                      <a:alpha val="43137"/>
                    </a:srgbClr>
                  </a:outerShdw>
                </a:effectLst>
                <a:latin typeface="Arial" panose="020B0604020202020204" pitchFamily="34" charset="0"/>
                <a:cs typeface="Arial" pitchFamily="34" charset="0"/>
              </a:rPr>
              <a:t>почвогрунтов</a:t>
            </a:r>
            <a:r>
              <a:rPr lang="ru-RU" sz="2400" kern="0" dirty="0" smtClean="0">
                <a:solidFill>
                  <a:prstClr val="black"/>
                </a:solidFill>
                <a:effectLst>
                  <a:outerShdw blurRad="38100" dist="38100" dir="2700000" algn="tl">
                    <a:srgbClr val="000000">
                      <a:alpha val="43137"/>
                    </a:srgbClr>
                  </a:outerShdw>
                </a:effectLst>
                <a:latin typeface="Arial" panose="020B0604020202020204" pitchFamily="34" charset="0"/>
                <a:cs typeface="Arial" pitchFamily="34" charset="0"/>
              </a:rPr>
              <a:t> и растительности;</a:t>
            </a:r>
          </a:p>
          <a:p>
            <a:pPr marL="285750" indent="-285750" algn="just" eaLnBrk="1" fontAlgn="auto" hangingPunct="1">
              <a:spcBef>
                <a:spcPts val="0"/>
              </a:spcBef>
              <a:spcAft>
                <a:spcPts val="0"/>
              </a:spcAft>
              <a:buFontTx/>
              <a:buChar char="-"/>
              <a:defRPr/>
            </a:pPr>
            <a:r>
              <a:rPr lang="ru-RU" sz="2400" kern="0" dirty="0" smtClean="0">
                <a:solidFill>
                  <a:prstClr val="black"/>
                </a:solidFill>
                <a:effectLst>
                  <a:outerShdw blurRad="38100" dist="38100" dir="2700000" algn="tl">
                    <a:srgbClr val="000000">
                      <a:alpha val="43137"/>
                    </a:srgbClr>
                  </a:outerShdw>
                </a:effectLst>
                <a:latin typeface="Arial" panose="020B0604020202020204" pitchFamily="34" charset="0"/>
                <a:cs typeface="Arial" pitchFamily="34" charset="0"/>
              </a:rPr>
              <a:t>уровень грунтовых вод;</a:t>
            </a:r>
          </a:p>
          <a:p>
            <a:pPr marL="285750" indent="-285750" algn="just" eaLnBrk="1" fontAlgn="auto" hangingPunct="1">
              <a:spcBef>
                <a:spcPts val="0"/>
              </a:spcBef>
              <a:spcAft>
                <a:spcPts val="0"/>
              </a:spcAft>
              <a:buFontTx/>
              <a:buChar char="-"/>
              <a:defRPr/>
            </a:pPr>
            <a:r>
              <a:rPr lang="ru-RU" sz="2400" kern="0" dirty="0" smtClean="0">
                <a:solidFill>
                  <a:prstClr val="black"/>
                </a:solidFill>
                <a:effectLst>
                  <a:outerShdw blurRad="38100" dist="38100" dir="2700000" algn="tl">
                    <a:srgbClr val="000000">
                      <a:alpha val="43137"/>
                    </a:srgbClr>
                  </a:outerShdw>
                </a:effectLst>
                <a:latin typeface="Arial" panose="020B0604020202020204" pitchFamily="34" charset="0"/>
                <a:cs typeface="Arial" pitchFamily="34" charset="0"/>
              </a:rPr>
              <a:t>наличие природных строительных материалов;</a:t>
            </a:r>
          </a:p>
          <a:p>
            <a:pPr marL="285750" indent="-285750" algn="just" eaLnBrk="1" fontAlgn="auto" hangingPunct="1">
              <a:spcBef>
                <a:spcPts val="0"/>
              </a:spcBef>
              <a:spcAft>
                <a:spcPts val="0"/>
              </a:spcAft>
              <a:buFontTx/>
              <a:buChar char="-"/>
              <a:defRPr/>
            </a:pPr>
            <a:r>
              <a:rPr lang="ru-RU" sz="2400" kern="0" dirty="0" smtClean="0">
                <a:solidFill>
                  <a:prstClr val="black"/>
                </a:solidFill>
                <a:effectLst>
                  <a:outerShdw blurRad="38100" dist="38100" dir="2700000" algn="tl">
                    <a:srgbClr val="000000">
                      <a:alpha val="43137"/>
                    </a:srgbClr>
                  </a:outerShdw>
                </a:effectLst>
                <a:latin typeface="Arial" panose="020B0604020202020204" pitchFamily="34" charset="0"/>
                <a:cs typeface="Arial" pitchFamily="34" charset="0"/>
              </a:rPr>
              <a:t>Характер естественных и искусственных укрытий и препятствий.</a:t>
            </a:r>
            <a:endParaRPr lang="ru-RU" sz="2400" kern="0" dirty="0">
              <a:solidFill>
                <a:prstClr val="black"/>
              </a:solidFill>
              <a:effectLst>
                <a:outerShdw blurRad="38100" dist="38100" dir="2700000" algn="tl">
                  <a:srgbClr val="000000">
                    <a:alpha val="43137"/>
                  </a:srgbClr>
                </a:outerShdw>
              </a:effectLst>
              <a:latin typeface="Arial" panose="020B0604020202020204" pitchFamily="34" charset="0"/>
              <a:cs typeface="Arial" pitchFamily="34" charset="0"/>
            </a:endParaRPr>
          </a:p>
        </p:txBody>
      </p:sp>
    </p:spTree>
    <p:extLst>
      <p:ext uri="{BB962C8B-B14F-4D97-AF65-F5344CB8AC3E}">
        <p14:creationId xmlns:p14="http://schemas.microsoft.com/office/powerpoint/2010/main" val="3985825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609433" y="1779488"/>
            <a:ext cx="4572000" cy="2308324"/>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nchor="ctr">
            <a:spAutoFit/>
          </a:bodyPr>
          <a:lstStyle/>
          <a:p>
            <a:pPr algn="ctr">
              <a:defRPr/>
            </a:pPr>
            <a:r>
              <a:rPr lang="ru-RU" sz="2400" b="1" dirty="0">
                <a:solidFill>
                  <a:schemeClr val="tx1"/>
                </a:solidFill>
                <a:effectLst>
                  <a:outerShdw blurRad="38100" dist="38100" dir="2700000" algn="tl">
                    <a:srgbClr val="000000">
                      <a:alpha val="43137"/>
                    </a:srgbClr>
                  </a:outerShdw>
                </a:effectLst>
                <a:latin typeface="Arial" pitchFamily="34" charset="0"/>
                <a:cs typeface="Arial" pitchFamily="34" charset="0"/>
              </a:rPr>
              <a:t>Топографические элементы местности,</a:t>
            </a:r>
          </a:p>
          <a:p>
            <a:pPr algn="ctr" eaLnBrk="0" hangingPunct="0">
              <a:defRPr/>
            </a:pPr>
            <a:r>
              <a:rPr lang="ru-RU" sz="2400" b="1" dirty="0">
                <a:solidFill>
                  <a:schemeClr val="tx1"/>
                </a:solidFill>
                <a:effectLst>
                  <a:outerShdw blurRad="38100" dist="38100" dir="2700000" algn="tl">
                    <a:srgbClr val="000000">
                      <a:alpha val="43137"/>
                    </a:srgbClr>
                  </a:outerShdw>
                </a:effectLst>
                <a:latin typeface="Arial" pitchFamily="34" charset="0"/>
                <a:cs typeface="Arial" pitchFamily="34" charset="0"/>
              </a:rPr>
              <a:t>оказывающие существенное влияние на боевую деятельность </a:t>
            </a:r>
            <a:r>
              <a:rPr lang="ru-RU" sz="24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войск.</a:t>
            </a:r>
            <a:endParaRPr lang="ru-RU" sz="2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Rectangle 2"/>
          <p:cNvSpPr>
            <a:spLocks noChangeArrowheads="1"/>
          </p:cNvSpPr>
          <p:nvPr/>
        </p:nvSpPr>
        <p:spPr bwMode="auto">
          <a:xfrm>
            <a:off x="1737225" y="3840337"/>
            <a:ext cx="3071813" cy="156966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nchor="ctr">
            <a:spAutoFit/>
          </a:bodyPr>
          <a:lstStyle/>
          <a:p>
            <a:pPr algn="ctr"/>
            <a:r>
              <a:rPr lang="ru-RU" sz="2400" b="1" dirty="0">
                <a:solidFill>
                  <a:schemeClr val="tx1"/>
                </a:solidFill>
                <a:effectLst>
                  <a:outerShdw blurRad="38100" dist="38100" dir="2700000" algn="tl">
                    <a:srgbClr val="000000">
                      <a:alpha val="43137"/>
                    </a:srgbClr>
                  </a:outerShdw>
                </a:effectLst>
                <a:latin typeface="Arial" pitchFamily="34" charset="0"/>
                <a:cs typeface="Arial" pitchFamily="34" charset="0"/>
              </a:rPr>
              <a:t>Природного происхождения (леса, реки, болота и т.п.)</a:t>
            </a:r>
          </a:p>
        </p:txBody>
      </p:sp>
      <p:sp>
        <p:nvSpPr>
          <p:cNvPr id="7" name="Rectangle 3"/>
          <p:cNvSpPr>
            <a:spLocks noChangeArrowheads="1"/>
          </p:cNvSpPr>
          <p:nvPr/>
        </p:nvSpPr>
        <p:spPr bwMode="auto">
          <a:xfrm>
            <a:off x="6699502" y="3717222"/>
            <a:ext cx="3357562" cy="1938992"/>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nchor="ctr">
            <a:spAutoFit/>
          </a:bodyPr>
          <a:lstStyle/>
          <a:p>
            <a:pPr algn="ctr"/>
            <a:r>
              <a:rPr lang="ru-RU" sz="2400" b="1" dirty="0">
                <a:solidFill>
                  <a:schemeClr val="tx1"/>
                </a:solidFill>
                <a:effectLst>
                  <a:outerShdw blurRad="38100" dist="38100" dir="2700000" algn="tl">
                    <a:srgbClr val="000000">
                      <a:alpha val="43137"/>
                    </a:srgbClr>
                  </a:outerShdw>
                </a:effectLst>
                <a:latin typeface="Arial" pitchFamily="34" charset="0"/>
                <a:cs typeface="Arial" pitchFamily="34" charset="0"/>
              </a:rPr>
              <a:t>Созданные человеком (населенные пункты, дороги, каналы, сады)</a:t>
            </a:r>
          </a:p>
        </p:txBody>
      </p:sp>
      <p:cxnSp>
        <p:nvCxnSpPr>
          <p:cNvPr id="8" name="Прямая соединительная линия 7"/>
          <p:cNvCxnSpPr>
            <a:cxnSpLocks noChangeShapeType="1"/>
          </p:cNvCxnSpPr>
          <p:nvPr/>
        </p:nvCxnSpPr>
        <p:spPr bwMode="auto">
          <a:xfrm rot="10800000">
            <a:off x="2961360" y="3310627"/>
            <a:ext cx="642937" cy="1587"/>
          </a:xfrm>
          <a:prstGeom prst="line">
            <a:avLst/>
          </a:prstGeom>
          <a:noFill/>
          <a:ln w="22225" algn="ctr">
            <a:solidFill>
              <a:schemeClr val="accent2"/>
            </a:solidFill>
            <a:round/>
            <a:headEnd/>
            <a:tailEnd/>
          </a:ln>
        </p:spPr>
      </p:cxnSp>
      <p:cxnSp>
        <p:nvCxnSpPr>
          <p:cNvPr id="9" name="Прямая соединительная линия 8"/>
          <p:cNvCxnSpPr>
            <a:cxnSpLocks noChangeShapeType="1"/>
          </p:cNvCxnSpPr>
          <p:nvPr/>
        </p:nvCxnSpPr>
        <p:spPr bwMode="auto">
          <a:xfrm rot="10800000">
            <a:off x="8202541" y="3385112"/>
            <a:ext cx="714375" cy="1587"/>
          </a:xfrm>
          <a:prstGeom prst="line">
            <a:avLst/>
          </a:prstGeom>
          <a:noFill/>
          <a:ln w="22225" algn="ctr">
            <a:solidFill>
              <a:schemeClr val="accent2"/>
            </a:solidFill>
            <a:round/>
            <a:headEnd/>
            <a:tailEnd/>
          </a:ln>
        </p:spPr>
      </p:cxnSp>
      <p:cxnSp>
        <p:nvCxnSpPr>
          <p:cNvPr id="10" name="Прямая со стрелкой 9"/>
          <p:cNvCxnSpPr>
            <a:cxnSpLocks noChangeShapeType="1"/>
          </p:cNvCxnSpPr>
          <p:nvPr/>
        </p:nvCxnSpPr>
        <p:spPr bwMode="auto">
          <a:xfrm rot="5400000">
            <a:off x="2602756" y="3650578"/>
            <a:ext cx="714375" cy="1588"/>
          </a:xfrm>
          <a:prstGeom prst="straightConnector1">
            <a:avLst/>
          </a:prstGeom>
          <a:noFill/>
          <a:ln w="22225" algn="ctr">
            <a:solidFill>
              <a:schemeClr val="accent2"/>
            </a:solidFill>
            <a:round/>
            <a:headEnd/>
            <a:tailEnd type="arrow" w="med" len="med"/>
          </a:ln>
        </p:spPr>
      </p:cxnSp>
      <p:cxnSp>
        <p:nvCxnSpPr>
          <p:cNvPr id="11" name="Прямая со стрелкой 10"/>
          <p:cNvCxnSpPr>
            <a:cxnSpLocks noChangeShapeType="1"/>
          </p:cNvCxnSpPr>
          <p:nvPr/>
        </p:nvCxnSpPr>
        <p:spPr bwMode="auto">
          <a:xfrm rot="5400000">
            <a:off x="8559728" y="3742197"/>
            <a:ext cx="714375" cy="1588"/>
          </a:xfrm>
          <a:prstGeom prst="straightConnector1">
            <a:avLst/>
          </a:prstGeom>
          <a:noFill/>
          <a:ln w="22225" algn="ctr">
            <a:solidFill>
              <a:schemeClr val="accent2"/>
            </a:solidFill>
            <a:round/>
            <a:headEnd/>
            <a:tailEnd type="arrow" w="med" len="med"/>
          </a:ln>
        </p:spPr>
      </p:cxnSp>
    </p:spTree>
    <p:extLst>
      <p:ext uri="{BB962C8B-B14F-4D97-AF65-F5344CB8AC3E}">
        <p14:creationId xmlns:p14="http://schemas.microsoft.com/office/powerpoint/2010/main" val="41035296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20996" y="984917"/>
            <a:ext cx="11334306" cy="5054376"/>
          </a:xfrm>
        </p:spPr>
        <p:txBody>
          <a:bodyPr>
            <a:normAutofit/>
          </a:bodyPr>
          <a:lstStyle/>
          <a:p>
            <a:pPr marL="0" indent="0" algn="just">
              <a:buNone/>
            </a:pPr>
            <a:r>
              <a:rPr lang="ru-RU" dirty="0" smtClean="0"/>
              <a:t>	</a:t>
            </a:r>
            <a:r>
              <a:rPr lang="ru-RU" sz="2400" dirty="0" smtClean="0">
                <a:latin typeface="Arial" pitchFamily="34" charset="0"/>
                <a:cs typeface="Arial" pitchFamily="34" charset="0"/>
              </a:rPr>
              <a:t>Основными </a:t>
            </a:r>
            <a:r>
              <a:rPr lang="ru-RU" sz="2400" dirty="0">
                <a:latin typeface="Arial" pitchFamily="34" charset="0"/>
                <a:cs typeface="Arial" pitchFamily="34" charset="0"/>
              </a:rPr>
              <a:t>топографическими элементами местности, оказывающими существенное влияние на боевую деятельность подразделений, являются</a:t>
            </a:r>
            <a:r>
              <a:rPr lang="ru-RU" sz="2400" dirty="0" smtClean="0">
                <a:latin typeface="Arial" pitchFamily="34" charset="0"/>
                <a:cs typeface="Arial" pitchFamily="34" charset="0"/>
              </a:rPr>
              <a:t>:</a:t>
            </a:r>
          </a:p>
          <a:p>
            <a:pPr algn="just"/>
            <a:r>
              <a:rPr lang="ru-RU" sz="2400" dirty="0" smtClean="0">
                <a:latin typeface="Arial" pitchFamily="34" charset="0"/>
                <a:cs typeface="Arial" pitchFamily="34" charset="0"/>
              </a:rPr>
              <a:t>рельеф </a:t>
            </a:r>
            <a:r>
              <a:rPr lang="ru-RU" sz="2400" dirty="0">
                <a:latin typeface="Arial" panose="020B0604020202020204" pitchFamily="34" charset="0"/>
                <a:cs typeface="Arial" panose="020B0604020202020204" pitchFamily="34" charset="0"/>
              </a:rPr>
              <a:t>- неровности земной поверхности</a:t>
            </a:r>
            <a:r>
              <a:rPr lang="en-US" sz="2400" dirty="0">
                <a:latin typeface="Arial" panose="020B0604020202020204" pitchFamily="34" charset="0"/>
                <a:cs typeface="Arial" panose="020B0604020202020204" pitchFamily="34" charset="0"/>
              </a:rPr>
              <a:t>.</a:t>
            </a:r>
            <a:r>
              <a:rPr lang="ru-RU" sz="2400" dirty="0" smtClean="0">
                <a:latin typeface="Arial" pitchFamily="34" charset="0"/>
                <a:cs typeface="Arial" pitchFamily="34" charset="0"/>
              </a:rPr>
              <a:t>;</a:t>
            </a:r>
            <a:endParaRPr lang="ru-RU" sz="2400" dirty="0">
              <a:latin typeface="Arial" pitchFamily="34" charset="0"/>
              <a:cs typeface="Arial" pitchFamily="34" charset="0"/>
            </a:endParaRPr>
          </a:p>
          <a:p>
            <a:pPr lvl="0" algn="just"/>
            <a:r>
              <a:rPr lang="ru-RU" sz="2400" dirty="0" smtClean="0">
                <a:latin typeface="Arial" pitchFamily="34" charset="0"/>
                <a:cs typeface="Arial" pitchFamily="34" charset="0"/>
              </a:rPr>
              <a:t>элементы </a:t>
            </a:r>
            <a:r>
              <a:rPr lang="ru-RU" sz="2400" dirty="0">
                <a:latin typeface="Arial" pitchFamily="34" charset="0"/>
                <a:cs typeface="Arial" pitchFamily="34" charset="0"/>
              </a:rPr>
              <a:t>гидрографии;</a:t>
            </a:r>
          </a:p>
          <a:p>
            <a:pPr lvl="0" algn="just"/>
            <a:r>
              <a:rPr lang="ru-RU" sz="2400" dirty="0">
                <a:latin typeface="Arial" pitchFamily="34" charset="0"/>
                <a:cs typeface="Arial" pitchFamily="34" charset="0"/>
              </a:rPr>
              <a:t>почвенно-грунтовый покров;</a:t>
            </a:r>
          </a:p>
          <a:p>
            <a:pPr marL="0" lvl="0" indent="265113" algn="just"/>
            <a:r>
              <a:rPr lang="ru-RU" sz="2400" dirty="0" smtClean="0">
                <a:latin typeface="Arial" pitchFamily="34" charset="0"/>
                <a:cs typeface="Arial" pitchFamily="34" charset="0"/>
              </a:rPr>
              <a:t>растительный покров -</a:t>
            </a:r>
            <a:r>
              <a:rPr lang="ru-RU" sz="2400" dirty="0">
                <a:latin typeface="Arial" pitchFamily="34" charset="0"/>
                <a:cs typeface="Arial" pitchFamily="34" charset="0"/>
              </a:rPr>
              <a:t> совокупность растений, </a:t>
            </a:r>
            <a:r>
              <a:rPr lang="ru-RU" sz="2400" dirty="0" smtClean="0">
                <a:latin typeface="Arial" pitchFamily="34" charset="0"/>
                <a:cs typeface="Arial" pitchFamily="34" charset="0"/>
              </a:rPr>
              <a:t>произрастающих на</a:t>
            </a:r>
            <a:r>
              <a:rPr lang="ru-RU" sz="2400" dirty="0">
                <a:latin typeface="Arial" pitchFamily="34" charset="0"/>
                <a:cs typeface="Arial" pitchFamily="34" charset="0"/>
              </a:rPr>
              <a:t> определенном участке или на всей поверхности </a:t>
            </a:r>
            <a:r>
              <a:rPr lang="ru-RU" sz="2400" dirty="0" smtClean="0">
                <a:latin typeface="Arial" pitchFamily="34" charset="0"/>
                <a:cs typeface="Arial" pitchFamily="34" charset="0"/>
              </a:rPr>
              <a:t>Земли;</a:t>
            </a:r>
          </a:p>
          <a:p>
            <a:pPr lvl="0" algn="just"/>
            <a:r>
              <a:rPr lang="ru-RU" sz="2400" dirty="0" smtClean="0">
                <a:latin typeface="Arial" pitchFamily="34" charset="0"/>
                <a:cs typeface="Arial" pitchFamily="34" charset="0"/>
              </a:rPr>
              <a:t>населенные </a:t>
            </a:r>
            <a:r>
              <a:rPr lang="ru-RU" sz="2400" dirty="0">
                <a:latin typeface="Arial" pitchFamily="34" charset="0"/>
                <a:cs typeface="Arial" pitchFamily="34" charset="0"/>
              </a:rPr>
              <a:t>пункты;</a:t>
            </a:r>
          </a:p>
          <a:p>
            <a:pPr lvl="0" algn="just"/>
            <a:r>
              <a:rPr lang="ru-RU" sz="2400" dirty="0">
                <a:latin typeface="Arial" pitchFamily="34" charset="0"/>
                <a:cs typeface="Arial" pitchFamily="34" charset="0"/>
              </a:rPr>
              <a:t>дорожная сеть;</a:t>
            </a:r>
          </a:p>
          <a:p>
            <a:pPr lvl="0" algn="just"/>
            <a:r>
              <a:rPr lang="ru-RU" sz="2400" dirty="0">
                <a:latin typeface="Arial" pitchFamily="34" charset="0"/>
                <a:cs typeface="Arial" pitchFamily="34" charset="0"/>
              </a:rPr>
              <a:t>промышленные, сельскохозяйственные и социально-культурные объекты</a:t>
            </a:r>
            <a:r>
              <a:rPr lang="ru-RU" sz="2400" dirty="0" smtClean="0">
                <a:latin typeface="Arial" pitchFamily="34" charset="0"/>
                <a:cs typeface="Arial" pitchFamily="34" charset="0"/>
              </a:rPr>
              <a:t>.</a:t>
            </a:r>
            <a:endParaRPr lang="ru-RU" sz="2400" dirty="0">
              <a:latin typeface="Arial" pitchFamily="34" charset="0"/>
              <a:cs typeface="Arial" pitchFamily="34" charset="0"/>
            </a:endParaRPr>
          </a:p>
        </p:txBody>
      </p:sp>
    </p:spTree>
    <p:extLst>
      <p:ext uri="{BB962C8B-B14F-4D97-AF65-F5344CB8AC3E}">
        <p14:creationId xmlns:p14="http://schemas.microsoft.com/office/powerpoint/2010/main" val="36325402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61507" y="1177525"/>
            <a:ext cx="11376837" cy="5148847"/>
          </a:xfrm>
        </p:spPr>
        <p:txBody>
          <a:bodyPr>
            <a:normAutofit fontScale="85000" lnSpcReduction="20000"/>
          </a:bodyPr>
          <a:lstStyle/>
          <a:p>
            <a:pPr marL="0" indent="361950" algn="just">
              <a:buNone/>
            </a:pPr>
            <a:r>
              <a:rPr lang="ru-RU" b="1" dirty="0" smtClean="0">
                <a:effectLst>
                  <a:outerShdw blurRad="38100" dist="38100" dir="2700000" algn="tl">
                    <a:srgbClr val="000000">
                      <a:alpha val="43137"/>
                    </a:srgbClr>
                  </a:outerShdw>
                </a:effectLst>
                <a:latin typeface="Arial" pitchFamily="34" charset="0"/>
                <a:cs typeface="Arial" pitchFamily="34" charset="0"/>
              </a:rPr>
              <a:t>гора </a:t>
            </a:r>
            <a:r>
              <a:rPr lang="ru-RU" dirty="0">
                <a:latin typeface="Arial" pitchFamily="34" charset="0"/>
                <a:cs typeface="Arial" pitchFamily="34" charset="0"/>
              </a:rPr>
              <a:t>- куполообразное или коническое возвышение с выраженным основанием - подошвой; небольшая гора называется холмом или высотой, искусственный холм - курган;</a:t>
            </a:r>
          </a:p>
          <a:p>
            <a:pPr marL="0" lvl="0" indent="361950" algn="just">
              <a:buNone/>
            </a:pPr>
            <a:r>
              <a:rPr lang="ru-RU" b="1" dirty="0">
                <a:effectLst>
                  <a:outerShdw blurRad="38100" dist="38100" dir="2700000" algn="tl">
                    <a:srgbClr val="000000">
                      <a:alpha val="43137"/>
                    </a:srgbClr>
                  </a:outerShdw>
                </a:effectLst>
                <a:latin typeface="Arial" pitchFamily="34" charset="0"/>
                <a:cs typeface="Arial" pitchFamily="34" charset="0"/>
              </a:rPr>
              <a:t>котловина</a:t>
            </a:r>
            <a:r>
              <a:rPr lang="ru-RU" dirty="0">
                <a:effectLst>
                  <a:outerShdw blurRad="38100" dist="38100" dir="2700000" algn="tl">
                    <a:srgbClr val="000000">
                      <a:alpha val="43137"/>
                    </a:srgbClr>
                  </a:outerShdw>
                </a:effectLst>
                <a:latin typeface="Arial" pitchFamily="34" charset="0"/>
                <a:cs typeface="Arial" pitchFamily="34" charset="0"/>
              </a:rPr>
              <a:t>- </a:t>
            </a:r>
            <a:r>
              <a:rPr lang="ru-RU" dirty="0">
                <a:latin typeface="Arial" pitchFamily="34" charset="0"/>
                <a:cs typeface="Arial" pitchFamily="34" charset="0"/>
              </a:rPr>
              <a:t>замкнутое со всех сторон понижение;</a:t>
            </a:r>
          </a:p>
          <a:p>
            <a:pPr marL="0" lvl="0" indent="361950" algn="just">
              <a:buNone/>
            </a:pPr>
            <a:r>
              <a:rPr lang="ru-RU" b="1" dirty="0">
                <a:effectLst>
                  <a:outerShdw blurRad="38100" dist="38100" dir="2700000" algn="tl">
                    <a:srgbClr val="000000">
                      <a:alpha val="43137"/>
                    </a:srgbClr>
                  </a:outerShdw>
                </a:effectLst>
                <a:latin typeface="Arial" pitchFamily="34" charset="0"/>
                <a:cs typeface="Arial" pitchFamily="34" charset="0"/>
              </a:rPr>
              <a:t>хребет</a:t>
            </a:r>
            <a:r>
              <a:rPr lang="ru-RU" dirty="0">
                <a:effectLst>
                  <a:outerShdw blurRad="38100" dist="38100" dir="2700000" algn="tl">
                    <a:srgbClr val="000000">
                      <a:alpha val="43137"/>
                    </a:srgbClr>
                  </a:outerShdw>
                </a:effectLst>
                <a:latin typeface="Arial" pitchFamily="34" charset="0"/>
                <a:cs typeface="Arial" pitchFamily="34" charset="0"/>
              </a:rPr>
              <a:t>- </a:t>
            </a:r>
            <a:r>
              <a:rPr lang="ru-RU" dirty="0">
                <a:latin typeface="Arial" pitchFamily="34" charset="0"/>
                <a:cs typeface="Arial" pitchFamily="34" charset="0"/>
              </a:rPr>
              <a:t>вытянутое в одном направлении возвышение; линия, разделяющая противоположные скаты хребта - водораздел;</a:t>
            </a:r>
          </a:p>
          <a:p>
            <a:pPr marL="0" lvl="0" indent="361950" algn="just">
              <a:buNone/>
            </a:pPr>
            <a:r>
              <a:rPr lang="ru-RU" b="1" dirty="0">
                <a:effectLst>
                  <a:outerShdw blurRad="38100" dist="38100" dir="2700000" algn="tl">
                    <a:srgbClr val="000000">
                      <a:alpha val="43137"/>
                    </a:srgbClr>
                  </a:outerShdw>
                </a:effectLst>
                <a:latin typeface="Arial" pitchFamily="34" charset="0"/>
                <a:cs typeface="Arial" pitchFamily="34" charset="0"/>
              </a:rPr>
              <a:t>лощина </a:t>
            </a:r>
            <a:r>
              <a:rPr lang="ru-RU" dirty="0">
                <a:effectLst>
                  <a:outerShdw blurRad="38100" dist="38100" dir="2700000" algn="tl">
                    <a:srgbClr val="000000">
                      <a:alpha val="43137"/>
                    </a:srgbClr>
                  </a:outerShdw>
                </a:effectLst>
                <a:latin typeface="Arial" pitchFamily="34" charset="0"/>
                <a:cs typeface="Arial" pitchFamily="34" charset="0"/>
              </a:rPr>
              <a:t>- </a:t>
            </a:r>
            <a:r>
              <a:rPr lang="ru-RU" dirty="0">
                <a:latin typeface="Arial" pitchFamily="34" charset="0"/>
                <a:cs typeface="Arial" pitchFamily="34" charset="0"/>
              </a:rPr>
              <a:t>вытянутое углубление, понижающееся в одном направлении; перегибы скатов лощины называются бровками, а линии по дну, к которой направлены скаты, - тальвегом (водосливом</a:t>
            </a:r>
            <a:r>
              <a:rPr lang="ru-RU" dirty="0" smtClean="0">
                <a:latin typeface="Arial" pitchFamily="34" charset="0"/>
                <a:cs typeface="Arial" pitchFamily="34" charset="0"/>
              </a:rPr>
              <a:t>), </a:t>
            </a:r>
            <a:r>
              <a:rPr lang="ru-RU" dirty="0">
                <a:latin typeface="Arial" pitchFamily="34" charset="0"/>
                <a:cs typeface="Arial" pitchFamily="34" charset="0"/>
              </a:rPr>
              <a:t>к </a:t>
            </a:r>
            <a:r>
              <a:rPr lang="ru-RU" u="sng" dirty="0">
                <a:solidFill>
                  <a:srgbClr val="FF0000"/>
                </a:solidFill>
                <a:latin typeface="Arial" pitchFamily="34" charset="0"/>
                <a:cs typeface="Arial" pitchFamily="34" charset="0"/>
              </a:rPr>
              <a:t>разновидностям лощин</a:t>
            </a:r>
            <a:r>
              <a:rPr lang="ru-RU" dirty="0">
                <a:solidFill>
                  <a:srgbClr val="FF0000"/>
                </a:solidFill>
                <a:latin typeface="Arial" pitchFamily="34" charset="0"/>
                <a:cs typeface="Arial" pitchFamily="34" charset="0"/>
              </a:rPr>
              <a:t> </a:t>
            </a:r>
            <a:r>
              <a:rPr lang="ru-RU" dirty="0">
                <a:latin typeface="Arial" pitchFamily="34" charset="0"/>
                <a:cs typeface="Arial" pitchFamily="34" charset="0"/>
              </a:rPr>
              <a:t>относят:</a:t>
            </a:r>
          </a:p>
          <a:p>
            <a:pPr lvl="0" algn="just"/>
            <a:r>
              <a:rPr lang="ru-RU" dirty="0">
                <a:effectLst>
                  <a:outerShdw blurRad="38100" dist="38100" dir="2700000" algn="tl">
                    <a:srgbClr val="000000">
                      <a:alpha val="43137"/>
                    </a:srgbClr>
                  </a:outerShdw>
                </a:effectLst>
                <a:latin typeface="Arial" pitchFamily="34" charset="0"/>
                <a:cs typeface="Arial" pitchFamily="34" charset="0"/>
              </a:rPr>
              <a:t>овраги - </a:t>
            </a:r>
            <a:r>
              <a:rPr lang="ru-RU" dirty="0">
                <a:latin typeface="Arial" pitchFamily="34" charset="0"/>
                <a:cs typeface="Arial" pitchFamily="34" charset="0"/>
              </a:rPr>
              <a:t>глубокие промоины с крытыми незадернованными скатами;</a:t>
            </a:r>
          </a:p>
          <a:p>
            <a:pPr lvl="0" algn="just"/>
            <a:r>
              <a:rPr lang="ru-RU" dirty="0">
                <a:effectLst>
                  <a:outerShdw blurRad="38100" dist="38100" dir="2700000" algn="tl">
                    <a:srgbClr val="000000">
                      <a:alpha val="43137"/>
                    </a:srgbClr>
                  </a:outerShdw>
                </a:effectLst>
                <a:latin typeface="Arial" pitchFamily="34" charset="0"/>
                <a:cs typeface="Arial" pitchFamily="34" charset="0"/>
              </a:rPr>
              <a:t>балки - </a:t>
            </a:r>
            <a:r>
              <a:rPr lang="ru-RU" dirty="0">
                <a:latin typeface="Arial" pitchFamily="34" charset="0"/>
                <a:cs typeface="Arial" pitchFamily="34" charset="0"/>
              </a:rPr>
              <a:t>глубокие лощины с крутыми задернованными скатами,</a:t>
            </a:r>
          </a:p>
          <a:p>
            <a:pPr algn="just"/>
            <a:r>
              <a:rPr lang="ru-RU" dirty="0">
                <a:latin typeface="Arial" pitchFamily="34" charset="0"/>
                <a:cs typeface="Arial" pitchFamily="34" charset="0"/>
              </a:rPr>
              <a:t>наиболее распространены в степной местности</a:t>
            </a:r>
          </a:p>
          <a:p>
            <a:pPr marL="0" lvl="0" indent="361950" algn="just">
              <a:buNone/>
            </a:pPr>
            <a:r>
              <a:rPr lang="ru-RU" b="1" dirty="0">
                <a:effectLst>
                  <a:outerShdw blurRad="38100" dist="38100" dir="2700000" algn="tl">
                    <a:srgbClr val="000000">
                      <a:alpha val="43137"/>
                    </a:srgbClr>
                  </a:outerShdw>
                </a:effectLst>
                <a:latin typeface="Arial" pitchFamily="34" charset="0"/>
                <a:cs typeface="Arial" pitchFamily="34" charset="0"/>
              </a:rPr>
              <a:t>седловина</a:t>
            </a:r>
            <a:r>
              <a:rPr lang="ru-RU" dirty="0">
                <a:effectLst>
                  <a:outerShdw blurRad="38100" dist="38100" dir="2700000" algn="tl">
                    <a:srgbClr val="000000">
                      <a:alpha val="43137"/>
                    </a:srgbClr>
                  </a:outerShdw>
                </a:effectLst>
                <a:latin typeface="Arial" pitchFamily="34" charset="0"/>
                <a:cs typeface="Arial" pitchFamily="34" charset="0"/>
              </a:rPr>
              <a:t>- </a:t>
            </a:r>
            <a:r>
              <a:rPr lang="ru-RU" dirty="0">
                <a:latin typeface="Arial" pitchFamily="34" charset="0"/>
                <a:cs typeface="Arial" pitchFamily="34" charset="0"/>
              </a:rPr>
              <a:t>понижение между двумя возвышенностями, напоминающее по своей форме седло; в горах седловина, как правило, является местом перевала через горный хребет</a:t>
            </a:r>
            <a:r>
              <a:rPr lang="ru-RU" dirty="0" smtClean="0">
                <a:latin typeface="Arial" pitchFamily="34" charset="0"/>
                <a:cs typeface="Arial" pitchFamily="34" charset="0"/>
              </a:rPr>
              <a:t>.</a:t>
            </a:r>
            <a:endParaRPr lang="ru-RU" dirty="0">
              <a:latin typeface="Arial" pitchFamily="34" charset="0"/>
              <a:cs typeface="Arial" pitchFamily="34" charset="0"/>
            </a:endParaRPr>
          </a:p>
        </p:txBody>
      </p:sp>
      <p:sp>
        <p:nvSpPr>
          <p:cNvPr id="2" name="Прямоугольник 1"/>
          <p:cNvSpPr/>
          <p:nvPr/>
        </p:nvSpPr>
        <p:spPr>
          <a:xfrm>
            <a:off x="1456660" y="320105"/>
            <a:ext cx="9675627" cy="461665"/>
          </a:xfrm>
          <a:prstGeom prst="rect">
            <a:avLst/>
          </a:prstGeom>
        </p:spPr>
        <p:txBody>
          <a:bodyPr wrap="square">
            <a:spAutoFit/>
          </a:bodyPr>
          <a:lstStyle/>
          <a:p>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Существует пять типовых форм неровностей (рельефа):</a:t>
            </a:r>
          </a:p>
        </p:txBody>
      </p:sp>
    </p:spTree>
    <p:extLst>
      <p:ext uri="{BB962C8B-B14F-4D97-AF65-F5344CB8AC3E}">
        <p14:creationId xmlns:p14="http://schemas.microsoft.com/office/powerpoint/2010/main" val="27408934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958"/>
            <a:ext cx="12192000" cy="714356"/>
          </a:xfrm>
        </p:spPr>
        <p:txBody>
          <a:bodyPr>
            <a:normAutofit/>
          </a:bodyPr>
          <a:lstStyle/>
          <a:p>
            <a:pPr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Защитные свойства местности</a:t>
            </a:r>
            <a:endParaRPr lang="ru-RU" sz="24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Содержимое 2"/>
          <p:cNvSpPr>
            <a:spLocks noGrp="1"/>
          </p:cNvSpPr>
          <p:nvPr>
            <p:ph idx="1"/>
          </p:nvPr>
        </p:nvSpPr>
        <p:spPr>
          <a:xfrm>
            <a:off x="318976" y="928669"/>
            <a:ext cx="11621387" cy="5567823"/>
          </a:xfrm>
        </p:spPr>
        <p:txBody>
          <a:bodyPr>
            <a:noAutofit/>
          </a:bodyPr>
          <a:lstStyle/>
          <a:p>
            <a:pPr marL="0" indent="358775" algn="just">
              <a:lnSpc>
                <a:spcPct val="150000"/>
              </a:lnSpc>
              <a:buNone/>
            </a:pPr>
            <a:r>
              <a:rPr lang="ru-RU" sz="2400" u="sng"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Защитные свойства местности</a:t>
            </a:r>
            <a:r>
              <a:rPr lang="ru-RU" sz="2400"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t>
            </a:r>
            <a:r>
              <a:rPr lang="ru-RU" sz="2400" dirty="0" smtClean="0">
                <a:effectLst>
                  <a:outerShdw blurRad="38100" dist="38100" dir="2700000" algn="tl">
                    <a:srgbClr val="000000">
                      <a:alpha val="43137"/>
                    </a:srgbClr>
                  </a:outerShdw>
                </a:effectLst>
                <a:latin typeface="Arial" pitchFamily="34" charset="0"/>
                <a:cs typeface="Arial" pitchFamily="34" charset="0"/>
              </a:rPr>
              <a:t>- это свойства местности, способствующие ослаблению воздействия на личный состав и технику ядерного, химического оружия противника и обычных средств поражения и облегчающие организацию защиты и маскировки подразделений. </a:t>
            </a:r>
          </a:p>
          <a:p>
            <a:pPr marL="0" indent="358775" algn="just">
              <a:buNone/>
            </a:pPr>
            <a:endParaRPr lang="ru-RU" sz="2400" dirty="0" smtClean="0">
              <a:latin typeface="Arial" pitchFamily="34" charset="0"/>
              <a:cs typeface="Arial" pitchFamily="34" charset="0"/>
            </a:endParaRPr>
          </a:p>
          <a:p>
            <a:pPr marL="0" indent="358775" algn="just">
              <a:lnSpc>
                <a:spcPct val="150000"/>
              </a:lnSpc>
              <a:buNone/>
            </a:pPr>
            <a:r>
              <a:rPr lang="ru-RU" sz="2400" b="1" u="sng" dirty="0" smtClean="0">
                <a:solidFill>
                  <a:srgbClr val="0070C0"/>
                </a:solidFill>
                <a:latin typeface="Arial" pitchFamily="34" charset="0"/>
                <a:cs typeface="Arial" pitchFamily="34" charset="0"/>
              </a:rPr>
              <a:t>Защитные свойства местности определяются:</a:t>
            </a:r>
          </a:p>
          <a:p>
            <a:pPr marL="0" indent="358775" algn="just">
              <a:lnSpc>
                <a:spcPct val="150000"/>
              </a:lnSpc>
              <a:buFontTx/>
              <a:buChar char="-"/>
            </a:pPr>
            <a:r>
              <a:rPr lang="ru-RU" sz="2400" dirty="0" smtClean="0">
                <a:effectLst>
                  <a:outerShdw blurRad="38100" dist="38100" dir="2700000" algn="tl">
                    <a:srgbClr val="000000">
                      <a:alpha val="43137"/>
                    </a:srgbClr>
                  </a:outerShdw>
                </a:effectLst>
                <a:latin typeface="Arial" pitchFamily="34" charset="0"/>
                <a:cs typeface="Arial" pitchFamily="34" charset="0"/>
              </a:rPr>
              <a:t>характером рельефа местности;</a:t>
            </a:r>
          </a:p>
          <a:p>
            <a:pPr marL="0" indent="358775" algn="just">
              <a:lnSpc>
                <a:spcPct val="150000"/>
              </a:lnSpc>
              <a:buFontTx/>
              <a:buChar char="-"/>
            </a:pPr>
            <a:r>
              <a:rPr lang="ru-RU" sz="2400" dirty="0" smtClean="0">
                <a:effectLst>
                  <a:outerShdw blurRad="38100" dist="38100" dir="2700000" algn="tl">
                    <a:srgbClr val="000000">
                      <a:alpha val="43137"/>
                    </a:srgbClr>
                  </a:outerShdw>
                </a:effectLst>
                <a:latin typeface="Arial" pitchFamily="34" charset="0"/>
                <a:cs typeface="Arial" pitchFamily="34" charset="0"/>
              </a:rPr>
              <a:t>характером растительного покрова;</a:t>
            </a:r>
          </a:p>
          <a:p>
            <a:pPr marL="0" indent="358775" algn="just">
              <a:lnSpc>
                <a:spcPct val="150000"/>
              </a:lnSpc>
              <a:buFontTx/>
              <a:buChar char="-"/>
            </a:pPr>
            <a:r>
              <a:rPr lang="ru-RU" sz="2400" dirty="0" smtClean="0">
                <a:effectLst>
                  <a:outerShdw blurRad="38100" dist="38100" dir="2700000" algn="tl">
                    <a:srgbClr val="000000">
                      <a:alpha val="43137"/>
                    </a:srgbClr>
                  </a:outerShdw>
                </a:effectLst>
                <a:latin typeface="Arial" pitchFamily="34" charset="0"/>
                <a:cs typeface="Arial" pitchFamily="34" charset="0"/>
              </a:rPr>
              <a:t>наличием естественных и искусственных укрытий. </a:t>
            </a:r>
          </a:p>
          <a:p>
            <a:pPr marL="0" indent="358775" algn="just">
              <a:buNone/>
            </a:pPr>
            <a:r>
              <a:rPr lang="ru-RU" sz="2400" dirty="0" smtClean="0">
                <a:latin typeface="Arial" pitchFamily="34" charset="0"/>
                <a:cs typeface="Arial" pitchFamily="34" charset="0"/>
              </a:rPr>
              <a:t>  </a:t>
            </a:r>
          </a:p>
        </p:txBody>
      </p:sp>
    </p:spTree>
    <p:extLst>
      <p:ext uri="{BB962C8B-B14F-4D97-AF65-F5344CB8AC3E}">
        <p14:creationId xmlns:p14="http://schemas.microsoft.com/office/powerpoint/2010/main" val="2439960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95424" y="1028680"/>
            <a:ext cx="11313042" cy="2490697"/>
          </a:xfrm>
        </p:spPr>
        <p:txBody>
          <a:bodyPr/>
          <a:lstStyle/>
          <a:p>
            <a:pPr marL="0" indent="360363" algn="just">
              <a:buNone/>
            </a:pPr>
            <a:r>
              <a:rPr lang="ru-RU" sz="2400" dirty="0" smtClean="0">
                <a:latin typeface="Arial" pitchFamily="34" charset="0"/>
                <a:cs typeface="Arial" pitchFamily="34" charset="0"/>
              </a:rPr>
              <a:t>Умелое использование тактических свойств местности во многом способствует успешному решению задачи подразделением, т.е. сама местность способствует успеху боя при условии всесторонней и правильной оценке её тактических и защитных свойств. </a:t>
            </a:r>
          </a:p>
          <a:p>
            <a:pPr marL="0" indent="360363" algn="just">
              <a:buNone/>
            </a:pP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Местностью называется</a:t>
            </a:r>
            <a:r>
              <a:rPr lang="ru-RU" sz="24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400" i="1" u="sng" dirty="0" smtClean="0">
                <a:latin typeface="Arial" pitchFamily="34" charset="0"/>
                <a:cs typeface="Arial" pitchFamily="34" charset="0"/>
              </a:rPr>
              <a:t>участок земной поверхности со всеми его элементами, на котором предстоит выполнять боевые задачи. </a:t>
            </a:r>
          </a:p>
        </p:txBody>
      </p:sp>
      <p:sp>
        <p:nvSpPr>
          <p:cNvPr id="4" name="Заголовок 1"/>
          <p:cNvSpPr>
            <a:spLocks noGrp="1"/>
          </p:cNvSpPr>
          <p:nvPr>
            <p:ph type="title"/>
          </p:nvPr>
        </p:nvSpPr>
        <p:spPr>
          <a:xfrm>
            <a:off x="244549" y="138223"/>
            <a:ext cx="11355572" cy="642918"/>
          </a:xfrm>
        </p:spPr>
        <p:txBody>
          <a:bodyPr>
            <a:normAutofit/>
          </a:bodyPr>
          <a:lstStyle/>
          <a:p>
            <a:pPr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Местность и её значение в бою</a:t>
            </a:r>
            <a:endParaRPr lang="ru-RU" sz="24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5" name="Picture 4" descr="1543-bfoto_ru_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166" y="3625700"/>
            <a:ext cx="3420140" cy="27113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nypic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0999" y="3633959"/>
            <a:ext cx="3420140" cy="26947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1334231608_savv-1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6833" y="3636900"/>
            <a:ext cx="3508742" cy="269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02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79045" y="1512513"/>
            <a:ext cx="1714500" cy="400110"/>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a:spAutoFit/>
          </a:bodyPr>
          <a:lstStyle/>
          <a:p>
            <a:pPr algn="ctr" fontAlgn="auto">
              <a:spcBef>
                <a:spcPts val="0"/>
              </a:spcBef>
              <a:spcAft>
                <a:spcPts val="0"/>
              </a:spcAft>
              <a:defRPr/>
            </a:pPr>
            <a:r>
              <a:rPr lang="ru-RU" sz="2000" dirty="0">
                <a:solidFill>
                  <a:schemeClr val="tx1"/>
                </a:solidFill>
                <a:effectLst>
                  <a:outerShdw blurRad="38100" dist="38100" dir="2700000" algn="tl">
                    <a:srgbClr val="000000">
                      <a:alpha val="43137"/>
                    </a:srgbClr>
                  </a:outerShdw>
                </a:effectLst>
                <a:latin typeface="Arial" pitchFamily="34" charset="0"/>
                <a:cs typeface="Arial" pitchFamily="34" charset="0"/>
              </a:rPr>
              <a:t>Гора</a:t>
            </a:r>
          </a:p>
        </p:txBody>
      </p:sp>
      <p:sp>
        <p:nvSpPr>
          <p:cNvPr id="7" name="TextBox 6"/>
          <p:cNvSpPr txBox="1"/>
          <p:nvPr/>
        </p:nvSpPr>
        <p:spPr>
          <a:xfrm>
            <a:off x="7811428" y="1512513"/>
            <a:ext cx="1714500" cy="400110"/>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a:spAutoFit/>
          </a:bodyPr>
          <a:lstStyle>
            <a:defPPr>
              <a:defRPr lang="ru-RU"/>
            </a:defPPr>
            <a:lvl1pPr algn="ctr" fontAlgn="auto">
              <a:spcBef>
                <a:spcPts val="0"/>
              </a:spcBef>
              <a:spcAft>
                <a:spcPts val="0"/>
              </a:spcAft>
              <a:defRPr sz="2400">
                <a:solidFill>
                  <a:schemeClr val="tx1"/>
                </a:solidFill>
              </a:defRPr>
            </a:lvl1pPr>
          </a:lstStyle>
          <a:p>
            <a:r>
              <a:rPr lang="ru-RU" sz="2000" dirty="0">
                <a:effectLst>
                  <a:outerShdw blurRad="38100" dist="38100" dir="2700000" algn="tl">
                    <a:srgbClr val="000000">
                      <a:alpha val="43137"/>
                    </a:srgbClr>
                  </a:outerShdw>
                </a:effectLst>
                <a:latin typeface="Arial" pitchFamily="34" charset="0"/>
                <a:cs typeface="Arial" pitchFamily="34" charset="0"/>
              </a:rPr>
              <a:t>Хребет</a:t>
            </a:r>
          </a:p>
        </p:txBody>
      </p:sp>
      <p:sp>
        <p:nvSpPr>
          <p:cNvPr id="8" name="TextBox 7"/>
          <p:cNvSpPr txBox="1"/>
          <p:nvPr/>
        </p:nvSpPr>
        <p:spPr>
          <a:xfrm>
            <a:off x="7820070" y="4074155"/>
            <a:ext cx="1714500" cy="400110"/>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a:spAutoFit/>
          </a:bodyPr>
          <a:lstStyle>
            <a:defPPr>
              <a:defRPr lang="ru-RU"/>
            </a:defPPr>
            <a:lvl1pPr algn="ctr" fontAlgn="auto">
              <a:spcBef>
                <a:spcPts val="0"/>
              </a:spcBef>
              <a:spcAft>
                <a:spcPts val="0"/>
              </a:spcAft>
              <a:defRPr sz="2400">
                <a:solidFill>
                  <a:schemeClr val="tx1"/>
                </a:solidFill>
              </a:defRPr>
            </a:lvl1pPr>
          </a:lstStyle>
          <a:p>
            <a:r>
              <a:rPr lang="ru-RU" sz="2000" dirty="0">
                <a:effectLst>
                  <a:outerShdw blurRad="38100" dist="38100" dir="2700000" algn="tl">
                    <a:srgbClr val="000000">
                      <a:alpha val="43137"/>
                    </a:srgbClr>
                  </a:outerShdw>
                </a:effectLst>
                <a:latin typeface="Arial" pitchFamily="34" charset="0"/>
                <a:cs typeface="Arial" pitchFamily="34" charset="0"/>
              </a:rPr>
              <a:t>Котловина</a:t>
            </a:r>
          </a:p>
        </p:txBody>
      </p:sp>
      <p:sp>
        <p:nvSpPr>
          <p:cNvPr id="9" name="TextBox 8"/>
          <p:cNvSpPr txBox="1"/>
          <p:nvPr/>
        </p:nvSpPr>
        <p:spPr>
          <a:xfrm>
            <a:off x="2179045" y="4002061"/>
            <a:ext cx="1714500" cy="400110"/>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a:spAutoFit/>
          </a:bodyPr>
          <a:lstStyle>
            <a:defPPr>
              <a:defRPr lang="ru-RU"/>
            </a:defPPr>
            <a:lvl1pPr algn="ctr" fontAlgn="auto">
              <a:spcBef>
                <a:spcPts val="0"/>
              </a:spcBef>
              <a:spcAft>
                <a:spcPts val="0"/>
              </a:spcAft>
              <a:defRPr sz="2400">
                <a:solidFill>
                  <a:schemeClr val="tx1"/>
                </a:solidFill>
              </a:defRPr>
            </a:lvl1pPr>
          </a:lstStyle>
          <a:p>
            <a:r>
              <a:rPr lang="ru-RU" sz="2000" dirty="0">
                <a:effectLst>
                  <a:outerShdw blurRad="38100" dist="38100" dir="2700000" algn="tl">
                    <a:srgbClr val="000000">
                      <a:alpha val="43137"/>
                    </a:srgbClr>
                  </a:outerShdw>
                </a:effectLst>
                <a:latin typeface="Arial" pitchFamily="34" charset="0"/>
                <a:cs typeface="Arial" pitchFamily="34" charset="0"/>
              </a:rPr>
              <a:t>Седловина</a:t>
            </a:r>
          </a:p>
        </p:txBody>
      </p:sp>
      <p:pic>
        <p:nvPicPr>
          <p:cNvPr id="10" name="Рисунок 9" descr="гора1.jpg"/>
          <p:cNvPicPr>
            <a:picLocks noChangeAspect="1"/>
          </p:cNvPicPr>
          <p:nvPr/>
        </p:nvPicPr>
        <p:blipFill>
          <a:blip r:embed="rId2" cstate="print"/>
          <a:srcRect l="3125" t="5659" r="4121" b="4076"/>
          <a:stretch>
            <a:fillRect/>
          </a:stretch>
        </p:blipFill>
        <p:spPr bwMode="auto">
          <a:xfrm>
            <a:off x="821733" y="1955392"/>
            <a:ext cx="4429125" cy="2077502"/>
          </a:xfrm>
          <a:prstGeom prst="rect">
            <a:avLst/>
          </a:prstGeom>
          <a:noFill/>
          <a:ln w="9525">
            <a:noFill/>
            <a:miter lim="800000"/>
            <a:headEnd/>
            <a:tailEnd/>
          </a:ln>
        </p:spPr>
      </p:pic>
      <p:pic>
        <p:nvPicPr>
          <p:cNvPr id="11" name="Рисунок 10" descr="хребет.jpg"/>
          <p:cNvPicPr>
            <a:picLocks/>
          </p:cNvPicPr>
          <p:nvPr/>
        </p:nvPicPr>
        <p:blipFill>
          <a:blip r:embed="rId3" cstate="print"/>
          <a:srcRect l="2187" t="2515" r="16251" b="12289"/>
          <a:stretch>
            <a:fillRect/>
          </a:stretch>
        </p:blipFill>
        <p:spPr bwMode="auto">
          <a:xfrm>
            <a:off x="6349149" y="1974178"/>
            <a:ext cx="4656343" cy="2096146"/>
          </a:xfrm>
          <a:prstGeom prst="rect">
            <a:avLst/>
          </a:prstGeom>
          <a:noFill/>
          <a:ln w="9525">
            <a:noFill/>
            <a:miter lim="800000"/>
            <a:headEnd/>
            <a:tailEnd/>
          </a:ln>
        </p:spPr>
      </p:pic>
      <p:pic>
        <p:nvPicPr>
          <p:cNvPr id="12" name="Рисунок 11"/>
          <p:cNvPicPr>
            <a:picLocks noChangeAspect="1"/>
          </p:cNvPicPr>
          <p:nvPr/>
        </p:nvPicPr>
        <p:blipFill>
          <a:blip r:embed="rId4"/>
          <a:stretch>
            <a:fillRect/>
          </a:stretch>
        </p:blipFill>
        <p:spPr>
          <a:xfrm>
            <a:off x="821733" y="4463726"/>
            <a:ext cx="4429124" cy="2058377"/>
          </a:xfrm>
          <a:prstGeom prst="rect">
            <a:avLst/>
          </a:prstGeom>
        </p:spPr>
      </p:pic>
      <p:pic>
        <p:nvPicPr>
          <p:cNvPr id="13" name="Рисунок 12"/>
          <p:cNvPicPr>
            <a:picLocks noChangeAspect="1"/>
          </p:cNvPicPr>
          <p:nvPr/>
        </p:nvPicPr>
        <p:blipFill>
          <a:blip r:embed="rId5"/>
          <a:stretch>
            <a:fillRect/>
          </a:stretch>
        </p:blipFill>
        <p:spPr>
          <a:xfrm>
            <a:off x="6331865" y="4531378"/>
            <a:ext cx="4673627" cy="2002772"/>
          </a:xfrm>
          <a:prstGeom prst="rect">
            <a:avLst/>
          </a:prstGeom>
        </p:spPr>
      </p:pic>
      <p:sp>
        <p:nvSpPr>
          <p:cNvPr id="2" name="Прямоугольник 1"/>
          <p:cNvSpPr/>
          <p:nvPr/>
        </p:nvSpPr>
        <p:spPr>
          <a:xfrm>
            <a:off x="2016381" y="171249"/>
            <a:ext cx="8665535" cy="830997"/>
          </a:xfrm>
          <a:prstGeom prst="rect">
            <a:avLst/>
          </a:prstGeom>
        </p:spPr>
        <p:txBody>
          <a:bodyPr wrap="square">
            <a:spAutoFit/>
          </a:bodyPr>
          <a:lstStyle/>
          <a:p>
            <a:pPr algn="ctr" fontAlgn="auto">
              <a:spcBef>
                <a:spcPts val="0"/>
              </a:spcBef>
              <a:spcAft>
                <a:spcPts val="0"/>
              </a:spcAft>
              <a:defRPr/>
            </a:pP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Основные формы рельефа</a:t>
            </a:r>
          </a:p>
          <a:p>
            <a:pPr algn="ctr" fontAlgn="auto">
              <a:spcBef>
                <a:spcPts val="0"/>
              </a:spcBef>
              <a:spcAft>
                <a:spcPts val="0"/>
              </a:spcAft>
              <a:defRPr/>
            </a:pP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(обеспечиваются надежные укрытия и ориентиры )</a:t>
            </a:r>
          </a:p>
        </p:txBody>
      </p:sp>
    </p:spTree>
    <p:extLst>
      <p:ext uri="{BB962C8B-B14F-4D97-AF65-F5344CB8AC3E}">
        <p14:creationId xmlns:p14="http://schemas.microsoft.com/office/powerpoint/2010/main" val="12099017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балка.jpg"/>
          <p:cNvPicPr>
            <a:picLocks/>
          </p:cNvPicPr>
          <p:nvPr/>
        </p:nvPicPr>
        <p:blipFill>
          <a:blip r:embed="rId2" cstate="print"/>
          <a:srcRect l="17969" b="8333"/>
          <a:stretch>
            <a:fillRect/>
          </a:stretch>
        </p:blipFill>
        <p:spPr bwMode="auto">
          <a:xfrm>
            <a:off x="1164780" y="909489"/>
            <a:ext cx="4333229" cy="2767117"/>
          </a:xfrm>
          <a:prstGeom prst="rect">
            <a:avLst/>
          </a:prstGeom>
          <a:noFill/>
          <a:ln w="9525">
            <a:noFill/>
            <a:miter lim="800000"/>
            <a:headEnd/>
            <a:tailEnd/>
          </a:ln>
        </p:spPr>
      </p:pic>
      <p:sp>
        <p:nvSpPr>
          <p:cNvPr id="6" name="TextBox 5"/>
          <p:cNvSpPr txBox="1"/>
          <p:nvPr/>
        </p:nvSpPr>
        <p:spPr>
          <a:xfrm>
            <a:off x="2617019" y="469162"/>
            <a:ext cx="1428750" cy="400110"/>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a:spAutoFit/>
          </a:bodyPr>
          <a:lstStyle>
            <a:defPPr>
              <a:defRPr lang="ru-RU"/>
            </a:defPPr>
            <a:lvl1pPr algn="ctr" fontAlgn="auto">
              <a:spcBef>
                <a:spcPts val="0"/>
              </a:spcBef>
              <a:spcAft>
                <a:spcPts val="0"/>
              </a:spcAft>
              <a:defRPr sz="2400">
                <a:solidFill>
                  <a:schemeClr val="tx1"/>
                </a:solidFill>
              </a:defRPr>
            </a:lvl1pPr>
          </a:lstStyle>
          <a:p>
            <a:r>
              <a:rPr lang="ru-RU" sz="2000" dirty="0">
                <a:effectLst>
                  <a:outerShdw blurRad="38100" dist="38100" dir="2700000" algn="tl">
                    <a:srgbClr val="000000">
                      <a:alpha val="43137"/>
                    </a:srgbClr>
                  </a:outerShdw>
                </a:effectLst>
                <a:latin typeface="Arial" pitchFamily="34" charset="0"/>
                <a:cs typeface="Arial" pitchFamily="34" charset="0"/>
              </a:rPr>
              <a:t>Балки</a:t>
            </a:r>
          </a:p>
        </p:txBody>
      </p:sp>
      <p:pic>
        <p:nvPicPr>
          <p:cNvPr id="7" name="Рисунок 6" descr="Долина.JPG"/>
          <p:cNvPicPr>
            <a:picLocks/>
          </p:cNvPicPr>
          <p:nvPr/>
        </p:nvPicPr>
        <p:blipFill>
          <a:blip r:embed="rId3" cstate="print"/>
          <a:srcRect/>
          <a:stretch>
            <a:fillRect/>
          </a:stretch>
        </p:blipFill>
        <p:spPr bwMode="auto">
          <a:xfrm>
            <a:off x="6204149" y="909489"/>
            <a:ext cx="4968676" cy="2774503"/>
          </a:xfrm>
          <a:prstGeom prst="rect">
            <a:avLst/>
          </a:prstGeom>
          <a:noFill/>
          <a:ln w="9525">
            <a:noFill/>
            <a:miter lim="800000"/>
            <a:headEnd/>
            <a:tailEnd/>
          </a:ln>
        </p:spPr>
      </p:pic>
      <p:sp>
        <p:nvSpPr>
          <p:cNvPr id="8" name="TextBox 7"/>
          <p:cNvSpPr txBox="1"/>
          <p:nvPr/>
        </p:nvSpPr>
        <p:spPr>
          <a:xfrm>
            <a:off x="7905626" y="407607"/>
            <a:ext cx="1428750" cy="400110"/>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a:spAutoFit/>
          </a:bodyPr>
          <a:lstStyle>
            <a:defPPr>
              <a:defRPr lang="ru-RU"/>
            </a:defPPr>
            <a:lvl1pPr algn="ctr" fontAlgn="auto">
              <a:spcBef>
                <a:spcPts val="0"/>
              </a:spcBef>
              <a:spcAft>
                <a:spcPts val="0"/>
              </a:spcAft>
              <a:defRPr sz="2400">
                <a:solidFill>
                  <a:schemeClr val="tx1"/>
                </a:solidFill>
              </a:defRPr>
            </a:lvl1pPr>
          </a:lstStyle>
          <a:p>
            <a:r>
              <a:rPr lang="ru-RU" sz="2000" dirty="0">
                <a:effectLst>
                  <a:outerShdw blurRad="38100" dist="38100" dir="2700000" algn="tl">
                    <a:srgbClr val="000000">
                      <a:alpha val="43137"/>
                    </a:srgbClr>
                  </a:outerShdw>
                </a:effectLst>
                <a:latin typeface="Arial" pitchFamily="34" charset="0"/>
                <a:cs typeface="Arial" pitchFamily="34" charset="0"/>
              </a:rPr>
              <a:t>Долины</a:t>
            </a:r>
          </a:p>
        </p:txBody>
      </p:sp>
      <p:pic>
        <p:nvPicPr>
          <p:cNvPr id="9" name="Рисунок 8" descr="Овраг1.jpg"/>
          <p:cNvPicPr>
            <a:picLocks/>
          </p:cNvPicPr>
          <p:nvPr/>
        </p:nvPicPr>
        <p:blipFill>
          <a:blip r:embed="rId4" cstate="print"/>
          <a:srcRect/>
          <a:stretch>
            <a:fillRect/>
          </a:stretch>
        </p:blipFill>
        <p:spPr bwMode="auto">
          <a:xfrm>
            <a:off x="1117402" y="4145656"/>
            <a:ext cx="4380607" cy="2436119"/>
          </a:xfrm>
          <a:prstGeom prst="rect">
            <a:avLst/>
          </a:prstGeom>
          <a:noFill/>
          <a:ln w="9525">
            <a:noFill/>
            <a:miter lim="800000"/>
            <a:headEnd/>
            <a:tailEnd/>
          </a:ln>
        </p:spPr>
      </p:pic>
      <p:sp>
        <p:nvSpPr>
          <p:cNvPr id="10" name="TextBox 9"/>
          <p:cNvSpPr txBox="1"/>
          <p:nvPr/>
        </p:nvSpPr>
        <p:spPr>
          <a:xfrm>
            <a:off x="2593330" y="3683991"/>
            <a:ext cx="1428750" cy="400110"/>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a:spAutoFit/>
          </a:bodyPr>
          <a:lstStyle>
            <a:defPPr>
              <a:defRPr lang="ru-RU"/>
            </a:defPPr>
            <a:lvl1pPr algn="ctr" fontAlgn="auto">
              <a:spcBef>
                <a:spcPts val="0"/>
              </a:spcBef>
              <a:spcAft>
                <a:spcPts val="0"/>
              </a:spcAft>
              <a:defRPr sz="2400">
                <a:solidFill>
                  <a:schemeClr val="tx1"/>
                </a:solidFill>
              </a:defRPr>
            </a:lvl1pPr>
          </a:lstStyle>
          <a:p>
            <a:r>
              <a:rPr lang="ru-RU" sz="2000" dirty="0">
                <a:effectLst>
                  <a:outerShdw blurRad="38100" dist="38100" dir="2700000" algn="tl">
                    <a:srgbClr val="000000">
                      <a:alpha val="43137"/>
                    </a:srgbClr>
                  </a:outerShdw>
                </a:effectLst>
                <a:latin typeface="Arial" pitchFamily="34" charset="0"/>
                <a:cs typeface="Arial" pitchFamily="34" charset="0"/>
              </a:rPr>
              <a:t>Овраги</a:t>
            </a:r>
          </a:p>
        </p:txBody>
      </p:sp>
      <p:sp>
        <p:nvSpPr>
          <p:cNvPr id="11" name="TextBox 10"/>
          <p:cNvSpPr txBox="1"/>
          <p:nvPr/>
        </p:nvSpPr>
        <p:spPr>
          <a:xfrm>
            <a:off x="7905626" y="3676606"/>
            <a:ext cx="1565721" cy="400110"/>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a:spAutoFit/>
          </a:bodyPr>
          <a:lstStyle>
            <a:defPPr>
              <a:defRPr lang="ru-RU"/>
            </a:defPPr>
            <a:lvl1pPr algn="ctr" fontAlgn="auto">
              <a:spcBef>
                <a:spcPts val="0"/>
              </a:spcBef>
              <a:spcAft>
                <a:spcPts val="0"/>
              </a:spcAft>
              <a:defRPr sz="2400">
                <a:solidFill>
                  <a:schemeClr val="tx1"/>
                </a:solidFill>
              </a:defRPr>
            </a:lvl1pPr>
          </a:lstStyle>
          <a:p>
            <a:r>
              <a:rPr lang="ru-RU" sz="2000" dirty="0">
                <a:effectLst>
                  <a:outerShdw blurRad="38100" dist="38100" dir="2700000" algn="tl">
                    <a:srgbClr val="000000">
                      <a:alpha val="43137"/>
                    </a:srgbClr>
                  </a:outerShdw>
                </a:effectLst>
                <a:latin typeface="Arial" pitchFamily="34" charset="0"/>
                <a:cs typeface="Arial" pitchFamily="34" charset="0"/>
              </a:rPr>
              <a:t>Лощина</a:t>
            </a:r>
          </a:p>
        </p:txBody>
      </p:sp>
      <p:pic>
        <p:nvPicPr>
          <p:cNvPr id="12" name="Рисунок 11"/>
          <p:cNvPicPr>
            <a:picLocks noChangeAspect="1"/>
          </p:cNvPicPr>
          <p:nvPr/>
        </p:nvPicPr>
        <p:blipFill>
          <a:blip r:embed="rId5"/>
          <a:stretch>
            <a:fillRect/>
          </a:stretch>
        </p:blipFill>
        <p:spPr>
          <a:xfrm>
            <a:off x="6204149" y="4153041"/>
            <a:ext cx="4968676" cy="2428734"/>
          </a:xfrm>
          <a:prstGeom prst="rect">
            <a:avLst/>
          </a:prstGeom>
        </p:spPr>
      </p:pic>
    </p:spTree>
    <p:extLst>
      <p:ext uri="{BB962C8B-B14F-4D97-AF65-F5344CB8AC3E}">
        <p14:creationId xmlns:p14="http://schemas.microsoft.com/office/powerpoint/2010/main" val="15760919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3"/>
          <p:cNvGrpSpPr/>
          <p:nvPr/>
        </p:nvGrpSpPr>
        <p:grpSpPr>
          <a:xfrm>
            <a:off x="609601" y="141906"/>
            <a:ext cx="11210118" cy="523902"/>
            <a:chOff x="457200" y="141905"/>
            <a:chExt cx="8407589" cy="523902"/>
          </a:xfrm>
        </p:grpSpPr>
        <p:sp>
          <p:nvSpPr>
            <p:cNvPr id="17" name="Rectangle 13"/>
            <p:cNvSpPr>
              <a:spLocks noChangeArrowheads="1"/>
            </p:cNvSpPr>
            <p:nvPr/>
          </p:nvSpPr>
          <p:spPr bwMode="auto">
            <a:xfrm>
              <a:off x="8423464" y="141905"/>
              <a:ext cx="441325" cy="334963"/>
            </a:xfrm>
            <a:prstGeom prst="rect">
              <a:avLst/>
            </a:prstGeom>
            <a:noFill/>
            <a:ln w="9525">
              <a:noFill/>
              <a:miter lim="800000"/>
              <a:headEnd/>
              <a:tailEnd/>
            </a:ln>
            <a:effectLst/>
          </p:spPr>
          <p:txBody>
            <a:bodyPr wrap="none" anchor="ctr"/>
            <a:lstStyle/>
            <a:p>
              <a:pPr algn="ctr"/>
              <a:endParaRPr lang="ru-RU" sz="3200" b="1" dirty="0">
                <a:solidFill>
                  <a:srgbClr val="FFFA1B"/>
                </a:solidFill>
                <a:effectLst>
                  <a:outerShdw blurRad="38100" dist="38100" dir="2700000" algn="tl">
                    <a:srgbClr val="C0C0C0"/>
                  </a:outerShdw>
                </a:effectLst>
              </a:endParaRPr>
            </a:p>
          </p:txBody>
        </p:sp>
        <p:sp>
          <p:nvSpPr>
            <p:cNvPr id="10" name="Rectangle 15"/>
            <p:cNvSpPr>
              <a:spLocks noChangeArrowheads="1"/>
            </p:cNvSpPr>
            <p:nvPr/>
          </p:nvSpPr>
          <p:spPr bwMode="auto">
            <a:xfrm>
              <a:off x="457200" y="204142"/>
              <a:ext cx="8229600" cy="461665"/>
            </a:xfrm>
            <a:prstGeom prst="rect">
              <a:avLst/>
            </a:prstGeom>
            <a:noFill/>
            <a:ln w="9525">
              <a:noFill/>
              <a:miter lim="800000"/>
              <a:headEnd/>
              <a:tailEnd/>
            </a:ln>
            <a:effectLst/>
          </p:spPr>
          <p:txBody>
            <a:bodyPr anchor="ctr">
              <a:spAutoFit/>
            </a:bodyPr>
            <a:lstStyle/>
            <a:p>
              <a:pPr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Рельеф местности обозначения на карте</a:t>
              </a:r>
              <a:endPar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97284" name="Rectangle 4"/>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8" name="Содержимое 99"/>
          <p:cNvGraphicFramePr>
            <a:graphicFrameLocks noGrp="1"/>
          </p:cNvGraphicFramePr>
          <p:nvPr>
            <p:ph idx="1"/>
            <p:extLst>
              <p:ext uri="{D42A27DB-BD31-4B8C-83A1-F6EECF244321}">
                <p14:modId xmlns:p14="http://schemas.microsoft.com/office/powerpoint/2010/main" val="249273067"/>
              </p:ext>
            </p:extLst>
          </p:nvPr>
        </p:nvGraphicFramePr>
        <p:xfrm>
          <a:off x="438403" y="665808"/>
          <a:ext cx="11381316" cy="6005217"/>
        </p:xfrm>
        <a:graphic>
          <a:graphicData uri="http://schemas.openxmlformats.org/drawingml/2006/table">
            <a:tbl>
              <a:tblPr/>
              <a:tblGrid>
                <a:gridCol w="2845329"/>
                <a:gridCol w="2845329"/>
                <a:gridCol w="2845329"/>
                <a:gridCol w="2845329"/>
              </a:tblGrid>
              <a:tr h="953866">
                <a:tc>
                  <a:txBody>
                    <a:bodyPr/>
                    <a:lstStyle/>
                    <a:p>
                      <a:pPr algn="ctr"/>
                      <a:endParaRPr lang="ru-RU" sz="1700" dirty="0"/>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ru-RU" sz="1400" b="1" dirty="0">
                          <a:latin typeface="Arial" pitchFamily="34" charset="0"/>
                          <a:cs typeface="Arial" pitchFamily="34" charset="0"/>
                        </a:rPr>
                        <a:t>Абсолютная высота</a:t>
                      </a:r>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ru-RU" sz="1700" dirty="0"/>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ru-RU" sz="1200" b="1" dirty="0">
                          <a:latin typeface="Arial" pitchFamily="34" charset="0"/>
                          <a:cs typeface="Arial" pitchFamily="34" charset="0"/>
                        </a:rPr>
                        <a:t>Отметки высот у ориентиров</a:t>
                      </a:r>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608776">
                <a:tc>
                  <a:txBody>
                    <a:bodyPr/>
                    <a:lstStyle/>
                    <a:p>
                      <a:pPr algn="ctr"/>
                      <a:endParaRPr lang="ru-RU" sz="1700" dirty="0"/>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ru-RU" sz="1400" b="1" dirty="0">
                          <a:latin typeface="Arial" pitchFamily="34" charset="0"/>
                          <a:cs typeface="Arial" pitchFamily="34" charset="0"/>
                        </a:rPr>
                        <a:t>Камни</a:t>
                      </a:r>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ru-RU" sz="1700" dirty="0"/>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ru-RU" sz="1200" b="1" dirty="0">
                          <a:latin typeface="Arial" pitchFamily="34" charset="0"/>
                          <a:cs typeface="Arial" pitchFamily="34" charset="0"/>
                        </a:rPr>
                        <a:t>Вход в пещеру</a:t>
                      </a:r>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106915">
                <a:tc>
                  <a:txBody>
                    <a:bodyPr/>
                    <a:lstStyle/>
                    <a:p>
                      <a:pPr algn="ctr"/>
                      <a:endParaRPr lang="ru-RU" sz="1700" dirty="0"/>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ru-RU" sz="1400" b="1" dirty="0">
                          <a:latin typeface="Arial" pitchFamily="34" charset="0"/>
                          <a:cs typeface="Arial" pitchFamily="34" charset="0"/>
                        </a:rPr>
                        <a:t>Курганы.</a:t>
                      </a:r>
                      <a:br>
                        <a:rPr lang="ru-RU" sz="1400" b="1" dirty="0">
                          <a:latin typeface="Arial" pitchFamily="34" charset="0"/>
                          <a:cs typeface="Arial" pitchFamily="34" charset="0"/>
                        </a:rPr>
                      </a:br>
                      <a:r>
                        <a:rPr lang="ru-RU" sz="1400" b="1" dirty="0">
                          <a:latin typeface="Arial" pitchFamily="34" charset="0"/>
                          <a:cs typeface="Arial" pitchFamily="34" charset="0"/>
                        </a:rPr>
                        <a:t>1 - в масштабе (в метрах)</a:t>
                      </a:r>
                      <a:br>
                        <a:rPr lang="ru-RU" sz="1400" b="1" dirty="0">
                          <a:latin typeface="Arial" pitchFamily="34" charset="0"/>
                          <a:cs typeface="Arial" pitchFamily="34" charset="0"/>
                        </a:rPr>
                      </a:br>
                      <a:r>
                        <a:rPr lang="ru-RU" sz="1400" b="1" dirty="0">
                          <a:latin typeface="Arial" pitchFamily="34" charset="0"/>
                          <a:cs typeface="Arial" pitchFamily="34" charset="0"/>
                        </a:rPr>
                        <a:t>2 - не в </a:t>
                      </a:r>
                      <a:r>
                        <a:rPr lang="ru-RU" sz="1400" b="1" dirty="0" smtClean="0">
                          <a:latin typeface="Arial" pitchFamily="34" charset="0"/>
                          <a:cs typeface="Arial" pitchFamily="34" charset="0"/>
                        </a:rPr>
                        <a:t>масштабе</a:t>
                      </a:r>
                      <a:endParaRPr lang="ru-RU" sz="1400" b="1" dirty="0">
                        <a:latin typeface="Arial" pitchFamily="34" charset="0"/>
                        <a:cs typeface="Arial" pitchFamily="34" charset="0"/>
                      </a:endParaRPr>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ru-RU" sz="1700" dirty="0"/>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ru-RU" sz="1200" b="1" dirty="0">
                          <a:latin typeface="Arial" pitchFamily="34" charset="0"/>
                          <a:cs typeface="Arial" pitchFamily="34" charset="0"/>
                        </a:rPr>
                        <a:t>Ямы </a:t>
                      </a:r>
                      <a:br>
                        <a:rPr lang="ru-RU" sz="1200" b="1" dirty="0">
                          <a:latin typeface="Arial" pitchFamily="34" charset="0"/>
                          <a:cs typeface="Arial" pitchFamily="34" charset="0"/>
                        </a:rPr>
                      </a:br>
                      <a:r>
                        <a:rPr lang="ru-RU" sz="1200" b="1" dirty="0">
                          <a:latin typeface="Arial" pitchFamily="34" charset="0"/>
                          <a:cs typeface="Arial" pitchFamily="34" charset="0"/>
                        </a:rPr>
                        <a:t>1 - в масштабе (в метрах)</a:t>
                      </a:r>
                      <a:br>
                        <a:rPr lang="ru-RU" sz="1200" b="1" dirty="0">
                          <a:latin typeface="Arial" pitchFamily="34" charset="0"/>
                          <a:cs typeface="Arial" pitchFamily="34" charset="0"/>
                        </a:rPr>
                      </a:br>
                      <a:r>
                        <a:rPr lang="ru-RU" sz="1200" b="1" dirty="0">
                          <a:latin typeface="Arial" pitchFamily="34" charset="0"/>
                          <a:cs typeface="Arial" pitchFamily="34" charset="0"/>
                        </a:rPr>
                        <a:t>2 - не в масштабе</a:t>
                      </a:r>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033036">
                <a:tc>
                  <a:txBody>
                    <a:bodyPr/>
                    <a:lstStyle/>
                    <a:p>
                      <a:pPr algn="ctr"/>
                      <a:endParaRPr lang="ru-RU" sz="1700" dirty="0"/>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dirty="0" smtClean="0">
                          <a:latin typeface="Arial" pitchFamily="34" charset="0"/>
                          <a:cs typeface="Arial" pitchFamily="34" charset="0"/>
                        </a:rPr>
                        <a:t>Скалы и скалистые обрывы</a:t>
                      </a:r>
                    </a:p>
                    <a:p>
                      <a:pPr algn="l"/>
                      <a:endParaRPr lang="ru-RU" sz="1400" b="1" dirty="0">
                        <a:latin typeface="Arial" pitchFamily="34" charset="0"/>
                        <a:cs typeface="Arial" pitchFamily="34" charset="0"/>
                      </a:endParaRPr>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ru-RU" sz="1700" dirty="0"/>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ru-RU" sz="1200" b="1" dirty="0" smtClean="0">
                          <a:latin typeface="Arial" pitchFamily="34" charset="0"/>
                          <a:cs typeface="Arial" pitchFamily="34" charset="0"/>
                        </a:rPr>
                        <a:t>Уступы и обрывы (высота в метрах)</a:t>
                      </a:r>
                      <a:endParaRPr lang="ru-RU" sz="1200" b="1" dirty="0">
                        <a:latin typeface="Arial" pitchFamily="34" charset="0"/>
                        <a:cs typeface="Arial" pitchFamily="34" charset="0"/>
                      </a:endParaRPr>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39724">
                <a:tc>
                  <a:txBody>
                    <a:bodyPr/>
                    <a:lstStyle/>
                    <a:p>
                      <a:pPr algn="ctr"/>
                      <a:endParaRPr lang="ru-RU" sz="1700" dirty="0"/>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endParaRPr lang="ru-RU" sz="1400" b="1" dirty="0">
                        <a:latin typeface="Arial" pitchFamily="34" charset="0"/>
                        <a:cs typeface="Arial" pitchFamily="34" charset="0"/>
                      </a:endParaRPr>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ru-RU" sz="1700"/>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endParaRPr lang="ru-RU" sz="1200" b="1" dirty="0">
                        <a:latin typeface="Arial" pitchFamily="34" charset="0"/>
                        <a:cs typeface="Arial" pitchFamily="34" charset="0"/>
                      </a:endParaRPr>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851184">
                <a:tc>
                  <a:txBody>
                    <a:bodyPr/>
                    <a:lstStyle/>
                    <a:p>
                      <a:pPr algn="ctr"/>
                      <a:endParaRPr lang="ru-RU" sz="1700" dirty="0"/>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dirty="0" smtClean="0">
                          <a:latin typeface="Arial" pitchFamily="34" charset="0"/>
                          <a:cs typeface="Arial" pitchFamily="34" charset="0"/>
                        </a:rPr>
                        <a:t>Оползни</a:t>
                      </a:r>
                    </a:p>
                    <a:p>
                      <a:pPr algn="l"/>
                      <a:endParaRPr lang="ru-RU" sz="1400" b="1" dirty="0">
                        <a:latin typeface="Arial" pitchFamily="34" charset="0"/>
                        <a:cs typeface="Arial" pitchFamily="34" charset="0"/>
                      </a:endParaRPr>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ru-RU" sz="1700" dirty="0"/>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Arial" pitchFamily="34" charset="0"/>
                          <a:cs typeface="Arial" pitchFamily="34" charset="0"/>
                        </a:rPr>
                        <a:t>Земляные и песчаные осыпи</a:t>
                      </a:r>
                    </a:p>
                    <a:p>
                      <a:pPr algn="l"/>
                      <a:endParaRPr lang="ru-RU" sz="1200" b="1" dirty="0">
                        <a:latin typeface="Arial" pitchFamily="34" charset="0"/>
                        <a:cs typeface="Arial" pitchFamily="34" charset="0"/>
                      </a:endParaRPr>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107266">
                <a:tc>
                  <a:txBody>
                    <a:bodyPr/>
                    <a:lstStyle/>
                    <a:p>
                      <a:pPr algn="ctr"/>
                      <a:endParaRPr lang="ru-RU" sz="1700" dirty="0"/>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ru-RU" sz="1400" b="1" dirty="0">
                          <a:latin typeface="Arial" pitchFamily="34" charset="0"/>
                          <a:cs typeface="Arial" pitchFamily="34" charset="0"/>
                        </a:rPr>
                        <a:t>Обозначения </a:t>
                      </a:r>
                      <a:r>
                        <a:rPr lang="en-US" sz="1400" b="1" dirty="0" smtClean="0">
                          <a:latin typeface="Arial" pitchFamily="34" charset="0"/>
                          <a:cs typeface="Arial" pitchFamily="34" charset="0"/>
                        </a:rPr>
                        <a:t>h</a:t>
                      </a:r>
                      <a:r>
                        <a:rPr lang="ru-RU" sz="1400" b="1" dirty="0" smtClean="0">
                          <a:latin typeface="Arial" pitchFamily="34" charset="0"/>
                          <a:cs typeface="Arial" pitchFamily="34" charset="0"/>
                        </a:rPr>
                        <a:t> </a:t>
                      </a:r>
                      <a:endParaRPr lang="ru-RU" sz="1400" b="1" dirty="0" smtClean="0">
                        <a:latin typeface="Arial" pitchFamily="34" charset="0"/>
                        <a:cs typeface="Arial" pitchFamily="34" charset="0"/>
                      </a:endParaRPr>
                    </a:p>
                    <a:p>
                      <a:pPr algn="l"/>
                      <a:r>
                        <a:rPr lang="ru-RU" sz="1400" b="1" dirty="0" smtClean="0">
                          <a:latin typeface="Arial" pitchFamily="34" charset="0"/>
                          <a:cs typeface="Arial" pitchFamily="34" charset="0"/>
                        </a:rPr>
                        <a:t>горизонталей </a:t>
                      </a:r>
                      <a:r>
                        <a:rPr lang="ru-RU" sz="1400" b="1" dirty="0">
                          <a:latin typeface="Arial" pitchFamily="34" charset="0"/>
                          <a:cs typeface="Arial" pitchFamily="34" charset="0"/>
                        </a:rPr>
                        <a:t>в метрах</a:t>
                      </a:r>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ru-RU" sz="1700" dirty="0"/>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ru-RU" sz="1700" dirty="0"/>
                    </a:p>
                  </a:txBody>
                  <a:tcPr marL="113459" marR="113459" marT="42547" marB="4254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pic>
        <p:nvPicPr>
          <p:cNvPr id="19" name="Picture 93" descr="http://www.4turista.ru/files/k62.gif"/>
          <p:cNvPicPr>
            <a:picLocks noChangeAspect="1" noChangeArrowheads="1"/>
          </p:cNvPicPr>
          <p:nvPr/>
        </p:nvPicPr>
        <p:blipFill>
          <a:blip r:embed="rId2"/>
          <a:srcRect/>
          <a:stretch>
            <a:fillRect/>
          </a:stretch>
        </p:blipFill>
        <p:spPr bwMode="auto">
          <a:xfrm>
            <a:off x="949538" y="761519"/>
            <a:ext cx="1986082" cy="822732"/>
          </a:xfrm>
          <a:prstGeom prst="rect">
            <a:avLst/>
          </a:prstGeom>
          <a:noFill/>
          <a:ln w="9525">
            <a:noFill/>
            <a:miter lim="800000"/>
            <a:headEnd/>
            <a:tailEnd/>
          </a:ln>
        </p:spPr>
      </p:pic>
      <p:pic>
        <p:nvPicPr>
          <p:cNvPr id="20" name="Picture 95" descr="http://www.4turista.ru/files/k64.gif"/>
          <p:cNvPicPr>
            <a:picLocks noChangeAspect="1" noChangeArrowheads="1"/>
          </p:cNvPicPr>
          <p:nvPr/>
        </p:nvPicPr>
        <p:blipFill>
          <a:blip r:embed="rId3"/>
          <a:srcRect/>
          <a:stretch>
            <a:fillRect/>
          </a:stretch>
        </p:blipFill>
        <p:spPr bwMode="auto">
          <a:xfrm>
            <a:off x="1132954" y="1695440"/>
            <a:ext cx="1619249" cy="466725"/>
          </a:xfrm>
          <a:prstGeom prst="rect">
            <a:avLst/>
          </a:prstGeom>
          <a:noFill/>
          <a:ln w="9525">
            <a:noFill/>
            <a:miter lim="800000"/>
            <a:headEnd/>
            <a:tailEnd/>
          </a:ln>
        </p:spPr>
      </p:pic>
      <p:pic>
        <p:nvPicPr>
          <p:cNvPr id="24" name="Picture 99" descr="http://www.4turista.ru/files/k67.gif"/>
          <p:cNvPicPr>
            <a:picLocks noChangeAspect="1" noChangeArrowheads="1"/>
          </p:cNvPicPr>
          <p:nvPr/>
        </p:nvPicPr>
        <p:blipFill>
          <a:blip r:embed="rId4"/>
          <a:srcRect/>
          <a:stretch>
            <a:fillRect/>
          </a:stretch>
        </p:blipFill>
        <p:spPr bwMode="auto">
          <a:xfrm>
            <a:off x="949538" y="3414708"/>
            <a:ext cx="1986082" cy="852488"/>
          </a:xfrm>
          <a:prstGeom prst="rect">
            <a:avLst/>
          </a:prstGeom>
          <a:noFill/>
          <a:ln w="9525">
            <a:noFill/>
            <a:miter lim="800000"/>
            <a:headEnd/>
            <a:tailEnd/>
          </a:ln>
        </p:spPr>
      </p:pic>
      <p:pic>
        <p:nvPicPr>
          <p:cNvPr id="25" name="Picture 101" descr="http://www.4turista.ru/files/k69.gif"/>
          <p:cNvPicPr>
            <a:picLocks noChangeAspect="1" noChangeArrowheads="1"/>
          </p:cNvPicPr>
          <p:nvPr/>
        </p:nvPicPr>
        <p:blipFill>
          <a:blip r:embed="rId5"/>
          <a:srcRect/>
          <a:stretch>
            <a:fillRect/>
          </a:stretch>
        </p:blipFill>
        <p:spPr bwMode="auto">
          <a:xfrm>
            <a:off x="949539" y="4788154"/>
            <a:ext cx="1986082" cy="687613"/>
          </a:xfrm>
          <a:prstGeom prst="rect">
            <a:avLst/>
          </a:prstGeom>
          <a:noFill/>
          <a:ln w="9525">
            <a:noFill/>
            <a:miter lim="800000"/>
            <a:headEnd/>
            <a:tailEnd/>
          </a:ln>
        </p:spPr>
      </p:pic>
      <p:pic>
        <p:nvPicPr>
          <p:cNvPr id="26" name="Picture 103" descr="http://www.4turista.ru/files/k73.gif"/>
          <p:cNvPicPr>
            <a:picLocks noChangeAspect="1" noChangeArrowheads="1"/>
          </p:cNvPicPr>
          <p:nvPr/>
        </p:nvPicPr>
        <p:blipFill>
          <a:blip r:embed="rId6"/>
          <a:srcRect/>
          <a:stretch>
            <a:fillRect/>
          </a:stretch>
        </p:blipFill>
        <p:spPr bwMode="auto">
          <a:xfrm>
            <a:off x="949538" y="5715010"/>
            <a:ext cx="1986082" cy="785812"/>
          </a:xfrm>
          <a:prstGeom prst="rect">
            <a:avLst/>
          </a:prstGeom>
          <a:noFill/>
          <a:ln w="9525">
            <a:noFill/>
            <a:miter lim="800000"/>
            <a:headEnd/>
            <a:tailEnd/>
          </a:ln>
        </p:spPr>
      </p:pic>
      <p:pic>
        <p:nvPicPr>
          <p:cNvPr id="27" name="Picture 94" descr="http://www.4turista.ru/files/k63.gif"/>
          <p:cNvPicPr>
            <a:picLocks noChangeAspect="1" noChangeArrowheads="1"/>
          </p:cNvPicPr>
          <p:nvPr/>
        </p:nvPicPr>
        <p:blipFill>
          <a:blip r:embed="rId7"/>
          <a:srcRect/>
          <a:stretch>
            <a:fillRect/>
          </a:stretch>
        </p:blipFill>
        <p:spPr bwMode="auto">
          <a:xfrm>
            <a:off x="6471244" y="761519"/>
            <a:ext cx="2130498" cy="727019"/>
          </a:xfrm>
          <a:prstGeom prst="rect">
            <a:avLst/>
          </a:prstGeom>
          <a:noFill/>
          <a:ln w="9525">
            <a:noFill/>
            <a:miter lim="800000"/>
            <a:headEnd/>
            <a:tailEnd/>
          </a:ln>
        </p:spPr>
      </p:pic>
      <p:pic>
        <p:nvPicPr>
          <p:cNvPr id="28" name="Picture 96" descr="http://www.4turista.ru/files/k65.gif"/>
          <p:cNvPicPr>
            <a:picLocks noChangeAspect="1" noChangeArrowheads="1"/>
          </p:cNvPicPr>
          <p:nvPr/>
        </p:nvPicPr>
        <p:blipFill>
          <a:blip r:embed="rId8"/>
          <a:srcRect/>
          <a:stretch>
            <a:fillRect/>
          </a:stretch>
        </p:blipFill>
        <p:spPr bwMode="auto">
          <a:xfrm>
            <a:off x="7005160" y="1680146"/>
            <a:ext cx="1270000" cy="476250"/>
          </a:xfrm>
          <a:prstGeom prst="rect">
            <a:avLst/>
          </a:prstGeom>
          <a:noFill/>
          <a:ln w="9525">
            <a:noFill/>
            <a:miter lim="800000"/>
            <a:headEnd/>
            <a:tailEnd/>
          </a:ln>
        </p:spPr>
      </p:pic>
      <p:pic>
        <p:nvPicPr>
          <p:cNvPr id="29" name="Picture 98" descr="http://www.4turista.ru/files/k72.gif"/>
          <p:cNvPicPr>
            <a:picLocks noChangeAspect="1" noChangeArrowheads="1"/>
          </p:cNvPicPr>
          <p:nvPr/>
        </p:nvPicPr>
        <p:blipFill>
          <a:blip r:embed="rId9"/>
          <a:srcRect/>
          <a:stretch>
            <a:fillRect/>
          </a:stretch>
        </p:blipFill>
        <p:spPr bwMode="auto">
          <a:xfrm>
            <a:off x="6471244" y="2391677"/>
            <a:ext cx="2130498" cy="742984"/>
          </a:xfrm>
          <a:prstGeom prst="rect">
            <a:avLst/>
          </a:prstGeom>
          <a:noFill/>
          <a:ln w="9525">
            <a:noFill/>
            <a:miter lim="800000"/>
            <a:headEnd/>
            <a:tailEnd/>
          </a:ln>
        </p:spPr>
      </p:pic>
      <p:pic>
        <p:nvPicPr>
          <p:cNvPr id="30" name="Picture 100" descr="http://www.4turista.ru/files/k71.gif"/>
          <p:cNvPicPr>
            <a:picLocks noChangeAspect="1" noChangeArrowheads="1"/>
          </p:cNvPicPr>
          <p:nvPr/>
        </p:nvPicPr>
        <p:blipFill>
          <a:blip r:embed="rId10"/>
          <a:srcRect/>
          <a:stretch>
            <a:fillRect/>
          </a:stretch>
        </p:blipFill>
        <p:spPr bwMode="auto">
          <a:xfrm>
            <a:off x="6471243" y="3442674"/>
            <a:ext cx="2130498" cy="796555"/>
          </a:xfrm>
          <a:prstGeom prst="rect">
            <a:avLst/>
          </a:prstGeom>
          <a:noFill/>
          <a:ln w="9525">
            <a:noFill/>
            <a:miter lim="800000"/>
            <a:headEnd/>
            <a:tailEnd/>
          </a:ln>
        </p:spPr>
      </p:pic>
      <p:pic>
        <p:nvPicPr>
          <p:cNvPr id="31" name="Picture 102" descr="http://www.4turista.ru/files/k70.gif"/>
          <p:cNvPicPr>
            <a:picLocks noChangeAspect="1" noChangeArrowheads="1"/>
          </p:cNvPicPr>
          <p:nvPr/>
        </p:nvPicPr>
        <p:blipFill>
          <a:blip r:embed="rId11"/>
          <a:srcRect/>
          <a:stretch>
            <a:fillRect/>
          </a:stretch>
        </p:blipFill>
        <p:spPr bwMode="auto">
          <a:xfrm>
            <a:off x="6471244" y="4788154"/>
            <a:ext cx="2130497" cy="721264"/>
          </a:xfrm>
          <a:prstGeom prst="rect">
            <a:avLst/>
          </a:prstGeom>
          <a:noFill/>
          <a:ln w="9525">
            <a:noFill/>
            <a:miter lim="800000"/>
            <a:headEnd/>
            <a:tailEnd/>
          </a:ln>
        </p:spPr>
      </p:pic>
      <p:pic>
        <p:nvPicPr>
          <p:cNvPr id="32" name="Picture 97" descr="http://www.4turista.ru/files/k66.gif"/>
          <p:cNvPicPr>
            <a:picLocks noChangeAspect="1" noChangeArrowheads="1"/>
          </p:cNvPicPr>
          <p:nvPr/>
        </p:nvPicPr>
        <p:blipFill>
          <a:blip r:embed="rId12"/>
          <a:srcRect/>
          <a:stretch>
            <a:fillRect/>
          </a:stretch>
        </p:blipFill>
        <p:spPr bwMode="auto">
          <a:xfrm>
            <a:off x="966635" y="2333614"/>
            <a:ext cx="1968985" cy="842963"/>
          </a:xfrm>
          <a:prstGeom prst="rect">
            <a:avLst/>
          </a:prstGeom>
          <a:noFill/>
          <a:ln w="9525">
            <a:noFill/>
            <a:miter lim="800000"/>
            <a:headEnd/>
            <a:tailEnd/>
          </a:ln>
        </p:spPr>
      </p:pic>
    </p:spTree>
    <p:extLst>
      <p:ext uri="{BB962C8B-B14F-4D97-AF65-F5344CB8AC3E}">
        <p14:creationId xmlns:p14="http://schemas.microsoft.com/office/powerpoint/2010/main" val="17181630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199" y="699427"/>
            <a:ext cx="11259880" cy="5063419"/>
          </a:xfrm>
        </p:spPr>
        <p:txBody>
          <a:bodyPr>
            <a:normAutofit/>
          </a:bodyPr>
          <a:lstStyle/>
          <a:p>
            <a:pPr marL="0" indent="0">
              <a:buNone/>
            </a:pPr>
            <a:r>
              <a:rPr lang="ru-RU" dirty="0"/>
              <a:t>	</a:t>
            </a:r>
            <a:endParaRPr lang="ru-RU" dirty="0" smtClean="0"/>
          </a:p>
          <a:p>
            <a:pPr marL="0" indent="0" algn="just">
              <a:buNone/>
            </a:pPr>
            <a:r>
              <a:rPr lang="ru-RU" dirty="0"/>
              <a:t>	</a:t>
            </a:r>
            <a:r>
              <a:rPr lang="ru-RU" sz="2400" dirty="0" smtClean="0">
                <a:effectLst>
                  <a:outerShdw blurRad="38100" dist="38100" dir="2700000" algn="tl">
                    <a:srgbClr val="000000">
                      <a:alpha val="43137"/>
                    </a:srgbClr>
                  </a:outerShdw>
                </a:effectLst>
                <a:latin typeface="Arial" pitchFamily="34" charset="0"/>
                <a:cs typeface="Arial" pitchFamily="34" charset="0"/>
              </a:rPr>
              <a:t>К </a:t>
            </a:r>
            <a:r>
              <a:rPr lang="ru-RU" sz="2400" dirty="0">
                <a:effectLst>
                  <a:outerShdw blurRad="38100" dist="38100" dir="2700000" algn="tl">
                    <a:srgbClr val="000000">
                      <a:alpha val="43137"/>
                    </a:srgbClr>
                  </a:outerShdw>
                </a:effectLst>
                <a:latin typeface="Arial" pitchFamily="34" charset="0"/>
                <a:cs typeface="Arial" pitchFamily="34" charset="0"/>
              </a:rPr>
              <a:t>объектам </a:t>
            </a:r>
            <a:r>
              <a:rPr lang="ru-RU" sz="2400" dirty="0">
                <a:solidFill>
                  <a:srgbClr val="FF0000"/>
                </a:solidFill>
                <a:effectLst>
                  <a:outerShdw blurRad="38100" dist="38100" dir="2700000" algn="tl">
                    <a:srgbClr val="000000">
                      <a:alpha val="43137"/>
                    </a:srgbClr>
                  </a:outerShdw>
                </a:effectLst>
                <a:latin typeface="Arial" pitchFamily="34" charset="0"/>
                <a:cs typeface="Arial" pitchFamily="34" charset="0"/>
              </a:rPr>
              <a:t>гидрографии</a:t>
            </a:r>
            <a:r>
              <a:rPr lang="ru-RU" sz="2400" dirty="0">
                <a:effectLst>
                  <a:outerShdw blurRad="38100" dist="38100" dir="2700000" algn="tl">
                    <a:srgbClr val="000000">
                      <a:alpha val="43137"/>
                    </a:srgbClr>
                  </a:outerShdw>
                </a:effectLst>
                <a:latin typeface="Arial" pitchFamily="34" charset="0"/>
                <a:cs typeface="Arial" pitchFamily="34" charset="0"/>
              </a:rPr>
              <a:t> относят моря, реки, ручьи, каналы, озёра и другие водоёмы.</a:t>
            </a:r>
          </a:p>
          <a:p>
            <a:pPr marL="0" indent="0" algn="just">
              <a:buNone/>
            </a:pPr>
            <a:r>
              <a:rPr lang="ru-RU" sz="2400" b="1" dirty="0" smtClean="0">
                <a:effectLst>
                  <a:outerShdw blurRad="38100" dist="38100" dir="2700000" algn="tl">
                    <a:srgbClr val="000000">
                      <a:alpha val="43137"/>
                    </a:srgbClr>
                  </a:outerShdw>
                </a:effectLst>
                <a:latin typeface="Arial" pitchFamily="34" charset="0"/>
                <a:cs typeface="Arial" pitchFamily="34" charset="0"/>
              </a:rPr>
              <a:t>	Реки </a:t>
            </a:r>
            <a:r>
              <a:rPr lang="ru-RU" sz="2400" dirty="0">
                <a:effectLst>
                  <a:outerShdw blurRad="38100" dist="38100" dir="2700000" algn="tl">
                    <a:srgbClr val="000000">
                      <a:alpha val="43137"/>
                    </a:srgbClr>
                  </a:outerShdw>
                </a:effectLst>
                <a:latin typeface="Arial" pitchFamily="34" charset="0"/>
                <a:cs typeface="Arial" pitchFamily="34" charset="0"/>
              </a:rPr>
              <a:t>подразделяются:</a:t>
            </a:r>
          </a:p>
          <a:p>
            <a:pPr lvl="0" algn="just"/>
            <a:r>
              <a:rPr lang="ru-RU" sz="2400" dirty="0">
                <a:effectLst>
                  <a:outerShdw blurRad="38100" dist="38100" dir="2700000" algn="tl">
                    <a:srgbClr val="000000">
                      <a:alpha val="43137"/>
                    </a:srgbClr>
                  </a:outerShdw>
                </a:effectLst>
                <a:latin typeface="Arial" pitchFamily="34" charset="0"/>
                <a:cs typeface="Arial" pitchFamily="34" charset="0"/>
              </a:rPr>
              <a:t>по ширине русла - узкие (до 60м), средние (от 60 до 300м), широкие (более 300м);</a:t>
            </a:r>
          </a:p>
          <a:p>
            <a:pPr lvl="0" algn="just"/>
            <a:r>
              <a:rPr lang="ru-RU" sz="2400" dirty="0">
                <a:effectLst>
                  <a:outerShdw blurRad="38100" dist="38100" dir="2700000" algn="tl">
                    <a:srgbClr val="000000">
                      <a:alpha val="43137"/>
                    </a:srgbClr>
                  </a:outerShdw>
                </a:effectLst>
                <a:latin typeface="Arial" pitchFamily="34" charset="0"/>
                <a:cs typeface="Arial" pitchFamily="34" charset="0"/>
              </a:rPr>
              <a:t>по глубине - мелкие (до 1,5м), глубокие (более 1,5м);</a:t>
            </a:r>
          </a:p>
          <a:p>
            <a:pPr lvl="0" algn="just"/>
            <a:r>
              <a:rPr lang="ru-RU" sz="2400" dirty="0">
                <a:effectLst>
                  <a:outerShdw blurRad="38100" dist="38100" dir="2700000" algn="tl">
                    <a:srgbClr val="000000">
                      <a:alpha val="43137"/>
                    </a:srgbClr>
                  </a:outerShdw>
                </a:effectLst>
                <a:latin typeface="Arial" pitchFamily="34" charset="0"/>
                <a:cs typeface="Arial" pitchFamily="34" charset="0"/>
              </a:rPr>
              <a:t>по скорости течения - со слабым (до 0,5м/с), средним (от 0,5 до 1м/с), быстрым (от 1 до 2м/с), очень быстрым (более 2м/с).</a:t>
            </a:r>
          </a:p>
          <a:p>
            <a:pPr marL="0" indent="0" algn="just">
              <a:buNone/>
            </a:pPr>
            <a:r>
              <a:rPr lang="ru-RU" sz="2400" dirty="0" smtClean="0">
                <a:effectLst>
                  <a:outerShdw blurRad="38100" dist="38100" dir="2700000" algn="tl">
                    <a:srgbClr val="000000">
                      <a:alpha val="43137"/>
                    </a:srgbClr>
                  </a:outerShdw>
                </a:effectLst>
                <a:latin typeface="Arial" pitchFamily="34" charset="0"/>
                <a:cs typeface="Arial" pitchFamily="34" charset="0"/>
              </a:rPr>
              <a:t>	Водные </a:t>
            </a:r>
            <a:r>
              <a:rPr lang="ru-RU" sz="2400" dirty="0">
                <a:effectLst>
                  <a:outerShdw blurRad="38100" dist="38100" dir="2700000" algn="tl">
                    <a:srgbClr val="000000">
                      <a:alpha val="43137"/>
                    </a:srgbClr>
                  </a:outerShdw>
                </a:effectLst>
                <a:latin typeface="Arial" pitchFamily="34" charset="0"/>
                <a:cs typeface="Arial" pitchFamily="34" charset="0"/>
              </a:rPr>
              <a:t>преграды оказывают большое влияние на действия подразделений. Они облегчают организацию устойчивой обороны и затрудняют наступление.</a:t>
            </a:r>
          </a:p>
        </p:txBody>
      </p:sp>
    </p:spTree>
    <p:extLst>
      <p:ext uri="{BB962C8B-B14F-4D97-AF65-F5344CB8AC3E}">
        <p14:creationId xmlns:p14="http://schemas.microsoft.com/office/powerpoint/2010/main" val="14932191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753350" y="2701418"/>
            <a:ext cx="1714500" cy="400110"/>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a:spAutoFit/>
          </a:bodyPr>
          <a:lstStyle>
            <a:defPPr>
              <a:defRPr lang="ru-RU"/>
            </a:defPPr>
            <a:lvl1pPr algn="ctr" fontAlgn="auto">
              <a:spcBef>
                <a:spcPts val="0"/>
              </a:spcBef>
              <a:spcAft>
                <a:spcPts val="0"/>
              </a:spcAft>
              <a:defRPr sz="2400">
                <a:solidFill>
                  <a:schemeClr val="tx1"/>
                </a:solidFill>
              </a:defRPr>
            </a:lvl1pPr>
          </a:lstStyle>
          <a:p>
            <a:r>
              <a:rPr lang="ru-RU" sz="2000" dirty="0">
                <a:effectLst>
                  <a:outerShdw blurRad="38100" dist="38100" dir="2700000" algn="tl">
                    <a:srgbClr val="000000">
                      <a:alpha val="43137"/>
                    </a:srgbClr>
                  </a:outerShdw>
                </a:effectLst>
                <a:latin typeface="Arial" pitchFamily="34" charset="0"/>
                <a:cs typeface="Arial" pitchFamily="34" charset="0"/>
              </a:rPr>
              <a:t>Каналы</a:t>
            </a:r>
          </a:p>
        </p:txBody>
      </p:sp>
      <p:pic>
        <p:nvPicPr>
          <p:cNvPr id="7" name="Рисунок 6" descr="канал.jpg"/>
          <p:cNvPicPr>
            <a:picLocks noChangeAspect="1"/>
          </p:cNvPicPr>
          <p:nvPr/>
        </p:nvPicPr>
        <p:blipFill>
          <a:blip r:embed="rId2" cstate="print"/>
          <a:srcRect l="3214" r="7857"/>
          <a:stretch>
            <a:fillRect/>
          </a:stretch>
        </p:blipFill>
        <p:spPr bwMode="auto">
          <a:xfrm>
            <a:off x="6346451" y="3275710"/>
            <a:ext cx="4528298" cy="3080640"/>
          </a:xfrm>
          <a:prstGeom prst="rect">
            <a:avLst/>
          </a:prstGeom>
          <a:noFill/>
          <a:ln w="9525">
            <a:noFill/>
            <a:miter lim="800000"/>
            <a:headEnd/>
            <a:tailEnd/>
          </a:ln>
        </p:spPr>
      </p:pic>
      <p:pic>
        <p:nvPicPr>
          <p:cNvPr id="8" name="Рисунок 7" descr="море.jpg"/>
          <p:cNvPicPr>
            <a:picLocks noChangeAspect="1"/>
          </p:cNvPicPr>
          <p:nvPr/>
        </p:nvPicPr>
        <p:blipFill>
          <a:blip r:embed="rId3" cstate="print"/>
          <a:srcRect/>
          <a:stretch>
            <a:fillRect/>
          </a:stretch>
        </p:blipFill>
        <p:spPr bwMode="auto">
          <a:xfrm>
            <a:off x="1375634" y="3275710"/>
            <a:ext cx="4387168" cy="3080640"/>
          </a:xfrm>
          <a:prstGeom prst="rect">
            <a:avLst/>
          </a:prstGeom>
          <a:noFill/>
          <a:ln w="9525">
            <a:noFill/>
            <a:miter lim="800000"/>
            <a:headEnd/>
            <a:tailEnd/>
          </a:ln>
        </p:spPr>
      </p:pic>
      <p:sp>
        <p:nvSpPr>
          <p:cNvPr id="9" name="TextBox 8"/>
          <p:cNvSpPr txBox="1"/>
          <p:nvPr/>
        </p:nvSpPr>
        <p:spPr>
          <a:xfrm>
            <a:off x="2711968" y="2701418"/>
            <a:ext cx="1714500" cy="400110"/>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a:spAutoFit/>
          </a:bodyPr>
          <a:lstStyle>
            <a:defPPr>
              <a:defRPr lang="ru-RU"/>
            </a:defPPr>
            <a:lvl1pPr algn="ctr" fontAlgn="auto">
              <a:spcBef>
                <a:spcPts val="0"/>
              </a:spcBef>
              <a:spcAft>
                <a:spcPts val="0"/>
              </a:spcAft>
              <a:defRPr sz="2400">
                <a:solidFill>
                  <a:schemeClr val="tx1"/>
                </a:solidFill>
              </a:defRPr>
            </a:lvl1pPr>
          </a:lstStyle>
          <a:p>
            <a:r>
              <a:rPr lang="ru-RU" sz="2000" dirty="0">
                <a:effectLst>
                  <a:outerShdw blurRad="38100" dist="38100" dir="2700000" algn="tl">
                    <a:srgbClr val="000000">
                      <a:alpha val="43137"/>
                    </a:srgbClr>
                  </a:outerShdw>
                </a:effectLst>
                <a:latin typeface="Arial" pitchFamily="34" charset="0"/>
                <a:cs typeface="Arial" pitchFamily="34" charset="0"/>
              </a:rPr>
              <a:t>Моря</a:t>
            </a:r>
          </a:p>
        </p:txBody>
      </p:sp>
      <p:sp>
        <p:nvSpPr>
          <p:cNvPr id="2" name="Прямоугольник 1"/>
          <p:cNvSpPr/>
          <p:nvPr/>
        </p:nvSpPr>
        <p:spPr>
          <a:xfrm>
            <a:off x="499730" y="840548"/>
            <a:ext cx="10972800" cy="1200329"/>
          </a:xfrm>
          <a:prstGeom prst="rect">
            <a:avLst/>
          </a:prstGeom>
        </p:spPr>
        <p:txBody>
          <a:bodyPr wrap="square">
            <a:spAutoFit/>
          </a:bodyPr>
          <a:lstStyle/>
          <a:p>
            <a:pPr indent="361950" algn="just" fontAlgn="auto">
              <a:spcBef>
                <a:spcPts val="0"/>
              </a:spcBef>
              <a:spcAft>
                <a:spcPts val="0"/>
              </a:spcAft>
              <a:defRPr/>
            </a:pP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Гидрография</a:t>
            </a:r>
            <a:r>
              <a:rPr lang="ru-RU" sz="2400" dirty="0">
                <a:effectLst>
                  <a:outerShdw blurRad="38100" dist="38100" dir="2700000" algn="tl">
                    <a:srgbClr val="000000">
                      <a:alpha val="43137"/>
                    </a:srgbClr>
                  </a:outerShdw>
                </a:effectLst>
                <a:latin typeface="Arial" pitchFamily="34" charset="0"/>
                <a:cs typeface="Arial" pitchFamily="34" charset="0"/>
              </a:rPr>
              <a:t> - облегчает организацию устойчивой обороны и затрудняет наступление</a:t>
            </a:r>
            <a:r>
              <a:rPr lang="en-US" sz="2400" dirty="0">
                <a:effectLst>
                  <a:outerShdw blurRad="38100" dist="38100" dir="2700000" algn="tl">
                    <a:srgbClr val="000000">
                      <a:alpha val="43137"/>
                    </a:srgbClr>
                  </a:outerShdw>
                </a:effectLst>
                <a:latin typeface="Arial" pitchFamily="34" charset="0"/>
                <a:cs typeface="Arial" pitchFamily="34" charset="0"/>
              </a:rPr>
              <a:t>;</a:t>
            </a:r>
            <a:endParaRPr lang="ru-RU" sz="2400" dirty="0">
              <a:effectLst>
                <a:outerShdw blurRad="38100" dist="38100" dir="2700000" algn="tl">
                  <a:srgbClr val="000000">
                    <a:alpha val="43137"/>
                  </a:srgbClr>
                </a:outerShdw>
              </a:effectLst>
              <a:latin typeface="Arial" pitchFamily="34" charset="0"/>
              <a:cs typeface="Arial" pitchFamily="34" charset="0"/>
            </a:endParaRPr>
          </a:p>
          <a:p>
            <a:pPr algn="just" fontAlgn="auto">
              <a:spcBef>
                <a:spcPts val="0"/>
              </a:spcBef>
              <a:spcAft>
                <a:spcPts val="0"/>
              </a:spcAft>
              <a:defRPr/>
            </a:pPr>
            <a:r>
              <a:rPr lang="ru-RU" sz="2400" dirty="0">
                <a:effectLst>
                  <a:outerShdw blurRad="38100" dist="38100" dir="2700000" algn="tl">
                    <a:srgbClr val="000000">
                      <a:alpha val="43137"/>
                    </a:srgbClr>
                  </a:outerShdw>
                </a:effectLst>
                <a:latin typeface="Arial" pitchFamily="34" charset="0"/>
                <a:cs typeface="Arial" pitchFamily="34" charset="0"/>
              </a:rPr>
              <a:t>значение  водоемов во многом зависит </a:t>
            </a:r>
            <a:r>
              <a:rPr lang="ru-RU" sz="2400" dirty="0" smtClean="0">
                <a:effectLst>
                  <a:outerShdw blurRad="38100" dist="38100" dir="2700000" algn="tl">
                    <a:srgbClr val="000000">
                      <a:alpha val="43137"/>
                    </a:srgbClr>
                  </a:outerShdw>
                </a:effectLst>
                <a:latin typeface="Arial" pitchFamily="34" charset="0"/>
                <a:cs typeface="Arial" pitchFamily="34" charset="0"/>
              </a:rPr>
              <a:t>от </a:t>
            </a:r>
            <a:r>
              <a:rPr lang="ru-RU" sz="2400" dirty="0">
                <a:effectLst>
                  <a:outerShdw blurRad="38100" dist="38100" dir="2700000" algn="tl">
                    <a:srgbClr val="000000">
                      <a:alpha val="43137"/>
                    </a:srgbClr>
                  </a:outerShdw>
                </a:effectLst>
                <a:latin typeface="Arial" pitchFamily="34" charset="0"/>
                <a:cs typeface="Arial" pitchFamily="34" charset="0"/>
              </a:rPr>
              <a:t>состояния берегов поймы.</a:t>
            </a:r>
          </a:p>
        </p:txBody>
      </p:sp>
    </p:spTree>
    <p:extLst>
      <p:ext uri="{BB962C8B-B14F-4D97-AF65-F5344CB8AC3E}">
        <p14:creationId xmlns:p14="http://schemas.microsoft.com/office/powerpoint/2010/main" val="29282659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5"/>
          <p:cNvSpPr>
            <a:spLocks noChangeArrowheads="1"/>
          </p:cNvSpPr>
          <p:nvPr/>
        </p:nvSpPr>
        <p:spPr bwMode="auto">
          <a:xfrm>
            <a:off x="666713" y="0"/>
            <a:ext cx="10972799" cy="523220"/>
          </a:xfrm>
          <a:prstGeom prst="rect">
            <a:avLst/>
          </a:prstGeom>
          <a:noFill/>
          <a:ln w="9525">
            <a:noFill/>
            <a:miter lim="800000"/>
            <a:headEnd/>
            <a:tailEnd/>
          </a:ln>
          <a:effectLst/>
        </p:spPr>
        <p:txBody>
          <a:bodyPr anchor="ctr">
            <a:spAutoFit/>
          </a:bodyPr>
          <a:lstStyle/>
          <a:p>
            <a:pPr algn="ctr"/>
            <a:r>
              <a:rPr lang="ru-RU" sz="2800" b="1" dirty="0" smtClean="0">
                <a:solidFill>
                  <a:srgbClr val="FF0000"/>
                </a:solidFill>
                <a:effectLst>
                  <a:outerShdw blurRad="38100" dist="38100" dir="2700000" algn="tl">
                    <a:srgbClr val="000000">
                      <a:alpha val="43137"/>
                    </a:srgbClr>
                  </a:outerShdw>
                </a:effectLst>
                <a:latin typeface="Times New Roman" pitchFamily="18" charset="0"/>
              </a:rPr>
              <a:t>Гидрография </a:t>
            </a:r>
            <a:r>
              <a:rPr lang="ru-RU" sz="2800" b="1" dirty="0" smtClean="0">
                <a:solidFill>
                  <a:srgbClr val="FF0000"/>
                </a:solidFill>
                <a:effectLst>
                  <a:outerShdw blurRad="38100" dist="38100" dir="2700000" algn="tl">
                    <a:srgbClr val="000000">
                      <a:alpha val="43137"/>
                    </a:srgbClr>
                  </a:outerShdw>
                </a:effectLst>
                <a:latin typeface="Times New Roman" pitchFamily="18" charset="0"/>
              </a:rPr>
              <a:t>обозначения на карте</a:t>
            </a:r>
            <a:endParaRPr lang="ru-RU" sz="2800" b="1" dirty="0">
              <a:solidFill>
                <a:srgbClr val="FF0000"/>
              </a:solidFill>
              <a:effectLst>
                <a:outerShdw blurRad="38100" dist="38100" dir="2700000" algn="tl">
                  <a:srgbClr val="000000">
                    <a:alpha val="43137"/>
                  </a:srgbClr>
                </a:outerShdw>
              </a:effectLst>
              <a:latin typeface="Times New Roman" pitchFamily="18" charset="0"/>
            </a:endParaRPr>
          </a:p>
        </p:txBody>
      </p:sp>
      <p:sp>
        <p:nvSpPr>
          <p:cNvPr id="16" name="Rectangle 15"/>
          <p:cNvSpPr>
            <a:spLocks noChangeArrowheads="1"/>
          </p:cNvSpPr>
          <p:nvPr/>
        </p:nvSpPr>
        <p:spPr bwMode="auto">
          <a:xfrm>
            <a:off x="719403" y="857233"/>
            <a:ext cx="11472597" cy="437043"/>
          </a:xfrm>
          <a:prstGeom prst="rect">
            <a:avLst/>
          </a:prstGeom>
          <a:noFill/>
          <a:ln w="9525">
            <a:noFill/>
            <a:miter lim="800000"/>
            <a:headEnd/>
            <a:tailEnd/>
          </a:ln>
          <a:effectLst/>
        </p:spPr>
        <p:txBody>
          <a:bodyPr wrap="square" anchor="ctr" anchorCtr="1">
            <a:spAutoFit/>
          </a:bodyPr>
          <a:lstStyle/>
          <a:p>
            <a:pPr>
              <a:lnSpc>
                <a:spcPct val="80000"/>
              </a:lnSpc>
              <a:defRPr/>
            </a:pPr>
            <a:endParaRPr lang="ru-RU" sz="2800" b="1" dirty="0" smtClean="0">
              <a:latin typeface="Times New Roman" pitchFamily="18" charset="0"/>
              <a:cs typeface="Times New Roman" pitchFamily="18" charset="0"/>
            </a:endParaRPr>
          </a:p>
        </p:txBody>
      </p:sp>
      <p:sp>
        <p:nvSpPr>
          <p:cNvPr id="102404" name="Rectangle 4"/>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7" name="Содержимое 4"/>
          <p:cNvGraphicFramePr>
            <a:graphicFrameLocks noGrp="1"/>
          </p:cNvGraphicFramePr>
          <p:nvPr>
            <p:ph idx="1"/>
            <p:extLst>
              <p:ext uri="{D42A27DB-BD31-4B8C-83A1-F6EECF244321}">
                <p14:modId xmlns:p14="http://schemas.microsoft.com/office/powerpoint/2010/main" val="1623692293"/>
              </p:ext>
            </p:extLst>
          </p:nvPr>
        </p:nvGraphicFramePr>
        <p:xfrm>
          <a:off x="390467" y="750087"/>
          <a:ext cx="11525290" cy="6072206"/>
        </p:xfrm>
        <a:graphic>
          <a:graphicData uri="http://schemas.openxmlformats.org/drawingml/2006/table">
            <a:tbl>
              <a:tblPr/>
              <a:tblGrid>
                <a:gridCol w="2714019"/>
                <a:gridCol w="167303"/>
                <a:gridCol w="3022685"/>
                <a:gridCol w="230421"/>
                <a:gridCol w="2387676"/>
                <a:gridCol w="121863"/>
                <a:gridCol w="2881323"/>
              </a:tblGrid>
              <a:tr h="967150">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Обрывистые берега</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1 - без пляжа </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2 с пляжа (3,5 - высота в метрах)</a:t>
                      </a: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smtClean="0">
                        <a:ln>
                          <a:noFill/>
                        </a:ln>
                        <a:solidFill>
                          <a:srgbClr val="000000"/>
                        </a:solidFill>
                        <a:effectLst/>
                        <a:latin typeface="Verdana" pitchFamily="34" charset="0"/>
                        <a:ea typeface="Microsoft YaHei" pitchFamily="34" charset="-122"/>
                        <a:cs typeface="Times New Roman" pitchFamily="18"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smtClean="0">
                        <a:ln>
                          <a:noFill/>
                        </a:ln>
                        <a:solidFill>
                          <a:srgbClr val="000000"/>
                        </a:solidFill>
                        <a:effectLst/>
                        <a:latin typeface="Verdana" pitchFamily="34" charset="0"/>
                        <a:ea typeface="Microsoft YaHei" pitchFamily="34" charset="-122"/>
                        <a:cs typeface="Times New Roman" pitchFamily="18"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Реки и ручьи</a:t>
                      </a: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920094">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smtClean="0">
                        <a:ln>
                          <a:noFill/>
                        </a:ln>
                        <a:solidFill>
                          <a:srgbClr val="000000"/>
                        </a:solidFill>
                        <a:effectLst/>
                        <a:latin typeface="Verdana" pitchFamily="34" charset="0"/>
                        <a:ea typeface="Microsoft YaHei" pitchFamily="34" charset="-122"/>
                        <a:cs typeface="Times New Roman" pitchFamily="18"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Судоходные реки и каналы</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название пишется заглавными буквами</a:t>
                      </a: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smtClean="0">
                        <a:ln>
                          <a:noFill/>
                        </a:ln>
                        <a:solidFill>
                          <a:srgbClr val="000000"/>
                        </a:solidFill>
                        <a:effectLst/>
                        <a:latin typeface="Verdana" pitchFamily="34" charset="0"/>
                        <a:ea typeface="Microsoft YaHei" pitchFamily="34" charset="-122"/>
                        <a:cs typeface="Times New Roman" pitchFamily="18"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Не судоходные реки и каналы </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название пишется прописными буквами</a:t>
                      </a: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974313">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smtClean="0">
                        <a:ln>
                          <a:noFill/>
                        </a:ln>
                        <a:solidFill>
                          <a:srgbClr val="000000"/>
                        </a:solidFill>
                        <a:effectLst/>
                        <a:latin typeface="Verdana" pitchFamily="34" charset="0"/>
                        <a:ea typeface="Microsoft YaHei" pitchFamily="34" charset="-122"/>
                        <a:cs typeface="Times New Roman" pitchFamily="18"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Дамбы и </a:t>
                      </a:r>
                      <a:r>
                        <a:rPr kumimoji="0" lang="ru-RU" sz="1200" b="1" i="0" u="none" strike="noStrike" cap="none" normalizeH="0" baseline="0" dirty="0" err="1" smtClean="0">
                          <a:ln>
                            <a:noFill/>
                          </a:ln>
                          <a:solidFill>
                            <a:srgbClr val="000000"/>
                          </a:solidFill>
                          <a:effectLst/>
                          <a:latin typeface="Arial" pitchFamily="34" charset="0"/>
                          <a:ea typeface="Microsoft YaHei" pitchFamily="34" charset="-122"/>
                          <a:cs typeface="Arial" pitchFamily="34" charset="0"/>
                        </a:rPr>
                        <a:t>искуственные</a:t>
                      </a: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 валы </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указана высота в метрах</a:t>
                      </a: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smtClean="0">
                        <a:ln>
                          <a:noFill/>
                        </a:ln>
                        <a:solidFill>
                          <a:srgbClr val="000000"/>
                        </a:solidFill>
                        <a:effectLst/>
                        <a:latin typeface="Verdana" pitchFamily="34" charset="0"/>
                        <a:ea typeface="Microsoft YaHei" pitchFamily="34" charset="-122"/>
                        <a:cs typeface="Times New Roman" pitchFamily="18"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smtClean="0">
                        <a:ln>
                          <a:noFill/>
                        </a:ln>
                        <a:solidFill>
                          <a:srgbClr val="000000"/>
                        </a:solidFill>
                        <a:effectLst/>
                        <a:latin typeface="Verdana" pitchFamily="34" charset="0"/>
                        <a:ea typeface="Microsoft YaHei" pitchFamily="34" charset="-122"/>
                        <a:cs typeface="Times New Roman" pitchFamily="18"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Озера </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1 - пресные </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2 - соленые </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3 - горько-соленые</a:t>
                      </a: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3210649">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rPr>
                        <a:t/>
                      </a:r>
                      <a:br>
                        <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rPr>
                      </a:br>
                      <a:r>
                        <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rPr>
                        <a:t/>
                      </a:r>
                      <a:br>
                        <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rPr>
                      </a:br>
                      <a:endParaRPr kumimoji="0" lang="ru-RU" sz="1200" b="0" i="0" u="none" strike="noStrike" cap="none" normalizeH="0" baseline="0" dirty="0" smtClean="0">
                        <a:ln>
                          <a:noFill/>
                        </a:ln>
                        <a:solidFill>
                          <a:schemeClr val="tx1"/>
                        </a:solidFill>
                        <a:effectLst/>
                        <a:latin typeface="Times New Roman" pitchFamily="18" charset="0"/>
                        <a:ea typeface="Microsoft YaHei" pitchFamily="34" charset="-122"/>
                        <a:cs typeface="Times New Roman" pitchFamily="18"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ea typeface="Microsoft YaHei" pitchFamily="34" charset="-122"/>
                        <a:cs typeface="Times New Roman" pitchFamily="18"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114,3-отметка уреза воды </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Стрелка указывает направление </a:t>
                      </a:r>
                      <a:r>
                        <a:rPr kumimoji="0" lang="en-US"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V</a:t>
                      </a: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 </a:t>
                      </a:r>
                      <a:r>
                        <a:rPr kumimoji="0" lang="ru-RU" sz="1200" b="1" i="0" u="none" strike="noStrike" cap="none" normalizeH="0" baseline="0" dirty="0" err="1" smtClean="0">
                          <a:ln>
                            <a:noFill/>
                          </a:ln>
                          <a:solidFill>
                            <a:srgbClr val="000000"/>
                          </a:solidFill>
                          <a:effectLst/>
                          <a:latin typeface="Arial" pitchFamily="34" charset="0"/>
                          <a:ea typeface="Microsoft YaHei" pitchFamily="34" charset="-122"/>
                          <a:cs typeface="Arial" pitchFamily="34" charset="0"/>
                        </a:rPr>
                        <a:t>теч</a:t>
                      </a:r>
                      <a:r>
                        <a:rPr kumimoji="0" lang="en-US"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a:t>
                      </a: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 (0,2 м/сек)</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Характеристика рек и каналов:</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170 - ширина (м) </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1,7 - глубина (м)</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Тип грунта (П—песчаный, Т—твердый, В—вязкий, К—каменистый)</a:t>
                      </a: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rPr>
                        <a:t/>
                      </a:r>
                      <a:br>
                        <a:rPr kumimoji="0" lang="ru-RU" sz="14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rPr>
                      </a:br>
                      <a:r>
                        <a:rPr kumimoji="0" lang="ru-RU" sz="14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rPr>
                        <a:t/>
                      </a:r>
                      <a:br>
                        <a:rPr kumimoji="0" lang="ru-RU" sz="14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rPr>
                      </a:br>
                      <a:endParaRPr kumimoji="0" lang="ru-RU" sz="1400" b="0" i="0" u="none" strike="noStrike" cap="none" normalizeH="0" baseline="0" dirty="0" smtClean="0">
                        <a:ln>
                          <a:noFill/>
                        </a:ln>
                        <a:solidFill>
                          <a:schemeClr val="tx1"/>
                        </a:solidFill>
                        <a:effectLst/>
                        <a:latin typeface="Times New Roman" pitchFamily="18" charset="0"/>
                        <a:ea typeface="Microsoft YaHei" pitchFamily="34" charset="-122"/>
                        <a:cs typeface="Times New Roman" pitchFamily="18"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Times New Roman" pitchFamily="18" charset="0"/>
                        <a:ea typeface="Microsoft YaHei" pitchFamily="34" charset="-122"/>
                        <a:cs typeface="Times New Roman" pitchFamily="18"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Times New Roman" pitchFamily="18" charset="0"/>
                        <a:ea typeface="Microsoft YaHei" pitchFamily="34" charset="-122"/>
                        <a:cs typeface="Times New Roman" pitchFamily="18"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Броды:</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1,2—глубина</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180—длина в метрах,</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Т—тип грунта</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0,5—скорость течения в м/сек </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Паромы:</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195—ширина реки (м)</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4х3—размеры парома (м)</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8—грузоподъемность (т)</a:t>
                      </a: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696" marR="12696" marT="9522" marB="95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pic>
        <p:nvPicPr>
          <p:cNvPr id="18" name="Picture 8" descr="http://www.g151.ru/images/stories/poleznosti/topo_symbols_maps/k96.gif"/>
          <p:cNvPicPr>
            <a:picLocks noChangeAspect="1" noChangeArrowheads="1"/>
          </p:cNvPicPr>
          <p:nvPr/>
        </p:nvPicPr>
        <p:blipFill>
          <a:blip r:embed="rId2" r:link="rId3"/>
          <a:srcRect/>
          <a:stretch>
            <a:fillRect/>
          </a:stretch>
        </p:blipFill>
        <p:spPr bwMode="auto">
          <a:xfrm>
            <a:off x="666713" y="785796"/>
            <a:ext cx="2381251" cy="928694"/>
          </a:xfrm>
          <a:prstGeom prst="rect">
            <a:avLst/>
          </a:prstGeom>
          <a:noFill/>
          <a:ln w="9525">
            <a:noFill/>
            <a:miter lim="800000"/>
            <a:headEnd/>
            <a:tailEnd/>
          </a:ln>
        </p:spPr>
      </p:pic>
      <p:pic>
        <p:nvPicPr>
          <p:cNvPr id="19" name="Picture 6" descr="http://www.g151.ru/images/stories/poleznosti/topo_symbols_maps/k98.gif"/>
          <p:cNvPicPr>
            <a:picLocks noChangeAspect="1" noChangeArrowheads="1"/>
          </p:cNvPicPr>
          <p:nvPr/>
        </p:nvPicPr>
        <p:blipFill>
          <a:blip r:embed="rId4" r:link="rId5"/>
          <a:srcRect/>
          <a:stretch>
            <a:fillRect/>
          </a:stretch>
        </p:blipFill>
        <p:spPr bwMode="auto">
          <a:xfrm>
            <a:off x="761963" y="1804977"/>
            <a:ext cx="2190749" cy="771525"/>
          </a:xfrm>
          <a:prstGeom prst="rect">
            <a:avLst/>
          </a:prstGeom>
          <a:noFill/>
          <a:ln w="9525">
            <a:noFill/>
            <a:miter lim="800000"/>
            <a:headEnd/>
            <a:tailEnd/>
          </a:ln>
        </p:spPr>
      </p:pic>
      <p:pic>
        <p:nvPicPr>
          <p:cNvPr id="20" name="Picture 4" descr="http://www.g151.ru/images/stories/poleznosti/topo_symbols_maps/k100.gif"/>
          <p:cNvPicPr>
            <a:picLocks noChangeAspect="1" noChangeArrowheads="1"/>
          </p:cNvPicPr>
          <p:nvPr/>
        </p:nvPicPr>
        <p:blipFill>
          <a:blip r:embed="rId6" r:link="rId7"/>
          <a:srcRect/>
          <a:stretch>
            <a:fillRect/>
          </a:stretch>
        </p:blipFill>
        <p:spPr bwMode="auto">
          <a:xfrm>
            <a:off x="761963" y="2797851"/>
            <a:ext cx="1960415" cy="762226"/>
          </a:xfrm>
          <a:prstGeom prst="rect">
            <a:avLst/>
          </a:prstGeom>
          <a:noFill/>
          <a:ln w="9525">
            <a:noFill/>
            <a:miter lim="800000"/>
            <a:headEnd/>
            <a:tailEnd/>
          </a:ln>
        </p:spPr>
      </p:pic>
      <p:pic>
        <p:nvPicPr>
          <p:cNvPr id="21" name="Picture 2" descr="http://www.g151.ru/images/stories/poleznosti/topo_symbols_maps/k102.gif"/>
          <p:cNvPicPr>
            <a:picLocks noChangeAspect="1" noChangeArrowheads="1"/>
          </p:cNvPicPr>
          <p:nvPr/>
        </p:nvPicPr>
        <p:blipFill>
          <a:blip r:embed="rId8" r:link="rId9"/>
          <a:srcRect/>
          <a:stretch>
            <a:fillRect/>
          </a:stretch>
        </p:blipFill>
        <p:spPr bwMode="auto">
          <a:xfrm>
            <a:off x="619097" y="3714752"/>
            <a:ext cx="2476480" cy="3000396"/>
          </a:xfrm>
          <a:prstGeom prst="rect">
            <a:avLst/>
          </a:prstGeom>
          <a:noFill/>
          <a:ln w="9525">
            <a:noFill/>
            <a:miter lim="800000"/>
            <a:headEnd/>
            <a:tailEnd/>
          </a:ln>
        </p:spPr>
      </p:pic>
      <p:pic>
        <p:nvPicPr>
          <p:cNvPr id="22" name="Picture 1" descr="http://www.g151.ru/images/stories/poleznosti/topo_symbols_maps/k103.gif"/>
          <p:cNvPicPr>
            <a:picLocks noChangeAspect="1" noChangeArrowheads="1"/>
          </p:cNvPicPr>
          <p:nvPr/>
        </p:nvPicPr>
        <p:blipFill>
          <a:blip r:embed="rId10" r:link="rId11"/>
          <a:srcRect/>
          <a:stretch>
            <a:fillRect/>
          </a:stretch>
        </p:blipFill>
        <p:spPr bwMode="auto">
          <a:xfrm>
            <a:off x="6745479" y="3776557"/>
            <a:ext cx="2095515" cy="2938591"/>
          </a:xfrm>
          <a:prstGeom prst="rect">
            <a:avLst/>
          </a:prstGeom>
          <a:noFill/>
          <a:ln w="9525">
            <a:noFill/>
            <a:miter lim="800000"/>
            <a:headEnd/>
            <a:tailEnd/>
          </a:ln>
        </p:spPr>
      </p:pic>
      <p:pic>
        <p:nvPicPr>
          <p:cNvPr id="23" name="Picture 3" descr="http://www.g151.ru/images/stories/poleznosti/topo_symbols_maps/k101.gif"/>
          <p:cNvPicPr>
            <a:picLocks noChangeAspect="1" noChangeArrowheads="1"/>
          </p:cNvPicPr>
          <p:nvPr/>
        </p:nvPicPr>
        <p:blipFill>
          <a:blip r:embed="rId12" r:link="rId13"/>
          <a:srcRect/>
          <a:stretch>
            <a:fillRect/>
          </a:stretch>
        </p:blipFill>
        <p:spPr bwMode="auto">
          <a:xfrm>
            <a:off x="6745479" y="2725256"/>
            <a:ext cx="2000251" cy="762226"/>
          </a:xfrm>
          <a:prstGeom prst="rect">
            <a:avLst/>
          </a:prstGeom>
          <a:noFill/>
          <a:ln w="9525">
            <a:noFill/>
            <a:miter lim="800000"/>
            <a:headEnd/>
            <a:tailEnd/>
          </a:ln>
        </p:spPr>
      </p:pic>
      <p:pic>
        <p:nvPicPr>
          <p:cNvPr id="24" name="Picture 5" descr="http://www.g151.ru/images/stories/poleznosti/topo_symbols_maps/k99.gif"/>
          <p:cNvPicPr>
            <a:picLocks noChangeAspect="1" noChangeArrowheads="1"/>
          </p:cNvPicPr>
          <p:nvPr/>
        </p:nvPicPr>
        <p:blipFill>
          <a:blip r:embed="rId14" r:link="rId15"/>
          <a:srcRect/>
          <a:stretch>
            <a:fillRect/>
          </a:stretch>
        </p:blipFill>
        <p:spPr bwMode="auto">
          <a:xfrm>
            <a:off x="6809716" y="1857364"/>
            <a:ext cx="1808418" cy="719137"/>
          </a:xfrm>
          <a:prstGeom prst="rect">
            <a:avLst/>
          </a:prstGeom>
          <a:noFill/>
          <a:ln w="9525">
            <a:noFill/>
            <a:miter lim="800000"/>
            <a:headEnd/>
            <a:tailEnd/>
          </a:ln>
        </p:spPr>
      </p:pic>
      <p:pic>
        <p:nvPicPr>
          <p:cNvPr id="25" name="Picture 7" descr="http://www.g151.ru/images/stories/poleznosti/topo_symbols_maps/k97.gif"/>
          <p:cNvPicPr>
            <a:picLocks noChangeAspect="1" noChangeArrowheads="1"/>
          </p:cNvPicPr>
          <p:nvPr/>
        </p:nvPicPr>
        <p:blipFill>
          <a:blip r:embed="rId16" r:link="rId17"/>
          <a:srcRect/>
          <a:stretch>
            <a:fillRect/>
          </a:stretch>
        </p:blipFill>
        <p:spPr bwMode="auto">
          <a:xfrm>
            <a:off x="6666176" y="802066"/>
            <a:ext cx="2095499" cy="857255"/>
          </a:xfrm>
          <a:prstGeom prst="rect">
            <a:avLst/>
          </a:prstGeom>
          <a:noFill/>
          <a:ln w="9525">
            <a:noFill/>
            <a:miter lim="800000"/>
            <a:headEnd/>
            <a:tailEnd/>
          </a:ln>
        </p:spPr>
      </p:pic>
    </p:spTree>
    <p:extLst>
      <p:ext uri="{BB962C8B-B14F-4D97-AF65-F5344CB8AC3E}">
        <p14:creationId xmlns:p14="http://schemas.microsoft.com/office/powerpoint/2010/main" val="42815294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2651" y="850605"/>
            <a:ext cx="11695814" cy="5252483"/>
          </a:xfrm>
        </p:spPr>
        <p:txBody>
          <a:bodyPr>
            <a:normAutofit fontScale="47500" lnSpcReduction="20000"/>
          </a:bodyPr>
          <a:lstStyle/>
          <a:p>
            <a:pPr marL="0" indent="0">
              <a:buNone/>
            </a:pPr>
            <a:endParaRPr lang="ru-RU" i="1" dirty="0"/>
          </a:p>
          <a:p>
            <a:pPr marL="0" indent="0" algn="just">
              <a:lnSpc>
                <a:spcPct val="170000"/>
              </a:lnSpc>
              <a:buNone/>
            </a:pPr>
            <a:r>
              <a:rPr lang="ru-RU" i="1" dirty="0" smtClean="0"/>
              <a:t>	</a:t>
            </a:r>
            <a:r>
              <a:rPr lang="ru-RU" sz="4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Почвенно-грунтовый </a:t>
            </a:r>
            <a:r>
              <a:rPr lang="ru-RU" sz="4600" b="1" dirty="0">
                <a:solidFill>
                  <a:srgbClr val="FF0000"/>
                </a:solidFill>
                <a:effectLst>
                  <a:outerShdw blurRad="38100" dist="38100" dir="2700000" algn="tl">
                    <a:srgbClr val="000000">
                      <a:alpha val="43137"/>
                    </a:srgbClr>
                  </a:outerShdw>
                </a:effectLst>
                <a:latin typeface="Arial" pitchFamily="34" charset="0"/>
                <a:cs typeface="Arial" pitchFamily="34" charset="0"/>
              </a:rPr>
              <a:t>покров </a:t>
            </a:r>
            <a:r>
              <a:rPr lang="ru-RU" sz="4600" dirty="0">
                <a:effectLst>
                  <a:outerShdw blurRad="38100" dist="38100" dir="2700000" algn="tl">
                    <a:srgbClr val="000000">
                      <a:alpha val="43137"/>
                    </a:srgbClr>
                  </a:outerShdw>
                </a:effectLst>
                <a:latin typeface="Arial" pitchFamily="34" charset="0"/>
                <a:cs typeface="Arial" pitchFamily="34" charset="0"/>
              </a:rPr>
              <a:t>часто называют обобщённым понятием — грунт. </a:t>
            </a:r>
            <a:endParaRPr lang="ru-RU" sz="4600" dirty="0" smtClean="0">
              <a:effectLst>
                <a:outerShdw blurRad="38100" dist="38100" dir="2700000" algn="tl">
                  <a:srgbClr val="000000">
                    <a:alpha val="43137"/>
                  </a:srgbClr>
                </a:outerShdw>
              </a:effectLst>
              <a:latin typeface="Arial" pitchFamily="34" charset="0"/>
              <a:cs typeface="Arial" pitchFamily="34" charset="0"/>
            </a:endParaRPr>
          </a:p>
          <a:p>
            <a:pPr marL="0" indent="0" algn="just">
              <a:lnSpc>
                <a:spcPct val="170000"/>
              </a:lnSpc>
              <a:buNone/>
            </a:pPr>
            <a:r>
              <a:rPr lang="ru-RU" sz="4600" dirty="0" smtClean="0">
                <a:effectLst>
                  <a:outerShdw blurRad="38100" dist="38100" dir="2700000" algn="tl">
                    <a:srgbClr val="000000">
                      <a:alpha val="43137"/>
                    </a:srgbClr>
                  </a:outerShdw>
                </a:effectLst>
                <a:latin typeface="Arial" pitchFamily="34" charset="0"/>
                <a:cs typeface="Arial" pitchFamily="34" charset="0"/>
              </a:rPr>
              <a:t>По </a:t>
            </a:r>
            <a:r>
              <a:rPr lang="ru-RU" sz="4600" dirty="0">
                <a:effectLst>
                  <a:outerShdw blurRad="38100" dist="38100" dir="2700000" algn="tl">
                    <a:srgbClr val="000000">
                      <a:alpha val="43137"/>
                    </a:srgbClr>
                  </a:outerShdw>
                </a:effectLst>
                <a:latin typeface="Arial" pitchFamily="34" charset="0"/>
                <a:cs typeface="Arial" pitchFamily="34" charset="0"/>
              </a:rPr>
              <a:t>физическим свойствам </a:t>
            </a:r>
            <a:r>
              <a:rPr lang="ru-RU" sz="4600" b="1" dirty="0">
                <a:effectLst>
                  <a:outerShdw blurRad="38100" dist="38100" dir="2700000" algn="tl">
                    <a:srgbClr val="000000">
                      <a:alpha val="43137"/>
                    </a:srgbClr>
                  </a:outerShdw>
                </a:effectLst>
                <a:latin typeface="Arial" pitchFamily="34" charset="0"/>
                <a:cs typeface="Arial" pitchFamily="34" charset="0"/>
              </a:rPr>
              <a:t>грунты </a:t>
            </a:r>
            <a:r>
              <a:rPr lang="ru-RU" sz="4600" dirty="0">
                <a:effectLst>
                  <a:outerShdw blurRad="38100" dist="38100" dir="2700000" algn="tl">
                    <a:srgbClr val="000000">
                      <a:alpha val="43137"/>
                    </a:srgbClr>
                  </a:outerShdw>
                </a:effectLst>
                <a:latin typeface="Arial" pitchFamily="34" charset="0"/>
                <a:cs typeface="Arial" pitchFamily="34" charset="0"/>
              </a:rPr>
              <a:t>подразделяются на:</a:t>
            </a:r>
          </a:p>
          <a:p>
            <a:pPr lvl="0" algn="just">
              <a:lnSpc>
                <a:spcPct val="170000"/>
              </a:lnSpc>
            </a:pPr>
            <a:r>
              <a:rPr lang="ru-RU" sz="4600" dirty="0">
                <a:effectLst>
                  <a:outerShdw blurRad="38100" dist="38100" dir="2700000" algn="tl">
                    <a:srgbClr val="000000">
                      <a:alpha val="43137"/>
                    </a:srgbClr>
                  </a:outerShdw>
                </a:effectLst>
                <a:latin typeface="Arial" pitchFamily="34" charset="0"/>
                <a:cs typeface="Arial" pitchFamily="34" charset="0"/>
              </a:rPr>
              <a:t>твёрдые - скальные, полускальные, каменистые;</a:t>
            </a:r>
          </a:p>
          <a:p>
            <a:pPr lvl="0" algn="just">
              <a:lnSpc>
                <a:spcPct val="170000"/>
              </a:lnSpc>
            </a:pPr>
            <a:r>
              <a:rPr lang="ru-RU" sz="4600" dirty="0">
                <a:effectLst>
                  <a:outerShdw blurRad="38100" dist="38100" dir="2700000" algn="tl">
                    <a:srgbClr val="000000">
                      <a:alpha val="43137"/>
                    </a:srgbClr>
                  </a:outerShdw>
                </a:effectLst>
                <a:latin typeface="Arial" pitchFamily="34" charset="0"/>
                <a:cs typeface="Arial" pitchFamily="34" charset="0"/>
              </a:rPr>
              <a:t>грунтовому покрову.</a:t>
            </a:r>
          </a:p>
          <a:p>
            <a:pPr marL="0" indent="0" algn="just">
              <a:lnSpc>
                <a:spcPct val="170000"/>
              </a:lnSpc>
              <a:buNone/>
            </a:pPr>
            <a:r>
              <a:rPr lang="ru-RU" sz="4600" dirty="0" smtClean="0">
                <a:effectLst>
                  <a:outerShdw blurRad="38100" dist="38100" dir="2700000" algn="tl">
                    <a:srgbClr val="000000">
                      <a:alpha val="43137"/>
                    </a:srgbClr>
                  </a:outerShdw>
                </a:effectLst>
                <a:latin typeface="Arial" pitchFamily="34" charset="0"/>
                <a:cs typeface="Arial" pitchFamily="34" charset="0"/>
              </a:rPr>
              <a:t>	При </a:t>
            </a:r>
            <a:r>
              <a:rPr lang="ru-RU" sz="4600" dirty="0">
                <a:effectLst>
                  <a:outerShdw blurRad="38100" dist="38100" dir="2700000" algn="tl">
                    <a:srgbClr val="000000">
                      <a:alpha val="43137"/>
                    </a:srgbClr>
                  </a:outerShdw>
                </a:effectLst>
                <a:latin typeface="Arial" pitchFamily="34" charset="0"/>
                <a:cs typeface="Arial" pitchFamily="34" charset="0"/>
              </a:rPr>
              <a:t>оценке обстановки почвенно-грунтовый покров учитывают как один из основных показателей проходимости местности и условий её инженерного оборудования.</a:t>
            </a:r>
          </a:p>
          <a:p>
            <a:pPr marL="0" indent="0">
              <a:buNone/>
            </a:pPr>
            <a:endParaRPr lang="ru-RU" dirty="0"/>
          </a:p>
        </p:txBody>
      </p:sp>
    </p:spTree>
    <p:extLst>
      <p:ext uri="{BB962C8B-B14F-4D97-AF65-F5344CB8AC3E}">
        <p14:creationId xmlns:p14="http://schemas.microsoft.com/office/powerpoint/2010/main" val="390389271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5"/>
          <p:cNvSpPr>
            <a:spLocks noChangeArrowheads="1"/>
          </p:cNvSpPr>
          <p:nvPr/>
        </p:nvSpPr>
        <p:spPr bwMode="auto">
          <a:xfrm>
            <a:off x="571462" y="146616"/>
            <a:ext cx="10972799" cy="830997"/>
          </a:xfrm>
          <a:prstGeom prst="rect">
            <a:avLst/>
          </a:prstGeom>
          <a:noFill/>
          <a:ln w="9525">
            <a:noFill/>
            <a:miter lim="800000"/>
            <a:headEnd/>
            <a:tailEnd/>
          </a:ln>
          <a:effectLst/>
        </p:spPr>
        <p:txBody>
          <a:bodyPr anchor="ctr">
            <a:spAutoFit/>
          </a:bodyPr>
          <a:lstStyle/>
          <a:p>
            <a:pPr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Почвенно-грунтовый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покров.</a:t>
            </a:r>
          </a:p>
          <a:p>
            <a:pPr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Обозначение на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карте</a:t>
            </a:r>
            <a:endPar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17" name="Прямоугольник 16"/>
          <p:cNvSpPr/>
          <p:nvPr/>
        </p:nvSpPr>
        <p:spPr>
          <a:xfrm>
            <a:off x="761963" y="714357"/>
            <a:ext cx="11430037" cy="461665"/>
          </a:xfrm>
          <a:prstGeom prst="rect">
            <a:avLst/>
          </a:prstGeom>
        </p:spPr>
        <p:txBody>
          <a:bodyPr wrap="square">
            <a:spAutoFit/>
          </a:bodyPr>
          <a:lstStyle/>
          <a:p>
            <a:endParaRPr lang="ru-RU" sz="2400" dirty="0">
              <a:latin typeface="Times New Roman" pitchFamily="18" charset="0"/>
              <a:cs typeface="Times New Roman" pitchFamily="18" charset="0"/>
            </a:endParaRPr>
          </a:p>
        </p:txBody>
      </p:sp>
      <p:graphicFrame>
        <p:nvGraphicFramePr>
          <p:cNvPr id="16" name="Таблица 15"/>
          <p:cNvGraphicFramePr>
            <a:graphicFrameLocks noGrp="1"/>
          </p:cNvGraphicFramePr>
          <p:nvPr>
            <p:extLst>
              <p:ext uri="{D42A27DB-BD31-4B8C-83A1-F6EECF244321}">
                <p14:modId xmlns:p14="http://schemas.microsoft.com/office/powerpoint/2010/main" val="1772247181"/>
              </p:ext>
            </p:extLst>
          </p:nvPr>
        </p:nvGraphicFramePr>
        <p:xfrm>
          <a:off x="571462" y="1000108"/>
          <a:ext cx="11039291" cy="5641992"/>
        </p:xfrm>
        <a:graphic>
          <a:graphicData uri="http://schemas.openxmlformats.org/drawingml/2006/table">
            <a:tbl>
              <a:tblPr/>
              <a:tblGrid>
                <a:gridCol w="2856996"/>
                <a:gridCol w="2525775"/>
                <a:gridCol w="2732567"/>
                <a:gridCol w="2923953"/>
              </a:tblGrid>
              <a:tr h="1410498">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Проходимые болота - травянистый покров</a:t>
                      </a: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Непроходимые болота - камышовый покров</a:t>
                      </a: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1410498">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Проходимые болота - камышовый покров</a:t>
                      </a: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Непроходимые болота - травянистый покров</a:t>
                      </a: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1862029">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Проходимые болота- </a:t>
                      </a:r>
                      <a:r>
                        <a:rPr kumimoji="0" lang="ru-RU" sz="1200" b="1" i="0" u="none" strike="noStrike" cap="none" normalizeH="0" baseline="0" dirty="0" err="1" smtClean="0">
                          <a:ln>
                            <a:noFill/>
                          </a:ln>
                          <a:solidFill>
                            <a:srgbClr val="000000"/>
                          </a:solidFill>
                          <a:effectLst/>
                          <a:latin typeface="Arial" pitchFamily="34" charset="0"/>
                          <a:ea typeface="Microsoft YaHei" pitchFamily="34" charset="-122"/>
                          <a:cs typeface="Arial" pitchFamily="34" charset="0"/>
                        </a:rPr>
                        <a:t>моховый</a:t>
                      </a: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 покров</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1.4 - глубина в метрах</a:t>
                      </a: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Непроходимые болота - </a:t>
                      </a:r>
                      <a:r>
                        <a:rPr kumimoji="0" lang="ru-RU" sz="1200" b="1" i="0" u="none" strike="noStrike" cap="none" normalizeH="0" baseline="0" dirty="0" err="1" smtClean="0">
                          <a:ln>
                            <a:noFill/>
                          </a:ln>
                          <a:solidFill>
                            <a:srgbClr val="000000"/>
                          </a:solidFill>
                          <a:effectLst/>
                          <a:latin typeface="Arial" pitchFamily="34" charset="0"/>
                          <a:ea typeface="Microsoft YaHei" pitchFamily="34" charset="-122"/>
                          <a:cs typeface="Arial" pitchFamily="34" charset="0"/>
                        </a:rPr>
                        <a:t>моховый</a:t>
                      </a: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 покров</a:t>
                      </a: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958967">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Проходимые солончаки</a:t>
                      </a: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Непроходимые солончаки</a:t>
                      </a: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pic>
        <p:nvPicPr>
          <p:cNvPr id="18" name="Picture 10" descr="http://www.g151.ru/images/stories/poleznosti/topo_symbols_maps/k37.gif"/>
          <p:cNvPicPr>
            <a:picLocks noChangeAspect="1" noChangeArrowheads="1"/>
          </p:cNvPicPr>
          <p:nvPr/>
        </p:nvPicPr>
        <p:blipFill>
          <a:blip r:embed="rId2" r:link="rId3"/>
          <a:srcRect/>
          <a:stretch>
            <a:fillRect/>
          </a:stretch>
        </p:blipFill>
        <p:spPr bwMode="auto">
          <a:xfrm>
            <a:off x="761966" y="1368472"/>
            <a:ext cx="2381249" cy="628650"/>
          </a:xfrm>
          <a:prstGeom prst="rect">
            <a:avLst/>
          </a:prstGeom>
          <a:noFill/>
          <a:ln w="9525">
            <a:noFill/>
            <a:miter lim="800000"/>
            <a:headEnd/>
            <a:tailEnd/>
          </a:ln>
        </p:spPr>
      </p:pic>
      <p:pic>
        <p:nvPicPr>
          <p:cNvPr id="19" name="Picture 8" descr="http://www.g151.ru/images/stories/poleznosti/topo_symbols_maps/k38.gif"/>
          <p:cNvPicPr>
            <a:picLocks noChangeAspect="1" noChangeArrowheads="1"/>
          </p:cNvPicPr>
          <p:nvPr/>
        </p:nvPicPr>
        <p:blipFill>
          <a:blip r:embed="rId4" r:link="rId5"/>
          <a:srcRect/>
          <a:stretch>
            <a:fillRect/>
          </a:stretch>
        </p:blipFill>
        <p:spPr bwMode="auto">
          <a:xfrm>
            <a:off x="809590" y="2733112"/>
            <a:ext cx="2286000" cy="709612"/>
          </a:xfrm>
          <a:prstGeom prst="rect">
            <a:avLst/>
          </a:prstGeom>
          <a:noFill/>
          <a:ln w="9525">
            <a:noFill/>
            <a:miter lim="800000"/>
            <a:headEnd/>
            <a:tailEnd/>
          </a:ln>
        </p:spPr>
      </p:pic>
      <p:pic>
        <p:nvPicPr>
          <p:cNvPr id="20" name="Picture 6" descr="http://www.g151.ru/images/stories/poleznosti/topo_symbols_maps/k36.gif"/>
          <p:cNvPicPr>
            <a:picLocks noChangeAspect="1" noChangeArrowheads="1"/>
          </p:cNvPicPr>
          <p:nvPr/>
        </p:nvPicPr>
        <p:blipFill>
          <a:blip r:embed="rId6" r:link="rId7"/>
          <a:srcRect/>
          <a:stretch>
            <a:fillRect/>
          </a:stretch>
        </p:blipFill>
        <p:spPr bwMode="auto">
          <a:xfrm>
            <a:off x="857214" y="4357695"/>
            <a:ext cx="2190751" cy="709613"/>
          </a:xfrm>
          <a:prstGeom prst="rect">
            <a:avLst/>
          </a:prstGeom>
          <a:noFill/>
          <a:ln w="9525">
            <a:noFill/>
            <a:miter lim="800000"/>
            <a:headEnd/>
            <a:tailEnd/>
          </a:ln>
        </p:spPr>
      </p:pic>
      <p:pic>
        <p:nvPicPr>
          <p:cNvPr id="21" name="Picture 4" descr="http://www.g151.ru/images/stories/poleznosti/topo_symbols_maps/k53.gif"/>
          <p:cNvPicPr>
            <a:picLocks noChangeAspect="1" noChangeArrowheads="1"/>
          </p:cNvPicPr>
          <p:nvPr/>
        </p:nvPicPr>
        <p:blipFill>
          <a:blip r:embed="rId8" r:link="rId9"/>
          <a:srcRect/>
          <a:stretch>
            <a:fillRect/>
          </a:stretch>
        </p:blipFill>
        <p:spPr bwMode="auto">
          <a:xfrm>
            <a:off x="885310" y="5786454"/>
            <a:ext cx="2190751" cy="657225"/>
          </a:xfrm>
          <a:prstGeom prst="rect">
            <a:avLst/>
          </a:prstGeom>
          <a:noFill/>
          <a:ln w="9525">
            <a:noFill/>
            <a:miter lim="800000"/>
            <a:headEnd/>
            <a:tailEnd/>
          </a:ln>
        </p:spPr>
      </p:pic>
      <p:pic>
        <p:nvPicPr>
          <p:cNvPr id="22" name="Picture 9" descr="http://www.g151.ru/images/stories/poleznosti/topo_symbols_maps/k49.gif"/>
          <p:cNvPicPr>
            <a:picLocks noChangeAspect="1" noChangeArrowheads="1"/>
          </p:cNvPicPr>
          <p:nvPr/>
        </p:nvPicPr>
        <p:blipFill>
          <a:blip r:embed="rId10" r:link="rId11"/>
          <a:srcRect/>
          <a:stretch>
            <a:fillRect/>
          </a:stretch>
        </p:blipFill>
        <p:spPr bwMode="auto">
          <a:xfrm>
            <a:off x="6357833" y="1368472"/>
            <a:ext cx="2000251" cy="695325"/>
          </a:xfrm>
          <a:prstGeom prst="rect">
            <a:avLst/>
          </a:prstGeom>
          <a:noFill/>
          <a:ln w="9525">
            <a:noFill/>
            <a:miter lim="800000"/>
            <a:headEnd/>
            <a:tailEnd/>
          </a:ln>
        </p:spPr>
      </p:pic>
      <p:pic>
        <p:nvPicPr>
          <p:cNvPr id="23" name="Picture 7" descr="http://www.g151.ru/images/stories/poleznosti/topo_symbols_maps/k50.gif"/>
          <p:cNvPicPr>
            <a:picLocks noChangeAspect="1" noChangeArrowheads="1"/>
          </p:cNvPicPr>
          <p:nvPr/>
        </p:nvPicPr>
        <p:blipFill>
          <a:blip r:embed="rId12" r:link="rId13"/>
          <a:srcRect/>
          <a:stretch>
            <a:fillRect/>
          </a:stretch>
        </p:blipFill>
        <p:spPr bwMode="auto">
          <a:xfrm>
            <a:off x="6357833" y="2714621"/>
            <a:ext cx="1746249" cy="738187"/>
          </a:xfrm>
          <a:prstGeom prst="rect">
            <a:avLst/>
          </a:prstGeom>
          <a:noFill/>
          <a:ln w="9525">
            <a:noFill/>
            <a:miter lim="800000"/>
            <a:headEnd/>
            <a:tailEnd/>
          </a:ln>
        </p:spPr>
      </p:pic>
      <p:pic>
        <p:nvPicPr>
          <p:cNvPr id="24" name="Picture 5" descr="http://www.g151.ru/images/stories/poleznosti/topo_symbols_maps/k51.gif"/>
          <p:cNvPicPr>
            <a:picLocks noChangeAspect="1" noChangeArrowheads="1"/>
          </p:cNvPicPr>
          <p:nvPr/>
        </p:nvPicPr>
        <p:blipFill>
          <a:blip r:embed="rId14" r:link="rId15"/>
          <a:srcRect/>
          <a:stretch>
            <a:fillRect/>
          </a:stretch>
        </p:blipFill>
        <p:spPr bwMode="auto">
          <a:xfrm>
            <a:off x="6357831" y="4429132"/>
            <a:ext cx="1746251" cy="709612"/>
          </a:xfrm>
          <a:prstGeom prst="rect">
            <a:avLst/>
          </a:prstGeom>
          <a:noFill/>
          <a:ln w="9525">
            <a:noFill/>
            <a:miter lim="800000"/>
            <a:headEnd/>
            <a:tailEnd/>
          </a:ln>
        </p:spPr>
      </p:pic>
      <p:pic>
        <p:nvPicPr>
          <p:cNvPr id="25" name="Picture 3" descr="http://www.g151.ru/images/stories/poleznosti/topo_symbols_maps/k52.gif"/>
          <p:cNvPicPr>
            <a:picLocks noChangeAspect="1" noChangeArrowheads="1"/>
          </p:cNvPicPr>
          <p:nvPr/>
        </p:nvPicPr>
        <p:blipFill>
          <a:blip r:embed="rId16" r:link="rId17"/>
          <a:srcRect/>
          <a:stretch>
            <a:fillRect/>
          </a:stretch>
        </p:blipFill>
        <p:spPr bwMode="auto">
          <a:xfrm>
            <a:off x="6347426" y="5857892"/>
            <a:ext cx="1746249" cy="700088"/>
          </a:xfrm>
          <a:prstGeom prst="rect">
            <a:avLst/>
          </a:prstGeom>
          <a:noFill/>
          <a:ln w="9525">
            <a:noFill/>
            <a:miter lim="800000"/>
            <a:headEnd/>
            <a:tailEnd/>
          </a:ln>
        </p:spPr>
      </p:pic>
    </p:spTree>
    <p:extLst>
      <p:ext uri="{BB962C8B-B14F-4D97-AF65-F5344CB8AC3E}">
        <p14:creationId xmlns:p14="http://schemas.microsoft.com/office/powerpoint/2010/main" val="28164635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35934" y="446567"/>
            <a:ext cx="11387470" cy="6241311"/>
          </a:xfrm>
        </p:spPr>
        <p:txBody>
          <a:bodyPr>
            <a:normAutofit fontScale="77500" lnSpcReduction="20000"/>
          </a:bodyPr>
          <a:lstStyle/>
          <a:p>
            <a:pPr marL="0" indent="0" algn="just">
              <a:buNone/>
            </a:pPr>
            <a:r>
              <a:rPr lang="ru-RU" i="1" dirty="0" smtClean="0"/>
              <a:t>	</a:t>
            </a:r>
            <a:r>
              <a:rPr lang="ru-RU"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Растительный </a:t>
            </a:r>
            <a:r>
              <a:rPr lang="ru-RU" b="1" dirty="0">
                <a:solidFill>
                  <a:srgbClr val="FF0000"/>
                </a:solidFill>
                <a:effectLst>
                  <a:outerShdw blurRad="38100" dist="38100" dir="2700000" algn="tl">
                    <a:srgbClr val="000000">
                      <a:alpha val="43137"/>
                    </a:srgbClr>
                  </a:outerShdw>
                </a:effectLst>
                <a:latin typeface="Arial" pitchFamily="34" charset="0"/>
                <a:cs typeface="Arial" pitchFamily="34" charset="0"/>
              </a:rPr>
              <a:t>покров </a:t>
            </a:r>
            <a:r>
              <a:rPr lang="ru-RU" dirty="0">
                <a:latin typeface="Arial" pitchFamily="34" charset="0"/>
                <a:cs typeface="Arial" pitchFamily="34" charset="0"/>
              </a:rPr>
              <a:t>объединяет леса, кустарники, сады и другую растительность.</a:t>
            </a:r>
          </a:p>
          <a:p>
            <a:pPr marL="0" indent="0" algn="just">
              <a:buNone/>
            </a:pPr>
            <a:r>
              <a:rPr lang="ru-RU" dirty="0" smtClean="0">
                <a:latin typeface="Arial" pitchFamily="34" charset="0"/>
                <a:cs typeface="Arial" pitchFamily="34" charset="0"/>
              </a:rPr>
              <a:t>	Наиболее </a:t>
            </a:r>
            <a:r>
              <a:rPr lang="ru-RU" dirty="0">
                <a:latin typeface="Arial" pitchFamily="34" charset="0"/>
                <a:cs typeface="Arial" pitchFamily="34" charset="0"/>
              </a:rPr>
              <a:t>существенное влияние на действия подразделений оказывают леса. Основные характеристики леса:</a:t>
            </a:r>
          </a:p>
          <a:p>
            <a:pPr lvl="0" algn="just"/>
            <a:r>
              <a:rPr lang="ru-RU" b="1" dirty="0">
                <a:latin typeface="Arial" pitchFamily="34" charset="0"/>
                <a:cs typeface="Arial" pitchFamily="34" charset="0"/>
              </a:rPr>
              <a:t>возраст деревьев:</a:t>
            </a:r>
          </a:p>
          <a:p>
            <a:pPr lvl="0" algn="just"/>
            <a:r>
              <a:rPr lang="ru-RU" dirty="0">
                <a:latin typeface="Arial" pitchFamily="34" charset="0"/>
                <a:cs typeface="Arial" pitchFamily="34" charset="0"/>
              </a:rPr>
              <a:t>молодой лес - высота деревьев 4-6м, толщина 5-15см;</a:t>
            </a:r>
          </a:p>
          <a:p>
            <a:pPr lvl="0" algn="just"/>
            <a:r>
              <a:rPr lang="ru-RU" dirty="0">
                <a:latin typeface="Arial" pitchFamily="34" charset="0"/>
                <a:cs typeface="Arial" pitchFamily="34" charset="0"/>
              </a:rPr>
              <a:t>средневозрастной лес - высота - 6-10м, толщина до 20см;</a:t>
            </a:r>
          </a:p>
          <a:p>
            <a:pPr lvl="0" algn="just"/>
            <a:r>
              <a:rPr lang="ru-RU" dirty="0">
                <a:latin typeface="Arial" pitchFamily="34" charset="0"/>
                <a:cs typeface="Arial" pitchFamily="34" charset="0"/>
              </a:rPr>
              <a:t>спелый лес - высота - более 10м, толщина более 20см</a:t>
            </a:r>
          </a:p>
          <a:p>
            <a:pPr lvl="0" algn="just"/>
            <a:r>
              <a:rPr lang="ru-RU" b="1" dirty="0">
                <a:latin typeface="Arial" pitchFamily="34" charset="0"/>
                <a:cs typeface="Arial" pitchFamily="34" charset="0"/>
              </a:rPr>
              <a:t>густота насаждений</a:t>
            </a:r>
            <a:r>
              <a:rPr lang="ru-RU" dirty="0">
                <a:latin typeface="Arial" pitchFamily="34" charset="0"/>
                <a:cs typeface="Arial" pitchFamily="34" charset="0"/>
              </a:rPr>
              <a:t>:</a:t>
            </a:r>
            <a:endParaRPr lang="ru-RU" b="1" dirty="0">
              <a:latin typeface="Arial" pitchFamily="34" charset="0"/>
              <a:cs typeface="Arial" pitchFamily="34" charset="0"/>
            </a:endParaRPr>
          </a:p>
          <a:p>
            <a:pPr lvl="0" algn="just"/>
            <a:r>
              <a:rPr lang="ru-RU" dirty="0">
                <a:latin typeface="Arial" pitchFamily="34" charset="0"/>
                <a:cs typeface="Arial" pitchFamily="34" charset="0"/>
              </a:rPr>
              <a:t>густой лес- расстояние между деревьями менее 10м;</a:t>
            </a:r>
          </a:p>
          <a:p>
            <a:pPr lvl="0" algn="just"/>
            <a:r>
              <a:rPr lang="ru-RU" dirty="0">
                <a:latin typeface="Arial" pitchFamily="34" charset="0"/>
                <a:cs typeface="Arial" pitchFamily="34" charset="0"/>
              </a:rPr>
              <a:t>средней густоты — 10-15м;</a:t>
            </a:r>
          </a:p>
          <a:p>
            <a:pPr lvl="0" algn="just"/>
            <a:r>
              <a:rPr lang="ru-RU" dirty="0">
                <a:latin typeface="Arial" pitchFamily="34" charset="0"/>
                <a:cs typeface="Arial" pitchFamily="34" charset="0"/>
              </a:rPr>
              <a:t>редкий лес - 15-30м.</a:t>
            </a:r>
          </a:p>
          <a:p>
            <a:pPr marL="0" indent="0" algn="just">
              <a:lnSpc>
                <a:spcPct val="120000"/>
              </a:lnSpc>
              <a:buNone/>
            </a:pPr>
            <a:r>
              <a:rPr lang="ru-RU" dirty="0" smtClean="0">
                <a:latin typeface="Arial" pitchFamily="34" charset="0"/>
                <a:cs typeface="Arial" pitchFamily="34" charset="0"/>
              </a:rPr>
              <a:t>	Леса </a:t>
            </a:r>
            <a:r>
              <a:rPr lang="ru-RU" dirty="0">
                <a:latin typeface="Arial" pitchFamily="34" charset="0"/>
                <a:cs typeface="Arial" pitchFamily="34" charset="0"/>
              </a:rPr>
              <a:t>стесняют манёвр подразделений, ограничивают обзор и обстрел, затрудняют ориентирование, </a:t>
            </a:r>
            <a:r>
              <a:rPr lang="ru-RU" dirty="0" err="1">
                <a:latin typeface="Arial" pitchFamily="34" charset="0"/>
                <a:cs typeface="Arial" pitchFamily="34" charset="0"/>
              </a:rPr>
              <a:t>целеуказание</a:t>
            </a:r>
            <a:r>
              <a:rPr lang="ru-RU" dirty="0">
                <a:latin typeface="Arial" pitchFamily="34" charset="0"/>
                <a:cs typeface="Arial" pitchFamily="34" charset="0"/>
              </a:rPr>
              <a:t>, взаимодействие и управление подразделением в бою. Вместе с тем леса представляют собой естественные маски, скрывающие подразделение от воздушного и наземного наблюдения противника, служат достаточно надёжным укрытием от поражающего действия ядерного и других видов оружия</a:t>
            </a:r>
            <a:r>
              <a:rPr lang="ru-RU" dirty="0" smtClean="0">
                <a:latin typeface="Arial" pitchFamily="34" charset="0"/>
                <a:cs typeface="Arial" pitchFamily="34" charset="0"/>
              </a:rPr>
              <a:t>.</a:t>
            </a:r>
            <a:endParaRPr lang="ru-RU" dirty="0">
              <a:latin typeface="Arial" pitchFamily="34" charset="0"/>
              <a:cs typeface="Arial" pitchFamily="34" charset="0"/>
            </a:endParaRPr>
          </a:p>
        </p:txBody>
      </p:sp>
    </p:spTree>
    <p:extLst>
      <p:ext uri="{BB962C8B-B14F-4D97-AF65-F5344CB8AC3E}">
        <p14:creationId xmlns:p14="http://schemas.microsoft.com/office/powerpoint/2010/main" val="9891617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5"/>
          <p:cNvSpPr>
            <a:spLocks noChangeArrowheads="1"/>
          </p:cNvSpPr>
          <p:nvPr/>
        </p:nvSpPr>
        <p:spPr bwMode="auto">
          <a:xfrm>
            <a:off x="610853" y="172097"/>
            <a:ext cx="10972799" cy="523220"/>
          </a:xfrm>
          <a:prstGeom prst="rect">
            <a:avLst/>
          </a:prstGeom>
          <a:noFill/>
          <a:ln w="9525">
            <a:noFill/>
            <a:miter lim="800000"/>
            <a:headEnd/>
            <a:tailEnd/>
          </a:ln>
          <a:effectLst/>
        </p:spPr>
        <p:txBody>
          <a:bodyPr anchor="ctr">
            <a:spAutoFit/>
          </a:bodyPr>
          <a:lstStyle/>
          <a:p>
            <a:pPr algn="ctr"/>
            <a:r>
              <a:rPr lang="ru-RU" sz="2800" b="1" dirty="0" smtClean="0">
                <a:solidFill>
                  <a:srgbClr val="FF0000"/>
                </a:solidFill>
                <a:effectLst>
                  <a:outerShdw blurRad="38100" dist="38100" dir="2700000" algn="tl">
                    <a:srgbClr val="000000">
                      <a:alpha val="43137"/>
                    </a:srgbClr>
                  </a:outerShdw>
                </a:effectLst>
                <a:latin typeface="Times New Roman" pitchFamily="18" charset="0"/>
              </a:rPr>
              <a:t>Растительный </a:t>
            </a:r>
            <a:r>
              <a:rPr lang="ru-RU" sz="2800" b="1" dirty="0" smtClean="0">
                <a:solidFill>
                  <a:srgbClr val="FF0000"/>
                </a:solidFill>
                <a:effectLst>
                  <a:outerShdw blurRad="38100" dist="38100" dir="2700000" algn="tl">
                    <a:srgbClr val="000000">
                      <a:alpha val="43137"/>
                    </a:srgbClr>
                  </a:outerShdw>
                </a:effectLst>
                <a:latin typeface="Times New Roman" pitchFamily="18" charset="0"/>
              </a:rPr>
              <a:t>покров. Обозначения на карте </a:t>
            </a:r>
            <a:endParaRPr lang="ru-RU" sz="2800" b="1" dirty="0">
              <a:solidFill>
                <a:srgbClr val="FF0000"/>
              </a:solidFill>
              <a:effectLst>
                <a:outerShdw blurRad="38100" dist="38100" dir="2700000" algn="tl">
                  <a:srgbClr val="000000">
                    <a:alpha val="43137"/>
                  </a:srgbClr>
                </a:outerShdw>
              </a:effectLst>
              <a:latin typeface="Times New Roman" pitchFamily="18" charset="0"/>
            </a:endParaRPr>
          </a:p>
        </p:txBody>
      </p:sp>
      <p:sp>
        <p:nvSpPr>
          <p:cNvPr id="17" name="Прямоугольник 16"/>
          <p:cNvSpPr/>
          <p:nvPr/>
        </p:nvSpPr>
        <p:spPr>
          <a:xfrm>
            <a:off x="761963" y="714357"/>
            <a:ext cx="11430037" cy="461665"/>
          </a:xfrm>
          <a:prstGeom prst="rect">
            <a:avLst/>
          </a:prstGeom>
        </p:spPr>
        <p:txBody>
          <a:bodyPr wrap="square">
            <a:spAutoFit/>
          </a:bodyPr>
          <a:lstStyle/>
          <a:p>
            <a:pPr indent="273050"/>
            <a:endParaRPr lang="ru-RU" sz="2400" dirty="0"/>
          </a:p>
        </p:txBody>
      </p:sp>
      <p:graphicFrame>
        <p:nvGraphicFramePr>
          <p:cNvPr id="16" name="Содержимое 3"/>
          <p:cNvGraphicFramePr>
            <a:graphicFrameLocks noGrp="1"/>
          </p:cNvGraphicFramePr>
          <p:nvPr>
            <p:ph idx="1"/>
            <p:extLst>
              <p:ext uri="{D42A27DB-BD31-4B8C-83A1-F6EECF244321}">
                <p14:modId xmlns:p14="http://schemas.microsoft.com/office/powerpoint/2010/main" val="4254963261"/>
              </p:ext>
            </p:extLst>
          </p:nvPr>
        </p:nvGraphicFramePr>
        <p:xfrm>
          <a:off x="556220" y="945189"/>
          <a:ext cx="11082063" cy="5812358"/>
        </p:xfrm>
        <a:graphic>
          <a:graphicData uri="http://schemas.openxmlformats.org/drawingml/2006/table">
            <a:tbl>
              <a:tblPr/>
              <a:tblGrid>
                <a:gridCol w="2792362"/>
                <a:gridCol w="2883720"/>
                <a:gridCol w="164841"/>
                <a:gridCol w="3006136"/>
                <a:gridCol w="2235004"/>
              </a:tblGrid>
              <a:tr h="1233329">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Обозначения </a:t>
                      </a:r>
                      <a:r>
                        <a:rPr kumimoji="0" lang="ru-RU"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характеристика </a:t>
                      </a:r>
                      <a:r>
                        <a:rPr kumimoji="0" lang="ru-RU"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лесов.</a:t>
                      </a:r>
                      <a:r>
                        <a:rPr kumimoji="0" lang="en-US"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 </a:t>
                      </a:r>
                      <a:r>
                        <a:rPr kumimoji="0" lang="ru-RU"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Числитель – </a:t>
                      </a:r>
                      <a:r>
                        <a:rPr kumimoji="0" lang="en-US"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h </a:t>
                      </a:r>
                      <a:r>
                        <a:rPr kumimoji="0" lang="ru-RU"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дерева,</a:t>
                      </a:r>
                      <a:r>
                        <a:rPr kumimoji="0" lang="en-US"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 </a:t>
                      </a:r>
                      <a:r>
                        <a:rPr kumimoji="0" lang="ru-RU"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знаменатель - диаметр ствола,</a:t>
                      </a:r>
                      <a:r>
                        <a:rPr kumimoji="0" lang="en-US"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 </a:t>
                      </a:r>
                      <a:r>
                        <a:rPr kumimoji="0" lang="ru-RU"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число справа - </a:t>
                      </a:r>
                      <a:r>
                        <a:rPr kumimoji="0" lang="ru-RU"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расстояние </a:t>
                      </a:r>
                      <a:r>
                        <a:rPr kumimoji="0" lang="ru-RU"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между деревьями в м</a:t>
                      </a:r>
                      <a:r>
                        <a:rPr kumimoji="0" lang="en-US"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a:t>
                      </a:r>
                      <a:endParaRPr kumimoji="0" lang="ru-RU" sz="14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Лиственный лес</a:t>
                      </a:r>
                    </a:p>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 (в данном случае </a:t>
                      </a:r>
                    </a:p>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береза и клен)</a:t>
                      </a:r>
                      <a:endParaRPr kumimoji="0" lang="ru-RU" sz="14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799314">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Смешанный лес </a:t>
                      </a:r>
                      <a:br>
                        <a:rPr kumimoji="0" lang="ru-RU"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(в данном случае ель и береза)</a:t>
                      </a:r>
                      <a:endParaRPr kumimoji="0" lang="ru-RU" sz="14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Хвойный лес</a:t>
                      </a:r>
                      <a:endParaRPr kumimoji="0" lang="ru-RU" sz="14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712510">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Отдельно стоящее дерево:</a:t>
                      </a:r>
                      <a:b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b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1-хвойное, 2-лиственное</a:t>
                      </a:r>
                      <a:endParaRPr kumimoji="0" lang="ru-RU" sz="18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Вырубленный лес</a:t>
                      </a:r>
                      <a:endParaRPr kumimoji="0" lang="ru-RU" sz="18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514095">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Редкий лес</a:t>
                      </a:r>
                      <a:endParaRPr kumimoji="0" lang="ru-RU" sz="14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Кустарники</a:t>
                      </a:r>
                      <a:endParaRPr kumimoji="0" lang="ru-RU" sz="14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540869">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Луговая растительность ниже 1м</a:t>
                      </a:r>
                      <a:endParaRPr kumimoji="0" lang="ru-RU" sz="18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Мелкая поросль </a:t>
                      </a:r>
                      <a:endParaRPr kumimoji="0" lang="en-US"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endParaRPr>
                    </a:p>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и молодая посадка</a:t>
                      </a:r>
                      <a:endParaRPr kumimoji="0" lang="ru-RU" sz="18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192390">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508004">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Высокая трава</a:t>
                      </a:r>
                      <a:endParaRPr kumimoji="0" lang="ru-RU" sz="18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Моховая растительность</a:t>
                      </a:r>
                      <a:endParaRPr kumimoji="0" lang="ru-RU" sz="18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540869">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Бурелом</a:t>
                      </a:r>
                      <a:endParaRPr kumimoji="0" lang="ru-RU" sz="18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Камышовые </a:t>
                      </a:r>
                      <a:endParaRPr kumimoji="0" lang="en-US"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endParaRPr>
                    </a:p>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и тростниковые </a:t>
                      </a:r>
                    </a:p>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заросли</a:t>
                      </a: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707796">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Горелый и сухостойный лес</a:t>
                      </a:r>
                      <a:endParaRPr kumimoji="0" lang="ru-RU" sz="18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00"/>
                        </a:solidFill>
                        <a:effectLst/>
                        <a:latin typeface="Verdana" pitchFamily="34" charset="0"/>
                        <a:ea typeface="Microsoft YaHei" pitchFamily="34" charset="-122"/>
                        <a:cs typeface="Times New Roman" pitchFamily="18"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952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Arial" pitchFamily="34" charset="0"/>
                          <a:ea typeface="Microsoft YaHei" pitchFamily="34" charset="-122"/>
                          <a:cs typeface="Arial" pitchFamily="34" charset="0"/>
                        </a:rPr>
                        <a:t>Фруктовые сады</a:t>
                      </a:r>
                      <a:endParaRPr kumimoji="0" lang="ru-RU" sz="18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p>
                      <a:pPr marL="0" marR="0" lvl="0" indent="9525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Arial" pitchFamily="34" charset="0"/>
                        <a:ea typeface="Microsoft YaHei" pitchFamily="34" charset="-122"/>
                        <a:cs typeface="Arial" pitchFamily="34" charset="0"/>
                      </a:endParaRPr>
                    </a:p>
                  </a:txBody>
                  <a:tcPr marL="12700" marR="1270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pic>
        <p:nvPicPr>
          <p:cNvPr id="18" name="Picture 16" descr="http://www.g151.ru/images/stories/poleznosti/topo_symbols_maps/k21.gif"/>
          <p:cNvPicPr>
            <a:picLocks noChangeAspect="1" noChangeArrowheads="1"/>
          </p:cNvPicPr>
          <p:nvPr/>
        </p:nvPicPr>
        <p:blipFill>
          <a:blip r:embed="rId2" r:link="rId3"/>
          <a:srcRect/>
          <a:stretch>
            <a:fillRect/>
          </a:stretch>
        </p:blipFill>
        <p:spPr bwMode="auto">
          <a:xfrm>
            <a:off x="900422" y="1062148"/>
            <a:ext cx="2095514" cy="982201"/>
          </a:xfrm>
          <a:prstGeom prst="rect">
            <a:avLst/>
          </a:prstGeom>
          <a:noFill/>
          <a:ln w="9525">
            <a:noFill/>
            <a:miter lim="800000"/>
            <a:headEnd/>
            <a:tailEnd/>
          </a:ln>
        </p:spPr>
      </p:pic>
      <p:pic>
        <p:nvPicPr>
          <p:cNvPr id="19" name="Picture 14" descr="http://www.g151.ru/images/stories/poleznosti/topo_symbols_maps/k23.gif"/>
          <p:cNvPicPr>
            <a:picLocks noChangeAspect="1" noChangeArrowheads="1"/>
          </p:cNvPicPr>
          <p:nvPr/>
        </p:nvPicPr>
        <p:blipFill>
          <a:blip r:embed="rId4" r:link="rId5"/>
          <a:srcRect/>
          <a:stretch>
            <a:fillRect/>
          </a:stretch>
        </p:blipFill>
        <p:spPr bwMode="auto">
          <a:xfrm>
            <a:off x="1047715" y="2225512"/>
            <a:ext cx="1904997" cy="714380"/>
          </a:xfrm>
          <a:prstGeom prst="rect">
            <a:avLst/>
          </a:prstGeom>
          <a:noFill/>
          <a:ln w="9525">
            <a:noFill/>
            <a:miter lim="800000"/>
            <a:headEnd/>
            <a:tailEnd/>
          </a:ln>
        </p:spPr>
      </p:pic>
      <p:pic>
        <p:nvPicPr>
          <p:cNvPr id="20" name="Picture 12" descr="http://www.g151.ru/images/stories/poleznosti/topo_symbols_maps/k25.gif"/>
          <p:cNvPicPr>
            <a:picLocks noChangeAspect="1" noChangeArrowheads="1"/>
          </p:cNvPicPr>
          <p:nvPr/>
        </p:nvPicPr>
        <p:blipFill>
          <a:blip r:embed="rId6" r:link="rId7"/>
          <a:srcRect/>
          <a:stretch>
            <a:fillRect/>
          </a:stretch>
        </p:blipFill>
        <p:spPr bwMode="auto">
          <a:xfrm>
            <a:off x="857215" y="3000373"/>
            <a:ext cx="1800926" cy="570840"/>
          </a:xfrm>
          <a:prstGeom prst="rect">
            <a:avLst/>
          </a:prstGeom>
          <a:noFill/>
          <a:ln w="9525">
            <a:noFill/>
            <a:miter lim="800000"/>
            <a:headEnd/>
            <a:tailEnd/>
          </a:ln>
        </p:spPr>
      </p:pic>
      <p:pic>
        <p:nvPicPr>
          <p:cNvPr id="21" name="Picture 10" descr="http://www.g151.ru/images/stories/poleznosti/topo_symbols_maps/k19.gif"/>
          <p:cNvPicPr>
            <a:picLocks noChangeAspect="1" noChangeArrowheads="1"/>
          </p:cNvPicPr>
          <p:nvPr/>
        </p:nvPicPr>
        <p:blipFill>
          <a:blip r:embed="rId8" r:link="rId9"/>
          <a:srcRect/>
          <a:stretch>
            <a:fillRect/>
          </a:stretch>
        </p:blipFill>
        <p:spPr bwMode="auto">
          <a:xfrm>
            <a:off x="1047714" y="3782096"/>
            <a:ext cx="1567219" cy="380999"/>
          </a:xfrm>
          <a:prstGeom prst="rect">
            <a:avLst/>
          </a:prstGeom>
          <a:noFill/>
          <a:ln w="9525">
            <a:noFill/>
            <a:miter lim="800000"/>
            <a:headEnd/>
            <a:tailEnd/>
          </a:ln>
        </p:spPr>
      </p:pic>
      <p:pic>
        <p:nvPicPr>
          <p:cNvPr id="22" name="Picture 8" descr="http://www.g151.ru/images/stories/poleznosti/topo_symbols_maps/k27.gif"/>
          <p:cNvPicPr>
            <a:picLocks noChangeAspect="1" noChangeArrowheads="1"/>
          </p:cNvPicPr>
          <p:nvPr/>
        </p:nvPicPr>
        <p:blipFill>
          <a:blip r:embed="rId10" r:link="rId11"/>
          <a:srcRect/>
          <a:stretch>
            <a:fillRect/>
          </a:stretch>
        </p:blipFill>
        <p:spPr bwMode="auto">
          <a:xfrm>
            <a:off x="1073727" y="4286256"/>
            <a:ext cx="1567219" cy="434600"/>
          </a:xfrm>
          <a:prstGeom prst="rect">
            <a:avLst/>
          </a:prstGeom>
          <a:noFill/>
          <a:ln w="9525">
            <a:noFill/>
            <a:miter lim="800000"/>
            <a:headEnd/>
            <a:tailEnd/>
          </a:ln>
        </p:spPr>
      </p:pic>
      <p:pic>
        <p:nvPicPr>
          <p:cNvPr id="23" name="Picture 6" descr="http://www.g151.ru/images/stories/poleznosti/topo_symbols_maps/k35.gif"/>
          <p:cNvPicPr>
            <a:picLocks noChangeAspect="1" noChangeArrowheads="1"/>
          </p:cNvPicPr>
          <p:nvPr/>
        </p:nvPicPr>
        <p:blipFill>
          <a:blip r:embed="rId12" r:link="rId13"/>
          <a:srcRect/>
          <a:stretch>
            <a:fillRect/>
          </a:stretch>
        </p:blipFill>
        <p:spPr bwMode="auto">
          <a:xfrm>
            <a:off x="1047715" y="4986670"/>
            <a:ext cx="1567219" cy="442594"/>
          </a:xfrm>
          <a:prstGeom prst="rect">
            <a:avLst/>
          </a:prstGeom>
          <a:noFill/>
          <a:ln w="9525">
            <a:noFill/>
            <a:miter lim="800000"/>
            <a:headEnd/>
            <a:tailEnd/>
          </a:ln>
        </p:spPr>
      </p:pic>
      <p:pic>
        <p:nvPicPr>
          <p:cNvPr id="24" name="Picture 4" descr="http://www.g151.ru/images/stories/poleznosti/topo_symbols_maps/k33.gif"/>
          <p:cNvPicPr>
            <a:picLocks noChangeAspect="1" noChangeArrowheads="1"/>
          </p:cNvPicPr>
          <p:nvPr/>
        </p:nvPicPr>
        <p:blipFill>
          <a:blip r:embed="rId14" r:link="rId15"/>
          <a:srcRect/>
          <a:stretch>
            <a:fillRect/>
          </a:stretch>
        </p:blipFill>
        <p:spPr bwMode="auto">
          <a:xfrm>
            <a:off x="1065281" y="5579282"/>
            <a:ext cx="1549654" cy="428628"/>
          </a:xfrm>
          <a:prstGeom prst="rect">
            <a:avLst/>
          </a:prstGeom>
          <a:noFill/>
          <a:ln w="9525">
            <a:noFill/>
            <a:miter lim="800000"/>
            <a:headEnd/>
            <a:tailEnd/>
          </a:ln>
        </p:spPr>
      </p:pic>
      <p:pic>
        <p:nvPicPr>
          <p:cNvPr id="25" name="Picture 2" descr="http://www.g151.ru/images/stories/poleznosti/topo_symbols_maps/k31.gif"/>
          <p:cNvPicPr>
            <a:picLocks noChangeAspect="1" noChangeArrowheads="1"/>
          </p:cNvPicPr>
          <p:nvPr/>
        </p:nvPicPr>
        <p:blipFill>
          <a:blip r:embed="rId16" r:link="rId17"/>
          <a:srcRect/>
          <a:stretch>
            <a:fillRect/>
          </a:stretch>
        </p:blipFill>
        <p:spPr bwMode="auto">
          <a:xfrm>
            <a:off x="958225" y="6210117"/>
            <a:ext cx="1598906" cy="495300"/>
          </a:xfrm>
          <a:prstGeom prst="rect">
            <a:avLst/>
          </a:prstGeom>
          <a:noFill/>
          <a:ln w="9525">
            <a:noFill/>
            <a:miter lim="800000"/>
            <a:headEnd/>
            <a:tailEnd/>
          </a:ln>
        </p:spPr>
      </p:pic>
      <p:pic>
        <p:nvPicPr>
          <p:cNvPr id="26" name="Picture 15" descr="http://www.g151.ru/images/stories/poleznosti/topo_symbols_maps/k22.gif"/>
          <p:cNvPicPr>
            <a:picLocks noChangeAspect="1" noChangeArrowheads="1"/>
          </p:cNvPicPr>
          <p:nvPr/>
        </p:nvPicPr>
        <p:blipFill>
          <a:blip r:embed="rId18" r:link="rId19"/>
          <a:srcRect/>
          <a:stretch>
            <a:fillRect/>
          </a:stretch>
        </p:blipFill>
        <p:spPr bwMode="auto">
          <a:xfrm>
            <a:off x="6719107" y="1062148"/>
            <a:ext cx="2095515" cy="809627"/>
          </a:xfrm>
          <a:prstGeom prst="rect">
            <a:avLst/>
          </a:prstGeom>
          <a:noFill/>
          <a:ln w="9525">
            <a:noFill/>
            <a:miter lim="800000"/>
            <a:headEnd/>
            <a:tailEnd/>
          </a:ln>
        </p:spPr>
      </p:pic>
      <p:pic>
        <p:nvPicPr>
          <p:cNvPr id="27" name="Picture 13" descr="http://www.g151.ru/images/stories/poleznosti/topo_symbols_maps/k24.gif"/>
          <p:cNvPicPr>
            <a:picLocks noChangeAspect="1" noChangeArrowheads="1"/>
          </p:cNvPicPr>
          <p:nvPr/>
        </p:nvPicPr>
        <p:blipFill>
          <a:blip r:embed="rId20" r:link="rId21"/>
          <a:srcRect/>
          <a:stretch>
            <a:fillRect/>
          </a:stretch>
        </p:blipFill>
        <p:spPr bwMode="auto">
          <a:xfrm>
            <a:off x="6953256" y="2225512"/>
            <a:ext cx="1818183" cy="619128"/>
          </a:xfrm>
          <a:prstGeom prst="rect">
            <a:avLst/>
          </a:prstGeom>
          <a:noFill/>
          <a:ln w="9525">
            <a:noFill/>
            <a:miter lim="800000"/>
            <a:headEnd/>
            <a:tailEnd/>
          </a:ln>
        </p:spPr>
      </p:pic>
      <p:pic>
        <p:nvPicPr>
          <p:cNvPr id="28" name="Picture 11" descr="http://www.g151.ru/images/stories/poleznosti/topo_symbols_maps/k26.gif"/>
          <p:cNvPicPr>
            <a:picLocks noChangeAspect="1" noChangeArrowheads="1"/>
          </p:cNvPicPr>
          <p:nvPr/>
        </p:nvPicPr>
        <p:blipFill>
          <a:blip r:embed="rId22" r:link="rId23"/>
          <a:srcRect/>
          <a:stretch>
            <a:fillRect/>
          </a:stretch>
        </p:blipFill>
        <p:spPr bwMode="auto">
          <a:xfrm>
            <a:off x="6858007" y="3000372"/>
            <a:ext cx="1722468" cy="571504"/>
          </a:xfrm>
          <a:prstGeom prst="rect">
            <a:avLst/>
          </a:prstGeom>
          <a:noFill/>
          <a:ln w="9525">
            <a:noFill/>
            <a:miter lim="800000"/>
            <a:headEnd/>
            <a:tailEnd/>
          </a:ln>
        </p:spPr>
      </p:pic>
      <p:pic>
        <p:nvPicPr>
          <p:cNvPr id="29" name="Picture 9" descr="http://www.g151.ru/images/stories/poleznosti/topo_symbols_maps/k45.gif"/>
          <p:cNvPicPr>
            <a:picLocks noChangeAspect="1" noChangeArrowheads="1"/>
          </p:cNvPicPr>
          <p:nvPr/>
        </p:nvPicPr>
        <p:blipFill>
          <a:blip r:embed="rId24" r:link="rId25"/>
          <a:srcRect/>
          <a:stretch>
            <a:fillRect/>
          </a:stretch>
        </p:blipFill>
        <p:spPr bwMode="auto">
          <a:xfrm>
            <a:off x="6953256" y="3714752"/>
            <a:ext cx="1627219" cy="423862"/>
          </a:xfrm>
          <a:prstGeom prst="rect">
            <a:avLst/>
          </a:prstGeom>
          <a:noFill/>
          <a:ln w="9525">
            <a:noFill/>
            <a:miter lim="800000"/>
            <a:headEnd/>
            <a:tailEnd/>
          </a:ln>
        </p:spPr>
      </p:pic>
      <p:pic>
        <p:nvPicPr>
          <p:cNvPr id="30" name="Picture 7" descr="http://www.g151.ru/images/stories/poleznosti/topo_symbols_maps/k28.gif"/>
          <p:cNvPicPr>
            <a:picLocks noChangeAspect="1" noChangeArrowheads="1"/>
          </p:cNvPicPr>
          <p:nvPr/>
        </p:nvPicPr>
        <p:blipFill>
          <a:blip r:embed="rId26" r:link="rId27"/>
          <a:srcRect/>
          <a:stretch>
            <a:fillRect/>
          </a:stretch>
        </p:blipFill>
        <p:spPr bwMode="auto">
          <a:xfrm>
            <a:off x="7046397" y="4286255"/>
            <a:ext cx="1623464" cy="434599"/>
          </a:xfrm>
          <a:prstGeom prst="rect">
            <a:avLst/>
          </a:prstGeom>
          <a:noFill/>
          <a:ln w="9525">
            <a:noFill/>
            <a:miter lim="800000"/>
            <a:headEnd/>
            <a:tailEnd/>
          </a:ln>
        </p:spPr>
      </p:pic>
      <p:pic>
        <p:nvPicPr>
          <p:cNvPr id="31" name="Picture 5" descr="http://www.g151.ru/images/stories/poleznosti/topo_symbols_maps/k47.gif"/>
          <p:cNvPicPr>
            <a:picLocks noChangeAspect="1" noChangeArrowheads="1"/>
          </p:cNvPicPr>
          <p:nvPr/>
        </p:nvPicPr>
        <p:blipFill>
          <a:blip r:embed="rId28" r:link="rId29"/>
          <a:srcRect/>
          <a:stretch>
            <a:fillRect/>
          </a:stretch>
        </p:blipFill>
        <p:spPr bwMode="auto">
          <a:xfrm>
            <a:off x="7239008" y="5071729"/>
            <a:ext cx="1341467" cy="381345"/>
          </a:xfrm>
          <a:prstGeom prst="rect">
            <a:avLst/>
          </a:prstGeom>
          <a:noFill/>
          <a:ln w="9525">
            <a:noFill/>
            <a:miter lim="800000"/>
            <a:headEnd/>
            <a:tailEnd/>
          </a:ln>
        </p:spPr>
      </p:pic>
      <p:pic>
        <p:nvPicPr>
          <p:cNvPr id="32" name="Picture 3" descr="http://www.g151.ru/images/stories/poleznosti/topo_symbols_maps/k34.gif"/>
          <p:cNvPicPr>
            <a:picLocks noChangeAspect="1" noChangeArrowheads="1"/>
          </p:cNvPicPr>
          <p:nvPr/>
        </p:nvPicPr>
        <p:blipFill>
          <a:blip r:embed="rId30" r:link="rId31"/>
          <a:srcRect/>
          <a:stretch>
            <a:fillRect/>
          </a:stretch>
        </p:blipFill>
        <p:spPr bwMode="auto">
          <a:xfrm>
            <a:off x="7239008" y="5572140"/>
            <a:ext cx="1528213" cy="442912"/>
          </a:xfrm>
          <a:prstGeom prst="rect">
            <a:avLst/>
          </a:prstGeom>
          <a:noFill/>
          <a:ln w="9525">
            <a:noFill/>
            <a:miter lim="800000"/>
            <a:headEnd/>
            <a:tailEnd/>
          </a:ln>
        </p:spPr>
      </p:pic>
      <p:pic>
        <p:nvPicPr>
          <p:cNvPr id="33" name="Picture 1" descr="http://www.g151.ru/images/stories/poleznosti/topo_symbols_maps/k32.gif"/>
          <p:cNvPicPr>
            <a:picLocks noChangeAspect="1" noChangeArrowheads="1"/>
          </p:cNvPicPr>
          <p:nvPr/>
        </p:nvPicPr>
        <p:blipFill>
          <a:blip r:embed="rId32" r:link="rId33"/>
          <a:srcRect/>
          <a:stretch>
            <a:fillRect/>
          </a:stretch>
        </p:blipFill>
        <p:spPr bwMode="auto">
          <a:xfrm>
            <a:off x="6915823" y="6199485"/>
            <a:ext cx="1579591" cy="495300"/>
          </a:xfrm>
          <a:prstGeom prst="rect">
            <a:avLst/>
          </a:prstGeom>
          <a:noFill/>
          <a:ln w="9525">
            <a:noFill/>
            <a:miter lim="800000"/>
            <a:headEnd/>
            <a:tailEnd/>
          </a:ln>
        </p:spPr>
      </p:pic>
    </p:spTree>
    <p:extLst>
      <p:ext uri="{BB962C8B-B14F-4D97-AF65-F5344CB8AC3E}">
        <p14:creationId xmlns:p14="http://schemas.microsoft.com/office/powerpoint/2010/main" val="16266740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20996" y="1677267"/>
            <a:ext cx="11313042" cy="3075488"/>
          </a:xfrm>
        </p:spPr>
        <p:txBody>
          <a:bodyPr>
            <a:normAutofit/>
          </a:bodyPr>
          <a:lstStyle/>
          <a:p>
            <a:pPr marL="0" lvl="0" indent="360363"/>
            <a:r>
              <a:rPr lang="ru-RU" sz="2200" b="1" dirty="0" smtClean="0">
                <a:latin typeface="Arial" pitchFamily="34" charset="0"/>
                <a:cs typeface="Arial" pitchFamily="34" charset="0"/>
              </a:rPr>
              <a:t>рельеф;</a:t>
            </a:r>
            <a:endParaRPr lang="ru-RU" sz="2200" dirty="0" smtClean="0">
              <a:latin typeface="Arial" pitchFamily="34" charset="0"/>
              <a:cs typeface="Arial" pitchFamily="34" charset="0"/>
            </a:endParaRPr>
          </a:p>
          <a:p>
            <a:pPr marL="0" lvl="0" indent="360363"/>
            <a:r>
              <a:rPr lang="ru-RU" sz="2200" b="1" dirty="0" smtClean="0">
                <a:latin typeface="Arial" pitchFamily="34" charset="0"/>
                <a:cs typeface="Arial" pitchFamily="34" charset="0"/>
              </a:rPr>
              <a:t>растительный покров;</a:t>
            </a:r>
            <a:endParaRPr lang="ru-RU" sz="2200" dirty="0" smtClean="0">
              <a:latin typeface="Arial" pitchFamily="34" charset="0"/>
              <a:cs typeface="Arial" pitchFamily="34" charset="0"/>
            </a:endParaRPr>
          </a:p>
          <a:p>
            <a:pPr marL="0" lvl="0" indent="360363"/>
            <a:r>
              <a:rPr lang="ru-RU" sz="2200" b="1" dirty="0" smtClean="0">
                <a:latin typeface="Arial" pitchFamily="34" charset="0"/>
                <a:cs typeface="Arial" pitchFamily="34" charset="0"/>
              </a:rPr>
              <a:t>гидрография;</a:t>
            </a:r>
            <a:endParaRPr lang="ru-RU" sz="2200" dirty="0" smtClean="0">
              <a:latin typeface="Arial" pitchFamily="34" charset="0"/>
              <a:cs typeface="Arial" pitchFamily="34" charset="0"/>
            </a:endParaRPr>
          </a:p>
          <a:p>
            <a:pPr marL="0" lvl="0" indent="360363"/>
            <a:r>
              <a:rPr lang="ru-RU" sz="2200" b="1" dirty="0" smtClean="0">
                <a:latin typeface="Arial" pitchFamily="34" charset="0"/>
                <a:cs typeface="Arial" pitchFamily="34" charset="0"/>
              </a:rPr>
              <a:t>населенные пункты;</a:t>
            </a:r>
            <a:endParaRPr lang="ru-RU" sz="2200" dirty="0" smtClean="0">
              <a:latin typeface="Arial" pitchFamily="34" charset="0"/>
              <a:cs typeface="Arial" pitchFamily="34" charset="0"/>
            </a:endParaRPr>
          </a:p>
          <a:p>
            <a:pPr marL="0" lvl="0" indent="360363"/>
            <a:r>
              <a:rPr lang="ru-RU" sz="2200" b="1" dirty="0" smtClean="0">
                <a:latin typeface="Arial" pitchFamily="34" charset="0"/>
                <a:cs typeface="Arial" pitchFamily="34" charset="0"/>
              </a:rPr>
              <a:t>дорожная сеть;</a:t>
            </a:r>
            <a:endParaRPr lang="ru-RU" sz="2200" dirty="0" smtClean="0">
              <a:latin typeface="Arial" pitchFamily="34" charset="0"/>
              <a:cs typeface="Arial" pitchFamily="34" charset="0"/>
            </a:endParaRPr>
          </a:p>
          <a:p>
            <a:pPr marL="0" lvl="0" indent="360363"/>
            <a:r>
              <a:rPr lang="ru-RU" sz="2200" b="1" dirty="0" smtClean="0">
                <a:latin typeface="Arial" pitchFamily="34" charset="0"/>
                <a:cs typeface="Arial" pitchFamily="34" charset="0"/>
              </a:rPr>
              <a:t>промышленные объекты;</a:t>
            </a:r>
            <a:endParaRPr lang="ru-RU" sz="2200" dirty="0" smtClean="0">
              <a:latin typeface="Arial" pitchFamily="34" charset="0"/>
              <a:cs typeface="Arial" pitchFamily="34" charset="0"/>
            </a:endParaRPr>
          </a:p>
          <a:p>
            <a:pPr marL="0" lvl="0" indent="360363"/>
            <a:r>
              <a:rPr lang="ru-RU" sz="2200" b="1" dirty="0" smtClean="0">
                <a:latin typeface="Arial" pitchFamily="34" charset="0"/>
                <a:cs typeface="Arial" pitchFamily="34" charset="0"/>
              </a:rPr>
              <a:t>социально-культурные объекты</a:t>
            </a:r>
            <a:r>
              <a:rPr lang="ru-RU" sz="2200" dirty="0" smtClean="0">
                <a:latin typeface="Arial" pitchFamily="34" charset="0"/>
                <a:cs typeface="Arial" pitchFamily="34" charset="0"/>
              </a:rPr>
              <a:t>.</a:t>
            </a:r>
          </a:p>
        </p:txBody>
      </p:sp>
      <p:sp>
        <p:nvSpPr>
          <p:cNvPr id="4" name="Заголовок 1"/>
          <p:cNvSpPr>
            <a:spLocks noGrp="1"/>
          </p:cNvSpPr>
          <p:nvPr>
            <p:ph type="title"/>
          </p:nvPr>
        </p:nvSpPr>
        <p:spPr>
          <a:xfrm>
            <a:off x="457200" y="287079"/>
            <a:ext cx="11355572" cy="642918"/>
          </a:xfrm>
        </p:spPr>
        <p:txBody>
          <a:bodyPr>
            <a:normAutofit/>
          </a:bodyPr>
          <a:lstStyle/>
          <a:p>
            <a:pPr marL="0" indent="360363"/>
            <a:r>
              <a:rPr lang="ru-RU" sz="2200" b="1" cap="all"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к основным </a:t>
            </a:r>
            <a:r>
              <a:rPr lang="ru-RU" sz="2200" b="1" u="sng" cap="all"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топографическим элементам местности </a:t>
            </a:r>
            <a:r>
              <a:rPr lang="ru-RU" sz="2200" b="1" cap="all"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относятся:</a:t>
            </a:r>
            <a:endParaRPr lang="ru-RU" sz="2200" cap="all"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4136382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5" presetID="35" presetClass="emph" presetSubtype="0" repeatCount="3000" fill="hold" nodeType="withEffect">
                                  <p:stCondLst>
                                    <p:cond delay="0"/>
                                  </p:stCondLst>
                                  <p:childTnLst>
                                    <p:anim calcmode="discrete" valueType="str">
                                      <p:cBhvr>
                                        <p:cTn id="46" dur="1000" fill="hold"/>
                                        <p:tgtEl>
                                          <p:spTgt spid="3">
                                            <p:txEl>
                                              <p:pRg st="0" end="0"/>
                                            </p:txEl>
                                          </p:spTgt>
                                        </p:tgtEl>
                                        <p:attrNameLst>
                                          <p:attrName>style.visibility</p:attrName>
                                        </p:attrNameLst>
                                      </p:cBhvr>
                                      <p:tavLst>
                                        <p:tav tm="0">
                                          <p:val>
                                            <p:strVal val="hidden"/>
                                          </p:val>
                                        </p:tav>
                                        <p:tav tm="50000">
                                          <p:val>
                                            <p:strVal val="visible"/>
                                          </p:val>
                                        </p:tav>
                                      </p:tavLst>
                                    </p:anim>
                                  </p:childTnLst>
                                </p:cTn>
                              </p:par>
                              <p:par>
                                <p:cTn id="47" presetID="35" presetClass="emph" presetSubtype="0" repeatCount="3000" fill="hold" nodeType="withEffect">
                                  <p:stCondLst>
                                    <p:cond delay="0"/>
                                  </p:stCondLst>
                                  <p:childTnLst>
                                    <p:anim calcmode="discrete" valueType="str">
                                      <p:cBhvr>
                                        <p:cTn id="48" dur="1000" fill="hold"/>
                                        <p:tgtEl>
                                          <p:spTgt spid="3">
                                            <p:txEl>
                                              <p:pRg st="1" end="1"/>
                                            </p:txEl>
                                          </p:spTgt>
                                        </p:tgtEl>
                                        <p:attrNameLst>
                                          <p:attrName>style.visibility</p:attrName>
                                        </p:attrNameLst>
                                      </p:cBhvr>
                                      <p:tavLst>
                                        <p:tav tm="0">
                                          <p:val>
                                            <p:strVal val="hidden"/>
                                          </p:val>
                                        </p:tav>
                                        <p:tav tm="50000">
                                          <p:val>
                                            <p:strVal val="visible"/>
                                          </p:val>
                                        </p:tav>
                                      </p:tavLst>
                                    </p:anim>
                                  </p:childTnLst>
                                </p:cTn>
                              </p:par>
                              <p:par>
                                <p:cTn id="49" presetID="35" presetClass="emph" presetSubtype="0" repeatCount="3000" fill="hold" nodeType="withEffect">
                                  <p:stCondLst>
                                    <p:cond delay="0"/>
                                  </p:stCondLst>
                                  <p:childTnLst>
                                    <p:anim calcmode="discrete" valueType="str">
                                      <p:cBhvr>
                                        <p:cTn id="50" dur="1000" fill="hold"/>
                                        <p:tgtEl>
                                          <p:spTgt spid="3">
                                            <p:txEl>
                                              <p:pRg st="2" end="2"/>
                                            </p:txEl>
                                          </p:spTgt>
                                        </p:tgtEl>
                                        <p:attrNameLst>
                                          <p:attrName>style.visibility</p:attrName>
                                        </p:attrNameLst>
                                      </p:cBhvr>
                                      <p:tavLst>
                                        <p:tav tm="0">
                                          <p:val>
                                            <p:strVal val="hidden"/>
                                          </p:val>
                                        </p:tav>
                                        <p:tav tm="50000">
                                          <p:val>
                                            <p:strVal val="visible"/>
                                          </p:val>
                                        </p:tav>
                                      </p:tavLst>
                                    </p:anim>
                                  </p:childTnLst>
                                </p:cTn>
                              </p:par>
                              <p:par>
                                <p:cTn id="51" presetID="35" presetClass="emph" presetSubtype="0" repeatCount="3000" fill="hold" nodeType="withEffect">
                                  <p:stCondLst>
                                    <p:cond delay="0"/>
                                  </p:stCondLst>
                                  <p:childTnLst>
                                    <p:anim calcmode="discrete" valueType="str">
                                      <p:cBhvr>
                                        <p:cTn id="52" dur="1000" fill="hold"/>
                                        <p:tgtEl>
                                          <p:spTgt spid="3">
                                            <p:txEl>
                                              <p:pRg st="3" end="3"/>
                                            </p:txEl>
                                          </p:spTgt>
                                        </p:tgtEl>
                                        <p:attrNameLst>
                                          <p:attrName>style.visibility</p:attrName>
                                        </p:attrNameLst>
                                      </p:cBhvr>
                                      <p:tavLst>
                                        <p:tav tm="0">
                                          <p:val>
                                            <p:strVal val="hidden"/>
                                          </p:val>
                                        </p:tav>
                                        <p:tav tm="50000">
                                          <p:val>
                                            <p:strVal val="visible"/>
                                          </p:val>
                                        </p:tav>
                                      </p:tavLst>
                                    </p:anim>
                                  </p:childTnLst>
                                </p:cTn>
                              </p:par>
                              <p:par>
                                <p:cTn id="53" presetID="35" presetClass="emph" presetSubtype="0" repeatCount="3000" fill="hold" nodeType="withEffect">
                                  <p:stCondLst>
                                    <p:cond delay="0"/>
                                  </p:stCondLst>
                                  <p:childTnLst>
                                    <p:anim calcmode="discrete" valueType="str">
                                      <p:cBhvr>
                                        <p:cTn id="54" dur="1000" fill="hold"/>
                                        <p:tgtEl>
                                          <p:spTgt spid="3">
                                            <p:txEl>
                                              <p:pRg st="4" end="4"/>
                                            </p:txEl>
                                          </p:spTgt>
                                        </p:tgtEl>
                                        <p:attrNameLst>
                                          <p:attrName>style.visibility</p:attrName>
                                        </p:attrNameLst>
                                      </p:cBhvr>
                                      <p:tavLst>
                                        <p:tav tm="0">
                                          <p:val>
                                            <p:strVal val="hidden"/>
                                          </p:val>
                                        </p:tav>
                                        <p:tav tm="50000">
                                          <p:val>
                                            <p:strVal val="visible"/>
                                          </p:val>
                                        </p:tav>
                                      </p:tavLst>
                                    </p:anim>
                                  </p:childTnLst>
                                </p:cTn>
                              </p:par>
                              <p:par>
                                <p:cTn id="55" presetID="35" presetClass="emph" presetSubtype="0" repeatCount="3000" fill="hold" nodeType="withEffect">
                                  <p:stCondLst>
                                    <p:cond delay="0"/>
                                  </p:stCondLst>
                                  <p:childTnLst>
                                    <p:anim calcmode="discrete" valueType="str">
                                      <p:cBhvr>
                                        <p:cTn id="56" dur="1000" fill="hold"/>
                                        <p:tgtEl>
                                          <p:spTgt spid="3">
                                            <p:txEl>
                                              <p:pRg st="5" end="5"/>
                                            </p:txEl>
                                          </p:spTgt>
                                        </p:tgtEl>
                                        <p:attrNameLst>
                                          <p:attrName>style.visibility</p:attrName>
                                        </p:attrNameLst>
                                      </p:cBhvr>
                                      <p:tavLst>
                                        <p:tav tm="0">
                                          <p:val>
                                            <p:strVal val="hidden"/>
                                          </p:val>
                                        </p:tav>
                                        <p:tav tm="50000">
                                          <p:val>
                                            <p:strVal val="visible"/>
                                          </p:val>
                                        </p:tav>
                                      </p:tavLst>
                                    </p:anim>
                                  </p:childTnLst>
                                </p:cTn>
                              </p:par>
                              <p:par>
                                <p:cTn id="57" presetID="35" presetClass="emph" presetSubtype="0" repeatCount="3000" fill="hold" nodeType="withEffect">
                                  <p:stCondLst>
                                    <p:cond delay="0"/>
                                  </p:stCondLst>
                                  <p:childTnLst>
                                    <p:anim calcmode="discrete" valueType="str">
                                      <p:cBhvr>
                                        <p:cTn id="58" dur="1000" fill="hold"/>
                                        <p:tgtEl>
                                          <p:spTgt spid="3">
                                            <p:txEl>
                                              <p:pRg st="6" end="6"/>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8036" y="287079"/>
            <a:ext cx="10363200" cy="648586"/>
          </a:xfrm>
        </p:spPr>
        <p:txBody>
          <a:bodyPr>
            <a:normAutofit/>
          </a:bodyPr>
          <a:lstStyle/>
          <a:p>
            <a:pPr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Заключение</a:t>
            </a:r>
            <a:endParaRPr lang="ru-RU" sz="24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Содержимое 2"/>
          <p:cNvSpPr>
            <a:spLocks noGrp="1"/>
          </p:cNvSpPr>
          <p:nvPr>
            <p:ph idx="1"/>
          </p:nvPr>
        </p:nvSpPr>
        <p:spPr>
          <a:xfrm>
            <a:off x="648587" y="1194484"/>
            <a:ext cx="10887740" cy="4114800"/>
          </a:xfrm>
        </p:spPr>
        <p:txBody>
          <a:bodyPr>
            <a:normAutofit/>
          </a:bodyPr>
          <a:lstStyle/>
          <a:p>
            <a:pPr marL="0" indent="449263" algn="just">
              <a:buNone/>
            </a:pPr>
            <a:r>
              <a:rPr lang="ru-RU" sz="2400" dirty="0" smtClean="0">
                <a:latin typeface="Arial" pitchFamily="34" charset="0"/>
                <a:cs typeface="Arial" pitchFamily="34" charset="0"/>
              </a:rPr>
              <a:t>Изучение и оценка местности при принятии решения представляет собой анализ ее влияния на расположение и действия своих войск и войск противника. В выводах из оценки местности командир устанавливает, в какой мере она влияет на выполнение поставленной задачи и определяет мероприятия, которые необходимо осуществить для того, чтобы наиболее полно использовать условия местности. </a:t>
            </a:r>
          </a:p>
          <a:p>
            <a:pPr marL="0" indent="449263" algn="just">
              <a:buNone/>
            </a:pPr>
            <a:r>
              <a:rPr lang="ru-RU" sz="2400" dirty="0" smtClean="0">
                <a:latin typeface="Arial" pitchFamily="34" charset="0"/>
                <a:cs typeface="Arial" pitchFamily="34" charset="0"/>
              </a:rPr>
              <a:t>Оценивая местность, необходимо учитывать погоду и время суток, а также возможные ее изменения в результате б/действий.</a:t>
            </a:r>
          </a:p>
          <a:p>
            <a:pPr marL="0" indent="449263" algn="just">
              <a:buNone/>
            </a:pPr>
            <a:r>
              <a:rPr lang="ru-RU" sz="2400" dirty="0" smtClean="0">
                <a:latin typeface="Arial" pitchFamily="34" charset="0"/>
                <a:cs typeface="Arial" pitchFamily="34" charset="0"/>
              </a:rPr>
              <a:t>От тщательности изучения и оценки местности, </a:t>
            </a:r>
            <a:r>
              <a:rPr lang="en-US" sz="2400" dirty="0" smtClean="0">
                <a:latin typeface="Arial" pitchFamily="34" charset="0"/>
                <a:cs typeface="Arial" pitchFamily="34" charset="0"/>
              </a:rPr>
              <a:t>o</a:t>
            </a:r>
            <a:r>
              <a:rPr lang="ru-RU" sz="2400" dirty="0" smtClean="0">
                <a:latin typeface="Arial" pitchFamily="34" charset="0"/>
                <a:cs typeface="Arial" pitchFamily="34" charset="0"/>
              </a:rPr>
              <a:t>т умения выявить трудности и выгодные условия, создаваемые ею для действий подразделений, во многом зависит успех боя.</a:t>
            </a:r>
          </a:p>
          <a:p>
            <a:pPr marL="0" indent="449263" algn="just"/>
            <a:endParaRPr lang="ru-RU" sz="2800" dirty="0"/>
          </a:p>
        </p:txBody>
      </p:sp>
    </p:spTree>
    <p:extLst>
      <p:ext uri="{BB962C8B-B14F-4D97-AF65-F5344CB8AC3E}">
        <p14:creationId xmlns:p14="http://schemas.microsoft.com/office/powerpoint/2010/main" val="3808244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3405" y="1520456"/>
            <a:ext cx="11568223" cy="4072270"/>
          </a:xfrm>
        </p:spPr>
        <p:txBody>
          <a:bodyPr/>
          <a:lstStyle/>
          <a:p>
            <a:pPr marL="0" indent="449263" algn="ctr">
              <a:buNone/>
            </a:pPr>
            <a:endParaRPr lang="ru-RU" sz="2000" dirty="0" smtClean="0">
              <a:solidFill>
                <a:srgbClr val="66FFFF"/>
              </a:solidFill>
              <a:latin typeface="Arial" pitchFamily="34" charset="0"/>
              <a:cs typeface="Arial" pitchFamily="34" charset="0"/>
            </a:endParaRPr>
          </a:p>
          <a:p>
            <a:pPr lvl="0"/>
            <a:r>
              <a:rPr lang="ru-RU" sz="2300" dirty="0" smtClean="0">
                <a:latin typeface="Arial" pitchFamily="34" charset="0"/>
                <a:cs typeface="Arial" pitchFamily="34" charset="0"/>
              </a:rPr>
              <a:t>построение боевого порядка;</a:t>
            </a:r>
          </a:p>
          <a:p>
            <a:pPr lvl="0"/>
            <a:r>
              <a:rPr lang="ru-RU" sz="2300" dirty="0" smtClean="0">
                <a:latin typeface="Arial" pitchFamily="34" charset="0"/>
                <a:cs typeface="Arial" pitchFamily="34" charset="0"/>
              </a:rPr>
              <a:t>применение техники;</a:t>
            </a:r>
          </a:p>
          <a:p>
            <a:pPr lvl="0"/>
            <a:r>
              <a:rPr lang="ru-RU" sz="2300" dirty="0" smtClean="0">
                <a:latin typeface="Arial" pitchFamily="34" charset="0"/>
                <a:cs typeface="Arial" pitchFamily="34" charset="0"/>
              </a:rPr>
              <a:t>скорость передвижения;</a:t>
            </a:r>
          </a:p>
          <a:p>
            <a:pPr lvl="0" algn="just"/>
            <a:r>
              <a:rPr lang="ru-RU" sz="2300" dirty="0" smtClean="0">
                <a:latin typeface="Arial" pitchFamily="34" charset="0"/>
                <a:cs typeface="Arial" pitchFamily="34" charset="0"/>
              </a:rPr>
              <a:t>организация защиты от средств поражения противника.</a:t>
            </a:r>
          </a:p>
          <a:p>
            <a:pPr algn="just">
              <a:buNone/>
            </a:pPr>
            <a:r>
              <a:rPr lang="ru-RU" sz="2300" i="1" dirty="0" smtClean="0">
                <a:solidFill>
                  <a:srgbClr val="66FFFF"/>
                </a:solidFill>
                <a:latin typeface="Arial" pitchFamily="34" charset="0"/>
                <a:cs typeface="Arial" pitchFamily="34" charset="0"/>
              </a:rPr>
              <a:t>     </a:t>
            </a:r>
          </a:p>
          <a:p>
            <a:pPr marL="0" indent="360363" algn="just">
              <a:buNone/>
            </a:pPr>
            <a:r>
              <a:rPr lang="ru-RU" sz="2300" i="1" dirty="0" smtClean="0">
                <a:solidFill>
                  <a:srgbClr val="66FFFF"/>
                </a:solidFill>
                <a:latin typeface="Arial" pitchFamily="34" charset="0"/>
                <a:cs typeface="Arial" pitchFamily="34" charset="0"/>
              </a:rPr>
              <a:t> </a:t>
            </a:r>
            <a:r>
              <a:rPr lang="ru-RU" sz="2300" dirty="0" smtClean="0">
                <a:solidFill>
                  <a:srgbClr val="00B050"/>
                </a:solidFill>
                <a:latin typeface="Arial" pitchFamily="34" charset="0"/>
                <a:cs typeface="Arial" pitchFamily="34" charset="0"/>
              </a:rPr>
              <a:t>Поэтому местность рассматривается как один из важнейших элементов тактической обстановки.</a:t>
            </a:r>
            <a:r>
              <a:rPr lang="ru-RU" sz="2300" i="1" dirty="0" smtClean="0">
                <a:solidFill>
                  <a:srgbClr val="66FFFF"/>
                </a:solidFill>
                <a:latin typeface="Arial" pitchFamily="34" charset="0"/>
                <a:cs typeface="Arial" pitchFamily="34" charset="0"/>
              </a:rPr>
              <a:t> </a:t>
            </a:r>
          </a:p>
          <a:p>
            <a:endParaRPr lang="ru-RU" dirty="0"/>
          </a:p>
        </p:txBody>
      </p:sp>
      <p:sp>
        <p:nvSpPr>
          <p:cNvPr id="2" name="Прямоугольник 1"/>
          <p:cNvSpPr/>
          <p:nvPr/>
        </p:nvSpPr>
        <p:spPr>
          <a:xfrm>
            <a:off x="531628" y="256032"/>
            <a:ext cx="10994065" cy="830997"/>
          </a:xfrm>
          <a:prstGeom prst="rect">
            <a:avLst/>
          </a:prstGeom>
        </p:spPr>
        <p:txBody>
          <a:bodyPr wrap="square">
            <a:spAutoFit/>
          </a:bodyPr>
          <a:lstStyle/>
          <a:p>
            <a:pPr indent="449263" algn="ct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Каждый тип местности имеет присущие ему особенности, которые влияют на действия сил и средств</a:t>
            </a:r>
            <a:r>
              <a:rPr lang="ru-RU" sz="2400" dirty="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подразделений, а именно на:</a:t>
            </a:r>
          </a:p>
        </p:txBody>
      </p:sp>
    </p:spTree>
    <p:extLst>
      <p:ext uri="{BB962C8B-B14F-4D97-AF65-F5344CB8AC3E}">
        <p14:creationId xmlns:p14="http://schemas.microsoft.com/office/powerpoint/2010/main" val="1366783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Admin\Desktop\gory_goristaya_mestnost_priroda_peyzazh_4288x2848.jpg"/>
          <p:cNvPicPr>
            <a:picLocks noChangeAspect="1" noChangeArrowheads="1"/>
          </p:cNvPicPr>
          <p:nvPr/>
        </p:nvPicPr>
        <p:blipFill>
          <a:blip r:embed="rId2" cstate="print"/>
          <a:srcRect/>
          <a:stretch>
            <a:fillRect/>
          </a:stretch>
        </p:blipFill>
        <p:spPr bwMode="auto">
          <a:xfrm>
            <a:off x="4255225" y="4999087"/>
            <a:ext cx="3872052" cy="1777014"/>
          </a:xfrm>
          <a:prstGeom prst="rect">
            <a:avLst/>
          </a:prstGeom>
          <a:noFill/>
        </p:spPr>
      </p:pic>
      <p:pic>
        <p:nvPicPr>
          <p:cNvPr id="83971" name="Picture 3" descr="C:\Users\Admin\Desktop\32684d04c3debd18834c83ee0be38e1a86ddc_b.jpg"/>
          <p:cNvPicPr>
            <a:picLocks noChangeAspect="1" noChangeArrowheads="1"/>
          </p:cNvPicPr>
          <p:nvPr/>
        </p:nvPicPr>
        <p:blipFill>
          <a:blip r:embed="rId3"/>
          <a:srcRect/>
          <a:stretch>
            <a:fillRect/>
          </a:stretch>
        </p:blipFill>
        <p:spPr bwMode="auto">
          <a:xfrm>
            <a:off x="7843737" y="1147637"/>
            <a:ext cx="3857652" cy="1928826"/>
          </a:xfrm>
          <a:prstGeom prst="rect">
            <a:avLst/>
          </a:prstGeom>
          <a:noFill/>
        </p:spPr>
      </p:pic>
      <p:sp>
        <p:nvSpPr>
          <p:cNvPr id="2" name="Заголовок 1"/>
          <p:cNvSpPr>
            <a:spLocks noGrp="1"/>
          </p:cNvSpPr>
          <p:nvPr>
            <p:ph type="title"/>
          </p:nvPr>
        </p:nvSpPr>
        <p:spPr>
          <a:xfrm>
            <a:off x="329609" y="212651"/>
            <a:ext cx="11355572" cy="818707"/>
          </a:xfrm>
        </p:spPr>
        <p:txBody>
          <a:bodyPr>
            <a:normAutofit/>
          </a:bodyPr>
          <a:lstStyle/>
          <a:p>
            <a:pPr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По характеру рельефа местность подразделяется</a:t>
            </a:r>
            <a:endParaRPr lang="ru-RU" sz="24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Содержимое 2"/>
          <p:cNvSpPr>
            <a:spLocks noGrp="1"/>
          </p:cNvSpPr>
          <p:nvPr>
            <p:ph idx="1"/>
          </p:nvPr>
        </p:nvSpPr>
        <p:spPr>
          <a:xfrm>
            <a:off x="446568" y="1651591"/>
            <a:ext cx="11277600" cy="4114800"/>
          </a:xfrm>
        </p:spPr>
        <p:txBody>
          <a:bodyPr>
            <a:normAutofit lnSpcReduction="10000"/>
          </a:bodyPr>
          <a:lstStyle/>
          <a:p>
            <a:r>
              <a:rPr lang="ru-RU" sz="2400" b="1" dirty="0" smtClean="0">
                <a:latin typeface="Arial" pitchFamily="34" charset="0"/>
                <a:cs typeface="Arial" pitchFamily="34" charset="0"/>
              </a:rPr>
              <a:t>на</a:t>
            </a:r>
            <a:r>
              <a:rPr lang="ru-RU" sz="2400" dirty="0" smtClean="0">
                <a:latin typeface="Arial" pitchFamily="34" charset="0"/>
                <a:cs typeface="Arial" pitchFamily="34" charset="0"/>
              </a:rPr>
              <a:t> </a:t>
            </a:r>
            <a:r>
              <a:rPr lang="ru-RU" sz="2400" b="1" dirty="0" smtClean="0">
                <a:latin typeface="Arial" pitchFamily="34" charset="0"/>
                <a:cs typeface="Arial" pitchFamily="34" charset="0"/>
              </a:rPr>
              <a:t>равнинную;</a:t>
            </a:r>
          </a:p>
          <a:p>
            <a:endParaRPr lang="ru-RU" sz="4400" b="1" dirty="0" smtClean="0">
              <a:solidFill>
                <a:srgbClr val="FFFF00"/>
              </a:solidFill>
            </a:endParaRPr>
          </a:p>
          <a:p>
            <a:pPr marL="0" indent="0">
              <a:buNone/>
            </a:pPr>
            <a:endParaRPr lang="ru-RU" sz="4400" b="1" dirty="0" smtClean="0">
              <a:solidFill>
                <a:srgbClr val="FFFF00"/>
              </a:solidFill>
            </a:endParaRPr>
          </a:p>
          <a:p>
            <a:r>
              <a:rPr lang="ru-RU" sz="2400" b="1" dirty="0" smtClean="0">
                <a:latin typeface="Arial" pitchFamily="34" charset="0"/>
                <a:cs typeface="Arial" pitchFamily="34" charset="0"/>
              </a:rPr>
              <a:t>холмистую;</a:t>
            </a:r>
          </a:p>
          <a:p>
            <a:endParaRPr lang="ru-RU" sz="4400" b="1" dirty="0" smtClean="0">
              <a:solidFill>
                <a:srgbClr val="FFFF00"/>
              </a:solidFill>
            </a:endParaRPr>
          </a:p>
          <a:p>
            <a:pPr marL="0" indent="0">
              <a:buNone/>
            </a:pPr>
            <a:endParaRPr lang="ru-RU" sz="4400" b="1" dirty="0" smtClean="0">
              <a:solidFill>
                <a:srgbClr val="FFFF00"/>
              </a:solidFill>
            </a:endParaRPr>
          </a:p>
          <a:p>
            <a:r>
              <a:rPr lang="ru-RU" sz="2400" b="1" dirty="0" smtClean="0">
                <a:latin typeface="Arial" pitchFamily="34" charset="0"/>
                <a:cs typeface="Arial" pitchFamily="34" charset="0"/>
              </a:rPr>
              <a:t>горную</a:t>
            </a:r>
            <a:endParaRPr lang="ru-RU" sz="2400" dirty="0" smtClean="0">
              <a:latin typeface="Arial" pitchFamily="34" charset="0"/>
              <a:cs typeface="Arial" pitchFamily="34" charset="0"/>
            </a:endParaRPr>
          </a:p>
          <a:p>
            <a:endParaRPr lang="ru-RU" dirty="0"/>
          </a:p>
        </p:txBody>
      </p:sp>
      <p:pic>
        <p:nvPicPr>
          <p:cNvPr id="83969" name="Picture 1" descr="C:\Users\Admin\Desktop\depositphotos_7346989-Rolling-countryside-around-a-farm.jpg"/>
          <p:cNvPicPr>
            <a:picLocks noChangeAspect="1" noChangeArrowheads="1"/>
          </p:cNvPicPr>
          <p:nvPr/>
        </p:nvPicPr>
        <p:blipFill>
          <a:blip r:embed="rId4"/>
          <a:srcRect/>
          <a:stretch>
            <a:fillRect/>
          </a:stretch>
        </p:blipFill>
        <p:spPr bwMode="auto">
          <a:xfrm>
            <a:off x="6191251" y="3060555"/>
            <a:ext cx="3881385" cy="1938532"/>
          </a:xfrm>
          <a:prstGeom prst="rect">
            <a:avLst/>
          </a:prstGeom>
          <a:noFill/>
        </p:spPr>
      </p:pic>
    </p:spTree>
    <p:extLst>
      <p:ext uri="{BB962C8B-B14F-4D97-AF65-F5344CB8AC3E}">
        <p14:creationId xmlns:p14="http://schemas.microsoft.com/office/powerpoint/2010/main" val="3026503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3000" fill="hold" nodeType="clickEffect">
                                  <p:stCondLst>
                                    <p:cond delay="0"/>
                                  </p:stCondLst>
                                  <p:childTnLst>
                                    <p:anim calcmode="discrete" valueType="str">
                                      <p:cBhvr>
                                        <p:cTn id="6" dur="1000" fill="hold"/>
                                        <p:tgtEl>
                                          <p:spTgt spid="83971"/>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5" presetClass="emph" presetSubtype="0" repeatCount="3000" fill="hold" nodeType="clickEffect">
                                  <p:stCondLst>
                                    <p:cond delay="0"/>
                                  </p:stCondLst>
                                  <p:childTnLst>
                                    <p:anim calcmode="discrete" valueType="str">
                                      <p:cBhvr>
                                        <p:cTn id="10" dur="1000" fill="hold"/>
                                        <p:tgtEl>
                                          <p:spTgt spid="83969"/>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mph" presetSubtype="0" repeatCount="3000" fill="hold" nodeType="clickEffect">
                                  <p:stCondLst>
                                    <p:cond delay="0"/>
                                  </p:stCondLst>
                                  <p:childTnLst>
                                    <p:anim calcmode="discrete" valueType="str">
                                      <p:cBhvr>
                                        <p:cTn id="14" dur="1000" fill="hold"/>
                                        <p:tgtEl>
                                          <p:spTgt spid="8397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иний">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2094</TotalTime>
  <Words>2163</Words>
  <Application>Microsoft Office PowerPoint</Application>
  <PresentationFormat>Произвольный</PresentationFormat>
  <Paragraphs>406</Paragraphs>
  <Slides>70</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70</vt:i4>
      </vt:variant>
    </vt:vector>
  </HeadingPairs>
  <TitlesOfParts>
    <vt:vector size="71" baseType="lpstr">
      <vt:lpstr>Тема Office</vt:lpstr>
      <vt:lpstr>Презентация PowerPoint</vt:lpstr>
      <vt:lpstr>Учебные вопросы </vt:lpstr>
      <vt:lpstr>Литература</vt:lpstr>
      <vt:lpstr>Введение</vt:lpstr>
      <vt:lpstr>Презентация PowerPoint</vt:lpstr>
      <vt:lpstr>Местность и её значение в бою</vt:lpstr>
      <vt:lpstr>к основным топографическим элементам местности относятся:</vt:lpstr>
      <vt:lpstr>Презентация PowerPoint</vt:lpstr>
      <vt:lpstr>По характеру рельефа местность подразделяется</vt:lpstr>
      <vt:lpstr>Равнинная местность может быть:</vt:lpstr>
      <vt:lpstr>Презентация PowerPoint</vt:lpstr>
      <vt:lpstr>Горная местность</vt:lpstr>
      <vt:lpstr>Презентация PowerPoint</vt:lpstr>
      <vt:lpstr>Лесистая местность</vt:lpstr>
      <vt:lpstr>Болотистая местность</vt:lpstr>
      <vt:lpstr>Пустынная местность</vt:lpstr>
      <vt:lpstr>Способы изучения местности</vt:lpstr>
      <vt:lpstr>Презентация PowerPoint</vt:lpstr>
      <vt:lpstr>Презентация PowerPoint</vt:lpstr>
      <vt:lpstr>Презентация PowerPoint</vt:lpstr>
      <vt:lpstr>Основные источники получения данных о местности</vt:lpstr>
      <vt:lpstr>Презентация PowerPoint</vt:lpstr>
      <vt:lpstr>Презентация PowerPoint</vt:lpstr>
      <vt:lpstr>Изучение дорожной  сети</vt:lpstr>
      <vt:lpstr>Изучение проходимости местности вне дорог</vt:lpstr>
      <vt:lpstr>Проходимая местность</vt:lpstr>
      <vt:lpstr>Труднопроходимая местность</vt:lpstr>
      <vt:lpstr>Непроходимая местность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Сущность ориентирования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Защитные свойства местности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Заключение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Фввф</dc:title>
  <dc:creator>Иван Беспалов</dc:creator>
  <cp:lastModifiedBy>Admin</cp:lastModifiedBy>
  <cp:revision>235</cp:revision>
  <dcterms:created xsi:type="dcterms:W3CDTF">2015-11-29T19:32:36Z</dcterms:created>
  <dcterms:modified xsi:type="dcterms:W3CDTF">2024-11-04T23:15:16Z</dcterms:modified>
</cp:coreProperties>
</file>