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9"/>
  </p:notesMasterIdLst>
  <p:handoutMasterIdLst>
    <p:handoutMasterId r:id="rId20"/>
  </p:handoutMasterIdLst>
  <p:sldIdLst>
    <p:sldId id="503" r:id="rId2"/>
    <p:sldId id="504" r:id="rId3"/>
    <p:sldId id="492" r:id="rId4"/>
    <p:sldId id="505" r:id="rId5"/>
    <p:sldId id="666" r:id="rId6"/>
    <p:sldId id="671" r:id="rId7"/>
    <p:sldId id="672" r:id="rId8"/>
    <p:sldId id="667" r:id="rId9"/>
    <p:sldId id="673" r:id="rId10"/>
    <p:sldId id="506" r:id="rId11"/>
    <p:sldId id="668" r:id="rId12"/>
    <p:sldId id="669" r:id="rId13"/>
    <p:sldId id="670" r:id="rId14"/>
    <p:sldId id="645" r:id="rId15"/>
    <p:sldId id="674" r:id="rId16"/>
    <p:sldId id="675" r:id="rId17"/>
    <p:sldId id="52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231613F-8C04-4693-A816-7D1747BD6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BAB4D9-C04C-40DC-8430-E3A6C9B8C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CF0E-DF1F-4139-83F7-C2F3BA5669B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F190FA8-F71E-4B09-8240-89074E60B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3DD636-1568-4F17-A523-0DF3CE9F13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3301-64D1-417C-8F0F-7F2A39C73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C40C3-686E-41B7-B178-C095E839550E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1A55-7731-4089-8686-C1B07412F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07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A3B6F-F9FC-4715-AD70-5B68E5697BC3}" type="slidenum">
              <a:rPr lang="ru-RU" altLang="ru-RU" smtClean="0">
                <a:latin typeface="Arial" charset="0"/>
                <a:cs typeface="Arial" charset="0"/>
              </a:rPr>
              <a:pPr/>
              <a:t>5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z="1400" smtClean="0"/>
          </a:p>
        </p:txBody>
      </p:sp>
      <p:sp>
        <p:nvSpPr>
          <p:cNvPr id="290820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5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A3B6F-F9FC-4715-AD70-5B68E5697BC3}" type="slidenum">
              <a:rPr lang="ru-RU" altLang="ru-RU" smtClean="0">
                <a:latin typeface="Arial" charset="0"/>
                <a:cs typeface="Arial" charset="0"/>
              </a:rPr>
              <a:pPr/>
              <a:t>8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z="1400" smtClean="0"/>
          </a:p>
        </p:txBody>
      </p:sp>
      <p:sp>
        <p:nvSpPr>
          <p:cNvPr id="290820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9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E9C0-CF26-4655-AF24-D7F81307B70B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C7C5-F555-44AB-949F-ECE0266AE485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9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6C36-756A-455A-B503-D39E7907DA79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4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9C38-322B-4056-8576-3071E74A06F7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3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2FD4-A10C-45DD-9CC2-692EE1CFD7AB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78B9-613A-4843-A9FE-320C71228B8C}" type="datetime1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0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F1C7-8341-4A7C-82C6-B3D0A1419EEE}" type="datetime1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5B3C-CC70-4143-A06D-897B7586FCB2}" type="datetime1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4CF3-AD7A-434F-92C2-4E44441F5624}" type="datetime1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3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5BC8-5ABD-4666-8005-3D032D8B7058}" type="datetime1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6718-941F-41CF-9F4E-8092832E999B}" type="datetime1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159F9A3-B820-4ADE-8172-010DCA1920AA}" type="datetime1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6ECADF38-8983-4C10-B005-66EEBE4066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38363" y="481013"/>
            <a:ext cx="8001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ЗАБАЙКАЛЬСКИЙ ГОСУДАРСТВЕННЫЙ УНИВЕРСИТЕТ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ВОЕННЫЙ УЧЕБНЫЙ ЦЕНТР</a:t>
            </a:r>
            <a:endParaRPr lang="ru-RU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8813" y="908720"/>
            <a:ext cx="6984379" cy="0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5" descr="C:\Users\chitgu.local\Desktop\s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3" y="154296"/>
            <a:ext cx="10810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E:\ВУЦ\ФОТОГРАФИИ\Chistaya_Emblema_VU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115" y="205049"/>
            <a:ext cx="10096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5"/>
          <p:cNvSpPr txBox="1">
            <a:spLocks noChangeArrowheads="1"/>
          </p:cNvSpPr>
          <p:nvPr/>
        </p:nvSpPr>
        <p:spPr bwMode="auto">
          <a:xfrm>
            <a:off x="1374611" y="2604080"/>
            <a:ext cx="3671887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/>
              <a:t>Тема </a:t>
            </a:r>
            <a:r>
              <a:rPr lang="ru-RU" altLang="ru-RU" sz="2000" b="1" dirty="0" smtClean="0"/>
              <a:t>2. Групповое занятие </a:t>
            </a:r>
            <a:endParaRPr lang="ru-RU" altLang="ru-RU" sz="2000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74611" y="3192687"/>
            <a:ext cx="10141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Топографические карты и работа с ними.</a:t>
            </a:r>
            <a:endParaRPr lang="ru-RU" sz="2400" b="1" cap="all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93458" y="2735800"/>
            <a:ext cx="104878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lvl="0" indent="-51435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вопрос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Географические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геодезические) координаты, их определение по топографической карте.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9520"/>
              </p:ext>
            </p:extLst>
          </p:nvPr>
        </p:nvGraphicFramePr>
        <p:xfrm>
          <a:off x="11294729" y="8890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4729" y="8890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60623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10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10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9459" name="Rectangle 36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9460" name="Rectangle 5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9461" name="Rectangle 74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11089218" y="188913"/>
            <a:ext cx="5757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9465" name="Picture 10" descr="Определение географических координат точки по кар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908050"/>
            <a:ext cx="774671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Прямоугольник 1"/>
          <p:cNvSpPr>
            <a:spLocks noChangeArrowheads="1"/>
          </p:cNvSpPr>
          <p:nvPr/>
        </p:nvSpPr>
        <p:spPr bwMode="auto">
          <a:xfrm>
            <a:off x="7943850" y="1544638"/>
            <a:ext cx="404389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Географические координаты точки, расположенной на карте, определяют от ближайших к ней параллели и меридиана, широта и долгота которых известна.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Рамка топографической карты разбита на минуты, которые разделены точками на деления по 10 секунд в каждом. На боковых сторонах рамки обозначены широты, а на северной и южной - долготы.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6951" y="386348"/>
            <a:ext cx="8181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географических (геодезических) координат по карте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9520"/>
              </p:ext>
            </p:extLst>
          </p:nvPr>
        </p:nvGraphicFramePr>
        <p:xfrm>
          <a:off x="11295063" y="8890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5063" y="8890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11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11089218" y="188913"/>
            <a:ext cx="5757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485" name="Text Box 9"/>
          <p:cNvSpPr txBox="1">
            <a:spLocks noChangeAspect="1" noChangeArrowheads="1"/>
          </p:cNvSpPr>
          <p:nvPr/>
        </p:nvSpPr>
        <p:spPr bwMode="auto">
          <a:xfrm>
            <a:off x="1581151" y="7551738"/>
            <a:ext cx="48133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1200">
              <a:latin typeface="Times New Roman" pitchFamily="18" charset="0"/>
            </a:endParaRPr>
          </a:p>
          <a:p>
            <a:pPr algn="ctr"/>
            <a:endParaRPr lang="ru-RU" altLang="ru-RU" sz="1200">
              <a:latin typeface="Times New Roman" pitchFamily="18" charset="0"/>
            </a:endParaRPr>
          </a:p>
          <a:p>
            <a:pPr algn="ctr"/>
            <a:endParaRPr lang="ru-RU" altLang="ru-RU" sz="180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097" y="876468"/>
            <a:ext cx="54548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FontTx/>
              <a:buAutoNum type="arabicPeriod"/>
              <a:defRPr/>
            </a:pP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географические координаты любой точки на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карте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координаты точки А. Для этого необходимо с помощью циркуля-измерителя измерить кратчайшее расстояние от точки А до южной рамки карты, затем приложить измеритель к западной рамке и определить количество минут и секунд в измеренном отрезке, сложить полученное (измеренное) значение минут и секунд (0'27") с широтой юго-западного угла рамки - 54°30'.</a:t>
            </a:r>
          </a:p>
          <a:p>
            <a:pPr algn="just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Широта точки на карте будет равна: 54°30'+0'27" = 54°30'27".</a:t>
            </a:r>
          </a:p>
          <a:p>
            <a:pPr algn="just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Долгота определяется аналогично.</a:t>
            </a:r>
          </a:p>
          <a:p>
            <a:pPr algn="just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Измеряют с помощью циркуля-измерителя кратчайшее расстояние от точки А до западной рамки карты, прикладывают циркуль-измеритель к южной рамке, определяют количество минут и секунд в измеренном отрезке (2'35") складывают полученное (измеренное) значение с долготой юго-западного угла рамки - 45°00'.</a:t>
            </a:r>
          </a:p>
          <a:p>
            <a:pPr algn="just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Долгота точки на карте будет равна: 45°00'+2'35" = 45°02'35"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6951" y="386348"/>
            <a:ext cx="8181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географических (геодезических) координат по карте</a:t>
            </a:r>
          </a:p>
        </p:txBody>
      </p:sp>
      <p:pic>
        <p:nvPicPr>
          <p:cNvPr id="8" name="Picture 10" descr="Определение географических координат точки по кар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4" y="1191237"/>
            <a:ext cx="5779316" cy="507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9520"/>
              </p:ext>
            </p:extLst>
          </p:nvPr>
        </p:nvGraphicFramePr>
        <p:xfrm>
          <a:off x="11295063" y="8890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5063" y="8890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12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11089218" y="188913"/>
            <a:ext cx="5757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8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509" name="Text Box 9"/>
          <p:cNvSpPr txBox="1">
            <a:spLocks noChangeAspect="1" noChangeArrowheads="1"/>
          </p:cNvSpPr>
          <p:nvPr/>
        </p:nvSpPr>
        <p:spPr bwMode="auto">
          <a:xfrm>
            <a:off x="1581151" y="7551738"/>
            <a:ext cx="48133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1200">
              <a:latin typeface="Times New Roman" pitchFamily="18" charset="0"/>
            </a:endParaRPr>
          </a:p>
          <a:p>
            <a:pPr algn="ctr"/>
            <a:endParaRPr lang="ru-RU" altLang="ru-RU" sz="1200">
              <a:latin typeface="Times New Roman" pitchFamily="18" charset="0"/>
            </a:endParaRPr>
          </a:p>
          <a:p>
            <a:pPr algn="ctr"/>
            <a:endParaRPr lang="ru-RU" altLang="ru-RU" sz="1800">
              <a:latin typeface="Arial" charset="0"/>
            </a:endParaRPr>
          </a:p>
        </p:txBody>
      </p:sp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381000" y="1603712"/>
            <a:ext cx="482917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Нанести любую точку на карту по заданным географическим координатам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точку Б широта: 54°31 '08", долгота 45°01 '41".</a:t>
            </a:r>
          </a:p>
          <a:p>
            <a:pPr algn="just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нанесения на карту точки по долготе необходимо провести истинный меридиан через данную точку, для чего соединить одинаковое количество минут по северной и южной рамке; для нанесения на карту точки по широте необходимо провести параллель через данную точку, для чего соединить одинаковое количество минут по западной и восточной рамке. Пересечение двух прямых определит местоположение точки 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6951" y="724902"/>
            <a:ext cx="8181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географических (геодезических) координат по карте</a:t>
            </a:r>
          </a:p>
        </p:txBody>
      </p:sp>
      <p:pic>
        <p:nvPicPr>
          <p:cNvPr id="8" name="Picture 10" descr="Определение географических координат точки по кар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23" y="1603712"/>
            <a:ext cx="6472477" cy="47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9520"/>
              </p:ext>
            </p:extLst>
          </p:nvPr>
        </p:nvGraphicFramePr>
        <p:xfrm>
          <a:off x="11295063" y="8890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9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5063" y="8890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13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93458" y="2889688"/>
            <a:ext cx="104878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lvl="0" indent="-51435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вопрос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Точность определения координат по карте.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06389"/>
              </p:ext>
            </p:extLst>
          </p:nvPr>
        </p:nvGraphicFramePr>
        <p:xfrm>
          <a:off x="11294729" y="8890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0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4729" y="8890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60623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09600" y="285750"/>
            <a:ext cx="10972320" cy="90297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определения географических координат точек.</a:t>
            </a:r>
          </a:p>
        </p:txBody>
      </p:sp>
      <p:sp>
        <p:nvSpPr>
          <p:cNvPr id="237" name="CustomShape 2"/>
          <p:cNvSpPr/>
          <p:nvPr/>
        </p:nvSpPr>
        <p:spPr>
          <a:xfrm>
            <a:off x="238125" y="1975275"/>
            <a:ext cx="542925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33520" indent="-533160" algn="just">
              <a:lnSpc>
                <a:spcPct val="80000"/>
              </a:lnSpc>
              <a:buAutoNum type="arabicPeriod"/>
            </a:pP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Восстановить</a:t>
            </a:r>
            <a:r>
              <a:rPr lang="ru-RU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ближайшую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восточную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западную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ближе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0" i="1" u="sng" strike="noStrike" spc="-1" dirty="0" err="1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внешнюю</a:t>
            </a:r>
            <a:r>
              <a:rPr lang="en-US" sz="2000" b="0" i="1" u="sng" strike="noStrike" spc="-1" dirty="0">
                <a:solidFill>
                  <a:srgbClr val="00000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рамку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520" indent="-533160" algn="just">
              <a:lnSpc>
                <a:spcPct val="80000"/>
              </a:lnSpc>
              <a:buFontTx/>
              <a:buAutoNum type="arabicPeriod"/>
            </a:pPr>
            <a:r>
              <a:rPr lang="en-US" sz="20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Снять</a:t>
            </a:r>
            <a:r>
              <a:rPr lang="en-US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отсчет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широты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рамке</a:t>
            </a:r>
            <a:r>
              <a:rPr lang="en-US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" algn="just">
              <a:lnSpc>
                <a:spcPct val="80000"/>
              </a:lnSpc>
            </a:pPr>
            <a:endParaRPr lang="ru-RU" sz="20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" algn="just">
              <a:lnSpc>
                <a:spcPct val="80000"/>
              </a:lnSpc>
            </a:pPr>
            <a:endParaRPr lang="ru-RU" sz="20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" algn="just">
              <a:lnSpc>
                <a:spcPct val="80000"/>
              </a:lnSpc>
            </a:pPr>
            <a:endParaRPr lang="ru-RU" sz="20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" algn="just">
              <a:lnSpc>
                <a:spcPct val="80000"/>
              </a:lnSpc>
            </a:pPr>
            <a:endParaRPr lang="ru-RU" sz="20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520" indent="-533160" algn="just">
              <a:lnSpc>
                <a:spcPct val="80000"/>
              </a:lnSpc>
              <a:buFontTx/>
              <a:buAutoNum type="arabicPeriod"/>
            </a:pPr>
            <a:r>
              <a:rPr lang="en-US" sz="20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Восстановить</a:t>
            </a:r>
            <a:r>
              <a:rPr lang="en-US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ближайшую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северную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южную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ближе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i="1" u="sng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внешнюю</a:t>
            </a:r>
            <a:r>
              <a:rPr lang="en-US" sz="2000" i="1" u="sng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рамку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lang="en-US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520" indent="-533160" algn="just">
              <a:lnSpc>
                <a:spcPct val="80000"/>
              </a:lnSpc>
              <a:buFontTx/>
              <a:buAutoNum type="arabicPeriod"/>
            </a:pPr>
            <a:r>
              <a:rPr lang="en-US" sz="20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Снять</a:t>
            </a:r>
            <a:r>
              <a:rPr lang="en-US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отсчет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долготы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lang="en-US" sz="20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рамке</a:t>
            </a:r>
            <a:r>
              <a:rPr lang="ru-RU" sz="20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1" dirty="0">
              <a:latin typeface="Times New Roman" pitchFamily="18" charset="0"/>
              <a:cs typeface="Times New Roman" pitchFamily="18" charset="0"/>
            </a:endParaRPr>
          </a:p>
          <a:p>
            <a:pPr marL="533520" indent="-533160" algn="just">
              <a:lnSpc>
                <a:spcPct val="80000"/>
              </a:lnSpc>
              <a:buFontTx/>
              <a:buAutoNum type="arabicPeriod"/>
            </a:pPr>
            <a:endParaRPr lang="en-US" sz="2000" spc="-1" dirty="0">
              <a:latin typeface="Times New Roman" pitchFamily="18" charset="0"/>
              <a:cs typeface="Times New Roman" pitchFamily="18" charset="0"/>
            </a:endParaRPr>
          </a:p>
          <a:p>
            <a:pPr marL="533520" indent="-533160" algn="just">
              <a:lnSpc>
                <a:spcPct val="80000"/>
              </a:lnSpc>
              <a:buAutoNum type="arabicPeriod"/>
            </a:pPr>
            <a:endParaRPr lang="en-US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/>
          <p:nvPr/>
        </p:nvPicPr>
        <p:blipFill>
          <a:blip r:embed="rId3"/>
          <a:stretch/>
        </p:blipFill>
        <p:spPr>
          <a:xfrm>
            <a:off x="6247920" y="1296443"/>
            <a:ext cx="5334000" cy="5200439"/>
          </a:xfrm>
          <a:prstGeom prst="rect">
            <a:avLst/>
          </a:prstGeom>
          <a:ln>
            <a:noFill/>
          </a:ln>
        </p:spPr>
      </p:pic>
      <p:sp>
        <p:nvSpPr>
          <p:cNvPr id="8" name="Line 1"/>
          <p:cNvSpPr/>
          <p:nvPr/>
        </p:nvSpPr>
        <p:spPr>
          <a:xfrm flipH="1" flipV="1">
            <a:off x="6377992" y="3323940"/>
            <a:ext cx="2180221" cy="3654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 flipH="1">
            <a:off x="8522573" y="3360480"/>
            <a:ext cx="35640" cy="228591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3"/>
          <p:cNvSpPr/>
          <p:nvPr/>
        </p:nvSpPr>
        <p:spPr>
          <a:xfrm>
            <a:off x="8932583" y="2576095"/>
            <a:ext cx="2551543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n-US" sz="1600" b="1" strike="noStrike" spc="-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B=48</a:t>
            </a:r>
            <a:r>
              <a:rPr lang="en-US" sz="1600" b="1" strike="noStrike" spc="-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600" b="1" strike="noStrike" spc="-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43`58</a:t>
            </a:r>
            <a:r>
              <a:rPr lang="en-US" sz="1600" b="1" strike="noStrike" spc="-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``</a:t>
            </a:r>
            <a:endParaRPr lang="en-US" sz="1600" b="0" strike="noStrike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8932583" y="2974332"/>
            <a:ext cx="269928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en-US" b="1" strike="noStrike" spc="-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L=66</a:t>
            </a:r>
            <a:r>
              <a:rPr lang="en-US" b="1" strike="noStrike" spc="-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strike="noStrike" spc="-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36`17`` </a:t>
            </a:r>
            <a:endParaRPr lang="en-US" b="0" strike="noStrike" spc="-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5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411200" y="200011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15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609600" y="274681"/>
            <a:ext cx="10972320" cy="58938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Задание.     </a:t>
            </a:r>
            <a:endParaRPr lang="ru-RU" sz="24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862515"/>
            <a:ext cx="1119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учебной карте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 – В,Г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определить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координаты: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(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 широты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 долготы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4748" y="2747338"/>
            <a:ext cx="5101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352,8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72-68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92,1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62-62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112,4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66-67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214,9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68-70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184,2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66-84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69,9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61-79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193,5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70-82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289,4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73-85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149,2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57-86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59,8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(квадрат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64-75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9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37485" y="2300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8788" y="2526758"/>
            <a:ext cx="5062287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50403"/>
              </p:ext>
            </p:extLst>
          </p:nvPr>
        </p:nvGraphicFramePr>
        <p:xfrm>
          <a:off x="11264900" y="98425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4900" y="98425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61750" y="207963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17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300" y="1484784"/>
            <a:ext cx="11315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УЧЕБНЫЕ ВОПРОСЫ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61950" algn="l"/>
                <a:tab pos="447675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Системы координат, их назначение и использование в войсках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tabLst>
                <a:tab pos="361950" algn="l"/>
                <a:tab pos="447675" algn="l"/>
              </a:tabLst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542925" algn="l"/>
              </a:tabLst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Географические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геодезические) координаты, их определение по топографической карте.</a:t>
            </a:r>
          </a:p>
          <a:p>
            <a:pPr algn="just" eaLnBrk="1" hangingPunct="1">
              <a:defRPr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3.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Точность определения координат 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карте.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82574"/>
              </p:ext>
            </p:extLst>
          </p:nvPr>
        </p:nvGraphicFramePr>
        <p:xfrm>
          <a:off x="11255375" y="98425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75" y="98425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42700" y="1412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2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01651" y="1722055"/>
            <a:ext cx="11180762" cy="38500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lvl="0" indent="-457200" algn="just" eaLnBrk="0" hangingPunct="0">
              <a:lnSpc>
                <a:spcPct val="110000"/>
              </a:lnSpc>
              <a:defRPr sz="23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buAutoNum type="arabicPeriod"/>
            </a:pPr>
            <a:r>
              <a:rPr lang="ru-RU" sz="2400" dirty="0" smtClean="0">
                <a:effectLst/>
              </a:rPr>
              <a:t>Военная </a:t>
            </a:r>
            <a:r>
              <a:rPr lang="ru-RU" sz="2400" dirty="0">
                <a:effectLst/>
              </a:rPr>
              <a:t>топография. Учебное пособие. - М.: Воениздат, 2019 г. </a:t>
            </a:r>
            <a:endParaRPr lang="ru-RU" sz="2400" dirty="0" smtClean="0">
              <a:effectLst/>
            </a:endParaRPr>
          </a:p>
          <a:p>
            <a:pPr lvl="0">
              <a:buAutoNum type="arabicPeriod"/>
            </a:pPr>
            <a:r>
              <a:rPr lang="ru-RU" sz="2400" dirty="0" smtClean="0">
                <a:effectLst/>
              </a:rPr>
              <a:t>Учебник </a:t>
            </a:r>
            <a:r>
              <a:rPr lang="ru-RU" sz="2400" dirty="0">
                <a:effectLst/>
              </a:rPr>
              <a:t>сержанта мотострелковых войск. Воениздат, 2003 г.</a:t>
            </a:r>
          </a:p>
          <a:p>
            <a:pPr>
              <a:buAutoNum type="arabicPeriod" startAt="3"/>
            </a:pPr>
            <a:r>
              <a:rPr lang="ru-RU" sz="2400" dirty="0" smtClean="0">
                <a:effectLst/>
              </a:rPr>
              <a:t>Учебник </a:t>
            </a:r>
            <a:r>
              <a:rPr lang="ru-RU" sz="2400" dirty="0">
                <a:effectLst/>
              </a:rPr>
              <a:t>«Военная топография». М., Воениздат, 2008 г</a:t>
            </a:r>
            <a:r>
              <a:rPr lang="ru-RU" sz="2400" dirty="0" smtClean="0">
                <a:effectLst/>
              </a:rPr>
              <a:t>.</a:t>
            </a:r>
          </a:p>
          <a:p>
            <a:pPr>
              <a:buAutoNum type="arabicPeriod" startAt="3"/>
            </a:pPr>
            <a:r>
              <a:rPr lang="ru-RU" sz="2400" dirty="0" smtClean="0">
                <a:effectLst/>
              </a:rPr>
              <a:t>Справочник </a:t>
            </a:r>
            <a:r>
              <a:rPr lang="ru-RU" sz="2400" dirty="0">
                <a:effectLst/>
              </a:rPr>
              <a:t>офицера по топографическим и специальным картам. Воениздат, 2003 г.</a:t>
            </a:r>
            <a:endParaRPr lang="ru-RU" sz="2400" dirty="0" smtClean="0">
              <a:effectLst/>
            </a:endParaRPr>
          </a:p>
          <a:p>
            <a:pPr lvl="0"/>
            <a:endParaRPr lang="ru-RU" sz="2400" dirty="0">
              <a:effectLst/>
            </a:endParaRPr>
          </a:p>
          <a:p>
            <a:endParaRPr lang="ru-RU" sz="2400" dirty="0">
              <a:effectLst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33651" y="284969"/>
            <a:ext cx="6657974" cy="567157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000" rIns="27000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Литература:    </a:t>
            </a:r>
          </a:p>
        </p:txBody>
      </p:sp>
      <p:sp>
        <p:nvSpPr>
          <p:cNvPr id="18" name="AutoShape 8" descr="http://www.obg33.narod.ru/oborona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19" name="AutoShape 10" descr="http://www.obg33.narod.ru/oborona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20" name="AutoShape 12" descr="http://www.obg33.narod.ru/oborona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sp>
        <p:nvSpPr>
          <p:cNvPr id="21" name="AutoShape 15" descr="http://img1.labirint.ru/books43/429635/big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35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44280"/>
              </p:ext>
            </p:extLst>
          </p:nvPr>
        </p:nvGraphicFramePr>
        <p:xfrm>
          <a:off x="11266487" y="136525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6487" y="136525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61750" y="233585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3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2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44279" y="2825520"/>
            <a:ext cx="104878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lvl="0" indent="-51435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вопрос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61950" algn="l"/>
                <a:tab pos="447675" algn="l"/>
              </a:tabLs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координат, их назначение и использование в войсках.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2107" y="107950"/>
          <a:ext cx="773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107" y="107950"/>
                        <a:ext cx="773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793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4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2429932" y="2448203"/>
            <a:ext cx="7476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4524" y="77013"/>
            <a:ext cx="12192000" cy="5254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координат, используемые при работе с картой.</a:t>
            </a:r>
          </a:p>
          <a:p>
            <a:pPr marL="342900" indent="-342900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31" y="764418"/>
            <a:ext cx="11729545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0000" algn="just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координат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представляет собой совокупность линий и плоскостей, ориентированных определенным образом в пространстве, относительно которых определяют положение точек (объектов, целей). </a:t>
            </a:r>
          </a:p>
          <a:p>
            <a:pPr indent="360000" algn="just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Линии, принятые за начальные, служат осями координат, а плоскости —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координатными плоскостями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000" algn="just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Угловые и линейные величины, которыми определяется в той или иной системе координат положение точек на линии, поверхности или в пространстве, называются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координатами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01" name="Picture 1" descr="H:\Военная топография\777-640x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478" y="2448203"/>
            <a:ext cx="9409045" cy="42211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Точечный рисунок" r:id="rId5" imgW="4266667" imgH="3486637" progId="PBrush">
                  <p:embed/>
                </p:oleObj>
              </mc:Choice>
              <mc:Fallback>
                <p:oleObj name="Точечный рисунок" r:id="rId5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423650" y="1793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5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09600" y="274680"/>
            <a:ext cx="1097232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9500"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географических координат</a:t>
            </a:r>
          </a:p>
        </p:txBody>
      </p:sp>
      <p:sp>
        <p:nvSpPr>
          <p:cNvPr id="212" name="TextShape 2"/>
          <p:cNvSpPr txBox="1"/>
          <p:nvPr/>
        </p:nvSpPr>
        <p:spPr>
          <a:xfrm>
            <a:off x="376560" y="1271715"/>
            <a:ext cx="11438400" cy="32050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</a:rPr>
              <a:t>СИСТЕМА ГЕОГРАФИЧЕСКИХ КОРДИНАТ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задается двумя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</a:rPr>
              <a:t>взаимноперпендикулярными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плоскостями – плоскостью экватора и плоскостью нулевого (Гринвичского) меридиана.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</a:rPr>
              <a:t>ГЕОГРАФИЧЕСКИЕ КООРДИНАТЫ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– угловые величины (широта – В и долгота – L).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sz="2000" b="1" i="1" strike="noStrike" spc="-1" dirty="0">
                <a:solidFill>
                  <a:srgbClr val="000000"/>
                </a:solidFill>
                <a:latin typeface="Calibri"/>
              </a:rPr>
              <a:t>ШИРОТА ТОЧКИ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– угол от плоскости экватора к нормали (линия, проходящая через данную точку под углом 90 гр. к поверхности земного эллипсоида).  Может находится в пределах от 0 градусов до       90 градусов,  северной или южной широты.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sz="2000" b="1" i="1" strike="noStrike" spc="-1" dirty="0">
                <a:solidFill>
                  <a:srgbClr val="000000"/>
                </a:solidFill>
                <a:latin typeface="Calibri"/>
              </a:rPr>
              <a:t>ДОЛГОТА ТОЧКИ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</a:rPr>
              <a:t> – двугранный угол между плоскостью Гринвичского меридиана и плоскостью меридиана данной точки. Может находиться в пределах от 0  до 180 градусов , восточной или западной.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Точечный рисунок" r:id="rId3" imgW="4266667" imgH="3486637" progId="PBrush">
                  <p:embed/>
                </p:oleObj>
              </mc:Choice>
              <mc:Fallback>
                <p:oleObj name="Точечный рисунок" r:id="rId3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423650" y="1793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6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09600" y="272880"/>
            <a:ext cx="4010400" cy="347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lnSpcReduction="10000"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5947980" y="272880"/>
            <a:ext cx="5977320" cy="5852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>
                <a:solidFill>
                  <a:srgbClr val="000000"/>
                </a:solidFill>
                <a:latin typeface="Arial"/>
              </a:rPr>
              <a:t>                    </a:t>
            </a:r>
            <a:r>
              <a:rPr lang="ru-RU" sz="2400" b="1" strike="noStrike" spc="-1" dirty="0">
                <a:solidFill>
                  <a:srgbClr val="000000"/>
                </a:solidFill>
                <a:latin typeface="Arial"/>
              </a:rPr>
              <a:t>N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623519" y="620640"/>
            <a:ext cx="5005755" cy="5433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>
                <a:solidFill>
                  <a:srgbClr val="F79646"/>
                </a:solidFill>
                <a:latin typeface="Arial"/>
              </a:rPr>
              <a:t>Географической широтой</a:t>
            </a:r>
            <a:r>
              <a:rPr lang="ru-RU" sz="2000" b="0" strike="noStrike" spc="-1" dirty="0">
                <a:solidFill>
                  <a:srgbClr val="F79646"/>
                </a:solidFill>
                <a:latin typeface="Arial"/>
              </a:rPr>
              <a:t> </a:t>
            </a:r>
            <a:r>
              <a:rPr lang="ru-RU" sz="2000" b="1" strike="noStrike" spc="-1" dirty="0">
                <a:solidFill>
                  <a:srgbClr val="F79646"/>
                </a:solidFill>
                <a:latin typeface="Arial"/>
              </a:rPr>
              <a:t>называется угол между плоскостью экватора и нормалью (отвесной линией), проведенной через точку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М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16" name="Object 4"/>
          <p:cNvGraphicFramePr/>
          <p:nvPr>
            <p:extLst>
              <p:ext uri="{D42A27DB-BD31-4B8C-83A1-F6EECF244321}">
                <p14:modId xmlns:p14="http://schemas.microsoft.com/office/powerpoint/2010/main" val="2097196696"/>
              </p:ext>
            </p:extLst>
          </p:nvPr>
        </p:nvGraphicFramePr>
        <p:xfrm>
          <a:off x="5981700" y="869400"/>
          <a:ext cx="5255130" cy="518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5981700" y="869400"/>
                        <a:ext cx="5255130" cy="51843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CustomShape 5"/>
          <p:cNvSpPr/>
          <p:nvPr/>
        </p:nvSpPr>
        <p:spPr>
          <a:xfrm>
            <a:off x="9744480" y="1989000"/>
            <a:ext cx="515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М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431520" y="4149000"/>
            <a:ext cx="441600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800" b="1" strike="noStrike" spc="-1">
                <a:solidFill>
                  <a:srgbClr val="F79646"/>
                </a:solidFill>
                <a:latin typeface="Arial"/>
              </a:rPr>
              <a:t>Географической долготой</a:t>
            </a:r>
            <a:r>
              <a:rPr lang="en-US" sz="1800" b="0" strike="noStrike" spc="-1">
                <a:solidFill>
                  <a:srgbClr val="F79646"/>
                </a:solidFill>
                <a:latin typeface="Arial"/>
              </a:rPr>
              <a:t> </a:t>
            </a:r>
            <a:r>
              <a:rPr lang="en-US" sz="1800" b="1" strike="noStrike" spc="-1">
                <a:solidFill>
                  <a:srgbClr val="F79646"/>
                </a:solidFill>
                <a:latin typeface="Arial"/>
              </a:rPr>
              <a:t>называется двугранный угол между плоскостью Гринвичского меридиана и плоскостью меридиана точки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М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0" name="CustomShape 7"/>
          <p:cNvSpPr/>
          <p:nvPr/>
        </p:nvSpPr>
        <p:spPr>
          <a:xfrm>
            <a:off x="8451150" y="6037755"/>
            <a:ext cx="5755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S</a:t>
            </a: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Точечный рисунок" r:id="rId5" imgW="4266667" imgH="3486637" progId="PBrush">
                  <p:embed/>
                </p:oleObj>
              </mc:Choice>
              <mc:Fallback>
                <p:oleObj name="Точечный рисунок" r:id="rId5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423650" y="1793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7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189187" y="627734"/>
            <a:ext cx="116734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60000" algn="just" eaLnBrk="0" hangingPunct="0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Системой географических координат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 система, в которой положение точки на земной поверхности определяется угловыми величинами (широтой и долготой) относительно плоскостей экватора и начального нулевого меридиана (Гринвичского меридиана).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886" name="Picture 6" descr="C:\Users\Vk-k4\Desktop\O-37-097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58" y="1551064"/>
            <a:ext cx="4586475" cy="3676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15" name="Овал 14"/>
          <p:cNvSpPr/>
          <p:nvPr/>
        </p:nvSpPr>
        <p:spPr bwMode="auto">
          <a:xfrm>
            <a:off x="1855533" y="4777322"/>
            <a:ext cx="1072116" cy="140849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15414" y="3212976"/>
            <a:ext cx="480053" cy="1220994"/>
          </a:xfrm>
          <a:prstGeom prst="rect">
            <a:avLst/>
          </a:prstGeom>
          <a:noFill/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56812" y="4066699"/>
            <a:ext cx="542232" cy="394408"/>
          </a:xfrm>
          <a:prstGeom prst="rect">
            <a:avLst/>
          </a:prstGeom>
          <a:noFill/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149" y="5723678"/>
            <a:ext cx="465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37‘40"с.ш. 18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06‘00"в.д.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32" y="1676400"/>
            <a:ext cx="5500585" cy="441661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2" name="Точечный рисунок" r:id="rId6" imgW="4266667" imgH="3486637" progId="PBrush">
                  <p:embed/>
                </p:oleObj>
              </mc:Choice>
              <mc:Fallback>
                <p:oleObj name="Точечный рисунок" r:id="rId6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423650" y="1793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8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1271664" y="4433970"/>
            <a:ext cx="1246895" cy="253559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/>
          <p:cNvPicPr/>
          <p:nvPr/>
        </p:nvPicPr>
        <p:blipFill>
          <a:blip r:embed="rId3"/>
          <a:stretch/>
        </p:blipFill>
        <p:spPr>
          <a:xfrm>
            <a:off x="632960" y="320369"/>
            <a:ext cx="8387880" cy="6468600"/>
          </a:xfrm>
          <a:prstGeom prst="rect">
            <a:avLst/>
          </a:prstGeom>
          <a:ln w="9360">
            <a:noFill/>
          </a:ln>
        </p:spPr>
      </p:pic>
      <p:sp>
        <p:nvSpPr>
          <p:cNvPr id="222" name="CustomShape 1"/>
          <p:cNvSpPr/>
          <p:nvPr/>
        </p:nvSpPr>
        <p:spPr>
          <a:xfrm rot="16200000">
            <a:off x="-57238" y="2996672"/>
            <a:ext cx="1102320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1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мин</a:t>
            </a: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.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широты</a:t>
            </a:r>
            <a:endParaRPr lang="en-US" sz="1100" b="0" strike="noStrike" spc="-1" dirty="0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654300" y="2811780"/>
            <a:ext cx="192594" cy="629940"/>
          </a:xfrm>
          <a:prstGeom prst="leftBrace">
            <a:avLst>
              <a:gd name="adj1" fmla="val 52819"/>
              <a:gd name="adj2" fmla="val 50000"/>
            </a:avLst>
          </a:prstGeom>
          <a:noFill/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3"/>
          <p:cNvSpPr/>
          <p:nvPr/>
        </p:nvSpPr>
        <p:spPr>
          <a:xfrm rot="16200000">
            <a:off x="-151204" y="5022422"/>
            <a:ext cx="1161000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10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сек</a:t>
            </a: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.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широты</a:t>
            </a:r>
            <a:endParaRPr lang="en-US" sz="1100" b="0" strike="noStrike" spc="-1" dirty="0">
              <a:latin typeface="Arial"/>
            </a:endParaRPr>
          </a:p>
        </p:txBody>
      </p:sp>
      <p:sp>
        <p:nvSpPr>
          <p:cNvPr id="225" name="Line 4"/>
          <p:cNvSpPr/>
          <p:nvPr/>
        </p:nvSpPr>
        <p:spPr>
          <a:xfrm>
            <a:off x="654300" y="4733640"/>
            <a:ext cx="0" cy="358920"/>
          </a:xfrm>
          <a:prstGeom prst="line">
            <a:avLst/>
          </a:prstGeom>
          <a:ln w="2844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Line 5"/>
          <p:cNvSpPr/>
          <p:nvPr/>
        </p:nvSpPr>
        <p:spPr>
          <a:xfrm flipV="1">
            <a:off x="649455" y="5193060"/>
            <a:ext cx="0" cy="432360"/>
          </a:xfrm>
          <a:prstGeom prst="line">
            <a:avLst/>
          </a:prstGeom>
          <a:ln w="2844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6"/>
          <p:cNvSpPr/>
          <p:nvPr/>
        </p:nvSpPr>
        <p:spPr>
          <a:xfrm flipH="1">
            <a:off x="632960" y="5092560"/>
            <a:ext cx="169413" cy="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7"/>
          <p:cNvSpPr/>
          <p:nvPr/>
        </p:nvSpPr>
        <p:spPr>
          <a:xfrm flipH="1">
            <a:off x="623999" y="5193060"/>
            <a:ext cx="178374" cy="0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8"/>
          <p:cNvSpPr/>
          <p:nvPr/>
        </p:nvSpPr>
        <p:spPr>
          <a:xfrm>
            <a:off x="4764987" y="5949000"/>
            <a:ext cx="1150038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1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мин</a:t>
            </a: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.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долготы</a:t>
            </a:r>
            <a:endParaRPr lang="en-US" sz="1100" b="0" strike="noStrike" spc="-1" dirty="0">
              <a:latin typeface="Arial"/>
            </a:endParaRPr>
          </a:p>
        </p:txBody>
      </p:sp>
      <p:sp>
        <p:nvSpPr>
          <p:cNvPr id="230" name="CustomShape 9"/>
          <p:cNvSpPr/>
          <p:nvPr/>
        </p:nvSpPr>
        <p:spPr>
          <a:xfrm rot="16200000">
            <a:off x="5187410" y="5631914"/>
            <a:ext cx="176399" cy="478742"/>
          </a:xfrm>
          <a:prstGeom prst="leftBrace">
            <a:avLst>
              <a:gd name="adj1" fmla="val 38667"/>
              <a:gd name="adj2" fmla="val 50000"/>
            </a:avLst>
          </a:prstGeom>
          <a:noFill/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0"/>
          <p:cNvSpPr/>
          <p:nvPr/>
        </p:nvSpPr>
        <p:spPr>
          <a:xfrm>
            <a:off x="6544287" y="5961516"/>
            <a:ext cx="1156635" cy="260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10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сек</a:t>
            </a:r>
            <a:r>
              <a:rPr lang="en-US" sz="1100" b="1" strike="noStrike" spc="-1" dirty="0">
                <a:solidFill>
                  <a:srgbClr val="FF3300"/>
                </a:solidFill>
                <a:latin typeface="Calibri"/>
              </a:rPr>
              <a:t>. </a:t>
            </a:r>
            <a:r>
              <a:rPr lang="en-US" sz="1100" b="1" strike="noStrike" spc="-1" dirty="0" err="1">
                <a:solidFill>
                  <a:srgbClr val="FF3300"/>
                </a:solidFill>
                <a:latin typeface="Calibri"/>
              </a:rPr>
              <a:t>долготы</a:t>
            </a:r>
            <a:endParaRPr lang="en-US" sz="1100" b="0" strike="noStrike" spc="-1" dirty="0">
              <a:latin typeface="Arial"/>
            </a:endParaRPr>
          </a:p>
        </p:txBody>
      </p:sp>
      <p:sp>
        <p:nvSpPr>
          <p:cNvPr id="232" name="Line 11"/>
          <p:cNvSpPr/>
          <p:nvPr/>
        </p:nvSpPr>
        <p:spPr>
          <a:xfrm>
            <a:off x="7122605" y="5758475"/>
            <a:ext cx="0" cy="153375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12"/>
          <p:cNvSpPr/>
          <p:nvPr/>
        </p:nvSpPr>
        <p:spPr>
          <a:xfrm>
            <a:off x="7038380" y="5757213"/>
            <a:ext cx="0" cy="154637"/>
          </a:xfrm>
          <a:prstGeom prst="line">
            <a:avLst/>
          </a:prstGeom>
          <a:ln w="3816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13"/>
          <p:cNvSpPr/>
          <p:nvPr/>
        </p:nvSpPr>
        <p:spPr>
          <a:xfrm flipH="1">
            <a:off x="7143620" y="5911850"/>
            <a:ext cx="250955" cy="0"/>
          </a:xfrm>
          <a:prstGeom prst="line">
            <a:avLst/>
          </a:prstGeom>
          <a:ln w="2844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Line 14"/>
          <p:cNvSpPr/>
          <p:nvPr/>
        </p:nvSpPr>
        <p:spPr>
          <a:xfrm>
            <a:off x="6791325" y="5918385"/>
            <a:ext cx="223330" cy="0"/>
          </a:xfrm>
          <a:prstGeom prst="line">
            <a:avLst/>
          </a:prstGeom>
          <a:ln w="2844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52979"/>
              </p:ext>
            </p:extLst>
          </p:nvPr>
        </p:nvGraphicFramePr>
        <p:xfrm>
          <a:off x="11231563" y="107950"/>
          <a:ext cx="773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2" name="Точечный рисунок" r:id="rId4" imgW="4266667" imgH="3486637" progId="PBrush">
                  <p:embed/>
                </p:oleObj>
              </mc:Choice>
              <mc:Fallback>
                <p:oleObj name="Точечный рисунок" r:id="rId4" imgW="4266667" imgH="3486637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563" y="107950"/>
                        <a:ext cx="7731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1423650" y="179388"/>
            <a:ext cx="4413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fld id="{75A19100-A3F7-45A5-A686-F5FE2356DA96}" type="slidenum">
              <a:rPr lang="ru-RU" sz="3200" b="1">
                <a:solidFill>
                  <a:srgbClr val="FFFA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1" hangingPunct="1">
                <a:defRPr/>
              </a:pPr>
              <a:t>9</a:t>
            </a:fld>
            <a:endParaRPr lang="ru-RU" sz="3200" b="1" dirty="0">
              <a:solidFill>
                <a:srgbClr val="FFFA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833</Words>
  <Application>Microsoft Office PowerPoint</Application>
  <PresentationFormat>Произвольный</PresentationFormat>
  <Paragraphs>107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Фввф</dc:title>
  <dc:creator>Иван Беспалов</dc:creator>
  <cp:lastModifiedBy>Admin</cp:lastModifiedBy>
  <cp:revision>320</cp:revision>
  <dcterms:created xsi:type="dcterms:W3CDTF">2015-11-29T19:32:36Z</dcterms:created>
  <dcterms:modified xsi:type="dcterms:W3CDTF">2024-09-17T23:37:25Z</dcterms:modified>
</cp:coreProperties>
</file>