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notesMasterIdLst>
    <p:notesMasterId r:id="rId18"/>
  </p:notesMasterIdLst>
  <p:handoutMasterIdLst>
    <p:handoutMasterId r:id="rId19"/>
  </p:handoutMasterIdLst>
  <p:sldIdLst>
    <p:sldId id="503" r:id="rId2"/>
    <p:sldId id="504" r:id="rId3"/>
    <p:sldId id="492" r:id="rId4"/>
    <p:sldId id="505" r:id="rId5"/>
    <p:sldId id="692" r:id="rId6"/>
    <p:sldId id="702" r:id="rId7"/>
    <p:sldId id="506" r:id="rId8"/>
    <p:sldId id="701" r:id="rId9"/>
    <p:sldId id="695" r:id="rId10"/>
    <p:sldId id="696" r:id="rId11"/>
    <p:sldId id="694" r:id="rId12"/>
    <p:sldId id="697" r:id="rId13"/>
    <p:sldId id="645" r:id="rId14"/>
    <p:sldId id="699" r:id="rId15"/>
    <p:sldId id="703" r:id="rId16"/>
    <p:sldId id="520"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660"/>
  </p:normalViewPr>
  <p:slideViewPr>
    <p:cSldViewPr snapToGrid="0">
      <p:cViewPr>
        <p:scale>
          <a:sx n="100" d="100"/>
          <a:sy n="100" d="100"/>
        </p:scale>
        <p:origin x="-1044" y="-3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 xmlns:a16="http://schemas.microsoft.com/office/drawing/2014/main" id="{7231613F-8C04-4693-A816-7D1747BD68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 xmlns:a16="http://schemas.microsoft.com/office/drawing/2014/main" id="{37BAB4D9-C04C-40DC-8430-E3A6C9B8C3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D8CF0E-DF1F-4139-83F7-C2F3BA5669BC}" type="datetimeFigureOut">
              <a:rPr lang="ru-RU" smtClean="0"/>
              <a:t>16.10.2024</a:t>
            </a:fld>
            <a:endParaRPr lang="ru-RU"/>
          </a:p>
        </p:txBody>
      </p:sp>
      <p:sp>
        <p:nvSpPr>
          <p:cNvPr id="4" name="Нижний колонтитул 3">
            <a:extLst>
              <a:ext uri="{FF2B5EF4-FFF2-40B4-BE49-F238E27FC236}">
                <a16:creationId xmlns="" xmlns:a16="http://schemas.microsoft.com/office/drawing/2014/main" id="{FF190FA8-F71E-4B09-8240-89074E60B5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 xmlns:a16="http://schemas.microsoft.com/office/drawing/2014/main" id="{E13DD636-1568-4F17-A523-0DF3CE9F13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803301-64D1-417C-8F0F-7F2A39C733A7}" type="slidenum">
              <a:rPr lang="ru-RU" smtClean="0"/>
              <a:t>‹#›</a:t>
            </a:fld>
            <a:endParaRPr lang="ru-RU"/>
          </a:p>
        </p:txBody>
      </p:sp>
    </p:spTree>
    <p:extLst>
      <p:ext uri="{BB962C8B-B14F-4D97-AF65-F5344CB8AC3E}">
        <p14:creationId xmlns:p14="http://schemas.microsoft.com/office/powerpoint/2010/main" val="42286282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8C40C3-686E-41B7-B178-C095E839550E}" type="datetimeFigureOut">
              <a:rPr lang="ru-RU" smtClean="0"/>
              <a:t>16.10.2024</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F51A55-7731-4089-8686-C1B07412FD40}" type="slidenum">
              <a:rPr lang="ru-RU" smtClean="0"/>
              <a:t>‹#›</a:t>
            </a:fld>
            <a:endParaRPr lang="ru-RU"/>
          </a:p>
        </p:txBody>
      </p:sp>
    </p:spTree>
    <p:extLst>
      <p:ext uri="{BB962C8B-B14F-4D97-AF65-F5344CB8AC3E}">
        <p14:creationId xmlns:p14="http://schemas.microsoft.com/office/powerpoint/2010/main" val="16513077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7"/>
          <p:cNvSpPr>
            <a:spLocks noGrp="1" noChangeArrowheads="1"/>
          </p:cNvSpPr>
          <p:nvPr>
            <p:ph type="sldNum" sz="quarter" idx="5"/>
          </p:nvPr>
        </p:nvSpPr>
        <p:spPr>
          <a:noFill/>
        </p:spPr>
        <p:txBody>
          <a:bodyPr/>
          <a:lstStyle/>
          <a:p>
            <a:fld id="{85FA3B6F-F9FC-4715-AD70-5B68E5697BC3}" type="slidenum">
              <a:rPr lang="ru-RU" altLang="ru-RU" smtClean="0">
                <a:latin typeface="Arial" charset="0"/>
                <a:cs typeface="Arial" charset="0"/>
              </a:rPr>
              <a:pPr/>
              <a:t>5</a:t>
            </a:fld>
            <a:endParaRPr lang="ru-RU" altLang="ru-RU" smtClean="0">
              <a:latin typeface="Arial" charset="0"/>
              <a:cs typeface="Arial" charset="0"/>
            </a:endParaRPr>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a:noFill/>
          <a:ln/>
        </p:spPr>
        <p:txBody>
          <a:bodyPr/>
          <a:lstStyle/>
          <a:p>
            <a:pPr eaLnBrk="1" hangingPunct="1"/>
            <a:endParaRPr lang="ru-RU" altLang="ru-RU" sz="1400" smtClean="0"/>
          </a:p>
        </p:txBody>
      </p:sp>
      <p:sp>
        <p:nvSpPr>
          <p:cNvPr id="290820" name="Верхний колонтитул 1"/>
          <p:cNvSpPr>
            <a:spLocks noGrp="1"/>
          </p:cNvSpPr>
          <p:nvPr>
            <p:ph type="hdr" sz="quarter"/>
          </p:nvPr>
        </p:nvSpPr>
        <p:spPr>
          <a:noFill/>
        </p:spPr>
        <p:txBody>
          <a:bodyPr/>
          <a:lstStyle/>
          <a:p>
            <a:endParaRPr lang="ru-RU" altLang="ru-RU" smtClean="0">
              <a:cs typeface="Arial" charset="0"/>
            </a:endParaRPr>
          </a:p>
        </p:txBody>
      </p:sp>
    </p:spTree>
    <p:extLst>
      <p:ext uri="{BB962C8B-B14F-4D97-AF65-F5344CB8AC3E}">
        <p14:creationId xmlns:p14="http://schemas.microsoft.com/office/powerpoint/2010/main" val="492946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A53DE9C0-CF26-4655-AF24-D7F81307B70B}" type="datetime1">
              <a:rPr lang="ru-RU" smtClean="0"/>
              <a:t>16.10.2024</a:t>
            </a:fld>
            <a:endParaRPr lang="ru-RU"/>
          </a:p>
        </p:txBody>
      </p:sp>
      <p:sp>
        <p:nvSpPr>
          <p:cNvPr id="5" name="Нижний колонтитул 4"/>
          <p:cNvSpPr>
            <a:spLocks noGrp="1"/>
          </p:cNvSpPr>
          <p:nvPr>
            <p:ph type="ftr" sz="quarter" idx="11"/>
          </p:nvPr>
        </p:nvSpPr>
        <p:spPr/>
        <p:txBody>
          <a:bodyPr/>
          <a:lstStyle/>
          <a:p>
            <a:r>
              <a:rPr lang="ru-RU"/>
              <a:t>1</a:t>
            </a:r>
          </a:p>
        </p:txBody>
      </p:sp>
      <p:sp>
        <p:nvSpPr>
          <p:cNvPr id="6" name="Номер слайда 5"/>
          <p:cNvSpPr>
            <a:spLocks noGrp="1"/>
          </p:cNvSpPr>
          <p:nvPr>
            <p:ph type="sldNum" sz="quarter" idx="12"/>
          </p:nvPr>
        </p:nvSpPr>
        <p:spPr/>
        <p:txBody>
          <a:bodyPr/>
          <a:lstStyle/>
          <a:p>
            <a:fld id="{6ECADF38-8983-4C10-B005-66EEBE406688}" type="slidenum">
              <a:rPr lang="ru-RU" smtClean="0"/>
              <a:pPr/>
              <a:t>‹#›</a:t>
            </a:fld>
            <a:endParaRPr lang="ru-RU"/>
          </a:p>
        </p:txBody>
      </p:sp>
    </p:spTree>
    <p:extLst>
      <p:ext uri="{BB962C8B-B14F-4D97-AF65-F5344CB8AC3E}">
        <p14:creationId xmlns:p14="http://schemas.microsoft.com/office/powerpoint/2010/main" val="4132270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5C7C7C5-F555-44AB-949F-ECE0266AE485}" type="datetime1">
              <a:rPr lang="ru-RU" smtClean="0"/>
              <a:t>16.10.2024</a:t>
            </a:fld>
            <a:endParaRPr lang="ru-RU"/>
          </a:p>
        </p:txBody>
      </p:sp>
      <p:sp>
        <p:nvSpPr>
          <p:cNvPr id="5" name="Нижний колонтитул 4"/>
          <p:cNvSpPr>
            <a:spLocks noGrp="1"/>
          </p:cNvSpPr>
          <p:nvPr>
            <p:ph type="ftr" sz="quarter" idx="11"/>
          </p:nvPr>
        </p:nvSpPr>
        <p:spPr/>
        <p:txBody>
          <a:bodyPr/>
          <a:lstStyle/>
          <a:p>
            <a:r>
              <a:rPr lang="ru-RU"/>
              <a:t>1</a:t>
            </a:r>
          </a:p>
        </p:txBody>
      </p:sp>
      <p:sp>
        <p:nvSpPr>
          <p:cNvPr id="6" name="Номер слайда 5"/>
          <p:cNvSpPr>
            <a:spLocks noGrp="1"/>
          </p:cNvSpPr>
          <p:nvPr>
            <p:ph type="sldNum" sz="quarter" idx="12"/>
          </p:nvPr>
        </p:nvSpPr>
        <p:spPr/>
        <p:txBody>
          <a:bodyPr/>
          <a:lstStyle/>
          <a:p>
            <a:fld id="{6ECADF38-8983-4C10-B005-66EEBE406688}" type="slidenum">
              <a:rPr lang="ru-RU" smtClean="0"/>
              <a:pPr/>
              <a:t>‹#›</a:t>
            </a:fld>
            <a:endParaRPr lang="ru-RU"/>
          </a:p>
        </p:txBody>
      </p:sp>
    </p:spTree>
    <p:extLst>
      <p:ext uri="{BB962C8B-B14F-4D97-AF65-F5344CB8AC3E}">
        <p14:creationId xmlns:p14="http://schemas.microsoft.com/office/powerpoint/2010/main" val="887394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0636C36-756A-455A-B503-D39E7907DA79}" type="datetime1">
              <a:rPr lang="ru-RU" smtClean="0"/>
              <a:t>16.10.2024</a:t>
            </a:fld>
            <a:endParaRPr lang="ru-RU"/>
          </a:p>
        </p:txBody>
      </p:sp>
      <p:sp>
        <p:nvSpPr>
          <p:cNvPr id="5" name="Нижний колонтитул 4"/>
          <p:cNvSpPr>
            <a:spLocks noGrp="1"/>
          </p:cNvSpPr>
          <p:nvPr>
            <p:ph type="ftr" sz="quarter" idx="11"/>
          </p:nvPr>
        </p:nvSpPr>
        <p:spPr/>
        <p:txBody>
          <a:bodyPr/>
          <a:lstStyle/>
          <a:p>
            <a:r>
              <a:rPr lang="ru-RU"/>
              <a:t>1</a:t>
            </a:r>
          </a:p>
        </p:txBody>
      </p:sp>
      <p:sp>
        <p:nvSpPr>
          <p:cNvPr id="6" name="Номер слайда 5"/>
          <p:cNvSpPr>
            <a:spLocks noGrp="1"/>
          </p:cNvSpPr>
          <p:nvPr>
            <p:ph type="sldNum" sz="quarter" idx="12"/>
          </p:nvPr>
        </p:nvSpPr>
        <p:spPr/>
        <p:txBody>
          <a:bodyPr/>
          <a:lstStyle/>
          <a:p>
            <a:fld id="{6ECADF38-8983-4C10-B005-66EEBE406688}" type="slidenum">
              <a:rPr lang="ru-RU" smtClean="0"/>
              <a:pPr/>
              <a:t>‹#›</a:t>
            </a:fld>
            <a:endParaRPr lang="ru-RU"/>
          </a:p>
        </p:txBody>
      </p:sp>
    </p:spTree>
    <p:extLst>
      <p:ext uri="{BB962C8B-B14F-4D97-AF65-F5344CB8AC3E}">
        <p14:creationId xmlns:p14="http://schemas.microsoft.com/office/powerpoint/2010/main" val="2598545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B0E9C38-322B-4056-8576-3071E74A06F7}" type="datetime1">
              <a:rPr lang="ru-RU" smtClean="0"/>
              <a:t>16.10.2024</a:t>
            </a:fld>
            <a:endParaRPr lang="ru-RU"/>
          </a:p>
        </p:txBody>
      </p:sp>
      <p:sp>
        <p:nvSpPr>
          <p:cNvPr id="5" name="Нижний колонтитул 4"/>
          <p:cNvSpPr>
            <a:spLocks noGrp="1"/>
          </p:cNvSpPr>
          <p:nvPr>
            <p:ph type="ftr" sz="quarter" idx="11"/>
          </p:nvPr>
        </p:nvSpPr>
        <p:spPr/>
        <p:txBody>
          <a:bodyPr/>
          <a:lstStyle/>
          <a:p>
            <a:r>
              <a:rPr lang="ru-RU"/>
              <a:t>1</a:t>
            </a:r>
          </a:p>
        </p:txBody>
      </p:sp>
      <p:sp>
        <p:nvSpPr>
          <p:cNvPr id="6" name="Номер слайда 5"/>
          <p:cNvSpPr>
            <a:spLocks noGrp="1"/>
          </p:cNvSpPr>
          <p:nvPr>
            <p:ph type="sldNum" sz="quarter" idx="12"/>
          </p:nvPr>
        </p:nvSpPr>
        <p:spPr/>
        <p:txBody>
          <a:bodyPr/>
          <a:lstStyle/>
          <a:p>
            <a:fld id="{6ECADF38-8983-4C10-B005-66EEBE406688}" type="slidenum">
              <a:rPr lang="ru-RU" smtClean="0"/>
              <a:pPr/>
              <a:t>‹#›</a:t>
            </a:fld>
            <a:endParaRPr lang="ru-RU"/>
          </a:p>
        </p:txBody>
      </p:sp>
    </p:spTree>
    <p:extLst>
      <p:ext uri="{BB962C8B-B14F-4D97-AF65-F5344CB8AC3E}">
        <p14:creationId xmlns:p14="http://schemas.microsoft.com/office/powerpoint/2010/main" val="378173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80C2FD4-A10C-45DD-9CC2-692EE1CFD7AB}" type="datetime1">
              <a:rPr lang="ru-RU" smtClean="0"/>
              <a:t>16.10.2024</a:t>
            </a:fld>
            <a:endParaRPr lang="ru-RU"/>
          </a:p>
        </p:txBody>
      </p:sp>
      <p:sp>
        <p:nvSpPr>
          <p:cNvPr id="5" name="Нижний колонтитул 4"/>
          <p:cNvSpPr>
            <a:spLocks noGrp="1"/>
          </p:cNvSpPr>
          <p:nvPr>
            <p:ph type="ftr" sz="quarter" idx="11"/>
          </p:nvPr>
        </p:nvSpPr>
        <p:spPr/>
        <p:txBody>
          <a:bodyPr/>
          <a:lstStyle/>
          <a:p>
            <a:r>
              <a:rPr lang="ru-RU"/>
              <a:t>1</a:t>
            </a:r>
          </a:p>
        </p:txBody>
      </p:sp>
      <p:sp>
        <p:nvSpPr>
          <p:cNvPr id="6" name="Номер слайда 5"/>
          <p:cNvSpPr>
            <a:spLocks noGrp="1"/>
          </p:cNvSpPr>
          <p:nvPr>
            <p:ph type="sldNum" sz="quarter" idx="12"/>
          </p:nvPr>
        </p:nvSpPr>
        <p:spPr/>
        <p:txBody>
          <a:bodyPr/>
          <a:lstStyle/>
          <a:p>
            <a:fld id="{6ECADF38-8983-4C10-B005-66EEBE406688}" type="slidenum">
              <a:rPr lang="ru-RU" smtClean="0"/>
              <a:pPr/>
              <a:t>‹#›</a:t>
            </a:fld>
            <a:endParaRPr lang="ru-RU"/>
          </a:p>
        </p:txBody>
      </p:sp>
    </p:spTree>
    <p:extLst>
      <p:ext uri="{BB962C8B-B14F-4D97-AF65-F5344CB8AC3E}">
        <p14:creationId xmlns:p14="http://schemas.microsoft.com/office/powerpoint/2010/main" val="162809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25A78B9-613A-4843-A9FE-320C71228B8C}" type="datetime1">
              <a:rPr lang="ru-RU" smtClean="0"/>
              <a:t>16.10.2024</a:t>
            </a:fld>
            <a:endParaRPr lang="ru-RU"/>
          </a:p>
        </p:txBody>
      </p:sp>
      <p:sp>
        <p:nvSpPr>
          <p:cNvPr id="6" name="Нижний колонтитул 5"/>
          <p:cNvSpPr>
            <a:spLocks noGrp="1"/>
          </p:cNvSpPr>
          <p:nvPr>
            <p:ph type="ftr" sz="quarter" idx="11"/>
          </p:nvPr>
        </p:nvSpPr>
        <p:spPr/>
        <p:txBody>
          <a:bodyPr/>
          <a:lstStyle/>
          <a:p>
            <a:r>
              <a:rPr lang="ru-RU"/>
              <a:t>1</a:t>
            </a:r>
          </a:p>
        </p:txBody>
      </p:sp>
      <p:sp>
        <p:nvSpPr>
          <p:cNvPr id="7" name="Номер слайда 6"/>
          <p:cNvSpPr>
            <a:spLocks noGrp="1"/>
          </p:cNvSpPr>
          <p:nvPr>
            <p:ph type="sldNum" sz="quarter" idx="12"/>
          </p:nvPr>
        </p:nvSpPr>
        <p:spPr/>
        <p:txBody>
          <a:bodyPr/>
          <a:lstStyle/>
          <a:p>
            <a:fld id="{6ECADF38-8983-4C10-B005-66EEBE406688}" type="slidenum">
              <a:rPr lang="ru-RU" smtClean="0"/>
              <a:pPr/>
              <a:t>‹#›</a:t>
            </a:fld>
            <a:endParaRPr lang="ru-RU"/>
          </a:p>
        </p:txBody>
      </p:sp>
    </p:spTree>
    <p:extLst>
      <p:ext uri="{BB962C8B-B14F-4D97-AF65-F5344CB8AC3E}">
        <p14:creationId xmlns:p14="http://schemas.microsoft.com/office/powerpoint/2010/main" val="927300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AE0F1C7-8341-4A7C-82C6-B3D0A1419EEE}" type="datetime1">
              <a:rPr lang="ru-RU" smtClean="0"/>
              <a:t>16.10.2024</a:t>
            </a:fld>
            <a:endParaRPr lang="ru-RU"/>
          </a:p>
        </p:txBody>
      </p:sp>
      <p:sp>
        <p:nvSpPr>
          <p:cNvPr id="8" name="Нижний колонтитул 7"/>
          <p:cNvSpPr>
            <a:spLocks noGrp="1"/>
          </p:cNvSpPr>
          <p:nvPr>
            <p:ph type="ftr" sz="quarter" idx="11"/>
          </p:nvPr>
        </p:nvSpPr>
        <p:spPr/>
        <p:txBody>
          <a:bodyPr/>
          <a:lstStyle/>
          <a:p>
            <a:r>
              <a:rPr lang="ru-RU"/>
              <a:t>1</a:t>
            </a:r>
          </a:p>
        </p:txBody>
      </p:sp>
      <p:sp>
        <p:nvSpPr>
          <p:cNvPr id="9" name="Номер слайда 8"/>
          <p:cNvSpPr>
            <a:spLocks noGrp="1"/>
          </p:cNvSpPr>
          <p:nvPr>
            <p:ph type="sldNum" sz="quarter" idx="12"/>
          </p:nvPr>
        </p:nvSpPr>
        <p:spPr/>
        <p:txBody>
          <a:bodyPr/>
          <a:lstStyle/>
          <a:p>
            <a:fld id="{6ECADF38-8983-4C10-B005-66EEBE406688}" type="slidenum">
              <a:rPr lang="ru-RU" smtClean="0"/>
              <a:pPr/>
              <a:t>‹#›</a:t>
            </a:fld>
            <a:endParaRPr lang="ru-RU"/>
          </a:p>
        </p:txBody>
      </p:sp>
    </p:spTree>
    <p:extLst>
      <p:ext uri="{BB962C8B-B14F-4D97-AF65-F5344CB8AC3E}">
        <p14:creationId xmlns:p14="http://schemas.microsoft.com/office/powerpoint/2010/main" val="3628518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25FF5B3C-CC70-4143-A06D-897B7586FCB2}" type="datetime1">
              <a:rPr lang="ru-RU" smtClean="0"/>
              <a:t>16.10.2024</a:t>
            </a:fld>
            <a:endParaRPr lang="ru-RU"/>
          </a:p>
        </p:txBody>
      </p:sp>
      <p:sp>
        <p:nvSpPr>
          <p:cNvPr id="4" name="Нижний колонтитул 3"/>
          <p:cNvSpPr>
            <a:spLocks noGrp="1"/>
          </p:cNvSpPr>
          <p:nvPr>
            <p:ph type="ftr" sz="quarter" idx="11"/>
          </p:nvPr>
        </p:nvSpPr>
        <p:spPr/>
        <p:txBody>
          <a:bodyPr/>
          <a:lstStyle/>
          <a:p>
            <a:r>
              <a:rPr lang="ru-RU"/>
              <a:t>1</a:t>
            </a:r>
          </a:p>
        </p:txBody>
      </p:sp>
      <p:sp>
        <p:nvSpPr>
          <p:cNvPr id="5" name="Номер слайда 4"/>
          <p:cNvSpPr>
            <a:spLocks noGrp="1"/>
          </p:cNvSpPr>
          <p:nvPr>
            <p:ph type="sldNum" sz="quarter" idx="12"/>
          </p:nvPr>
        </p:nvSpPr>
        <p:spPr/>
        <p:txBody>
          <a:bodyPr/>
          <a:lstStyle/>
          <a:p>
            <a:fld id="{6ECADF38-8983-4C10-B005-66EEBE406688}" type="slidenum">
              <a:rPr lang="ru-RU" smtClean="0"/>
              <a:pPr/>
              <a:t>‹#›</a:t>
            </a:fld>
            <a:endParaRPr lang="ru-RU"/>
          </a:p>
        </p:txBody>
      </p:sp>
    </p:spTree>
    <p:extLst>
      <p:ext uri="{BB962C8B-B14F-4D97-AF65-F5344CB8AC3E}">
        <p14:creationId xmlns:p14="http://schemas.microsoft.com/office/powerpoint/2010/main" val="748533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7CB4CF3-AD7A-434F-92C2-4E44441F5624}" type="datetime1">
              <a:rPr lang="ru-RU" smtClean="0"/>
              <a:t>16.10.2024</a:t>
            </a:fld>
            <a:endParaRPr lang="ru-RU"/>
          </a:p>
        </p:txBody>
      </p:sp>
      <p:sp>
        <p:nvSpPr>
          <p:cNvPr id="3" name="Нижний колонтитул 2"/>
          <p:cNvSpPr>
            <a:spLocks noGrp="1"/>
          </p:cNvSpPr>
          <p:nvPr>
            <p:ph type="ftr" sz="quarter" idx="11"/>
          </p:nvPr>
        </p:nvSpPr>
        <p:spPr/>
        <p:txBody>
          <a:bodyPr/>
          <a:lstStyle/>
          <a:p>
            <a:r>
              <a:rPr lang="ru-RU"/>
              <a:t>1</a:t>
            </a:r>
          </a:p>
        </p:txBody>
      </p:sp>
      <p:sp>
        <p:nvSpPr>
          <p:cNvPr id="4" name="Номер слайда 3"/>
          <p:cNvSpPr>
            <a:spLocks noGrp="1"/>
          </p:cNvSpPr>
          <p:nvPr>
            <p:ph type="sldNum" sz="quarter" idx="12"/>
          </p:nvPr>
        </p:nvSpPr>
        <p:spPr/>
        <p:txBody>
          <a:bodyPr/>
          <a:lstStyle/>
          <a:p>
            <a:fld id="{6ECADF38-8983-4C10-B005-66EEBE406688}" type="slidenum">
              <a:rPr lang="ru-RU" smtClean="0"/>
              <a:pPr/>
              <a:t>‹#›</a:t>
            </a:fld>
            <a:endParaRPr lang="ru-RU"/>
          </a:p>
        </p:txBody>
      </p:sp>
    </p:spTree>
    <p:extLst>
      <p:ext uri="{BB962C8B-B14F-4D97-AF65-F5344CB8AC3E}">
        <p14:creationId xmlns:p14="http://schemas.microsoft.com/office/powerpoint/2010/main" val="672930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152B5BC8-5ABD-4666-8005-3D032D8B7058}" type="datetime1">
              <a:rPr lang="ru-RU" smtClean="0"/>
              <a:t>16.10.2024</a:t>
            </a:fld>
            <a:endParaRPr lang="ru-RU"/>
          </a:p>
        </p:txBody>
      </p:sp>
      <p:sp>
        <p:nvSpPr>
          <p:cNvPr id="6" name="Нижний колонтитул 5"/>
          <p:cNvSpPr>
            <a:spLocks noGrp="1"/>
          </p:cNvSpPr>
          <p:nvPr>
            <p:ph type="ftr" sz="quarter" idx="11"/>
          </p:nvPr>
        </p:nvSpPr>
        <p:spPr/>
        <p:txBody>
          <a:bodyPr/>
          <a:lstStyle/>
          <a:p>
            <a:r>
              <a:rPr lang="ru-RU"/>
              <a:t>1</a:t>
            </a:r>
          </a:p>
        </p:txBody>
      </p:sp>
      <p:sp>
        <p:nvSpPr>
          <p:cNvPr id="7" name="Номер слайда 6"/>
          <p:cNvSpPr>
            <a:spLocks noGrp="1"/>
          </p:cNvSpPr>
          <p:nvPr>
            <p:ph type="sldNum" sz="quarter" idx="12"/>
          </p:nvPr>
        </p:nvSpPr>
        <p:spPr/>
        <p:txBody>
          <a:bodyPr/>
          <a:lstStyle/>
          <a:p>
            <a:fld id="{6ECADF38-8983-4C10-B005-66EEBE406688}" type="slidenum">
              <a:rPr lang="ru-RU" smtClean="0"/>
              <a:pPr/>
              <a:t>‹#›</a:t>
            </a:fld>
            <a:endParaRPr lang="ru-RU"/>
          </a:p>
        </p:txBody>
      </p:sp>
    </p:spTree>
    <p:extLst>
      <p:ext uri="{BB962C8B-B14F-4D97-AF65-F5344CB8AC3E}">
        <p14:creationId xmlns:p14="http://schemas.microsoft.com/office/powerpoint/2010/main" val="58130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6E6C6718-941F-41CF-9F4E-8092832E999B}" type="datetime1">
              <a:rPr lang="ru-RU" smtClean="0"/>
              <a:t>16.10.2024</a:t>
            </a:fld>
            <a:endParaRPr lang="ru-RU"/>
          </a:p>
        </p:txBody>
      </p:sp>
      <p:sp>
        <p:nvSpPr>
          <p:cNvPr id="6" name="Нижний колонтитул 5"/>
          <p:cNvSpPr>
            <a:spLocks noGrp="1"/>
          </p:cNvSpPr>
          <p:nvPr>
            <p:ph type="ftr" sz="quarter" idx="11"/>
          </p:nvPr>
        </p:nvSpPr>
        <p:spPr/>
        <p:txBody>
          <a:bodyPr/>
          <a:lstStyle/>
          <a:p>
            <a:r>
              <a:rPr lang="ru-RU"/>
              <a:t>1</a:t>
            </a:r>
          </a:p>
        </p:txBody>
      </p:sp>
      <p:sp>
        <p:nvSpPr>
          <p:cNvPr id="7" name="Номер слайда 6"/>
          <p:cNvSpPr>
            <a:spLocks noGrp="1"/>
          </p:cNvSpPr>
          <p:nvPr>
            <p:ph type="sldNum" sz="quarter" idx="12"/>
          </p:nvPr>
        </p:nvSpPr>
        <p:spPr/>
        <p:txBody>
          <a:bodyPr/>
          <a:lstStyle/>
          <a:p>
            <a:fld id="{6ECADF38-8983-4C10-B005-66EEBE406688}" type="slidenum">
              <a:rPr lang="ru-RU" smtClean="0"/>
              <a:pPr/>
              <a:t>‹#›</a:t>
            </a:fld>
            <a:endParaRPr lang="ru-RU"/>
          </a:p>
        </p:txBody>
      </p:sp>
    </p:spTree>
    <p:extLst>
      <p:ext uri="{BB962C8B-B14F-4D97-AF65-F5344CB8AC3E}">
        <p14:creationId xmlns:p14="http://schemas.microsoft.com/office/powerpoint/2010/main" val="2402352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800">
                <a:solidFill>
                  <a:schemeClr val="tx1"/>
                </a:solidFill>
              </a:defRPr>
            </a:lvl1pPr>
          </a:lstStyle>
          <a:p>
            <a:fld id="{9159F9A3-B820-4ADE-8172-010DCA1920AA}" type="datetime1">
              <a:rPr lang="ru-RU" smtClean="0"/>
              <a:pPr/>
              <a:t>16.10.2024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800">
                <a:solidFill>
                  <a:schemeClr val="tx1"/>
                </a:solidFill>
              </a:defRPr>
            </a:lvl1pPr>
          </a:lstStyle>
          <a:p>
            <a:r>
              <a:rPr lang="ru-RU" smtClean="0"/>
              <a:t>1</a:t>
            </a: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a:solidFill>
                  <a:schemeClr val="tx1"/>
                </a:solidFill>
              </a:defRPr>
            </a:lvl1pPr>
          </a:lstStyle>
          <a:p>
            <a:fld id="{6ECADF38-8983-4C10-B005-66EEBE406688}" type="slidenum">
              <a:rPr lang="ru-RU" smtClean="0"/>
              <a:pPr/>
              <a:t>‹#›</a:t>
            </a:fld>
            <a:endParaRPr lang="ru-RU"/>
          </a:p>
        </p:txBody>
      </p:sp>
    </p:spTree>
    <p:extLst>
      <p:ext uri="{BB962C8B-B14F-4D97-AF65-F5344CB8AC3E}">
        <p14:creationId xmlns:p14="http://schemas.microsoft.com/office/powerpoint/2010/main" val="329274123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3.png"/><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3.png"/><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3.png"/><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3.png"/><Relationship Id="rId4"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oleObject" Target="../embeddings/oleObject4.bin"/><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3.png"/><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3.png"/><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3.png"/><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a:xfrm>
            <a:off x="2138363" y="481013"/>
            <a:ext cx="8001000" cy="1143000"/>
          </a:xfrm>
          <a:prstGeom prst="rect">
            <a:avLst/>
          </a:prstGeom>
        </p:spPr>
        <p:txBody>
          <a:bodyPr/>
          <a:lstStyle/>
          <a:p>
            <a:pPr algn="ctr">
              <a:spcBef>
                <a:spcPct val="50000"/>
              </a:spcBef>
              <a:defRPr/>
            </a:pPr>
            <a:r>
              <a:rPr lang="ru-RU" b="1" dirty="0">
                <a:latin typeface="Arial" panose="020B0604020202020204" pitchFamily="34" charset="0"/>
                <a:ea typeface="+mj-ea"/>
                <a:cs typeface="Arial" panose="020B0604020202020204" pitchFamily="34" charset="0"/>
              </a:rPr>
              <a:t>ЗАБАЙКАЛЬСКИЙ ГОСУДАРСТВЕННЫЙ УНИВЕРСИТЕТ</a:t>
            </a:r>
            <a:r>
              <a:rPr lang="ru-RU" dirty="0">
                <a:latin typeface="Arial" panose="020B0604020202020204" pitchFamily="34" charset="0"/>
                <a:ea typeface="+mj-ea"/>
                <a:cs typeface="Arial" panose="020B0604020202020204" pitchFamily="34" charset="0"/>
              </a:rPr>
              <a:t/>
            </a:r>
            <a:br>
              <a:rPr lang="ru-RU" dirty="0">
                <a:latin typeface="Arial" panose="020B0604020202020204" pitchFamily="34" charset="0"/>
                <a:ea typeface="+mj-ea"/>
                <a:cs typeface="Arial" panose="020B0604020202020204" pitchFamily="34" charset="0"/>
              </a:rPr>
            </a:br>
            <a:r>
              <a:rPr lang="ru-RU" dirty="0">
                <a:latin typeface="Arial" panose="020B0604020202020204" pitchFamily="34" charset="0"/>
                <a:ea typeface="+mj-ea"/>
                <a:cs typeface="Arial" panose="020B0604020202020204" pitchFamily="34" charset="0"/>
              </a:rPr>
              <a:t/>
            </a:r>
            <a:br>
              <a:rPr lang="ru-RU" dirty="0">
                <a:latin typeface="Arial" panose="020B0604020202020204" pitchFamily="34" charset="0"/>
                <a:ea typeface="+mj-ea"/>
                <a:cs typeface="Arial" panose="020B0604020202020204" pitchFamily="34" charset="0"/>
              </a:rPr>
            </a:br>
            <a:r>
              <a:rPr lang="ru-RU" b="1" dirty="0">
                <a:latin typeface="Arial" panose="020B0604020202020204" pitchFamily="34" charset="0"/>
                <a:ea typeface="+mj-ea"/>
                <a:cs typeface="Arial" panose="020B0604020202020204" pitchFamily="34" charset="0"/>
              </a:rPr>
              <a:t>ВОЕННЫЙ УЧЕБНЫЙ ЦЕНТР</a:t>
            </a:r>
            <a:endParaRPr lang="ru-RU" dirty="0">
              <a:latin typeface="Arial" panose="020B0604020202020204" pitchFamily="34" charset="0"/>
              <a:ea typeface="+mj-ea"/>
              <a:cs typeface="Arial" panose="020B0604020202020204" pitchFamily="34" charset="0"/>
            </a:endParaRPr>
          </a:p>
        </p:txBody>
      </p:sp>
      <p:cxnSp>
        <p:nvCxnSpPr>
          <p:cNvPr id="12" name="Прямая соединительная линия 11"/>
          <p:cNvCxnSpPr/>
          <p:nvPr/>
        </p:nvCxnSpPr>
        <p:spPr>
          <a:xfrm>
            <a:off x="2628813" y="908720"/>
            <a:ext cx="6984379" cy="0"/>
          </a:xfrm>
          <a:prstGeom prst="line">
            <a:avLst/>
          </a:prstGeom>
          <a:ln w="57150" cmpd="thickThin">
            <a:solidFill>
              <a:schemeClr val="tx1"/>
            </a:solidFill>
          </a:ln>
        </p:spPr>
        <p:style>
          <a:lnRef idx="1">
            <a:schemeClr val="accent1"/>
          </a:lnRef>
          <a:fillRef idx="0">
            <a:schemeClr val="accent1"/>
          </a:fillRef>
          <a:effectRef idx="0">
            <a:schemeClr val="accent1"/>
          </a:effectRef>
          <a:fontRef idx="minor">
            <a:schemeClr val="tx1"/>
          </a:fontRef>
        </p:style>
      </p:cxnSp>
      <p:pic>
        <p:nvPicPr>
          <p:cNvPr id="2054" name="Picture 5" descr="C:\Users\chitgu.local\Desktop\ss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523" y="154296"/>
            <a:ext cx="1081088"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4" descr="E:\ВУЦ\ФОТОГРАФИИ\Chistaya_Emblema_VUT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3115" y="205049"/>
            <a:ext cx="10096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95"/>
          <p:cNvSpPr txBox="1">
            <a:spLocks noChangeArrowheads="1"/>
          </p:cNvSpPr>
          <p:nvPr/>
        </p:nvSpPr>
        <p:spPr bwMode="auto">
          <a:xfrm>
            <a:off x="1374611" y="2604080"/>
            <a:ext cx="3671887" cy="400110"/>
          </a:xfrm>
          <a:prstGeom prst="rect">
            <a:avLst/>
          </a:prstGeom>
          <a:noFill/>
          <a:ln w="31750">
            <a:noFill/>
            <a:miter lim="800000"/>
            <a:headEnd/>
            <a:tailEnd/>
          </a:ln>
        </p:spPr>
        <p:txBody>
          <a:bodyPr>
            <a:spAutoFit/>
          </a:bodyPr>
          <a:lstStyle/>
          <a:p>
            <a:pPr>
              <a:spcBef>
                <a:spcPct val="50000"/>
              </a:spcBef>
            </a:pPr>
            <a:r>
              <a:rPr lang="ru-RU" altLang="ru-RU" sz="2000" b="1" dirty="0">
                <a:latin typeface="Arial" pitchFamily="34" charset="0"/>
                <a:cs typeface="Arial" pitchFamily="34" charset="0"/>
              </a:rPr>
              <a:t>Тема </a:t>
            </a:r>
            <a:r>
              <a:rPr lang="ru-RU" altLang="ru-RU" sz="2000" b="1" dirty="0" smtClean="0">
                <a:latin typeface="Arial" pitchFamily="34" charset="0"/>
                <a:cs typeface="Arial" pitchFamily="34" charset="0"/>
              </a:rPr>
              <a:t>2. Групповое занятие </a:t>
            </a:r>
            <a:endParaRPr lang="ru-RU" altLang="ru-RU" sz="2000" b="1" dirty="0">
              <a:latin typeface="Arial" pitchFamily="34" charset="0"/>
              <a:cs typeface="Arial" pitchFamily="34" charset="0"/>
            </a:endParaRPr>
          </a:p>
        </p:txBody>
      </p:sp>
      <p:sp>
        <p:nvSpPr>
          <p:cNvPr id="9" name="Rectangle 1"/>
          <p:cNvSpPr>
            <a:spLocks noChangeArrowheads="1"/>
          </p:cNvSpPr>
          <p:nvPr/>
        </p:nvSpPr>
        <p:spPr bwMode="auto">
          <a:xfrm>
            <a:off x="834067" y="3034358"/>
            <a:ext cx="1014111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defRPr/>
            </a:pPr>
            <a:r>
              <a:rPr lang="ru-RU" sz="2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Топографические карты и работа с ними</a:t>
            </a:r>
            <a:endParaRPr lang="ru-RU" sz="2400" b="1" cap="all" dirty="0">
              <a:solidFill>
                <a:srgbClr val="FF33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2041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11"/>
          <p:cNvSpPr txBox="1">
            <a:spLocks noChangeArrowheads="1"/>
          </p:cNvSpPr>
          <p:nvPr/>
        </p:nvSpPr>
        <p:spPr bwMode="auto">
          <a:xfrm>
            <a:off x="10991851" y="404813"/>
            <a:ext cx="768349"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6000"/>
              <a:buFont typeface="Wingdings 3" panose="05040102010807070707" pitchFamily="18" charset="2"/>
              <a:buChar char=""/>
              <a:defRPr sz="2600">
                <a:solidFill>
                  <a:schemeClr val="tx1"/>
                </a:solidFill>
                <a:latin typeface="Calibri" panose="020F0502020204030204" pitchFamily="34" charset="0"/>
              </a:defRPr>
            </a:lvl1pPr>
            <a:lvl2pPr marL="742950" indent="-285750" eaLnBrk="0" hangingPunct="0">
              <a:spcBef>
                <a:spcPts val="500"/>
              </a:spcBef>
              <a:buClr>
                <a:schemeClr val="accent2"/>
              </a:buClr>
              <a:buSzPct val="76000"/>
              <a:buFont typeface="Wingdings 3" panose="05040102010807070707" pitchFamily="18" charset="2"/>
              <a:buChar char=""/>
              <a:defRPr sz="2300">
                <a:solidFill>
                  <a:schemeClr val="tx2"/>
                </a:solidFill>
                <a:latin typeface="Calibri" panose="020F0502020204030204" pitchFamily="34" charset="0"/>
              </a:defRPr>
            </a:lvl2pPr>
            <a:lvl3pPr marL="1143000" indent="-228600" eaLnBrk="0" hangingPunct="0">
              <a:spcBef>
                <a:spcPts val="500"/>
              </a:spcBef>
              <a:buClr>
                <a:srgbClr val="BCBCBC"/>
              </a:buClr>
              <a:buSzPct val="76000"/>
              <a:buFont typeface="Wingdings 3" panose="05040102010807070707" pitchFamily="18" charset="2"/>
              <a:buChar char=""/>
              <a:defRPr sz="2000">
                <a:solidFill>
                  <a:schemeClr val="tx1"/>
                </a:solidFill>
                <a:latin typeface="Calibri" panose="020F0502020204030204" pitchFamily="34" charset="0"/>
              </a:defRPr>
            </a:lvl3pPr>
            <a:lvl4pPr marL="1600200" indent="-228600" eaLnBrk="0" hangingPunct="0">
              <a:spcBef>
                <a:spcPts val="400"/>
              </a:spcBef>
              <a:buClr>
                <a:srgbClr val="8BA2B4"/>
              </a:buClr>
              <a:buSzPct val="70000"/>
              <a:buFont typeface="Wingdings" panose="05000000000000000000" pitchFamily="2" charset="2"/>
              <a:buChar char=""/>
              <a:defRPr sz="2000">
                <a:solidFill>
                  <a:schemeClr val="tx1"/>
                </a:solidFill>
                <a:latin typeface="Calibri" panose="020F0502020204030204" pitchFamily="34" charset="0"/>
              </a:defRPr>
            </a:lvl4pPr>
            <a:lvl5pPr marL="2057400" indent="-228600" eaLnBrk="0" hangingPunct="0">
              <a:spcBef>
                <a:spcPts val="300"/>
              </a:spcBef>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9pPr>
          </a:lstStyle>
          <a:p>
            <a:pPr algn="ctr" eaLnBrk="1" hangingPunct="1">
              <a:spcBef>
                <a:spcPct val="50000"/>
              </a:spcBef>
              <a:buClrTx/>
              <a:buSzTx/>
              <a:buFontTx/>
              <a:buNone/>
            </a:pPr>
            <a:r>
              <a:rPr lang="ru-RU" altLang="ru-RU" sz="1800" b="1">
                <a:solidFill>
                  <a:schemeClr val="bg1"/>
                </a:solidFill>
                <a:latin typeface="Arial" panose="020B0604020202020204" pitchFamily="34" charset="0"/>
              </a:rPr>
              <a:t>18</a:t>
            </a:r>
          </a:p>
        </p:txBody>
      </p:sp>
      <p:sp>
        <p:nvSpPr>
          <p:cNvPr id="26629" name="Прямоугольник 1"/>
          <p:cNvSpPr>
            <a:spLocks noChangeArrowheads="1"/>
          </p:cNvSpPr>
          <p:nvPr/>
        </p:nvSpPr>
        <p:spPr bwMode="auto">
          <a:xfrm>
            <a:off x="194731" y="612160"/>
            <a:ext cx="6328846"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ru-RU" altLang="ru-RU" b="1" dirty="0">
                <a:solidFill>
                  <a:schemeClr val="accent1">
                    <a:lumMod val="75000"/>
                  </a:schemeClr>
                </a:solidFill>
              </a:rPr>
              <a:t>Предположим, что требуется определить по карте </a:t>
            </a:r>
            <a:r>
              <a:rPr lang="ru-RU" altLang="ru-RU" b="1" dirty="0" smtClean="0">
                <a:solidFill>
                  <a:schemeClr val="accent1">
                    <a:lumMod val="75000"/>
                  </a:schemeClr>
                </a:solidFill>
              </a:rPr>
              <a:t> </a:t>
            </a:r>
            <a:r>
              <a:rPr lang="ru-RU" altLang="ru-RU" b="1" dirty="0">
                <a:solidFill>
                  <a:schemeClr val="accent1">
                    <a:lumMod val="75000"/>
                  </a:schemeClr>
                </a:solidFill>
              </a:rPr>
              <a:t>полные координаты моста. Найдя на карте мост, определим полное значение координат ближайших к нему координатных линий, расположенных снизу и слева. Горизонтальная линия, образующая нижнюю сторону квадрата 5763, имеет подпись 6657, т. е. </a:t>
            </a:r>
            <a:r>
              <a:rPr lang="ru-RU" altLang="ru-RU" b="1" i="1" dirty="0">
                <a:solidFill>
                  <a:schemeClr val="accent1">
                    <a:lumMod val="75000"/>
                  </a:schemeClr>
                </a:solidFill>
              </a:rPr>
              <a:t>х</a:t>
            </a:r>
            <a:r>
              <a:rPr lang="ru-RU" altLang="ru-RU" b="1" dirty="0">
                <a:solidFill>
                  <a:schemeClr val="accent1">
                    <a:lumMod val="75000"/>
                  </a:schemeClr>
                </a:solidFill>
              </a:rPr>
              <a:t> = 6 657 км. Вертикальная линия, образующая левую сторону этого же квадрата, имеет значение 7363, т. е. </a:t>
            </a:r>
            <a:r>
              <a:rPr lang="ru-RU" altLang="ru-RU" b="1" i="1" dirty="0">
                <a:solidFill>
                  <a:schemeClr val="accent1">
                    <a:lumMod val="75000"/>
                  </a:schemeClr>
                </a:solidFill>
              </a:rPr>
              <a:t>у</a:t>
            </a:r>
            <a:r>
              <a:rPr lang="ru-RU" altLang="ru-RU" b="1" dirty="0">
                <a:solidFill>
                  <a:schemeClr val="accent1">
                    <a:lumMod val="75000"/>
                  </a:schemeClr>
                </a:solidFill>
              </a:rPr>
              <a:t> = 7 363 (7 – номер зоны, 363 – значение координаты </a:t>
            </a:r>
            <a:r>
              <a:rPr lang="ru-RU" altLang="ru-RU" b="1" i="1" dirty="0">
                <a:solidFill>
                  <a:schemeClr val="accent1">
                    <a:lumMod val="75000"/>
                  </a:schemeClr>
                </a:solidFill>
              </a:rPr>
              <a:t>у </a:t>
            </a:r>
            <a:r>
              <a:rPr lang="ru-RU" altLang="ru-RU" b="1" dirty="0">
                <a:solidFill>
                  <a:schemeClr val="accent1">
                    <a:lumMod val="75000"/>
                  </a:schemeClr>
                </a:solidFill>
              </a:rPr>
              <a:t>в километрах). Первые две цифры (73) находим у ближайшей к западной стороне рамки карты линии, имеющей подпись 7361. Затем определяем расстояние от нижней горизонтальной стороны квадрата до камня. Оно будет равно 575 м на местности. Измерив таким же образом расстояние от левой вертикальной стороны квадрата, получим 335 м. Прибавив полученные расстояния к соответствующим значениям координатных линий, будем иметь полные координаты моста:</a:t>
            </a:r>
          </a:p>
          <a:p>
            <a:pPr algn="just" eaLnBrk="1" hangingPunct="1"/>
            <a:r>
              <a:rPr lang="ru-RU" altLang="ru-RU" b="1" i="1" dirty="0">
                <a:solidFill>
                  <a:schemeClr val="accent1">
                    <a:lumMod val="75000"/>
                  </a:schemeClr>
                </a:solidFill>
              </a:rPr>
              <a:t>х</a:t>
            </a:r>
            <a:r>
              <a:rPr lang="ru-RU" altLang="ru-RU" b="1" dirty="0">
                <a:solidFill>
                  <a:schemeClr val="accent1">
                    <a:lumMod val="75000"/>
                  </a:schemeClr>
                </a:solidFill>
              </a:rPr>
              <a:t> = 6 657 000 + 575 = 6 657 575;</a:t>
            </a:r>
          </a:p>
          <a:p>
            <a:pPr algn="just" eaLnBrk="1" hangingPunct="1"/>
            <a:r>
              <a:rPr lang="ru-RU" altLang="ru-RU" b="1" i="1" dirty="0">
                <a:solidFill>
                  <a:schemeClr val="accent1">
                    <a:lumMod val="75000"/>
                  </a:schemeClr>
                </a:solidFill>
              </a:rPr>
              <a:t>у </a:t>
            </a:r>
            <a:r>
              <a:rPr lang="ru-RU" altLang="ru-RU" b="1" dirty="0">
                <a:solidFill>
                  <a:schemeClr val="accent1">
                    <a:lumMod val="75000"/>
                  </a:schemeClr>
                </a:solidFill>
              </a:rPr>
              <a:t>= 7 363 000 + 335 = 7 363 335.</a:t>
            </a:r>
          </a:p>
        </p:txBody>
      </p:sp>
      <p:pic>
        <p:nvPicPr>
          <p:cNvPr id="5" name="Picture 2" descr="img-U8_z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3577" y="771525"/>
            <a:ext cx="5501216"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Овал 5"/>
          <p:cNvSpPr/>
          <p:nvPr/>
        </p:nvSpPr>
        <p:spPr>
          <a:xfrm>
            <a:off x="7021360" y="4639359"/>
            <a:ext cx="330738" cy="293731"/>
          </a:xfrm>
          <a:prstGeom prst="ellipse">
            <a:avLst/>
          </a:prstGeom>
          <a:solidFill>
            <a:schemeClr val="accent1">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6899862" y="4655362"/>
            <a:ext cx="242996" cy="261723"/>
          </a:xfrm>
          <a:prstGeom prst="ellipse">
            <a:avLst/>
          </a:prstGeom>
          <a:solidFill>
            <a:schemeClr val="accent1">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0450" y="5271739"/>
            <a:ext cx="330738" cy="325741"/>
          </a:xfrm>
          <a:prstGeom prst="ellipse">
            <a:avLst/>
          </a:prstGeom>
          <a:solidFill>
            <a:schemeClr val="accent1">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9860280" y="5271738"/>
            <a:ext cx="330738" cy="325741"/>
          </a:xfrm>
          <a:prstGeom prst="ellipse">
            <a:avLst/>
          </a:prstGeom>
          <a:solidFill>
            <a:schemeClr val="accent1">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1763648" y="126504"/>
            <a:ext cx="9025003" cy="461665"/>
          </a:xfrm>
          <a:prstGeom prst="rect">
            <a:avLst/>
          </a:prstGeom>
        </p:spPr>
        <p:txBody>
          <a:bodyPr wrap="square">
            <a:spAutoFit/>
          </a:bodyPr>
          <a:lstStyle/>
          <a:p>
            <a:pPr algn="ctr"/>
            <a:r>
              <a:rPr lang="ru-RU" altLang="ru-RU"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Определение прямоугольных координат точек по карте</a:t>
            </a:r>
            <a:endParaRPr lang="ru-RU" sz="2400" dirty="0">
              <a:solidFill>
                <a:srgbClr val="FF0000"/>
              </a:solidFill>
              <a:effectLst>
                <a:outerShdw blurRad="38100" dist="38100" dir="2700000" algn="tl">
                  <a:srgbClr val="000000">
                    <a:alpha val="43137"/>
                  </a:srgbClr>
                </a:outerShdw>
              </a:effectLst>
            </a:endParaRPr>
          </a:p>
        </p:txBody>
      </p:sp>
      <p:graphicFrame>
        <p:nvGraphicFramePr>
          <p:cNvPr id="3" name="Объект 2"/>
          <p:cNvGraphicFramePr>
            <a:graphicFrameLocks noChangeAspect="1"/>
          </p:cNvGraphicFramePr>
          <p:nvPr>
            <p:extLst>
              <p:ext uri="{D42A27DB-BD31-4B8C-83A1-F6EECF244321}">
                <p14:modId xmlns:p14="http://schemas.microsoft.com/office/powerpoint/2010/main" val="4023952979"/>
              </p:ext>
            </p:extLst>
          </p:nvPr>
        </p:nvGraphicFramePr>
        <p:xfrm>
          <a:off x="11231563" y="107950"/>
          <a:ext cx="773112" cy="536575"/>
        </p:xfrm>
        <a:graphic>
          <a:graphicData uri="http://schemas.openxmlformats.org/presentationml/2006/ole">
            <mc:AlternateContent xmlns:mc="http://schemas.openxmlformats.org/markup-compatibility/2006">
              <mc:Choice xmlns:v="urn:schemas-microsoft-com:vml" Requires="v">
                <p:oleObj spid="_x0000_s172039" name="Точечный рисунок" r:id="rId4" imgW="4266667" imgH="3486637" progId="PBrush">
                  <p:embed/>
                </p:oleObj>
              </mc:Choice>
              <mc:Fallback>
                <p:oleObj name="Точечный рисунок" r:id="rId4" imgW="4266667" imgH="3486637" progId="PBrush">
                  <p:embed/>
                  <p:pic>
                    <p:nvPicPr>
                      <p:cNvPr id="0" name="Объект 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31563" y="107950"/>
                        <a:ext cx="773112"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3"/>
          <p:cNvSpPr>
            <a:spLocks noChangeArrowheads="1"/>
          </p:cNvSpPr>
          <p:nvPr/>
        </p:nvSpPr>
        <p:spPr bwMode="auto">
          <a:xfrm>
            <a:off x="11442700" y="141288"/>
            <a:ext cx="441325" cy="334962"/>
          </a:xfrm>
          <a:prstGeom prst="rect">
            <a:avLst/>
          </a:prstGeom>
          <a:noFill/>
          <a:ln w="9525">
            <a:noFill/>
            <a:miter lim="800000"/>
            <a:headEnd/>
            <a:tailEnd/>
          </a:ln>
          <a:effectLst/>
        </p:spPr>
        <p:txBody>
          <a:bodyPr wrap="none" anchor="ctr"/>
          <a:lstStyle/>
          <a:p>
            <a:pPr algn="ctr" eaLnBrk="1" hangingPunct="1">
              <a:defRPr/>
            </a:pPr>
            <a:fld id="{75A19100-A3F7-45A5-A686-F5FE2356DA96}" type="slidenum">
              <a:rPr lang="ru-RU" sz="3200" b="1">
                <a:solidFill>
                  <a:srgbClr val="FFFA1B"/>
                </a:solidFill>
                <a:effectLst>
                  <a:outerShdw blurRad="38100" dist="38100" dir="2700000" algn="tl">
                    <a:srgbClr val="C0C0C0"/>
                  </a:outerShdw>
                </a:effectLst>
                <a:latin typeface="Calibri" pitchFamily="34" charset="0"/>
              </a:rPr>
              <a:pPr algn="ctr" eaLnBrk="1" hangingPunct="1">
                <a:defRPr/>
              </a:pPr>
              <a:t>10</a:t>
            </a:fld>
            <a:endParaRPr lang="ru-RU" sz="3200" b="1" dirty="0">
              <a:solidFill>
                <a:srgbClr val="FFFA1B"/>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4245998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11"/>
          <p:cNvSpPr txBox="1">
            <a:spLocks noChangeArrowheads="1"/>
          </p:cNvSpPr>
          <p:nvPr/>
        </p:nvSpPr>
        <p:spPr bwMode="auto">
          <a:xfrm>
            <a:off x="10991851" y="404813"/>
            <a:ext cx="768349"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6000"/>
              <a:buFont typeface="Wingdings 3" panose="05040102010807070707" pitchFamily="18" charset="2"/>
              <a:buChar char=""/>
              <a:defRPr sz="2600">
                <a:solidFill>
                  <a:schemeClr val="tx1"/>
                </a:solidFill>
                <a:latin typeface="Calibri" panose="020F0502020204030204" pitchFamily="34" charset="0"/>
              </a:defRPr>
            </a:lvl1pPr>
            <a:lvl2pPr marL="742950" indent="-285750" eaLnBrk="0" hangingPunct="0">
              <a:spcBef>
                <a:spcPts val="500"/>
              </a:spcBef>
              <a:buClr>
                <a:schemeClr val="accent2"/>
              </a:buClr>
              <a:buSzPct val="76000"/>
              <a:buFont typeface="Wingdings 3" panose="05040102010807070707" pitchFamily="18" charset="2"/>
              <a:buChar char=""/>
              <a:defRPr sz="2300">
                <a:solidFill>
                  <a:schemeClr val="tx2"/>
                </a:solidFill>
                <a:latin typeface="Calibri" panose="020F0502020204030204" pitchFamily="34" charset="0"/>
              </a:defRPr>
            </a:lvl2pPr>
            <a:lvl3pPr marL="1143000" indent="-228600" eaLnBrk="0" hangingPunct="0">
              <a:spcBef>
                <a:spcPts val="500"/>
              </a:spcBef>
              <a:buClr>
                <a:srgbClr val="BCBCBC"/>
              </a:buClr>
              <a:buSzPct val="76000"/>
              <a:buFont typeface="Wingdings 3" panose="05040102010807070707" pitchFamily="18" charset="2"/>
              <a:buChar char=""/>
              <a:defRPr sz="2000">
                <a:solidFill>
                  <a:schemeClr val="tx1"/>
                </a:solidFill>
                <a:latin typeface="Calibri" panose="020F0502020204030204" pitchFamily="34" charset="0"/>
              </a:defRPr>
            </a:lvl3pPr>
            <a:lvl4pPr marL="1600200" indent="-228600" eaLnBrk="0" hangingPunct="0">
              <a:spcBef>
                <a:spcPts val="400"/>
              </a:spcBef>
              <a:buClr>
                <a:srgbClr val="8BA2B4"/>
              </a:buClr>
              <a:buSzPct val="70000"/>
              <a:buFont typeface="Wingdings" panose="05000000000000000000" pitchFamily="2" charset="2"/>
              <a:buChar char=""/>
              <a:defRPr sz="2000">
                <a:solidFill>
                  <a:schemeClr val="tx1"/>
                </a:solidFill>
                <a:latin typeface="Calibri" panose="020F0502020204030204" pitchFamily="34" charset="0"/>
              </a:defRPr>
            </a:lvl4pPr>
            <a:lvl5pPr marL="2057400" indent="-228600" eaLnBrk="0" hangingPunct="0">
              <a:spcBef>
                <a:spcPts val="300"/>
              </a:spcBef>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9pPr>
          </a:lstStyle>
          <a:p>
            <a:pPr algn="ctr" eaLnBrk="1" hangingPunct="1">
              <a:spcBef>
                <a:spcPct val="50000"/>
              </a:spcBef>
              <a:buClrTx/>
              <a:buSzTx/>
              <a:buFontTx/>
              <a:buNone/>
            </a:pPr>
            <a:r>
              <a:rPr lang="ru-RU" altLang="ru-RU" sz="1800" b="1">
                <a:solidFill>
                  <a:schemeClr val="bg1"/>
                </a:solidFill>
                <a:latin typeface="Arial" panose="020B0604020202020204" pitchFamily="34" charset="0"/>
              </a:rPr>
              <a:t>18</a:t>
            </a:r>
          </a:p>
        </p:txBody>
      </p:sp>
      <p:sp>
        <p:nvSpPr>
          <p:cNvPr id="26629" name="Прямоугольник 1"/>
          <p:cNvSpPr>
            <a:spLocks noChangeArrowheads="1"/>
          </p:cNvSpPr>
          <p:nvPr/>
        </p:nvSpPr>
        <p:spPr bwMode="auto">
          <a:xfrm>
            <a:off x="239183" y="1369586"/>
            <a:ext cx="6305549"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ru-RU" b="1" dirty="0">
                <a:solidFill>
                  <a:schemeClr val="accent1">
                    <a:lumMod val="75000"/>
                  </a:schemeClr>
                </a:solidFill>
              </a:rPr>
              <a:t>При работе с одним листом карты обычно нет необходимости пользоваться полными координатами, а достаточно иметь сокращенные координаты. Сокращенными называют координаты, у которых не пишутся цифры, обозначающие тысячи и сотни километров. Например, сокращенные координаты моста </a:t>
            </a:r>
            <a:r>
              <a:rPr lang="ru-RU" b="1" dirty="0" smtClean="0">
                <a:solidFill>
                  <a:schemeClr val="accent1">
                    <a:lumMod val="75000"/>
                  </a:schemeClr>
                </a:solidFill>
              </a:rPr>
              <a:t> </a:t>
            </a:r>
            <a:r>
              <a:rPr lang="ru-RU" b="1" dirty="0">
                <a:solidFill>
                  <a:schemeClr val="accent1">
                    <a:lumMod val="75000"/>
                  </a:schemeClr>
                </a:solidFill>
              </a:rPr>
              <a:t>запишутся так: </a:t>
            </a:r>
            <a:endParaRPr lang="ru-RU" b="1" dirty="0" smtClean="0">
              <a:solidFill>
                <a:schemeClr val="accent1">
                  <a:lumMod val="75000"/>
                </a:schemeClr>
              </a:solidFill>
            </a:endParaRPr>
          </a:p>
          <a:p>
            <a:pPr algn="just"/>
            <a:r>
              <a:rPr lang="ru-RU" b="1" i="1" dirty="0" smtClean="0">
                <a:solidFill>
                  <a:schemeClr val="accent1">
                    <a:lumMod val="75000"/>
                  </a:schemeClr>
                </a:solidFill>
              </a:rPr>
              <a:t>х</a:t>
            </a:r>
            <a:r>
              <a:rPr lang="ru-RU" b="1" i="1" dirty="0">
                <a:solidFill>
                  <a:schemeClr val="accent1">
                    <a:lumMod val="75000"/>
                  </a:schemeClr>
                </a:solidFill>
              </a:rPr>
              <a:t> </a:t>
            </a:r>
            <a:r>
              <a:rPr lang="ru-RU" b="1" dirty="0">
                <a:solidFill>
                  <a:schemeClr val="accent1">
                    <a:lumMod val="75000"/>
                  </a:schemeClr>
                </a:solidFill>
              </a:rPr>
              <a:t>= 57575, </a:t>
            </a:r>
            <a:r>
              <a:rPr lang="ru-RU" b="1" i="1" dirty="0">
                <a:solidFill>
                  <a:schemeClr val="accent1">
                    <a:lumMod val="75000"/>
                  </a:schemeClr>
                </a:solidFill>
              </a:rPr>
              <a:t>у</a:t>
            </a:r>
            <a:r>
              <a:rPr lang="ru-RU" b="1" dirty="0">
                <a:solidFill>
                  <a:schemeClr val="accent1">
                    <a:lumMod val="75000"/>
                  </a:schemeClr>
                </a:solidFill>
              </a:rPr>
              <a:t> = 63335.</a:t>
            </a:r>
          </a:p>
          <a:p>
            <a:pPr algn="just"/>
            <a:r>
              <a:rPr lang="ru-RU" b="1" dirty="0">
                <a:solidFill>
                  <a:schemeClr val="accent1">
                    <a:lumMod val="75000"/>
                  </a:schemeClr>
                </a:solidFill>
              </a:rPr>
              <a:t>Полные и сокращенные координаты записываются и передаются раздельно по </a:t>
            </a:r>
            <a:r>
              <a:rPr lang="ru-RU" b="1" i="1" dirty="0">
                <a:solidFill>
                  <a:schemeClr val="accent1">
                    <a:lumMod val="75000"/>
                  </a:schemeClr>
                </a:solidFill>
              </a:rPr>
              <a:t>х</a:t>
            </a:r>
            <a:r>
              <a:rPr lang="ru-RU" b="1" dirty="0">
                <a:solidFill>
                  <a:schemeClr val="accent1">
                    <a:lumMod val="75000"/>
                  </a:schemeClr>
                </a:solidFill>
              </a:rPr>
              <a:t> и </a:t>
            </a:r>
            <a:r>
              <a:rPr lang="ru-RU" b="1" i="1" dirty="0">
                <a:solidFill>
                  <a:schemeClr val="accent1">
                    <a:lumMod val="75000"/>
                  </a:schemeClr>
                </a:solidFill>
              </a:rPr>
              <a:t>у</a:t>
            </a:r>
            <a:r>
              <a:rPr lang="ru-RU" b="1" dirty="0">
                <a:solidFill>
                  <a:schemeClr val="accent1">
                    <a:lumMod val="75000"/>
                  </a:schemeClr>
                </a:solidFill>
              </a:rPr>
              <a:t>.</a:t>
            </a:r>
          </a:p>
          <a:p>
            <a:pPr algn="just"/>
            <a:r>
              <a:rPr lang="ru-RU" b="1" dirty="0">
                <a:solidFill>
                  <a:schemeClr val="accent1">
                    <a:lumMod val="75000"/>
                  </a:schemeClr>
                </a:solidFill>
              </a:rPr>
              <a:t>Часто приходится наносить на карту ориентиры, огневые позиции и другие объекты по известным координатам. Допустим, что церковь имеет координаты </a:t>
            </a:r>
          </a:p>
          <a:p>
            <a:pPr algn="just"/>
            <a:r>
              <a:rPr lang="ru-RU" b="1" i="1" dirty="0">
                <a:solidFill>
                  <a:schemeClr val="accent1">
                    <a:lumMod val="75000"/>
                  </a:schemeClr>
                </a:solidFill>
              </a:rPr>
              <a:t>х</a:t>
            </a:r>
            <a:r>
              <a:rPr lang="ru-RU" b="1" dirty="0">
                <a:solidFill>
                  <a:schemeClr val="accent1">
                    <a:lumMod val="75000"/>
                  </a:schemeClr>
                </a:solidFill>
              </a:rPr>
              <a:t> = 6 658 725, </a:t>
            </a:r>
            <a:r>
              <a:rPr lang="ru-RU" b="1" i="1" dirty="0">
                <a:solidFill>
                  <a:schemeClr val="accent1">
                    <a:lumMod val="75000"/>
                  </a:schemeClr>
                </a:solidFill>
              </a:rPr>
              <a:t>у</a:t>
            </a:r>
            <a:r>
              <a:rPr lang="ru-RU" b="1" dirty="0">
                <a:solidFill>
                  <a:schemeClr val="accent1">
                    <a:lumMod val="75000"/>
                  </a:schemeClr>
                </a:solidFill>
              </a:rPr>
              <a:t> = 7 362 380. Надо нанести ее на карту</a:t>
            </a:r>
            <a:r>
              <a:rPr lang="ru-RU" b="1" dirty="0" smtClean="0">
                <a:solidFill>
                  <a:schemeClr val="accent1">
                    <a:lumMod val="75000"/>
                  </a:schemeClr>
                </a:solidFill>
              </a:rPr>
              <a:t>.</a:t>
            </a:r>
            <a:endParaRPr lang="ru-RU" b="1" dirty="0">
              <a:solidFill>
                <a:schemeClr val="accent1">
                  <a:lumMod val="75000"/>
                </a:schemeClr>
              </a:solidFill>
            </a:endParaRPr>
          </a:p>
        </p:txBody>
      </p:sp>
      <p:pic>
        <p:nvPicPr>
          <p:cNvPr id="5" name="Picture 2" descr="img-U8_z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4733" y="404813"/>
            <a:ext cx="5492750" cy="623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Овал 6"/>
          <p:cNvSpPr/>
          <p:nvPr/>
        </p:nvSpPr>
        <p:spPr>
          <a:xfrm>
            <a:off x="6960528" y="4757152"/>
            <a:ext cx="242996" cy="261723"/>
          </a:xfrm>
          <a:prstGeom prst="ellipse">
            <a:avLst/>
          </a:prstGeom>
          <a:solidFill>
            <a:schemeClr val="accent1">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5053" y="5445222"/>
            <a:ext cx="330738" cy="325741"/>
          </a:xfrm>
          <a:prstGeom prst="ellipse">
            <a:avLst/>
          </a:prstGeom>
          <a:solidFill>
            <a:schemeClr val="accent1">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9898111" y="5484254"/>
            <a:ext cx="330738" cy="325741"/>
          </a:xfrm>
          <a:prstGeom prst="ellipse">
            <a:avLst/>
          </a:prstGeom>
          <a:solidFill>
            <a:schemeClr val="accent1">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1763648" y="173980"/>
            <a:ext cx="9025003" cy="461665"/>
          </a:xfrm>
          <a:prstGeom prst="rect">
            <a:avLst/>
          </a:prstGeom>
        </p:spPr>
        <p:txBody>
          <a:bodyPr wrap="square">
            <a:spAutoFit/>
          </a:bodyPr>
          <a:lstStyle/>
          <a:p>
            <a:pPr algn="ctr"/>
            <a:r>
              <a:rPr lang="ru-RU" altLang="ru-RU"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Определение прямоугольных координат точек по карте</a:t>
            </a:r>
            <a:endParaRPr lang="ru-RU" sz="2400" dirty="0">
              <a:solidFill>
                <a:srgbClr val="FF0000"/>
              </a:solidFill>
              <a:effectLst>
                <a:outerShdw blurRad="38100" dist="38100" dir="2700000" algn="tl">
                  <a:srgbClr val="000000">
                    <a:alpha val="43137"/>
                  </a:srgbClr>
                </a:outerShdw>
              </a:effectLst>
            </a:endParaRPr>
          </a:p>
        </p:txBody>
      </p:sp>
      <p:sp>
        <p:nvSpPr>
          <p:cNvPr id="6" name="Овал 5"/>
          <p:cNvSpPr/>
          <p:nvPr/>
        </p:nvSpPr>
        <p:spPr>
          <a:xfrm>
            <a:off x="7082026" y="4725142"/>
            <a:ext cx="330738" cy="325741"/>
          </a:xfrm>
          <a:prstGeom prst="ellipse">
            <a:avLst/>
          </a:prstGeom>
          <a:solidFill>
            <a:schemeClr val="accent1">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3" name="Объект 2"/>
          <p:cNvGraphicFramePr>
            <a:graphicFrameLocks noChangeAspect="1"/>
          </p:cNvGraphicFramePr>
          <p:nvPr>
            <p:extLst>
              <p:ext uri="{D42A27DB-BD31-4B8C-83A1-F6EECF244321}">
                <p14:modId xmlns:p14="http://schemas.microsoft.com/office/powerpoint/2010/main" val="4023952979"/>
              </p:ext>
            </p:extLst>
          </p:nvPr>
        </p:nvGraphicFramePr>
        <p:xfrm>
          <a:off x="11231563" y="107950"/>
          <a:ext cx="773112" cy="536575"/>
        </p:xfrm>
        <a:graphic>
          <a:graphicData uri="http://schemas.openxmlformats.org/presentationml/2006/ole">
            <mc:AlternateContent xmlns:mc="http://schemas.openxmlformats.org/markup-compatibility/2006">
              <mc:Choice xmlns:v="urn:schemas-microsoft-com:vml" Requires="v">
                <p:oleObj spid="_x0000_s173063" name="Точечный рисунок" r:id="rId4" imgW="4266667" imgH="3486637" progId="PBrush">
                  <p:embed/>
                </p:oleObj>
              </mc:Choice>
              <mc:Fallback>
                <p:oleObj name="Точечный рисунок" r:id="rId4" imgW="4266667" imgH="3486637" progId="PBrush">
                  <p:embed/>
                  <p:pic>
                    <p:nvPicPr>
                      <p:cNvPr id="0" name="Объект 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31563" y="107950"/>
                        <a:ext cx="773112"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3"/>
          <p:cNvSpPr>
            <a:spLocks noChangeArrowheads="1"/>
          </p:cNvSpPr>
          <p:nvPr/>
        </p:nvSpPr>
        <p:spPr bwMode="auto">
          <a:xfrm>
            <a:off x="11442700" y="141288"/>
            <a:ext cx="441325" cy="334962"/>
          </a:xfrm>
          <a:prstGeom prst="rect">
            <a:avLst/>
          </a:prstGeom>
          <a:noFill/>
          <a:ln w="9525">
            <a:noFill/>
            <a:miter lim="800000"/>
            <a:headEnd/>
            <a:tailEnd/>
          </a:ln>
          <a:effectLst/>
        </p:spPr>
        <p:txBody>
          <a:bodyPr wrap="none" anchor="ctr"/>
          <a:lstStyle/>
          <a:p>
            <a:pPr algn="ctr" eaLnBrk="1" hangingPunct="1">
              <a:defRPr/>
            </a:pPr>
            <a:fld id="{75A19100-A3F7-45A5-A686-F5FE2356DA96}" type="slidenum">
              <a:rPr lang="ru-RU" sz="3200" b="1">
                <a:solidFill>
                  <a:srgbClr val="FFFA1B"/>
                </a:solidFill>
                <a:effectLst>
                  <a:outerShdw blurRad="38100" dist="38100" dir="2700000" algn="tl">
                    <a:srgbClr val="C0C0C0"/>
                  </a:outerShdw>
                </a:effectLst>
                <a:latin typeface="Calibri" pitchFamily="34" charset="0"/>
              </a:rPr>
              <a:pPr algn="ctr" eaLnBrk="1" hangingPunct="1">
                <a:defRPr/>
              </a:pPr>
              <a:t>11</a:t>
            </a:fld>
            <a:endParaRPr lang="ru-RU" sz="3200" b="1" dirty="0">
              <a:solidFill>
                <a:srgbClr val="FFFA1B"/>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2634432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11"/>
          <p:cNvSpPr txBox="1">
            <a:spLocks noChangeArrowheads="1"/>
          </p:cNvSpPr>
          <p:nvPr/>
        </p:nvSpPr>
        <p:spPr bwMode="auto">
          <a:xfrm>
            <a:off x="10991851" y="404813"/>
            <a:ext cx="768349"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6000"/>
              <a:buFont typeface="Wingdings 3" panose="05040102010807070707" pitchFamily="18" charset="2"/>
              <a:buChar char=""/>
              <a:defRPr sz="2600">
                <a:solidFill>
                  <a:schemeClr val="tx1"/>
                </a:solidFill>
                <a:latin typeface="Calibri" panose="020F0502020204030204" pitchFamily="34" charset="0"/>
              </a:defRPr>
            </a:lvl1pPr>
            <a:lvl2pPr marL="742950" indent="-285750" eaLnBrk="0" hangingPunct="0">
              <a:spcBef>
                <a:spcPts val="500"/>
              </a:spcBef>
              <a:buClr>
                <a:schemeClr val="accent2"/>
              </a:buClr>
              <a:buSzPct val="76000"/>
              <a:buFont typeface="Wingdings 3" panose="05040102010807070707" pitchFamily="18" charset="2"/>
              <a:buChar char=""/>
              <a:defRPr sz="2300">
                <a:solidFill>
                  <a:schemeClr val="tx2"/>
                </a:solidFill>
                <a:latin typeface="Calibri" panose="020F0502020204030204" pitchFamily="34" charset="0"/>
              </a:defRPr>
            </a:lvl2pPr>
            <a:lvl3pPr marL="1143000" indent="-228600" eaLnBrk="0" hangingPunct="0">
              <a:spcBef>
                <a:spcPts val="500"/>
              </a:spcBef>
              <a:buClr>
                <a:srgbClr val="BCBCBC"/>
              </a:buClr>
              <a:buSzPct val="76000"/>
              <a:buFont typeface="Wingdings 3" panose="05040102010807070707" pitchFamily="18" charset="2"/>
              <a:buChar char=""/>
              <a:defRPr sz="2000">
                <a:solidFill>
                  <a:schemeClr val="tx1"/>
                </a:solidFill>
                <a:latin typeface="Calibri" panose="020F0502020204030204" pitchFamily="34" charset="0"/>
              </a:defRPr>
            </a:lvl3pPr>
            <a:lvl4pPr marL="1600200" indent="-228600" eaLnBrk="0" hangingPunct="0">
              <a:spcBef>
                <a:spcPts val="400"/>
              </a:spcBef>
              <a:buClr>
                <a:srgbClr val="8BA2B4"/>
              </a:buClr>
              <a:buSzPct val="70000"/>
              <a:buFont typeface="Wingdings" panose="05000000000000000000" pitchFamily="2" charset="2"/>
              <a:buChar char=""/>
              <a:defRPr sz="2000">
                <a:solidFill>
                  <a:schemeClr val="tx1"/>
                </a:solidFill>
                <a:latin typeface="Calibri" panose="020F0502020204030204" pitchFamily="34" charset="0"/>
              </a:defRPr>
            </a:lvl4pPr>
            <a:lvl5pPr marL="2057400" indent="-228600" eaLnBrk="0" hangingPunct="0">
              <a:spcBef>
                <a:spcPts val="300"/>
              </a:spcBef>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9pPr>
          </a:lstStyle>
          <a:p>
            <a:pPr algn="ctr" eaLnBrk="1" hangingPunct="1">
              <a:spcBef>
                <a:spcPct val="50000"/>
              </a:spcBef>
              <a:buClrTx/>
              <a:buSzTx/>
              <a:buFontTx/>
              <a:buNone/>
            </a:pPr>
            <a:r>
              <a:rPr lang="ru-RU" altLang="ru-RU" sz="1800" b="1">
                <a:solidFill>
                  <a:schemeClr val="bg1"/>
                </a:solidFill>
                <a:latin typeface="Arial" panose="020B0604020202020204" pitchFamily="34" charset="0"/>
              </a:rPr>
              <a:t>18</a:t>
            </a:r>
          </a:p>
        </p:txBody>
      </p:sp>
      <p:sp>
        <p:nvSpPr>
          <p:cNvPr id="26629" name="Прямоугольник 1"/>
          <p:cNvSpPr>
            <a:spLocks noChangeArrowheads="1"/>
          </p:cNvSpPr>
          <p:nvPr/>
        </p:nvSpPr>
        <p:spPr bwMode="auto">
          <a:xfrm>
            <a:off x="239185" y="1036752"/>
            <a:ext cx="5958416"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ru-RU" b="1" dirty="0" smtClean="0">
                <a:solidFill>
                  <a:schemeClr val="accent1">
                    <a:lumMod val="75000"/>
                  </a:schemeClr>
                </a:solidFill>
              </a:rPr>
              <a:t>Задача </a:t>
            </a:r>
            <a:r>
              <a:rPr lang="ru-RU" b="1" dirty="0">
                <a:solidFill>
                  <a:schemeClr val="accent1">
                    <a:lumMod val="75000"/>
                  </a:schemeClr>
                </a:solidFill>
              </a:rPr>
              <a:t>решается в следующем </a:t>
            </a:r>
            <a:r>
              <a:rPr lang="ru-RU" b="1" dirty="0" smtClean="0">
                <a:solidFill>
                  <a:schemeClr val="accent1">
                    <a:lumMod val="75000"/>
                  </a:schemeClr>
                </a:solidFill>
              </a:rPr>
              <a:t>порядке. Сначала </a:t>
            </a:r>
            <a:r>
              <a:rPr lang="ru-RU" b="1" dirty="0">
                <a:solidFill>
                  <a:schemeClr val="accent1">
                    <a:lumMod val="75000"/>
                  </a:schemeClr>
                </a:solidFill>
              </a:rPr>
              <a:t>определим квадрат, в котором находится объект. Цифры координат </a:t>
            </a:r>
            <a:r>
              <a:rPr lang="ru-RU" b="1" i="1" dirty="0">
                <a:solidFill>
                  <a:schemeClr val="accent1">
                    <a:lumMod val="75000"/>
                  </a:schemeClr>
                </a:solidFill>
              </a:rPr>
              <a:t>х</a:t>
            </a:r>
            <a:r>
              <a:rPr lang="ru-RU" b="1" dirty="0">
                <a:solidFill>
                  <a:schemeClr val="accent1">
                    <a:lumMod val="75000"/>
                  </a:schemeClr>
                </a:solidFill>
              </a:rPr>
              <a:t> и </a:t>
            </a:r>
            <a:r>
              <a:rPr lang="ru-RU" b="1" i="1" dirty="0">
                <a:solidFill>
                  <a:schemeClr val="accent1">
                    <a:lumMod val="75000"/>
                  </a:schemeClr>
                </a:solidFill>
              </a:rPr>
              <a:t>у </a:t>
            </a:r>
            <a:r>
              <a:rPr lang="ru-RU" b="1" dirty="0">
                <a:solidFill>
                  <a:schemeClr val="accent1">
                    <a:lumMod val="75000"/>
                  </a:schemeClr>
                </a:solidFill>
              </a:rPr>
              <a:t>58 и 62 показывают, что цель находится в квадрате 5862 (58 – горизонтальная линия, 62 – вертикальная линия). В квадрате 5862 отложим по вертикальным линиям сетки 725 м, полученные точки соединим прямой линией. На ней должна находиться церковь. По прочерченной линии вправо от вертикальной линии сетки, имеющей подпись 62, отложим отрезок 380 м. Полученная на линии точка и будет местом расположения церкви. Таким же образом наносят на карту цели, если известны их координаты (</a:t>
            </a:r>
            <a:r>
              <a:rPr lang="ru-RU" b="1" i="1" dirty="0">
                <a:solidFill>
                  <a:schemeClr val="accent1">
                    <a:lumMod val="75000"/>
                  </a:schemeClr>
                </a:solidFill>
              </a:rPr>
              <a:t>х</a:t>
            </a:r>
            <a:r>
              <a:rPr lang="ru-RU" b="1" dirty="0">
                <a:solidFill>
                  <a:schemeClr val="accent1">
                    <a:lumMod val="75000"/>
                  </a:schemeClr>
                </a:solidFill>
              </a:rPr>
              <a:t> и </a:t>
            </a:r>
            <a:r>
              <a:rPr lang="ru-RU" b="1" i="1" dirty="0">
                <a:solidFill>
                  <a:schemeClr val="accent1">
                    <a:lumMod val="75000"/>
                  </a:schemeClr>
                </a:solidFill>
              </a:rPr>
              <a:t>у</a:t>
            </a:r>
            <a:r>
              <a:rPr lang="ru-RU" b="1" dirty="0">
                <a:solidFill>
                  <a:schemeClr val="accent1">
                    <a:lumMod val="75000"/>
                  </a:schemeClr>
                </a:solidFill>
              </a:rPr>
              <a:t>).</a:t>
            </a:r>
          </a:p>
          <a:p>
            <a:pPr algn="just"/>
            <a:r>
              <a:rPr lang="ru-RU" b="1" dirty="0">
                <a:solidFill>
                  <a:schemeClr val="accent1">
                    <a:lumMod val="75000"/>
                  </a:schemeClr>
                </a:solidFill>
              </a:rPr>
              <a:t>Для удобства определения координат местных предметов (целей) или нанесения их на карту по известным координатам пользуются специальными координатными мерками – координатомерами, которые упрощают работу.</a:t>
            </a:r>
          </a:p>
        </p:txBody>
      </p:sp>
      <p:pic>
        <p:nvPicPr>
          <p:cNvPr id="5" name="Picture 2" descr="img-U8_z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4733" y="404813"/>
            <a:ext cx="5492750" cy="623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Овал 6"/>
          <p:cNvSpPr/>
          <p:nvPr/>
        </p:nvSpPr>
        <p:spPr>
          <a:xfrm>
            <a:off x="6960528" y="4757152"/>
            <a:ext cx="242996" cy="261723"/>
          </a:xfrm>
          <a:prstGeom prst="ellipse">
            <a:avLst/>
          </a:prstGeom>
          <a:solidFill>
            <a:schemeClr val="accent1">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5053" y="5445222"/>
            <a:ext cx="330738" cy="325741"/>
          </a:xfrm>
          <a:prstGeom prst="ellipse">
            <a:avLst/>
          </a:prstGeom>
          <a:solidFill>
            <a:schemeClr val="accent1">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9898111" y="5484254"/>
            <a:ext cx="330738" cy="325741"/>
          </a:xfrm>
          <a:prstGeom prst="ellipse">
            <a:avLst/>
          </a:prstGeom>
          <a:solidFill>
            <a:schemeClr val="accent1">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1763648" y="309860"/>
            <a:ext cx="9025003" cy="461665"/>
          </a:xfrm>
          <a:prstGeom prst="rect">
            <a:avLst/>
          </a:prstGeom>
        </p:spPr>
        <p:txBody>
          <a:bodyPr wrap="square">
            <a:spAutoFit/>
          </a:bodyPr>
          <a:lstStyle/>
          <a:p>
            <a:pPr algn="ctr"/>
            <a:r>
              <a:rPr lang="ru-RU" altLang="ru-RU"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Определение прямоугольных координат точек по карте</a:t>
            </a:r>
            <a:endParaRPr lang="ru-RU" sz="2400" dirty="0">
              <a:solidFill>
                <a:srgbClr val="FF0000"/>
              </a:solidFill>
              <a:effectLst>
                <a:outerShdw blurRad="38100" dist="38100" dir="2700000" algn="tl">
                  <a:srgbClr val="000000">
                    <a:alpha val="43137"/>
                  </a:srgbClr>
                </a:outerShdw>
              </a:effectLst>
            </a:endParaRPr>
          </a:p>
        </p:txBody>
      </p:sp>
      <p:sp>
        <p:nvSpPr>
          <p:cNvPr id="6" name="Овал 5"/>
          <p:cNvSpPr/>
          <p:nvPr/>
        </p:nvSpPr>
        <p:spPr>
          <a:xfrm>
            <a:off x="7082026" y="4725142"/>
            <a:ext cx="330738" cy="325741"/>
          </a:xfrm>
          <a:prstGeom prst="ellipse">
            <a:avLst/>
          </a:prstGeom>
          <a:solidFill>
            <a:schemeClr val="accent1">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3" name="Объект 2"/>
          <p:cNvGraphicFramePr>
            <a:graphicFrameLocks noChangeAspect="1"/>
          </p:cNvGraphicFramePr>
          <p:nvPr>
            <p:extLst>
              <p:ext uri="{D42A27DB-BD31-4B8C-83A1-F6EECF244321}">
                <p14:modId xmlns:p14="http://schemas.microsoft.com/office/powerpoint/2010/main" val="4023952979"/>
              </p:ext>
            </p:extLst>
          </p:nvPr>
        </p:nvGraphicFramePr>
        <p:xfrm>
          <a:off x="11231563" y="107950"/>
          <a:ext cx="773112" cy="536575"/>
        </p:xfrm>
        <a:graphic>
          <a:graphicData uri="http://schemas.openxmlformats.org/presentationml/2006/ole">
            <mc:AlternateContent xmlns:mc="http://schemas.openxmlformats.org/markup-compatibility/2006">
              <mc:Choice xmlns:v="urn:schemas-microsoft-com:vml" Requires="v">
                <p:oleObj spid="_x0000_s174087" name="Точечный рисунок" r:id="rId4" imgW="4266667" imgH="3486637" progId="PBrush">
                  <p:embed/>
                </p:oleObj>
              </mc:Choice>
              <mc:Fallback>
                <p:oleObj name="Точечный рисунок" r:id="rId4" imgW="4266667" imgH="3486637" progId="PBrush">
                  <p:embed/>
                  <p:pic>
                    <p:nvPicPr>
                      <p:cNvPr id="0" name="Объект 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31563" y="107950"/>
                        <a:ext cx="773112"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3"/>
          <p:cNvSpPr>
            <a:spLocks noChangeArrowheads="1"/>
          </p:cNvSpPr>
          <p:nvPr/>
        </p:nvSpPr>
        <p:spPr bwMode="auto">
          <a:xfrm>
            <a:off x="11442700" y="141288"/>
            <a:ext cx="441325" cy="334962"/>
          </a:xfrm>
          <a:prstGeom prst="rect">
            <a:avLst/>
          </a:prstGeom>
          <a:noFill/>
          <a:ln w="9525">
            <a:noFill/>
            <a:miter lim="800000"/>
            <a:headEnd/>
            <a:tailEnd/>
          </a:ln>
          <a:effectLst/>
        </p:spPr>
        <p:txBody>
          <a:bodyPr wrap="none" anchor="ctr"/>
          <a:lstStyle/>
          <a:p>
            <a:pPr algn="ctr" eaLnBrk="1" hangingPunct="1">
              <a:defRPr/>
            </a:pPr>
            <a:fld id="{75A19100-A3F7-45A5-A686-F5FE2356DA96}" type="slidenum">
              <a:rPr lang="ru-RU" sz="3200" b="1">
                <a:solidFill>
                  <a:srgbClr val="FFFA1B"/>
                </a:solidFill>
                <a:effectLst>
                  <a:outerShdw blurRad="38100" dist="38100" dir="2700000" algn="tl">
                    <a:srgbClr val="C0C0C0"/>
                  </a:outerShdw>
                </a:effectLst>
                <a:latin typeface="Calibri" pitchFamily="34" charset="0"/>
              </a:rPr>
              <a:pPr algn="ctr" eaLnBrk="1" hangingPunct="1">
                <a:defRPr/>
              </a:pPr>
              <a:t>12</a:t>
            </a:fld>
            <a:endParaRPr lang="ru-RU" sz="3200" b="1" dirty="0">
              <a:solidFill>
                <a:srgbClr val="FFFA1B"/>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2003666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ChangeArrowheads="1"/>
          </p:cNvSpPr>
          <p:nvPr/>
        </p:nvSpPr>
        <p:spPr bwMode="auto">
          <a:xfrm>
            <a:off x="1175534" y="2702142"/>
            <a:ext cx="10487828" cy="707886"/>
          </a:xfrm>
          <a:prstGeom prst="rect">
            <a:avLst/>
          </a:prstGeom>
          <a:noFill/>
          <a:ln w="9525">
            <a:noFill/>
            <a:miter lim="800000"/>
            <a:headEnd/>
            <a:tailEnd/>
          </a:ln>
          <a:effectLst/>
        </p:spPr>
        <p:txBody>
          <a:bodyPr wrap="square" anchor="ctr">
            <a:spAutoFit/>
          </a:bodyPr>
          <a:lstStyle/>
          <a:p>
            <a:pPr marL="514350" lvl="0" indent="-514350"/>
            <a:r>
              <a:rPr lang="ru-RU" sz="2000" b="1" dirty="0">
                <a:solidFill>
                  <a:srgbClr val="FF0000"/>
                </a:solidFill>
                <a:latin typeface="Arial" panose="020B0604020202020204" pitchFamily="34" charset="0"/>
                <a:cs typeface="Arial" panose="020B0604020202020204" pitchFamily="34" charset="0"/>
              </a:rPr>
              <a:t>Учебный вопрос </a:t>
            </a:r>
            <a:r>
              <a:rPr lang="ru-RU" sz="2000" b="1" dirty="0" smtClean="0">
                <a:solidFill>
                  <a:srgbClr val="FF0000"/>
                </a:solidFill>
                <a:latin typeface="Arial" panose="020B0604020202020204" pitchFamily="34" charset="0"/>
                <a:cs typeface="Arial" panose="020B0604020202020204" pitchFamily="34" charset="0"/>
              </a:rPr>
              <a:t>№3</a:t>
            </a:r>
            <a:endParaRPr lang="ru-RU" sz="2000" b="1" dirty="0" smtClean="0">
              <a:latin typeface="Arial" panose="020B0604020202020204" pitchFamily="34" charset="0"/>
              <a:cs typeface="Arial" panose="020B0604020202020204" pitchFamily="34" charset="0"/>
            </a:endParaRPr>
          </a:p>
          <a:p>
            <a:pPr algn="just">
              <a:defRPr/>
            </a:pPr>
            <a:r>
              <a:rPr lang="ru-RU" sz="2000" b="1" dirty="0">
                <a:latin typeface="Arial" panose="020B0604020202020204" pitchFamily="34" charset="0"/>
                <a:cs typeface="Arial" panose="020B0604020202020204" pitchFamily="34" charset="0"/>
              </a:rPr>
              <a:t>Рубежный контроль по теме № 2.</a:t>
            </a:r>
          </a:p>
        </p:txBody>
      </p:sp>
      <p:graphicFrame>
        <p:nvGraphicFramePr>
          <p:cNvPr id="2" name="Объект 1"/>
          <p:cNvGraphicFramePr>
            <a:graphicFrameLocks noChangeAspect="1"/>
          </p:cNvGraphicFramePr>
          <p:nvPr>
            <p:extLst>
              <p:ext uri="{D42A27DB-BD31-4B8C-83A1-F6EECF244321}">
                <p14:modId xmlns:p14="http://schemas.microsoft.com/office/powerpoint/2010/main" val="654106389"/>
              </p:ext>
            </p:extLst>
          </p:nvPr>
        </p:nvGraphicFramePr>
        <p:xfrm>
          <a:off x="11294729" y="88900"/>
          <a:ext cx="773113" cy="536575"/>
        </p:xfrm>
        <a:graphic>
          <a:graphicData uri="http://schemas.openxmlformats.org/presentationml/2006/ole">
            <mc:AlternateContent xmlns:mc="http://schemas.openxmlformats.org/markup-compatibility/2006">
              <mc:Choice xmlns:v="urn:schemas-microsoft-com:vml" Requires="v">
                <p:oleObj spid="_x0000_s142366" name="Точечный рисунок" r:id="rId3" imgW="4266667" imgH="3486637" progId="PBrush">
                  <p:embed/>
                </p:oleObj>
              </mc:Choice>
              <mc:Fallback>
                <p:oleObj name="Точечный рисунок" r:id="rId3" imgW="4266667" imgH="3486637" progId="PBrush">
                  <p:embed/>
                  <p:pic>
                    <p:nvPicPr>
                      <p:cNvPr id="0" nam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94729" y="88900"/>
                        <a:ext cx="77311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13"/>
          <p:cNvSpPr>
            <a:spLocks noChangeArrowheads="1"/>
          </p:cNvSpPr>
          <p:nvPr/>
        </p:nvSpPr>
        <p:spPr bwMode="auto">
          <a:xfrm>
            <a:off x="11460623" y="141288"/>
            <a:ext cx="441325" cy="334962"/>
          </a:xfrm>
          <a:prstGeom prst="rect">
            <a:avLst/>
          </a:prstGeom>
          <a:noFill/>
          <a:ln w="9525">
            <a:noFill/>
            <a:miter lim="800000"/>
            <a:headEnd/>
            <a:tailEnd/>
          </a:ln>
          <a:effectLst/>
        </p:spPr>
        <p:txBody>
          <a:bodyPr wrap="none" anchor="ctr"/>
          <a:lstStyle/>
          <a:p>
            <a:pPr algn="ctr" eaLnBrk="1" hangingPunct="1">
              <a:defRPr/>
            </a:pPr>
            <a:fld id="{75A19100-A3F7-45A5-A686-F5FE2356DA96}" type="slidenum">
              <a:rPr lang="ru-RU" sz="3200" b="1">
                <a:solidFill>
                  <a:srgbClr val="FFFA1B"/>
                </a:solidFill>
                <a:effectLst>
                  <a:outerShdw blurRad="38100" dist="38100" dir="2700000" algn="tl">
                    <a:srgbClr val="C0C0C0"/>
                  </a:outerShdw>
                </a:effectLst>
                <a:latin typeface="Calibri" pitchFamily="34" charset="0"/>
              </a:rPr>
              <a:pPr algn="ctr" eaLnBrk="1" hangingPunct="1">
                <a:defRPr/>
              </a:pPr>
              <a:t>13</a:t>
            </a:fld>
            <a:endParaRPr lang="ru-RU" sz="3200" b="1" dirty="0">
              <a:solidFill>
                <a:srgbClr val="FFFA1B"/>
              </a:solidFill>
              <a:effectLst>
                <a:outerShdw blurRad="38100" dist="38100" dir="2700000" algn="tl">
                  <a:srgbClr val="C0C0C0"/>
                </a:outerShdw>
              </a:effectLst>
              <a:latin typeface="Calibri" pitchFamily="34" charset="0"/>
            </a:endParaRPr>
          </a:p>
        </p:txBody>
      </p:sp>
      <p:sp>
        <p:nvSpPr>
          <p:cNvPr id="6" name="Rectangle 13"/>
          <p:cNvSpPr>
            <a:spLocks noChangeArrowheads="1"/>
          </p:cNvSpPr>
          <p:nvPr/>
        </p:nvSpPr>
        <p:spPr bwMode="auto">
          <a:xfrm>
            <a:off x="11442700" y="141288"/>
            <a:ext cx="441325" cy="334962"/>
          </a:xfrm>
          <a:prstGeom prst="rect">
            <a:avLst/>
          </a:prstGeom>
          <a:noFill/>
          <a:ln w="9525">
            <a:noFill/>
            <a:miter lim="800000"/>
            <a:headEnd/>
            <a:tailEnd/>
          </a:ln>
          <a:effectLst/>
        </p:spPr>
        <p:txBody>
          <a:bodyPr wrap="none" anchor="ctr"/>
          <a:lstStyle/>
          <a:p>
            <a:pPr algn="ctr" eaLnBrk="1" hangingPunct="1">
              <a:defRPr/>
            </a:pPr>
            <a:fld id="{75A19100-A3F7-45A5-A686-F5FE2356DA96}" type="slidenum">
              <a:rPr lang="ru-RU" sz="3200" b="1">
                <a:solidFill>
                  <a:srgbClr val="FFFA1B"/>
                </a:solidFill>
                <a:effectLst>
                  <a:outerShdw blurRad="38100" dist="38100" dir="2700000" algn="tl">
                    <a:srgbClr val="C0C0C0"/>
                  </a:outerShdw>
                </a:effectLst>
                <a:latin typeface="Calibri" pitchFamily="34" charset="0"/>
              </a:rPr>
              <a:pPr algn="ctr" eaLnBrk="1" hangingPunct="1">
                <a:defRPr/>
              </a:pPr>
              <a:t>13</a:t>
            </a:fld>
            <a:endParaRPr lang="ru-RU" sz="3200" b="1" dirty="0">
              <a:solidFill>
                <a:srgbClr val="FFFA1B"/>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1898478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11"/>
          <p:cNvSpPr txBox="1">
            <a:spLocks noChangeArrowheads="1"/>
          </p:cNvSpPr>
          <p:nvPr/>
        </p:nvSpPr>
        <p:spPr bwMode="auto">
          <a:xfrm>
            <a:off x="10991851" y="404813"/>
            <a:ext cx="768349"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6000"/>
              <a:buFont typeface="Wingdings 3" panose="05040102010807070707" pitchFamily="18" charset="2"/>
              <a:buChar char=""/>
              <a:defRPr sz="2600">
                <a:solidFill>
                  <a:schemeClr val="tx1"/>
                </a:solidFill>
                <a:latin typeface="Calibri" panose="020F0502020204030204" pitchFamily="34" charset="0"/>
              </a:defRPr>
            </a:lvl1pPr>
            <a:lvl2pPr marL="742950" indent="-285750" eaLnBrk="0" hangingPunct="0">
              <a:spcBef>
                <a:spcPts val="500"/>
              </a:spcBef>
              <a:buClr>
                <a:schemeClr val="accent2"/>
              </a:buClr>
              <a:buSzPct val="76000"/>
              <a:buFont typeface="Wingdings 3" panose="05040102010807070707" pitchFamily="18" charset="2"/>
              <a:buChar char=""/>
              <a:defRPr sz="2300">
                <a:solidFill>
                  <a:schemeClr val="tx2"/>
                </a:solidFill>
                <a:latin typeface="Calibri" panose="020F0502020204030204" pitchFamily="34" charset="0"/>
              </a:defRPr>
            </a:lvl2pPr>
            <a:lvl3pPr marL="1143000" indent="-228600" eaLnBrk="0" hangingPunct="0">
              <a:spcBef>
                <a:spcPts val="500"/>
              </a:spcBef>
              <a:buClr>
                <a:srgbClr val="BCBCBC"/>
              </a:buClr>
              <a:buSzPct val="76000"/>
              <a:buFont typeface="Wingdings 3" panose="05040102010807070707" pitchFamily="18" charset="2"/>
              <a:buChar char=""/>
              <a:defRPr sz="2000">
                <a:solidFill>
                  <a:schemeClr val="tx1"/>
                </a:solidFill>
                <a:latin typeface="Calibri" panose="020F0502020204030204" pitchFamily="34" charset="0"/>
              </a:defRPr>
            </a:lvl3pPr>
            <a:lvl4pPr marL="1600200" indent="-228600" eaLnBrk="0" hangingPunct="0">
              <a:spcBef>
                <a:spcPts val="400"/>
              </a:spcBef>
              <a:buClr>
                <a:srgbClr val="8BA2B4"/>
              </a:buClr>
              <a:buSzPct val="70000"/>
              <a:buFont typeface="Wingdings" panose="05000000000000000000" pitchFamily="2" charset="2"/>
              <a:buChar char=""/>
              <a:defRPr sz="2000">
                <a:solidFill>
                  <a:schemeClr val="tx1"/>
                </a:solidFill>
                <a:latin typeface="Calibri" panose="020F0502020204030204" pitchFamily="34" charset="0"/>
              </a:defRPr>
            </a:lvl4pPr>
            <a:lvl5pPr marL="2057400" indent="-228600" eaLnBrk="0" hangingPunct="0">
              <a:spcBef>
                <a:spcPts val="300"/>
              </a:spcBef>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9pPr>
          </a:lstStyle>
          <a:p>
            <a:pPr algn="ctr" eaLnBrk="1" hangingPunct="1">
              <a:spcBef>
                <a:spcPct val="50000"/>
              </a:spcBef>
              <a:buClrTx/>
              <a:buSzTx/>
              <a:buFontTx/>
              <a:buNone/>
            </a:pPr>
            <a:r>
              <a:rPr lang="ru-RU" altLang="ru-RU" sz="1800" b="1">
                <a:solidFill>
                  <a:schemeClr val="bg1"/>
                </a:solidFill>
                <a:latin typeface="Arial" panose="020B0604020202020204" pitchFamily="34" charset="0"/>
              </a:rPr>
              <a:t>18</a:t>
            </a:r>
          </a:p>
        </p:txBody>
      </p:sp>
      <p:sp>
        <p:nvSpPr>
          <p:cNvPr id="2" name="Прямоугольник 1"/>
          <p:cNvSpPr/>
          <p:nvPr/>
        </p:nvSpPr>
        <p:spPr>
          <a:xfrm>
            <a:off x="1763648" y="309860"/>
            <a:ext cx="9025003" cy="461665"/>
          </a:xfrm>
          <a:prstGeom prst="rect">
            <a:avLst/>
          </a:prstGeom>
        </p:spPr>
        <p:txBody>
          <a:bodyPr wrap="square">
            <a:spAutoFit/>
          </a:bodyPr>
          <a:lstStyle/>
          <a:p>
            <a:pPr algn="ctr"/>
            <a:r>
              <a:rPr lang="ru-RU" altLang="ru-RU"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Определение прямоугольных координат точек по карте</a:t>
            </a:r>
            <a:endParaRPr lang="ru-RU" sz="2400" dirty="0">
              <a:solidFill>
                <a:srgbClr val="FF0000"/>
              </a:solidFill>
              <a:effectLst>
                <a:outerShdw blurRad="38100" dist="38100" dir="2700000" algn="tl">
                  <a:srgbClr val="000000">
                    <a:alpha val="43137"/>
                  </a:srgbClr>
                </a:outerShdw>
              </a:effectLst>
            </a:endParaRPr>
          </a:p>
        </p:txBody>
      </p:sp>
      <p:sp>
        <p:nvSpPr>
          <p:cNvPr id="12" name="Прямоугольник 1"/>
          <p:cNvSpPr>
            <a:spLocks noChangeArrowheads="1"/>
          </p:cNvSpPr>
          <p:nvPr/>
        </p:nvSpPr>
        <p:spPr bwMode="auto">
          <a:xfrm>
            <a:off x="679294" y="1918246"/>
            <a:ext cx="10865006"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tabLst>
                <a:tab pos="269875" algn="l"/>
              </a:tabLst>
            </a:pPr>
            <a:r>
              <a:rPr lang="ru-RU" altLang="ru-RU" sz="2000" b="1" dirty="0" smtClean="0">
                <a:solidFill>
                  <a:schemeClr val="accent1">
                    <a:lumMod val="75000"/>
                  </a:schemeClr>
                </a:solidFill>
              </a:rPr>
              <a:t>1. </a:t>
            </a:r>
            <a:r>
              <a:rPr lang="ru-RU" altLang="ru-RU" sz="2000" b="1" dirty="0" smtClean="0">
                <a:solidFill>
                  <a:schemeClr val="accent1">
                    <a:lumMod val="75000"/>
                  </a:schemeClr>
                </a:solidFill>
              </a:rPr>
              <a:t>  Определить </a:t>
            </a:r>
            <a:r>
              <a:rPr lang="ru-RU" altLang="ru-RU" sz="2000" b="1" dirty="0">
                <a:solidFill>
                  <a:schemeClr val="accent1">
                    <a:lumMod val="75000"/>
                  </a:schemeClr>
                </a:solidFill>
              </a:rPr>
              <a:t>по карте </a:t>
            </a:r>
            <a:r>
              <a:rPr lang="ru-RU" altLang="ru-RU" sz="2000" b="1" dirty="0" smtClean="0">
                <a:solidFill>
                  <a:schemeClr val="accent1">
                    <a:lumMod val="75000"/>
                  </a:schemeClr>
                </a:solidFill>
              </a:rPr>
              <a:t> </a:t>
            </a:r>
            <a:r>
              <a:rPr lang="ru-RU" altLang="ru-RU" sz="2000" b="1" dirty="0">
                <a:solidFill>
                  <a:schemeClr val="accent1">
                    <a:lumMod val="75000"/>
                  </a:schemeClr>
                </a:solidFill>
              </a:rPr>
              <a:t>полные координаты </a:t>
            </a:r>
            <a:r>
              <a:rPr lang="ru-RU" altLang="ru-RU" sz="2000" b="1" dirty="0" smtClean="0">
                <a:solidFill>
                  <a:schemeClr val="accent1">
                    <a:lumMod val="75000"/>
                  </a:schemeClr>
                </a:solidFill>
              </a:rPr>
              <a:t>торфоразработки</a:t>
            </a:r>
            <a:r>
              <a:rPr lang="ru-RU" altLang="ru-RU" sz="2000" b="1" dirty="0">
                <a:solidFill>
                  <a:schemeClr val="accent1">
                    <a:lumMod val="75000"/>
                  </a:schemeClr>
                </a:solidFill>
              </a:rPr>
              <a:t>,</a:t>
            </a:r>
            <a:r>
              <a:rPr lang="ru-RU" altLang="ru-RU" sz="2000" b="1" dirty="0" smtClean="0">
                <a:solidFill>
                  <a:schemeClr val="accent1">
                    <a:lumMod val="75000"/>
                  </a:schemeClr>
                </a:solidFill>
              </a:rPr>
              <a:t> квадрат 5962.</a:t>
            </a:r>
          </a:p>
          <a:p>
            <a:pPr marL="342900" indent="-342900" algn="just" eaLnBrk="1" hangingPunct="1">
              <a:buAutoNum type="arabicPeriod"/>
            </a:pPr>
            <a:endParaRPr lang="ru-RU" altLang="ru-RU" sz="2000" b="1" dirty="0" smtClean="0">
              <a:solidFill>
                <a:schemeClr val="accent1">
                  <a:lumMod val="75000"/>
                </a:schemeClr>
              </a:solidFill>
            </a:endParaRPr>
          </a:p>
          <a:p>
            <a:pPr algn="just" eaLnBrk="1" hangingPunct="1">
              <a:buAutoNum type="arabicPeriod" startAt="2"/>
              <a:tabLst>
                <a:tab pos="446088" algn="l"/>
              </a:tabLst>
            </a:pPr>
            <a:r>
              <a:rPr lang="ru-RU" altLang="ru-RU" sz="2000" b="1" dirty="0" smtClean="0">
                <a:solidFill>
                  <a:schemeClr val="accent1">
                    <a:lumMod val="75000"/>
                  </a:schemeClr>
                </a:solidFill>
              </a:rPr>
              <a:t>   Определить </a:t>
            </a:r>
            <a:r>
              <a:rPr lang="ru-RU" altLang="ru-RU" sz="2000" b="1" dirty="0">
                <a:solidFill>
                  <a:schemeClr val="accent1">
                    <a:lumMod val="75000"/>
                  </a:schemeClr>
                </a:solidFill>
              </a:rPr>
              <a:t>по карте  полные координаты сарая, квадрат 5864</a:t>
            </a:r>
            <a:r>
              <a:rPr lang="ru-RU" altLang="ru-RU" sz="2000" b="1" dirty="0" smtClean="0">
                <a:solidFill>
                  <a:schemeClr val="accent1">
                    <a:lumMod val="75000"/>
                  </a:schemeClr>
                </a:solidFill>
              </a:rPr>
              <a:t>.</a:t>
            </a:r>
          </a:p>
          <a:p>
            <a:pPr marL="342900" indent="-342900" algn="just" eaLnBrk="1" hangingPunct="1">
              <a:buAutoNum type="arabicPeriod" startAt="2"/>
            </a:pPr>
            <a:endParaRPr lang="ru-RU" altLang="ru-RU" sz="2000" b="1" dirty="0">
              <a:solidFill>
                <a:schemeClr val="accent1">
                  <a:lumMod val="75000"/>
                </a:schemeClr>
              </a:solidFill>
            </a:endParaRPr>
          </a:p>
          <a:p>
            <a:pPr algn="just" eaLnBrk="1" hangingPunct="1">
              <a:buFontTx/>
              <a:buAutoNum type="arabicPeriod" startAt="2"/>
            </a:pPr>
            <a:r>
              <a:rPr lang="ru-RU" altLang="ru-RU" sz="2000" b="1" dirty="0" smtClean="0">
                <a:solidFill>
                  <a:schemeClr val="accent1">
                    <a:lumMod val="75000"/>
                  </a:schemeClr>
                </a:solidFill>
              </a:rPr>
              <a:t>   Определить </a:t>
            </a:r>
            <a:r>
              <a:rPr lang="ru-RU" altLang="ru-RU" sz="2000" b="1" dirty="0">
                <a:solidFill>
                  <a:schemeClr val="accent1">
                    <a:lumMod val="75000"/>
                  </a:schemeClr>
                </a:solidFill>
              </a:rPr>
              <a:t>по карте  полные координаты </a:t>
            </a:r>
            <a:r>
              <a:rPr lang="ru-RU" altLang="ru-RU" sz="2000" b="1" dirty="0" smtClean="0">
                <a:solidFill>
                  <a:schemeClr val="accent1">
                    <a:lumMod val="75000"/>
                  </a:schemeClr>
                </a:solidFill>
              </a:rPr>
              <a:t>часовни, </a:t>
            </a:r>
            <a:r>
              <a:rPr lang="ru-RU" altLang="ru-RU" sz="2000" b="1" dirty="0">
                <a:solidFill>
                  <a:schemeClr val="accent1">
                    <a:lumMod val="75000"/>
                  </a:schemeClr>
                </a:solidFill>
              </a:rPr>
              <a:t>квадрат </a:t>
            </a:r>
            <a:r>
              <a:rPr lang="ru-RU" altLang="ru-RU" sz="2000" b="1" dirty="0" smtClean="0">
                <a:solidFill>
                  <a:schemeClr val="accent1">
                    <a:lumMod val="75000"/>
                  </a:schemeClr>
                </a:solidFill>
              </a:rPr>
              <a:t>5961.</a:t>
            </a:r>
          </a:p>
          <a:p>
            <a:pPr marL="342900" indent="-342900" algn="just" eaLnBrk="1" hangingPunct="1">
              <a:buFontTx/>
              <a:buAutoNum type="arabicPeriod" startAt="2"/>
            </a:pPr>
            <a:endParaRPr lang="ru-RU" altLang="ru-RU" sz="2000" b="1" dirty="0">
              <a:solidFill>
                <a:schemeClr val="accent1">
                  <a:lumMod val="75000"/>
                </a:schemeClr>
              </a:solidFill>
            </a:endParaRPr>
          </a:p>
          <a:p>
            <a:pPr algn="just" eaLnBrk="1" hangingPunct="1">
              <a:buFontTx/>
              <a:buAutoNum type="arabicPeriod" startAt="2"/>
            </a:pPr>
            <a:r>
              <a:rPr lang="ru-RU" altLang="ru-RU" sz="2000" b="1" dirty="0" smtClean="0">
                <a:solidFill>
                  <a:schemeClr val="accent1">
                    <a:lumMod val="75000"/>
                  </a:schemeClr>
                </a:solidFill>
              </a:rPr>
              <a:t>   Определить </a:t>
            </a:r>
            <a:r>
              <a:rPr lang="ru-RU" altLang="ru-RU" sz="2000" b="1" dirty="0">
                <a:solidFill>
                  <a:schemeClr val="accent1">
                    <a:lumMod val="75000"/>
                  </a:schemeClr>
                </a:solidFill>
              </a:rPr>
              <a:t>по карте  полные координаты </a:t>
            </a:r>
            <a:r>
              <a:rPr lang="ru-RU" altLang="ru-RU" sz="2000" b="1" dirty="0" smtClean="0">
                <a:solidFill>
                  <a:schemeClr val="accent1">
                    <a:lumMod val="75000"/>
                  </a:schemeClr>
                </a:solidFill>
              </a:rPr>
              <a:t>церкви, </a:t>
            </a:r>
            <a:r>
              <a:rPr lang="ru-RU" altLang="ru-RU" sz="2000" b="1" dirty="0">
                <a:solidFill>
                  <a:schemeClr val="accent1">
                    <a:lumMod val="75000"/>
                  </a:schemeClr>
                </a:solidFill>
              </a:rPr>
              <a:t>квадрат </a:t>
            </a:r>
            <a:r>
              <a:rPr lang="ru-RU" altLang="ru-RU" sz="2000" b="1" dirty="0" smtClean="0">
                <a:solidFill>
                  <a:schemeClr val="accent1">
                    <a:lumMod val="75000"/>
                  </a:schemeClr>
                </a:solidFill>
              </a:rPr>
              <a:t>6767.</a:t>
            </a:r>
          </a:p>
          <a:p>
            <a:pPr algn="just" eaLnBrk="1" hangingPunct="1">
              <a:buFontTx/>
              <a:buAutoNum type="arabicPeriod" startAt="2"/>
            </a:pPr>
            <a:endParaRPr lang="ru-RU" altLang="ru-RU" sz="2000" b="1" dirty="0">
              <a:solidFill>
                <a:schemeClr val="accent1">
                  <a:lumMod val="75000"/>
                </a:schemeClr>
              </a:solidFill>
            </a:endParaRPr>
          </a:p>
          <a:p>
            <a:pPr algn="just" eaLnBrk="1" hangingPunct="1">
              <a:buFontTx/>
              <a:buAutoNum type="arabicPeriod" startAt="2"/>
            </a:pPr>
            <a:r>
              <a:rPr lang="ru-RU" altLang="ru-RU" sz="2000" b="1" dirty="0" smtClean="0">
                <a:solidFill>
                  <a:schemeClr val="accent1">
                    <a:lumMod val="75000"/>
                  </a:schemeClr>
                </a:solidFill>
              </a:rPr>
              <a:t>   Определить </a:t>
            </a:r>
            <a:r>
              <a:rPr lang="ru-RU" altLang="ru-RU" sz="2000" b="1" dirty="0">
                <a:solidFill>
                  <a:schemeClr val="accent1">
                    <a:lumMod val="75000"/>
                  </a:schemeClr>
                </a:solidFill>
              </a:rPr>
              <a:t>по карте  полные координаты сарая, квадрат </a:t>
            </a:r>
            <a:r>
              <a:rPr lang="ru-RU" altLang="ru-RU" sz="2000" b="1" dirty="0" smtClean="0">
                <a:solidFill>
                  <a:schemeClr val="accent1">
                    <a:lumMod val="75000"/>
                  </a:schemeClr>
                </a:solidFill>
              </a:rPr>
              <a:t>6863.</a:t>
            </a:r>
            <a:endParaRPr lang="ru-RU" altLang="ru-RU" sz="2000" b="1" dirty="0">
              <a:solidFill>
                <a:schemeClr val="accent1">
                  <a:lumMod val="75000"/>
                </a:schemeClr>
              </a:solidFill>
            </a:endParaRPr>
          </a:p>
          <a:p>
            <a:pPr algn="just" eaLnBrk="1" hangingPunct="1"/>
            <a:endParaRPr lang="ru-RU" altLang="ru-RU" sz="2000" b="1" dirty="0">
              <a:solidFill>
                <a:schemeClr val="accent1">
                  <a:lumMod val="75000"/>
                </a:schemeClr>
              </a:solidFill>
              <a:effectLst>
                <a:outerShdw blurRad="38100" dist="38100" dir="2700000" algn="tl">
                  <a:srgbClr val="000000">
                    <a:alpha val="43137"/>
                  </a:srgbClr>
                </a:outerShdw>
              </a:effectLst>
            </a:endParaRPr>
          </a:p>
        </p:txBody>
      </p:sp>
      <p:graphicFrame>
        <p:nvGraphicFramePr>
          <p:cNvPr id="3" name="Объект 2"/>
          <p:cNvGraphicFramePr>
            <a:graphicFrameLocks noChangeAspect="1"/>
          </p:cNvGraphicFramePr>
          <p:nvPr>
            <p:extLst>
              <p:ext uri="{D42A27DB-BD31-4B8C-83A1-F6EECF244321}">
                <p14:modId xmlns:p14="http://schemas.microsoft.com/office/powerpoint/2010/main" val="4023952979"/>
              </p:ext>
            </p:extLst>
          </p:nvPr>
        </p:nvGraphicFramePr>
        <p:xfrm>
          <a:off x="11231563" y="107950"/>
          <a:ext cx="773112" cy="536575"/>
        </p:xfrm>
        <a:graphic>
          <a:graphicData uri="http://schemas.openxmlformats.org/presentationml/2006/ole">
            <mc:AlternateContent xmlns:mc="http://schemas.openxmlformats.org/markup-compatibility/2006">
              <mc:Choice xmlns:v="urn:schemas-microsoft-com:vml" Requires="v">
                <p:oleObj spid="_x0000_s175111" name="Точечный рисунок" r:id="rId3" imgW="4266667" imgH="3486637" progId="PBrush">
                  <p:embed/>
                </p:oleObj>
              </mc:Choice>
              <mc:Fallback>
                <p:oleObj name="Точечный рисунок" r:id="rId3" imgW="4266667" imgH="3486637" progId="PBrush">
                  <p:embed/>
                  <p:pic>
                    <p:nvPicPr>
                      <p:cNvPr id="0" name="Объект 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31563" y="107950"/>
                        <a:ext cx="773112"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Прямоугольник 6"/>
          <p:cNvSpPr/>
          <p:nvPr/>
        </p:nvSpPr>
        <p:spPr>
          <a:xfrm>
            <a:off x="514942" y="1314860"/>
            <a:ext cx="11193710" cy="461665"/>
          </a:xfrm>
          <a:prstGeom prst="rect">
            <a:avLst/>
          </a:prstGeom>
        </p:spPr>
        <p:txBody>
          <a:bodyPr wrap="square">
            <a:spAutoFit/>
          </a:bodyPr>
          <a:lstStyle/>
          <a:p>
            <a:r>
              <a:rPr lang="ru-RU" sz="2400" b="1" dirty="0">
                <a:effectLst>
                  <a:outerShdw blurRad="38100" dist="38100" dir="2700000" algn="tl">
                    <a:srgbClr val="000000">
                      <a:alpha val="43137"/>
                    </a:srgbClr>
                  </a:outerShdw>
                </a:effectLst>
              </a:rPr>
              <a:t>По учебной карте </a:t>
            </a:r>
            <a:r>
              <a:rPr lang="ru-RU" sz="2400" b="1" dirty="0" smtClean="0">
                <a:effectLst>
                  <a:outerShdw blurRad="38100" dist="38100" dir="2700000" algn="tl">
                    <a:srgbClr val="000000">
                      <a:alpha val="43137"/>
                    </a:srgbClr>
                  </a:outerShdw>
                </a:effectLst>
              </a:rPr>
              <a:t>УХ </a:t>
            </a:r>
            <a:r>
              <a:rPr lang="ru-RU" sz="2400" b="1" dirty="0">
                <a:effectLst>
                  <a:outerShdw blurRad="38100" dist="38100" dir="2700000" algn="tl">
                    <a:srgbClr val="000000">
                      <a:alpha val="43137"/>
                    </a:srgbClr>
                  </a:outerShdw>
                </a:effectLst>
              </a:rPr>
              <a:t>- </a:t>
            </a:r>
            <a:r>
              <a:rPr lang="ru-RU" sz="2400" b="1" dirty="0" smtClean="0">
                <a:effectLst>
                  <a:outerShdw blurRad="38100" dist="38100" dir="2700000" algn="tl">
                    <a:srgbClr val="000000">
                      <a:alpha val="43137"/>
                    </a:srgbClr>
                  </a:outerShdw>
                </a:effectLst>
              </a:rPr>
              <a:t>37 </a:t>
            </a:r>
            <a:r>
              <a:rPr lang="ru-RU" sz="2400" b="1" dirty="0">
                <a:effectLst>
                  <a:outerShdw blurRad="38100" dist="38100" dir="2700000" algn="tl">
                    <a:srgbClr val="000000">
                      <a:alpha val="43137"/>
                    </a:srgbClr>
                  </a:outerShdw>
                </a:effectLst>
              </a:rPr>
              <a:t>- </a:t>
            </a:r>
            <a:r>
              <a:rPr lang="ru-RU" sz="2400" b="1" dirty="0" smtClean="0">
                <a:effectLst>
                  <a:outerShdw blurRad="38100" dist="38100" dir="2700000" algn="tl">
                    <a:srgbClr val="000000">
                      <a:alpha val="43137"/>
                    </a:srgbClr>
                  </a:outerShdw>
                </a:effectLst>
              </a:rPr>
              <a:t>134 – В,Г </a:t>
            </a:r>
            <a:r>
              <a:rPr lang="ru-RU" sz="2400" b="1" dirty="0">
                <a:effectLst>
                  <a:outerShdw blurRad="38100" dist="38100" dir="2700000" algn="tl">
                    <a:srgbClr val="000000">
                      <a:alpha val="43137"/>
                    </a:srgbClr>
                  </a:outerShdw>
                </a:effectLst>
              </a:rPr>
              <a:t>- </a:t>
            </a:r>
            <a:r>
              <a:rPr lang="ru-RU" sz="2400" b="1" dirty="0" smtClean="0">
                <a:effectLst>
                  <a:outerShdw blurRad="38100" dist="38100" dir="2700000" algn="tl">
                    <a:srgbClr val="000000">
                      <a:alpha val="43137"/>
                    </a:srgbClr>
                  </a:outerShdw>
                </a:effectLst>
              </a:rPr>
              <a:t> определить </a:t>
            </a:r>
            <a:r>
              <a:rPr lang="ru-RU" sz="2400" b="1" dirty="0" smtClean="0">
                <a:effectLst>
                  <a:outerShdw blurRad="38100" dist="38100" dir="2700000" algn="tl">
                    <a:srgbClr val="000000">
                      <a:alpha val="43137"/>
                    </a:srgbClr>
                  </a:outerShdw>
                </a:effectLst>
              </a:rPr>
              <a:t>прямоугольные </a:t>
            </a:r>
            <a:r>
              <a:rPr lang="ru-RU" sz="2400" b="1" dirty="0" smtClean="0">
                <a:effectLst>
                  <a:outerShdw blurRad="38100" dist="38100" dir="2700000" algn="tl">
                    <a:srgbClr val="000000">
                      <a:alpha val="43137"/>
                    </a:srgbClr>
                  </a:outerShdw>
                </a:effectLst>
              </a:rPr>
              <a:t>координаты: </a:t>
            </a:r>
          </a:p>
        </p:txBody>
      </p:sp>
    </p:spTree>
    <p:extLst>
      <p:ext uri="{BB962C8B-B14F-4D97-AF65-F5344CB8AC3E}">
        <p14:creationId xmlns:p14="http://schemas.microsoft.com/office/powerpoint/2010/main" val="3444091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11"/>
          <p:cNvSpPr txBox="1">
            <a:spLocks noChangeArrowheads="1"/>
          </p:cNvSpPr>
          <p:nvPr/>
        </p:nvSpPr>
        <p:spPr bwMode="auto">
          <a:xfrm>
            <a:off x="10991851" y="404813"/>
            <a:ext cx="768349"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6000"/>
              <a:buFont typeface="Wingdings 3" panose="05040102010807070707" pitchFamily="18" charset="2"/>
              <a:buChar char=""/>
              <a:defRPr sz="2600">
                <a:solidFill>
                  <a:schemeClr val="tx1"/>
                </a:solidFill>
                <a:latin typeface="Calibri" panose="020F0502020204030204" pitchFamily="34" charset="0"/>
              </a:defRPr>
            </a:lvl1pPr>
            <a:lvl2pPr marL="742950" indent="-285750" eaLnBrk="0" hangingPunct="0">
              <a:spcBef>
                <a:spcPts val="500"/>
              </a:spcBef>
              <a:buClr>
                <a:schemeClr val="accent2"/>
              </a:buClr>
              <a:buSzPct val="76000"/>
              <a:buFont typeface="Wingdings 3" panose="05040102010807070707" pitchFamily="18" charset="2"/>
              <a:buChar char=""/>
              <a:defRPr sz="2300">
                <a:solidFill>
                  <a:schemeClr val="tx2"/>
                </a:solidFill>
                <a:latin typeface="Calibri" panose="020F0502020204030204" pitchFamily="34" charset="0"/>
              </a:defRPr>
            </a:lvl2pPr>
            <a:lvl3pPr marL="1143000" indent="-228600" eaLnBrk="0" hangingPunct="0">
              <a:spcBef>
                <a:spcPts val="500"/>
              </a:spcBef>
              <a:buClr>
                <a:srgbClr val="BCBCBC"/>
              </a:buClr>
              <a:buSzPct val="76000"/>
              <a:buFont typeface="Wingdings 3" panose="05040102010807070707" pitchFamily="18" charset="2"/>
              <a:buChar char=""/>
              <a:defRPr sz="2000">
                <a:solidFill>
                  <a:schemeClr val="tx1"/>
                </a:solidFill>
                <a:latin typeface="Calibri" panose="020F0502020204030204" pitchFamily="34" charset="0"/>
              </a:defRPr>
            </a:lvl3pPr>
            <a:lvl4pPr marL="1600200" indent="-228600" eaLnBrk="0" hangingPunct="0">
              <a:spcBef>
                <a:spcPts val="400"/>
              </a:spcBef>
              <a:buClr>
                <a:srgbClr val="8BA2B4"/>
              </a:buClr>
              <a:buSzPct val="70000"/>
              <a:buFont typeface="Wingdings" panose="05000000000000000000" pitchFamily="2" charset="2"/>
              <a:buChar char=""/>
              <a:defRPr sz="2000">
                <a:solidFill>
                  <a:schemeClr val="tx1"/>
                </a:solidFill>
                <a:latin typeface="Calibri" panose="020F0502020204030204" pitchFamily="34" charset="0"/>
              </a:defRPr>
            </a:lvl4pPr>
            <a:lvl5pPr marL="2057400" indent="-228600" eaLnBrk="0" hangingPunct="0">
              <a:spcBef>
                <a:spcPts val="300"/>
              </a:spcBef>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9pPr>
          </a:lstStyle>
          <a:p>
            <a:pPr algn="ctr" eaLnBrk="1" hangingPunct="1">
              <a:spcBef>
                <a:spcPct val="50000"/>
              </a:spcBef>
              <a:buClrTx/>
              <a:buSzTx/>
              <a:buFontTx/>
              <a:buNone/>
            </a:pPr>
            <a:r>
              <a:rPr lang="ru-RU" altLang="ru-RU" sz="1800" b="1">
                <a:solidFill>
                  <a:schemeClr val="bg1"/>
                </a:solidFill>
                <a:latin typeface="Arial" panose="020B0604020202020204" pitchFamily="34" charset="0"/>
              </a:rPr>
              <a:t>18</a:t>
            </a:r>
          </a:p>
        </p:txBody>
      </p:sp>
      <p:sp>
        <p:nvSpPr>
          <p:cNvPr id="2" name="Прямоугольник 1"/>
          <p:cNvSpPr/>
          <p:nvPr/>
        </p:nvSpPr>
        <p:spPr>
          <a:xfrm>
            <a:off x="1763648" y="309860"/>
            <a:ext cx="9025003" cy="461665"/>
          </a:xfrm>
          <a:prstGeom prst="rect">
            <a:avLst/>
          </a:prstGeom>
        </p:spPr>
        <p:txBody>
          <a:bodyPr wrap="square">
            <a:spAutoFit/>
          </a:bodyPr>
          <a:lstStyle/>
          <a:p>
            <a:pPr algn="ctr"/>
            <a:r>
              <a:rPr lang="ru-RU" altLang="ru-RU"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Определение прямоугольных координат точек по карте</a:t>
            </a:r>
            <a:endParaRPr lang="ru-RU" sz="2400" dirty="0">
              <a:solidFill>
                <a:srgbClr val="FF0000"/>
              </a:solidFill>
              <a:effectLst>
                <a:outerShdw blurRad="38100" dist="38100" dir="2700000" algn="tl">
                  <a:srgbClr val="000000">
                    <a:alpha val="43137"/>
                  </a:srgbClr>
                </a:outerShdw>
              </a:effectLst>
            </a:endParaRPr>
          </a:p>
        </p:txBody>
      </p:sp>
      <p:pic>
        <p:nvPicPr>
          <p:cNvPr id="167940" name="Picture 4" descr="C:\Users\Admin\Downloads\IMG_20241015_0915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0126" y="1346093"/>
            <a:ext cx="6081024" cy="535950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Объект 2"/>
          <p:cNvGraphicFramePr>
            <a:graphicFrameLocks noChangeAspect="1"/>
          </p:cNvGraphicFramePr>
          <p:nvPr>
            <p:extLst>
              <p:ext uri="{D42A27DB-BD31-4B8C-83A1-F6EECF244321}">
                <p14:modId xmlns:p14="http://schemas.microsoft.com/office/powerpoint/2010/main" val="125407217"/>
              </p:ext>
            </p:extLst>
          </p:nvPr>
        </p:nvGraphicFramePr>
        <p:xfrm>
          <a:off x="11231563" y="107950"/>
          <a:ext cx="773112" cy="536575"/>
        </p:xfrm>
        <a:graphic>
          <a:graphicData uri="http://schemas.openxmlformats.org/presentationml/2006/ole">
            <mc:AlternateContent xmlns:mc="http://schemas.openxmlformats.org/markup-compatibility/2006">
              <mc:Choice xmlns:v="urn:schemas-microsoft-com:vml" Requires="v">
                <p:oleObj spid="_x0000_s179203" name="Точечный рисунок" r:id="rId4" imgW="4266667" imgH="3486637" progId="PBrush">
                  <p:embed/>
                </p:oleObj>
              </mc:Choice>
              <mc:Fallback>
                <p:oleObj name="Точечный рисунок" r:id="rId4" imgW="4266667" imgH="3486637" progId="PBrush">
                  <p:embed/>
                  <p:pic>
                    <p:nvPicPr>
                      <p:cNvPr id="0" nam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31563" y="107950"/>
                        <a:ext cx="773112"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Прямоугольник 6"/>
          <p:cNvSpPr/>
          <p:nvPr/>
        </p:nvSpPr>
        <p:spPr>
          <a:xfrm>
            <a:off x="4124325" y="800305"/>
            <a:ext cx="4467225" cy="461665"/>
          </a:xfrm>
          <a:prstGeom prst="rect">
            <a:avLst/>
          </a:prstGeom>
        </p:spPr>
        <p:txBody>
          <a:bodyPr wrap="square">
            <a:spAutoFit/>
          </a:bodyPr>
          <a:lstStyle/>
          <a:p>
            <a:r>
              <a:rPr lang="ru-RU" sz="2400" b="1" dirty="0" smtClean="0">
                <a:effectLst>
                  <a:outerShdw blurRad="38100" dist="38100" dir="2700000" algn="tl">
                    <a:srgbClr val="000000">
                      <a:alpha val="43137"/>
                    </a:srgbClr>
                  </a:outerShdw>
                </a:effectLst>
              </a:rPr>
              <a:t>Учебная карта </a:t>
            </a:r>
            <a:r>
              <a:rPr lang="ru-RU" sz="2400" b="1" dirty="0" smtClean="0">
                <a:effectLst>
                  <a:outerShdw blurRad="38100" dist="38100" dir="2700000" algn="tl">
                    <a:srgbClr val="000000">
                      <a:alpha val="43137"/>
                    </a:srgbClr>
                  </a:outerShdw>
                </a:effectLst>
              </a:rPr>
              <a:t>УХ </a:t>
            </a:r>
            <a:r>
              <a:rPr lang="ru-RU" sz="2400" b="1" dirty="0">
                <a:effectLst>
                  <a:outerShdw blurRad="38100" dist="38100" dir="2700000" algn="tl">
                    <a:srgbClr val="000000">
                      <a:alpha val="43137"/>
                    </a:srgbClr>
                  </a:outerShdw>
                </a:effectLst>
              </a:rPr>
              <a:t>- </a:t>
            </a:r>
            <a:r>
              <a:rPr lang="ru-RU" sz="2400" b="1" dirty="0" smtClean="0">
                <a:effectLst>
                  <a:outerShdw blurRad="38100" dist="38100" dir="2700000" algn="tl">
                    <a:srgbClr val="000000">
                      <a:alpha val="43137"/>
                    </a:srgbClr>
                  </a:outerShdw>
                </a:effectLst>
              </a:rPr>
              <a:t>37 </a:t>
            </a:r>
            <a:r>
              <a:rPr lang="ru-RU" sz="2400" b="1" dirty="0">
                <a:effectLst>
                  <a:outerShdw blurRad="38100" dist="38100" dir="2700000" algn="tl">
                    <a:srgbClr val="000000">
                      <a:alpha val="43137"/>
                    </a:srgbClr>
                  </a:outerShdw>
                </a:effectLst>
              </a:rPr>
              <a:t>- </a:t>
            </a:r>
            <a:r>
              <a:rPr lang="ru-RU" sz="2400" b="1" dirty="0" smtClean="0">
                <a:effectLst>
                  <a:outerShdw blurRad="38100" dist="38100" dir="2700000" algn="tl">
                    <a:srgbClr val="000000">
                      <a:alpha val="43137"/>
                    </a:srgbClr>
                  </a:outerShdw>
                </a:effectLst>
              </a:rPr>
              <a:t>134 – </a:t>
            </a:r>
            <a:r>
              <a:rPr lang="ru-RU" sz="2400" b="1" dirty="0" smtClean="0">
                <a:effectLst>
                  <a:outerShdw blurRad="38100" dist="38100" dir="2700000" algn="tl">
                    <a:srgbClr val="000000">
                      <a:alpha val="43137"/>
                    </a:srgbClr>
                  </a:outerShdw>
                </a:effectLst>
              </a:rPr>
              <a:t>В,Г</a:t>
            </a:r>
            <a:endParaRPr lang="ru-RU" sz="2400" b="1" dirty="0" smtClean="0">
              <a:effectLst>
                <a:outerShdw blurRad="38100" dist="38100" dir="2700000" algn="tl">
                  <a:srgbClr val="000000">
                    <a:alpha val="43137"/>
                  </a:srgbClr>
                </a:outerShdw>
              </a:effectLst>
            </a:endParaRPr>
          </a:p>
        </p:txBody>
      </p:sp>
      <p:sp>
        <p:nvSpPr>
          <p:cNvPr id="8" name="Rectangle 13"/>
          <p:cNvSpPr>
            <a:spLocks noChangeArrowheads="1"/>
          </p:cNvSpPr>
          <p:nvPr/>
        </p:nvSpPr>
        <p:spPr bwMode="auto">
          <a:xfrm>
            <a:off x="11442700" y="141288"/>
            <a:ext cx="441325" cy="334962"/>
          </a:xfrm>
          <a:prstGeom prst="rect">
            <a:avLst/>
          </a:prstGeom>
          <a:noFill/>
          <a:ln w="9525">
            <a:noFill/>
            <a:miter lim="800000"/>
            <a:headEnd/>
            <a:tailEnd/>
          </a:ln>
          <a:effectLst/>
        </p:spPr>
        <p:txBody>
          <a:bodyPr wrap="none" anchor="ctr"/>
          <a:lstStyle/>
          <a:p>
            <a:pPr algn="ctr" eaLnBrk="1" hangingPunct="1">
              <a:defRPr/>
            </a:pPr>
            <a:fld id="{75A19100-A3F7-45A5-A686-F5FE2356DA96}" type="slidenum">
              <a:rPr lang="ru-RU" sz="3200" b="1">
                <a:solidFill>
                  <a:srgbClr val="FFFA1B"/>
                </a:solidFill>
                <a:effectLst>
                  <a:outerShdw blurRad="38100" dist="38100" dir="2700000" algn="tl">
                    <a:srgbClr val="C0C0C0"/>
                  </a:outerShdw>
                </a:effectLst>
                <a:latin typeface="Calibri" pitchFamily="34" charset="0"/>
              </a:rPr>
              <a:pPr algn="ctr" eaLnBrk="1" hangingPunct="1">
                <a:defRPr/>
              </a:pPr>
              <a:t>15</a:t>
            </a:fld>
            <a:endParaRPr lang="ru-RU" sz="3200" b="1" dirty="0">
              <a:solidFill>
                <a:srgbClr val="FFFA1B"/>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474443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28788" y="2526758"/>
            <a:ext cx="5062287" cy="994172"/>
          </a:xfrm>
        </p:spPr>
        <p:txBody>
          <a:bodyPr>
            <a:normAutofit/>
          </a:bodyPr>
          <a:lstStyle/>
          <a:p>
            <a:pPr algn="ctr"/>
            <a:r>
              <a:rPr lang="ru-RU" sz="3200" b="1" dirty="0">
                <a:solidFill>
                  <a:srgbClr val="C00000"/>
                </a:solidFill>
                <a:latin typeface="Arial" panose="020B0604020202020204" pitchFamily="34" charset="0"/>
                <a:cs typeface="Arial" panose="020B0604020202020204" pitchFamily="34" charset="0"/>
              </a:rPr>
              <a:t>Спасибо за внимание!</a:t>
            </a:r>
          </a:p>
        </p:txBody>
      </p:sp>
      <p:graphicFrame>
        <p:nvGraphicFramePr>
          <p:cNvPr id="3" name="Объект 2"/>
          <p:cNvGraphicFramePr>
            <a:graphicFrameLocks noChangeAspect="1"/>
          </p:cNvGraphicFramePr>
          <p:nvPr>
            <p:extLst>
              <p:ext uri="{D42A27DB-BD31-4B8C-83A1-F6EECF244321}">
                <p14:modId xmlns:p14="http://schemas.microsoft.com/office/powerpoint/2010/main" val="1502150403"/>
              </p:ext>
            </p:extLst>
          </p:nvPr>
        </p:nvGraphicFramePr>
        <p:xfrm>
          <a:off x="11264900" y="98425"/>
          <a:ext cx="773113" cy="536575"/>
        </p:xfrm>
        <a:graphic>
          <a:graphicData uri="http://schemas.openxmlformats.org/presentationml/2006/ole">
            <mc:AlternateContent xmlns:mc="http://schemas.openxmlformats.org/markup-compatibility/2006">
              <mc:Choice xmlns:v="urn:schemas-microsoft-com:vml" Requires="v">
                <p:oleObj spid="_x0000_s80936" name="Точечный рисунок" r:id="rId3" imgW="4266667" imgH="3486637" progId="PBrush">
                  <p:embed/>
                </p:oleObj>
              </mc:Choice>
              <mc:Fallback>
                <p:oleObj name="Точечный рисунок" r:id="rId3" imgW="4266667" imgH="3486637" progId="PBrush">
                  <p:embed/>
                  <p:pic>
                    <p:nvPicPr>
                      <p:cNvPr id="0" name="Object 1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64900" y="98425"/>
                        <a:ext cx="77311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13"/>
          <p:cNvSpPr>
            <a:spLocks noChangeArrowheads="1"/>
          </p:cNvSpPr>
          <p:nvPr/>
        </p:nvSpPr>
        <p:spPr bwMode="auto">
          <a:xfrm>
            <a:off x="11461750" y="207963"/>
            <a:ext cx="441325" cy="334962"/>
          </a:xfrm>
          <a:prstGeom prst="rect">
            <a:avLst/>
          </a:prstGeom>
          <a:noFill/>
          <a:ln w="9525">
            <a:noFill/>
            <a:miter lim="800000"/>
            <a:headEnd/>
            <a:tailEnd/>
          </a:ln>
          <a:effectLst/>
        </p:spPr>
        <p:txBody>
          <a:bodyPr wrap="none" anchor="ctr"/>
          <a:lstStyle/>
          <a:p>
            <a:pPr algn="ctr" eaLnBrk="1" hangingPunct="1">
              <a:defRPr/>
            </a:pPr>
            <a:fld id="{75A19100-A3F7-45A5-A686-F5FE2356DA96}" type="slidenum">
              <a:rPr lang="ru-RU" sz="3200" b="1">
                <a:solidFill>
                  <a:srgbClr val="FFFA1B"/>
                </a:solidFill>
                <a:effectLst>
                  <a:outerShdw blurRad="38100" dist="38100" dir="2700000" algn="tl">
                    <a:srgbClr val="C0C0C0"/>
                  </a:outerShdw>
                </a:effectLst>
                <a:latin typeface="Calibri" pitchFamily="34" charset="0"/>
              </a:rPr>
              <a:pPr algn="ctr" eaLnBrk="1" hangingPunct="1">
                <a:defRPr/>
              </a:pPr>
              <a:t>16</a:t>
            </a:fld>
            <a:endParaRPr lang="ru-RU" sz="3200" b="1" dirty="0">
              <a:solidFill>
                <a:srgbClr val="FFFA1B"/>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3535709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95300" y="1484784"/>
            <a:ext cx="11315700" cy="2246769"/>
          </a:xfrm>
          <a:prstGeom prst="rect">
            <a:avLst/>
          </a:prstGeom>
          <a:noFill/>
        </p:spPr>
        <p:txBody>
          <a:bodyPr wrap="square">
            <a:spAutoFit/>
          </a:bodyPr>
          <a:lstStyle/>
          <a:p>
            <a:r>
              <a:rPr lang="ru-RU" sz="2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УЧЕБНЫЕ ВОПРОСЫ</a:t>
            </a:r>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eaLnBrk="1" hangingPunct="1">
              <a:defRPr/>
            </a:pPr>
            <a:endParaRPr lang="ru-RU" sz="2000" b="1" dirty="0">
              <a:latin typeface="Arial" panose="020B0604020202020204" pitchFamily="34" charset="0"/>
              <a:cs typeface="Arial" panose="020B0604020202020204" pitchFamily="34" charset="0"/>
            </a:endParaRPr>
          </a:p>
          <a:p>
            <a:pPr algn="just">
              <a:tabLst>
                <a:tab pos="361950" algn="l"/>
                <a:tab pos="447675" algn="l"/>
              </a:tabLst>
            </a:pPr>
            <a:r>
              <a:rPr lang="ru-RU" sz="2000" b="1" dirty="0">
                <a:latin typeface="Arial" panose="020B0604020202020204" pitchFamily="34" charset="0"/>
                <a:cs typeface="Arial" panose="020B0604020202020204" pitchFamily="34" charset="0"/>
              </a:rPr>
              <a:t> </a:t>
            </a:r>
            <a:r>
              <a:rPr lang="ru-RU" sz="2000" b="1" dirty="0" smtClean="0">
                <a:latin typeface="Arial" panose="020B0604020202020204" pitchFamily="34" charset="0"/>
                <a:cs typeface="Arial" panose="020B0604020202020204" pitchFamily="34" charset="0"/>
              </a:rPr>
              <a:t>  1. </a:t>
            </a:r>
            <a:r>
              <a:rPr lang="ru-RU" altLang="ru-RU" sz="2000" b="1" dirty="0" smtClean="0">
                <a:latin typeface="Arial" pitchFamily="34" charset="0"/>
                <a:cs typeface="Arial" pitchFamily="34" charset="0"/>
              </a:rPr>
              <a:t>Плоские прямоугольные</a:t>
            </a:r>
            <a:r>
              <a:rPr lang="ru-RU" sz="2000" b="1" dirty="0" smtClean="0">
                <a:latin typeface="Arial" panose="020B0604020202020204" pitchFamily="34" charset="0"/>
                <a:cs typeface="Arial" panose="020B0604020202020204" pitchFamily="34" charset="0"/>
              </a:rPr>
              <a:t> </a:t>
            </a:r>
            <a:r>
              <a:rPr lang="ru-RU" sz="2000" b="1" dirty="0">
                <a:latin typeface="Arial" panose="020B0604020202020204" pitchFamily="34" charset="0"/>
                <a:cs typeface="Arial" panose="020B0604020202020204" pitchFamily="34" charset="0"/>
              </a:rPr>
              <a:t>координаты, их определение по </a:t>
            </a:r>
            <a:r>
              <a:rPr lang="ru-RU" sz="2000" b="1" dirty="0" smtClean="0">
                <a:latin typeface="Arial" panose="020B0604020202020204" pitchFamily="34" charset="0"/>
                <a:cs typeface="Arial" panose="020B0604020202020204" pitchFamily="34" charset="0"/>
              </a:rPr>
              <a:t>карте</a:t>
            </a:r>
            <a:r>
              <a:rPr lang="ru-RU" sz="2000" b="1" dirty="0">
                <a:latin typeface="Arial" panose="020B0604020202020204" pitchFamily="34" charset="0"/>
                <a:cs typeface="Arial" panose="020B0604020202020204" pitchFamily="34" charset="0"/>
              </a:rPr>
              <a:t>.</a:t>
            </a:r>
            <a:endParaRPr lang="ru-RU" sz="2000" b="1" dirty="0" smtClean="0">
              <a:latin typeface="Arial" panose="020B0604020202020204" pitchFamily="34" charset="0"/>
              <a:cs typeface="Arial" panose="020B0604020202020204" pitchFamily="34" charset="0"/>
            </a:endParaRPr>
          </a:p>
          <a:p>
            <a:pPr algn="just">
              <a:tabLst>
                <a:tab pos="361950" algn="l"/>
                <a:tab pos="447675" algn="l"/>
              </a:tabLst>
            </a:pPr>
            <a:endParaRPr lang="ru-RU" sz="2000" b="1" dirty="0">
              <a:latin typeface="Arial" panose="020B0604020202020204" pitchFamily="34" charset="0"/>
              <a:cs typeface="Arial" panose="020B0604020202020204" pitchFamily="34" charset="0"/>
            </a:endParaRPr>
          </a:p>
          <a:p>
            <a:pPr algn="just">
              <a:tabLst>
                <a:tab pos="542925" algn="l"/>
              </a:tabLst>
              <a:defRPr/>
            </a:pPr>
            <a:r>
              <a:rPr lang="ru-RU" sz="2000" b="1" dirty="0" smtClean="0">
                <a:latin typeface="Arial" panose="020B0604020202020204" pitchFamily="34" charset="0"/>
                <a:cs typeface="Arial" panose="020B0604020202020204" pitchFamily="34" charset="0"/>
              </a:rPr>
              <a:t>   2. </a:t>
            </a:r>
            <a:r>
              <a:rPr lang="ru-RU" sz="2000" b="1" dirty="0">
                <a:latin typeface="Arial" panose="020B0604020202020204" pitchFamily="34" charset="0"/>
                <a:cs typeface="Arial" panose="020B0604020202020204" pitchFamily="34" charset="0"/>
              </a:rPr>
              <a:t>Точность определения координат по карте.</a:t>
            </a:r>
          </a:p>
          <a:p>
            <a:pPr algn="just" eaLnBrk="1" hangingPunct="1">
              <a:defRPr/>
            </a:pPr>
            <a:endParaRPr lang="ru-RU" sz="2000" b="1" dirty="0" smtClean="0">
              <a:latin typeface="Arial" panose="020B0604020202020204" pitchFamily="34" charset="0"/>
              <a:cs typeface="Arial" panose="020B0604020202020204" pitchFamily="34" charset="0"/>
            </a:endParaRPr>
          </a:p>
          <a:p>
            <a:pPr algn="just">
              <a:defRPr/>
            </a:pPr>
            <a:r>
              <a:rPr lang="ru-RU" sz="2000" b="1" dirty="0" smtClean="0">
                <a:latin typeface="Arial" panose="020B0604020202020204" pitchFamily="34" charset="0"/>
                <a:cs typeface="Arial" panose="020B0604020202020204" pitchFamily="34" charset="0"/>
              </a:rPr>
              <a:t>   3.</a:t>
            </a:r>
            <a:r>
              <a:rPr lang="ru-RU" sz="2000" b="1" dirty="0">
                <a:latin typeface="Arial" panose="020B0604020202020204" pitchFamily="34" charset="0"/>
                <a:cs typeface="Arial" panose="020B0604020202020204" pitchFamily="34" charset="0"/>
              </a:rPr>
              <a:t> </a:t>
            </a:r>
            <a:r>
              <a:rPr lang="ru-RU" sz="2000" b="1" dirty="0" smtClean="0">
                <a:latin typeface="Arial" panose="020B0604020202020204" pitchFamily="34" charset="0"/>
                <a:cs typeface="Arial" panose="020B0604020202020204" pitchFamily="34" charset="0"/>
              </a:rPr>
              <a:t>Рубежный контроль по теме № 2.</a:t>
            </a:r>
            <a:endParaRPr lang="ru-RU" sz="2000" b="1" dirty="0">
              <a:latin typeface="Arial" panose="020B0604020202020204" pitchFamily="34" charset="0"/>
              <a:cs typeface="Arial" panose="020B0604020202020204" pitchFamily="34" charset="0"/>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val="2019082574"/>
              </p:ext>
            </p:extLst>
          </p:nvPr>
        </p:nvGraphicFramePr>
        <p:xfrm>
          <a:off x="11255375" y="98425"/>
          <a:ext cx="773113" cy="536575"/>
        </p:xfrm>
        <a:graphic>
          <a:graphicData uri="http://schemas.openxmlformats.org/presentationml/2006/ole">
            <mc:AlternateContent xmlns:mc="http://schemas.openxmlformats.org/markup-compatibility/2006">
              <mc:Choice xmlns:v="urn:schemas-microsoft-com:vml" Requires="v">
                <p:oleObj spid="_x0000_s1067" name="Точечный рисунок" r:id="rId3" imgW="4266667" imgH="3486637" progId="PBrush">
                  <p:embed/>
                </p:oleObj>
              </mc:Choice>
              <mc:Fallback>
                <p:oleObj name="Точечный рисунок" r:id="rId3" imgW="4266667" imgH="3486637" progId="PBrush">
                  <p:embed/>
                  <p:pic>
                    <p:nvPicPr>
                      <p:cNvPr id="0" name="Object 1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5375" y="98425"/>
                        <a:ext cx="77311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13"/>
          <p:cNvSpPr>
            <a:spLocks noChangeArrowheads="1"/>
          </p:cNvSpPr>
          <p:nvPr/>
        </p:nvSpPr>
        <p:spPr bwMode="auto">
          <a:xfrm>
            <a:off x="11442700" y="141288"/>
            <a:ext cx="441325" cy="334962"/>
          </a:xfrm>
          <a:prstGeom prst="rect">
            <a:avLst/>
          </a:prstGeom>
          <a:noFill/>
          <a:ln w="9525">
            <a:noFill/>
            <a:miter lim="800000"/>
            <a:headEnd/>
            <a:tailEnd/>
          </a:ln>
          <a:effectLst/>
        </p:spPr>
        <p:txBody>
          <a:bodyPr wrap="none" anchor="ctr"/>
          <a:lstStyle/>
          <a:p>
            <a:pPr algn="ctr" eaLnBrk="1" hangingPunct="1">
              <a:defRPr/>
            </a:pPr>
            <a:fld id="{75A19100-A3F7-45A5-A686-F5FE2356DA96}" type="slidenum">
              <a:rPr lang="ru-RU" sz="3200" b="1">
                <a:solidFill>
                  <a:srgbClr val="FFFA1B"/>
                </a:solidFill>
                <a:effectLst>
                  <a:outerShdw blurRad="38100" dist="38100" dir="2700000" algn="tl">
                    <a:srgbClr val="C0C0C0"/>
                  </a:outerShdw>
                </a:effectLst>
                <a:latin typeface="Calibri" pitchFamily="34" charset="0"/>
              </a:rPr>
              <a:pPr algn="ctr" eaLnBrk="1" hangingPunct="1">
                <a:defRPr/>
              </a:pPr>
              <a:t>2</a:t>
            </a:fld>
            <a:endParaRPr lang="ru-RU" sz="3200" b="1" dirty="0">
              <a:solidFill>
                <a:srgbClr val="FFFA1B"/>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1476705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0"/>
          <p:cNvSpPr txBox="1">
            <a:spLocks noChangeArrowheads="1"/>
          </p:cNvSpPr>
          <p:nvPr/>
        </p:nvSpPr>
        <p:spPr bwMode="auto">
          <a:xfrm>
            <a:off x="501651" y="1722055"/>
            <a:ext cx="11180762" cy="3850070"/>
          </a:xfrm>
          <a:prstGeom prst="rect">
            <a:avLst/>
          </a:prstGeom>
          <a:noFill/>
          <a:ln>
            <a:solidFill>
              <a:schemeClr val="bg1"/>
            </a:solidFill>
          </a:ln>
        </p:spPr>
        <p:style>
          <a:lnRef idx="1">
            <a:schemeClr val="accent3"/>
          </a:lnRef>
          <a:fillRef idx="2">
            <a:schemeClr val="accent3"/>
          </a:fillRef>
          <a:effectRef idx="1">
            <a:schemeClr val="accent3"/>
          </a:effectRef>
          <a:fontRef idx="minor">
            <a:schemeClr val="dk1"/>
          </a:fontRef>
        </p:style>
        <p:txBody>
          <a:bodyPr anchor="ctr"/>
          <a:lstStyle>
            <a:defPPr>
              <a:defRPr lang="ru-RU"/>
            </a:defPPr>
            <a:lvl1pPr lvl="0" indent="-457200" algn="just" eaLnBrk="0" hangingPunct="0">
              <a:lnSpc>
                <a:spcPct val="110000"/>
              </a:lnSpc>
              <a:defRPr sz="23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lvl="0">
              <a:buAutoNum type="arabicPeriod"/>
            </a:pPr>
            <a:r>
              <a:rPr lang="ru-RU" sz="2400" dirty="0" smtClean="0">
                <a:effectLst/>
              </a:rPr>
              <a:t>Военная </a:t>
            </a:r>
            <a:r>
              <a:rPr lang="ru-RU" sz="2400" dirty="0">
                <a:effectLst/>
              </a:rPr>
              <a:t>топография. Учебное пособие. - М.: Воениздат, 2019 г. </a:t>
            </a:r>
            <a:endParaRPr lang="ru-RU" sz="2400" dirty="0" smtClean="0">
              <a:effectLst/>
            </a:endParaRPr>
          </a:p>
          <a:p>
            <a:pPr lvl="0">
              <a:buAutoNum type="arabicPeriod"/>
            </a:pPr>
            <a:r>
              <a:rPr lang="ru-RU" sz="2400" dirty="0" smtClean="0">
                <a:effectLst/>
              </a:rPr>
              <a:t>Учебник </a:t>
            </a:r>
            <a:r>
              <a:rPr lang="ru-RU" sz="2400" dirty="0">
                <a:effectLst/>
              </a:rPr>
              <a:t>сержанта мотострелковых войск. Воениздат, 2003 г.</a:t>
            </a:r>
          </a:p>
          <a:p>
            <a:pPr>
              <a:buAutoNum type="arabicPeriod" startAt="3"/>
            </a:pPr>
            <a:r>
              <a:rPr lang="ru-RU" sz="2400" dirty="0" smtClean="0">
                <a:effectLst/>
              </a:rPr>
              <a:t>Учебник </a:t>
            </a:r>
            <a:r>
              <a:rPr lang="ru-RU" sz="2400" dirty="0">
                <a:effectLst/>
              </a:rPr>
              <a:t>«Военная топография». М., Воениздат, 2008 г</a:t>
            </a:r>
            <a:r>
              <a:rPr lang="ru-RU" sz="2400" dirty="0" smtClean="0">
                <a:effectLst/>
              </a:rPr>
              <a:t>.</a:t>
            </a:r>
          </a:p>
          <a:p>
            <a:pPr>
              <a:buAutoNum type="arabicPeriod" startAt="3"/>
            </a:pPr>
            <a:r>
              <a:rPr lang="ru-RU" sz="2400" dirty="0" smtClean="0">
                <a:effectLst/>
              </a:rPr>
              <a:t>Справочник </a:t>
            </a:r>
            <a:r>
              <a:rPr lang="ru-RU" sz="2400" dirty="0">
                <a:effectLst/>
              </a:rPr>
              <a:t>офицера по топографическим и специальным картам. Воениздат, 2003 г.</a:t>
            </a:r>
            <a:endParaRPr lang="ru-RU" sz="2400" dirty="0" smtClean="0">
              <a:effectLst/>
            </a:endParaRPr>
          </a:p>
          <a:p>
            <a:pPr lvl="0"/>
            <a:endParaRPr lang="ru-RU" sz="2400" dirty="0">
              <a:effectLst/>
            </a:endParaRPr>
          </a:p>
          <a:p>
            <a:endParaRPr lang="ru-RU" sz="2400" dirty="0">
              <a:effectLst/>
            </a:endParaRPr>
          </a:p>
        </p:txBody>
      </p:sp>
      <p:sp>
        <p:nvSpPr>
          <p:cNvPr id="16" name="Rectangle 1"/>
          <p:cNvSpPr>
            <a:spLocks noChangeArrowheads="1"/>
          </p:cNvSpPr>
          <p:nvPr/>
        </p:nvSpPr>
        <p:spPr bwMode="auto">
          <a:xfrm>
            <a:off x="2533651" y="284969"/>
            <a:ext cx="6657974" cy="567157"/>
          </a:xfrm>
          <a:prstGeom prst="rect">
            <a:avLst/>
          </a:prstGeom>
          <a:solidFill>
            <a:srgbClr val="FFC00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lIns="27000" rIns="27000" anchor="ctr"/>
          <a:lstStyle/>
          <a:p>
            <a:pPr algn="ctr">
              <a:lnSpc>
                <a:spcPct val="110000"/>
              </a:lnSpc>
              <a:defRPr/>
            </a:pPr>
            <a:r>
              <a:rPr lang="ru-RU" sz="3200" b="1" dirty="0">
                <a:solidFill>
                  <a:schemeClr val="tx1"/>
                </a:solidFill>
                <a:latin typeface="Arial" pitchFamily="34" charset="0"/>
                <a:cs typeface="Arial" pitchFamily="34" charset="0"/>
              </a:rPr>
              <a:t>Литература:    </a:t>
            </a:r>
          </a:p>
        </p:txBody>
      </p:sp>
      <p:sp>
        <p:nvSpPr>
          <p:cNvPr id="18" name="AutoShape 8" descr="http://www.obg33.narod.ru/oborona.jpg"/>
          <p:cNvSpPr>
            <a:spLocks noChangeAspect="1" noChangeArrowheads="1"/>
          </p:cNvSpPr>
          <p:nvPr/>
        </p:nvSpPr>
        <p:spPr bwMode="auto">
          <a:xfrm>
            <a:off x="2783681" y="748904"/>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6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hlink"/>
              </a:buClr>
              <a:buSzPct val="6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lr>
                <a:schemeClr val="tx1"/>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9pPr>
          </a:lstStyle>
          <a:p>
            <a:pPr>
              <a:spcBef>
                <a:spcPct val="0"/>
              </a:spcBef>
              <a:buClrTx/>
              <a:buSzTx/>
              <a:buFontTx/>
              <a:buNone/>
            </a:pPr>
            <a:endParaRPr lang="ru-RU" altLang="ru-RU" sz="1350"/>
          </a:p>
        </p:txBody>
      </p:sp>
      <p:sp>
        <p:nvSpPr>
          <p:cNvPr id="19" name="AutoShape 10" descr="http://www.obg33.narod.ru/oborona.jpg"/>
          <p:cNvSpPr>
            <a:spLocks noChangeAspect="1" noChangeArrowheads="1"/>
          </p:cNvSpPr>
          <p:nvPr/>
        </p:nvSpPr>
        <p:spPr bwMode="auto">
          <a:xfrm>
            <a:off x="2783681" y="748904"/>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6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hlink"/>
              </a:buClr>
              <a:buSzPct val="6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lr>
                <a:schemeClr val="tx1"/>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9pPr>
          </a:lstStyle>
          <a:p>
            <a:pPr>
              <a:spcBef>
                <a:spcPct val="0"/>
              </a:spcBef>
              <a:buClrTx/>
              <a:buSzTx/>
              <a:buFontTx/>
              <a:buNone/>
            </a:pPr>
            <a:endParaRPr lang="ru-RU" altLang="ru-RU" sz="1350"/>
          </a:p>
        </p:txBody>
      </p:sp>
      <p:sp>
        <p:nvSpPr>
          <p:cNvPr id="20" name="AutoShape 12" descr="http://www.obg33.narod.ru/oborona.jpg"/>
          <p:cNvSpPr>
            <a:spLocks noChangeAspect="1" noChangeArrowheads="1"/>
          </p:cNvSpPr>
          <p:nvPr/>
        </p:nvSpPr>
        <p:spPr bwMode="auto">
          <a:xfrm>
            <a:off x="2783681" y="748904"/>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6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hlink"/>
              </a:buClr>
              <a:buSzPct val="6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lr>
                <a:schemeClr val="tx1"/>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9pPr>
          </a:lstStyle>
          <a:p>
            <a:pPr>
              <a:spcBef>
                <a:spcPct val="0"/>
              </a:spcBef>
              <a:buClrTx/>
              <a:buSzTx/>
              <a:buFontTx/>
              <a:buNone/>
            </a:pPr>
            <a:endParaRPr lang="ru-RU" altLang="ru-RU" sz="1350"/>
          </a:p>
        </p:txBody>
      </p:sp>
      <p:sp>
        <p:nvSpPr>
          <p:cNvPr id="21" name="AutoShape 15" descr="http://img1.labirint.ru/books43/429635/big.jpg"/>
          <p:cNvSpPr>
            <a:spLocks noChangeAspect="1" noChangeArrowheads="1"/>
          </p:cNvSpPr>
          <p:nvPr/>
        </p:nvSpPr>
        <p:spPr bwMode="auto">
          <a:xfrm>
            <a:off x="2783681" y="748904"/>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6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hlink"/>
              </a:buClr>
              <a:buSzPct val="6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lr>
                <a:schemeClr val="tx1"/>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9pPr>
          </a:lstStyle>
          <a:p>
            <a:pPr>
              <a:spcBef>
                <a:spcPct val="0"/>
              </a:spcBef>
              <a:buClrTx/>
              <a:buSzTx/>
              <a:buFontTx/>
              <a:buNone/>
            </a:pPr>
            <a:endParaRPr lang="ru-RU" altLang="ru-RU" sz="1350"/>
          </a:p>
        </p:txBody>
      </p:sp>
      <p:graphicFrame>
        <p:nvGraphicFramePr>
          <p:cNvPr id="3" name="Объект 2"/>
          <p:cNvGraphicFramePr>
            <a:graphicFrameLocks noChangeAspect="1"/>
          </p:cNvGraphicFramePr>
          <p:nvPr>
            <p:extLst>
              <p:ext uri="{D42A27DB-BD31-4B8C-83A1-F6EECF244321}">
                <p14:modId xmlns:p14="http://schemas.microsoft.com/office/powerpoint/2010/main" val="2282644280"/>
              </p:ext>
            </p:extLst>
          </p:nvPr>
        </p:nvGraphicFramePr>
        <p:xfrm>
          <a:off x="11266487" y="136525"/>
          <a:ext cx="773113" cy="536575"/>
        </p:xfrm>
        <a:graphic>
          <a:graphicData uri="http://schemas.openxmlformats.org/presentationml/2006/ole">
            <mc:AlternateContent xmlns:mc="http://schemas.openxmlformats.org/markup-compatibility/2006">
              <mc:Choice xmlns:v="urn:schemas-microsoft-com:vml" Requires="v">
                <p:oleObj spid="_x0000_s2091" name="Точечный рисунок" r:id="rId3" imgW="4266667" imgH="3486637" progId="PBrush">
                  <p:embed/>
                </p:oleObj>
              </mc:Choice>
              <mc:Fallback>
                <p:oleObj name="Точечный рисунок" r:id="rId3" imgW="4266667" imgH="3486637" progId="PBrush">
                  <p:embed/>
                  <p:pic>
                    <p:nvPicPr>
                      <p:cNvPr id="0" name="Object 1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66487" y="136525"/>
                        <a:ext cx="77311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13"/>
          <p:cNvSpPr>
            <a:spLocks noChangeArrowheads="1"/>
          </p:cNvSpPr>
          <p:nvPr/>
        </p:nvSpPr>
        <p:spPr bwMode="auto">
          <a:xfrm>
            <a:off x="11461750" y="233585"/>
            <a:ext cx="441325" cy="334962"/>
          </a:xfrm>
          <a:prstGeom prst="rect">
            <a:avLst/>
          </a:prstGeom>
          <a:noFill/>
          <a:ln w="9525">
            <a:noFill/>
            <a:miter lim="800000"/>
            <a:headEnd/>
            <a:tailEnd/>
          </a:ln>
          <a:effectLst/>
        </p:spPr>
        <p:txBody>
          <a:bodyPr wrap="none" anchor="ctr"/>
          <a:lstStyle/>
          <a:p>
            <a:pPr algn="ctr" eaLnBrk="1" hangingPunct="1">
              <a:defRPr/>
            </a:pPr>
            <a:fld id="{75A19100-A3F7-45A5-A686-F5FE2356DA96}" type="slidenum">
              <a:rPr lang="ru-RU" sz="3200" b="1">
                <a:solidFill>
                  <a:srgbClr val="FFFA1B"/>
                </a:solidFill>
                <a:effectLst>
                  <a:outerShdw blurRad="38100" dist="38100" dir="2700000" algn="tl">
                    <a:srgbClr val="C0C0C0"/>
                  </a:outerShdw>
                </a:effectLst>
                <a:latin typeface="Calibri" pitchFamily="34" charset="0"/>
              </a:rPr>
              <a:pPr algn="ctr" eaLnBrk="1" hangingPunct="1">
                <a:defRPr/>
              </a:pPr>
              <a:t>3</a:t>
            </a:fld>
            <a:endParaRPr lang="ru-RU" sz="3200" b="1" dirty="0">
              <a:solidFill>
                <a:srgbClr val="FFFA1B"/>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1248324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ChangeArrowheads="1"/>
          </p:cNvSpPr>
          <p:nvPr/>
        </p:nvSpPr>
        <p:spPr bwMode="auto">
          <a:xfrm>
            <a:off x="744279" y="2825520"/>
            <a:ext cx="10487828" cy="1015663"/>
          </a:xfrm>
          <a:prstGeom prst="rect">
            <a:avLst/>
          </a:prstGeom>
          <a:noFill/>
          <a:ln w="9525">
            <a:noFill/>
            <a:miter lim="800000"/>
            <a:headEnd/>
            <a:tailEnd/>
          </a:ln>
          <a:effectLst/>
        </p:spPr>
        <p:txBody>
          <a:bodyPr wrap="square" anchor="ctr">
            <a:spAutoFit/>
          </a:bodyPr>
          <a:lstStyle/>
          <a:p>
            <a:pPr marL="514350" lvl="0" indent="-514350"/>
            <a:r>
              <a:rPr lang="ru-RU" sz="2000" b="1" dirty="0">
                <a:solidFill>
                  <a:srgbClr val="FF0000"/>
                </a:solidFill>
                <a:latin typeface="Arial" panose="020B0604020202020204" pitchFamily="34" charset="0"/>
                <a:cs typeface="Arial" panose="020B0604020202020204" pitchFamily="34" charset="0"/>
              </a:rPr>
              <a:t>Учебный вопрос </a:t>
            </a:r>
            <a:r>
              <a:rPr lang="ru-RU" sz="2000" b="1" dirty="0" smtClean="0">
                <a:solidFill>
                  <a:srgbClr val="FF0000"/>
                </a:solidFill>
                <a:latin typeface="Arial" panose="020B0604020202020204" pitchFamily="34" charset="0"/>
                <a:cs typeface="Arial" panose="020B0604020202020204" pitchFamily="34" charset="0"/>
              </a:rPr>
              <a:t>№1</a:t>
            </a:r>
            <a:endParaRPr lang="ru-RU" sz="2000" b="1" dirty="0" smtClean="0">
              <a:latin typeface="Arial" panose="020B0604020202020204" pitchFamily="34" charset="0"/>
              <a:cs typeface="Arial" panose="020B0604020202020204" pitchFamily="34" charset="0"/>
            </a:endParaRPr>
          </a:p>
          <a:p>
            <a:pPr algn="just">
              <a:tabLst>
                <a:tab pos="361950" algn="l"/>
                <a:tab pos="447675" algn="l"/>
              </a:tabLst>
            </a:pPr>
            <a:r>
              <a:rPr lang="ru-RU" altLang="ru-RU" sz="2000" b="1" dirty="0">
                <a:latin typeface="Arial" pitchFamily="34" charset="0"/>
                <a:cs typeface="Arial" pitchFamily="34" charset="0"/>
              </a:rPr>
              <a:t>Плоские прямоугольные</a:t>
            </a:r>
            <a:r>
              <a:rPr lang="ru-RU" sz="2000" b="1" dirty="0">
                <a:latin typeface="Arial" panose="020B0604020202020204" pitchFamily="34" charset="0"/>
                <a:cs typeface="Arial" panose="020B0604020202020204" pitchFamily="34" charset="0"/>
              </a:rPr>
              <a:t> координаты, их определение по карте.</a:t>
            </a:r>
          </a:p>
          <a:p>
            <a:pPr marL="514350" indent="-514350"/>
            <a:endParaRPr lang="ru-RU" sz="2000" b="1" dirty="0" smtClean="0">
              <a:latin typeface="Arial" panose="020B0604020202020204" pitchFamily="34" charset="0"/>
              <a:cs typeface="Arial" panose="020B0604020202020204" pitchFamily="34" charset="0"/>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val="4023952979"/>
              </p:ext>
            </p:extLst>
          </p:nvPr>
        </p:nvGraphicFramePr>
        <p:xfrm>
          <a:off x="11232107" y="107950"/>
          <a:ext cx="773113" cy="536575"/>
        </p:xfrm>
        <a:graphic>
          <a:graphicData uri="http://schemas.openxmlformats.org/presentationml/2006/ole">
            <mc:AlternateContent xmlns:mc="http://schemas.openxmlformats.org/markup-compatibility/2006">
              <mc:Choice xmlns:v="urn:schemas-microsoft-com:vml" Requires="v">
                <p:oleObj spid="_x0000_s44078" name="Точечный рисунок" r:id="rId3" imgW="4266667" imgH="3486637" progId="PBrush">
                  <p:embed/>
                </p:oleObj>
              </mc:Choice>
              <mc:Fallback>
                <p:oleObj name="Точечный рисунок" r:id="rId3" imgW="4266667" imgH="3486637" progId="PBrush">
                  <p:embed/>
                  <p:pic>
                    <p:nvPicPr>
                      <p:cNvPr id="0" name="Object 1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32107" y="107950"/>
                        <a:ext cx="77311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13"/>
          <p:cNvSpPr>
            <a:spLocks noChangeArrowheads="1"/>
          </p:cNvSpPr>
          <p:nvPr/>
        </p:nvSpPr>
        <p:spPr bwMode="auto">
          <a:xfrm>
            <a:off x="11423650" y="179388"/>
            <a:ext cx="441325" cy="334962"/>
          </a:xfrm>
          <a:prstGeom prst="rect">
            <a:avLst/>
          </a:prstGeom>
          <a:noFill/>
          <a:ln w="9525">
            <a:noFill/>
            <a:miter lim="800000"/>
            <a:headEnd/>
            <a:tailEnd/>
          </a:ln>
          <a:effectLst/>
        </p:spPr>
        <p:txBody>
          <a:bodyPr wrap="none" anchor="ctr"/>
          <a:lstStyle/>
          <a:p>
            <a:pPr algn="ctr" eaLnBrk="1" hangingPunct="1">
              <a:defRPr/>
            </a:pPr>
            <a:fld id="{75A19100-A3F7-45A5-A686-F5FE2356DA96}" type="slidenum">
              <a:rPr lang="ru-RU" sz="3200" b="1">
                <a:solidFill>
                  <a:srgbClr val="FFFA1B"/>
                </a:solidFill>
                <a:effectLst>
                  <a:outerShdw blurRad="38100" dist="38100" dir="2700000" algn="tl">
                    <a:srgbClr val="C0C0C0"/>
                  </a:outerShdw>
                </a:effectLst>
                <a:latin typeface="Calibri" pitchFamily="34" charset="0"/>
              </a:rPr>
              <a:pPr algn="ctr" eaLnBrk="1" hangingPunct="1">
                <a:defRPr/>
              </a:pPr>
              <a:t>4</a:t>
            </a:fld>
            <a:endParaRPr lang="ru-RU" sz="3200" b="1" dirty="0">
              <a:solidFill>
                <a:srgbClr val="FFFA1B"/>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3677737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ChangeArrowheads="1"/>
          </p:cNvSpPr>
          <p:nvPr/>
        </p:nvSpPr>
        <p:spPr bwMode="auto">
          <a:xfrm>
            <a:off x="165099" y="738592"/>
            <a:ext cx="11766286" cy="2246769"/>
          </a:xfrm>
          <a:prstGeom prst="rect">
            <a:avLst/>
          </a:prstGeom>
          <a:noFill/>
          <a:ln w="9525">
            <a:noFill/>
            <a:miter lim="800000"/>
            <a:headEnd/>
            <a:tailEnd/>
          </a:ln>
        </p:spPr>
        <p:txBody>
          <a:bodyPr wrap="square" anchor="ctr">
            <a:spAutoFit/>
          </a:bodyPr>
          <a:lstStyle/>
          <a:p>
            <a:pPr indent="360000" algn="just"/>
            <a:r>
              <a:rPr lang="ru-RU" sz="2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Плоскими</a:t>
            </a:r>
            <a:r>
              <a:rPr lang="ru-RU" sz="2000" b="1" dirty="0">
                <a:solidFill>
                  <a:srgbClr val="FF0000"/>
                </a:solidFill>
                <a:effectLst>
                  <a:outerShdw blurRad="38100" dist="38100" dir="2700000" algn="tl">
                    <a:srgbClr val="000000">
                      <a:alpha val="43137"/>
                    </a:srgbClr>
                  </a:outerShdw>
                </a:effectLst>
                <a:latin typeface="Arial" pitchFamily="34" charset="0"/>
                <a:cs typeface="Arial" pitchFamily="34" charset="0"/>
              </a:rPr>
              <a:t> прямоугольными координатами </a:t>
            </a:r>
            <a:r>
              <a:rPr lang="ru-RU" sz="2000" dirty="0">
                <a:latin typeface="Arial" pitchFamily="34" charset="0"/>
                <a:cs typeface="Arial" pitchFamily="34" charset="0"/>
              </a:rPr>
              <a:t>в топографии называются линейные величины - абсцисса </a:t>
            </a:r>
            <a:r>
              <a:rPr lang="ru-RU" sz="2000" i="1" dirty="0">
                <a:latin typeface="Arial" pitchFamily="34" charset="0"/>
                <a:cs typeface="Arial" pitchFamily="34" charset="0"/>
              </a:rPr>
              <a:t>х</a:t>
            </a:r>
            <a:r>
              <a:rPr lang="ru-RU" sz="2000" dirty="0">
                <a:latin typeface="Arial" pitchFamily="34" charset="0"/>
                <a:cs typeface="Arial" pitchFamily="34" charset="0"/>
              </a:rPr>
              <a:t> и ордината </a:t>
            </a:r>
            <a:r>
              <a:rPr lang="ru-RU" sz="2000" i="1" dirty="0">
                <a:latin typeface="Arial" pitchFamily="34" charset="0"/>
                <a:cs typeface="Arial" pitchFamily="34" charset="0"/>
              </a:rPr>
              <a:t>у</a:t>
            </a:r>
            <a:r>
              <a:rPr lang="ru-RU" sz="2000" dirty="0">
                <a:latin typeface="Arial" pitchFamily="34" charset="0"/>
                <a:cs typeface="Arial" pitchFamily="34" charset="0"/>
              </a:rPr>
              <a:t>, определяющие положение точки на плоскости (карте), на которой отображена по определенному математическому закону (в проекции Гаусса) поверхность земного эллипсоида.</a:t>
            </a:r>
            <a:r>
              <a:rPr lang="ru-RU" sz="2000" b="0" dirty="0">
                <a:latin typeface="Arial" pitchFamily="34" charset="0"/>
                <a:cs typeface="Arial" pitchFamily="34" charset="0"/>
              </a:rPr>
              <a:t> </a:t>
            </a:r>
            <a:endParaRPr lang="ru-RU" sz="2000" b="0" dirty="0" smtClean="0">
              <a:latin typeface="Arial" pitchFamily="34" charset="0"/>
              <a:cs typeface="Arial" pitchFamily="34" charset="0"/>
            </a:endParaRPr>
          </a:p>
          <a:p>
            <a:pPr indent="360000" algn="just"/>
            <a:r>
              <a:rPr lang="ru-RU" sz="2000" b="0" dirty="0" smtClean="0">
                <a:latin typeface="Arial" pitchFamily="34" charset="0"/>
                <a:cs typeface="Arial" pitchFamily="34" charset="0"/>
              </a:rPr>
              <a:t>Эти </a:t>
            </a:r>
            <a:r>
              <a:rPr lang="ru-RU" sz="2000" b="0" dirty="0">
                <a:latin typeface="Arial" pitchFamily="34" charset="0"/>
                <a:cs typeface="Arial" pitchFamily="34" charset="0"/>
              </a:rPr>
              <a:t>координаты несколько отличаются от принятых в математике декартовых координат на плоскости. За положительное направление осей координат принято для оси абсцисс (осевого меридиана зоны) направление на север, для оси ординат (экватора эллипсоида) на </a:t>
            </a:r>
            <a:r>
              <a:rPr lang="ru-RU" sz="2000" b="0" dirty="0" smtClean="0">
                <a:latin typeface="Arial" pitchFamily="34" charset="0"/>
                <a:cs typeface="Arial" pitchFamily="34" charset="0"/>
              </a:rPr>
              <a:t>восток.</a:t>
            </a:r>
            <a:r>
              <a:rPr lang="ru-RU" sz="2000" dirty="0" smtClean="0">
                <a:latin typeface="Arial" pitchFamily="34" charset="0"/>
                <a:cs typeface="Arial" pitchFamily="34" charset="0"/>
              </a:rPr>
              <a:t> </a:t>
            </a:r>
          </a:p>
        </p:txBody>
      </p:sp>
      <p:grpSp>
        <p:nvGrpSpPr>
          <p:cNvPr id="7" name="Группа 6"/>
          <p:cNvGrpSpPr/>
          <p:nvPr/>
        </p:nvGrpSpPr>
        <p:grpSpPr>
          <a:xfrm>
            <a:off x="5788547" y="2909160"/>
            <a:ext cx="6403453" cy="3872639"/>
            <a:chOff x="3296356" y="2971800"/>
            <a:chExt cx="3962399" cy="2971800"/>
          </a:xfrm>
          <a:effectLst>
            <a:reflection blurRad="6350" stA="50000" endA="300" endPos="38500" dist="50800" dir="5400000" sy="-100000" algn="bl" rotWithShape="0"/>
          </a:effectLst>
        </p:grpSpPr>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6356" y="2971800"/>
              <a:ext cx="3962399" cy="2971800"/>
            </a:xfrm>
            <a:prstGeom prst="rect">
              <a:avLst/>
            </a:prstGeom>
          </p:spPr>
        </p:pic>
        <p:sp>
          <p:nvSpPr>
            <p:cNvPr id="6" name="Прямоугольник 5"/>
            <p:cNvSpPr/>
            <p:nvPr/>
          </p:nvSpPr>
          <p:spPr bwMode="auto">
            <a:xfrm>
              <a:off x="3826933" y="5700889"/>
              <a:ext cx="3307645" cy="24271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chemeClr val="tx1"/>
                </a:solidFill>
                <a:effectLst/>
                <a:latin typeface="Impact" pitchFamily="34" charset="0"/>
              </a:endParaRPr>
            </a:p>
          </p:txBody>
        </p:sp>
      </p:grpSp>
      <p:sp>
        <p:nvSpPr>
          <p:cNvPr id="8" name="Прямоугольник 7"/>
          <p:cNvSpPr/>
          <p:nvPr/>
        </p:nvSpPr>
        <p:spPr>
          <a:xfrm>
            <a:off x="165099" y="2986311"/>
            <a:ext cx="6498167" cy="1015663"/>
          </a:xfrm>
          <a:prstGeom prst="rect">
            <a:avLst/>
          </a:prstGeom>
        </p:spPr>
        <p:txBody>
          <a:bodyPr wrap="square">
            <a:spAutoFit/>
          </a:bodyPr>
          <a:lstStyle/>
          <a:p>
            <a:pPr indent="360000"/>
            <a:r>
              <a:rPr lang="ru-RU" sz="2000" b="0" dirty="0">
                <a:latin typeface="Arial" pitchFamily="34" charset="0"/>
                <a:cs typeface="Arial" pitchFamily="34" charset="0"/>
              </a:rPr>
              <a:t>Ширина любой координатной зоны составляет на экваторе примерно 670 км, на широте </a:t>
            </a:r>
            <a:r>
              <a:rPr lang="ru-RU" sz="2000" b="0" dirty="0" smtClean="0">
                <a:latin typeface="Arial" pitchFamily="34" charset="0"/>
                <a:cs typeface="Arial" pitchFamily="34" charset="0"/>
              </a:rPr>
              <a:t>40°-510км</a:t>
            </a:r>
            <a:r>
              <a:rPr lang="ru-RU" sz="2000" b="0" dirty="0">
                <a:latin typeface="Arial" pitchFamily="34" charset="0"/>
                <a:cs typeface="Arial" pitchFamily="34" charset="0"/>
              </a:rPr>
              <a:t>, на широте 50° - </a:t>
            </a:r>
            <a:r>
              <a:rPr lang="ru-RU" sz="2000" b="0" dirty="0" smtClean="0">
                <a:latin typeface="Arial" pitchFamily="34" charset="0"/>
                <a:cs typeface="Arial" pitchFamily="34" charset="0"/>
              </a:rPr>
              <a:t>430км</a:t>
            </a:r>
            <a:r>
              <a:rPr lang="ru-RU" sz="2000" b="0" dirty="0">
                <a:latin typeface="Arial" pitchFamily="34" charset="0"/>
                <a:cs typeface="Arial" pitchFamily="34" charset="0"/>
              </a:rPr>
              <a:t>.</a:t>
            </a:r>
            <a:endParaRPr lang="ru-RU" sz="2000" dirty="0">
              <a:latin typeface="Arial" pitchFamily="34" charset="0"/>
              <a:cs typeface="Arial" pitchFamily="34" charset="0"/>
            </a:endParaRPr>
          </a:p>
        </p:txBody>
      </p:sp>
      <p:sp>
        <p:nvSpPr>
          <p:cNvPr id="9" name="Прямоугольник 8"/>
          <p:cNvSpPr/>
          <p:nvPr/>
        </p:nvSpPr>
        <p:spPr>
          <a:xfrm>
            <a:off x="3081116" y="141288"/>
            <a:ext cx="5934253" cy="461665"/>
          </a:xfrm>
          <a:prstGeom prst="rect">
            <a:avLst/>
          </a:prstGeom>
        </p:spPr>
        <p:txBody>
          <a:bodyPr wrap="none">
            <a:spAutoFit/>
          </a:bodyPr>
          <a:lstStyle/>
          <a:p>
            <a:r>
              <a:rPr lang="ru-RU" sz="2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Плоские прямоугольные </a:t>
            </a:r>
            <a:r>
              <a:rPr lang="ru-RU" sz="2400" b="1" dirty="0">
                <a:solidFill>
                  <a:srgbClr val="FF0000"/>
                </a:solidFill>
                <a:effectLst>
                  <a:outerShdw blurRad="38100" dist="38100" dir="2700000" algn="tl">
                    <a:srgbClr val="000000">
                      <a:alpha val="43137"/>
                    </a:srgbClr>
                  </a:outerShdw>
                </a:effectLst>
                <a:latin typeface="Arial" pitchFamily="34" charset="0"/>
                <a:cs typeface="Arial" pitchFamily="34" charset="0"/>
              </a:rPr>
              <a:t>координаты</a:t>
            </a:r>
            <a:endParaRPr lang="ru-RU" sz="2400" dirty="0">
              <a:solidFill>
                <a:srgbClr val="FF0000"/>
              </a:solidFill>
              <a:effectLst>
                <a:outerShdw blurRad="38100" dist="38100" dir="2700000" algn="tl">
                  <a:srgbClr val="000000">
                    <a:alpha val="43137"/>
                  </a:srgbClr>
                </a:outerShdw>
              </a:effectLst>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val="4023952979"/>
              </p:ext>
            </p:extLst>
          </p:nvPr>
        </p:nvGraphicFramePr>
        <p:xfrm>
          <a:off x="11231563" y="107950"/>
          <a:ext cx="773112" cy="536575"/>
        </p:xfrm>
        <a:graphic>
          <a:graphicData uri="http://schemas.openxmlformats.org/presentationml/2006/ole">
            <mc:AlternateContent xmlns:mc="http://schemas.openxmlformats.org/markup-compatibility/2006">
              <mc:Choice xmlns:v="urn:schemas-microsoft-com:vml" Requires="v">
                <p:oleObj spid="_x0000_s168967" name="Точечный рисунок" r:id="rId5" imgW="4266667" imgH="3486637" progId="PBrush">
                  <p:embed/>
                </p:oleObj>
              </mc:Choice>
              <mc:Fallback>
                <p:oleObj name="Точечный рисунок" r:id="rId5" imgW="4266667" imgH="3486637" progId="PBrush">
                  <p:embed/>
                  <p:pic>
                    <p:nvPicPr>
                      <p:cNvPr id="0" name="Объект 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31563" y="107950"/>
                        <a:ext cx="773112"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13"/>
          <p:cNvSpPr>
            <a:spLocks noChangeArrowheads="1"/>
          </p:cNvSpPr>
          <p:nvPr/>
        </p:nvSpPr>
        <p:spPr bwMode="auto">
          <a:xfrm>
            <a:off x="11442700" y="141288"/>
            <a:ext cx="441325" cy="334962"/>
          </a:xfrm>
          <a:prstGeom prst="rect">
            <a:avLst/>
          </a:prstGeom>
          <a:noFill/>
          <a:ln w="9525">
            <a:noFill/>
            <a:miter lim="800000"/>
            <a:headEnd/>
            <a:tailEnd/>
          </a:ln>
          <a:effectLst/>
        </p:spPr>
        <p:txBody>
          <a:bodyPr wrap="none" anchor="ctr"/>
          <a:lstStyle/>
          <a:p>
            <a:pPr algn="ctr" eaLnBrk="1" hangingPunct="1">
              <a:defRPr/>
            </a:pPr>
            <a:fld id="{75A19100-A3F7-45A5-A686-F5FE2356DA96}" type="slidenum">
              <a:rPr lang="ru-RU" sz="3200" b="1">
                <a:solidFill>
                  <a:srgbClr val="FFFA1B"/>
                </a:solidFill>
                <a:effectLst>
                  <a:outerShdw blurRad="38100" dist="38100" dir="2700000" algn="tl">
                    <a:srgbClr val="C0C0C0"/>
                  </a:outerShdw>
                </a:effectLst>
                <a:latin typeface="Calibri" pitchFamily="34" charset="0"/>
              </a:rPr>
              <a:pPr algn="ctr" eaLnBrk="1" hangingPunct="1">
                <a:defRPr/>
              </a:pPr>
              <a:t>5</a:t>
            </a:fld>
            <a:endParaRPr lang="ru-RU" sz="3200" b="1" dirty="0">
              <a:solidFill>
                <a:srgbClr val="FFFA1B"/>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572144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11"/>
          <p:cNvSpPr txBox="1">
            <a:spLocks noChangeArrowheads="1"/>
          </p:cNvSpPr>
          <p:nvPr/>
        </p:nvSpPr>
        <p:spPr bwMode="auto">
          <a:xfrm>
            <a:off x="10991851" y="404813"/>
            <a:ext cx="768349"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6000"/>
              <a:buFont typeface="Wingdings 3" panose="05040102010807070707" pitchFamily="18" charset="2"/>
              <a:buChar char=""/>
              <a:defRPr sz="2600">
                <a:solidFill>
                  <a:schemeClr val="tx1"/>
                </a:solidFill>
                <a:latin typeface="Calibri" panose="020F0502020204030204" pitchFamily="34" charset="0"/>
              </a:defRPr>
            </a:lvl1pPr>
            <a:lvl2pPr marL="742950" indent="-285750" eaLnBrk="0" hangingPunct="0">
              <a:spcBef>
                <a:spcPts val="500"/>
              </a:spcBef>
              <a:buClr>
                <a:schemeClr val="accent2"/>
              </a:buClr>
              <a:buSzPct val="76000"/>
              <a:buFont typeface="Wingdings 3" panose="05040102010807070707" pitchFamily="18" charset="2"/>
              <a:buChar char=""/>
              <a:defRPr sz="2300">
                <a:solidFill>
                  <a:schemeClr val="tx2"/>
                </a:solidFill>
                <a:latin typeface="Calibri" panose="020F0502020204030204" pitchFamily="34" charset="0"/>
              </a:defRPr>
            </a:lvl2pPr>
            <a:lvl3pPr marL="1143000" indent="-228600" eaLnBrk="0" hangingPunct="0">
              <a:spcBef>
                <a:spcPts val="500"/>
              </a:spcBef>
              <a:buClr>
                <a:srgbClr val="BCBCBC"/>
              </a:buClr>
              <a:buSzPct val="76000"/>
              <a:buFont typeface="Wingdings 3" panose="05040102010807070707" pitchFamily="18" charset="2"/>
              <a:buChar char=""/>
              <a:defRPr sz="2000">
                <a:solidFill>
                  <a:schemeClr val="tx1"/>
                </a:solidFill>
                <a:latin typeface="Calibri" panose="020F0502020204030204" pitchFamily="34" charset="0"/>
              </a:defRPr>
            </a:lvl3pPr>
            <a:lvl4pPr marL="1600200" indent="-228600" eaLnBrk="0" hangingPunct="0">
              <a:spcBef>
                <a:spcPts val="400"/>
              </a:spcBef>
              <a:buClr>
                <a:srgbClr val="8BA2B4"/>
              </a:buClr>
              <a:buSzPct val="70000"/>
              <a:buFont typeface="Wingdings" panose="05000000000000000000" pitchFamily="2" charset="2"/>
              <a:buChar char=""/>
              <a:defRPr sz="2000">
                <a:solidFill>
                  <a:schemeClr val="tx1"/>
                </a:solidFill>
                <a:latin typeface="Calibri" panose="020F0502020204030204" pitchFamily="34" charset="0"/>
              </a:defRPr>
            </a:lvl4pPr>
            <a:lvl5pPr marL="2057400" indent="-228600" eaLnBrk="0" hangingPunct="0">
              <a:spcBef>
                <a:spcPts val="300"/>
              </a:spcBef>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9pPr>
          </a:lstStyle>
          <a:p>
            <a:pPr algn="ctr" eaLnBrk="1" hangingPunct="1">
              <a:spcBef>
                <a:spcPct val="50000"/>
              </a:spcBef>
              <a:buClrTx/>
              <a:buSzTx/>
              <a:buFontTx/>
              <a:buNone/>
            </a:pPr>
            <a:r>
              <a:rPr lang="ru-RU" altLang="ru-RU" sz="1800" b="1">
                <a:solidFill>
                  <a:schemeClr val="bg1"/>
                </a:solidFill>
                <a:latin typeface="Arial" panose="020B0604020202020204" pitchFamily="34" charset="0"/>
              </a:rPr>
              <a:t>18</a:t>
            </a:r>
          </a:p>
        </p:txBody>
      </p:sp>
      <p:sp>
        <p:nvSpPr>
          <p:cNvPr id="26629" name="Прямоугольник 1"/>
          <p:cNvSpPr>
            <a:spLocks noChangeArrowheads="1"/>
          </p:cNvSpPr>
          <p:nvPr/>
        </p:nvSpPr>
        <p:spPr bwMode="auto">
          <a:xfrm>
            <a:off x="262472" y="1119803"/>
            <a:ext cx="5966883"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ru-RU" b="1" dirty="0">
                <a:solidFill>
                  <a:schemeClr val="accent1">
                    <a:lumMod val="75000"/>
                  </a:schemeClr>
                </a:solidFill>
              </a:rPr>
              <a:t>Прямоугольные координаты – линейные величины (абсцисса  </a:t>
            </a:r>
            <a:r>
              <a:rPr lang="ru-RU" b="1" i="1" dirty="0">
                <a:solidFill>
                  <a:schemeClr val="accent1">
                    <a:lumMod val="75000"/>
                  </a:schemeClr>
                </a:solidFill>
              </a:rPr>
              <a:t>х</a:t>
            </a:r>
            <a:r>
              <a:rPr lang="ru-RU" b="1" dirty="0">
                <a:solidFill>
                  <a:schemeClr val="accent1">
                    <a:lumMod val="75000"/>
                  </a:schemeClr>
                </a:solidFill>
              </a:rPr>
              <a:t>  и ордината </a:t>
            </a:r>
            <a:r>
              <a:rPr lang="ru-RU" b="1" i="1" dirty="0">
                <a:solidFill>
                  <a:schemeClr val="accent1">
                    <a:lumMod val="75000"/>
                  </a:schemeClr>
                </a:solidFill>
              </a:rPr>
              <a:t>у</a:t>
            </a:r>
            <a:r>
              <a:rPr lang="ru-RU" b="1" dirty="0">
                <a:solidFill>
                  <a:schemeClr val="accent1">
                    <a:lumMod val="75000"/>
                  </a:schemeClr>
                </a:solidFill>
              </a:rPr>
              <a:t>), определяющие положение точки на плоскости (карте).</a:t>
            </a:r>
          </a:p>
          <a:p>
            <a:pPr algn="just"/>
            <a:r>
              <a:rPr lang="ru-RU" b="1" dirty="0">
                <a:solidFill>
                  <a:schemeClr val="accent1">
                    <a:lumMod val="75000"/>
                  </a:schemeClr>
                </a:solidFill>
              </a:rPr>
              <a:t>Координатная (километровая) сетка – система горизонтальных и вертикальных  линий, проведенных параллельно осям прямоугольных координат (осевому  меридиану зоны и экватору).</a:t>
            </a:r>
          </a:p>
          <a:p>
            <a:pPr algn="just"/>
            <a:r>
              <a:rPr lang="ru-RU" b="1" dirty="0">
                <a:solidFill>
                  <a:schemeClr val="accent1">
                    <a:lumMod val="75000"/>
                  </a:schemeClr>
                </a:solidFill>
              </a:rPr>
              <a:t>Координатная сетка оцифрована. Подписи у горизонтальных линий указывают расстояния в километрах от экватора, у вертикальных линий означают  номер зоны (одна или две цифры) и расстояние в километрах (всегда три) от осевого меридиана зоны, условно вынесенного к западу на 500 км.</a:t>
            </a:r>
          </a:p>
          <a:p>
            <a:pPr algn="just"/>
            <a:r>
              <a:rPr lang="ru-RU" b="1" dirty="0">
                <a:solidFill>
                  <a:schemeClr val="accent1">
                    <a:lumMod val="75000"/>
                  </a:schemeClr>
                </a:solidFill>
              </a:rPr>
              <a:t>На внешней рамке даны выходы координатных линий </a:t>
            </a:r>
            <a:r>
              <a:rPr lang="ru-RU" b="1" dirty="0" smtClean="0">
                <a:solidFill>
                  <a:schemeClr val="accent1">
                    <a:lumMod val="75000"/>
                  </a:schemeClr>
                </a:solidFill>
              </a:rPr>
              <a:t>(дополнительная </a:t>
            </a:r>
            <a:r>
              <a:rPr lang="ru-RU" b="1" dirty="0">
                <a:solidFill>
                  <a:schemeClr val="accent1">
                    <a:lumMod val="75000"/>
                  </a:schemeClr>
                </a:solidFill>
              </a:rPr>
              <a:t>сетка) системы координат смежной зоны.</a:t>
            </a:r>
          </a:p>
        </p:txBody>
      </p:sp>
      <p:pic>
        <p:nvPicPr>
          <p:cNvPr id="5" name="Picture 2" descr="img-U8_z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355" y="626705"/>
            <a:ext cx="5808127" cy="6136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Овал 6"/>
          <p:cNvSpPr/>
          <p:nvPr/>
        </p:nvSpPr>
        <p:spPr>
          <a:xfrm>
            <a:off x="6657764" y="4928487"/>
            <a:ext cx="242996" cy="261723"/>
          </a:xfrm>
          <a:prstGeom prst="ellipse">
            <a:avLst/>
          </a:prstGeom>
          <a:solidFill>
            <a:schemeClr val="accent1">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326454" y="5409344"/>
            <a:ext cx="330738" cy="325741"/>
          </a:xfrm>
          <a:prstGeom prst="ellipse">
            <a:avLst/>
          </a:prstGeom>
          <a:solidFill>
            <a:schemeClr val="accent1">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9788582" y="5610403"/>
            <a:ext cx="330738" cy="325741"/>
          </a:xfrm>
          <a:prstGeom prst="ellipse">
            <a:avLst/>
          </a:prstGeom>
          <a:solidFill>
            <a:schemeClr val="accent1">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1573978" y="60751"/>
            <a:ext cx="9025003" cy="830997"/>
          </a:xfrm>
          <a:prstGeom prst="rect">
            <a:avLst/>
          </a:prstGeom>
        </p:spPr>
        <p:txBody>
          <a:bodyPr wrap="square">
            <a:spAutoFit/>
          </a:bodyPr>
          <a:lstStyle/>
          <a:p>
            <a:pPr algn="ctr"/>
            <a:r>
              <a:rPr lang="ru-RU" altLang="ru-RU" sz="2400" b="1" dirty="0">
                <a:solidFill>
                  <a:srgbClr val="FF0000"/>
                </a:solidFill>
                <a:effectLst>
                  <a:outerShdw blurRad="38100" dist="38100" dir="2700000" algn="tl">
                    <a:srgbClr val="000000">
                      <a:alpha val="43137"/>
                    </a:srgbClr>
                  </a:outerShdw>
                </a:effectLst>
                <a:latin typeface="Arial" pitchFamily="34" charset="0"/>
                <a:cs typeface="Arial" pitchFamily="34" charset="0"/>
              </a:rPr>
              <a:t>Плоские прямоугольные</a:t>
            </a:r>
            <a:r>
              <a:rPr lang="ru-RU"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координаты, </a:t>
            </a:r>
            <a:endParaRPr lang="ru-RU" sz="2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ru-RU" sz="2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их </a:t>
            </a:r>
            <a:r>
              <a:rPr lang="ru-RU"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определение по карте</a:t>
            </a:r>
            <a:endParaRPr lang="ru-RU" sz="2400" dirty="0">
              <a:solidFill>
                <a:srgbClr val="FF0000"/>
              </a:solidFill>
              <a:effectLst>
                <a:outerShdw blurRad="38100" dist="38100" dir="2700000" algn="tl">
                  <a:srgbClr val="000000">
                    <a:alpha val="43137"/>
                  </a:srgbClr>
                </a:outerShdw>
              </a:effectLst>
            </a:endParaRPr>
          </a:p>
        </p:txBody>
      </p:sp>
      <p:sp>
        <p:nvSpPr>
          <p:cNvPr id="6" name="Овал 5"/>
          <p:cNvSpPr/>
          <p:nvPr/>
        </p:nvSpPr>
        <p:spPr>
          <a:xfrm>
            <a:off x="6779262" y="4864469"/>
            <a:ext cx="330738" cy="325741"/>
          </a:xfrm>
          <a:prstGeom prst="ellipse">
            <a:avLst/>
          </a:prstGeom>
          <a:solidFill>
            <a:schemeClr val="accent1">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3" name="Объект 2"/>
          <p:cNvGraphicFramePr>
            <a:graphicFrameLocks noChangeAspect="1"/>
          </p:cNvGraphicFramePr>
          <p:nvPr>
            <p:extLst>
              <p:ext uri="{D42A27DB-BD31-4B8C-83A1-F6EECF244321}">
                <p14:modId xmlns:p14="http://schemas.microsoft.com/office/powerpoint/2010/main" val="2023629083"/>
              </p:ext>
            </p:extLst>
          </p:nvPr>
        </p:nvGraphicFramePr>
        <p:xfrm>
          <a:off x="11231563" y="107950"/>
          <a:ext cx="773112" cy="536575"/>
        </p:xfrm>
        <a:graphic>
          <a:graphicData uri="http://schemas.openxmlformats.org/presentationml/2006/ole">
            <mc:AlternateContent xmlns:mc="http://schemas.openxmlformats.org/markup-compatibility/2006">
              <mc:Choice xmlns:v="urn:schemas-microsoft-com:vml" Requires="v">
                <p:oleObj spid="_x0000_s178179" name="Точечный рисунок" r:id="rId4" imgW="4266667" imgH="3486637" progId="PBrush">
                  <p:embed/>
                </p:oleObj>
              </mc:Choice>
              <mc:Fallback>
                <p:oleObj name="Точечный рисунок" r:id="rId4" imgW="4266667" imgH="3486637" progId="PBrush">
                  <p:embed/>
                  <p:pic>
                    <p:nvPicPr>
                      <p:cNvPr id="0" nam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31563" y="107950"/>
                        <a:ext cx="773112"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3"/>
          <p:cNvSpPr>
            <a:spLocks noChangeArrowheads="1"/>
          </p:cNvSpPr>
          <p:nvPr/>
        </p:nvSpPr>
        <p:spPr bwMode="auto">
          <a:xfrm>
            <a:off x="11442700" y="141288"/>
            <a:ext cx="441325" cy="334962"/>
          </a:xfrm>
          <a:prstGeom prst="rect">
            <a:avLst/>
          </a:prstGeom>
          <a:noFill/>
          <a:ln w="9525">
            <a:noFill/>
            <a:miter lim="800000"/>
            <a:headEnd/>
            <a:tailEnd/>
          </a:ln>
          <a:effectLst/>
        </p:spPr>
        <p:txBody>
          <a:bodyPr wrap="none" anchor="ctr"/>
          <a:lstStyle/>
          <a:p>
            <a:pPr algn="ctr" eaLnBrk="1" hangingPunct="1">
              <a:defRPr/>
            </a:pPr>
            <a:fld id="{75A19100-A3F7-45A5-A686-F5FE2356DA96}" type="slidenum">
              <a:rPr lang="ru-RU" sz="3200" b="1">
                <a:solidFill>
                  <a:srgbClr val="FFFA1B"/>
                </a:solidFill>
                <a:effectLst>
                  <a:outerShdw blurRad="38100" dist="38100" dir="2700000" algn="tl">
                    <a:srgbClr val="C0C0C0"/>
                  </a:outerShdw>
                </a:effectLst>
                <a:latin typeface="Calibri" pitchFamily="34" charset="0"/>
              </a:rPr>
              <a:pPr algn="ctr" eaLnBrk="1" hangingPunct="1">
                <a:defRPr/>
              </a:pPr>
              <a:t>6</a:t>
            </a:fld>
            <a:endParaRPr lang="ru-RU" sz="3200" b="1" dirty="0">
              <a:solidFill>
                <a:srgbClr val="FFFA1B"/>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4189014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ChangeArrowheads="1"/>
          </p:cNvSpPr>
          <p:nvPr/>
        </p:nvSpPr>
        <p:spPr bwMode="auto">
          <a:xfrm>
            <a:off x="1193458" y="2889688"/>
            <a:ext cx="10487828" cy="1015663"/>
          </a:xfrm>
          <a:prstGeom prst="rect">
            <a:avLst/>
          </a:prstGeom>
          <a:noFill/>
          <a:ln w="9525">
            <a:noFill/>
            <a:miter lim="800000"/>
            <a:headEnd/>
            <a:tailEnd/>
          </a:ln>
          <a:effectLst/>
        </p:spPr>
        <p:txBody>
          <a:bodyPr wrap="square" anchor="ctr">
            <a:spAutoFit/>
          </a:bodyPr>
          <a:lstStyle/>
          <a:p>
            <a:pPr marL="514350" lvl="0" indent="-514350"/>
            <a:r>
              <a:rPr lang="ru-RU" sz="2000" b="1" dirty="0">
                <a:solidFill>
                  <a:srgbClr val="FF0000"/>
                </a:solidFill>
                <a:latin typeface="Arial" panose="020B0604020202020204" pitchFamily="34" charset="0"/>
                <a:cs typeface="Arial" panose="020B0604020202020204" pitchFamily="34" charset="0"/>
              </a:rPr>
              <a:t>Учебный вопрос </a:t>
            </a:r>
            <a:r>
              <a:rPr lang="ru-RU" sz="2000" b="1" dirty="0" smtClean="0">
                <a:solidFill>
                  <a:srgbClr val="FF0000"/>
                </a:solidFill>
                <a:latin typeface="Arial" panose="020B0604020202020204" pitchFamily="34" charset="0"/>
                <a:cs typeface="Arial" panose="020B0604020202020204" pitchFamily="34" charset="0"/>
              </a:rPr>
              <a:t>№2</a:t>
            </a:r>
            <a:endParaRPr lang="ru-RU" sz="2000" b="1" dirty="0" smtClean="0">
              <a:latin typeface="Arial" panose="020B0604020202020204" pitchFamily="34" charset="0"/>
              <a:cs typeface="Arial" panose="020B0604020202020204" pitchFamily="34" charset="0"/>
            </a:endParaRPr>
          </a:p>
          <a:p>
            <a:pPr algn="just">
              <a:defRPr/>
            </a:pPr>
            <a:r>
              <a:rPr lang="ru-RU" sz="2000" b="1" dirty="0">
                <a:latin typeface="Arial" panose="020B0604020202020204" pitchFamily="34" charset="0"/>
                <a:cs typeface="Arial" panose="020B0604020202020204" pitchFamily="34" charset="0"/>
              </a:rPr>
              <a:t>Точность определения координат по карте.</a:t>
            </a:r>
          </a:p>
          <a:p>
            <a:pPr marL="514350" indent="-514350"/>
            <a:endParaRPr lang="ru-RU" sz="2000" b="1" dirty="0" smtClean="0">
              <a:latin typeface="Arial" panose="020B0604020202020204" pitchFamily="34" charset="0"/>
              <a:cs typeface="Arial" panose="020B0604020202020204" pitchFamily="34" charset="0"/>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val="688739520"/>
              </p:ext>
            </p:extLst>
          </p:nvPr>
        </p:nvGraphicFramePr>
        <p:xfrm>
          <a:off x="11294729" y="88900"/>
          <a:ext cx="773113" cy="536575"/>
        </p:xfrm>
        <a:graphic>
          <a:graphicData uri="http://schemas.openxmlformats.org/presentationml/2006/ole">
            <mc:AlternateContent xmlns:mc="http://schemas.openxmlformats.org/markup-compatibility/2006">
              <mc:Choice xmlns:v="urn:schemas-microsoft-com:vml" Requires="v">
                <p:oleObj spid="_x0000_s74801" name="Точечный рисунок" r:id="rId3" imgW="4266667" imgH="3486637" progId="PBrush">
                  <p:embed/>
                </p:oleObj>
              </mc:Choice>
              <mc:Fallback>
                <p:oleObj name="Точечный рисунок" r:id="rId3" imgW="4266667" imgH="3486637" progId="PBrush">
                  <p:embed/>
                  <p:pic>
                    <p:nvPicPr>
                      <p:cNvPr id="0" name="Object 1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94729" y="88900"/>
                        <a:ext cx="77311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13"/>
          <p:cNvSpPr>
            <a:spLocks noChangeArrowheads="1"/>
          </p:cNvSpPr>
          <p:nvPr/>
        </p:nvSpPr>
        <p:spPr bwMode="auto">
          <a:xfrm>
            <a:off x="11460623" y="141288"/>
            <a:ext cx="441325" cy="334962"/>
          </a:xfrm>
          <a:prstGeom prst="rect">
            <a:avLst/>
          </a:prstGeom>
          <a:noFill/>
          <a:ln w="9525">
            <a:noFill/>
            <a:miter lim="800000"/>
            <a:headEnd/>
            <a:tailEnd/>
          </a:ln>
          <a:effectLst/>
        </p:spPr>
        <p:txBody>
          <a:bodyPr wrap="none" anchor="ctr"/>
          <a:lstStyle/>
          <a:p>
            <a:pPr algn="ctr" eaLnBrk="1" hangingPunct="1">
              <a:defRPr/>
            </a:pPr>
            <a:fld id="{75A19100-A3F7-45A5-A686-F5FE2356DA96}" type="slidenum">
              <a:rPr lang="ru-RU" sz="3200" b="1">
                <a:solidFill>
                  <a:srgbClr val="FFFA1B"/>
                </a:solidFill>
                <a:effectLst>
                  <a:outerShdw blurRad="38100" dist="38100" dir="2700000" algn="tl">
                    <a:srgbClr val="C0C0C0"/>
                  </a:outerShdw>
                </a:effectLst>
                <a:latin typeface="Calibri" pitchFamily="34" charset="0"/>
              </a:rPr>
              <a:pPr algn="ctr" eaLnBrk="1" hangingPunct="1">
                <a:defRPr/>
              </a:pPr>
              <a:t>7</a:t>
            </a:fld>
            <a:endParaRPr lang="ru-RU" sz="3200" b="1" dirty="0">
              <a:solidFill>
                <a:srgbClr val="FFFA1B"/>
              </a:solidFill>
              <a:effectLst>
                <a:outerShdw blurRad="38100" dist="38100" dir="2700000" algn="tl">
                  <a:srgbClr val="C0C0C0"/>
                </a:outerShdw>
              </a:effectLst>
              <a:latin typeface="Calibri" pitchFamily="34" charset="0"/>
            </a:endParaRPr>
          </a:p>
        </p:txBody>
      </p:sp>
      <p:sp>
        <p:nvSpPr>
          <p:cNvPr id="6" name="Rectangle 13"/>
          <p:cNvSpPr>
            <a:spLocks noChangeArrowheads="1"/>
          </p:cNvSpPr>
          <p:nvPr/>
        </p:nvSpPr>
        <p:spPr bwMode="auto">
          <a:xfrm>
            <a:off x="11442700" y="141288"/>
            <a:ext cx="441325" cy="334962"/>
          </a:xfrm>
          <a:prstGeom prst="rect">
            <a:avLst/>
          </a:prstGeom>
          <a:noFill/>
          <a:ln w="9525">
            <a:noFill/>
            <a:miter lim="800000"/>
            <a:headEnd/>
            <a:tailEnd/>
          </a:ln>
          <a:effectLst/>
        </p:spPr>
        <p:txBody>
          <a:bodyPr wrap="none" anchor="ctr"/>
          <a:lstStyle/>
          <a:p>
            <a:pPr algn="ctr" eaLnBrk="1" hangingPunct="1">
              <a:defRPr/>
            </a:pPr>
            <a:fld id="{75A19100-A3F7-45A5-A686-F5FE2356DA96}" type="slidenum">
              <a:rPr lang="ru-RU" sz="3200" b="1">
                <a:solidFill>
                  <a:srgbClr val="FFFA1B"/>
                </a:solidFill>
                <a:effectLst>
                  <a:outerShdw blurRad="38100" dist="38100" dir="2700000" algn="tl">
                    <a:srgbClr val="C0C0C0"/>
                  </a:outerShdw>
                </a:effectLst>
                <a:latin typeface="Calibri" pitchFamily="34" charset="0"/>
              </a:rPr>
              <a:pPr algn="ctr" eaLnBrk="1" hangingPunct="1">
                <a:defRPr/>
              </a:pPr>
              <a:t>7</a:t>
            </a:fld>
            <a:endParaRPr lang="ru-RU" sz="3200" b="1" dirty="0">
              <a:solidFill>
                <a:srgbClr val="FFFA1B"/>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3845014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11"/>
          <p:cNvSpPr txBox="1">
            <a:spLocks noChangeArrowheads="1"/>
          </p:cNvSpPr>
          <p:nvPr/>
        </p:nvSpPr>
        <p:spPr bwMode="auto">
          <a:xfrm>
            <a:off x="10991851" y="404813"/>
            <a:ext cx="768349"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6000"/>
              <a:buFont typeface="Wingdings 3" panose="05040102010807070707" pitchFamily="18" charset="2"/>
              <a:buChar char=""/>
              <a:defRPr sz="2600">
                <a:solidFill>
                  <a:schemeClr val="tx1"/>
                </a:solidFill>
                <a:latin typeface="Calibri" panose="020F0502020204030204" pitchFamily="34" charset="0"/>
              </a:defRPr>
            </a:lvl1pPr>
            <a:lvl2pPr marL="742950" indent="-285750" eaLnBrk="0" hangingPunct="0">
              <a:spcBef>
                <a:spcPts val="500"/>
              </a:spcBef>
              <a:buClr>
                <a:schemeClr val="accent2"/>
              </a:buClr>
              <a:buSzPct val="76000"/>
              <a:buFont typeface="Wingdings 3" panose="05040102010807070707" pitchFamily="18" charset="2"/>
              <a:buChar char=""/>
              <a:defRPr sz="2300">
                <a:solidFill>
                  <a:schemeClr val="tx2"/>
                </a:solidFill>
                <a:latin typeface="Calibri" panose="020F0502020204030204" pitchFamily="34" charset="0"/>
              </a:defRPr>
            </a:lvl2pPr>
            <a:lvl3pPr marL="1143000" indent="-228600" eaLnBrk="0" hangingPunct="0">
              <a:spcBef>
                <a:spcPts val="500"/>
              </a:spcBef>
              <a:buClr>
                <a:srgbClr val="BCBCBC"/>
              </a:buClr>
              <a:buSzPct val="76000"/>
              <a:buFont typeface="Wingdings 3" panose="05040102010807070707" pitchFamily="18" charset="2"/>
              <a:buChar char=""/>
              <a:defRPr sz="2000">
                <a:solidFill>
                  <a:schemeClr val="tx1"/>
                </a:solidFill>
                <a:latin typeface="Calibri" panose="020F0502020204030204" pitchFamily="34" charset="0"/>
              </a:defRPr>
            </a:lvl3pPr>
            <a:lvl4pPr marL="1600200" indent="-228600" eaLnBrk="0" hangingPunct="0">
              <a:spcBef>
                <a:spcPts val="400"/>
              </a:spcBef>
              <a:buClr>
                <a:srgbClr val="8BA2B4"/>
              </a:buClr>
              <a:buSzPct val="70000"/>
              <a:buFont typeface="Wingdings" panose="05000000000000000000" pitchFamily="2" charset="2"/>
              <a:buChar char=""/>
              <a:defRPr sz="2000">
                <a:solidFill>
                  <a:schemeClr val="tx1"/>
                </a:solidFill>
                <a:latin typeface="Calibri" panose="020F0502020204030204" pitchFamily="34" charset="0"/>
              </a:defRPr>
            </a:lvl4pPr>
            <a:lvl5pPr marL="2057400" indent="-228600" eaLnBrk="0" hangingPunct="0">
              <a:spcBef>
                <a:spcPts val="300"/>
              </a:spcBef>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9pPr>
          </a:lstStyle>
          <a:p>
            <a:pPr algn="ctr" eaLnBrk="1" hangingPunct="1">
              <a:spcBef>
                <a:spcPct val="50000"/>
              </a:spcBef>
              <a:buClrTx/>
              <a:buSzTx/>
              <a:buFontTx/>
              <a:buNone/>
            </a:pPr>
            <a:r>
              <a:rPr lang="ru-RU" altLang="ru-RU" sz="1800" b="1">
                <a:solidFill>
                  <a:schemeClr val="bg1"/>
                </a:solidFill>
                <a:latin typeface="Arial" panose="020B0604020202020204" pitchFamily="34" charset="0"/>
              </a:rPr>
              <a:t>18</a:t>
            </a:r>
          </a:p>
        </p:txBody>
      </p:sp>
      <p:sp>
        <p:nvSpPr>
          <p:cNvPr id="26629" name="Прямоугольник 1"/>
          <p:cNvSpPr>
            <a:spLocks noChangeArrowheads="1"/>
          </p:cNvSpPr>
          <p:nvPr/>
        </p:nvSpPr>
        <p:spPr bwMode="auto">
          <a:xfrm>
            <a:off x="262472" y="944206"/>
            <a:ext cx="596688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ru-RU" sz="1600" b="1" dirty="0">
                <a:solidFill>
                  <a:schemeClr val="accent1">
                    <a:lumMod val="75000"/>
                  </a:schemeClr>
                </a:solidFill>
              </a:rPr>
              <a:t>По координатной сетке с помощью циркуля (линейки) можно:</a:t>
            </a:r>
          </a:p>
          <a:p>
            <a:pPr lvl="0" algn="just"/>
            <a:r>
              <a:rPr lang="ru-RU" sz="1600" b="1" dirty="0">
                <a:solidFill>
                  <a:schemeClr val="accent1">
                    <a:lumMod val="75000"/>
                  </a:schemeClr>
                </a:solidFill>
              </a:rPr>
              <a:t>Определить прямоугольные координаты точки на карте.</a:t>
            </a:r>
          </a:p>
          <a:p>
            <a:pPr algn="just"/>
            <a:r>
              <a:rPr lang="ru-RU" sz="1600" b="1" dirty="0">
                <a:solidFill>
                  <a:schemeClr val="accent1">
                    <a:lumMod val="75000"/>
                  </a:schemeClr>
                </a:solidFill>
              </a:rPr>
              <a:t>Например, точки В. Для этого надо:</a:t>
            </a:r>
          </a:p>
          <a:p>
            <a:pPr algn="just"/>
            <a:r>
              <a:rPr lang="ru-RU" sz="1600" b="1" dirty="0">
                <a:solidFill>
                  <a:schemeClr val="accent1">
                    <a:lumMod val="75000"/>
                  </a:schemeClr>
                </a:solidFill>
              </a:rPr>
              <a:t>- записать  </a:t>
            </a:r>
            <a:r>
              <a:rPr lang="ru-RU" sz="1600" b="1" i="1" dirty="0">
                <a:solidFill>
                  <a:schemeClr val="accent1">
                    <a:lumMod val="75000"/>
                  </a:schemeClr>
                </a:solidFill>
              </a:rPr>
              <a:t>х</a:t>
            </a:r>
            <a:r>
              <a:rPr lang="ru-RU" sz="1600" b="1" dirty="0">
                <a:solidFill>
                  <a:schemeClr val="accent1">
                    <a:lumMod val="75000"/>
                  </a:schemeClr>
                </a:solidFill>
              </a:rPr>
              <a:t> – оцифровку нижней километровой линии квадрата, в котором находится точка В, т.е. 6657 км;</a:t>
            </a:r>
          </a:p>
          <a:p>
            <a:pPr algn="just"/>
            <a:r>
              <a:rPr lang="ru-RU" sz="1600" b="1" dirty="0">
                <a:solidFill>
                  <a:schemeClr val="accent1">
                    <a:lumMod val="75000"/>
                  </a:schemeClr>
                </a:solidFill>
              </a:rPr>
              <a:t>- измерить по перпендикуляру расстояние от нижней километровой линии квадрата до точки В и, пользуясь линейным масштабом карты, определить величину этого отрезка в метрах;</a:t>
            </a:r>
          </a:p>
          <a:p>
            <a:pPr algn="just"/>
            <a:r>
              <a:rPr lang="ru-RU" sz="1600" b="1" dirty="0">
                <a:solidFill>
                  <a:schemeClr val="accent1">
                    <a:lumMod val="75000"/>
                  </a:schemeClr>
                </a:solidFill>
              </a:rPr>
              <a:t>- сложить измеренную величину 575 м с значением оцифровки нижней километровой линии квадрата</a:t>
            </a:r>
          </a:p>
          <a:p>
            <a:pPr algn="just"/>
            <a:r>
              <a:rPr lang="ru-RU" sz="1600" b="1" i="1" dirty="0">
                <a:solidFill>
                  <a:schemeClr val="accent1">
                    <a:lumMod val="75000"/>
                  </a:schemeClr>
                </a:solidFill>
              </a:rPr>
              <a:t>х</a:t>
            </a:r>
            <a:r>
              <a:rPr lang="ru-RU" sz="1600" b="1" dirty="0">
                <a:solidFill>
                  <a:schemeClr val="accent1">
                    <a:lumMod val="75000"/>
                  </a:schemeClr>
                </a:solidFill>
              </a:rPr>
              <a:t> = 6 657 000 + 575 = 6 657 575</a:t>
            </a:r>
          </a:p>
          <a:p>
            <a:pPr algn="just"/>
            <a:r>
              <a:rPr lang="ru-RU" sz="1600" b="1" dirty="0">
                <a:solidFill>
                  <a:schemeClr val="accent1">
                    <a:lumMod val="75000"/>
                  </a:schemeClr>
                </a:solidFill>
              </a:rPr>
              <a:t>Определение ординаты </a:t>
            </a:r>
            <a:r>
              <a:rPr lang="ru-RU" sz="1600" b="1" i="1" dirty="0">
                <a:solidFill>
                  <a:schemeClr val="accent1">
                    <a:lumMod val="75000"/>
                  </a:schemeClr>
                </a:solidFill>
              </a:rPr>
              <a:t>у</a:t>
            </a:r>
            <a:r>
              <a:rPr lang="ru-RU" sz="1600" b="1" dirty="0">
                <a:solidFill>
                  <a:schemeClr val="accent1">
                    <a:lumMod val="75000"/>
                  </a:schemeClr>
                </a:solidFill>
              </a:rPr>
              <a:t> производят аналогично, т.е.</a:t>
            </a:r>
          </a:p>
          <a:p>
            <a:pPr algn="just"/>
            <a:r>
              <a:rPr lang="ru-RU" sz="1600" b="1" i="1" dirty="0">
                <a:solidFill>
                  <a:schemeClr val="accent1">
                    <a:lumMod val="75000"/>
                  </a:schemeClr>
                </a:solidFill>
              </a:rPr>
              <a:t>-</a:t>
            </a:r>
            <a:r>
              <a:rPr lang="ru-RU" sz="1600" b="1" dirty="0">
                <a:solidFill>
                  <a:schemeClr val="accent1">
                    <a:lumMod val="75000"/>
                  </a:schemeClr>
                </a:solidFill>
              </a:rPr>
              <a:t> записать значение </a:t>
            </a:r>
            <a:r>
              <a:rPr lang="ru-RU" sz="1600" b="1" i="1" dirty="0">
                <a:solidFill>
                  <a:schemeClr val="accent1">
                    <a:lumMod val="75000"/>
                  </a:schemeClr>
                </a:solidFill>
              </a:rPr>
              <a:t>у</a:t>
            </a:r>
            <a:r>
              <a:rPr lang="ru-RU" sz="1600" b="1" dirty="0">
                <a:solidFill>
                  <a:schemeClr val="accent1">
                    <a:lumMod val="75000"/>
                  </a:schemeClr>
                </a:solidFill>
              </a:rPr>
              <a:t> – оцифровку левой вертикальной линии квадрата, т.е. 7363;</a:t>
            </a:r>
          </a:p>
          <a:p>
            <a:pPr algn="just"/>
            <a:r>
              <a:rPr lang="ru-RU" sz="1600" b="1" dirty="0">
                <a:solidFill>
                  <a:schemeClr val="accent1">
                    <a:lumMod val="75000"/>
                  </a:schemeClr>
                </a:solidFill>
              </a:rPr>
              <a:t>- измерить по перпендикуляру расстояние от этой линии до точки В, т.е., 335 м;</a:t>
            </a:r>
          </a:p>
          <a:p>
            <a:pPr algn="just"/>
            <a:r>
              <a:rPr lang="ru-RU" sz="1600" b="1" dirty="0">
                <a:solidFill>
                  <a:schemeClr val="accent1">
                    <a:lumMod val="75000"/>
                  </a:schemeClr>
                </a:solidFill>
              </a:rPr>
              <a:t>- прибавить измеренное расстояние к значению оцифровки </a:t>
            </a:r>
            <a:r>
              <a:rPr lang="ru-RU" sz="1600" b="1" i="1" dirty="0">
                <a:solidFill>
                  <a:schemeClr val="accent1">
                    <a:lumMod val="75000"/>
                  </a:schemeClr>
                </a:solidFill>
              </a:rPr>
              <a:t>у</a:t>
            </a:r>
            <a:r>
              <a:rPr lang="ru-RU" sz="1600" b="1" dirty="0">
                <a:solidFill>
                  <a:schemeClr val="accent1">
                    <a:lumMod val="75000"/>
                  </a:schemeClr>
                </a:solidFill>
              </a:rPr>
              <a:t> левой вертикальной линии квадрата </a:t>
            </a:r>
            <a:r>
              <a:rPr lang="ru-RU" sz="1600" b="1" i="1" dirty="0">
                <a:solidFill>
                  <a:schemeClr val="accent1">
                    <a:lumMod val="75000"/>
                  </a:schemeClr>
                </a:solidFill>
              </a:rPr>
              <a:t>	</a:t>
            </a:r>
            <a:endParaRPr lang="ru-RU" sz="1600" b="1" dirty="0">
              <a:solidFill>
                <a:schemeClr val="accent1">
                  <a:lumMod val="75000"/>
                </a:schemeClr>
              </a:solidFill>
            </a:endParaRPr>
          </a:p>
          <a:p>
            <a:pPr algn="just"/>
            <a:r>
              <a:rPr lang="ru-RU" sz="1600" b="1" i="1" dirty="0">
                <a:solidFill>
                  <a:schemeClr val="accent1">
                    <a:lumMod val="75000"/>
                  </a:schemeClr>
                </a:solidFill>
              </a:rPr>
              <a:t>у </a:t>
            </a:r>
            <a:r>
              <a:rPr lang="ru-RU" sz="1600" b="1" dirty="0">
                <a:solidFill>
                  <a:schemeClr val="accent1">
                    <a:lumMod val="75000"/>
                  </a:schemeClr>
                </a:solidFill>
              </a:rPr>
              <a:t>= 7 363 000 + 335 = 7 363 335.</a:t>
            </a:r>
          </a:p>
        </p:txBody>
      </p:sp>
      <p:pic>
        <p:nvPicPr>
          <p:cNvPr id="5" name="Picture 2" descr="img-U8_z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355" y="404813"/>
            <a:ext cx="5808127" cy="623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Овал 6"/>
          <p:cNvSpPr/>
          <p:nvPr/>
        </p:nvSpPr>
        <p:spPr>
          <a:xfrm>
            <a:off x="6657764" y="4765617"/>
            <a:ext cx="242996" cy="261723"/>
          </a:xfrm>
          <a:prstGeom prst="ellipse">
            <a:avLst/>
          </a:prstGeom>
          <a:solidFill>
            <a:schemeClr val="accent1">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326454" y="5409344"/>
            <a:ext cx="330738" cy="325741"/>
          </a:xfrm>
          <a:prstGeom prst="ellipse">
            <a:avLst/>
          </a:prstGeom>
          <a:solidFill>
            <a:schemeClr val="accent1">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9788582" y="5468895"/>
            <a:ext cx="330738" cy="325741"/>
          </a:xfrm>
          <a:prstGeom prst="ellipse">
            <a:avLst/>
          </a:prstGeom>
          <a:solidFill>
            <a:schemeClr val="accent1">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1763648" y="173980"/>
            <a:ext cx="9025003" cy="461665"/>
          </a:xfrm>
          <a:prstGeom prst="rect">
            <a:avLst/>
          </a:prstGeom>
        </p:spPr>
        <p:txBody>
          <a:bodyPr wrap="square">
            <a:spAutoFit/>
          </a:bodyPr>
          <a:lstStyle/>
          <a:p>
            <a:pPr algn="ctr"/>
            <a:r>
              <a:rPr lang="ru-RU" altLang="ru-RU"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Определение прямоугольных координат точек по карте</a:t>
            </a:r>
            <a:endParaRPr lang="ru-RU" sz="2400" dirty="0">
              <a:solidFill>
                <a:srgbClr val="FF0000"/>
              </a:solidFill>
              <a:effectLst>
                <a:outerShdw blurRad="38100" dist="38100" dir="2700000" algn="tl">
                  <a:srgbClr val="000000">
                    <a:alpha val="43137"/>
                  </a:srgbClr>
                </a:outerShdw>
              </a:effectLst>
            </a:endParaRPr>
          </a:p>
        </p:txBody>
      </p:sp>
      <p:sp>
        <p:nvSpPr>
          <p:cNvPr id="6" name="Овал 5"/>
          <p:cNvSpPr/>
          <p:nvPr/>
        </p:nvSpPr>
        <p:spPr>
          <a:xfrm>
            <a:off x="6779262" y="4725142"/>
            <a:ext cx="330738" cy="325741"/>
          </a:xfrm>
          <a:prstGeom prst="ellipse">
            <a:avLst/>
          </a:prstGeom>
          <a:solidFill>
            <a:schemeClr val="accent1">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3" name="Объект 2"/>
          <p:cNvGraphicFramePr>
            <a:graphicFrameLocks noChangeAspect="1"/>
          </p:cNvGraphicFramePr>
          <p:nvPr>
            <p:extLst>
              <p:ext uri="{D42A27DB-BD31-4B8C-83A1-F6EECF244321}">
                <p14:modId xmlns:p14="http://schemas.microsoft.com/office/powerpoint/2010/main" val="3676316696"/>
              </p:ext>
            </p:extLst>
          </p:nvPr>
        </p:nvGraphicFramePr>
        <p:xfrm>
          <a:off x="11231563" y="107950"/>
          <a:ext cx="773112" cy="536575"/>
        </p:xfrm>
        <a:graphic>
          <a:graphicData uri="http://schemas.openxmlformats.org/presentationml/2006/ole">
            <mc:AlternateContent xmlns:mc="http://schemas.openxmlformats.org/markup-compatibility/2006">
              <mc:Choice xmlns:v="urn:schemas-microsoft-com:vml" Requires="v">
                <p:oleObj spid="_x0000_s177156" name="Точечный рисунок" r:id="rId4" imgW="4266667" imgH="3486637" progId="PBrush">
                  <p:embed/>
                </p:oleObj>
              </mc:Choice>
              <mc:Fallback>
                <p:oleObj name="Точечный рисунок" r:id="rId4" imgW="4266667" imgH="3486637" progId="PBrush">
                  <p:embed/>
                  <p:pic>
                    <p:nvPicPr>
                      <p:cNvPr id="0" nam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31563" y="107950"/>
                        <a:ext cx="773112"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3"/>
          <p:cNvSpPr>
            <a:spLocks noChangeArrowheads="1"/>
          </p:cNvSpPr>
          <p:nvPr/>
        </p:nvSpPr>
        <p:spPr bwMode="auto">
          <a:xfrm>
            <a:off x="11442700" y="141288"/>
            <a:ext cx="441325" cy="334962"/>
          </a:xfrm>
          <a:prstGeom prst="rect">
            <a:avLst/>
          </a:prstGeom>
          <a:noFill/>
          <a:ln w="9525">
            <a:noFill/>
            <a:miter lim="800000"/>
            <a:headEnd/>
            <a:tailEnd/>
          </a:ln>
          <a:effectLst/>
        </p:spPr>
        <p:txBody>
          <a:bodyPr wrap="none" anchor="ctr"/>
          <a:lstStyle/>
          <a:p>
            <a:pPr algn="ctr" eaLnBrk="1" hangingPunct="1">
              <a:defRPr/>
            </a:pPr>
            <a:fld id="{75A19100-A3F7-45A5-A686-F5FE2356DA96}" type="slidenum">
              <a:rPr lang="ru-RU" sz="3200" b="1">
                <a:solidFill>
                  <a:srgbClr val="FFFA1B"/>
                </a:solidFill>
                <a:effectLst>
                  <a:outerShdw blurRad="38100" dist="38100" dir="2700000" algn="tl">
                    <a:srgbClr val="C0C0C0"/>
                  </a:outerShdw>
                </a:effectLst>
                <a:latin typeface="Calibri" pitchFamily="34" charset="0"/>
              </a:rPr>
              <a:pPr algn="ctr" eaLnBrk="1" hangingPunct="1">
                <a:defRPr/>
              </a:pPr>
              <a:t>8</a:t>
            </a:fld>
            <a:endParaRPr lang="ru-RU" sz="3200" b="1" dirty="0">
              <a:solidFill>
                <a:srgbClr val="FFFA1B"/>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3976670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11"/>
          <p:cNvSpPr txBox="1">
            <a:spLocks noChangeArrowheads="1"/>
          </p:cNvSpPr>
          <p:nvPr/>
        </p:nvSpPr>
        <p:spPr bwMode="auto">
          <a:xfrm>
            <a:off x="10991851" y="404813"/>
            <a:ext cx="768349"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6000"/>
              <a:buFont typeface="Wingdings 3" panose="05040102010807070707" pitchFamily="18" charset="2"/>
              <a:buChar char=""/>
              <a:defRPr sz="2600">
                <a:solidFill>
                  <a:schemeClr val="tx1"/>
                </a:solidFill>
                <a:latin typeface="Calibri" panose="020F0502020204030204" pitchFamily="34" charset="0"/>
              </a:defRPr>
            </a:lvl1pPr>
            <a:lvl2pPr marL="742950" indent="-285750" eaLnBrk="0" hangingPunct="0">
              <a:spcBef>
                <a:spcPts val="500"/>
              </a:spcBef>
              <a:buClr>
                <a:schemeClr val="accent2"/>
              </a:buClr>
              <a:buSzPct val="76000"/>
              <a:buFont typeface="Wingdings 3" panose="05040102010807070707" pitchFamily="18" charset="2"/>
              <a:buChar char=""/>
              <a:defRPr sz="2300">
                <a:solidFill>
                  <a:schemeClr val="tx2"/>
                </a:solidFill>
                <a:latin typeface="Calibri" panose="020F0502020204030204" pitchFamily="34" charset="0"/>
              </a:defRPr>
            </a:lvl2pPr>
            <a:lvl3pPr marL="1143000" indent="-228600" eaLnBrk="0" hangingPunct="0">
              <a:spcBef>
                <a:spcPts val="500"/>
              </a:spcBef>
              <a:buClr>
                <a:srgbClr val="BCBCBC"/>
              </a:buClr>
              <a:buSzPct val="76000"/>
              <a:buFont typeface="Wingdings 3" panose="05040102010807070707" pitchFamily="18" charset="2"/>
              <a:buChar char=""/>
              <a:defRPr sz="2000">
                <a:solidFill>
                  <a:schemeClr val="tx1"/>
                </a:solidFill>
                <a:latin typeface="Calibri" panose="020F0502020204030204" pitchFamily="34" charset="0"/>
              </a:defRPr>
            </a:lvl3pPr>
            <a:lvl4pPr marL="1600200" indent="-228600" eaLnBrk="0" hangingPunct="0">
              <a:spcBef>
                <a:spcPts val="400"/>
              </a:spcBef>
              <a:buClr>
                <a:srgbClr val="8BA2B4"/>
              </a:buClr>
              <a:buSzPct val="70000"/>
              <a:buFont typeface="Wingdings" panose="05000000000000000000" pitchFamily="2" charset="2"/>
              <a:buChar char=""/>
              <a:defRPr sz="2000">
                <a:solidFill>
                  <a:schemeClr val="tx1"/>
                </a:solidFill>
                <a:latin typeface="Calibri" panose="020F0502020204030204" pitchFamily="34" charset="0"/>
              </a:defRPr>
            </a:lvl4pPr>
            <a:lvl5pPr marL="2057400" indent="-228600" eaLnBrk="0" hangingPunct="0">
              <a:spcBef>
                <a:spcPts val="300"/>
              </a:spcBef>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9pPr>
          </a:lstStyle>
          <a:p>
            <a:pPr algn="ctr" eaLnBrk="1" hangingPunct="1">
              <a:spcBef>
                <a:spcPct val="50000"/>
              </a:spcBef>
              <a:buClrTx/>
              <a:buSzTx/>
              <a:buFontTx/>
              <a:buNone/>
            </a:pPr>
            <a:r>
              <a:rPr lang="ru-RU" altLang="ru-RU" sz="1800" b="1">
                <a:solidFill>
                  <a:schemeClr val="bg1"/>
                </a:solidFill>
                <a:latin typeface="Arial" panose="020B0604020202020204" pitchFamily="34" charset="0"/>
              </a:rPr>
              <a:t>18</a:t>
            </a:r>
          </a:p>
        </p:txBody>
      </p:sp>
      <p:sp>
        <p:nvSpPr>
          <p:cNvPr id="26629" name="Прямоугольник 1"/>
          <p:cNvSpPr>
            <a:spLocks noChangeArrowheads="1"/>
          </p:cNvSpPr>
          <p:nvPr/>
        </p:nvSpPr>
        <p:spPr bwMode="auto">
          <a:xfrm>
            <a:off x="262471" y="929303"/>
            <a:ext cx="5966883"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ru-RU" b="1" dirty="0">
                <a:solidFill>
                  <a:schemeClr val="accent1">
                    <a:lumMod val="75000"/>
                  </a:schemeClr>
                </a:solidFill>
              </a:rPr>
              <a:t>Пользуясь километровой сеткой и подписями ее значений за рамкой листа карты, вначале определяют полное значение координат ближайших к точке координатных линий (</a:t>
            </a:r>
            <a:r>
              <a:rPr lang="ru-RU" b="1" i="1" dirty="0">
                <a:solidFill>
                  <a:schemeClr val="accent1">
                    <a:lumMod val="75000"/>
                  </a:schemeClr>
                </a:solidFill>
              </a:rPr>
              <a:t>х</a:t>
            </a:r>
            <a:r>
              <a:rPr lang="ru-RU" b="1" dirty="0">
                <a:solidFill>
                  <a:schemeClr val="accent1">
                    <a:lumMod val="75000"/>
                  </a:schemeClr>
                </a:solidFill>
              </a:rPr>
              <a:t> и </a:t>
            </a:r>
            <a:r>
              <a:rPr lang="ru-RU" b="1" i="1" dirty="0">
                <a:solidFill>
                  <a:schemeClr val="accent1">
                    <a:lumMod val="75000"/>
                  </a:schemeClr>
                </a:solidFill>
              </a:rPr>
              <a:t>у</a:t>
            </a:r>
            <a:r>
              <a:rPr lang="ru-RU" b="1" dirty="0">
                <a:solidFill>
                  <a:schemeClr val="accent1">
                    <a:lumMod val="75000"/>
                  </a:schemeClr>
                </a:solidFill>
              </a:rPr>
              <a:t>), расположенных снизу и слева от нее. Затем определяют расстояния (по перпендикуляру) в метрах: от горизонтальной линии – нижней стороны квадрата и от вертикальной линии – левой стороны квадрата, в котором находится эта точка. Расстояния в метрах прибавляют к значениям координат линий в километрах, от которых измерялись расстояния до точки: расстояние от нижней горизонтальной стороны квадрата прибавляют к координате </a:t>
            </a:r>
            <a:r>
              <a:rPr lang="ru-RU" b="1" i="1" dirty="0">
                <a:solidFill>
                  <a:schemeClr val="accent1">
                    <a:lumMod val="75000"/>
                  </a:schemeClr>
                </a:solidFill>
              </a:rPr>
              <a:t>х</a:t>
            </a:r>
            <a:r>
              <a:rPr lang="ru-RU" b="1" dirty="0">
                <a:solidFill>
                  <a:schemeClr val="accent1">
                    <a:lumMod val="75000"/>
                  </a:schemeClr>
                </a:solidFill>
              </a:rPr>
              <a:t>, а расстояние от левой вертикальной стороны квадрата – к координате </a:t>
            </a:r>
            <a:r>
              <a:rPr lang="ru-RU" b="1" i="1" dirty="0">
                <a:solidFill>
                  <a:schemeClr val="accent1">
                    <a:lumMod val="75000"/>
                  </a:schemeClr>
                </a:solidFill>
              </a:rPr>
              <a:t>у</a:t>
            </a:r>
            <a:r>
              <a:rPr lang="ru-RU" b="1" dirty="0">
                <a:solidFill>
                  <a:schemeClr val="accent1">
                    <a:lumMod val="75000"/>
                  </a:schemeClr>
                </a:solidFill>
              </a:rPr>
              <a:t>. Полученные после сложения отрезков значения будут представлять собой полные координаты точки, определяющие ее положение относительно начала координат.</a:t>
            </a:r>
          </a:p>
        </p:txBody>
      </p:sp>
      <p:pic>
        <p:nvPicPr>
          <p:cNvPr id="5" name="Picture 2" descr="img-U8_z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355" y="404813"/>
            <a:ext cx="5808127" cy="623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Овал 6"/>
          <p:cNvSpPr/>
          <p:nvPr/>
        </p:nvSpPr>
        <p:spPr>
          <a:xfrm>
            <a:off x="6657764" y="4765617"/>
            <a:ext cx="242996" cy="261723"/>
          </a:xfrm>
          <a:prstGeom prst="ellipse">
            <a:avLst/>
          </a:prstGeom>
          <a:solidFill>
            <a:schemeClr val="accent1">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326454" y="5409344"/>
            <a:ext cx="330738" cy="325741"/>
          </a:xfrm>
          <a:prstGeom prst="ellipse">
            <a:avLst/>
          </a:prstGeom>
          <a:solidFill>
            <a:schemeClr val="accent1">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9788582" y="5468895"/>
            <a:ext cx="330738" cy="325741"/>
          </a:xfrm>
          <a:prstGeom prst="ellipse">
            <a:avLst/>
          </a:prstGeom>
          <a:solidFill>
            <a:schemeClr val="accent1">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1763648" y="173980"/>
            <a:ext cx="9025003" cy="461665"/>
          </a:xfrm>
          <a:prstGeom prst="rect">
            <a:avLst/>
          </a:prstGeom>
        </p:spPr>
        <p:txBody>
          <a:bodyPr wrap="square">
            <a:spAutoFit/>
          </a:bodyPr>
          <a:lstStyle/>
          <a:p>
            <a:pPr algn="ctr"/>
            <a:r>
              <a:rPr lang="ru-RU" altLang="ru-RU"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Определение прямоугольных координат точек по карте</a:t>
            </a:r>
            <a:endParaRPr lang="ru-RU" sz="2400" dirty="0">
              <a:solidFill>
                <a:srgbClr val="FF0000"/>
              </a:solidFill>
              <a:effectLst>
                <a:outerShdw blurRad="38100" dist="38100" dir="2700000" algn="tl">
                  <a:srgbClr val="000000">
                    <a:alpha val="43137"/>
                  </a:srgbClr>
                </a:outerShdw>
              </a:effectLst>
            </a:endParaRPr>
          </a:p>
        </p:txBody>
      </p:sp>
      <p:sp>
        <p:nvSpPr>
          <p:cNvPr id="6" name="Овал 5"/>
          <p:cNvSpPr/>
          <p:nvPr/>
        </p:nvSpPr>
        <p:spPr>
          <a:xfrm>
            <a:off x="6779262" y="4725142"/>
            <a:ext cx="330738" cy="325741"/>
          </a:xfrm>
          <a:prstGeom prst="ellipse">
            <a:avLst/>
          </a:prstGeom>
          <a:solidFill>
            <a:schemeClr val="accent1">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3" name="Объект 2"/>
          <p:cNvGraphicFramePr>
            <a:graphicFrameLocks noChangeAspect="1"/>
          </p:cNvGraphicFramePr>
          <p:nvPr>
            <p:extLst>
              <p:ext uri="{D42A27DB-BD31-4B8C-83A1-F6EECF244321}">
                <p14:modId xmlns:p14="http://schemas.microsoft.com/office/powerpoint/2010/main" val="4023952979"/>
              </p:ext>
            </p:extLst>
          </p:nvPr>
        </p:nvGraphicFramePr>
        <p:xfrm>
          <a:off x="11231563" y="107950"/>
          <a:ext cx="773112" cy="536575"/>
        </p:xfrm>
        <a:graphic>
          <a:graphicData uri="http://schemas.openxmlformats.org/presentationml/2006/ole">
            <mc:AlternateContent xmlns:mc="http://schemas.openxmlformats.org/markup-compatibility/2006">
              <mc:Choice xmlns:v="urn:schemas-microsoft-com:vml" Requires="v">
                <p:oleObj spid="_x0000_s171015" name="Точечный рисунок" r:id="rId4" imgW="4266667" imgH="3486637" progId="PBrush">
                  <p:embed/>
                </p:oleObj>
              </mc:Choice>
              <mc:Fallback>
                <p:oleObj name="Точечный рисунок" r:id="rId4" imgW="4266667" imgH="3486637" progId="PBrush">
                  <p:embed/>
                  <p:pic>
                    <p:nvPicPr>
                      <p:cNvPr id="0" name="Объект 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31563" y="107950"/>
                        <a:ext cx="773112"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3"/>
          <p:cNvSpPr>
            <a:spLocks noChangeArrowheads="1"/>
          </p:cNvSpPr>
          <p:nvPr/>
        </p:nvSpPr>
        <p:spPr bwMode="auto">
          <a:xfrm>
            <a:off x="11442700" y="141288"/>
            <a:ext cx="441325" cy="334962"/>
          </a:xfrm>
          <a:prstGeom prst="rect">
            <a:avLst/>
          </a:prstGeom>
          <a:noFill/>
          <a:ln w="9525">
            <a:noFill/>
            <a:miter lim="800000"/>
            <a:headEnd/>
            <a:tailEnd/>
          </a:ln>
          <a:effectLst/>
        </p:spPr>
        <p:txBody>
          <a:bodyPr wrap="none" anchor="ctr"/>
          <a:lstStyle/>
          <a:p>
            <a:pPr algn="ctr" eaLnBrk="1" hangingPunct="1">
              <a:defRPr/>
            </a:pPr>
            <a:fld id="{75A19100-A3F7-45A5-A686-F5FE2356DA96}" type="slidenum">
              <a:rPr lang="ru-RU" sz="3200" b="1">
                <a:solidFill>
                  <a:srgbClr val="FFFA1B"/>
                </a:solidFill>
                <a:effectLst>
                  <a:outerShdw blurRad="38100" dist="38100" dir="2700000" algn="tl">
                    <a:srgbClr val="C0C0C0"/>
                  </a:outerShdw>
                </a:effectLst>
                <a:latin typeface="Calibri" pitchFamily="34" charset="0"/>
              </a:rPr>
              <a:pPr algn="ctr" eaLnBrk="1" hangingPunct="1">
                <a:defRPr/>
              </a:pPr>
              <a:t>9</a:t>
            </a:fld>
            <a:endParaRPr lang="ru-RU" sz="3200" b="1" dirty="0">
              <a:solidFill>
                <a:srgbClr val="FFFA1B"/>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4245998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6" grpId="0" animBg="1"/>
    </p:bldLst>
  </p:timing>
</p:sld>
</file>

<file path=ppt/theme/theme1.xml><?xml version="1.0" encoding="utf-8"?>
<a:theme xmlns:a="http://schemas.openxmlformats.org/drawingml/2006/main" name="Тема Office">
  <a:themeElements>
    <a:clrScheme name="Синий">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3391</TotalTime>
  <Words>549</Words>
  <Application>Microsoft Office PowerPoint</Application>
  <PresentationFormat>Произвольный</PresentationFormat>
  <Paragraphs>98</Paragraphs>
  <Slides>16</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16</vt:i4>
      </vt:variant>
    </vt:vector>
  </HeadingPairs>
  <TitlesOfParts>
    <vt:vector size="18" baseType="lpstr">
      <vt:lpstr>Тема Office</vt:lpstr>
      <vt:lpstr>Точечный рисунок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Фввф</dc:title>
  <dc:creator>Иван Беспалов</dc:creator>
  <cp:lastModifiedBy>Admin</cp:lastModifiedBy>
  <cp:revision>339</cp:revision>
  <dcterms:created xsi:type="dcterms:W3CDTF">2015-11-29T19:32:36Z</dcterms:created>
  <dcterms:modified xsi:type="dcterms:W3CDTF">2024-10-15T22:54:29Z</dcterms:modified>
</cp:coreProperties>
</file>