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62" r:id="rId2"/>
    <p:sldId id="264" r:id="rId3"/>
    <p:sldId id="265" r:id="rId4"/>
    <p:sldId id="266" r:id="rId5"/>
    <p:sldId id="310" r:id="rId6"/>
    <p:sldId id="269" r:id="rId7"/>
    <p:sldId id="322" r:id="rId8"/>
    <p:sldId id="323" r:id="rId9"/>
    <p:sldId id="354" r:id="rId10"/>
    <p:sldId id="359" r:id="rId11"/>
    <p:sldId id="335" r:id="rId12"/>
    <p:sldId id="362" r:id="rId13"/>
    <p:sldId id="343" r:id="rId14"/>
    <p:sldId id="344" r:id="rId15"/>
    <p:sldId id="336" r:id="rId16"/>
    <p:sldId id="324" r:id="rId17"/>
    <p:sldId id="355" r:id="rId18"/>
    <p:sldId id="327" r:id="rId19"/>
    <p:sldId id="356" r:id="rId20"/>
    <p:sldId id="358" r:id="rId21"/>
    <p:sldId id="357" r:id="rId22"/>
    <p:sldId id="326" r:id="rId23"/>
    <p:sldId id="365" r:id="rId24"/>
    <p:sldId id="367" r:id="rId25"/>
    <p:sldId id="366" r:id="rId26"/>
    <p:sldId id="364" r:id="rId27"/>
    <p:sldId id="325" r:id="rId28"/>
    <p:sldId id="333" r:id="rId29"/>
    <p:sldId id="334" r:id="rId30"/>
    <p:sldId id="345" r:id="rId31"/>
    <p:sldId id="346" r:id="rId32"/>
    <p:sldId id="347" r:id="rId33"/>
    <p:sldId id="348" r:id="rId34"/>
    <p:sldId id="349" r:id="rId35"/>
    <p:sldId id="350" r:id="rId36"/>
    <p:sldId id="368" r:id="rId37"/>
    <p:sldId id="369" r:id="rId38"/>
    <p:sldId id="370" r:id="rId39"/>
    <p:sldId id="375" r:id="rId40"/>
    <p:sldId id="374" r:id="rId41"/>
    <p:sldId id="373" r:id="rId42"/>
    <p:sldId id="372" r:id="rId43"/>
    <p:sldId id="371" r:id="rId44"/>
    <p:sldId id="377" r:id="rId45"/>
    <p:sldId id="376" r:id="rId46"/>
    <p:sldId id="379" r:id="rId47"/>
    <p:sldId id="378" r:id="rId48"/>
    <p:sldId id="381" r:id="rId49"/>
    <p:sldId id="380" r:id="rId50"/>
    <p:sldId id="311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270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79109"/>
    <a:srgbClr val="F34437"/>
    <a:srgbClr val="FAA306"/>
    <a:srgbClr val="F160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974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B36DC-EC78-4893-B075-DC2C763E692F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3EB80-2937-4702-8145-49E545FFD5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156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EB80-2937-4702-8145-49E545FFD579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EB80-2937-4702-8145-49E545FFD579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EB80-2937-4702-8145-49E545FFD579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EB80-2937-4702-8145-49E545FFD579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EB80-2937-4702-8145-49E545FFD579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EB80-2937-4702-8145-49E545FFD579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EB80-2937-4702-8145-49E545FFD579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EB80-2937-4702-8145-49E545FFD579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2605-EC65-4A03-9972-C440AD4BC288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7FA79-B04F-444C-BF10-7B08198879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2605-EC65-4A03-9972-C440AD4BC288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7FA79-B04F-444C-BF10-7B08198879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2605-EC65-4A03-9972-C440AD4BC288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7FA79-B04F-444C-BF10-7B08198879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2605-EC65-4A03-9972-C440AD4BC288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7FA79-B04F-444C-BF10-7B08198879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2605-EC65-4A03-9972-C440AD4BC288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7FA79-B04F-444C-BF10-7B08198879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2605-EC65-4A03-9972-C440AD4BC288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7FA79-B04F-444C-BF10-7B08198879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2605-EC65-4A03-9972-C440AD4BC288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7FA79-B04F-444C-BF10-7B08198879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2605-EC65-4A03-9972-C440AD4BC288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7FA79-B04F-444C-BF10-7B08198879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2605-EC65-4A03-9972-C440AD4BC288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7FA79-B04F-444C-BF10-7B08198879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2605-EC65-4A03-9972-C440AD4BC288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7FA79-B04F-444C-BF10-7B08198879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2605-EC65-4A03-9972-C440AD4BC288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7FA79-B04F-444C-BF10-7B08198879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52605-EC65-4A03-9972-C440AD4BC288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7FA79-B04F-444C-BF10-7B081988795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14.bin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7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http://www.g151.ru/images/stories/poleznosti/topo_symbols_maps/k98.gif" TargetMode="External"/><Relationship Id="rId13" Type="http://schemas.openxmlformats.org/officeDocument/2006/relationships/image" Target="../media/image30.png"/><Relationship Id="rId18" Type="http://schemas.openxmlformats.org/officeDocument/2006/relationships/image" Target="http://www.g151.ru/images/stories/poleznosti/topo_symbols_maps/k99.gif" TargetMode="External"/><Relationship Id="rId3" Type="http://schemas.openxmlformats.org/officeDocument/2006/relationships/oleObject" Target="../embeddings/oleObject18.bin"/><Relationship Id="rId7" Type="http://schemas.openxmlformats.org/officeDocument/2006/relationships/image" Target="../media/image27.png"/><Relationship Id="rId12" Type="http://schemas.openxmlformats.org/officeDocument/2006/relationships/image" Target="http://www.g151.ru/images/stories/poleznosti/topo_symbols_maps/k102.gif" TargetMode="External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6" Type="http://schemas.openxmlformats.org/officeDocument/2006/relationships/image" Target="http://www.g151.ru/images/stories/poleznosti/topo_symbols_maps/k101.gif" TargetMode="External"/><Relationship Id="rId20" Type="http://schemas.openxmlformats.org/officeDocument/2006/relationships/image" Target="http://www.g151.ru/images/stories/poleznosti/topo_symbols_maps/k97.gif" TargetMode="External"/><Relationship Id="rId1" Type="http://schemas.openxmlformats.org/officeDocument/2006/relationships/vmlDrawing" Target="../drawings/vmlDrawing18.vml"/><Relationship Id="rId6" Type="http://schemas.openxmlformats.org/officeDocument/2006/relationships/image" Target="http://www.g151.ru/images/stories/poleznosti/topo_symbols_maps/k96.gif" TargetMode="External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image" Target="http://www.g151.ru/images/stories/poleznosti/topo_symbols_maps/k100.gif" TargetMode="External"/><Relationship Id="rId19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28.png"/><Relationship Id="rId14" Type="http://schemas.openxmlformats.org/officeDocument/2006/relationships/image" Target="http://www.g151.ru/images/stories/poleznosti/topo_symbols_maps/k103.gi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http://www.g151.ru/images/stories/poleznosti/topo_symbols_maps/k23.gif" TargetMode="External"/><Relationship Id="rId13" Type="http://schemas.openxmlformats.org/officeDocument/2006/relationships/image" Target="../media/image38.png"/><Relationship Id="rId18" Type="http://schemas.openxmlformats.org/officeDocument/2006/relationships/image" Target="http://www.g151.ru/images/stories/poleznosti/topo_symbols_maps/k33.gif" TargetMode="External"/><Relationship Id="rId26" Type="http://schemas.openxmlformats.org/officeDocument/2006/relationships/image" Target="http://www.g151.ru/images/stories/poleznosti/topo_symbols_maps/k26.gif" TargetMode="External"/><Relationship Id="rId3" Type="http://schemas.openxmlformats.org/officeDocument/2006/relationships/oleObject" Target="../embeddings/oleObject19.bin"/><Relationship Id="rId21" Type="http://schemas.openxmlformats.org/officeDocument/2006/relationships/image" Target="../media/image42.png"/><Relationship Id="rId34" Type="http://schemas.openxmlformats.org/officeDocument/2006/relationships/image" Target="http://www.g151.ru/images/stories/poleznosti/topo_symbols_maps/k34.gif" TargetMode="External"/><Relationship Id="rId7" Type="http://schemas.openxmlformats.org/officeDocument/2006/relationships/image" Target="../media/image35.png"/><Relationship Id="rId12" Type="http://schemas.openxmlformats.org/officeDocument/2006/relationships/image" Target="http://www.g151.ru/images/stories/poleznosti/topo_symbols_maps/k19.gif" TargetMode="External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3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6" Type="http://schemas.openxmlformats.org/officeDocument/2006/relationships/image" Target="http://www.g151.ru/images/stories/poleznosti/topo_symbols_maps/k35.gif" TargetMode="External"/><Relationship Id="rId20" Type="http://schemas.openxmlformats.org/officeDocument/2006/relationships/image" Target="http://www.g151.ru/images/stories/poleznosti/topo_symbols_maps/k31.gif" TargetMode="External"/><Relationship Id="rId29" Type="http://schemas.openxmlformats.org/officeDocument/2006/relationships/image" Target="../media/image46.png"/><Relationship Id="rId1" Type="http://schemas.openxmlformats.org/officeDocument/2006/relationships/vmlDrawing" Target="../drawings/vmlDrawing19.vml"/><Relationship Id="rId6" Type="http://schemas.openxmlformats.org/officeDocument/2006/relationships/image" Target="http://www.g151.ru/images/stories/poleznosti/topo_symbols_maps/k21.gif" TargetMode="External"/><Relationship Id="rId11" Type="http://schemas.openxmlformats.org/officeDocument/2006/relationships/image" Target="../media/image37.png"/><Relationship Id="rId24" Type="http://schemas.openxmlformats.org/officeDocument/2006/relationships/image" Target="http://www.g151.ru/images/stories/poleznosti/topo_symbols_maps/k24.gif" TargetMode="External"/><Relationship Id="rId32" Type="http://schemas.openxmlformats.org/officeDocument/2006/relationships/image" Target="http://www.g151.ru/images/stories/poleznosti/topo_symbols_maps/k47.gif" TargetMode="External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openxmlformats.org/officeDocument/2006/relationships/image" Target="http://www.g151.ru/images/stories/poleznosti/topo_symbols_maps/k45.gif" TargetMode="External"/><Relationship Id="rId36" Type="http://schemas.openxmlformats.org/officeDocument/2006/relationships/image" Target="http://www.g151.ru/images/stories/poleznosti/topo_symbols_maps/k32.gif" TargetMode="External"/><Relationship Id="rId10" Type="http://schemas.openxmlformats.org/officeDocument/2006/relationships/image" Target="http://www.g151.ru/images/stories/poleznosti/topo_symbols_maps/k25.gif" TargetMode="External"/><Relationship Id="rId19" Type="http://schemas.openxmlformats.org/officeDocument/2006/relationships/image" Target="../media/image41.png"/><Relationship Id="rId31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openxmlformats.org/officeDocument/2006/relationships/image" Target="../media/image36.png"/><Relationship Id="rId14" Type="http://schemas.openxmlformats.org/officeDocument/2006/relationships/image" Target="http://www.g151.ru/images/stories/poleznosti/topo_symbols_maps/k27.gif" TargetMode="External"/><Relationship Id="rId22" Type="http://schemas.openxmlformats.org/officeDocument/2006/relationships/image" Target="http://www.g151.ru/images/stories/poleznosti/topo_symbols_maps/k22.gif" TargetMode="External"/><Relationship Id="rId27" Type="http://schemas.openxmlformats.org/officeDocument/2006/relationships/image" Target="../media/image45.png"/><Relationship Id="rId30" Type="http://schemas.openxmlformats.org/officeDocument/2006/relationships/image" Target="http://www.g151.ru/images/stories/poleznosti/topo_symbols_maps/k28.gif" TargetMode="External"/><Relationship Id="rId35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http://www.g151.ru/images/stories/poleznosti/topo_symbols_maps/k38.gif" TargetMode="External"/><Relationship Id="rId13" Type="http://schemas.openxmlformats.org/officeDocument/2006/relationships/image" Target="../media/image54.png"/><Relationship Id="rId18" Type="http://schemas.openxmlformats.org/officeDocument/2006/relationships/image" Target="http://www.g151.ru/images/stories/poleznosti/topo_symbols_maps/k51.gif" TargetMode="External"/><Relationship Id="rId3" Type="http://schemas.openxmlformats.org/officeDocument/2006/relationships/oleObject" Target="../embeddings/oleObject20.bin"/><Relationship Id="rId7" Type="http://schemas.openxmlformats.org/officeDocument/2006/relationships/image" Target="../media/image51.png"/><Relationship Id="rId12" Type="http://schemas.openxmlformats.org/officeDocument/2006/relationships/image" Target="http://www.g151.ru/images/stories/poleznosti/topo_symbols_maps/k53.gif" TargetMode="External"/><Relationship Id="rId1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6" Type="http://schemas.openxmlformats.org/officeDocument/2006/relationships/image" Target="http://www.g151.ru/images/stories/poleznosti/topo_symbols_maps/k50.gif" TargetMode="External"/><Relationship Id="rId20" Type="http://schemas.openxmlformats.org/officeDocument/2006/relationships/image" Target="http://www.g151.ru/images/stories/poleznosti/topo_symbols_maps/k52.gif" TargetMode="External"/><Relationship Id="rId1" Type="http://schemas.openxmlformats.org/officeDocument/2006/relationships/vmlDrawing" Target="../drawings/vmlDrawing20.vml"/><Relationship Id="rId6" Type="http://schemas.openxmlformats.org/officeDocument/2006/relationships/image" Target="http://www.g151.ru/images/stories/poleznosti/topo_symbols_maps/k37.gif" TargetMode="External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5" Type="http://schemas.openxmlformats.org/officeDocument/2006/relationships/image" Target="../media/image55.png"/><Relationship Id="rId10" Type="http://schemas.openxmlformats.org/officeDocument/2006/relationships/image" Target="http://www.g151.ru/images/stories/poleznosti/topo_symbols_maps/k36.gif" TargetMode="External"/><Relationship Id="rId19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52.png"/><Relationship Id="rId14" Type="http://schemas.openxmlformats.org/officeDocument/2006/relationships/image" Target="http://www.g151.ru/images/stories/poleznosti/topo_symbols_maps/k49.gi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2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58.gif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59.gif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60.gif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61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27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29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30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3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3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33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8.v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9.v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50000">
              <a:schemeClr val="accent3"/>
            </a:gs>
            <a:gs pos="100000">
              <a:schemeClr val="accent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/>
          <p:nvPr/>
        </p:nvGrpSpPr>
        <p:grpSpPr>
          <a:xfrm>
            <a:off x="406596" y="1139769"/>
            <a:ext cx="432047" cy="5472608"/>
            <a:chOff x="62792" y="792631"/>
            <a:chExt cx="432047" cy="6020745"/>
          </a:xfrm>
        </p:grpSpPr>
        <p:sp>
          <p:nvSpPr>
            <p:cNvPr id="6" name="Прямоугольник 5"/>
            <p:cNvSpPr/>
            <p:nvPr/>
          </p:nvSpPr>
          <p:spPr bwMode="auto">
            <a:xfrm>
              <a:off x="62792" y="804167"/>
              <a:ext cx="432047" cy="6009209"/>
            </a:xfrm>
            <a:prstGeom prst="rect">
              <a:avLst/>
            </a:prstGeom>
            <a:solidFill>
              <a:srgbClr val="FD4F01"/>
            </a:solidFill>
            <a:ln>
              <a:solidFill>
                <a:srgbClr val="FD4F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 bwMode="auto">
            <a:xfrm>
              <a:off x="381888" y="792631"/>
              <a:ext cx="77320" cy="600920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 bwMode="auto">
            <a:xfrm>
              <a:off x="265168" y="794903"/>
              <a:ext cx="45720" cy="600920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 bwMode="auto">
            <a:xfrm>
              <a:off x="112072" y="794199"/>
              <a:ext cx="77320" cy="600920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3" name="Группа 11"/>
          <p:cNvGrpSpPr/>
          <p:nvPr/>
        </p:nvGrpSpPr>
        <p:grpSpPr>
          <a:xfrm>
            <a:off x="8419488" y="1145110"/>
            <a:ext cx="432047" cy="5472608"/>
            <a:chOff x="62792" y="792631"/>
            <a:chExt cx="432047" cy="6020745"/>
          </a:xfrm>
        </p:grpSpPr>
        <p:sp>
          <p:nvSpPr>
            <p:cNvPr id="13" name="Прямоугольник 12"/>
            <p:cNvSpPr/>
            <p:nvPr/>
          </p:nvSpPr>
          <p:spPr bwMode="auto">
            <a:xfrm>
              <a:off x="62792" y="804167"/>
              <a:ext cx="432047" cy="6009209"/>
            </a:xfrm>
            <a:prstGeom prst="rect">
              <a:avLst/>
            </a:prstGeom>
            <a:solidFill>
              <a:srgbClr val="FD4F01"/>
            </a:solidFill>
            <a:ln>
              <a:solidFill>
                <a:srgbClr val="FD4F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 bwMode="auto">
            <a:xfrm>
              <a:off x="381888" y="792631"/>
              <a:ext cx="77320" cy="600920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 bwMode="auto">
            <a:xfrm>
              <a:off x="265168" y="794903"/>
              <a:ext cx="45720" cy="600920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 bwMode="auto">
            <a:xfrm>
              <a:off x="112072" y="794199"/>
              <a:ext cx="77320" cy="600920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665185" y="260648"/>
            <a:ext cx="80010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ЗАБАЙКАЛЬСКИЙ ГОСУДАРСТВЕННЫЙ УНИВЕРСИТЕТ</a:t>
            </a:r>
            <a:r>
              <a:rPr lang="ru-RU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ВОЕННЫЙ УЧЕБНЫЙ ЦЕНТР</a:t>
            </a:r>
            <a:endParaRPr lang="ru-RU" sz="4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8" name="Picture 5" descr="C:\Users\chitgu.local\Desktop\s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0"/>
            <a:ext cx="1081088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E:\ВУЦ\ФОТОГРАФИИ\Chistaya_Emblema_VU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0163"/>
            <a:ext cx="100965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1029281" y="3509812"/>
            <a:ext cx="727280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300" b="1" dirty="0">
                <a:solidFill>
                  <a:srgbClr val="FF0000"/>
                </a:solidFill>
                <a:latin typeface="Arial" charset="0"/>
              </a:rPr>
              <a:t>Простейшие боевые документы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300" b="1" dirty="0">
                <a:solidFill>
                  <a:srgbClr val="FF0000"/>
                </a:solidFill>
                <a:latin typeface="Arial" charset="0"/>
              </a:rPr>
              <a:t>и работа с ними</a:t>
            </a:r>
            <a:endParaRPr lang="ru-RU" altLang="ru-RU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95"/>
          <p:cNvSpPr txBox="1">
            <a:spLocks noChangeArrowheads="1"/>
          </p:cNvSpPr>
          <p:nvPr/>
        </p:nvSpPr>
        <p:spPr bwMode="auto">
          <a:xfrm>
            <a:off x="1037731" y="2780928"/>
            <a:ext cx="5184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Arial" charset="0"/>
              </a:rPr>
              <a:t>Тема 1. Занятие </a:t>
            </a:r>
            <a:r>
              <a:rPr lang="ru-RU" altLang="ru-RU" sz="1800" b="1" dirty="0" smtClean="0">
                <a:latin typeface="Arial" charset="0"/>
              </a:rPr>
              <a:t>1. Групповое </a:t>
            </a:r>
            <a:r>
              <a:rPr lang="ru-RU" altLang="ru-RU" sz="1800" b="1" dirty="0">
                <a:latin typeface="Arial" charset="0"/>
              </a:rPr>
              <a:t>занятие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7398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10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116051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Размеры и очертания рельефа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20" name="Прямоугольник 19"/>
          <p:cNvSpPr/>
          <p:nvPr/>
        </p:nvSpPr>
        <p:spPr>
          <a:xfrm>
            <a:off x="620403" y="886055"/>
            <a:ext cx="1815307" cy="942216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rgbClr val="FFFFFF"/>
              </a:gs>
              <a:gs pos="100000">
                <a:schemeClr val="accent5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Площадные размеры </a:t>
            </a: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рельефа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11560" y="1915369"/>
            <a:ext cx="1815307" cy="3167671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rgbClr val="FFFFFF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Крупные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470245" y="1922943"/>
            <a:ext cx="1525691" cy="3167671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rgbClr val="FFFFFF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Равнины </a:t>
            </a: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и </a:t>
            </a: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горы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470245" y="886055"/>
            <a:ext cx="1525691" cy="942216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rgbClr val="FFFFFF"/>
              </a:gs>
              <a:gs pos="100000">
                <a:schemeClr val="accent5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Очертания </a:t>
            </a: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рельефа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067945" y="886055"/>
            <a:ext cx="4896543" cy="942216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rgbClr val="FFFFFF"/>
              </a:gs>
              <a:gs pos="100000">
                <a:schemeClr val="accent5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Определения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067945" y="1922943"/>
            <a:ext cx="4896544" cy="3167671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rgbClr val="FFFFFF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1728000" anchor="ctr" anchorCtr="1">
            <a:no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Равнины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– обширные участки земной поверхности с ровной или слабоволнистой поверхностью (равнины бывают плоские, холмистые);</a:t>
            </a:r>
          </a:p>
          <a:p>
            <a:pPr>
              <a:defRPr/>
            </a:pP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Горы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– обширные участки земной поверхности, приподнятые над равнинами и имеющие большие перепады высот (горы бывают низкие, средние, высокие)</a:t>
            </a:r>
            <a:endParaRPr lang="ru-RU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04415" y="5157192"/>
            <a:ext cx="1807345" cy="755832"/>
          </a:xfrm>
          <a:prstGeom prst="rect">
            <a:avLst/>
          </a:prstGeom>
          <a:gradFill>
            <a:gsLst>
              <a:gs pos="0">
                <a:srgbClr val="F79109"/>
              </a:gs>
              <a:gs pos="50000">
                <a:srgbClr val="FFFFFF"/>
              </a:gs>
              <a:gs pos="100000">
                <a:srgbClr val="F79109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Средние</a:t>
            </a:r>
          </a:p>
          <a:p>
            <a:pPr algn="ctr">
              <a:defRPr/>
            </a:pP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470245" y="5157192"/>
            <a:ext cx="6478253" cy="755832"/>
          </a:xfrm>
          <a:prstGeom prst="rect">
            <a:avLst/>
          </a:prstGeom>
          <a:gradFill>
            <a:gsLst>
              <a:gs pos="0">
                <a:srgbClr val="F79109"/>
              </a:gs>
              <a:gs pos="50000">
                <a:srgbClr val="FFFFFF"/>
              </a:gs>
              <a:gs pos="100000">
                <a:srgbClr val="F79109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Плоскогорья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(плато), низменности, возвышенности,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отдельные хребты, речные долины и т.д.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04415" y="6021288"/>
            <a:ext cx="1807345" cy="740805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Мелкие</a:t>
            </a:r>
          </a:p>
          <a:p>
            <a:pPr algn="ctr">
              <a:defRPr/>
            </a:pP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470245" y="6021288"/>
            <a:ext cx="6478253" cy="740805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>
              <a:defRPr/>
            </a:pP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Гора (холм, курган), овраг, лощина, дюны, котловина, впадина (яма) и др.</a:t>
            </a:r>
          </a:p>
          <a:p>
            <a:pPr>
              <a:defRPr/>
            </a:pP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8018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63004"/>
            <a:ext cx="1553915" cy="239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34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Прямая соединительная линия 50"/>
          <p:cNvCxnSpPr/>
          <p:nvPr/>
        </p:nvCxnSpPr>
        <p:spPr>
          <a:xfrm rot="5400000">
            <a:off x="3995936" y="6097064"/>
            <a:ext cx="576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rot="5400000">
            <a:off x="2555776" y="6097064"/>
            <a:ext cx="576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rot="5400000">
            <a:off x="1259632" y="6097064"/>
            <a:ext cx="576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rot="5400000">
            <a:off x="7596336" y="6097064"/>
            <a:ext cx="576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rot="5400000">
            <a:off x="5857884" y="5942978"/>
            <a:ext cx="28575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999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4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11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119698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Типовые естественные формы рельефа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38" name="Прямоугольник 37"/>
          <p:cNvSpPr/>
          <p:nvPr/>
        </p:nvSpPr>
        <p:spPr>
          <a:xfrm>
            <a:off x="642910" y="2052298"/>
            <a:ext cx="2560938" cy="2162520"/>
          </a:xfrm>
          <a:prstGeom prst="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50000">
                <a:srgbClr val="FFFFFF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marL="457200" indent="-457200" algn="ctr">
              <a:buAutoNum type="arabicPeriod"/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Долина </a:t>
            </a:r>
          </a:p>
          <a:p>
            <a:pPr marL="457200" indent="-457200"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(лощина, овраг,</a:t>
            </a:r>
          </a:p>
          <a:p>
            <a:pPr marL="457200" indent="-457200"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балка)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3347864" y="2052298"/>
            <a:ext cx="2664296" cy="1080120"/>
          </a:xfrm>
          <a:prstGeom prst="rect">
            <a:avLst/>
          </a:prstGeom>
          <a:gradFill>
            <a:gsLst>
              <a:gs pos="0">
                <a:srgbClr val="F79109"/>
              </a:gs>
              <a:gs pos="50000">
                <a:srgbClr val="FFFFFF"/>
              </a:gs>
              <a:gs pos="100000">
                <a:srgbClr val="FAA306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2. Котловина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6169950" y="3276434"/>
            <a:ext cx="2794538" cy="936104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5. Хребет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6156176" y="2052298"/>
            <a:ext cx="2806634" cy="1080120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rgbClr val="FFFFFF"/>
              </a:gs>
              <a:gs pos="100000">
                <a:srgbClr val="92D050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3. Седловина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3302758" y="3276434"/>
            <a:ext cx="2709402" cy="936104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rgbClr val="FFFFFF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4. Гора</a:t>
            </a: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(холм, сопка)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42910" y="4282867"/>
            <a:ext cx="8358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Arial" charset="0"/>
              </a:rPr>
              <a:t>Все указанные типовые естественные формы рельефа образуются          из различного сочетания скатов:</a:t>
            </a:r>
            <a:endParaRPr lang="ru-RU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11560" y="5953048"/>
            <a:ext cx="1152128" cy="775298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rgbClr val="FFFFFF"/>
              </a:gs>
              <a:gs pos="100000">
                <a:schemeClr val="accent5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ровные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(прямые)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815152" y="5953048"/>
            <a:ext cx="1748736" cy="775298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rgbClr val="FFFFFF"/>
              </a:gs>
              <a:gs pos="100000">
                <a:schemeClr val="accent5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выпуклые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(крутые, пологие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35896" y="5953048"/>
            <a:ext cx="1944216" cy="775298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rgbClr val="FFFFFF"/>
              </a:gs>
              <a:gs pos="100000">
                <a:schemeClr val="accent5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вогнутые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(крутые, пологие)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652120" y="5953048"/>
            <a:ext cx="1656184" cy="775298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rgbClr val="FFFFFF"/>
              </a:gs>
              <a:gs pos="100000">
                <a:schemeClr val="accent5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ступенчатые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7380312" y="5953048"/>
            <a:ext cx="1582498" cy="775298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rgbClr val="FFFFFF"/>
              </a:gs>
              <a:gs pos="100000">
                <a:schemeClr val="accent5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смешанные</a:t>
            </a: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1547664" y="5809032"/>
            <a:ext cx="633670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rot="5400000">
            <a:off x="4786314" y="5657226"/>
            <a:ext cx="28575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3214678" y="4999274"/>
            <a:ext cx="3312368" cy="644304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rgbClr val="FFFFFF"/>
              </a:gs>
              <a:gs pos="100000">
                <a:schemeClr val="accent5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Скаты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642910" y="928670"/>
            <a:ext cx="8286808" cy="1000132"/>
          </a:xfrm>
          <a:prstGeom prst="rect">
            <a:avLst/>
          </a:prstGeom>
          <a:gradFill>
            <a:gsLst>
              <a:gs pos="0">
                <a:srgbClr val="F79109"/>
              </a:gs>
              <a:gs pos="50000">
                <a:srgbClr val="FFFFFF"/>
              </a:gs>
              <a:gs pos="100000">
                <a:srgbClr val="F79109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endParaRPr lang="ru-RU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 ограниченном районе местности, имеющем средние                   и мелкие площадные размеры, принято различать          основные формы рельефа, созданные природой :</a:t>
            </a:r>
          </a:p>
          <a:p>
            <a:pPr algn="ctr">
              <a:defRPr/>
            </a:pPr>
            <a:endParaRPr lang="ru-RU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64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81208" cy="6742909"/>
            <a:chOff x="62792" y="70467"/>
            <a:chExt cx="9081208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0710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12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47056" y="64291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173365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Скаты: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22" name="Стрелка вправо 21"/>
          <p:cNvSpPr/>
          <p:nvPr/>
        </p:nvSpPr>
        <p:spPr>
          <a:xfrm rot="8145348">
            <a:off x="9208408" y="3049538"/>
            <a:ext cx="504054" cy="389523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71472" y="714356"/>
            <a:ext cx="857252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305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Скат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наклонная поверхность форм рельефа. Основные элементы ската:</a:t>
            </a:r>
          </a:p>
          <a:p>
            <a:pPr indent="27305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Крутизна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угол наклона ската в горизонтальной плоскости;</a:t>
            </a:r>
          </a:p>
          <a:p>
            <a:pPr indent="27305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Высота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проекция ската на горизонтальную плоскость (заложение, соответствующее на высоте сечения на карте, называется заложением горизонталей);</a:t>
            </a:r>
          </a:p>
          <a:p>
            <a:pPr indent="27305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Перегиб ската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линия резкого изменения крутизны ската от крутого к пологому и наоборот</a:t>
            </a:r>
          </a:p>
          <a:p>
            <a:pPr indent="273050"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Направление ската на карте определяют:</a:t>
            </a:r>
          </a:p>
          <a:p>
            <a:pPr indent="2730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расположению водоемов (рек, озер) – понижение в сторону водоема</a:t>
            </a:r>
          </a:p>
          <a:p>
            <a:pPr indent="2730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указателям направления ската (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бергштрихам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 – штрих направлен в сторону понижению</a:t>
            </a:r>
          </a:p>
          <a:p>
            <a:pPr indent="2730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отметкам высот – понижение в сторону меньшей отметки</a:t>
            </a:r>
          </a:p>
          <a:p>
            <a:pPr indent="2730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подписи отметок горизонталей – основание цифр в сторону понижения</a:t>
            </a: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-101956"/>
            <a:ext cx="9045712" cy="6915332"/>
            <a:chOff x="62792" y="-101956"/>
            <a:chExt cx="9045712" cy="6915332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3386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13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-101956"/>
              <a:ext cx="82296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Основные элементы                                                                 типовых естественных форм </a:t>
              </a:r>
              <a:r>
                <a:rPr lang="ru-RU" sz="2800" b="1" dirty="0">
                  <a:latin typeface="Times New Roman" pitchFamily="18" charset="0"/>
                </a:rPr>
                <a:t>рельефа</a:t>
              </a: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19" name="Прямоугольник 18"/>
          <p:cNvSpPr/>
          <p:nvPr/>
        </p:nvSpPr>
        <p:spPr>
          <a:xfrm>
            <a:off x="500034" y="6143644"/>
            <a:ext cx="8643966" cy="714356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rgbClr val="FFFFFF"/>
              </a:gs>
              <a:gs pos="100000">
                <a:srgbClr val="92D050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На других материках (в других климатических зонах) естественные формы рельефа могут иметь и иные элементы.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571473" y="857232"/>
            <a:ext cx="8429684" cy="5286411"/>
            <a:chOff x="571473" y="1117535"/>
            <a:chExt cx="8429684" cy="4668919"/>
          </a:xfrm>
        </p:grpSpPr>
        <p:pic>
          <p:nvPicPr>
            <p:cNvPr id="143364" name="Picture 4" descr="https://tapoc.trbo.yandex.net/tapoc_secure_proxy/9dc445f007a212a066b43faf5dfd5717?url=http%3A%2F%2Fgregvideo.narod2.ru%2Folderfiles%2F1%2Frelef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1473" y="1117535"/>
              <a:ext cx="8429684" cy="46689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5" name="Прямоугольник 4"/>
            <p:cNvSpPr/>
            <p:nvPr/>
          </p:nvSpPr>
          <p:spPr>
            <a:xfrm>
              <a:off x="7020272" y="5301208"/>
              <a:ext cx="67575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</a:rPr>
                <a:t>Дно</a:t>
              </a:r>
              <a:endParaRPr lang="ru-RU" sz="1600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7572396" y="4650772"/>
              <a:ext cx="126845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</a:rPr>
                <a:t>Бровка</a:t>
              </a:r>
              <a:endParaRPr lang="ru-RU" sz="1600" dirty="0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572132" y="1622283"/>
              <a:ext cx="1368152" cy="5651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tIns="36000" rIns="36000" bIns="3600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</a:rPr>
                <a:t>Котловина (впадина)</a:t>
              </a:r>
              <a:endParaRPr lang="ru-RU" sz="1600" dirty="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6357950" y="1117535"/>
              <a:ext cx="1628499" cy="3189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tIns="36000" rIns="36000" bIns="3600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</a:rPr>
                <a:t>Холм (сопка)</a:t>
              </a:r>
              <a:endParaRPr lang="ru-RU" sz="1600" dirty="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7358082" y="1496096"/>
              <a:ext cx="1628499" cy="3189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tIns="36000" rIns="36000" bIns="3600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</a:rPr>
                <a:t>Долина</a:t>
              </a:r>
              <a:endParaRPr lang="ru-RU" sz="1600" dirty="0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929190" y="1117535"/>
              <a:ext cx="1168754" cy="3189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tIns="36000" rIns="36000" bIns="36000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</a:rPr>
                <a:t>Овраг</a:t>
              </a:r>
              <a:endParaRPr lang="ru-RU" sz="1600" dirty="0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643306" y="1180628"/>
              <a:ext cx="1168754" cy="5332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tIns="36000" rIns="36000" bIns="36000" anchor="ctr" anchorCtr="0">
              <a:no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</a:rPr>
                <a:t>Гора</a:t>
              </a:r>
              <a:endParaRPr lang="ru-RU" sz="1600" dirty="0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4286248" y="2379405"/>
              <a:ext cx="944417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tIns="36000" rIns="36000" bIns="36000" anchor="ctr" anchorCtr="0">
              <a:no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</a:rPr>
                <a:t>Хребет</a:t>
              </a:r>
              <a:endParaRPr lang="ru-RU" sz="1600" dirty="0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357554" y="1748470"/>
              <a:ext cx="1656184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tIns="36000" rIns="36000" bIns="36000" anchor="ctr" anchorCtr="0">
              <a:no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</a:rPr>
                <a:t>Вершина (пик)</a:t>
              </a:r>
              <a:endParaRPr lang="ru-RU" sz="1600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714480" y="1180628"/>
              <a:ext cx="1656184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tIns="36000" rIns="36000" bIns="36000" anchor="ctr" anchorCtr="0">
              <a:no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</a:rPr>
                <a:t>Седловина</a:t>
              </a:r>
              <a:endParaRPr lang="ru-RU" sz="1600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2214546" y="1622283"/>
              <a:ext cx="115212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tIns="36000" rIns="36000" bIns="36000" anchor="ctr" anchorCtr="0">
              <a:no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</a:rPr>
                <a:t>Лощина</a:t>
              </a:r>
              <a:endParaRPr lang="ru-RU" sz="1600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6572264" y="2190125"/>
              <a:ext cx="1121649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tIns="36000" rIns="36000" bIns="36000" anchor="ctr" anchorCtr="0">
              <a:no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</a:rPr>
                <a:t>Вершина</a:t>
              </a:r>
              <a:endParaRPr lang="ru-RU" sz="1600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7286644" y="2884153"/>
              <a:ext cx="1656184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tIns="36000" rIns="36000" bIns="36000" anchor="ctr" anchorCtr="0">
              <a:no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</a:rPr>
                <a:t>Склон (скат)</a:t>
              </a:r>
              <a:endParaRPr lang="ru-RU" sz="1600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714348" y="1559189"/>
              <a:ext cx="944417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tIns="36000" rIns="36000" bIns="36000" anchor="ctr" anchorCtr="0">
              <a:no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</a:rPr>
                <a:t>Курган</a:t>
              </a:r>
              <a:endParaRPr lang="ru-RU" sz="1600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714348" y="3451994"/>
              <a:ext cx="1121649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tIns="36000" rIns="36000" bIns="36000" anchor="ctr" anchorCtr="0">
              <a:no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</a:rPr>
                <a:t>Вершина</a:t>
              </a:r>
              <a:endParaRPr lang="ru-RU" sz="1600" dirty="0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1314322" y="2319402"/>
              <a:ext cx="115212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tIns="36000" rIns="36000" bIns="36000" anchor="ctr" anchorCtr="0">
              <a:no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</a:rPr>
                <a:t>Перевал</a:t>
              </a:r>
              <a:endParaRPr lang="ru-RU" sz="1600" dirty="0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3286116" y="3714752"/>
              <a:ext cx="115212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tIns="36000" rIns="36000" bIns="36000" anchor="ctr" anchorCtr="0">
              <a:no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</a:rPr>
                <a:t>Устье</a:t>
              </a:r>
              <a:endParaRPr lang="ru-RU" sz="1600" dirty="0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2627784" y="2060848"/>
              <a:ext cx="115212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tIns="36000" rIns="36000" bIns="36000" anchor="ctr" anchorCtr="0">
              <a:no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</a:rPr>
                <a:t>Верховье</a:t>
              </a:r>
              <a:endParaRPr lang="ru-RU" sz="1600" dirty="0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6643702" y="3262714"/>
              <a:ext cx="126845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latin typeface="Times New Roman" pitchFamily="18" charset="0"/>
                </a:rPr>
                <a:t>Подошва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5823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-101956"/>
            <a:ext cx="9045712" cy="6915332"/>
            <a:chOff x="62792" y="-101956"/>
            <a:chExt cx="9045712" cy="6915332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9529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14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-101956"/>
              <a:ext cx="82296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Изображение реального рельефа                                   на плоскости (карте, плане) горизонталями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pic>
        <p:nvPicPr>
          <p:cNvPr id="149508" name="Picture 4" descr="https://tapoc.trbo.yandex.net/tapoc_secure_proxy/eeecf8d98f13c6f33bc85d53befda76c?url=http%3A%2F%2Fwikiofwow.ru%2Fimages%2Fimg-xQxnIQ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857232"/>
            <a:ext cx="8215370" cy="5929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823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024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4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15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116051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>
                  <a:latin typeface="Times New Roman" pitchFamily="18" charset="0"/>
                </a:rPr>
                <a:t>Типовые естественные формы рельефа</a:t>
              </a: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78" y="980727"/>
            <a:ext cx="3948222" cy="2815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358" y="968150"/>
            <a:ext cx="4301138" cy="282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78" y="4005064"/>
            <a:ext cx="3948222" cy="2646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358" y="4001640"/>
            <a:ext cx="4301138" cy="264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823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727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5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16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116051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Типовые искусственные формы рельефа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38" name="Прямоугольник 37"/>
          <p:cNvSpPr/>
          <p:nvPr/>
        </p:nvSpPr>
        <p:spPr>
          <a:xfrm>
            <a:off x="550856" y="980728"/>
            <a:ext cx="2652992" cy="1080120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rgbClr val="FFFFFF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1. Курган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3347864" y="980728"/>
            <a:ext cx="2664296" cy="1080120"/>
          </a:xfrm>
          <a:prstGeom prst="rect">
            <a:avLst/>
          </a:prstGeom>
          <a:gradFill>
            <a:gsLst>
              <a:gs pos="0">
                <a:srgbClr val="F79109"/>
              </a:gs>
              <a:gs pos="50000">
                <a:srgbClr val="FFFFFF"/>
              </a:gs>
              <a:gs pos="100000">
                <a:srgbClr val="FAA306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2. Террикон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6156176" y="980728"/>
            <a:ext cx="2806634" cy="1080120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rgbClr val="FFFFFF"/>
              </a:gs>
              <a:gs pos="100000">
                <a:srgbClr val="92D050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3. Карьер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563593" y="2276872"/>
            <a:ext cx="2652992" cy="2232248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rgbClr val="FFFFFF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Искусственно созданный холм на поверхности земли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3360601" y="2276872"/>
            <a:ext cx="2664296" cy="2232248"/>
          </a:xfrm>
          <a:prstGeom prst="rect">
            <a:avLst/>
          </a:prstGeom>
          <a:gradFill>
            <a:gsLst>
              <a:gs pos="0">
                <a:srgbClr val="F79109"/>
              </a:gs>
              <a:gs pos="50000">
                <a:srgbClr val="FFFFFF"/>
              </a:gs>
              <a:gs pos="100000">
                <a:srgbClr val="FAA306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Отвалы пустой породы, которая подымается из шахт во время добычи полезных ископаемых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168913" y="2276872"/>
            <a:ext cx="2806634" cy="2232248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rgbClr val="FFFFFF"/>
              </a:gs>
              <a:gs pos="100000">
                <a:srgbClr val="92D050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Совокупность выработок, образованных при добычи полезных ископаемых открытым способом</a:t>
            </a:r>
          </a:p>
        </p:txBody>
      </p:sp>
      <p:pic>
        <p:nvPicPr>
          <p:cNvPr id="113682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36" y="4653136"/>
            <a:ext cx="2635312" cy="207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83" name="Picture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601" y="4670195"/>
            <a:ext cx="2664296" cy="206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84" name="Picture 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653136"/>
            <a:ext cx="2806634" cy="2076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81208" cy="6742909"/>
            <a:chOff x="62792" y="70467"/>
            <a:chExt cx="9081208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3062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17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47056" y="64291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173365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Рельеф местности обозначения на карте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" name="Содержимое 99"/>
          <p:cNvGraphicFramePr>
            <a:graphicFrameLocks noGrp="1"/>
          </p:cNvGraphicFramePr>
          <p:nvPr>
            <p:ph idx="1"/>
          </p:nvPr>
        </p:nvGraphicFramePr>
        <p:xfrm>
          <a:off x="608012" y="827134"/>
          <a:ext cx="8535988" cy="6030866"/>
        </p:xfrm>
        <a:graphic>
          <a:graphicData uri="http://schemas.openxmlformats.org/drawingml/2006/table">
            <a:tbl>
              <a:tblPr/>
              <a:tblGrid>
                <a:gridCol w="2133997"/>
                <a:gridCol w="2133997"/>
                <a:gridCol w="2133997"/>
                <a:gridCol w="2133997"/>
              </a:tblGrid>
              <a:tr h="953866">
                <a:tc>
                  <a:txBody>
                    <a:bodyPr/>
                    <a:lstStyle/>
                    <a:p>
                      <a:pPr algn="ctr"/>
                      <a:endParaRPr lang="ru-RU" sz="1700" dirty="0"/>
                    </a:p>
                  </a:txBody>
                  <a:tcPr marL="85094" marR="85094" marT="42547" marB="425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Абсолютная высота</a:t>
                      </a:r>
                    </a:p>
                  </a:txBody>
                  <a:tcPr marL="85094" marR="85094" marT="42547" marB="4254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/>
                    </a:p>
                  </a:txBody>
                  <a:tcPr marL="85094" marR="85094" marT="42547" marB="42547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Отметки высот у ориентиров</a:t>
                      </a:r>
                    </a:p>
                  </a:txBody>
                  <a:tcPr marL="85094" marR="85094" marT="42547" marB="42547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08776">
                <a:tc>
                  <a:txBody>
                    <a:bodyPr/>
                    <a:lstStyle/>
                    <a:p>
                      <a:pPr algn="ctr"/>
                      <a:endParaRPr lang="ru-RU" sz="1700" dirty="0"/>
                    </a:p>
                  </a:txBody>
                  <a:tcPr marL="85094" marR="85094" marT="42547" marB="4254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Камни</a:t>
                      </a:r>
                    </a:p>
                  </a:txBody>
                  <a:tcPr marL="85094" marR="85094" marT="42547" marB="4254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/>
                    </a:p>
                  </a:txBody>
                  <a:tcPr marL="85094" marR="85094" marT="42547" marB="42547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/>
                        <a:t>Вход в пещеру</a:t>
                      </a:r>
                    </a:p>
                  </a:txBody>
                  <a:tcPr marL="85094" marR="85094" marT="42547" marB="42547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06915">
                <a:tc>
                  <a:txBody>
                    <a:bodyPr/>
                    <a:lstStyle/>
                    <a:p>
                      <a:pPr algn="ctr"/>
                      <a:endParaRPr lang="ru-RU" sz="1700" dirty="0"/>
                    </a:p>
                  </a:txBody>
                  <a:tcPr marL="85094" marR="85094" marT="42547" marB="4254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Курганы.</a:t>
                      </a:r>
                      <a:br>
                        <a:rPr lang="ru-RU" sz="1700" dirty="0"/>
                      </a:br>
                      <a:r>
                        <a:rPr lang="ru-RU" sz="1700" dirty="0"/>
                        <a:t>1 - в масштабе (в метрах)</a:t>
                      </a:r>
                      <a:br>
                        <a:rPr lang="ru-RU" sz="1700" dirty="0"/>
                      </a:br>
                      <a:r>
                        <a:rPr lang="ru-RU" sz="1700" dirty="0"/>
                        <a:t>2 - не в </a:t>
                      </a:r>
                      <a:r>
                        <a:rPr lang="ru-RU" sz="1700" dirty="0" err="1"/>
                        <a:t>масшабе</a:t>
                      </a:r>
                      <a:endParaRPr lang="ru-RU" sz="1700" dirty="0"/>
                    </a:p>
                  </a:txBody>
                  <a:tcPr marL="85094" marR="85094" marT="42547" marB="4254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/>
                    </a:p>
                  </a:txBody>
                  <a:tcPr marL="85094" marR="85094" marT="42547" marB="42547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/>
                        <a:t>Ямы </a:t>
                      </a:r>
                      <a:br>
                        <a:rPr lang="ru-RU" sz="1700"/>
                      </a:br>
                      <a:r>
                        <a:rPr lang="ru-RU" sz="1700"/>
                        <a:t>1 - в масштабе (в метрах)</a:t>
                      </a:r>
                      <a:br>
                        <a:rPr lang="ru-RU" sz="1700"/>
                      </a:br>
                      <a:r>
                        <a:rPr lang="ru-RU" sz="1700"/>
                        <a:t>2 - не в масштабе</a:t>
                      </a:r>
                    </a:p>
                  </a:txBody>
                  <a:tcPr marL="85094" marR="85094" marT="42547" marB="42547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33036">
                <a:tc>
                  <a:txBody>
                    <a:bodyPr/>
                    <a:lstStyle/>
                    <a:p>
                      <a:pPr algn="ctr"/>
                      <a:endParaRPr lang="ru-RU" sz="1700" dirty="0"/>
                    </a:p>
                  </a:txBody>
                  <a:tcPr marL="85094" marR="85094" marT="42547" marB="4254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smtClean="0"/>
                        <a:t>Скалы и скалистые обрывы</a:t>
                      </a:r>
                    </a:p>
                    <a:p>
                      <a:pPr algn="ctr"/>
                      <a:endParaRPr lang="ru-RU" sz="1700" dirty="0"/>
                    </a:p>
                  </a:txBody>
                  <a:tcPr marL="85094" marR="85094" marT="42547" marB="4254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/>
                    </a:p>
                  </a:txBody>
                  <a:tcPr marL="85094" marR="85094" marT="42547" marB="42547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Уступы и обрывы (высота в метрах)</a:t>
                      </a:r>
                      <a:endParaRPr lang="ru-RU" sz="1700" dirty="0"/>
                    </a:p>
                  </a:txBody>
                  <a:tcPr marL="85094" marR="85094" marT="42547" marB="42547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9724">
                <a:tc>
                  <a:txBody>
                    <a:bodyPr/>
                    <a:lstStyle/>
                    <a:p>
                      <a:pPr algn="ctr"/>
                      <a:endParaRPr lang="ru-RU" sz="1700" dirty="0"/>
                    </a:p>
                  </a:txBody>
                  <a:tcPr marL="85094" marR="85094" marT="42547" marB="4254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/>
                    </a:p>
                  </a:txBody>
                  <a:tcPr marL="85094" marR="85094" marT="42547" marB="4254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/>
                    </a:p>
                  </a:txBody>
                  <a:tcPr marL="85094" marR="85094" marT="42547" marB="42547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/>
                    </a:p>
                  </a:txBody>
                  <a:tcPr marL="85094" marR="85094" marT="42547" marB="42547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851184">
                <a:tc>
                  <a:txBody>
                    <a:bodyPr/>
                    <a:lstStyle/>
                    <a:p>
                      <a:pPr algn="ctr"/>
                      <a:endParaRPr lang="ru-RU" sz="1700" dirty="0"/>
                    </a:p>
                  </a:txBody>
                  <a:tcPr marL="85094" marR="85094" marT="42547" marB="425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smtClean="0"/>
                        <a:t>Оползни</a:t>
                      </a:r>
                    </a:p>
                    <a:p>
                      <a:pPr algn="ctr"/>
                      <a:endParaRPr lang="ru-RU" sz="1700" dirty="0"/>
                    </a:p>
                  </a:txBody>
                  <a:tcPr marL="85094" marR="85094" marT="42547" marB="4254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/>
                    </a:p>
                  </a:txBody>
                  <a:tcPr marL="85094" marR="85094" marT="42547" marB="42547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smtClean="0"/>
                        <a:t>Земляные и песчаные осыпи</a:t>
                      </a:r>
                    </a:p>
                    <a:p>
                      <a:pPr algn="ctr"/>
                      <a:endParaRPr lang="ru-RU" sz="1700" dirty="0"/>
                    </a:p>
                  </a:txBody>
                  <a:tcPr marL="85094" marR="85094" marT="42547" marB="42547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07266">
                <a:tc>
                  <a:txBody>
                    <a:bodyPr/>
                    <a:lstStyle/>
                    <a:p>
                      <a:pPr algn="ctr"/>
                      <a:endParaRPr lang="ru-RU" sz="1700" dirty="0"/>
                    </a:p>
                  </a:txBody>
                  <a:tcPr marL="85094" marR="85094" marT="42547" marB="4254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Обозначения </a:t>
                      </a:r>
                      <a:r>
                        <a:rPr lang="en-US" sz="1700" dirty="0" smtClean="0"/>
                        <a:t>h</a:t>
                      </a:r>
                      <a:r>
                        <a:rPr lang="ru-RU" sz="1700" dirty="0" smtClean="0"/>
                        <a:t> гори</a:t>
                      </a:r>
                      <a:r>
                        <a:rPr lang="en-US" sz="1700" dirty="0" smtClean="0"/>
                        <a:t>-</a:t>
                      </a:r>
                      <a:r>
                        <a:rPr lang="ru-RU" sz="1700" dirty="0" err="1" smtClean="0"/>
                        <a:t>зонталей</a:t>
                      </a:r>
                      <a:r>
                        <a:rPr lang="ru-RU" sz="1700" dirty="0" smtClean="0"/>
                        <a:t> </a:t>
                      </a:r>
                      <a:r>
                        <a:rPr lang="ru-RU" sz="1700" dirty="0"/>
                        <a:t>в метрах</a:t>
                      </a:r>
                    </a:p>
                  </a:txBody>
                  <a:tcPr marL="85094" marR="85094" marT="42547" marB="4254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/>
                    </a:p>
                  </a:txBody>
                  <a:tcPr marL="85094" marR="85094" marT="42547" marB="42547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/>
                    </a:p>
                  </a:txBody>
                  <a:tcPr marL="85094" marR="85094" marT="42547" marB="42547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9" name="Picture 93" descr="http://www.4turista.ru/files/k6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785794"/>
            <a:ext cx="207170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5" descr="http://www.4turista.ru/files/k64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00" y="1928802"/>
            <a:ext cx="1214437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7" descr="http://www.4turista.ru/files/k66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1538" y="2571744"/>
            <a:ext cx="138112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99" descr="http://www.4turista.ru/files/k67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1538" y="3643314"/>
            <a:ext cx="1381125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1" descr="http://www.4turista.ru/files/k69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00100" y="4714884"/>
            <a:ext cx="16430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03" descr="http://www.4turista.ru/files/k73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28662" y="6072188"/>
            <a:ext cx="150018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94" descr="http://www.4turista.ru/files/k63.gi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929190" y="857232"/>
            <a:ext cx="200026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96" descr="http://www.4turista.ru/files/k65.gi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500694" y="1857364"/>
            <a:ext cx="952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98" descr="http://www.4turista.ru/files/k72.gif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929190" y="2428868"/>
            <a:ext cx="192882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00" descr="http://www.4turista.ru/files/k71.gif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929190" y="3643314"/>
            <a:ext cx="200026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02" descr="http://www.4turista.ru/files/k70.gif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000628" y="4643446"/>
            <a:ext cx="192881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97" descr="http://www.4turista.ru/files/k66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23938" y="2724144"/>
            <a:ext cx="138112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795" name="Точечный рисунок" r:id="rId4" imgW="4266667" imgH="3486637" progId="PBrush">
                      <p:embed/>
                    </p:oleObj>
                  </mc:Choice>
                  <mc:Fallback>
                    <p:oleObj name="Точечный рисунок" r:id="rId4" imgW="4266667" imgH="3486637" progId="PBrush">
                      <p:embed/>
                      <p:pic>
                        <p:nvPicPr>
                          <p:cNvPr id="0" name="Picture 5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18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116051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Группы местных предметов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19" name="Прямоугольник 18"/>
          <p:cNvSpPr/>
          <p:nvPr/>
        </p:nvSpPr>
        <p:spPr>
          <a:xfrm>
            <a:off x="611560" y="4437113"/>
            <a:ext cx="2520280" cy="2243368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rgbClr val="FFFFFF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Грунты</a:t>
            </a:r>
          </a:p>
          <a:p>
            <a:pPr algn="ctr">
              <a:defRPr/>
            </a:pP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3203848" y="1124744"/>
            <a:ext cx="360040" cy="432048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11560" y="908720"/>
            <a:ext cx="2520280" cy="1080120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rgbClr val="FFFFFF"/>
              </a:gs>
              <a:gs pos="100000">
                <a:schemeClr val="accent5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Гидрография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635896" y="908720"/>
            <a:ext cx="5328592" cy="1080120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rgbClr val="FFFFFF"/>
              </a:gs>
              <a:gs pos="100000">
                <a:schemeClr val="accent5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Моря, реки,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озера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водохранилища, ручьи, каналы, болота,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родники,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колодцы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и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другие водоемы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11560" y="2060848"/>
            <a:ext cx="2520280" cy="225812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rgbClr val="FFFFFF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Растительный покров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635895" y="2060848"/>
            <a:ext cx="5344331" cy="225812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rgbClr val="FFFFFF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>
              <a:buFontTx/>
              <a:buChar char="-"/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древесные и кустарниковые насаждения (леса, рощи, заросли, редколесья);</a:t>
            </a:r>
          </a:p>
          <a:p>
            <a:pPr>
              <a:buFontTx/>
              <a:buChar char="-"/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луговая высокотравная и степная травянистая растительность;</a:t>
            </a:r>
          </a:p>
          <a:p>
            <a:pP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-мхи и лишайники;</a:t>
            </a:r>
          </a:p>
          <a:p>
            <a:pPr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-искусственные насаждения (сады, парки, лесополосы, различные с/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х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плантации и др.)</a:t>
            </a:r>
          </a:p>
        </p:txBody>
      </p:sp>
      <p:sp>
        <p:nvSpPr>
          <p:cNvPr id="28" name="Стрелка вправо 27"/>
          <p:cNvSpPr/>
          <p:nvPr/>
        </p:nvSpPr>
        <p:spPr>
          <a:xfrm>
            <a:off x="3203848" y="2995528"/>
            <a:ext cx="360040" cy="432048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>
            <a:off x="3203848" y="5273911"/>
            <a:ext cx="360040" cy="432049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635896" y="4437112"/>
            <a:ext cx="1440160" cy="1008112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rgbClr val="FFFFFF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Твердые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635896" y="5517232"/>
            <a:ext cx="1440160" cy="1153572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rgbClr val="FFFFFF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Рыхлые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148064" y="4437112"/>
            <a:ext cx="3816424" cy="1008112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rgbClr val="FFFFFF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скальные, полускальные, каменистые и т.п.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148064" y="5493704"/>
            <a:ext cx="3816424" cy="1175656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rgbClr val="FFFFFF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песчаные, супесчаные, глинистые, суглинистые, болотистые, торфяные и др.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0"/>
            <a:ext cx="9081208" cy="6813376"/>
            <a:chOff x="62792" y="0"/>
            <a:chExt cx="9081208" cy="6813376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4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086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19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7" name="Прямая соединительная линия 6"/>
            <p:cNvCxnSpPr/>
            <p:nvPr/>
          </p:nvCxnSpPr>
          <p:spPr>
            <a:xfrm>
              <a:off x="647056" y="64291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500034" y="0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А. Гидрография обозначения на карте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0" name="Прямоугольник 9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39552" y="857232"/>
            <a:ext cx="8604448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/>
          <a:p>
            <a:pPr>
              <a:lnSpc>
                <a:spcPct val="80000"/>
              </a:lnSpc>
              <a:defRPr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" name="Содержимое 4"/>
          <p:cNvGraphicFramePr>
            <a:graphicFrameLocks noGrp="1"/>
          </p:cNvGraphicFramePr>
          <p:nvPr>
            <p:ph idx="1"/>
          </p:nvPr>
        </p:nvGraphicFramePr>
        <p:xfrm>
          <a:off x="500034" y="785794"/>
          <a:ext cx="8643966" cy="6072206"/>
        </p:xfrm>
        <a:graphic>
          <a:graphicData uri="http://schemas.openxmlformats.org/drawingml/2006/table">
            <a:tbl>
              <a:tblPr/>
              <a:tblGrid>
                <a:gridCol w="2035514"/>
                <a:gridCol w="125477"/>
                <a:gridCol w="2395385"/>
                <a:gridCol w="44444"/>
                <a:gridCol w="1790757"/>
                <a:gridCol w="91397"/>
                <a:gridCol w="2160992"/>
              </a:tblGrid>
              <a:tr h="967150"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Обрывистые берега</a:t>
                      </a:r>
                      <a:b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1 - без пляжа </a:t>
                      </a:r>
                      <a:b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2 с пляжа (3,5 - высота в метрах)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Реки и ручьи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920094"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Судоходные реки и каналы</a:t>
                      </a:r>
                      <a:b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название пишется заглавными буквами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Не судоходные реки и каналы </a:t>
                      </a:r>
                      <a:b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название пишется прописными буквами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974313"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Дамбы и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искуственные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 валы </a:t>
                      </a:r>
                      <a:b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указана высота в метрах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Озера </a:t>
                      </a:r>
                      <a:b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1 - пресные </a:t>
                      </a:r>
                      <a:b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2 - соленые </a:t>
                      </a:r>
                      <a:b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3 - горько-соленые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10649"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/>
                      </a:r>
                      <a:b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/>
                      </a:r>
                      <a:b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114,3-отметка уреза воды </a:t>
                      </a:r>
                      <a:b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Стрелка указывает направление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V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теч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 (0,2 м/сек)</a:t>
                      </a:r>
                      <a:b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Характеристика рек и каналов:</a:t>
                      </a:r>
                      <a:b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170 - ширина (м) </a:t>
                      </a:r>
                      <a:b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1,7 - глубина (м)</a:t>
                      </a:r>
                      <a:b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Тип грунта (П—песчаный, Т—твердый, В—вязкий, К—каменистый)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/>
                      </a:r>
                      <a:b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/>
                      </a:r>
                      <a:b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Броды:</a:t>
                      </a:r>
                      <a:b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1,2—глубина</a:t>
                      </a:r>
                      <a:b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180—длина в метрах,</a:t>
                      </a:r>
                      <a:b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Т—тип грунта</a:t>
                      </a:r>
                      <a:b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0,5—скорость течения в м/сек </a:t>
                      </a:r>
                      <a:b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/>
                      </a:r>
                      <a:b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Паромы:</a:t>
                      </a:r>
                      <a:b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195—ширина реки (м)</a:t>
                      </a:r>
                      <a:b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4х3—размеры парома (м)</a:t>
                      </a:r>
                      <a:b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8—грузоподъемность (т)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2" marR="9522" marT="9522" marB="9522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8" name="Picture 8" descr="http://www.g151.ru/images/stories/poleznosti/topo_symbols_maps/k96.gif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642910" y="714356"/>
            <a:ext cx="1785938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 descr="http://www.g151.ru/images/stories/poleznosti/topo_symbols_maps/k98.gif"/>
          <p:cNvPicPr>
            <a:picLocks noChangeAspect="1" noChangeArrowheads="1"/>
          </p:cNvPicPr>
          <p:nvPr/>
        </p:nvPicPr>
        <p:blipFill>
          <a:blip r:embed="rId7" r:link="rId8"/>
          <a:srcRect/>
          <a:stretch>
            <a:fillRect/>
          </a:stretch>
        </p:blipFill>
        <p:spPr bwMode="auto">
          <a:xfrm>
            <a:off x="714348" y="1857364"/>
            <a:ext cx="1643062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http://www.g151.ru/images/stories/poleznosti/topo_symbols_maps/k100.gif"/>
          <p:cNvPicPr>
            <a:picLocks noChangeAspect="1" noChangeArrowheads="1"/>
          </p:cNvPicPr>
          <p:nvPr/>
        </p:nvPicPr>
        <p:blipFill>
          <a:blip r:embed="rId9" r:link="rId10"/>
          <a:srcRect/>
          <a:stretch>
            <a:fillRect/>
          </a:stretch>
        </p:blipFill>
        <p:spPr bwMode="auto">
          <a:xfrm>
            <a:off x="642910" y="2714620"/>
            <a:ext cx="17145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http://www.g151.ru/images/stories/poleznosti/topo_symbols_maps/k102.gif"/>
          <p:cNvPicPr>
            <a:picLocks noChangeAspect="1" noChangeArrowheads="1"/>
          </p:cNvPicPr>
          <p:nvPr/>
        </p:nvPicPr>
        <p:blipFill>
          <a:blip r:embed="rId11" r:link="rId12"/>
          <a:srcRect/>
          <a:stretch>
            <a:fillRect/>
          </a:stretch>
        </p:blipFill>
        <p:spPr bwMode="auto">
          <a:xfrm>
            <a:off x="571472" y="3714752"/>
            <a:ext cx="185736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" descr="http://www.g151.ru/images/stories/poleznosti/topo_symbols_maps/k103.gif"/>
          <p:cNvPicPr>
            <a:picLocks noChangeAspect="1" noChangeArrowheads="1"/>
          </p:cNvPicPr>
          <p:nvPr/>
        </p:nvPicPr>
        <p:blipFill>
          <a:blip r:embed="rId13" r:link="rId14"/>
          <a:srcRect/>
          <a:stretch>
            <a:fillRect/>
          </a:stretch>
        </p:blipFill>
        <p:spPr bwMode="auto">
          <a:xfrm>
            <a:off x="5214942" y="3786190"/>
            <a:ext cx="1571636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 descr="http://www.g151.ru/images/stories/poleznosti/topo_symbols_maps/k101.gif"/>
          <p:cNvPicPr>
            <a:picLocks noChangeAspect="1" noChangeArrowheads="1"/>
          </p:cNvPicPr>
          <p:nvPr/>
        </p:nvPicPr>
        <p:blipFill>
          <a:blip r:embed="rId15" r:link="rId16"/>
          <a:srcRect/>
          <a:stretch>
            <a:fillRect/>
          </a:stretch>
        </p:blipFill>
        <p:spPr bwMode="auto">
          <a:xfrm>
            <a:off x="5214942" y="2714620"/>
            <a:ext cx="1500188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 descr="http://www.g151.ru/images/stories/poleznosti/topo_symbols_maps/k99.gif"/>
          <p:cNvPicPr>
            <a:picLocks noChangeAspect="1" noChangeArrowheads="1"/>
          </p:cNvPicPr>
          <p:nvPr/>
        </p:nvPicPr>
        <p:blipFill>
          <a:blip r:embed="rId17" r:link="rId18"/>
          <a:srcRect/>
          <a:stretch>
            <a:fillRect/>
          </a:stretch>
        </p:blipFill>
        <p:spPr bwMode="auto">
          <a:xfrm>
            <a:off x="5214942" y="1857364"/>
            <a:ext cx="15716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7" descr="http://www.g151.ru/images/stories/poleznosti/topo_symbols_maps/k97.gif"/>
          <p:cNvPicPr>
            <a:picLocks noChangeAspect="1" noChangeArrowheads="1"/>
          </p:cNvPicPr>
          <p:nvPr/>
        </p:nvPicPr>
        <p:blipFill>
          <a:blip r:embed="rId19" r:link="rId20"/>
          <a:srcRect/>
          <a:stretch>
            <a:fillRect/>
          </a:stretch>
        </p:blipFill>
        <p:spPr bwMode="auto">
          <a:xfrm>
            <a:off x="5214942" y="785795"/>
            <a:ext cx="1571624" cy="85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609600" y="1686875"/>
            <a:ext cx="82296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514350" indent="-514350" algn="just">
              <a:buAutoNum type="arabicPeriod"/>
            </a:pPr>
            <a:r>
              <a:rPr lang="ru-RU" sz="2800" b="1" dirty="0">
                <a:latin typeface="Times New Roman" pitchFamily="18" charset="0"/>
              </a:rPr>
              <a:t>Местность и её значение в бою</a:t>
            </a:r>
            <a:r>
              <a:rPr lang="ru-RU" sz="2800" b="1" dirty="0" smtClean="0">
                <a:latin typeface="Times New Roman" pitchFamily="18" charset="0"/>
              </a:rPr>
              <a:t>. Требования боевых уставов в отношении изучения местности.</a:t>
            </a:r>
          </a:p>
          <a:p>
            <a:pPr marL="514350" indent="-514350">
              <a:buAutoNum type="arabicPeriod"/>
            </a:pPr>
            <a:endParaRPr lang="ru-RU" sz="2800" b="1" dirty="0">
              <a:latin typeface="Times New Roman" pitchFamily="18" charset="0"/>
            </a:endParaRPr>
          </a:p>
          <a:p>
            <a:pPr marL="514350" indent="-514350" algn="just">
              <a:buFontTx/>
              <a:buAutoNum type="arabicPeriod"/>
            </a:pPr>
            <a:r>
              <a:rPr lang="ru-RU" sz="2800" b="1" dirty="0" smtClean="0">
                <a:latin typeface="Times New Roman" pitchFamily="18" charset="0"/>
              </a:rPr>
              <a:t>Тактические свойства местности, основные её разновидности. Сезонные изменения тактических свойств местности.</a:t>
            </a:r>
          </a:p>
          <a:p>
            <a:pPr marL="514350" indent="-514350">
              <a:buFontTx/>
              <a:buAutoNum type="arabicPeriod"/>
            </a:pPr>
            <a:endParaRPr lang="ru-RU" sz="2800" b="1" dirty="0" smtClean="0">
              <a:latin typeface="Times New Roman" pitchFamily="18" charset="0"/>
            </a:endParaRPr>
          </a:p>
          <a:p>
            <a:pPr marL="514350" indent="-514350" algn="just">
              <a:buFontTx/>
              <a:buAutoNum type="arabicPeriod"/>
            </a:pPr>
            <a:r>
              <a:rPr lang="ru-RU" sz="2800" b="1" dirty="0" smtClean="0">
                <a:latin typeface="Times New Roman" pitchFamily="18" charset="0"/>
              </a:rPr>
              <a:t>Влияние тактических свойств местности на действия подразделений в бою.</a:t>
            </a:r>
          </a:p>
        </p:txBody>
      </p:sp>
      <p:grpSp>
        <p:nvGrpSpPr>
          <p:cNvPr id="2" name="Группа 18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29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66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2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22" name="Прямая соединительная линия 21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15"/>
            <p:cNvSpPr>
              <a:spLocks noChangeArrowheads="1"/>
            </p:cNvSpPr>
            <p:nvPr/>
          </p:nvSpPr>
          <p:spPr bwMode="auto">
            <a:xfrm>
              <a:off x="457200" y="173365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Учебные вопросы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25" name="Прямоугольник 24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26" name="Прямоугольник 25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27" name="Прямоугольник 26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28" name="Прямоугольник 27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0"/>
            <a:ext cx="9081208" cy="6813376"/>
            <a:chOff x="62792" y="0"/>
            <a:chExt cx="9081208" cy="6813376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4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134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20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7" name="Прямая соединительная линия 6"/>
            <p:cNvCxnSpPr/>
            <p:nvPr/>
          </p:nvCxnSpPr>
          <p:spPr>
            <a:xfrm>
              <a:off x="647056" y="64291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28596" y="0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Б. Растительный покров. Обозначения на карте 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0" name="Прямоугольник 9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17" name="Прямоугольник 16"/>
          <p:cNvSpPr/>
          <p:nvPr/>
        </p:nvSpPr>
        <p:spPr>
          <a:xfrm>
            <a:off x="571472" y="714356"/>
            <a:ext cx="857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3050"/>
            <a:endParaRPr lang="ru-RU" sz="2400" dirty="0"/>
          </a:p>
        </p:txBody>
      </p:sp>
      <p:graphicFrame>
        <p:nvGraphicFramePr>
          <p:cNvPr id="16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3" y="770427"/>
          <a:ext cx="8501091" cy="6079274"/>
        </p:xfrm>
        <a:graphic>
          <a:graphicData uri="http://schemas.openxmlformats.org/drawingml/2006/table">
            <a:tbl>
              <a:tblPr/>
              <a:tblGrid>
                <a:gridCol w="2142031"/>
                <a:gridCol w="2212112"/>
                <a:gridCol w="126450"/>
                <a:gridCol w="2306018"/>
                <a:gridCol w="1714480"/>
              </a:tblGrid>
              <a:tr h="1294489"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Обозначения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харак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. лесов.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Числитель –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h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дерева,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знаменатель - диаметр ствола,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число справа -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растояние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 между деревьями в м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Лиственный лес</a:t>
                      </a:r>
                    </a:p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 (в данном случае </a:t>
                      </a:r>
                    </a:p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береза и клен)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838951"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Смешанный лес </a:t>
                      </a:r>
                      <a:b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(в данном случае ель и береза)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Хвойный лес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47843"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Отдельно стоящее дерево:</a:t>
                      </a:r>
                      <a:b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1-хвойное, 2-лиственное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Вырубленный лес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39589"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Редкий лес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Кустарники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65627"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Луговая растительность ниже 1м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Мелкая поросль 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и молодая посадка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01196"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33196"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Высокая трава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Моховая растительность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65627"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Бурелом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Камышовые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и тростниковые </a:t>
                      </a:r>
                    </a:p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заросли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42895"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Горелый и сухостойный лес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Фруктовые сады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8" name="Picture 16" descr="http://www.g151.ru/images/stories/poleznosti/topo_symbols_maps/k21.gif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642910" y="857232"/>
            <a:ext cx="1857375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4" descr="http://www.g151.ru/images/stories/poleznosti/topo_symbols_maps/k23.gif"/>
          <p:cNvPicPr>
            <a:picLocks noChangeAspect="1" noChangeArrowheads="1"/>
          </p:cNvPicPr>
          <p:nvPr/>
        </p:nvPicPr>
        <p:blipFill>
          <a:blip r:embed="rId7" r:link="rId8"/>
          <a:srcRect/>
          <a:stretch>
            <a:fillRect/>
          </a:stretch>
        </p:blipFill>
        <p:spPr bwMode="auto">
          <a:xfrm>
            <a:off x="857224" y="2143116"/>
            <a:ext cx="1643062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2" descr="http://www.g151.ru/images/stories/poleznosti/topo_symbols_maps/k25.gif"/>
          <p:cNvPicPr>
            <a:picLocks noChangeAspect="1" noChangeArrowheads="1"/>
          </p:cNvPicPr>
          <p:nvPr/>
        </p:nvPicPr>
        <p:blipFill>
          <a:blip r:embed="rId9" r:link="rId10"/>
          <a:srcRect/>
          <a:stretch>
            <a:fillRect/>
          </a:stretch>
        </p:blipFill>
        <p:spPr bwMode="auto">
          <a:xfrm>
            <a:off x="642910" y="3071810"/>
            <a:ext cx="1928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0" descr="http://www.g151.ru/images/stories/poleznosti/topo_symbols_maps/k19.gif"/>
          <p:cNvPicPr>
            <a:picLocks noChangeAspect="1" noChangeArrowheads="1"/>
          </p:cNvPicPr>
          <p:nvPr/>
        </p:nvPicPr>
        <p:blipFill>
          <a:blip r:embed="rId11" r:link="rId12"/>
          <a:srcRect/>
          <a:stretch>
            <a:fillRect/>
          </a:stretch>
        </p:blipFill>
        <p:spPr bwMode="auto">
          <a:xfrm>
            <a:off x="1000100" y="3786190"/>
            <a:ext cx="1285884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 descr="http://www.g151.ru/images/stories/poleznosti/topo_symbols_maps/k27.gif"/>
          <p:cNvPicPr>
            <a:picLocks noChangeAspect="1" noChangeArrowheads="1"/>
          </p:cNvPicPr>
          <p:nvPr/>
        </p:nvPicPr>
        <p:blipFill>
          <a:blip r:embed="rId13" r:link="rId14"/>
          <a:srcRect/>
          <a:stretch>
            <a:fillRect/>
          </a:stretch>
        </p:blipFill>
        <p:spPr bwMode="auto">
          <a:xfrm>
            <a:off x="785786" y="4286256"/>
            <a:ext cx="142876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 descr="http://www.g151.ru/images/stories/poleznosti/topo_symbols_maps/k35.gif"/>
          <p:cNvPicPr>
            <a:picLocks noChangeAspect="1" noChangeArrowheads="1"/>
          </p:cNvPicPr>
          <p:nvPr/>
        </p:nvPicPr>
        <p:blipFill>
          <a:blip r:embed="rId15" r:link="rId16"/>
          <a:srcRect/>
          <a:stretch>
            <a:fillRect/>
          </a:stretch>
        </p:blipFill>
        <p:spPr bwMode="auto">
          <a:xfrm>
            <a:off x="785786" y="5072074"/>
            <a:ext cx="150019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http://www.g151.ru/images/stories/poleznosti/topo_symbols_maps/k33.gif"/>
          <p:cNvPicPr>
            <a:picLocks noChangeAspect="1" noChangeArrowheads="1"/>
          </p:cNvPicPr>
          <p:nvPr/>
        </p:nvPicPr>
        <p:blipFill>
          <a:blip r:embed="rId17" r:link="rId18"/>
          <a:srcRect/>
          <a:stretch>
            <a:fillRect/>
          </a:stretch>
        </p:blipFill>
        <p:spPr bwMode="auto">
          <a:xfrm>
            <a:off x="1000100" y="5572140"/>
            <a:ext cx="121444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http://www.g151.ru/images/stories/poleznosti/topo_symbols_maps/k31.gif"/>
          <p:cNvPicPr>
            <a:picLocks noChangeAspect="1" noChangeArrowheads="1"/>
          </p:cNvPicPr>
          <p:nvPr/>
        </p:nvPicPr>
        <p:blipFill>
          <a:blip r:embed="rId19" r:link="rId20"/>
          <a:srcRect/>
          <a:stretch>
            <a:fillRect/>
          </a:stretch>
        </p:blipFill>
        <p:spPr bwMode="auto">
          <a:xfrm>
            <a:off x="857224" y="6215082"/>
            <a:ext cx="142876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5" descr="http://www.g151.ru/images/stories/poleznosti/topo_symbols_maps/k22.gif"/>
          <p:cNvPicPr>
            <a:picLocks noChangeAspect="1" noChangeArrowheads="1"/>
          </p:cNvPicPr>
          <p:nvPr/>
        </p:nvPicPr>
        <p:blipFill>
          <a:blip r:embed="rId21" r:link="rId22"/>
          <a:srcRect/>
          <a:stretch>
            <a:fillRect/>
          </a:stretch>
        </p:blipFill>
        <p:spPr bwMode="auto">
          <a:xfrm>
            <a:off x="5357818" y="857232"/>
            <a:ext cx="1571636" cy="809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http://www.g151.ru/images/stories/poleznosti/topo_symbols_maps/k24.gif"/>
          <p:cNvPicPr>
            <a:picLocks noChangeAspect="1" noChangeArrowheads="1"/>
          </p:cNvPicPr>
          <p:nvPr/>
        </p:nvPicPr>
        <p:blipFill>
          <a:blip r:embed="rId23" r:link="rId24"/>
          <a:srcRect/>
          <a:stretch>
            <a:fillRect/>
          </a:stretch>
        </p:blipFill>
        <p:spPr bwMode="auto">
          <a:xfrm>
            <a:off x="5214942" y="2214554"/>
            <a:ext cx="1643074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1" descr="http://www.g151.ru/images/stories/poleznosti/topo_symbols_maps/k26.gif"/>
          <p:cNvPicPr>
            <a:picLocks noChangeAspect="1" noChangeArrowheads="1"/>
          </p:cNvPicPr>
          <p:nvPr/>
        </p:nvPicPr>
        <p:blipFill>
          <a:blip r:embed="rId25" r:link="rId26"/>
          <a:srcRect/>
          <a:stretch>
            <a:fillRect/>
          </a:stretch>
        </p:blipFill>
        <p:spPr bwMode="auto">
          <a:xfrm>
            <a:off x="5143504" y="3000372"/>
            <a:ext cx="1500187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9" descr="http://www.g151.ru/images/stories/poleznosti/topo_symbols_maps/k45.gif"/>
          <p:cNvPicPr>
            <a:picLocks noChangeAspect="1" noChangeArrowheads="1"/>
          </p:cNvPicPr>
          <p:nvPr/>
        </p:nvPicPr>
        <p:blipFill>
          <a:blip r:embed="rId27" r:link="rId28"/>
          <a:srcRect/>
          <a:stretch>
            <a:fillRect/>
          </a:stretch>
        </p:blipFill>
        <p:spPr bwMode="auto">
          <a:xfrm>
            <a:off x="5214942" y="3714752"/>
            <a:ext cx="1571636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7" descr="http://www.g151.ru/images/stories/poleznosti/topo_symbols_maps/k28.gif"/>
          <p:cNvPicPr>
            <a:picLocks noChangeAspect="1" noChangeArrowheads="1"/>
          </p:cNvPicPr>
          <p:nvPr/>
        </p:nvPicPr>
        <p:blipFill>
          <a:blip r:embed="rId29" r:link="rId30"/>
          <a:srcRect/>
          <a:stretch>
            <a:fillRect/>
          </a:stretch>
        </p:blipFill>
        <p:spPr bwMode="auto">
          <a:xfrm>
            <a:off x="5357818" y="4286256"/>
            <a:ext cx="1500198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5" descr="http://www.g151.ru/images/stories/poleznosti/topo_symbols_maps/k47.gif"/>
          <p:cNvPicPr>
            <a:picLocks noChangeAspect="1" noChangeArrowheads="1"/>
          </p:cNvPicPr>
          <p:nvPr/>
        </p:nvPicPr>
        <p:blipFill>
          <a:blip r:embed="rId31" r:link="rId32"/>
          <a:srcRect/>
          <a:stretch>
            <a:fillRect/>
          </a:stretch>
        </p:blipFill>
        <p:spPr bwMode="auto">
          <a:xfrm>
            <a:off x="5429256" y="5072074"/>
            <a:ext cx="1285884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" descr="http://www.g151.ru/images/stories/poleznosti/topo_symbols_maps/k34.gif"/>
          <p:cNvPicPr>
            <a:picLocks noChangeAspect="1" noChangeArrowheads="1"/>
          </p:cNvPicPr>
          <p:nvPr/>
        </p:nvPicPr>
        <p:blipFill>
          <a:blip r:embed="rId33" r:link="rId34"/>
          <a:srcRect/>
          <a:stretch>
            <a:fillRect/>
          </a:stretch>
        </p:blipFill>
        <p:spPr bwMode="auto">
          <a:xfrm>
            <a:off x="5429256" y="5572140"/>
            <a:ext cx="1357322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" descr="http://www.g151.ru/images/stories/poleznosti/topo_symbols_maps/k32.gif"/>
          <p:cNvPicPr>
            <a:picLocks noChangeAspect="1" noChangeArrowheads="1"/>
          </p:cNvPicPr>
          <p:nvPr/>
        </p:nvPicPr>
        <p:blipFill>
          <a:blip r:embed="rId35" r:link="rId36"/>
          <a:srcRect/>
          <a:stretch>
            <a:fillRect/>
          </a:stretch>
        </p:blipFill>
        <p:spPr bwMode="auto">
          <a:xfrm>
            <a:off x="5429256" y="6215082"/>
            <a:ext cx="142876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0"/>
            <a:ext cx="9081208" cy="6813376"/>
            <a:chOff x="62792" y="0"/>
            <a:chExt cx="9081208" cy="6813376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4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110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21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7" name="Прямая соединительная линия 6"/>
            <p:cNvCxnSpPr/>
            <p:nvPr/>
          </p:nvCxnSpPr>
          <p:spPr>
            <a:xfrm>
              <a:off x="647056" y="928670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28596" y="0"/>
              <a:ext cx="82296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В. Почвенно-грунтовый покров.</a:t>
              </a:r>
            </a:p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Обозначение на карте.</a:t>
              </a:r>
              <a:endParaRPr lang="ru-RU" sz="20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0" name="Прямоугольник 9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17" name="Прямоугольник 16"/>
          <p:cNvSpPr/>
          <p:nvPr/>
        </p:nvSpPr>
        <p:spPr>
          <a:xfrm>
            <a:off x="571472" y="714356"/>
            <a:ext cx="857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642910" y="1000108"/>
          <a:ext cx="8358248" cy="5641992"/>
        </p:xfrm>
        <a:graphic>
          <a:graphicData uri="http://schemas.openxmlformats.org/drawingml/2006/table">
            <a:tbl>
              <a:tblPr/>
              <a:tblGrid>
                <a:gridCol w="2089178"/>
                <a:gridCol w="2089179"/>
                <a:gridCol w="2090713"/>
                <a:gridCol w="2089178"/>
              </a:tblGrid>
              <a:tr h="1410498"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Проходимые болота - травянистый покров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Непроходимые болота - камышовый покров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410498"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Проходимые болота - камышовый покров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Непроходимые болота - травянистый покров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862029"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Проходимые болота- моховый покров</a:t>
                      </a:r>
                      <a:b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</a:b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1.4 - глубина в метрах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Непроходимые болота - моховый покров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958967"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Проходимые солончаки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952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icrosoft YaHei" pitchFamily="34" charset="-122"/>
                          <a:cs typeface="Times New Roman" pitchFamily="18" charset="0"/>
                        </a:rPr>
                        <a:t>Непроходимые солончаки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8" name="Picture 10" descr="http://www.g151.ru/images/stories/poleznosti/topo_symbols_maps/k37.gif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714348" y="1357298"/>
            <a:ext cx="17859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 descr="http://www.g151.ru/images/stories/poleznosti/topo_symbols_maps/k38.gif"/>
          <p:cNvPicPr>
            <a:picLocks noChangeAspect="1" noChangeArrowheads="1"/>
          </p:cNvPicPr>
          <p:nvPr/>
        </p:nvPicPr>
        <p:blipFill>
          <a:blip r:embed="rId7" r:link="rId8"/>
          <a:srcRect/>
          <a:stretch>
            <a:fillRect/>
          </a:stretch>
        </p:blipFill>
        <p:spPr bwMode="auto">
          <a:xfrm>
            <a:off x="785786" y="2714620"/>
            <a:ext cx="17145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 descr="http://www.g151.ru/images/stories/poleznosti/topo_symbols_maps/k36.gif"/>
          <p:cNvPicPr>
            <a:picLocks noChangeAspect="1" noChangeArrowheads="1"/>
          </p:cNvPicPr>
          <p:nvPr/>
        </p:nvPicPr>
        <p:blipFill>
          <a:blip r:embed="rId9" r:link="rId10"/>
          <a:srcRect/>
          <a:stretch>
            <a:fillRect/>
          </a:stretch>
        </p:blipFill>
        <p:spPr bwMode="auto">
          <a:xfrm>
            <a:off x="714348" y="4357694"/>
            <a:ext cx="1643063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http://www.g151.ru/images/stories/poleznosti/topo_symbols_maps/k53.gif"/>
          <p:cNvPicPr>
            <a:picLocks noChangeAspect="1" noChangeArrowheads="1"/>
          </p:cNvPicPr>
          <p:nvPr/>
        </p:nvPicPr>
        <p:blipFill>
          <a:blip r:embed="rId11" r:link="rId12"/>
          <a:srcRect/>
          <a:stretch>
            <a:fillRect/>
          </a:stretch>
        </p:blipFill>
        <p:spPr bwMode="auto">
          <a:xfrm>
            <a:off x="857224" y="5786454"/>
            <a:ext cx="1643063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9" descr="http://www.g151.ru/images/stories/poleznosti/topo_symbols_maps/k49.gif"/>
          <p:cNvPicPr>
            <a:picLocks noChangeAspect="1" noChangeArrowheads="1"/>
          </p:cNvPicPr>
          <p:nvPr/>
        </p:nvPicPr>
        <p:blipFill>
          <a:blip r:embed="rId13" r:link="rId14"/>
          <a:srcRect/>
          <a:stretch>
            <a:fillRect/>
          </a:stretch>
        </p:blipFill>
        <p:spPr bwMode="auto">
          <a:xfrm>
            <a:off x="5214942" y="1357298"/>
            <a:ext cx="1500188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 descr="http://www.g151.ru/images/stories/poleznosti/topo_symbols_maps/k50.gif"/>
          <p:cNvPicPr>
            <a:picLocks noChangeAspect="1" noChangeArrowheads="1"/>
          </p:cNvPicPr>
          <p:nvPr/>
        </p:nvPicPr>
        <p:blipFill>
          <a:blip r:embed="rId15" r:link="rId16"/>
          <a:srcRect/>
          <a:stretch>
            <a:fillRect/>
          </a:stretch>
        </p:blipFill>
        <p:spPr bwMode="auto">
          <a:xfrm>
            <a:off x="5286380" y="2714620"/>
            <a:ext cx="1309687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 descr="http://www.g151.ru/images/stories/poleznosti/topo_symbols_maps/k51.gif"/>
          <p:cNvPicPr>
            <a:picLocks noChangeAspect="1" noChangeArrowheads="1"/>
          </p:cNvPicPr>
          <p:nvPr/>
        </p:nvPicPr>
        <p:blipFill>
          <a:blip r:embed="rId17" r:link="rId18"/>
          <a:srcRect/>
          <a:stretch>
            <a:fillRect/>
          </a:stretch>
        </p:blipFill>
        <p:spPr bwMode="auto">
          <a:xfrm>
            <a:off x="5286380" y="4429132"/>
            <a:ext cx="1309688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 descr="http://www.g151.ru/images/stories/poleznosti/topo_symbols_maps/k52.gif"/>
          <p:cNvPicPr>
            <a:picLocks noChangeAspect="1" noChangeArrowheads="1"/>
          </p:cNvPicPr>
          <p:nvPr/>
        </p:nvPicPr>
        <p:blipFill>
          <a:blip r:embed="rId19" r:link="rId20"/>
          <a:srcRect/>
          <a:stretch>
            <a:fillRect/>
          </a:stretch>
        </p:blipFill>
        <p:spPr bwMode="auto">
          <a:xfrm>
            <a:off x="5286380" y="5857892"/>
            <a:ext cx="1309687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769" name="Точечный рисунок" r:id="rId4" imgW="4266667" imgH="3486637" progId="PBrush">
                      <p:embed/>
                    </p:oleObj>
                  </mc:Choice>
                  <mc:Fallback>
                    <p:oleObj name="Точечный рисунок" r:id="rId4" imgW="4266667" imgH="3486637" progId="PBrush">
                      <p:embed/>
                      <p:pic>
                        <p:nvPicPr>
                          <p:cNvPr id="0" name="Picture 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22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214282" y="116051"/>
              <a:ext cx="86868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Группы местных предметов (продолжение)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31" name="Прямоугольник 30"/>
          <p:cNvSpPr/>
          <p:nvPr/>
        </p:nvSpPr>
        <p:spPr>
          <a:xfrm>
            <a:off x="556968" y="980728"/>
            <a:ext cx="2513777" cy="2808312"/>
          </a:xfrm>
          <a:prstGeom prst="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50000">
                <a:srgbClr val="FFFFFF"/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Дорожная </a:t>
            </a: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сеть</a:t>
            </a:r>
          </a:p>
        </p:txBody>
      </p:sp>
      <p:sp>
        <p:nvSpPr>
          <p:cNvPr id="32" name="Стрелка вправо 31"/>
          <p:cNvSpPr/>
          <p:nvPr/>
        </p:nvSpPr>
        <p:spPr>
          <a:xfrm>
            <a:off x="3121960" y="2204864"/>
            <a:ext cx="360040" cy="432048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3557776" y="980728"/>
            <a:ext cx="1440160" cy="1080120"/>
          </a:xfrm>
          <a:prstGeom prst="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50000">
                <a:srgbClr val="FFFFFF"/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Железные дороги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076967" y="980727"/>
            <a:ext cx="3904937" cy="1080121"/>
          </a:xfrm>
          <a:prstGeom prst="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50000">
                <a:srgbClr val="FFFFFF"/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</p:spPr>
        <p:txBody>
          <a:bodyPr wrap="square" lIns="36000" rIns="36000" anchor="ctr" anchorCtr="0">
            <a:noAutofit/>
          </a:bodyPr>
          <a:lstStyle/>
          <a:p>
            <a:pPr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-действующие, строящиеся, разобранные; </a:t>
            </a:r>
          </a:p>
          <a:p>
            <a:pPr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-ширококолейные и узкоколейные; </a:t>
            </a:r>
          </a:p>
          <a:p>
            <a:pPr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-1, 2 и 3-путные; </a:t>
            </a:r>
          </a:p>
          <a:p>
            <a:pPr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-электрифицированные и нет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3540360" y="2132856"/>
            <a:ext cx="1440160" cy="864096"/>
          </a:xfrm>
          <a:prstGeom prst="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50000">
                <a:srgbClr val="FFFFFF"/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Авто-дороги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540360" y="3068960"/>
            <a:ext cx="1440160" cy="747464"/>
          </a:xfrm>
          <a:prstGeom prst="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50000">
                <a:srgbClr val="FFFFFF"/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ru-RU" b="1" dirty="0" err="1" smtClean="0">
                <a:latin typeface="Arial" pitchFamily="34" charset="0"/>
                <a:cs typeface="Arial" pitchFamily="34" charset="0"/>
              </a:rPr>
              <a:t>Грунтовыедороги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тропы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5076967" y="2132856"/>
            <a:ext cx="3904937" cy="864096"/>
          </a:xfrm>
          <a:prstGeom prst="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50000">
                <a:srgbClr val="FFFFFF"/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-действующие и строящиеся; </a:t>
            </a:r>
          </a:p>
          <a:p>
            <a:pPr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-автострады, </a:t>
            </a:r>
          </a:p>
          <a:p>
            <a:pPr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-усовершенствованные шоссе, </a:t>
            </a:r>
          </a:p>
          <a:p>
            <a:pPr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-шоссе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5076967" y="3069246"/>
            <a:ext cx="3904937" cy="764506"/>
          </a:xfrm>
          <a:prstGeom prst="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50000">
                <a:srgbClr val="FFFFFF"/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улучшенные грунтовые, проселочные, полевые и лесные дороги; караванные пути; вьючные и пешеходные тропы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556968" y="3933056"/>
            <a:ext cx="2520280" cy="2849882"/>
          </a:xfrm>
          <a:prstGeom prst="rect">
            <a:avLst/>
          </a:prstGeom>
          <a:gradFill>
            <a:gsLst>
              <a:gs pos="0">
                <a:srgbClr val="F79109"/>
              </a:gs>
              <a:gs pos="50000">
                <a:srgbClr val="FFFFFF"/>
              </a:gs>
              <a:gs pos="100000">
                <a:srgbClr val="FAA306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Населенные </a:t>
            </a: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пункты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3540360" y="3933056"/>
            <a:ext cx="1440160" cy="1102968"/>
          </a:xfrm>
          <a:prstGeom prst="rect">
            <a:avLst/>
          </a:prstGeom>
          <a:gradFill>
            <a:gsLst>
              <a:gs pos="0">
                <a:srgbClr val="F79109"/>
              </a:gs>
              <a:gs pos="50000">
                <a:srgbClr val="FFFFFF"/>
              </a:gs>
              <a:gs pos="100000">
                <a:srgbClr val="FAA306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Города</a:t>
            </a:r>
          </a:p>
        </p:txBody>
      </p:sp>
      <p:sp>
        <p:nvSpPr>
          <p:cNvPr id="45" name="Стрелка вправо 44"/>
          <p:cNvSpPr/>
          <p:nvPr/>
        </p:nvSpPr>
        <p:spPr>
          <a:xfrm>
            <a:off x="3121960" y="5085184"/>
            <a:ext cx="360040" cy="432048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3540360" y="5114824"/>
            <a:ext cx="1440160" cy="864096"/>
          </a:xfrm>
          <a:prstGeom prst="rect">
            <a:avLst/>
          </a:prstGeom>
          <a:gradFill>
            <a:gsLst>
              <a:gs pos="0">
                <a:srgbClr val="F79109"/>
              </a:gs>
              <a:gs pos="50000">
                <a:srgbClr val="FFFFFF"/>
              </a:gs>
              <a:gs pos="100000">
                <a:srgbClr val="FAA306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Поселки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3540360" y="6058463"/>
            <a:ext cx="1440160" cy="711666"/>
          </a:xfrm>
          <a:prstGeom prst="rect">
            <a:avLst/>
          </a:prstGeom>
          <a:gradFill>
            <a:gsLst>
              <a:gs pos="0">
                <a:srgbClr val="F79109"/>
              </a:gs>
              <a:gs pos="50000">
                <a:srgbClr val="FFFFFF"/>
              </a:gs>
              <a:gs pos="100000">
                <a:srgbClr val="FAA306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Сельские поселения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5049673" y="3933056"/>
            <a:ext cx="4012440" cy="1102968"/>
          </a:xfrm>
          <a:prstGeom prst="rect">
            <a:avLst/>
          </a:prstGeom>
          <a:gradFill>
            <a:gsLst>
              <a:gs pos="0">
                <a:srgbClr val="F79109"/>
              </a:gs>
              <a:gs pos="50000">
                <a:srgbClr val="FFFFFF"/>
              </a:gs>
              <a:gs pos="100000">
                <a:srgbClr val="FAA306"/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-малые (до 50 тыс. населения); </a:t>
            </a:r>
          </a:p>
          <a:p>
            <a:pPr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-средние (50-100 тыс.);</a:t>
            </a:r>
          </a:p>
          <a:p>
            <a:pPr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-крупные (250-500 тыс.); </a:t>
            </a:r>
          </a:p>
          <a:p>
            <a:pPr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-крупнейшие (500 тыс.-1 млн.); </a:t>
            </a:r>
          </a:p>
          <a:p>
            <a:pPr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-города-миллионеры (свыше 1 млн.)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5049673" y="5114824"/>
            <a:ext cx="4012440" cy="864096"/>
          </a:xfrm>
          <a:prstGeom prst="rect">
            <a:avLst/>
          </a:prstGeom>
          <a:gradFill>
            <a:gsLst>
              <a:gs pos="0">
                <a:srgbClr val="F79109"/>
              </a:gs>
              <a:gs pos="50000">
                <a:srgbClr val="FFFFFF"/>
              </a:gs>
              <a:gs pos="100000">
                <a:srgbClr val="FAA306"/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- поселки городского типа (рабочие и курортные поселки);</a:t>
            </a:r>
          </a:p>
          <a:p>
            <a:pPr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- дачные поселки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5049673" y="6058463"/>
            <a:ext cx="4012440" cy="711666"/>
          </a:xfrm>
          <a:prstGeom prst="rect">
            <a:avLst/>
          </a:prstGeom>
          <a:gradFill>
            <a:gsLst>
              <a:gs pos="0">
                <a:srgbClr val="F79109"/>
              </a:gs>
              <a:gs pos="50000">
                <a:srgbClr val="FFFFFF"/>
              </a:gs>
              <a:gs pos="100000">
                <a:srgbClr val="FAA306"/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населенные пункты, жители которых заняты сельским или лесным хозяйством, промысловой охотой и т.п.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3781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Object 5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23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116051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Взаимосвязь рельефа и местных предметов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pic>
        <p:nvPicPr>
          <p:cNvPr id="20378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576" y="782706"/>
            <a:ext cx="8388424" cy="5886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829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Object 5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24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116051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Взаимосвязь рельефа и местных предметов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pic>
        <p:nvPicPr>
          <p:cNvPr id="2058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4839" y="1041200"/>
            <a:ext cx="8482826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8901696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4805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Object 5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25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116051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Взаимосвязь рельефа и местных предметов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pic>
        <p:nvPicPr>
          <p:cNvPr id="204806" name="Picture 6" descr="http://extremum.org/data1/extremum/ex.nsf/86e112352640c9cac32572a3006d0162/b9a87e606f66e636c3257685004ad577/body/26.12C0!OpenElement&amp;FieldElemFormat=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576" y="906139"/>
            <a:ext cx="8208912" cy="5805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526885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2757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Object 5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26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116051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Населенные пункты. Обозначения на карте.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pic>
        <p:nvPicPr>
          <p:cNvPr id="202755" name="Picture 3"/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</a:blip>
          <a:srcRect/>
          <a:stretch>
            <a:fillRect/>
          </a:stretch>
        </p:blipFill>
        <p:spPr bwMode="auto">
          <a:xfrm>
            <a:off x="755576" y="908720"/>
            <a:ext cx="810921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746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5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27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116051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Взаимосвязь рельефа и местных предметов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18" name="Прямоугольник 17"/>
          <p:cNvSpPr/>
          <p:nvPr/>
        </p:nvSpPr>
        <p:spPr>
          <a:xfrm>
            <a:off x="5508104" y="2060848"/>
            <a:ext cx="2952328" cy="4536504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rgbClr val="FFFFFF"/>
              </a:gs>
              <a:gs pos="100000">
                <a:schemeClr val="accent5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МЕСТНЫЕ ПРЕДМЕТЫ</a:t>
            </a: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строительство местных предметов, в т.ч. дорожной сети, а также разработка полезных ископаемых и др. деятельность человека могут в незначительной степени изменять отдельные очертания рельефа местности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87624" y="2060848"/>
            <a:ext cx="2952328" cy="4536504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rgbClr val="FFFFFF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РЕЛЬЕФ</a:t>
            </a: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определяет направление течения рек, конфигурацию дорожной сети, планировку населенных пунктов, распространение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почвогрунтов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и растительного покрова, которые влияют на характер растительности, качество грунтовых дорог, глубину грунтовых вод и др.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907704" y="908720"/>
            <a:ext cx="5976664" cy="648072"/>
          </a:xfrm>
          <a:prstGeom prst="rect">
            <a:avLst/>
          </a:prstGeom>
          <a:gradFill>
            <a:gsLst>
              <a:gs pos="0">
                <a:srgbClr val="F34437"/>
              </a:gs>
              <a:gs pos="50000">
                <a:srgbClr val="FFFFFF"/>
              </a:gs>
              <a:gs pos="100000">
                <a:srgbClr val="F34437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Топографические элементы местности</a:t>
            </a:r>
          </a:p>
        </p:txBody>
      </p:sp>
      <p:sp>
        <p:nvSpPr>
          <p:cNvPr id="21" name="Стрелка вправо 20"/>
          <p:cNvSpPr/>
          <p:nvPr/>
        </p:nvSpPr>
        <p:spPr>
          <a:xfrm rot="5400000">
            <a:off x="2677660" y="1650931"/>
            <a:ext cx="289770" cy="389523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5400000">
            <a:off x="6638101" y="1650932"/>
            <a:ext cx="289770" cy="389523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4788024" y="3501008"/>
            <a:ext cx="792088" cy="1944216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10800000">
            <a:off x="4067945" y="3501008"/>
            <a:ext cx="792088" cy="1944216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779912" y="4293096"/>
            <a:ext cx="21602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взаимосвязь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962" name="Точечный рисунок" r:id="rId4" imgW="4266667" imgH="3486637" progId="PBrush">
                      <p:embed/>
                    </p:oleObj>
                  </mc:Choice>
                  <mc:Fallback>
                    <p:oleObj name="Точечный рисунок" r:id="rId4" imgW="4266667" imgH="3486637" progId="PBrush">
                      <p:embed/>
                      <p:pic>
                        <p:nvPicPr>
                          <p:cNvPr id="0" name="Picture 5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28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116051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Типы (разновидности) местности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24" name="Прямоугольник 23"/>
          <p:cNvSpPr/>
          <p:nvPr/>
        </p:nvSpPr>
        <p:spPr>
          <a:xfrm>
            <a:off x="683568" y="2492896"/>
            <a:ext cx="2664296" cy="792088"/>
          </a:xfrm>
          <a:prstGeom prst="rect">
            <a:avLst/>
          </a:prstGeom>
          <a:gradFill>
            <a:gsLst>
              <a:gs pos="0">
                <a:srgbClr val="00B050"/>
              </a:gs>
              <a:gs pos="50000">
                <a:srgbClr val="FFFFFF"/>
              </a:gs>
              <a:gs pos="100000">
                <a:srgbClr val="00B050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равнинная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354784" y="2492896"/>
            <a:ext cx="2520280" cy="792088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rgbClr val="FFFFFF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горная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491880" y="2492896"/>
            <a:ext cx="2664296" cy="792088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rgbClr val="FFFFFF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холмистая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683568" y="908720"/>
            <a:ext cx="8280920" cy="107717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rgbClr val="FFFFFF"/>
              </a:gs>
              <a:gs pos="100000">
                <a:srgbClr val="FF99CC"/>
              </a:gs>
            </a:gsLst>
            <a:lin ang="540000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rgbClr val="000000"/>
            </a:outerShdw>
          </a:effectLst>
        </p:spPr>
        <p:txBody>
          <a:bodyPr wrap="square" lIns="91392" tIns="45696" rIns="91392" bIns="45696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" charset="0"/>
              </a:rPr>
              <a:t>Типы местности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характеризуются в основном преобладающими </a:t>
            </a:r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формами рельефа и почвенно-растительным покровом</a:t>
            </a:r>
            <a:endParaRPr lang="ru-RU" sz="16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2658" y="3789040"/>
            <a:ext cx="2664296" cy="705164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пустынная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500970" y="3789040"/>
            <a:ext cx="2664296" cy="720080"/>
          </a:xfrm>
          <a:prstGeom prst="rect">
            <a:avLst/>
          </a:prstGeom>
          <a:gradFill>
            <a:gsLst>
              <a:gs pos="0">
                <a:srgbClr val="F79109"/>
              </a:gs>
              <a:gs pos="50000">
                <a:srgbClr val="FFFFFF"/>
              </a:gs>
              <a:gs pos="100000">
                <a:srgbClr val="FAA306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степная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358552" y="3789040"/>
            <a:ext cx="2543018" cy="705164"/>
          </a:xfrm>
          <a:prstGeom prst="rect">
            <a:avLst/>
          </a:prstGeom>
          <a:gradFill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лесная </a:t>
            </a: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(лесистая)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915816" y="1916832"/>
            <a:ext cx="3816424" cy="72008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По характеру рельефа: 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23728" y="3284984"/>
            <a:ext cx="5328592" cy="5760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По характеру почвенно-растительного покрова: 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06306" y="4725144"/>
            <a:ext cx="2664296" cy="705164"/>
          </a:xfrm>
          <a:prstGeom prst="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50000">
                <a:srgbClr val="FFFFFF"/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болотистая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514618" y="4725144"/>
            <a:ext cx="2664296" cy="72008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FF"/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лесисто-болотистая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372200" y="4725144"/>
            <a:ext cx="2543018" cy="705164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50000">
                <a:srgbClr val="FFFFFF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местность северных районов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987824" y="5373216"/>
            <a:ext cx="3816424" cy="72008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Особый вид: 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547664" y="5877271"/>
            <a:ext cx="6408712" cy="905665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rgbClr val="FFFFFF"/>
              </a:gs>
              <a:gs pos="100000">
                <a:schemeClr val="accent5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морское побережье</a:t>
            </a:r>
          </a:p>
          <a:p>
            <a:pPr algn="ctr"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(тип местности по очертанию берега и характеру рельефа:                                        фиорды,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шхерны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далматины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риасы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, лиманы, лагуны, ватты)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4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985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29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7" name="Прямая соединительная линия 6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200" y="173365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Второй учебный вопрос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0" name="Прямоугольник 9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09600" y="3141549"/>
            <a:ext cx="8229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514350" indent="-514350" algn="ctr"/>
            <a:r>
              <a:rPr lang="ru-RU" sz="2800" b="1" dirty="0" smtClean="0">
                <a:latin typeface="Times New Roman" pitchFamily="18" charset="0"/>
              </a:rPr>
              <a:t>Тактические свойства местности, основные разновидности. Сезонные изменения тактических свойств местности.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4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489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3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7" name="Прямая соединительная линия 6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200" y="173365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Учебная  литература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0" name="Прямоугольник 9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5" name="Прямоугольник 4"/>
          <p:cNvSpPr/>
          <p:nvPr/>
        </p:nvSpPr>
        <p:spPr>
          <a:xfrm>
            <a:off x="494839" y="1166843"/>
            <a:ext cx="861366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основная: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Боевой устав Сухопутных войск, ч. 3 (взвод, отделение, танк). - М.: Воениздат, 2013 г.</a:t>
            </a:r>
          </a:p>
          <a:p>
            <a:pPr lvl="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Военная топография. Учебное электронное пособие – М.,2019 г.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дополнительная: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Учебник сержанта мотострелковых войск. Воениздат, 2003 г.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Учебник «Военная топография». М., Воениздат, 2008 г.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Материально-техническое обеспечение: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Технические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обучения: ПК-1, мультимедийный проектор - 1.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Рабочие тетради студентов, учебные топографические карты, офицерские линейки, карандаши.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0546" name="Точечный рисунок" r:id="rId4" imgW="4266667" imgH="3486637" progId="PBrush">
                      <p:embed/>
                    </p:oleObj>
                  </mc:Choice>
                  <mc:Fallback>
                    <p:oleObj name="Точечный рисунок" r:id="rId4" imgW="4266667" imgH="3486637" progId="PBrush">
                      <p:embed/>
                      <p:pic>
                        <p:nvPicPr>
                          <p:cNvPr id="0" name="Picture 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30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116051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Тактические свойства местности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24" name="Прямоугольник 23"/>
          <p:cNvSpPr/>
          <p:nvPr/>
        </p:nvSpPr>
        <p:spPr>
          <a:xfrm>
            <a:off x="1115616" y="4000504"/>
            <a:ext cx="2216668" cy="1071570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rgbClr val="FFFFFF"/>
              </a:gs>
              <a:gs pos="100000">
                <a:schemeClr val="accent5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Проходимость местности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339204" y="4000504"/>
            <a:ext cx="2197137" cy="107157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rgbClr val="FFFFFF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Условия ориентирования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476301" y="4000504"/>
            <a:ext cx="2664296" cy="1071570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rgbClr val="FFFFFF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Защитные </a:t>
            </a: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свойства </a:t>
            </a: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местности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642910" y="2214553"/>
            <a:ext cx="8280920" cy="1716001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rgbClr val="FFFFFF"/>
              </a:gs>
              <a:gs pos="100000">
                <a:srgbClr val="FF99CC"/>
              </a:gs>
            </a:gsLst>
            <a:lin ang="540000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>
            <a:outerShdw dir="2700000" algn="ctr" rotWithShape="0">
              <a:srgbClr val="000000"/>
            </a:outerShdw>
          </a:effectLst>
        </p:spPr>
        <p:txBody>
          <a:bodyPr wrap="square" lIns="91392" tIns="45696" rIns="91392" bIns="45696" anchor="ctr" anchorCtr="0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latin typeface="Arial" charset="0"/>
              </a:rPr>
              <a:t>В военной сфере деятельности                                                      с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войства местности, которые способны оказывать влияние             на организацию и ведение боя, на применение того или иного вида оружия и боевой техники, принято называть                                    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тактическими свойствами местности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117185" y="5151524"/>
            <a:ext cx="2224189" cy="849244"/>
          </a:xfrm>
          <a:prstGeom prst="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50000">
                <a:srgbClr val="FFFFFF"/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Условия </a:t>
            </a: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наблюдения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485391" y="5146710"/>
            <a:ext cx="2664296" cy="841275"/>
          </a:xfrm>
          <a:prstGeom prst="rect">
            <a:avLst/>
          </a:prstGeom>
          <a:gradFill>
            <a:gsLst>
              <a:gs pos="0">
                <a:srgbClr val="F79109"/>
              </a:gs>
              <a:gs pos="50000">
                <a:srgbClr val="FFFFFF"/>
              </a:gs>
              <a:gs pos="100000">
                <a:srgbClr val="FAA306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Маскирующие свойства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342973" y="5151524"/>
            <a:ext cx="2184947" cy="849244"/>
          </a:xfrm>
          <a:prstGeom prst="rect">
            <a:avLst/>
          </a:prstGeom>
          <a:gradFill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Условия </a:t>
            </a: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ведения огня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642911" y="6072206"/>
            <a:ext cx="8241782" cy="71438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FF"/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Условия инженерного оборудования и водоснабжения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642910" y="898176"/>
            <a:ext cx="8280920" cy="1200280"/>
          </a:xfrm>
          <a:prstGeom prst="rect">
            <a:avLst/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FFFFFF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>
            <a:outerShdw dir="2700000" algn="ctr" rotWithShape="0">
              <a:srgbClr val="000000"/>
            </a:outerShdw>
          </a:effectLst>
        </p:spPr>
        <p:txBody>
          <a:bodyPr wrap="square" lIns="91392" tIns="45696" rIns="91392" bIns="45696" anchor="ctr" anchorCtr="0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latin typeface="Arial" charset="0"/>
              </a:rPr>
              <a:t>Все вышеуказанные типы местности                                               обладают определенными свойствами, способными тем или иным образом влиять на деятельность человека                            в самых различных областях.</a:t>
            </a:r>
            <a:endParaRPr lang="ru-RU" sz="2000" b="1" dirty="0">
              <a:latin typeface="Arial" charset="0"/>
            </a:endParaRPr>
          </a:p>
        </p:txBody>
      </p:sp>
      <p:sp>
        <p:nvSpPr>
          <p:cNvPr id="23" name="Стрелка вправо 22"/>
          <p:cNvSpPr/>
          <p:nvPr/>
        </p:nvSpPr>
        <p:spPr>
          <a:xfrm rot="5400000">
            <a:off x="-97687" y="4834700"/>
            <a:ext cx="1917048" cy="389523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5400000">
            <a:off x="7812129" y="4834699"/>
            <a:ext cx="1917048" cy="389523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2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1570" name="Точечный рисунок" r:id="rId4" imgW="4266667" imgH="3486637" progId="PBrush">
                      <p:embed/>
                    </p:oleObj>
                  </mc:Choice>
                  <mc:Fallback>
                    <p:oleObj name="Точечный рисунок" r:id="rId4" imgW="4266667" imgH="3486637" progId="PBrush">
                      <p:embed/>
                      <p:pic>
                        <p:nvPicPr>
                          <p:cNvPr id="0" name="Picture 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31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116051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Проходимость местности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24" name="Прямоугольник 23"/>
          <p:cNvSpPr/>
          <p:nvPr/>
        </p:nvSpPr>
        <p:spPr>
          <a:xfrm>
            <a:off x="1331640" y="908720"/>
            <a:ext cx="6984776" cy="1080120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rgbClr val="FFFFFF"/>
              </a:gs>
              <a:gs pos="100000">
                <a:schemeClr val="accent5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Проходимость местности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– свойство местности, характеризующее возможность передвижения              по ней войск</a:t>
            </a:r>
            <a:endParaRPr lang="ru-RU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55576" y="2060848"/>
            <a:ext cx="8119488" cy="936104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rgbClr val="FFFFFF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Факторы, влияющие на проходимость местности: </a:t>
            </a: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тип рельефа; наличие естественных и искусственных препятствий;         тип грунта, растительности; густота дорожной сети; покрытие дорог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259632" y="4005064"/>
            <a:ext cx="2664296" cy="504056"/>
          </a:xfrm>
          <a:prstGeom prst="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50000">
                <a:srgbClr val="FFFFFF"/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легкопроходимая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580112" y="4005064"/>
            <a:ext cx="2664296" cy="936104"/>
          </a:xfrm>
          <a:prstGeom prst="rect">
            <a:avLst/>
          </a:prstGeom>
          <a:gradFill>
            <a:gsLst>
              <a:gs pos="0">
                <a:srgbClr val="F79109"/>
              </a:gs>
              <a:gs pos="50000">
                <a:srgbClr val="FFFFFF"/>
              </a:gs>
              <a:gs pos="100000">
                <a:srgbClr val="FAA306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слабопересеченная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(препятствия занимают - менее 10% всей площади)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259632" y="4653136"/>
            <a:ext cx="2664296" cy="576064"/>
          </a:xfrm>
          <a:prstGeom prst="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50000">
                <a:srgbClr val="FFFFFF"/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ru-RU" b="1" dirty="0" err="1" smtClean="0">
                <a:latin typeface="Arial" pitchFamily="34" charset="0"/>
                <a:cs typeface="Arial" pitchFamily="34" charset="0"/>
              </a:rPr>
              <a:t>среднепроходимая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259632" y="5373216"/>
            <a:ext cx="2664296" cy="504056"/>
          </a:xfrm>
          <a:prstGeom prst="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50000">
                <a:srgbClr val="FFFFFF"/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труднопроходимая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259632" y="6021288"/>
            <a:ext cx="2664296" cy="504056"/>
          </a:xfrm>
          <a:prstGeom prst="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50000">
                <a:srgbClr val="FFFFFF"/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непроходимая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55576" y="3068960"/>
            <a:ext cx="3816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По влиянию на скорость и возможность массового передвижения </a:t>
            </a:r>
            <a:r>
              <a:rPr lang="ru-RU" sz="1600" b="1" dirty="0" err="1" smtClean="0">
                <a:solidFill>
                  <a:srgbClr val="000000"/>
                </a:solidFill>
                <a:latin typeface="Arial" charset="0"/>
              </a:rPr>
              <a:t>ВиВТ</a:t>
            </a:r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: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004048" y="3068960"/>
            <a:ext cx="3816424" cy="72008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По степени пересеченности препятствиями: 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580112" y="5013176"/>
            <a:ext cx="2664296" cy="720080"/>
          </a:xfrm>
          <a:prstGeom prst="rect">
            <a:avLst/>
          </a:prstGeom>
          <a:gradFill>
            <a:gsLst>
              <a:gs pos="0">
                <a:srgbClr val="F79109"/>
              </a:gs>
              <a:gs pos="50000">
                <a:srgbClr val="FFFFFF"/>
              </a:gs>
              <a:gs pos="100000">
                <a:srgbClr val="FAA306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среднепересеченная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(10 - 20%)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580112" y="5805264"/>
            <a:ext cx="2664296" cy="720080"/>
          </a:xfrm>
          <a:prstGeom prst="rect">
            <a:avLst/>
          </a:prstGeom>
          <a:gradFill>
            <a:gsLst>
              <a:gs pos="0">
                <a:srgbClr val="F79109"/>
              </a:gs>
              <a:gs pos="50000">
                <a:srgbClr val="FFFFFF"/>
              </a:gs>
              <a:gs pos="100000">
                <a:srgbClr val="FAA306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сильнопересеченная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(более 30%)</a:t>
            </a:r>
          </a:p>
        </p:txBody>
      </p:sp>
      <p:sp>
        <p:nvSpPr>
          <p:cNvPr id="38" name="Стрелка вправо 37"/>
          <p:cNvSpPr/>
          <p:nvPr/>
        </p:nvSpPr>
        <p:spPr>
          <a:xfrm rot="5400000">
            <a:off x="3146581" y="4638395"/>
            <a:ext cx="3240361" cy="389523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37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-99392"/>
            <a:ext cx="9045712" cy="6912768"/>
            <a:chOff x="62792" y="-99392"/>
            <a:chExt cx="9045712" cy="6912768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594" name="Точечный рисунок" r:id="rId4" imgW="4266667" imgH="3486637" progId="PBrush">
                      <p:embed/>
                    </p:oleObj>
                  </mc:Choice>
                  <mc:Fallback>
                    <p:oleObj name="Точечный рисунок" r:id="rId4" imgW="4266667" imgH="3486637" progId="PBrush">
                      <p:embed/>
                      <p:pic>
                        <p:nvPicPr>
                          <p:cNvPr id="0" name="Picture 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32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-99392"/>
              <a:ext cx="82296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Защитные и маскирующие                                   свойства местности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24" name="Прямоугольник 23"/>
          <p:cNvSpPr/>
          <p:nvPr/>
        </p:nvSpPr>
        <p:spPr>
          <a:xfrm>
            <a:off x="1043608" y="908720"/>
            <a:ext cx="7560840" cy="1080120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rgbClr val="FFFFFF"/>
              </a:gs>
              <a:gs pos="100000">
                <a:schemeClr val="accent5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Защитные свойства местности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– способность рельефа и местных предметов ослаблять действие поражающих факторов различного оружия на л/с и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ВиВТ</a:t>
            </a:r>
            <a:endParaRPr lang="ru-RU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55576" y="2060848"/>
            <a:ext cx="8119488" cy="936104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rgbClr val="FFFFFF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Факторы, влияющие на степень защитных свойств: </a:t>
            </a: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характер рельефа, растительного покрова; наличие естественных           и искусственных укрытий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043608" y="3068960"/>
            <a:ext cx="7560840" cy="1080120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rgbClr val="FFFFFF"/>
              </a:gs>
              <a:gs pos="100000">
                <a:schemeClr val="accent5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Маскирующие свойства местности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– свойства местности, позволяющие скрыть от противника расположение и передвижение л/с и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ВиВТ</a:t>
            </a:r>
            <a:endParaRPr lang="ru-RU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86640" y="4221088"/>
            <a:ext cx="8119488" cy="1152128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rgbClr val="FFFFFF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Факторы, влияющие на маскирующие свойства: </a:t>
            </a: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наличие укрытий, образуемых формами рельефа,            растительным покровом, населенными пунктами и др., а также общим характером, цветом и пятнистостью местности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55576" y="5589240"/>
            <a:ext cx="3672408" cy="108012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rgbClr val="FFFFFF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Открытая местность</a:t>
            </a:r>
          </a:p>
          <a:p>
            <a:pPr algn="ctr"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(видно 75% пространства; естественные укрытия занимают площадь менее 10% от всей площади)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644008" y="5589240"/>
            <a:ext cx="2088232" cy="108012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rgbClr val="FFFFFF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Полузакрытая местность</a:t>
            </a:r>
          </a:p>
          <a:p>
            <a:pPr algn="ctr"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(50% и 20% соответственно)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6876256" y="5589240"/>
            <a:ext cx="2016224" cy="108012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rgbClr val="FFFFFF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Закрытая местность</a:t>
            </a:r>
          </a:p>
          <a:p>
            <a:pPr algn="ctr"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(25% и 30% соответственно)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Стрелка вправо 39"/>
          <p:cNvSpPr/>
          <p:nvPr/>
        </p:nvSpPr>
        <p:spPr>
          <a:xfrm rot="5400000">
            <a:off x="2461636" y="5323340"/>
            <a:ext cx="289770" cy="389523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 rot="5400000">
            <a:off x="5629989" y="5323340"/>
            <a:ext cx="289770" cy="389523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право 41"/>
          <p:cNvSpPr/>
          <p:nvPr/>
        </p:nvSpPr>
        <p:spPr>
          <a:xfrm rot="5400000">
            <a:off x="7718220" y="5323340"/>
            <a:ext cx="289770" cy="389523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86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-99392"/>
            <a:ext cx="9045712" cy="6912768"/>
            <a:chOff x="62792" y="-99392"/>
            <a:chExt cx="9045712" cy="6912768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3618" name="Точечный рисунок" r:id="rId4" imgW="4266667" imgH="3486637" progId="PBrush">
                      <p:embed/>
                    </p:oleObj>
                  </mc:Choice>
                  <mc:Fallback>
                    <p:oleObj name="Точечный рисунок" r:id="rId4" imgW="4266667" imgH="3486637" progId="PBrush">
                      <p:embed/>
                      <p:pic>
                        <p:nvPicPr>
                          <p:cNvPr id="0" name="Picture 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33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-99392"/>
              <a:ext cx="82296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Условия ориентирования, наблюдения                            и ведения огня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24" name="Прямоугольник 23"/>
          <p:cNvSpPr/>
          <p:nvPr/>
        </p:nvSpPr>
        <p:spPr>
          <a:xfrm>
            <a:off x="1043608" y="873457"/>
            <a:ext cx="7560840" cy="968991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rgbClr val="FFFFFF"/>
              </a:gs>
              <a:gs pos="100000">
                <a:schemeClr val="accent5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Условия ориентирования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– свойства местности, способствующие определению своего местоположения и нужного направления движения</a:t>
            </a:r>
            <a:endParaRPr lang="ru-RU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73207" y="1879656"/>
            <a:ext cx="8488906" cy="1008112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rgbClr val="FFFFFF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Факторы, влияющие на условия ориентирования: </a:t>
            </a: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наличие на местности характерных элементов рельефа и местных предметов, отчетливо выделяющихся среди др. объектов и удобных для использования в качестве ориентиров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043608" y="2946128"/>
            <a:ext cx="7560840" cy="864096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rgbClr val="FFFFFF"/>
              </a:gs>
              <a:gs pos="100000">
                <a:schemeClr val="accent5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Условия наблюдения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– свойства местности, способствующие получению сведений о противнике</a:t>
            </a:r>
            <a:endParaRPr lang="ru-RU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04271" y="3854936"/>
            <a:ext cx="8488906" cy="936104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rgbClr val="FFFFFF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Факторы, влияющие на условия наблюдения: </a:t>
            </a: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тип рельефа, характер и густота растительного покрова, наличие населенных пунктов и др. объектов, препятствующих обзору местности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012544" y="4835664"/>
            <a:ext cx="7560840" cy="1179512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rgbClr val="FFFFFF"/>
              </a:gs>
              <a:gs pos="100000">
                <a:schemeClr val="accent5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Условия ведения огня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– свойства местности, обеспечивающие удобное и скрытое расположение огневых средств, ведение точного огня из них, а также – корректирование их огня</a:t>
            </a:r>
            <a:endParaRPr lang="ru-RU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73207" y="6093296"/>
            <a:ext cx="8488906" cy="689641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rgbClr val="FFFFFF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Факторы, влияющие на условия ведения огня: </a:t>
            </a: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характер рельефа, растительного покрова, наличие нас. пунктов и др.</a:t>
            </a:r>
          </a:p>
        </p:txBody>
      </p:sp>
    </p:spTree>
    <p:extLst>
      <p:ext uri="{BB962C8B-B14F-4D97-AF65-F5344CB8AC3E}">
        <p14:creationId xmlns:p14="http://schemas.microsoft.com/office/powerpoint/2010/main" val="147526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-99392"/>
            <a:ext cx="9045712" cy="6912768"/>
            <a:chOff x="62792" y="-99392"/>
            <a:chExt cx="9045712" cy="6912768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642" name="Точечный рисунок" r:id="rId4" imgW="4266667" imgH="3486637" progId="PBrush">
                      <p:embed/>
                    </p:oleObj>
                  </mc:Choice>
                  <mc:Fallback>
                    <p:oleObj name="Точечный рисунок" r:id="rId4" imgW="4266667" imgH="3486637" progId="PBrush">
                      <p:embed/>
                      <p:pic>
                        <p:nvPicPr>
                          <p:cNvPr id="0" name="Picture 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34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-99392"/>
              <a:ext cx="82296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Условия инженерного оборудования местности                и водоснабжения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24" name="Прямоугольник 23"/>
          <p:cNvSpPr/>
          <p:nvPr/>
        </p:nvSpPr>
        <p:spPr>
          <a:xfrm>
            <a:off x="2699792" y="1089481"/>
            <a:ext cx="4320480" cy="1547431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rgbClr val="FFFFFF"/>
              </a:gs>
              <a:gs pos="100000">
                <a:schemeClr val="accent5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Условия инженерного оборудования местности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 водоснабжения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331640" y="2780928"/>
            <a:ext cx="6984776" cy="36004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rgbClr val="FFFFFF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Факторы, влияющие на условия инженерного оборудования местности и водоснабжения: </a:t>
            </a:r>
          </a:p>
          <a:p>
            <a:pPr algn="ctr">
              <a:defRPr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тип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почвогрунтов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и растительности;</a:t>
            </a: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уровень залегания грунтовых вод;</a:t>
            </a: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наличие природных строительных материалов;</a:t>
            </a: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наличие естественных и искусственных укрытий и препятствий</a:t>
            </a:r>
          </a:p>
        </p:txBody>
      </p:sp>
    </p:spTree>
    <p:extLst>
      <p:ext uri="{BB962C8B-B14F-4D97-AF65-F5344CB8AC3E}">
        <p14:creationId xmlns:p14="http://schemas.microsoft.com/office/powerpoint/2010/main" val="93444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3"/>
          <p:cNvGrpSpPr/>
          <p:nvPr/>
        </p:nvGrpSpPr>
        <p:grpSpPr>
          <a:xfrm>
            <a:off x="62792" y="-117395"/>
            <a:ext cx="9045712" cy="6930771"/>
            <a:chOff x="62792" y="-117395"/>
            <a:chExt cx="9045712" cy="6930771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666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35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-117395"/>
              <a:ext cx="82296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Сезонные изменения                                        тактических свойств местности 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5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28" name="Прямоугольник 27"/>
          <p:cNvSpPr/>
          <p:nvPr/>
        </p:nvSpPr>
        <p:spPr>
          <a:xfrm>
            <a:off x="586854" y="1052736"/>
            <a:ext cx="3769122" cy="5616624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FFFF00"/>
              </a:gs>
              <a:gs pos="100000">
                <a:srgbClr val="00B050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 зависимости от времени года, сезонных погодных </a:t>
            </a:r>
          </a:p>
          <a:p>
            <a:pPr algn="ctr">
              <a:defRPr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условий и перепадов температуры окружающего воздуха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860033" y="1052736"/>
            <a:ext cx="4215728" cy="5616624"/>
          </a:xfrm>
          <a:prstGeom prst="rect">
            <a:avLst/>
          </a:prstGeom>
          <a:gradFill>
            <a:gsLst>
              <a:gs pos="0">
                <a:srgbClr val="00B050"/>
              </a:gs>
              <a:gs pos="50000">
                <a:srgbClr val="FFFF00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Изменяются:</a:t>
            </a:r>
          </a:p>
          <a:p>
            <a:pPr algn="ctr">
              <a:defRPr/>
            </a:pPr>
            <a:endParaRPr lang="ru-RU" sz="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- общий цветовой фон местности; </a:t>
            </a:r>
          </a:p>
          <a:p>
            <a:pPr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- цвет и густота растительного покрова; </a:t>
            </a:r>
          </a:p>
          <a:p>
            <a:pPr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- состояние грунтовых (полевых) дорог;</a:t>
            </a:r>
          </a:p>
          <a:p>
            <a:pPr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- покрытие водоемов;</a:t>
            </a:r>
          </a:p>
          <a:p>
            <a:pPr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- прозрачность воздуха;</a:t>
            </a:r>
          </a:p>
          <a:p>
            <a:pPr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- твердость грунтов;</a:t>
            </a:r>
          </a:p>
          <a:p>
            <a:pPr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- глубина залегания грунтовых вод</a:t>
            </a:r>
          </a:p>
          <a:p>
            <a:pPr algn="ctr">
              <a:defRPr/>
            </a:pPr>
            <a:endParaRPr lang="ru-RU" sz="800" b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что напрямую влияет на изменение тактических свойств местности.</a:t>
            </a:r>
          </a:p>
        </p:txBody>
      </p:sp>
      <p:sp>
        <p:nvSpPr>
          <p:cNvPr id="18" name="Стрелка вправо 17"/>
          <p:cNvSpPr/>
          <p:nvPr/>
        </p:nvSpPr>
        <p:spPr>
          <a:xfrm>
            <a:off x="4427984" y="3140968"/>
            <a:ext cx="360042" cy="1440160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13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4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6853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36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7" name="Прямая соединительная линия 6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200" y="173365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Третий учебный вопрос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0" name="Прямоугольник 9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35194" y="3068960"/>
            <a:ext cx="8229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514350" indent="-514350" algn="ctr"/>
            <a:r>
              <a:rPr lang="ru-RU" sz="2800" b="1" dirty="0" smtClean="0">
                <a:latin typeface="Times New Roman" pitchFamily="18" charset="0"/>
              </a:rPr>
              <a:t>Влияние тактических свойств местности на действия подразделений в бою.</a:t>
            </a:r>
          </a:p>
        </p:txBody>
      </p:sp>
    </p:spTree>
    <p:extLst>
      <p:ext uri="{BB962C8B-B14F-4D97-AF65-F5344CB8AC3E}">
        <p14:creationId xmlns:p14="http://schemas.microsoft.com/office/powerpoint/2010/main" val="146247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4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7877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37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7" name="Прямая соединительная линия 6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0" name="Прямоугольник 9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052736"/>
            <a:ext cx="8318698" cy="1080120"/>
          </a:xfrm>
        </p:spPr>
        <p:txBody>
          <a:bodyPr>
            <a:normAutofit fontScale="90000"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2400" cap="none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Свойства местности, оказывающие влияние на организацию и ведение боевых действий, применение оружия и техники в бою, называются  </a:t>
            </a:r>
            <a:r>
              <a:rPr lang="ru-RU" sz="2200" b="1" cap="none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ТАКТИЧЕСКИМИ СВОЙСТВАМИ.</a:t>
            </a:r>
            <a:r>
              <a:rPr lang="ru-RU" sz="2700" b="1" cap="none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lang="ru-RU" sz="4000" b="1" cap="none" dirty="0" smtClean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115616" y="2492896"/>
            <a:ext cx="7056784" cy="315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0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 основным из них относятся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lvl="0">
              <a:buFont typeface="Wingdings" pitchFamily="2" charset="2"/>
              <a:buChar char="Ø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проходимость местности;</a:t>
            </a:r>
          </a:p>
          <a:p>
            <a:pPr lvl="0">
              <a:buFont typeface="Wingdings" pitchFamily="2" charset="2"/>
              <a:buChar char="Ø"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 защитные свойства;</a:t>
            </a:r>
          </a:p>
          <a:p>
            <a:pPr lvl="0">
              <a:buFont typeface="Wingdings" pitchFamily="2" charset="2"/>
              <a:buChar char="Ø"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 условия ориентирования;</a:t>
            </a:r>
          </a:p>
          <a:p>
            <a:pPr lvl="0">
              <a:buFont typeface="Wingdings" pitchFamily="2" charset="2"/>
              <a:buChar char="Ø"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 условия наблюдения;</a:t>
            </a:r>
          </a:p>
          <a:p>
            <a:pPr lvl="0">
              <a:buFont typeface="Wingdings" pitchFamily="2" charset="2"/>
              <a:buChar char="Ø"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 маскировочные свойства местности;</a:t>
            </a:r>
          </a:p>
          <a:p>
            <a:pPr lvl="0">
              <a:buFont typeface="Wingdings" pitchFamily="2" charset="2"/>
              <a:buChar char="Ø"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 условия ведения огня;</a:t>
            </a:r>
          </a:p>
          <a:p>
            <a:pPr lvl="0">
              <a:buFont typeface="Wingdings" pitchFamily="2" charset="2"/>
              <a:buChar char="Ø"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 условия инженерного оборудования местности;</a:t>
            </a:r>
          </a:p>
          <a:p>
            <a:pPr lvl="0">
              <a:buFont typeface="Wingdings" pitchFamily="2" charset="2"/>
              <a:buChar char="Ø"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 условия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водообеспечения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57200" y="173365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</a:rPr>
              <a:t>Тактические свойства местности</a:t>
            </a:r>
            <a:endParaRPr lang="ru-RU" sz="28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7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4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8900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38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7" name="Прямая соединительная линия 6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0" name="Прямоугольник 9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11560" y="1340768"/>
            <a:ext cx="825323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80000"/>
              </a:lnSpc>
              <a:spcBef>
                <a:spcPct val="20000"/>
              </a:spcBef>
              <a:spcAft>
                <a:spcPts val="1200"/>
              </a:spcAft>
              <a:buClr>
                <a:schemeClr val="accent1"/>
              </a:buClr>
              <a:buSzPct val="70000"/>
              <a:defRPr/>
            </a:pPr>
            <a:r>
              <a:rPr lang="ru-RU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Проходимость местности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это свойства местности, способствующие передвижению войск или затрудняющее его. 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spcAft>
                <a:spcPts val="1200"/>
              </a:spcAft>
              <a:buClr>
                <a:schemeClr val="accent1"/>
              </a:buClr>
              <a:buSzPct val="70000"/>
              <a:defRPr/>
            </a:pPr>
            <a:r>
              <a:rPr lang="ru-RU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Защитные свойства местности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– свойства местности, ослабляющие действие поражающих факторов ядерного и других видов оружия и облегчающие организацию защиты войск. 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Условия ориентирования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– это свойства местности, способствующие определению своего местоположения и нужного направления движения относительно сторон горизонта, окружающих объектов местности, а также относительно расположения своих войск и войск противника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Условия наблюдения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это  свойства  местности,  способствующие</a:t>
            </a:r>
          </a:p>
          <a:p>
            <a:pPr algn="just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    получению сведений о противнике, его силах и средствах.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57200" y="173365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</a:rPr>
              <a:t>Тактические свойства местности</a:t>
            </a:r>
            <a:endParaRPr lang="ru-RU" sz="28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93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4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9924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39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7" name="Прямая соединительная линия 6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0" name="Прямоугольник 9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626121" y="1143854"/>
            <a:ext cx="8378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latin typeface="Blade Runner Movie Font" pitchFamily="34" charset="0"/>
              </a:rPr>
              <a:t>Разновидности местности и их тактические свойства</a:t>
            </a:r>
          </a:p>
        </p:txBody>
      </p:sp>
      <p:grpSp>
        <p:nvGrpSpPr>
          <p:cNvPr id="18" name="Group 25"/>
          <p:cNvGrpSpPr>
            <a:grpSpLocks/>
          </p:cNvGrpSpPr>
          <p:nvPr/>
        </p:nvGrpSpPr>
        <p:grpSpPr bwMode="auto">
          <a:xfrm>
            <a:off x="816626" y="1968672"/>
            <a:ext cx="8041258" cy="1046162"/>
            <a:chOff x="158" y="890"/>
            <a:chExt cx="5420" cy="659"/>
          </a:xfrm>
        </p:grpSpPr>
        <p:sp>
          <p:nvSpPr>
            <p:cNvPr id="19" name="Text Box 5"/>
            <p:cNvSpPr txBox="1">
              <a:spLocks noChangeArrowheads="1"/>
            </p:cNvSpPr>
            <p:nvPr/>
          </p:nvSpPr>
          <p:spPr bwMode="auto">
            <a:xfrm>
              <a:off x="158" y="890"/>
              <a:ext cx="5420" cy="239"/>
            </a:xfrm>
            <a:prstGeom prst="rect">
              <a:avLst/>
            </a:prstGeom>
            <a:solidFill>
              <a:srgbClr val="FFCC00">
                <a:alpha val="67842"/>
              </a:srgbClr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/>
                <a:t>ПО ХАРАКТЕРУ РЕЛЬЕФА МЕСТНОСТЬ ПОДРАЗДЕЛЯЕТСЯ</a:t>
              </a:r>
            </a:p>
          </p:txBody>
        </p:sp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158" y="1310"/>
              <a:ext cx="1576" cy="239"/>
            </a:xfrm>
            <a:prstGeom prst="rect">
              <a:avLst/>
            </a:prstGeom>
            <a:solidFill>
              <a:srgbClr val="FFFF00">
                <a:alpha val="85097"/>
              </a:srgbClr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>
                  <a:solidFill>
                    <a:srgbClr val="0066FF"/>
                  </a:solidFill>
                </a:rPr>
                <a:t>РАВНИННАЯ</a:t>
              </a:r>
            </a:p>
          </p:txBody>
        </p:sp>
        <p:sp>
          <p:nvSpPr>
            <p:cNvPr id="21" name="Text Box 8"/>
            <p:cNvSpPr txBox="1">
              <a:spLocks noChangeArrowheads="1"/>
            </p:cNvSpPr>
            <p:nvPr/>
          </p:nvSpPr>
          <p:spPr bwMode="auto">
            <a:xfrm>
              <a:off x="2080" y="1310"/>
              <a:ext cx="1576" cy="239"/>
            </a:xfrm>
            <a:prstGeom prst="rect">
              <a:avLst/>
            </a:prstGeom>
            <a:solidFill>
              <a:srgbClr val="FFFF00">
                <a:alpha val="85097"/>
              </a:srgbClr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 dirty="0">
                  <a:solidFill>
                    <a:srgbClr val="0066FF"/>
                  </a:solidFill>
                </a:rPr>
                <a:t>ХОЛМИСТАЯ</a:t>
              </a:r>
            </a:p>
          </p:txBody>
        </p:sp>
        <p:sp>
          <p:nvSpPr>
            <p:cNvPr id="22" name="Text Box 9"/>
            <p:cNvSpPr txBox="1">
              <a:spLocks noChangeArrowheads="1"/>
            </p:cNvSpPr>
            <p:nvPr/>
          </p:nvSpPr>
          <p:spPr bwMode="auto">
            <a:xfrm>
              <a:off x="4002" y="1310"/>
              <a:ext cx="1576" cy="239"/>
            </a:xfrm>
            <a:prstGeom prst="rect">
              <a:avLst/>
            </a:prstGeom>
            <a:solidFill>
              <a:srgbClr val="FFFF00">
                <a:alpha val="85097"/>
              </a:srgbClr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>
                  <a:solidFill>
                    <a:srgbClr val="0066FF"/>
                  </a:solidFill>
                </a:rPr>
                <a:t>ГОРНАЯ</a:t>
              </a:r>
            </a:p>
          </p:txBody>
        </p:sp>
        <p:sp>
          <p:nvSpPr>
            <p:cNvPr id="23" name="AutoShape 19"/>
            <p:cNvSpPr>
              <a:spLocks noChangeArrowheads="1"/>
            </p:cNvSpPr>
            <p:nvPr/>
          </p:nvSpPr>
          <p:spPr bwMode="auto">
            <a:xfrm>
              <a:off x="612" y="1162"/>
              <a:ext cx="635" cy="136"/>
            </a:xfrm>
            <a:prstGeom prst="downArrow">
              <a:avLst>
                <a:gd name="adj1" fmla="val 46139"/>
                <a:gd name="adj2" fmla="val 5154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AutoShape 20"/>
            <p:cNvSpPr>
              <a:spLocks noChangeArrowheads="1"/>
            </p:cNvSpPr>
            <p:nvPr/>
          </p:nvSpPr>
          <p:spPr bwMode="auto">
            <a:xfrm>
              <a:off x="4468" y="1162"/>
              <a:ext cx="635" cy="136"/>
            </a:xfrm>
            <a:prstGeom prst="downArrow">
              <a:avLst>
                <a:gd name="adj1" fmla="val 46139"/>
                <a:gd name="adj2" fmla="val 5154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AutoShape 21"/>
            <p:cNvSpPr>
              <a:spLocks noChangeArrowheads="1"/>
            </p:cNvSpPr>
            <p:nvPr/>
          </p:nvSpPr>
          <p:spPr bwMode="auto">
            <a:xfrm>
              <a:off x="2562" y="1162"/>
              <a:ext cx="635" cy="136"/>
            </a:xfrm>
            <a:prstGeom prst="downArrow">
              <a:avLst>
                <a:gd name="adj1" fmla="val 46139"/>
                <a:gd name="adj2" fmla="val 5154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6" name="Group 26"/>
          <p:cNvGrpSpPr>
            <a:grpSpLocks/>
          </p:cNvGrpSpPr>
          <p:nvPr/>
        </p:nvGrpSpPr>
        <p:grpSpPr bwMode="auto">
          <a:xfrm>
            <a:off x="780087" y="3799507"/>
            <a:ext cx="7864044" cy="2006029"/>
            <a:chOff x="158" y="1384"/>
            <a:chExt cx="5489" cy="2038"/>
          </a:xfrm>
        </p:grpSpPr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227" y="1384"/>
              <a:ext cx="5420" cy="656"/>
            </a:xfrm>
            <a:prstGeom prst="rect">
              <a:avLst/>
            </a:prstGeom>
            <a:solidFill>
              <a:srgbClr val="FFCC00">
                <a:alpha val="67842"/>
              </a:srgbClr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 dirty="0"/>
                <a:t>ПО ХАРАКТЕРУ ПОЧВЕННО-РАСТИТЕЛЬНОГО ПОКРОВА МЕСТНОСТЬ ПОДРАЗДЕЛЯЕТСЯ   </a:t>
              </a:r>
            </a:p>
          </p:txBody>
        </p:sp>
        <p:sp>
          <p:nvSpPr>
            <p:cNvPr id="28" name="Text Box 11"/>
            <p:cNvSpPr txBox="1">
              <a:spLocks noChangeArrowheads="1"/>
            </p:cNvSpPr>
            <p:nvPr/>
          </p:nvSpPr>
          <p:spPr bwMode="auto">
            <a:xfrm>
              <a:off x="158" y="2410"/>
              <a:ext cx="1576" cy="309"/>
            </a:xfrm>
            <a:prstGeom prst="rect">
              <a:avLst/>
            </a:prstGeom>
            <a:solidFill>
              <a:srgbClr val="FFFF00">
                <a:alpha val="85097"/>
              </a:srgbClr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600" b="1">
                  <a:solidFill>
                    <a:srgbClr val="0066FF"/>
                  </a:solidFill>
                </a:rPr>
                <a:t>ПУСТЫННАЯ</a:t>
              </a:r>
              <a:endParaRPr lang="ru-RU" b="1">
                <a:solidFill>
                  <a:srgbClr val="0066FF"/>
                </a:solidFill>
              </a:endParaRPr>
            </a:p>
          </p:txBody>
        </p:sp>
        <p:sp>
          <p:nvSpPr>
            <p:cNvPr id="29" name="Text Box 12"/>
            <p:cNvSpPr txBox="1">
              <a:spLocks noChangeArrowheads="1"/>
            </p:cNvSpPr>
            <p:nvPr/>
          </p:nvSpPr>
          <p:spPr bwMode="auto">
            <a:xfrm>
              <a:off x="2080" y="2410"/>
              <a:ext cx="1576" cy="309"/>
            </a:xfrm>
            <a:prstGeom prst="rect">
              <a:avLst/>
            </a:prstGeom>
            <a:solidFill>
              <a:srgbClr val="FFFF00">
                <a:alpha val="85097"/>
              </a:srgbClr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600" b="1">
                  <a:solidFill>
                    <a:srgbClr val="0066FF"/>
                  </a:solidFill>
                </a:rPr>
                <a:t>СТЕПНАЯ</a:t>
              </a:r>
              <a:endParaRPr lang="ru-RU" b="1">
                <a:solidFill>
                  <a:srgbClr val="0066FF"/>
                </a:solidFill>
              </a:endParaRPr>
            </a:p>
          </p:txBody>
        </p:sp>
        <p:sp>
          <p:nvSpPr>
            <p:cNvPr id="30" name="Text Box 13"/>
            <p:cNvSpPr txBox="1">
              <a:spLocks noChangeArrowheads="1"/>
            </p:cNvSpPr>
            <p:nvPr/>
          </p:nvSpPr>
          <p:spPr bwMode="auto">
            <a:xfrm>
              <a:off x="4002" y="2410"/>
              <a:ext cx="1576" cy="344"/>
            </a:xfrm>
            <a:prstGeom prst="rect">
              <a:avLst/>
            </a:prstGeom>
            <a:solidFill>
              <a:srgbClr val="FFFF00">
                <a:alpha val="85097"/>
              </a:srgbClr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600" b="1" dirty="0" smtClean="0">
                  <a:solidFill>
                    <a:srgbClr val="0066FF"/>
                  </a:solidFill>
                </a:rPr>
                <a:t>ЛЕСНАЯ</a:t>
              </a:r>
              <a:endParaRPr lang="ru-RU" b="1" dirty="0">
                <a:solidFill>
                  <a:srgbClr val="0066FF"/>
                </a:solidFill>
              </a:endParaRPr>
            </a:p>
          </p:txBody>
        </p: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552" y="2750"/>
              <a:ext cx="1577" cy="309"/>
            </a:xfrm>
            <a:prstGeom prst="rect">
              <a:avLst/>
            </a:prstGeom>
            <a:solidFill>
              <a:srgbClr val="FFFF00">
                <a:alpha val="85097"/>
              </a:srgbClr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600" b="1">
                  <a:solidFill>
                    <a:srgbClr val="0066FF"/>
                  </a:solidFill>
                </a:rPr>
                <a:t>БОЛОТИСТАЯ</a:t>
              </a:r>
              <a:endParaRPr lang="ru-RU" b="1">
                <a:solidFill>
                  <a:srgbClr val="0066FF"/>
                </a:solidFill>
              </a:endParaRPr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2474" y="2750"/>
              <a:ext cx="2661" cy="309"/>
            </a:xfrm>
            <a:prstGeom prst="rect">
              <a:avLst/>
            </a:prstGeom>
            <a:solidFill>
              <a:srgbClr val="FFFF00">
                <a:alpha val="85097"/>
              </a:srgbClr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600" b="1">
                  <a:solidFill>
                    <a:srgbClr val="0066FF"/>
                  </a:solidFill>
                </a:rPr>
                <a:t>ЛЕСИСТО-БОЛОТИСТАЯ</a:t>
              </a:r>
              <a:endParaRPr lang="ru-RU" b="1">
                <a:solidFill>
                  <a:srgbClr val="0066FF"/>
                </a:solidFill>
              </a:endParaRPr>
            </a:p>
          </p:txBody>
        </p:sp>
        <p:sp>
          <p:nvSpPr>
            <p:cNvPr id="33" name="Text Box 17"/>
            <p:cNvSpPr txBox="1">
              <a:spLocks noChangeArrowheads="1"/>
            </p:cNvSpPr>
            <p:nvPr/>
          </p:nvSpPr>
          <p:spPr bwMode="auto">
            <a:xfrm>
              <a:off x="1143" y="3113"/>
              <a:ext cx="3253" cy="309"/>
            </a:xfrm>
            <a:prstGeom prst="rect">
              <a:avLst/>
            </a:prstGeom>
            <a:solidFill>
              <a:srgbClr val="FFFF00">
                <a:alpha val="85097"/>
              </a:srgbClr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600" b="1">
                  <a:solidFill>
                    <a:srgbClr val="0066FF"/>
                  </a:solidFill>
                </a:rPr>
                <a:t>МЕСТНОСТЬ СЕВЕРНЫХ РАЙОНОВ</a:t>
              </a:r>
            </a:p>
          </p:txBody>
        </p:sp>
        <p:sp>
          <p:nvSpPr>
            <p:cNvPr id="34" name="AutoShape 22"/>
            <p:cNvSpPr>
              <a:spLocks noChangeArrowheads="1"/>
            </p:cNvSpPr>
            <p:nvPr/>
          </p:nvSpPr>
          <p:spPr bwMode="auto">
            <a:xfrm>
              <a:off x="612" y="2251"/>
              <a:ext cx="635" cy="136"/>
            </a:xfrm>
            <a:prstGeom prst="downArrow">
              <a:avLst>
                <a:gd name="adj1" fmla="val 46139"/>
                <a:gd name="adj2" fmla="val 5154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" name="AutoShape 23"/>
            <p:cNvSpPr>
              <a:spLocks noChangeArrowheads="1"/>
            </p:cNvSpPr>
            <p:nvPr/>
          </p:nvSpPr>
          <p:spPr bwMode="auto">
            <a:xfrm>
              <a:off x="2517" y="2251"/>
              <a:ext cx="635" cy="136"/>
            </a:xfrm>
            <a:prstGeom prst="downArrow">
              <a:avLst>
                <a:gd name="adj1" fmla="val 46139"/>
                <a:gd name="adj2" fmla="val 5154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" name="AutoShape 24"/>
            <p:cNvSpPr>
              <a:spLocks noChangeArrowheads="1"/>
            </p:cNvSpPr>
            <p:nvPr/>
          </p:nvSpPr>
          <p:spPr bwMode="auto">
            <a:xfrm>
              <a:off x="4513" y="2251"/>
              <a:ext cx="635" cy="136"/>
            </a:xfrm>
            <a:prstGeom prst="downArrow">
              <a:avLst>
                <a:gd name="adj1" fmla="val 46139"/>
                <a:gd name="adj2" fmla="val 5154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457200" y="173365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</a:rPr>
              <a:t>Тактические свойства местности</a:t>
            </a:r>
            <a:endParaRPr lang="ru-RU" sz="28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80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4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513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4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7" name="Прямая соединительная линия 6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0" name="Прямоугольник 9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09600" y="3356992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514350" indent="-514350" algn="ctr"/>
            <a:r>
              <a:rPr lang="ru-RU" sz="2800" b="1" dirty="0" smtClean="0">
                <a:latin typeface="Times New Roman" pitchFamily="18" charset="0"/>
              </a:rPr>
              <a:t>Предмет и задачи военной топографии.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57200" y="173365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</a:rPr>
              <a:t>Предмет «Военная топография»</a:t>
            </a:r>
            <a:endParaRPr lang="ru-RU" sz="28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4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0948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40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7" name="Прямая соединительная линия 6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0" name="Прямоугольник 9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11560" y="883459"/>
            <a:ext cx="8352928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b="1" dirty="0"/>
              <a:t> </a:t>
            </a:r>
            <a:r>
              <a:rPr lang="ru-RU" b="1" dirty="0" smtClean="0"/>
              <a:t>   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Горная 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местность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представляет собой участки земной поверхности, значительно приподнятые над окружающей местностью (имеющие абсолютные высоты 500м и более).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Она </a:t>
            </a:r>
            <a:r>
              <a:rPr lang="ru-RU" dirty="0">
                <a:latin typeface="Arial" pitchFamily="34" charset="0"/>
                <a:cs typeface="Arial" pitchFamily="34" charset="0"/>
              </a:rPr>
              <a:t>отличается сложным и разнообразным рельефом, специфическими природными условиями. Основными формами рельефа такой местности являются горы и горные хребты с крутыми скатами, часто переходящими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 скалы </a:t>
            </a:r>
            <a:r>
              <a:rPr lang="ru-RU" dirty="0">
                <a:latin typeface="Arial" pitchFamily="34" charset="0"/>
                <a:cs typeface="Arial" pitchFamily="34" charset="0"/>
              </a:rPr>
              <a:t>и скалистые обрывы, а также лощины и ущелья, расположенные между горными хребтами.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       Горная </a:t>
            </a:r>
            <a:r>
              <a:rPr lang="ru-RU" dirty="0">
                <a:latin typeface="Arial" pitchFamily="34" charset="0"/>
                <a:cs typeface="Arial" pitchFamily="34" charset="0"/>
              </a:rPr>
              <a:t>местность характеризуется резкой пересечённостью рельефа, наличием труднодоступных участков, редкой сетью дорог, ограниченным количеством населённых пунктов, бурным течением рек с резкими колебаниями уровня воды, разнообразием климатических условий, преобладанием каменистых грунтов. </a:t>
            </a:r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u="sng" dirty="0">
                <a:latin typeface="Arial" pitchFamily="34" charset="0"/>
                <a:cs typeface="Arial" pitchFamily="34" charset="0"/>
              </a:rPr>
              <a:t>В зависимости от абсолютных высот горная местность подразделяется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		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1. низкогорная местность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;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		2. среднегорная местность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;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		3. высокогорная местность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57200" y="173365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</a:rPr>
              <a:t>Горная местность</a:t>
            </a:r>
            <a:endParaRPr lang="ru-RU" sz="28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21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4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1972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41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7" name="Прямая соединительная линия 6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0" name="Прямоугольник 9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755576" y="946899"/>
            <a:ext cx="8109218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679450" algn="l"/>
              </a:tabLst>
            </a:pPr>
            <a:r>
              <a:rPr lang="ru-RU" sz="2400" b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Пустынная местность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представляет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собой обширные малонаселённые пространства (пустыни) с постоянно или сезонно жарким климатом, незначительными водными ресурсами и очень бедной растительностью.</a:t>
            </a:r>
          </a:p>
          <a:p>
            <a:pPr algn="ctr">
              <a:tabLst>
                <a:tab pos="679450" algn="l"/>
              </a:tabLst>
            </a:pPr>
            <a:endParaRPr lang="ru-RU" sz="2000" u="sng" dirty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679450" algn="l"/>
              </a:tabLst>
            </a:pPr>
            <a:r>
              <a:rPr lang="ru-RU" sz="2000" u="sng" dirty="0">
                <a:latin typeface="Arial" pitchFamily="34" charset="0"/>
                <a:cs typeface="Arial" pitchFamily="34" charset="0"/>
              </a:rPr>
              <a:t>В зависимости от характера почв и грунтов различают:</a:t>
            </a:r>
          </a:p>
          <a:p>
            <a:pPr algn="ctr">
              <a:tabLst>
                <a:tab pos="679450" algn="l"/>
              </a:tabLst>
            </a:pPr>
            <a:r>
              <a:rPr lang="ru-RU" sz="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  </a:t>
            </a:r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Char char="Ø"/>
              <a:tabLst>
                <a:tab pos="679450" algn="l"/>
              </a:tabLst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песчаные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пустыни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;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Char char="Ø"/>
              <a:tabLst>
                <a:tab pos="679450" algn="l"/>
              </a:tabLst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каменистые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пустыни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;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Char char="Ø"/>
              <a:tabLst>
                <a:tab pos="679450" algn="l"/>
              </a:tabLst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глинистые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пустыни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tabLst>
                <a:tab pos="679450" algn="l"/>
              </a:tabLst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tabLst>
                <a:tab pos="679450" algn="l"/>
              </a:tabLst>
            </a:pPr>
            <a:r>
              <a:rPr lang="ru-RU" sz="2000" dirty="0" smtClean="0"/>
              <a:t>     Поверхность пустынь равнинная, слабопересечённая или холмистая с бессточными впадинами, сухими руслами рек и островными возвышенностями. При этом для каждого типа пустынь характерны свои формы рельефа.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tabLst>
                <a:tab pos="679450" algn="l"/>
              </a:tabLst>
            </a:pP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57200" y="173365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</a:rPr>
              <a:t>Пустынная местность</a:t>
            </a:r>
            <a:endParaRPr lang="ru-RU" sz="28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39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4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2996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42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7" name="Прямая соединительная линия 6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0" name="Прямоугольник 9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729192" y="1484784"/>
            <a:ext cx="8067427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2400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Лесная </a:t>
            </a:r>
            <a:r>
              <a:rPr lang="ru-RU" sz="2400" b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(лесистая) местность </a:t>
            </a:r>
            <a:r>
              <a:rPr lang="ru-RU" sz="2400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представляют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собой территории, свыше 50% которых покрыто густой древесной растительностью (лесами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algn="just"/>
            <a:r>
              <a:rPr lang="ru-RU" sz="800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     Проходимость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лесной местности зависит от наличия дорог и просек, характера рельефа и заболоченности грунта, густоты, толщины и породы деревьев. Боевая и другая техника может передвигаться в лесу в основном по дорогам, просекам и колонным путям. При среднем расстоянии между деревьями 6 м и более она может передвигаться и вне дорог, объезжая отдельные деревья. Лес при расстоянии между деревьями менее 6 м и толщине деревьев  более  20 см  считается  непроходимым для танков без валки деревьев.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57200" y="173365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</a:rPr>
              <a:t>Лесная (лесистая) местность</a:t>
            </a:r>
            <a:endParaRPr lang="ru-RU" sz="28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82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4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4020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43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7" name="Прямая соединительная линия 6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0" name="Прямоугольник 9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755576" y="1006570"/>
            <a:ext cx="8210302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tabLst>
                <a:tab pos="679450" algn="l"/>
              </a:tabLst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Равнинная 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местность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характеризуется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небольшими (до 25 м) относительными превышениями и сравнительно малой (до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2˚)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крутизной скатов. Наиболее характерными формами рельефа являются пологие холмы, увалы и плоские междуречья. Абсолютные высоты равнин обычно небольшие (до 300 м).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679450" algn="l"/>
              </a:tabLst>
            </a:pPr>
            <a:r>
              <a:rPr lang="ru-RU" sz="800" dirty="0" smtClean="0">
                <a:latin typeface="Arial" pitchFamily="34" charset="0"/>
                <a:cs typeface="Arial" pitchFamily="34" charset="0"/>
              </a:rPr>
              <a:t>  </a:t>
            </a:r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679450" algn="l"/>
              </a:tabLst>
            </a:pPr>
            <a:r>
              <a:rPr lang="ru-RU" b="1" u="sng" dirty="0">
                <a:latin typeface="Arial" pitchFamily="34" charset="0"/>
                <a:cs typeface="Arial" pitchFamily="34" charset="0"/>
              </a:rPr>
              <a:t>Тактические свойства равниной местности зависят от:</a:t>
            </a:r>
          </a:p>
          <a:p>
            <a:pPr>
              <a:tabLst>
                <a:tab pos="679450" algn="l"/>
              </a:tabLst>
            </a:pPr>
            <a:r>
              <a:rPr lang="ru-RU" dirty="0">
                <a:latin typeface="Arial" pitchFamily="34" charset="0"/>
                <a:cs typeface="Arial" pitchFamily="34" charset="0"/>
              </a:rPr>
              <a:t>	1. почвенно-растительного покрова</a:t>
            </a:r>
            <a:r>
              <a:rPr lang="en-US" dirty="0">
                <a:latin typeface="Arial" pitchFamily="34" charset="0"/>
                <a:cs typeface="Arial" pitchFamily="34" charset="0"/>
              </a:rPr>
              <a:t>;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679450" algn="l"/>
              </a:tabLst>
            </a:pPr>
            <a:r>
              <a:rPr lang="ru-RU" dirty="0">
                <a:latin typeface="Arial" pitchFamily="34" charset="0"/>
                <a:cs typeface="Arial" pitchFamily="34" charset="0"/>
              </a:rPr>
              <a:t>	2. степени пересечённости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679450" algn="l"/>
              </a:tabLst>
            </a:pPr>
            <a:r>
              <a:rPr lang="ru-RU" sz="800" dirty="0" smtClean="0">
                <a:latin typeface="Arial" pitchFamily="34" charset="0"/>
                <a:cs typeface="Arial" pitchFamily="34" charset="0"/>
              </a:rPr>
              <a:t>  </a:t>
            </a:r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679450" algn="l"/>
              </a:tabLst>
            </a:pPr>
            <a:r>
              <a:rPr lang="ru-RU" b="1" u="sng" dirty="0">
                <a:latin typeface="Arial" pitchFamily="34" charset="0"/>
                <a:cs typeface="Arial" pitchFamily="34" charset="0"/>
              </a:rPr>
              <a:t>Равнинная местность может быть</a:t>
            </a:r>
            <a:r>
              <a:rPr lang="en-US" b="1" u="sng" dirty="0">
                <a:latin typeface="Arial" pitchFamily="34" charset="0"/>
                <a:cs typeface="Arial" pitchFamily="34" charset="0"/>
              </a:rPr>
              <a:t>:</a:t>
            </a:r>
            <a:endParaRPr lang="ru-RU" b="1" u="sng" dirty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679450" algn="l"/>
              </a:tabLst>
            </a:pPr>
            <a:r>
              <a:rPr lang="ru-RU" b="1" dirty="0">
                <a:latin typeface="Arial" pitchFamily="34" charset="0"/>
                <a:cs typeface="Arial" pitchFamily="34" charset="0"/>
              </a:rPr>
              <a:t>Открытой </a:t>
            </a:r>
            <a:r>
              <a:rPr lang="ru-RU" dirty="0">
                <a:latin typeface="Arial" pitchFamily="34" charset="0"/>
                <a:cs typeface="Arial" pitchFamily="34" charset="0"/>
              </a:rPr>
              <a:t>– если на ней нет местных предметов, ограничивающих наблюдение;</a:t>
            </a:r>
          </a:p>
          <a:p>
            <a:pPr algn="ctr">
              <a:tabLst>
                <a:tab pos="679450" algn="l"/>
              </a:tabLst>
            </a:pPr>
            <a:r>
              <a:rPr lang="ru-RU" b="1" dirty="0">
                <a:latin typeface="Arial" pitchFamily="34" charset="0"/>
                <a:cs typeface="Arial" pitchFamily="34" charset="0"/>
              </a:rPr>
              <a:t>Закрытой</a:t>
            </a:r>
            <a:r>
              <a:rPr lang="ru-RU" dirty="0">
                <a:latin typeface="Arial" pitchFamily="34" charset="0"/>
                <a:cs typeface="Arial" pitchFamily="34" charset="0"/>
              </a:rPr>
              <a:t> – если она покрыта лесом, кустарником, имеет много населённых пунктов;</a:t>
            </a:r>
          </a:p>
          <a:p>
            <a:pPr algn="ctr">
              <a:tabLst>
                <a:tab pos="679450" algn="l"/>
              </a:tabLst>
            </a:pPr>
            <a:r>
              <a:rPr lang="ru-RU" b="1" dirty="0">
                <a:latin typeface="Arial" pitchFamily="34" charset="0"/>
                <a:cs typeface="Arial" pitchFamily="34" charset="0"/>
              </a:rPr>
              <a:t>Изрезанной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руслами </a:t>
            </a:r>
            <a:r>
              <a:rPr lang="ru-RU" dirty="0">
                <a:latin typeface="Arial" pitchFamily="34" charset="0"/>
                <a:cs typeface="Arial" pitchFamily="34" charset="0"/>
              </a:rPr>
              <a:t>рек, оврагами и балками, иметь много озёр и болот – значительно ограничивающих возможности манёвра войск и снижающих темпы наступления.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57200" y="173365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</a:rPr>
              <a:t>Равнинная местность</a:t>
            </a:r>
            <a:endParaRPr lang="ru-RU" sz="28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08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4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5044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44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7" name="Прямая соединительная линия 6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0" name="Прямоугольник 9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11560" y="1052736"/>
            <a:ext cx="828173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b="1" dirty="0" smtClean="0"/>
              <a:t>    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Холмистая 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местность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характеризуется волнистым характером земной поверхности, образующей неровности (холмы)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        с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абсолютными высотами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до 500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м, относительными превышениями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25-200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м и преобладающей крутизной скатов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2-3˚.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611560" y="2603644"/>
            <a:ext cx="82092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tabLst>
                <a:tab pos="679450" algn="l"/>
              </a:tabLst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Холмистая местность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 зависимости от характеров холмов, лощин и оврагов может быть: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закрытая и полузакрытая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611560" y="3380354"/>
            <a:ext cx="820859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tabLst>
                <a:tab pos="679450" algn="l"/>
              </a:tabLst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Холмистая местность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 зависимости от характера возвышений и понижений, пересечённости лощинами может быть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tabLst>
                <a:tab pos="679450" algn="l"/>
              </a:tabLs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679450" algn="l"/>
              </a:tabLs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	1. слегка всхолмлённой (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слабо-холмистой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679450" algn="l"/>
              </a:tabLs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	2. резко всхолмлённой (сильно-холмистой)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679450" algn="l"/>
              </a:tabLs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	3. долинно-балочной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679450" algn="l"/>
              </a:tabLs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	4. овражно-балочной.</a:t>
            </a: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457200" y="173365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</a:rPr>
              <a:t>Холмистая местность</a:t>
            </a:r>
            <a:endParaRPr lang="ru-RU" sz="28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03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4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6068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45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7" name="Прямая соединительная линия 6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0" name="Прямоугольник 9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11560" y="1198091"/>
            <a:ext cx="8253234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2200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Степная </a:t>
            </a:r>
            <a:r>
              <a:rPr lang="ru-RU" sz="2200" b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местность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характеризуется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отсутствием древесной растительности, сухим континентальным климатом, чернозёмными и каштановыми почвами, покрытыми засухоустойчивыми и морозоустойчивыми травянистыми растениями. Максимум осадков выпадает в летние месяцы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ru-RU" sz="2200" dirty="0" smtClean="0">
                <a:latin typeface="Arial" pitchFamily="34" charset="0"/>
                <a:cs typeface="Arial" pitchFamily="34" charset="0"/>
              </a:rPr>
              <a:t>  </a:t>
            </a:r>
            <a:endParaRPr lang="ru-RU" sz="2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200" dirty="0" smtClean="0">
                <a:latin typeface="Arial" pitchFamily="34" charset="0"/>
                <a:cs typeface="Arial" pitchFamily="34" charset="0"/>
              </a:rPr>
              <a:t>     Речная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сеть развита слабо, поверхностный сток незначителен,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его максимум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бывает весной. Уровень грунтовых вод располагается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на большой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глубине (до 100 м). </a:t>
            </a:r>
            <a:endParaRPr lang="ru-RU" sz="22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200" dirty="0" smtClean="0">
                <a:latin typeface="Arial" pitchFamily="34" charset="0"/>
                <a:cs typeface="Arial" pitchFamily="34" charset="0"/>
              </a:rPr>
              <a:t>   </a:t>
            </a:r>
            <a:endParaRPr lang="ru-RU" sz="2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200" dirty="0" smtClean="0">
                <a:latin typeface="Arial" pitchFamily="34" charset="0"/>
                <a:cs typeface="Arial" pitchFamily="34" charset="0"/>
              </a:rPr>
              <a:t>     Недостаток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влаги обуславливает отсутствие в степях лесов. Основная растительность – ковыль. Местами распространены кустарники, а по долинам рек, оврагам и балкам встречаются отдельные группы деревьев. 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57200" y="173365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</a:rPr>
              <a:t>Степная местность</a:t>
            </a:r>
            <a:endParaRPr lang="ru-RU" sz="28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24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4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7091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46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7" name="Прямая соединительная линия 6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0" name="Прямоугольник 9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755576" y="1052736"/>
            <a:ext cx="8173095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2400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Болотистая </a:t>
            </a:r>
            <a:r>
              <a:rPr lang="ru-RU" sz="2400" b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местность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характеризуется значительно увлажнёнными почвами.</a:t>
            </a:r>
            <a:endParaRPr lang="ru-RU" sz="2000" u="sng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      Болотистую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местность можно разделить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на: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торфяники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заболоченные </a:t>
            </a:r>
            <a:r>
              <a:rPr 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земли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ru-RU" sz="2000" u="sng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000" u="sng" dirty="0" smtClean="0">
                <a:latin typeface="Arial" pitchFamily="34" charset="0"/>
                <a:cs typeface="Arial" pitchFamily="34" charset="0"/>
              </a:rPr>
              <a:t>Торфяники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– это избыточно увлажнённые участки местности, покрытые слоем торфа глубиной не менее 30 см (в неосушенном виде) и влаголюбивой растительностью. </a:t>
            </a:r>
          </a:p>
          <a:p>
            <a:pPr algn="just"/>
            <a:endParaRPr lang="ru-RU" sz="2000" u="sng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000" u="sng" dirty="0" smtClean="0">
                <a:latin typeface="Arial" pitchFamily="34" charset="0"/>
                <a:cs typeface="Arial" pitchFamily="34" charset="0"/>
              </a:rPr>
              <a:t>Заболоченные </a:t>
            </a:r>
            <a:r>
              <a:rPr lang="ru-RU" sz="2000" u="sng" dirty="0">
                <a:latin typeface="Arial" pitchFamily="34" charset="0"/>
                <a:cs typeface="Arial" pitchFamily="34" charset="0"/>
              </a:rPr>
              <a:t>земли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– это избыточно увлажнённые земляные площади, не имеющие торфа или покрытые слоем торфа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менее 30 см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К ним можно отнести мокрые солончаки и заболоченные, как правило, заросшие камышом и тростником поймы рек.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57200" y="173365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</a:rPr>
              <a:t>Болотистая местность</a:t>
            </a:r>
            <a:endParaRPr lang="ru-RU" sz="28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88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4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8115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47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7" name="Прямая соединительная линия 6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0" name="Прямоугольник 9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614293" y="1052736"/>
            <a:ext cx="8345798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    Лесисто-болотистая местность</a:t>
            </a:r>
            <a:r>
              <a:rPr lang="ru-RU" sz="2000" b="1" dirty="0" smtClean="0">
                <a:latin typeface="+mj-lt"/>
              </a:rPr>
              <a:t> </a:t>
            </a:r>
            <a:r>
              <a:rPr lang="ru-RU" sz="2000" dirty="0" smtClean="0">
                <a:latin typeface="+mj-lt"/>
              </a:rPr>
              <a:t>характеризуется чередованием больших лесных участков с многочисленным количеством болот, рек, ручьёв и озёр. Основными особенностями такой местности являются закрытый характер, обусловленный наличием лесов, и низкая проходимость из-за крайне редкой дорожной сети, слабых грунтов и большого количества естественных препятствий.</a:t>
            </a:r>
          </a:p>
          <a:p>
            <a:pPr algn="just"/>
            <a:r>
              <a:rPr lang="ru-RU" sz="2000" dirty="0" smtClean="0">
                <a:latin typeface="+mj-lt"/>
              </a:rPr>
              <a:t>     Низкая проходимость лесисто-болотистой местности вынуждает вести наступательные действия по отдельным разобщённым направлениям, часто ограниченными силами. Ограничиваются возможности для наблюдения, ориентирования и ведения огня, усложняется организация взаимодействия и управления войсками.</a:t>
            </a:r>
          </a:p>
          <a:p>
            <a:pPr algn="just"/>
            <a:r>
              <a:rPr lang="ru-RU" sz="2000" dirty="0" smtClean="0">
                <a:latin typeface="+mj-lt"/>
              </a:rPr>
              <a:t>     На боевые действия войск в лесисто-болотистой местности большое влияние оказывают погодные и климатические условия. В дождливое время года грунтовые дороги сильно размокают, превращаются в труднодоступные для боевой и другой техники, а движение вне дорог становятся практически невозможным.</a:t>
            </a:r>
            <a:r>
              <a:rPr lang="ru-RU" sz="2000" dirty="0" smtClean="0">
                <a:latin typeface="+mj-lt"/>
                <a:cs typeface="Arial" pitchFamily="34" charset="0"/>
              </a:rPr>
              <a:t>     </a:t>
            </a:r>
            <a:endParaRPr lang="ru-RU" sz="2000" dirty="0">
              <a:latin typeface="+mj-lt"/>
              <a:cs typeface="Arial" pitchFamily="34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57200" y="173365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</a:rPr>
              <a:t>Лесисто-болотистая местность</a:t>
            </a:r>
            <a:endParaRPr lang="ru-RU" sz="28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81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4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9139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48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7" name="Прямая соединительная линия 6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0" name="Прямоугольник 9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655883" y="1412776"/>
            <a:ext cx="8208911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    Местность северных районов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(Арктика, равнинная и горная тундра)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– это обширные пространства, прилегающие к Северному Ледовитому океану (арктический пояс). 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0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 природным особенностям арктический пояс делится на две зоны:</a:t>
            </a:r>
            <a:endParaRPr lang="ru-RU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 арктических пустынь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 тундр.</a:t>
            </a: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57200" y="173365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</a:rPr>
              <a:t>Местность северных районов</a:t>
            </a:r>
            <a:endParaRPr lang="ru-RU" sz="28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01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4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0163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49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7" name="Прямая соединительная линия 6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0" name="Прямоугольник 9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721303" y="1412776"/>
            <a:ext cx="7920881" cy="25922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ru-RU" altLang="ru-RU" sz="2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Проходимость местности вне дорог определяется ее пересеченностью и крутизной скатов. </a:t>
            </a:r>
            <a:endParaRPr lang="ru-RU" altLang="ru-RU" sz="2000" dirty="0" smtClean="0">
              <a:latin typeface="Arial" charset="0"/>
              <a:cs typeface="Arial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ru-RU" altLang="ru-RU" sz="2000" dirty="0" smtClean="0">
                <a:latin typeface="Arial" charset="0"/>
                <a:cs typeface="Arial" charset="0"/>
              </a:rPr>
              <a:t>      Крутизна доступных скатов 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ru-RU" altLang="ru-RU" sz="2000" dirty="0" smtClean="0">
                <a:latin typeface="Arial" charset="0"/>
                <a:cs typeface="Arial" charset="0"/>
              </a:rPr>
              <a:t>  -  для автомобиля повышенной проходимости, БТР – 20-30⁰;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ru-RU" altLang="ru-RU" sz="2000" dirty="0" smtClean="0">
                <a:latin typeface="Arial" charset="0"/>
                <a:cs typeface="Arial" charset="0"/>
              </a:rPr>
              <a:t>  -  для танка – 30-35</a:t>
            </a:r>
            <a:r>
              <a:rPr lang="en-US" altLang="ru-RU" sz="2000" dirty="0" smtClean="0">
                <a:latin typeface="Arial" charset="0"/>
                <a:cs typeface="Arial" charset="0"/>
              </a:rPr>
              <a:t>⁰</a:t>
            </a:r>
            <a:r>
              <a:rPr lang="ru-RU" altLang="ru-RU" sz="2000" dirty="0" smtClean="0">
                <a:latin typeface="Arial" charset="0"/>
                <a:cs typeface="Arial" charset="0"/>
              </a:rPr>
              <a:t> ( при коротких подъемах – до 40⁰).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57200" y="173365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</a:rPr>
              <a:t>Проходимость местности</a:t>
            </a:r>
            <a:endParaRPr lang="ru-RU" sz="28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28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4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6313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5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7" name="Прямая соединительная линия 6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200" y="173365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Предмет «Военная топография»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0" name="Прямоугольник 9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19" name="Прямоугольник 18"/>
          <p:cNvSpPr/>
          <p:nvPr/>
        </p:nvSpPr>
        <p:spPr>
          <a:xfrm>
            <a:off x="594144" y="2996952"/>
            <a:ext cx="8436905" cy="2232248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rgbClr val="FFFFFF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>
              <a:buFontTx/>
              <a:buChar char="-"/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дает знания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 местности, способах и средствах ее изучения при организации и ведении боя в различных условиях; </a:t>
            </a:r>
          </a:p>
          <a:p>
            <a:pPr>
              <a:buFontTx/>
              <a:buChar char="-"/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учит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приемам и способам ориентирования на местности, умелому использованию топографических, специальных карт и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аэроснимков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при решении различных боевых задач;</a:t>
            </a:r>
          </a:p>
          <a:p>
            <a:pPr>
              <a:buFontTx/>
              <a:buChar char="-"/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прививает практические навыки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 работе с картой на местности, в составлении графических документов и схем местности.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07792" y="5342152"/>
            <a:ext cx="8409610" cy="1368152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rgbClr val="FFFFFF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русской армии, как специальная военная дисциплина, военная топография появилась в первой половине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XIX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в. – т.е. в период создания массовых армий, когда потребовалось умение работать с документами, содержащими информацию о местности.  </a:t>
            </a:r>
            <a:endParaRPr 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21440" y="908720"/>
            <a:ext cx="8436905" cy="2016224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rgbClr val="FFFFFF"/>
              </a:gs>
              <a:gs pos="100000">
                <a:schemeClr val="accent5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Военная топография – специальная военная дисциплина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, изучающая тактические свойства местности, способы и средства оценки местности, ориентирования на ней и производства полевых измерений для обеспечения боевой деятельности войск (сил), топографические карты, другие документы о местности и приемы работы с ними.</a:t>
            </a:r>
          </a:p>
          <a:p>
            <a:pPr algn="ctr">
              <a:defRPr/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3"/>
          <p:cNvGrpSpPr/>
          <p:nvPr/>
        </p:nvGrpSpPr>
        <p:grpSpPr>
          <a:xfrm>
            <a:off x="62792" y="-99392"/>
            <a:ext cx="9045712" cy="6912768"/>
            <a:chOff x="62792" y="-99392"/>
            <a:chExt cx="9045712" cy="6912768"/>
          </a:xfrm>
        </p:grpSpPr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7337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50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-99392"/>
              <a:ext cx="82296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Равнинная                                                              открытая слабопересеченная местность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6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pic>
        <p:nvPicPr>
          <p:cNvPr id="25" name="Рисунок 24" descr="http://mir.zavantag.com/pars_docs/refs/28/27192/27192_html_296ce7fd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340768"/>
            <a:ext cx="439248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http://mir.zavantag.com/pars_docs/refs/28/27192/27192_html_m59bc0e2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2924944"/>
            <a:ext cx="489654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403648" y="908720"/>
            <a:ext cx="2160240" cy="5760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Реальный вид: 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96136" y="2492896"/>
            <a:ext cx="2160240" cy="5760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Вид на карте: 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-99391"/>
            <a:ext cx="9045712" cy="6912767"/>
            <a:chOff x="62792" y="-99391"/>
            <a:chExt cx="9045712" cy="6912767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1432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51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-99391"/>
              <a:ext cx="82296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Равнинная озерно-лесная закрытая сильнопересеченная местность</a:t>
              </a: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pic>
        <p:nvPicPr>
          <p:cNvPr id="18" name="Рисунок 17" descr="http://mir.zavantag.com/pars_docs/refs/28/27192/27192_html_m470f427c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340768"/>
            <a:ext cx="403244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http://mir.zavantag.com/pars_docs/refs/28/27192/27192_html_m7f1e77af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2924944"/>
            <a:ext cx="4875252" cy="370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1403648" y="908720"/>
            <a:ext cx="2160240" cy="5760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Реальный вид: 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96136" y="2492896"/>
            <a:ext cx="2160240" cy="5760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Вид на карте: 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-99390"/>
            <a:ext cx="9045712" cy="6912766"/>
            <a:chOff x="62792" y="-99390"/>
            <a:chExt cx="9045712" cy="6912766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456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52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-99390"/>
              <a:ext cx="82296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Холмистая                                                    полузакрытая среднепересечённая местность</a:t>
              </a: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pic>
        <p:nvPicPr>
          <p:cNvPr id="20" name="Рисунок 19" descr="http://mir.zavantag.com/pars_docs/refs/28/27192/27192_html_4620a09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628800"/>
            <a:ext cx="417646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http://mir.zavantag.com/pars_docs/refs/28/27192/27192_html_m24ede0e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2924944"/>
            <a:ext cx="4721076" cy="370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403648" y="908720"/>
            <a:ext cx="2160240" cy="5760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Реальный вид: 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96136" y="2492896"/>
            <a:ext cx="2160240" cy="5760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Вид на карте: 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-99389"/>
            <a:ext cx="9045712" cy="6912765"/>
            <a:chOff x="62792" y="-99389"/>
            <a:chExt cx="9045712" cy="6912765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480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53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-99389"/>
              <a:ext cx="82296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Холмистая овражно-балочная                    полузакрытая среднепересеченная местность</a:t>
              </a: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pic>
        <p:nvPicPr>
          <p:cNvPr id="18" name="Рисунок 17" descr="http://mir.zavantag.com/pars_docs/refs/28/27192/27192_html_m7df3c1df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556792"/>
            <a:ext cx="410445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http://mir.zavantag.com/pars_docs/refs/28/27192/27192_html_m318f227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3068960"/>
            <a:ext cx="5000600" cy="370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1403648" y="908720"/>
            <a:ext cx="2160240" cy="5760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Реальный вид: 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96136" y="2492896"/>
            <a:ext cx="2160240" cy="5760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Вид на карте: 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504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54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116055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Горная сильнопересеченная местность</a:t>
              </a: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pic>
        <p:nvPicPr>
          <p:cNvPr id="20" name="Рисунок 19" descr="http://mir.zavantag.com/pars_docs/refs/28/27192/27192_html_m27c5223d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556792"/>
            <a:ext cx="388843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http://mir.zavantag.com/pars_docs/refs/28/27192/27192_html_27f2b97e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2852936"/>
            <a:ext cx="5256882" cy="385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403648" y="908720"/>
            <a:ext cx="2160240" cy="5760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Реальный вид: 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96136" y="2276872"/>
            <a:ext cx="2160240" cy="5760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Вид на карте: 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22394" y="-99388"/>
            <a:ext cx="9086110" cy="6912764"/>
            <a:chOff x="22394" y="-99388"/>
            <a:chExt cx="9086110" cy="6912764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528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55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pic>
          <p:nvPicPr>
            <p:cNvPr id="8" name="Рисунок 7" descr="http://cs629407.vk.me/v629407045/5b17/LCMOynDj0dU.jpg"/>
            <p:cNvPicPr/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394" y="44624"/>
              <a:ext cx="877198" cy="64807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-99388"/>
              <a:ext cx="82296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Пустынная                                                              открытая слабопересеченная местность</a:t>
              </a: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pic>
        <p:nvPicPr>
          <p:cNvPr id="18" name="Рисунок 17" descr="http://mir.zavantag.com/pars_docs/refs/28/27192/27192_html_m11bc0de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1556792"/>
            <a:ext cx="410445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http://mir.zavantag.com/pars_docs/refs/28/27192/27192_html_m6a59cf2b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2780928"/>
            <a:ext cx="5019268" cy="392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1403648" y="908720"/>
            <a:ext cx="2160240" cy="5760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Реальный вид: 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96136" y="2132856"/>
            <a:ext cx="2160240" cy="5760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Вид на карте: 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552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56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116055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Степная  местность</a:t>
              </a: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pic>
        <p:nvPicPr>
          <p:cNvPr id="20" name="Рисунок 19" descr="http://mir.zavantag.com/pars_docs/refs/28/27192/27192_html_330dee7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700808"/>
            <a:ext cx="417646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http://mir.zavantag.com/pars_docs/refs/28/27192/27192_html_m70da397b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2780928"/>
            <a:ext cx="5112866" cy="385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547664" y="1052736"/>
            <a:ext cx="2160240" cy="5760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Реальный вид: 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940152" y="2204864"/>
            <a:ext cx="2160240" cy="5760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Вид на карте: 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-99388"/>
            <a:ext cx="9045712" cy="6912764"/>
            <a:chOff x="62792" y="-99388"/>
            <a:chExt cx="9045712" cy="6912764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7576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57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-99388"/>
              <a:ext cx="82296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Лесная (лесистая)                                                  закрытая пересеченная местность</a:t>
              </a: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pic>
        <p:nvPicPr>
          <p:cNvPr id="18" name="Рисунок 17" descr="http://mir.zavantag.com/pars_docs/refs/28/27192/27192_html_23d19b2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772816"/>
            <a:ext cx="446449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http://mir.zavantag.com/pars_docs/refs/28/27192/27192_html_m5f2c248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3140968"/>
            <a:ext cx="4958055" cy="356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1835696" y="1052736"/>
            <a:ext cx="2160240" cy="5760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Реальный вид: 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96136" y="2492896"/>
            <a:ext cx="2160240" cy="5760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Вид на карте: 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-99387"/>
            <a:ext cx="9045712" cy="6912763"/>
            <a:chOff x="62792" y="-99387"/>
            <a:chExt cx="9045712" cy="6912763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8600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58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-99387"/>
              <a:ext cx="82296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Болотистая                                                             открытая сильнопересеченная местность</a:t>
              </a: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pic>
        <p:nvPicPr>
          <p:cNvPr id="20" name="Рисунок 19" descr="http://mir.zavantag.com/pars_docs/refs/28/27192/27192_html_6fc499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628800"/>
            <a:ext cx="432048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http://mir.zavantag.com/pars_docs/refs/28/27192/27192_html_1c9773ff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2996952"/>
            <a:ext cx="4845789" cy="370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403648" y="908720"/>
            <a:ext cx="2160240" cy="5760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Реальный вид: 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96136" y="2492896"/>
            <a:ext cx="2160240" cy="5760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Вид на карте: 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9624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59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116057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Лесисто-болотистая местность</a:t>
              </a: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pic>
        <p:nvPicPr>
          <p:cNvPr id="18" name="Рисунок 17" descr="http://mir.zavantag.com/pars_docs/refs/28/27192/27192_html_m23f2b88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700808"/>
            <a:ext cx="453650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http://mir.zavantag.com/pars_docs/refs/28/27192/27192_html_m1a4903fe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3212976"/>
            <a:ext cx="4793084" cy="349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1763688" y="980728"/>
            <a:ext cx="2160240" cy="5760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Реальный вид: 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96136" y="2492896"/>
            <a:ext cx="2160240" cy="576064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Вид на карте: 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872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5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6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116051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Задачи военной топографии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11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20" name="Прямоугольник 19"/>
          <p:cNvSpPr/>
          <p:nvPr/>
        </p:nvSpPr>
        <p:spPr>
          <a:xfrm>
            <a:off x="611560" y="1052736"/>
            <a:ext cx="8352928" cy="1656184"/>
          </a:xfrm>
          <a:prstGeom prst="rect">
            <a:avLst/>
          </a:prstGeom>
          <a:gradFill>
            <a:gsLst>
              <a:gs pos="0">
                <a:srgbClr val="00B050"/>
              </a:gs>
              <a:gs pos="50000">
                <a:srgbClr val="FFFFFF"/>
              </a:gs>
              <a:gs pos="100000">
                <a:srgbClr val="00B050"/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Предмет дисциплины – местность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как элемент боевой обстановки, а также способы и средства ее анализа, изучения и оценки в целях подготовки и ведения боевых действий. 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1560" y="2924944"/>
            <a:ext cx="8352928" cy="122413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FF"/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Объект дисциплины – топографическая карта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как основной источник информации о местности.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11560" y="4365104"/>
            <a:ext cx="8352928" cy="2160240"/>
          </a:xfrm>
          <a:prstGeom prst="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50000">
                <a:srgbClr val="FFFFFF"/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Главная задача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военной топографии – 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изыскание наиболее рациональных способов и средств получения информации о местности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для эффективного управления воинскими формированиями, применения боевой техники и систем оружия.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4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584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60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7" name="Прямая соединительная линия 6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200" y="105125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Заключение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0" name="Прямоугольник 9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611560" y="1068125"/>
            <a:ext cx="8298756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	Главными тактическими свойствами местности, оказывающими существенное влияние на ведение боевых действий войск, являются: условия проходимости, защитные и маскировочные свойства, условия ориентирования, наблюдения, ведения огня и инженерного оборудования местности.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800" dirty="0" smtClean="0">
                <a:latin typeface="Arial" pitchFamily="34" charset="0"/>
                <a:cs typeface="Arial" pitchFamily="34" charset="0"/>
              </a:rPr>
              <a:t>  </a:t>
            </a:r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	Правильная и своевременная оценка и использование войсками этих тактических свойств местности способствуют успешному решению ими боевой задачи; недооценка же роли местности в бою или операции может затруднить, а в отдельных случаях и привести к срыву выполнения поставленной боевой задачи.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4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1674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5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7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7" name="Прямая соединительная линия 6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200" y="173365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>
                  <a:latin typeface="Times New Roman" pitchFamily="18" charset="0"/>
                </a:rPr>
                <a:t>Первый учебный вопрос</a:t>
              </a: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0" name="Прямоугольник 9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09600" y="2926105"/>
            <a:ext cx="8229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ru-RU" sz="2800" b="1" dirty="0">
                <a:latin typeface="Times New Roman" pitchFamily="18" charset="0"/>
              </a:rPr>
              <a:t>Местность и её значение в бою. Требования боевых уставов в отношении изучения местности.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4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699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5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8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7" name="Прямая соединительная линия 6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200" y="173365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Местность и ее составляющие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4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0" name="Прямоугольник 9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18" name="Прямоугольник 17"/>
          <p:cNvSpPr/>
          <p:nvPr/>
        </p:nvSpPr>
        <p:spPr>
          <a:xfrm>
            <a:off x="683568" y="885192"/>
            <a:ext cx="8280920" cy="1224136"/>
          </a:xfrm>
          <a:prstGeom prst="rect">
            <a:avLst/>
          </a:prstGeom>
          <a:gradFill>
            <a:gsLst>
              <a:gs pos="0">
                <a:srgbClr val="00B050"/>
              </a:gs>
              <a:gs pos="50000">
                <a:srgbClr val="FFFFFF"/>
              </a:gs>
              <a:gs pos="100000">
                <a:srgbClr val="00B050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Местность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– это часть земной поверхности                     со всеми ее 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неровностями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и расположенными на ней 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объектами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115616" y="2531496"/>
            <a:ext cx="3312368" cy="525603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rgbClr val="FFFFFF"/>
              </a:gs>
              <a:gs pos="100000">
                <a:schemeClr val="accent5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Неровности</a:t>
            </a:r>
          </a:p>
        </p:txBody>
      </p:sp>
      <p:sp>
        <p:nvSpPr>
          <p:cNvPr id="21" name="Стрелка вправо 20"/>
          <p:cNvSpPr/>
          <p:nvPr/>
        </p:nvSpPr>
        <p:spPr>
          <a:xfrm rot="5400000">
            <a:off x="2720185" y="2131459"/>
            <a:ext cx="289770" cy="389523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5292080" y="2531496"/>
            <a:ext cx="3312368" cy="525603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rgbClr val="FFFFFF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Объекты</a:t>
            </a:r>
          </a:p>
        </p:txBody>
      </p:sp>
      <p:sp>
        <p:nvSpPr>
          <p:cNvPr id="26" name="Стрелка вправо 25"/>
          <p:cNvSpPr/>
          <p:nvPr/>
        </p:nvSpPr>
        <p:spPr>
          <a:xfrm rot="5400000">
            <a:off x="6854125" y="2131460"/>
            <a:ext cx="289770" cy="389523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42910" y="3112752"/>
            <a:ext cx="4145114" cy="1440160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rgbClr val="FFFFFF"/>
              </a:gs>
              <a:gs pos="100000">
                <a:schemeClr val="accent5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Совокупность неровностей поверхности суши, морского дна, многообразных по очертаниям, размерам, происхождению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возрасту - 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РЕЛЬЕФ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932040" y="3112752"/>
            <a:ext cx="4032448" cy="1440160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rgbClr val="FFFFFF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Все расположенные на земной поверхности объекты, созданные природой или трудом человека (кроме рельефа) –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МЕСТНЫЕ ПРЕДМЕТЫ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42910" y="6309320"/>
            <a:ext cx="8321578" cy="494088"/>
          </a:xfrm>
          <a:prstGeom prst="rect">
            <a:avLst/>
          </a:prstGeom>
          <a:gradFill>
            <a:gsLst>
              <a:gs pos="0">
                <a:srgbClr val="F34437"/>
              </a:gs>
              <a:gs pos="50000">
                <a:srgbClr val="FFFFFF"/>
              </a:gs>
              <a:gs pos="100000">
                <a:srgbClr val="F34437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Топографические элементы местности</a:t>
            </a:r>
          </a:p>
        </p:txBody>
      </p:sp>
      <p:sp>
        <p:nvSpPr>
          <p:cNvPr id="30" name="Стрелка вправо 29"/>
          <p:cNvSpPr/>
          <p:nvPr/>
        </p:nvSpPr>
        <p:spPr>
          <a:xfrm rot="5400000">
            <a:off x="3972057" y="5211053"/>
            <a:ext cx="1739053" cy="460962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42910" y="4612934"/>
            <a:ext cx="3929090" cy="1602147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rgbClr val="FFFFFF"/>
              </a:gs>
              <a:gs pos="100000">
                <a:schemeClr val="accent5"/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 зависимости от высоты над уровнем моря и расчлененности земной поверхности               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рельеф разделен                              на основные типы: 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равнинный; холмистый; горный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143504" y="4612934"/>
            <a:ext cx="3820984" cy="1602147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rgbClr val="FFFFFF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Ввиду огромного многообразия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местные предметы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систематизированы по характерным признакам            и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объединены в группы                 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для удобства их восприятия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15074" y="4500570"/>
            <a:ext cx="2740864" cy="57606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i="1" dirty="0" smtClean="0"/>
              <a:t>промышленные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3"/>
          <p:cNvGrpSpPr/>
          <p:nvPr/>
        </p:nvGrpSpPr>
        <p:grpSpPr>
          <a:xfrm>
            <a:off x="62792" y="70467"/>
            <a:ext cx="9045712" cy="6742909"/>
            <a:chOff x="62792" y="70467"/>
            <a:chExt cx="9045712" cy="67429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8274244" y="70467"/>
              <a:ext cx="773113" cy="536575"/>
              <a:chOff x="5241" y="35"/>
              <a:chExt cx="487" cy="338"/>
            </a:xfrm>
          </p:grpSpPr>
          <p:graphicFrame>
            <p:nvGraphicFramePr>
              <p:cNvPr id="16" name="Object 12"/>
              <p:cNvGraphicFramePr>
                <a:graphicFrameLocks noChangeAspect="1"/>
              </p:cNvGraphicFramePr>
              <p:nvPr/>
            </p:nvGraphicFramePr>
            <p:xfrm>
              <a:off x="5241" y="35"/>
              <a:ext cx="487" cy="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2038" name="Точечный рисунок" r:id="rId3" imgW="4266667" imgH="3486637" progId="PBrush">
                      <p:embed/>
                    </p:oleObj>
                  </mc:Choice>
                  <mc:Fallback>
                    <p:oleObj name="Точечный рисунок" r:id="rId3" imgW="4266667" imgH="3486637" progId="PBrush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1" y="35"/>
                            <a:ext cx="487" cy="3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5335" y="80"/>
                <a:ext cx="27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fld id="{233B2496-611C-45AD-8A62-2CC2D5B8843E}" type="slidenum">
                  <a:rPr lang="ru-RU" sz="3200" b="1" smtClean="0">
                    <a:solidFill>
                      <a:srgbClr val="FFFA1B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pPr algn="ctr"/>
                  <a:t>9</a:t>
                </a:fld>
                <a:endParaRPr lang="ru-RU" sz="3200" b="1" dirty="0">
                  <a:solidFill>
                    <a:srgbClr val="FFFA1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cxnSp>
          <p:nvCxnSpPr>
            <p:cNvPr id="9" name="Прямая соединительная линия 8"/>
            <p:cNvCxnSpPr/>
            <p:nvPr/>
          </p:nvCxnSpPr>
          <p:spPr>
            <a:xfrm>
              <a:off x="611560" y="795768"/>
              <a:ext cx="8496944" cy="0"/>
            </a:xfrm>
            <a:prstGeom prst="line">
              <a:avLst/>
            </a:prstGeom>
            <a:ln w="635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457200" y="173365"/>
              <a:ext cx="8229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</a:rPr>
                <a:t>Топографические элементы местности</a:t>
              </a:r>
              <a:endParaRPr lang="ru-RU" sz="2800" b="1" dirty="0">
                <a:latin typeface="Times New Roman" pitchFamily="18" charset="0"/>
              </a:endParaRPr>
            </a:p>
          </p:txBody>
        </p:sp>
        <p:grpSp>
          <p:nvGrpSpPr>
            <p:cNvPr id="5" name="Группа 16"/>
            <p:cNvGrpSpPr/>
            <p:nvPr/>
          </p:nvGrpSpPr>
          <p:grpSpPr>
            <a:xfrm>
              <a:off x="62792" y="792631"/>
              <a:ext cx="432047" cy="6020745"/>
              <a:chOff x="62792" y="792631"/>
              <a:chExt cx="432047" cy="6020745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62792" y="804167"/>
                <a:ext cx="432047" cy="6009209"/>
              </a:xfrm>
              <a:prstGeom prst="rect">
                <a:avLst/>
              </a:prstGeom>
              <a:solidFill>
                <a:srgbClr val="FD4F01"/>
              </a:solidFill>
              <a:ln>
                <a:solidFill>
                  <a:srgbClr val="FD4F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 bwMode="auto">
              <a:xfrm>
                <a:off x="381888" y="792631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 bwMode="auto">
              <a:xfrm>
                <a:off x="265168" y="794903"/>
                <a:ext cx="457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 bwMode="auto">
              <a:xfrm>
                <a:off x="112072" y="794199"/>
                <a:ext cx="77320" cy="6009209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</p:grpSp>
      <p:sp>
        <p:nvSpPr>
          <p:cNvPr id="22" name="Стрелка вправо 21"/>
          <p:cNvSpPr/>
          <p:nvPr/>
        </p:nvSpPr>
        <p:spPr>
          <a:xfrm rot="8145348">
            <a:off x="3779150" y="1549341"/>
            <a:ext cx="504054" cy="389523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500166" y="928670"/>
            <a:ext cx="6143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Основными элементами, оказывающими существенное влияние на боевую деятельность подразделений, являются</a:t>
            </a:r>
            <a:endParaRPr lang="ru-RU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Стрелка вправо 23"/>
          <p:cNvSpPr/>
          <p:nvPr/>
        </p:nvSpPr>
        <p:spPr>
          <a:xfrm rot="2722340">
            <a:off x="4992821" y="1621596"/>
            <a:ext cx="504054" cy="389523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5572132" y="2428868"/>
            <a:ext cx="3312368" cy="576064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i="1" dirty="0" smtClean="0"/>
              <a:t>сельскохозяйственные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71472" y="1571612"/>
            <a:ext cx="3096344" cy="64807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i="1" dirty="0" smtClean="0"/>
              <a:t>рельеф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643570" y="1571612"/>
            <a:ext cx="3312368" cy="648072"/>
          </a:xfrm>
          <a:prstGeom prst="rect">
            <a:avLst/>
          </a:prstGeom>
          <a:gradFill>
            <a:gsLst>
              <a:gs pos="0">
                <a:schemeClr val="accent5"/>
              </a:gs>
              <a:gs pos="50000">
                <a:srgbClr val="FFFFFF"/>
              </a:gs>
              <a:gs pos="100000">
                <a:schemeClr val="accent5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i="1" dirty="0" smtClean="0"/>
              <a:t>гидрография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857884" y="3357562"/>
            <a:ext cx="3026616" cy="78581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i="1" dirty="0" smtClean="0"/>
              <a:t>социально-культурные объекты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42910" y="3357562"/>
            <a:ext cx="3103184" cy="8640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i="1" dirty="0" smtClean="0"/>
              <a:t>населенные пункты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71472" y="2357430"/>
            <a:ext cx="3500462" cy="864096"/>
          </a:xfrm>
          <a:prstGeom prst="rect">
            <a:avLst/>
          </a:prstGeom>
          <a:gradFill>
            <a:gsLst>
              <a:gs pos="0">
                <a:srgbClr val="00B050"/>
              </a:gs>
              <a:gs pos="50000">
                <a:srgbClr val="FFFFFF"/>
              </a:gs>
              <a:gs pos="100000">
                <a:srgbClr val="00B050"/>
              </a:gs>
            </a:gsLst>
            <a:lin ang="5400000" scaled="1"/>
          </a:grad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i="1" dirty="0" smtClean="0"/>
              <a:t>почвенно-грунтовый покров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42910" y="4500570"/>
            <a:ext cx="2520280" cy="64807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anchor="ctr" anchorCtr="1">
            <a:noAutofit/>
          </a:bodyPr>
          <a:lstStyle/>
          <a:p>
            <a:pPr algn="ctr">
              <a:defRPr/>
            </a:pPr>
            <a:r>
              <a:rPr lang="ru-RU" sz="2000" i="1" dirty="0" smtClean="0"/>
              <a:t>дорожная сеть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Стрелка вправо 47"/>
          <p:cNvSpPr/>
          <p:nvPr/>
        </p:nvSpPr>
        <p:spPr>
          <a:xfrm rot="8145348">
            <a:off x="4064903" y="2335157"/>
            <a:ext cx="504054" cy="389523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право 48"/>
          <p:cNvSpPr/>
          <p:nvPr/>
        </p:nvSpPr>
        <p:spPr>
          <a:xfrm rot="8145348">
            <a:off x="3707713" y="3335290"/>
            <a:ext cx="504054" cy="389523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право 49"/>
          <p:cNvSpPr/>
          <p:nvPr/>
        </p:nvSpPr>
        <p:spPr>
          <a:xfrm rot="8145348">
            <a:off x="3279085" y="4406860"/>
            <a:ext cx="504054" cy="389523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/>
          <p:cNvSpPr/>
          <p:nvPr/>
        </p:nvSpPr>
        <p:spPr>
          <a:xfrm rot="2722340">
            <a:off x="5135696" y="2335977"/>
            <a:ext cx="504054" cy="389523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право 51"/>
          <p:cNvSpPr/>
          <p:nvPr/>
        </p:nvSpPr>
        <p:spPr>
          <a:xfrm rot="2722340">
            <a:off x="5350010" y="3336107"/>
            <a:ext cx="504054" cy="389523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 вправо 52"/>
          <p:cNvSpPr/>
          <p:nvPr/>
        </p:nvSpPr>
        <p:spPr>
          <a:xfrm rot="2722340">
            <a:off x="5421448" y="4407678"/>
            <a:ext cx="504054" cy="389523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2714</TotalTime>
  <Words>3031</Words>
  <Application>Microsoft Office PowerPoint</Application>
  <PresentationFormat>Экран (4:3)</PresentationFormat>
  <Paragraphs>549</Paragraphs>
  <Slides>60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2" baseType="lpstr">
      <vt:lpstr>Тема Office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Свойства местности, оказывающие влияние на организацию и ведение боевых действий, применение оружия и техники в бою, называются  ТАКТИЧЕСКИМИ СВОЙСТВАМИ.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Швецов</dc:creator>
  <cp:lastModifiedBy>Пользователь Windows</cp:lastModifiedBy>
  <cp:revision>398</cp:revision>
  <dcterms:created xsi:type="dcterms:W3CDTF">2016-01-12T07:18:37Z</dcterms:created>
  <dcterms:modified xsi:type="dcterms:W3CDTF">2023-09-20T01:06:29Z</dcterms:modified>
</cp:coreProperties>
</file>