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36" r:id="rId2"/>
    <p:sldId id="259" r:id="rId3"/>
    <p:sldId id="263" r:id="rId4"/>
    <p:sldId id="258" r:id="rId5"/>
    <p:sldId id="299" r:id="rId6"/>
    <p:sldId id="301" r:id="rId7"/>
    <p:sldId id="302" r:id="rId8"/>
    <p:sldId id="374" r:id="rId9"/>
    <p:sldId id="375" r:id="rId10"/>
    <p:sldId id="376" r:id="rId11"/>
    <p:sldId id="303" r:id="rId12"/>
    <p:sldId id="304" r:id="rId13"/>
    <p:sldId id="305" r:id="rId14"/>
    <p:sldId id="377" r:id="rId15"/>
    <p:sldId id="378" r:id="rId16"/>
    <p:sldId id="379" r:id="rId17"/>
    <p:sldId id="380" r:id="rId18"/>
    <p:sldId id="381" r:id="rId19"/>
    <p:sldId id="338" r:id="rId20"/>
    <p:sldId id="337" r:id="rId21"/>
    <p:sldId id="382" r:id="rId22"/>
    <p:sldId id="310" r:id="rId23"/>
    <p:sldId id="339" r:id="rId24"/>
    <p:sldId id="340" r:id="rId25"/>
    <p:sldId id="342" r:id="rId26"/>
    <p:sldId id="312" r:id="rId27"/>
    <p:sldId id="313" r:id="rId28"/>
    <p:sldId id="383" r:id="rId29"/>
    <p:sldId id="384" r:id="rId30"/>
    <p:sldId id="385" r:id="rId31"/>
    <p:sldId id="344" r:id="rId32"/>
    <p:sldId id="386" r:id="rId33"/>
    <p:sldId id="387" r:id="rId34"/>
    <p:sldId id="315" r:id="rId35"/>
    <p:sldId id="343" r:id="rId36"/>
    <p:sldId id="317" r:id="rId37"/>
    <p:sldId id="318" r:id="rId38"/>
    <p:sldId id="354" r:id="rId39"/>
    <p:sldId id="363" r:id="rId40"/>
    <p:sldId id="319" r:id="rId41"/>
    <p:sldId id="356" r:id="rId42"/>
    <p:sldId id="355" r:id="rId43"/>
    <p:sldId id="358" r:id="rId44"/>
    <p:sldId id="359" r:id="rId45"/>
    <p:sldId id="360" r:id="rId46"/>
    <p:sldId id="361" r:id="rId47"/>
    <p:sldId id="362" r:id="rId48"/>
    <p:sldId id="321" r:id="rId49"/>
    <p:sldId id="322" r:id="rId50"/>
    <p:sldId id="364" r:id="rId51"/>
    <p:sldId id="365" r:id="rId52"/>
    <p:sldId id="366" r:id="rId53"/>
    <p:sldId id="323" r:id="rId54"/>
    <p:sldId id="324" r:id="rId55"/>
    <p:sldId id="331" r:id="rId56"/>
    <p:sldId id="388" r:id="rId57"/>
    <p:sldId id="389" r:id="rId58"/>
    <p:sldId id="390" r:id="rId59"/>
    <p:sldId id="367" r:id="rId60"/>
    <p:sldId id="368" r:id="rId61"/>
    <p:sldId id="369" r:id="rId62"/>
    <p:sldId id="370" r:id="rId63"/>
    <p:sldId id="371" r:id="rId64"/>
    <p:sldId id="334" r:id="rId65"/>
    <p:sldId id="372" r:id="rId66"/>
    <p:sldId id="373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F7EA8-E222-412E-9177-B9AF67949729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59DCA-B1DC-4082-B358-B2C820028F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8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59DCA-B1DC-4082-B358-B2C820028FDE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B588-6A1D-495C-B31F-64ED8D58EFC2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0.jpeg"/><Relationship Id="rId4" Type="http://schemas.openxmlformats.org/officeDocument/2006/relationships/image" Target="../media/image3.png"/><Relationship Id="rId9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2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8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6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8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9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1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2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3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6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61438" y="3212396"/>
            <a:ext cx="75608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cap="all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Инженерное оборудование И МАСКИРОВКА позиций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5"/>
          <p:cNvSpPr txBox="1">
            <a:spLocks noChangeArrowheads="1"/>
          </p:cNvSpPr>
          <p:nvPr/>
        </p:nvSpPr>
        <p:spPr bwMode="auto">
          <a:xfrm>
            <a:off x="323528" y="2420888"/>
            <a:ext cx="3888432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Тема </a:t>
            </a:r>
            <a:r>
              <a:rPr lang="ru-RU" altLang="ru-RU" b="1" dirty="0" smtClean="0"/>
              <a:t>1. </a:t>
            </a:r>
            <a:r>
              <a:rPr lang="ru-RU" altLang="ru-RU" b="1" dirty="0"/>
              <a:t>Занятие </a:t>
            </a:r>
            <a:r>
              <a:rPr lang="ru-RU" altLang="ru-RU" b="1" dirty="0" smtClean="0"/>
              <a:t>2. Групповое занятие</a:t>
            </a:r>
            <a:endParaRPr lang="ru-RU" altLang="ru-RU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57225" y="269874"/>
            <a:ext cx="8001055" cy="1574949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endParaRPr lang="ru-RU" b="1" dirty="0" smtClean="0"/>
          </a:p>
          <a:p>
            <a:pPr lvl="0" algn="ctr">
              <a:spcBef>
                <a:spcPct val="50000"/>
              </a:spcBef>
              <a:defRPr/>
            </a:pPr>
            <a:r>
              <a:rPr lang="ru-RU" b="1" dirty="0" smtClean="0"/>
              <a:t>ЗАБАЙКАЛЬСКИЙ </a:t>
            </a:r>
            <a:r>
              <a:rPr lang="ru-RU" b="1" dirty="0"/>
              <a:t>ГОСУДАРСТВЕННЫЙ УНИВЕРСИТЕТ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50000"/>
              </a:spcBef>
              <a:defRPr/>
            </a:pPr>
            <a:r>
              <a:rPr lang="ru-RU" sz="1600" b="1" dirty="0" smtClean="0">
                <a:latin typeface="+mj-lt"/>
                <a:ea typeface="+mj-ea"/>
                <a:cs typeface="+mj-cs"/>
              </a:rPr>
              <a:t>ВОЕННЫЙ УЧЕБНЫЙ ЦЕНТР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1052513"/>
            <a:ext cx="8064500" cy="0"/>
          </a:xfrm>
          <a:prstGeom prst="line">
            <a:avLst/>
          </a:prstGeom>
          <a:ln w="5715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:\Users\chitgu.local\Desktop\s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8" y="0"/>
            <a:ext cx="1080121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ВУЦ\ФОТОГРАФИИ\Chistaya_Emblema_VU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290"/>
            <a:ext cx="1009876" cy="10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6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b="15816"/>
          <a:stretch>
            <a:fillRect/>
          </a:stretch>
        </p:blipFill>
        <p:spPr bwMode="auto">
          <a:xfrm>
            <a:off x="163513" y="533400"/>
            <a:ext cx="525938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029"/>
          <p:cNvSpPr>
            <a:spLocks noChangeArrowheads="1"/>
          </p:cNvSpPr>
          <p:nvPr/>
        </p:nvSpPr>
        <p:spPr bwMode="auto">
          <a:xfrm>
            <a:off x="323850" y="1844675"/>
            <a:ext cx="8642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rgbClr val="FFFFCC"/>
              </a:buClr>
              <a:buSzPct val="75000"/>
              <a:buFont typeface="Wingdings" pitchFamily="2" charset="2"/>
              <a:buNone/>
            </a:pPr>
            <a:endParaRPr lang="ru-RU" altLang="ru-RU" sz="48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277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27032" r="9093"/>
          <a:stretch>
            <a:fillRect/>
          </a:stretch>
        </p:blipFill>
        <p:spPr bwMode="auto">
          <a:xfrm>
            <a:off x="4038600" y="3198813"/>
            <a:ext cx="5087938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2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Одиночные стрелковые окопы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11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2810" y="3993432"/>
            <a:ext cx="7581556" cy="52322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одиночные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окопы для стрельбы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стоя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1949" y="1217772"/>
            <a:ext cx="7522417" cy="52322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одиночные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окопы для стрельбы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лежа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2810" y="2600475"/>
            <a:ext cx="7581557" cy="52322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одиночные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окопы для стрельбы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колена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Открытые фортификационные сооружения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 поле боя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952" y="1118345"/>
            <a:ext cx="5328737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траншеи</a:t>
            </a:r>
            <a:endParaRPr lang="ru-RU" sz="3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9952" y="1806149"/>
            <a:ext cx="5328737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ходы сообщения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9952" y="2500982"/>
            <a:ext cx="5328737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окопы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огневых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9952" y="3284191"/>
            <a:ext cx="5328737" cy="95410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котлованные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укрытия для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техники</a:t>
            </a:r>
            <a:endParaRPr lang="ru-RU" sz="3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4437112"/>
            <a:ext cx="5328737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личного состава - 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щели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Фортификационное оборудование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опорного пункта роты (вариант)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Объект 3" descr="http://pandia.ru/text/78/482/images/image001_256.gif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655272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23528" y="5517232"/>
            <a:ext cx="35969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проволочное заграждение в три ряда;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траншея с перекрытой щелью;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 смешанное минное поле;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малозаметное препятствие;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5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закрытое сооружение для пулемета; </a:t>
            </a:r>
            <a:endParaRPr lang="ru-RU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5301208"/>
            <a:ext cx="2889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6 -  запасной окоп для БМП;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7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ход сообщения;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8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 блиндаж;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9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окоп для танка;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10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 убежище;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11 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- открытая щель.</a:t>
            </a:r>
            <a:endParaRPr lang="ru-RU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лёж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9550"/>
            <a:ext cx="716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0" y="36512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 для стрелка – это фортификационное сооружение, обеспечивающее защиту военнослужащего от огня противника и ведение огня штатным оружием.</a:t>
            </a: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0" y="61817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</a:rPr>
              <a:t>Окоп для стрельбы из автомата из положения «лёжа»</a:t>
            </a:r>
          </a:p>
        </p:txBody>
      </p:sp>
    </p:spTree>
    <p:extLst>
      <p:ext uri="{BB962C8B-B14F-4D97-AF65-F5344CB8AC3E}">
        <p14:creationId xmlns:p14="http://schemas.microsoft.com/office/powerpoint/2010/main" val="3870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>
            <a:fillRect/>
          </a:stretch>
        </p:blipFill>
        <p:spPr bwMode="auto">
          <a:xfrm>
            <a:off x="1828800" y="914400"/>
            <a:ext cx="6173788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1524000" y="119063"/>
            <a:ext cx="6310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Оборудование окопа для стрелка </a:t>
            </a:r>
            <a:endParaRPr lang="ru-RU" altLang="ru-RU" sz="2800">
              <a:solidFill>
                <a:srgbClr val="CC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1329" b="3603"/>
          <a:stretch>
            <a:fillRect/>
          </a:stretch>
        </p:blipFill>
        <p:spPr bwMode="auto">
          <a:xfrm>
            <a:off x="1357313" y="423863"/>
            <a:ext cx="6286500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7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5"/>
          <a:stretch>
            <a:fillRect/>
          </a:stretch>
        </p:blipFill>
        <p:spPr bwMode="auto">
          <a:xfrm>
            <a:off x="228600" y="2181225"/>
            <a:ext cx="4267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76200" y="4425950"/>
            <a:ext cx="4419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 для стрельбы из автомата с колена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Объем вынутого грунта 0,8 м</a:t>
            </a:r>
            <a:r>
              <a:rPr lang="ru-RU" altLang="ru-RU" sz="2000" baseline="30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устройство окопа пехотной лопатой требуется 1,2 чел.-час. </a:t>
            </a:r>
          </a:p>
        </p:txBody>
      </p:sp>
      <p:sp>
        <p:nvSpPr>
          <p:cNvPr id="9220" name="Прямоугольник 6"/>
          <p:cNvSpPr>
            <a:spLocks noChangeArrowheads="1"/>
          </p:cNvSpPr>
          <p:nvPr/>
        </p:nvSpPr>
        <p:spPr bwMode="auto">
          <a:xfrm>
            <a:off x="4419600" y="4702175"/>
            <a:ext cx="46910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 для стрельбы из автомата стоя: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– ступень для ведения кругового обстрела;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– ниша для боеприпасов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Объем вынутого грунта 1,4 м</a:t>
            </a:r>
            <a:r>
              <a:rPr lang="ru-RU" altLang="ru-RU" sz="1600" baseline="30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 На устройство окопа пехотной лопатой требуется 2,5 чел.-час., саперной лопатой – 1,5 чел.-час </a:t>
            </a:r>
          </a:p>
        </p:txBody>
      </p:sp>
      <p:pic>
        <p:nvPicPr>
          <p:cNvPr id="9221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5" b="54778"/>
          <a:stretch>
            <a:fillRect/>
          </a:stretch>
        </p:blipFill>
        <p:spPr bwMode="auto">
          <a:xfrm>
            <a:off x="341313" y="309563"/>
            <a:ext cx="3792537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95250"/>
            <a:ext cx="37099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971675"/>
            <a:ext cx="397986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4" name="Прямая соединительная линия 11"/>
          <p:cNvCxnSpPr>
            <a:cxnSpLocks noChangeShapeType="1"/>
          </p:cNvCxnSpPr>
          <p:nvPr/>
        </p:nvCxnSpPr>
        <p:spPr bwMode="auto">
          <a:xfrm>
            <a:off x="4419600" y="28575"/>
            <a:ext cx="0" cy="6794500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047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76313"/>
            <a:ext cx="83518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524000" y="457200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</a:rPr>
              <a:t>Окоп для стрельбы из автомата стоя</a:t>
            </a:r>
          </a:p>
        </p:txBody>
      </p:sp>
    </p:spTree>
    <p:extLst>
      <p:ext uri="{BB962C8B-B14F-4D97-AF65-F5344CB8AC3E}">
        <p14:creationId xmlns:p14="http://schemas.microsoft.com/office/powerpoint/2010/main" val="4157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Окоп для стрельбы из пулемета стоя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http://goup32441.narod.ru/files/ip/004_oporn_konspekt/img/00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7686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7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ВОПРОСЫ ЛЕКЦИИ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136904" cy="3672408"/>
          </a:xfrm>
        </p:spPr>
        <p:txBody>
          <a:bodyPr>
            <a:normAutofit fontScale="25000" lnSpcReduction="20000"/>
          </a:bodyPr>
          <a:lstStyle/>
          <a:p>
            <a:pPr marL="712788" lvl="0" indent="-7127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</a:t>
            </a:r>
            <a:r>
              <a:rPr lang="en-US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отрывки и маскировки одиночных окопов для стрельбы из автомата, окопов для БМП, БТР, танка.</a:t>
            </a:r>
          </a:p>
          <a:p>
            <a:pPr marL="712788" lvl="0" indent="-712788">
              <a:lnSpc>
                <a:spcPct val="120000"/>
              </a:lnSpc>
              <a:spcBef>
                <a:spcPts val="0"/>
              </a:spcBef>
              <a:buNone/>
            </a:pPr>
            <a:endParaRPr lang="ru-RU" sz="6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lvl="0" indent="-712788">
              <a:lnSpc>
                <a:spcPct val="120000"/>
              </a:lnSpc>
              <a:spcBef>
                <a:spcPts val="0"/>
              </a:spcBef>
              <a:buAutoNum type="arabicPeriod" startAt="2"/>
            </a:pPr>
            <a:r>
              <a:rPr lang="ru-RU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инженерного оборудования и маскировки позиции в особых условиях и в ходе вооруженных конфликтах.</a:t>
            </a:r>
          </a:p>
          <a:p>
            <a:pPr marL="712788" lvl="0" indent="-712788">
              <a:lnSpc>
                <a:spcPct val="120000"/>
              </a:lnSpc>
              <a:spcBef>
                <a:spcPts val="0"/>
              </a:spcBef>
              <a:buAutoNum type="arabicPeriod" startAt="2"/>
            </a:pPr>
            <a:endParaRPr lang="ru-RU" sz="6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2788" lvl="0" indent="-7127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en-US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9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фортификационного оборудования боевой позиции мотострелкового отделения. </a:t>
            </a:r>
            <a:endParaRPr lang="ru-RU" sz="9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1066800" y="142875"/>
            <a:ext cx="678180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Окоп для стрельбы из пулемета стоя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96752"/>
            <a:ext cx="669674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450" y="1733550"/>
          <a:ext cx="9085262" cy="4910328"/>
        </p:xfrm>
        <a:graphic>
          <a:graphicData uri="http://schemas.openxmlformats.org/drawingml/2006/table">
            <a:tbl>
              <a:tblPr/>
              <a:tblGrid>
                <a:gridCol w="4202762"/>
                <a:gridCol w="1224901"/>
                <a:gridCol w="1219200"/>
                <a:gridCol w="1143000"/>
                <a:gridCol w="1295399"/>
              </a:tblGrid>
              <a:tr h="4910138">
                <a:tc>
                  <a:txBody>
                    <a:bodyPr/>
                    <a:lstStyle>
                      <a:lvl1pPr indent="88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88900" algn="just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88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Место отрывки окопа указывается командиром отделения. Окоп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отрыть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и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замаскировать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местными материалами.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Время отсчитывается от команды командира «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К отрывке окопа приступить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» до доклада о его готовности.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Окоп для стрельбы </a:t>
                      </a: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из автомата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: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лежа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 колена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88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стоя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Солдаты, сержанты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«5»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1ч30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ч 5 мин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«4»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 40мин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1ч10мин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«3»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 мин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 10 мин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 мин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 ч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1ч25 мин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0" name="Прямоугольник 4"/>
          <p:cNvSpPr>
            <a:spLocks noChangeArrowheads="1"/>
          </p:cNvSpPr>
          <p:nvPr/>
        </p:nvSpPr>
        <p:spPr bwMode="auto">
          <a:xfrm>
            <a:off x="58738" y="163513"/>
            <a:ext cx="891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8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Норматив № 1.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Отрывка и маскировка одиночных окопов для стрельбы из автомата, пулемета, гранатомета (огнемета) и зенитных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36246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Перекрытая щель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828" name="Picture 4" descr="https://present5.com/presentation/1/41263085_437278291.pdf-img/41263085_437278291.pdf-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1412776"/>
            <a:ext cx="6858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Перекрытая щель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14313" y="1052736"/>
            <a:ext cx="8715375" cy="45834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altLang="ru-RU" sz="2000" b="1" u="sng" dirty="0" smtClean="0">
                <a:latin typeface="GOST type B" pitchFamily="34" charset="0"/>
              </a:rPr>
              <a:t>Устройство перекрытой щели командир отделения организует так: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altLang="ru-RU" sz="2000" dirty="0" smtClean="0">
                <a:latin typeface="GOST type B" pitchFamily="34" charset="0"/>
              </a:rPr>
              <a:t> Три — четыре солдата (первый расчет) выделяются для отрывки самого рва, укладки перекрытия, засыпки и маскировки;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altLang="ru-RU" sz="2000" dirty="0" smtClean="0">
                <a:latin typeface="GOST type B" pitchFamily="34" charset="0"/>
              </a:rPr>
              <a:t> два-три солдата (второй расчет) заготавливают и переносят материалы для перекрытия щели и оборудуют вход. 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altLang="ru-RU" sz="2000" dirty="0" smtClean="0">
                <a:latin typeface="GOST type B" pitchFamily="34" charset="0"/>
              </a:rPr>
              <a:t>Перед укладкой грунта</a:t>
            </a:r>
            <a:r>
              <a:rPr lang="ru-RU" altLang="ru-RU" sz="2000" dirty="0" smtClean="0">
                <a:latin typeface="Arial" pitchFamily="34" charset="0"/>
              </a:rPr>
              <a:t> </a:t>
            </a:r>
            <a:r>
              <a:rPr lang="ru-RU" altLang="ru-RU" sz="2000" dirty="0" err="1" smtClean="0">
                <a:latin typeface="GOST type B" pitchFamily="34" charset="0"/>
              </a:rPr>
              <a:t>неплотности</a:t>
            </a:r>
            <a:r>
              <a:rPr lang="ru-RU" altLang="ru-RU" sz="2000" dirty="0" smtClean="0">
                <a:latin typeface="GOST type B" pitchFamily="34" charset="0"/>
              </a:rPr>
              <a:t> между элементами перекрытия закладывают травой, ветками, дернинами;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altLang="ru-RU" sz="2000" dirty="0" smtClean="0">
                <a:latin typeface="GOST type B" pitchFamily="34" charset="0"/>
              </a:rPr>
              <a:t> при возможности по перекрытию укладывают водонепроницаемый материал.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altLang="ru-RU" sz="2000" dirty="0" smtClean="0">
                <a:latin typeface="GOST type B" pitchFamily="34" charset="0"/>
              </a:rPr>
              <a:t> Вход в щель для защиты от попадания внутрь сооружения радиоактивной пыли закрывают полотнищем из плотной ткани (брезента, плащевой ткани).</a:t>
            </a:r>
          </a:p>
        </p:txBody>
      </p:sp>
    </p:spTree>
    <p:extLst>
      <p:ext uri="{BB962C8B-B14F-4D97-AF65-F5344CB8AC3E}">
        <p14:creationId xmlns:p14="http://schemas.microsoft.com/office/powerpoint/2010/main" val="19976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Блиндаж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https://img-fotki.yandex.ru/get/6733/54496311.f5/0_903da_87c83c1b_X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2" y="980728"/>
            <a:ext cx="7632848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Блиндаж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lum bright="-36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3" y="1052736"/>
            <a:ext cx="8601474" cy="5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Убежище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9876" name="Picture 4" descr="https://справка01.рф/autothumbs.php?img=/images/step1/301705_html_m527ca3ab_725_47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1196752"/>
            <a:ext cx="6905625" cy="455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Убежище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0900" name="Picture 4" descr="http://rykovodstvo.ru/pars_docs/refs/126/125915/125915_html_14b79f5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1340768"/>
            <a:ext cx="7488832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33338" y="457200"/>
            <a:ext cx="903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Окоп– это фортификационное сооружение, обеспечивающее защиту экипажа и боевой машины от огня противника и ведение огня штатным вооружением </a:t>
            </a:r>
          </a:p>
        </p:txBody>
      </p:sp>
      <p:pic>
        <p:nvPicPr>
          <p:cNvPr id="122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5000" r="17500" b="30000"/>
          <a:stretch>
            <a:fillRect/>
          </a:stretch>
        </p:blipFill>
        <p:spPr bwMode="auto">
          <a:xfrm>
            <a:off x="609600" y="1763713"/>
            <a:ext cx="779462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5"/>
          <p:cNvSpPr>
            <a:spLocks noChangeArrowheads="1"/>
          </p:cNvSpPr>
          <p:nvPr/>
        </p:nvSpPr>
        <p:spPr bwMode="auto">
          <a:xfrm>
            <a:off x="973138" y="15875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 для танка</a:t>
            </a: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7407" r="30000" b="5556"/>
          <a:stretch>
            <a:fillRect/>
          </a:stretch>
        </p:blipFill>
        <p:spPr bwMode="auto">
          <a:xfrm>
            <a:off x="2797175" y="655638"/>
            <a:ext cx="626268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200" y="2514600"/>
            <a:ext cx="2514600" cy="3416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Окопы для танков, БТР, БМП имеют одинаковое устройство и состоят из: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котлована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аппарели;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бруствера;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укрытия для личного состава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водосборного колодца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0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ЛИТЕРАТУРА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8712968" cy="5904656"/>
          </a:xfrm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ru-RU" sz="2000" b="1" i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а) основная:     </a:t>
            </a:r>
            <a:endParaRPr lang="ru-RU" sz="2000" b="1" kern="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1.  Боевой  устав Сухопутных войск, ч. 3 (взвод, отделение, танк). - М.: Воениздат, 2013.- 206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2.  Тактика. Военно-научный труд. - М.: Воениздат,1989. – 495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3.   Рыжков О.Н., Шварц Ю.В. Тактическая подготовка. ч.1. Учебное пособие. – М.: РГУ им. И.М. Губкина,  2016.-270с.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4.   Рыжков О.Н.  Тактическая подготовка в рисунках и схемах. Электронное учебное пособие. – М.:  РГУ им. И.М. Губкина 2016. -169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5.   Учебник сержанта мотострелковых войск. – М.: Воениздат, 2003. –443с.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6.   Веремеев Ю.Г.,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Илиев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 Н.И. Инженерные боеприпасы. Руководство по материальной части и применению. Книга восьмая.- М.: Воениздат, 1986. – 294 с.</a:t>
            </a:r>
            <a:b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7.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Варенышев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Б.В. и др. Учебник. Военно-инженерная подготовка.- М.: Воениздат, 1982. – 354с.</a:t>
            </a:r>
            <a:b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b="1" i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а) дополнительная: </a:t>
            </a:r>
            <a:endParaRPr lang="ru-RU" sz="2000" b="1" kern="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  <a:tabLst>
                <a:tab pos="270510" algn="l"/>
              </a:tabLst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8. Военный энциклопедический словарь. Пред. Гл. ред. комиссии А.Э.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Сердюков.-М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.: Воениздат, 2007.-832 с.: ил. </a:t>
            </a:r>
            <a:endParaRPr lang="ru-RU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1066800" y="142875"/>
            <a:ext cx="678180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7"/>
          <p:cNvSpPr txBox="1">
            <a:spLocks noChangeArrowheads="1"/>
          </p:cNvSpPr>
          <p:nvPr/>
        </p:nvSpPr>
        <p:spPr bwMode="auto">
          <a:xfrm>
            <a:off x="109538" y="152400"/>
            <a:ext cx="903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Окоп для БТР – это фортификационное сооружение, обеспечивающее защиту экипажа и боевой машины от огня противника и ведение огня штатным вооружением.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513" y="3124200"/>
            <a:ext cx="2554287" cy="3416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Окопы для танков, БТР, БМП имеют одинаковое устройство и состоят из: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Котлована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аппарели;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бруствера;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укрытия для личного состава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defRPr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водосборного колодца </a:t>
            </a:r>
            <a:r>
              <a:rPr lang="ru-RU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34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1428" r="3346" b="2858"/>
          <a:stretch>
            <a:fillRect/>
          </a:stretch>
        </p:blipFill>
        <p:spPr bwMode="auto">
          <a:xfrm>
            <a:off x="2667000" y="1284288"/>
            <a:ext cx="64008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829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Укрытие для БМП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31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1196752"/>
            <a:ext cx="8244408" cy="536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0" y="766763"/>
            <a:ext cx="8462963" cy="5861050"/>
            <a:chOff x="1614" y="4417"/>
            <a:chExt cx="8968" cy="6564"/>
          </a:xfrm>
        </p:grpSpPr>
        <p:sp>
          <p:nvSpPr>
            <p:cNvPr id="15370" name="Rectangle 2"/>
            <p:cNvSpPr>
              <a:spLocks noChangeArrowheads="1"/>
            </p:cNvSpPr>
            <p:nvPr/>
          </p:nvSpPr>
          <p:spPr bwMode="auto">
            <a:xfrm>
              <a:off x="1614" y="8436"/>
              <a:ext cx="4585" cy="39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Табельный радиорассеивающий комплект</a:t>
              </a:r>
              <a:endPara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371" name="Picture 3" descr="ттанк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A0C040"/>
                </a:clrFrom>
                <a:clrTo>
                  <a:srgbClr val="A0C040">
                    <a:alpha val="0"/>
                  </a:srgbClr>
                </a:clrTo>
              </a:clrChange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21854" r="31160" b="63394"/>
            <a:stretch>
              <a:fillRect/>
            </a:stretch>
          </p:blipFill>
          <p:spPr bwMode="auto">
            <a:xfrm>
              <a:off x="3849" y="5408"/>
              <a:ext cx="4628" cy="207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5372" name="Line 4"/>
            <p:cNvSpPr>
              <a:spLocks noChangeShapeType="1"/>
            </p:cNvSpPr>
            <p:nvPr/>
          </p:nvSpPr>
          <p:spPr bwMode="auto">
            <a:xfrm>
              <a:off x="4026" y="7293"/>
              <a:ext cx="3933" cy="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3" name="Line 5"/>
            <p:cNvSpPr>
              <a:spLocks noChangeShapeType="1"/>
            </p:cNvSpPr>
            <p:nvPr/>
          </p:nvSpPr>
          <p:spPr bwMode="auto">
            <a:xfrm flipH="1" flipV="1">
              <a:off x="3669" y="6631"/>
              <a:ext cx="358" cy="66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4" name="Line 6"/>
            <p:cNvSpPr>
              <a:spLocks noChangeShapeType="1"/>
            </p:cNvSpPr>
            <p:nvPr/>
          </p:nvSpPr>
          <p:spPr bwMode="auto">
            <a:xfrm flipV="1">
              <a:off x="7957" y="6631"/>
              <a:ext cx="1072" cy="6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5" name="Line 7"/>
            <p:cNvSpPr>
              <a:spLocks noChangeShapeType="1"/>
            </p:cNvSpPr>
            <p:nvPr/>
          </p:nvSpPr>
          <p:spPr bwMode="auto">
            <a:xfrm flipH="1">
              <a:off x="8137" y="6651"/>
              <a:ext cx="906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6" name="Line 8"/>
            <p:cNvSpPr>
              <a:spLocks noChangeShapeType="1"/>
            </p:cNvSpPr>
            <p:nvPr/>
          </p:nvSpPr>
          <p:spPr bwMode="auto">
            <a:xfrm>
              <a:off x="3668" y="6631"/>
              <a:ext cx="659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7" name="Line 9"/>
            <p:cNvSpPr>
              <a:spLocks noChangeShapeType="1"/>
            </p:cNvSpPr>
            <p:nvPr/>
          </p:nvSpPr>
          <p:spPr bwMode="auto">
            <a:xfrm>
              <a:off x="9029" y="6631"/>
              <a:ext cx="107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8" name="Line 10"/>
            <p:cNvSpPr>
              <a:spLocks noChangeShapeType="1"/>
            </p:cNvSpPr>
            <p:nvPr/>
          </p:nvSpPr>
          <p:spPr bwMode="auto">
            <a:xfrm flipV="1">
              <a:off x="2239" y="6473"/>
              <a:ext cx="357" cy="1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9" name="Line 11"/>
            <p:cNvSpPr>
              <a:spLocks noChangeShapeType="1"/>
            </p:cNvSpPr>
            <p:nvPr/>
          </p:nvSpPr>
          <p:spPr bwMode="auto">
            <a:xfrm>
              <a:off x="2596" y="6473"/>
              <a:ext cx="2324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0" name="Freeform 12"/>
            <p:cNvSpPr>
              <a:spLocks/>
            </p:cNvSpPr>
            <p:nvPr/>
          </p:nvSpPr>
          <p:spPr bwMode="auto">
            <a:xfrm>
              <a:off x="2061" y="6296"/>
              <a:ext cx="715" cy="177"/>
            </a:xfrm>
            <a:custGeom>
              <a:avLst/>
              <a:gdLst>
                <a:gd name="T0" fmla="*/ 0 w 720"/>
                <a:gd name="T1" fmla="*/ 134 h 180"/>
                <a:gd name="T2" fmla="*/ 633 w 720"/>
                <a:gd name="T3" fmla="*/ 0 h 180"/>
                <a:gd name="T4" fmla="*/ 0 60000 65536"/>
                <a:gd name="T5" fmla="*/ 0 60000 65536"/>
                <a:gd name="T6" fmla="*/ 0 w 720"/>
                <a:gd name="T7" fmla="*/ 0 h 180"/>
                <a:gd name="T8" fmla="*/ 720 w 720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180">
                  <a:moveTo>
                    <a:pt x="0" y="180"/>
                  </a:moveTo>
                  <a:cubicBezTo>
                    <a:pt x="300" y="105"/>
                    <a:pt x="600" y="30"/>
                    <a:pt x="720" y="0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1" name="Line 13"/>
            <p:cNvSpPr>
              <a:spLocks noChangeShapeType="1"/>
            </p:cNvSpPr>
            <p:nvPr/>
          </p:nvSpPr>
          <p:spPr bwMode="auto">
            <a:xfrm>
              <a:off x="8137" y="6473"/>
              <a:ext cx="1452" cy="1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2" name="Line 14"/>
            <p:cNvSpPr>
              <a:spLocks noChangeShapeType="1"/>
            </p:cNvSpPr>
            <p:nvPr/>
          </p:nvSpPr>
          <p:spPr bwMode="auto">
            <a:xfrm>
              <a:off x="9567" y="6473"/>
              <a:ext cx="178" cy="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3" name="Line 15"/>
            <p:cNvSpPr>
              <a:spLocks noChangeAspect="1" noChangeShapeType="1"/>
            </p:cNvSpPr>
            <p:nvPr/>
          </p:nvSpPr>
          <p:spPr bwMode="auto">
            <a:xfrm>
              <a:off x="5993" y="7187"/>
              <a:ext cx="123" cy="1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4" name="Line 16"/>
            <p:cNvSpPr>
              <a:spLocks noChangeShapeType="1"/>
            </p:cNvSpPr>
            <p:nvPr/>
          </p:nvSpPr>
          <p:spPr bwMode="auto">
            <a:xfrm flipH="1">
              <a:off x="7423" y="5764"/>
              <a:ext cx="536" cy="6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5" name="Line 17"/>
            <p:cNvSpPr>
              <a:spLocks noChangeShapeType="1"/>
            </p:cNvSpPr>
            <p:nvPr/>
          </p:nvSpPr>
          <p:spPr bwMode="auto">
            <a:xfrm rot="5520000" flipH="1">
              <a:off x="3535" y="5898"/>
              <a:ext cx="532" cy="6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6" name="Line 18"/>
            <p:cNvSpPr>
              <a:spLocks noChangeShapeType="1"/>
            </p:cNvSpPr>
            <p:nvPr/>
          </p:nvSpPr>
          <p:spPr bwMode="auto">
            <a:xfrm rot="17580000" flipH="1">
              <a:off x="6360" y="5576"/>
              <a:ext cx="534" cy="1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483" name="Freeform 19"/>
            <p:cNvSpPr>
              <a:spLocks/>
            </p:cNvSpPr>
            <p:nvPr/>
          </p:nvSpPr>
          <p:spPr bwMode="auto">
            <a:xfrm>
              <a:off x="2061" y="5407"/>
              <a:ext cx="7863" cy="1246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1440" y="540"/>
                </a:cxn>
                <a:cxn ang="0">
                  <a:pos x="4680" y="0"/>
                </a:cxn>
                <a:cxn ang="0">
                  <a:pos x="5940" y="360"/>
                </a:cxn>
                <a:cxn ang="0">
                  <a:pos x="7920" y="1260"/>
                </a:cxn>
              </a:cxnLst>
              <a:rect l="0" t="0" r="r" b="b"/>
              <a:pathLst>
                <a:path w="7920" h="1260">
                  <a:moveTo>
                    <a:pt x="0" y="1260"/>
                  </a:moveTo>
                  <a:lnTo>
                    <a:pt x="1440" y="540"/>
                  </a:lnTo>
                  <a:lnTo>
                    <a:pt x="4680" y="0"/>
                  </a:lnTo>
                  <a:lnTo>
                    <a:pt x="5940" y="360"/>
                  </a:lnTo>
                  <a:lnTo>
                    <a:pt x="7920" y="126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5388" name="Line 20"/>
            <p:cNvSpPr>
              <a:spLocks noChangeShapeType="1"/>
            </p:cNvSpPr>
            <p:nvPr/>
          </p:nvSpPr>
          <p:spPr bwMode="auto">
            <a:xfrm>
              <a:off x="4027" y="7364"/>
              <a:ext cx="3958" cy="1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89" name="Line 21"/>
            <p:cNvSpPr>
              <a:spLocks noChangeShapeType="1"/>
            </p:cNvSpPr>
            <p:nvPr/>
          </p:nvSpPr>
          <p:spPr bwMode="auto">
            <a:xfrm>
              <a:off x="9030" y="6653"/>
              <a:ext cx="1311" cy="2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0" name="Line 22"/>
            <p:cNvSpPr>
              <a:spLocks noChangeShapeType="1"/>
            </p:cNvSpPr>
            <p:nvPr/>
          </p:nvSpPr>
          <p:spPr bwMode="auto">
            <a:xfrm rot="3660000">
              <a:off x="3404" y="7030"/>
              <a:ext cx="952" cy="3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1" name="Line 23"/>
            <p:cNvSpPr>
              <a:spLocks noChangeShapeType="1"/>
            </p:cNvSpPr>
            <p:nvPr/>
          </p:nvSpPr>
          <p:spPr bwMode="auto">
            <a:xfrm rot="8940000">
              <a:off x="7780" y="7007"/>
              <a:ext cx="1350" cy="5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2" name="Freeform 24" descr="Темный диагональный 2"/>
            <p:cNvSpPr>
              <a:spLocks/>
            </p:cNvSpPr>
            <p:nvPr/>
          </p:nvSpPr>
          <p:spPr bwMode="auto">
            <a:xfrm>
              <a:off x="2279" y="6472"/>
              <a:ext cx="1430" cy="179"/>
            </a:xfrm>
            <a:custGeom>
              <a:avLst/>
              <a:gdLst>
                <a:gd name="T0" fmla="*/ 0 w 1440"/>
                <a:gd name="T1" fmla="*/ 162 h 180"/>
                <a:gd name="T2" fmla="*/ 324 w 1440"/>
                <a:gd name="T3" fmla="*/ 0 h 180"/>
                <a:gd name="T4" fmla="*/ 792 w 1440"/>
                <a:gd name="T5" fmla="*/ 0 h 180"/>
                <a:gd name="T6" fmla="*/ 1270 w 1440"/>
                <a:gd name="T7" fmla="*/ 162 h 180"/>
                <a:gd name="T8" fmla="*/ 0 w 1440"/>
                <a:gd name="T9" fmla="*/ 162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180"/>
                <a:gd name="T17" fmla="*/ 1440 w 144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180">
                  <a:moveTo>
                    <a:pt x="0" y="180"/>
                  </a:moveTo>
                  <a:lnTo>
                    <a:pt x="360" y="0"/>
                  </a:lnTo>
                  <a:lnTo>
                    <a:pt x="900" y="0"/>
                  </a:lnTo>
                  <a:lnTo>
                    <a:pt x="1440" y="180"/>
                  </a:lnTo>
                  <a:lnTo>
                    <a:pt x="0" y="18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93" name="Freeform 25"/>
            <p:cNvSpPr>
              <a:spLocks/>
            </p:cNvSpPr>
            <p:nvPr/>
          </p:nvSpPr>
          <p:spPr bwMode="auto">
            <a:xfrm>
              <a:off x="7460" y="6118"/>
              <a:ext cx="953" cy="63"/>
            </a:xfrm>
            <a:custGeom>
              <a:avLst/>
              <a:gdLst>
                <a:gd name="T0" fmla="*/ 0 w 960"/>
                <a:gd name="T1" fmla="*/ 32 h 64"/>
                <a:gd name="T2" fmla="*/ 547 w 960"/>
                <a:gd name="T3" fmla="*/ 30 h 64"/>
                <a:gd name="T4" fmla="*/ 702 w 960"/>
                <a:gd name="T5" fmla="*/ 32 h 64"/>
                <a:gd name="T6" fmla="*/ 842 w 960"/>
                <a:gd name="T7" fmla="*/ 46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64"/>
                <a:gd name="T14" fmla="*/ 960 w 960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64">
                  <a:moveTo>
                    <a:pt x="0" y="40"/>
                  </a:moveTo>
                  <a:cubicBezTo>
                    <a:pt x="203" y="63"/>
                    <a:pt x="417" y="37"/>
                    <a:pt x="620" y="30"/>
                  </a:cubicBezTo>
                  <a:cubicBezTo>
                    <a:pt x="795" y="40"/>
                    <a:pt x="750" y="0"/>
                    <a:pt x="800" y="50"/>
                  </a:cubicBezTo>
                  <a:lnTo>
                    <a:pt x="960" y="64"/>
                  </a:lnTo>
                </a:path>
              </a:pathLst>
            </a:custGeom>
            <a:blipFill dpi="0" rotWithShape="1">
              <a:blip r:embed="rId4"/>
              <a:srcRect/>
              <a:tile tx="0" ty="0" sx="100000" sy="100000" flip="none" algn="tl"/>
            </a:blipFill>
            <a:ln w="444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94" name="Line 26"/>
            <p:cNvSpPr>
              <a:spLocks noChangeShapeType="1"/>
            </p:cNvSpPr>
            <p:nvPr/>
          </p:nvSpPr>
          <p:spPr bwMode="auto">
            <a:xfrm flipH="1">
              <a:off x="2241" y="6651"/>
              <a:ext cx="1428" cy="0"/>
            </a:xfrm>
            <a:prstGeom prst="line">
              <a:avLst/>
            </a:prstGeom>
            <a:noFill/>
            <a:ln w="6350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15395" name="Picture 27" descr="ттанк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A0C040"/>
                </a:clrFrom>
                <a:clrTo>
                  <a:srgbClr val="A0C040">
                    <a:alpha val="0"/>
                  </a:srgbClr>
                </a:clrTo>
              </a:clrChange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21854" r="31160" b="63394"/>
            <a:stretch>
              <a:fillRect/>
            </a:stretch>
          </p:blipFill>
          <p:spPr bwMode="auto">
            <a:xfrm>
              <a:off x="4042" y="8909"/>
              <a:ext cx="4669" cy="20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5396" name="Line 28"/>
            <p:cNvSpPr>
              <a:spLocks noChangeShapeType="1"/>
            </p:cNvSpPr>
            <p:nvPr/>
          </p:nvSpPr>
          <p:spPr bwMode="auto">
            <a:xfrm>
              <a:off x="4221" y="10769"/>
              <a:ext cx="3962" cy="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7" name="Line 29"/>
            <p:cNvSpPr>
              <a:spLocks noChangeShapeType="1"/>
            </p:cNvSpPr>
            <p:nvPr/>
          </p:nvSpPr>
          <p:spPr bwMode="auto">
            <a:xfrm flipH="1" flipV="1">
              <a:off x="3861" y="10116"/>
              <a:ext cx="361" cy="6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8" name="Line 30"/>
            <p:cNvSpPr>
              <a:spLocks noChangeShapeType="1"/>
            </p:cNvSpPr>
            <p:nvPr/>
          </p:nvSpPr>
          <p:spPr bwMode="auto">
            <a:xfrm flipV="1">
              <a:off x="8180" y="10116"/>
              <a:ext cx="1080" cy="64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99" name="Line 31"/>
            <p:cNvSpPr>
              <a:spLocks noChangeShapeType="1"/>
            </p:cNvSpPr>
            <p:nvPr/>
          </p:nvSpPr>
          <p:spPr bwMode="auto">
            <a:xfrm flipH="1">
              <a:off x="8361" y="10137"/>
              <a:ext cx="913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0" name="Line 32"/>
            <p:cNvSpPr>
              <a:spLocks noChangeShapeType="1"/>
            </p:cNvSpPr>
            <p:nvPr/>
          </p:nvSpPr>
          <p:spPr bwMode="auto">
            <a:xfrm>
              <a:off x="3860" y="10116"/>
              <a:ext cx="664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1" name="Line 33"/>
            <p:cNvSpPr>
              <a:spLocks noChangeShapeType="1"/>
            </p:cNvSpPr>
            <p:nvPr/>
          </p:nvSpPr>
          <p:spPr bwMode="auto">
            <a:xfrm>
              <a:off x="9260" y="10116"/>
              <a:ext cx="108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2" name="Line 34"/>
            <p:cNvSpPr>
              <a:spLocks noChangeShapeType="1"/>
            </p:cNvSpPr>
            <p:nvPr/>
          </p:nvSpPr>
          <p:spPr bwMode="auto">
            <a:xfrm flipV="1">
              <a:off x="2421" y="9961"/>
              <a:ext cx="359" cy="1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3" name="Line 35"/>
            <p:cNvSpPr>
              <a:spLocks noChangeShapeType="1"/>
            </p:cNvSpPr>
            <p:nvPr/>
          </p:nvSpPr>
          <p:spPr bwMode="auto">
            <a:xfrm>
              <a:off x="2780" y="9961"/>
              <a:ext cx="2341" cy="0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4" name="Freeform 36"/>
            <p:cNvSpPr>
              <a:spLocks/>
            </p:cNvSpPr>
            <p:nvPr/>
          </p:nvSpPr>
          <p:spPr bwMode="auto">
            <a:xfrm>
              <a:off x="2241" y="9785"/>
              <a:ext cx="720" cy="176"/>
            </a:xfrm>
            <a:custGeom>
              <a:avLst/>
              <a:gdLst>
                <a:gd name="T0" fmla="*/ 0 w 720"/>
                <a:gd name="T1" fmla="*/ 120 h 180"/>
                <a:gd name="T2" fmla="*/ 720 w 720"/>
                <a:gd name="T3" fmla="*/ 0 h 180"/>
                <a:gd name="T4" fmla="*/ 0 60000 65536"/>
                <a:gd name="T5" fmla="*/ 0 60000 65536"/>
                <a:gd name="T6" fmla="*/ 0 w 720"/>
                <a:gd name="T7" fmla="*/ 0 h 180"/>
                <a:gd name="T8" fmla="*/ 720 w 720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180">
                  <a:moveTo>
                    <a:pt x="0" y="180"/>
                  </a:moveTo>
                  <a:cubicBezTo>
                    <a:pt x="300" y="105"/>
                    <a:pt x="600" y="30"/>
                    <a:pt x="720" y="0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5" name="Line 37"/>
            <p:cNvSpPr>
              <a:spLocks noChangeShapeType="1"/>
            </p:cNvSpPr>
            <p:nvPr/>
          </p:nvSpPr>
          <p:spPr bwMode="auto">
            <a:xfrm>
              <a:off x="8361" y="9961"/>
              <a:ext cx="1463" cy="1"/>
            </a:xfrm>
            <a:prstGeom prst="line">
              <a:avLst/>
            </a:prstGeom>
            <a:noFill/>
            <a:ln w="9525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6" name="Line 38"/>
            <p:cNvSpPr>
              <a:spLocks noChangeShapeType="1"/>
            </p:cNvSpPr>
            <p:nvPr/>
          </p:nvSpPr>
          <p:spPr bwMode="auto">
            <a:xfrm>
              <a:off x="9802" y="9961"/>
              <a:ext cx="180" cy="1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7" name="Line 39"/>
            <p:cNvSpPr>
              <a:spLocks noChangeAspect="1" noChangeShapeType="1"/>
            </p:cNvSpPr>
            <p:nvPr/>
          </p:nvSpPr>
          <p:spPr bwMode="auto">
            <a:xfrm>
              <a:off x="6202" y="10664"/>
              <a:ext cx="124" cy="1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8" name="Line 40"/>
            <p:cNvSpPr>
              <a:spLocks noChangeShapeType="1"/>
            </p:cNvSpPr>
            <p:nvPr/>
          </p:nvSpPr>
          <p:spPr bwMode="auto">
            <a:xfrm flipH="1">
              <a:off x="7642" y="9261"/>
              <a:ext cx="541" cy="6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09" name="Line 41"/>
            <p:cNvSpPr>
              <a:spLocks noChangeShapeType="1"/>
            </p:cNvSpPr>
            <p:nvPr/>
          </p:nvSpPr>
          <p:spPr bwMode="auto">
            <a:xfrm rot="5520000" flipH="1">
              <a:off x="3731" y="9387"/>
              <a:ext cx="525" cy="6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0" name="Line 42"/>
            <p:cNvSpPr>
              <a:spLocks noChangeShapeType="1"/>
            </p:cNvSpPr>
            <p:nvPr/>
          </p:nvSpPr>
          <p:spPr bwMode="auto">
            <a:xfrm rot="17580000" flipH="1">
              <a:off x="6577" y="9074"/>
              <a:ext cx="527" cy="19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1" name="Freeform 43"/>
            <p:cNvSpPr>
              <a:spLocks/>
            </p:cNvSpPr>
            <p:nvPr/>
          </p:nvSpPr>
          <p:spPr bwMode="auto">
            <a:xfrm>
              <a:off x="2242" y="8909"/>
              <a:ext cx="7921" cy="1230"/>
            </a:xfrm>
            <a:custGeom>
              <a:avLst/>
              <a:gdLst>
                <a:gd name="T0" fmla="*/ 0 w 7920"/>
                <a:gd name="T1" fmla="*/ 817 h 1260"/>
                <a:gd name="T2" fmla="*/ 1440 w 7920"/>
                <a:gd name="T3" fmla="*/ 349 h 1260"/>
                <a:gd name="T4" fmla="*/ 4698 w 7920"/>
                <a:gd name="T5" fmla="*/ 0 h 1260"/>
                <a:gd name="T6" fmla="*/ 5958 w 7920"/>
                <a:gd name="T7" fmla="*/ 233 h 1260"/>
                <a:gd name="T8" fmla="*/ 7938 w 7920"/>
                <a:gd name="T9" fmla="*/ 817 h 1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20"/>
                <a:gd name="T16" fmla="*/ 0 h 1260"/>
                <a:gd name="T17" fmla="*/ 7920 w 7920"/>
                <a:gd name="T18" fmla="*/ 1260 h 1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20" h="1260">
                  <a:moveTo>
                    <a:pt x="0" y="1260"/>
                  </a:moveTo>
                  <a:lnTo>
                    <a:pt x="1440" y="540"/>
                  </a:lnTo>
                  <a:lnTo>
                    <a:pt x="4680" y="0"/>
                  </a:lnTo>
                  <a:lnTo>
                    <a:pt x="5940" y="360"/>
                  </a:lnTo>
                  <a:lnTo>
                    <a:pt x="7920" y="126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2" name="Line 44"/>
            <p:cNvSpPr>
              <a:spLocks noChangeShapeType="1"/>
            </p:cNvSpPr>
            <p:nvPr/>
          </p:nvSpPr>
          <p:spPr bwMode="auto">
            <a:xfrm>
              <a:off x="4222" y="10839"/>
              <a:ext cx="3987" cy="1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3" name="Line 45"/>
            <p:cNvSpPr>
              <a:spLocks noChangeShapeType="1"/>
            </p:cNvSpPr>
            <p:nvPr/>
          </p:nvSpPr>
          <p:spPr bwMode="auto">
            <a:xfrm>
              <a:off x="9261" y="10138"/>
              <a:ext cx="1321" cy="2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4" name="Line 46"/>
            <p:cNvSpPr>
              <a:spLocks noChangeShapeType="1"/>
            </p:cNvSpPr>
            <p:nvPr/>
          </p:nvSpPr>
          <p:spPr bwMode="auto">
            <a:xfrm rot="3660000">
              <a:off x="3603" y="10511"/>
              <a:ext cx="939" cy="2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15" name="Line 47"/>
            <p:cNvSpPr>
              <a:spLocks noChangeShapeType="1"/>
            </p:cNvSpPr>
            <p:nvPr/>
          </p:nvSpPr>
          <p:spPr bwMode="auto">
            <a:xfrm rot="8940000">
              <a:off x="8002" y="10487"/>
              <a:ext cx="1360" cy="5"/>
            </a:xfrm>
            <a:prstGeom prst="line">
              <a:avLst/>
            </a:prstGeom>
            <a:noFill/>
            <a:ln w="762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512" name="Freeform 48"/>
            <p:cNvSpPr>
              <a:spLocks/>
            </p:cNvSpPr>
            <p:nvPr/>
          </p:nvSpPr>
          <p:spPr bwMode="auto">
            <a:xfrm>
              <a:off x="4761" y="9084"/>
              <a:ext cx="4140" cy="700"/>
            </a:xfrm>
            <a:custGeom>
              <a:avLst/>
              <a:gdLst/>
              <a:ahLst/>
              <a:cxnLst>
                <a:cxn ang="0">
                  <a:pos x="0" y="360"/>
                </a:cxn>
                <a:cxn ang="0">
                  <a:pos x="1620" y="0"/>
                </a:cxn>
                <a:cxn ang="0">
                  <a:pos x="3060" y="180"/>
                </a:cxn>
                <a:cxn ang="0">
                  <a:pos x="3960" y="540"/>
                </a:cxn>
                <a:cxn ang="0">
                  <a:pos x="4140" y="720"/>
                </a:cxn>
              </a:cxnLst>
              <a:rect l="0" t="0" r="r" b="b"/>
              <a:pathLst>
                <a:path w="4140" h="720">
                  <a:moveTo>
                    <a:pt x="0" y="360"/>
                  </a:moveTo>
                  <a:lnTo>
                    <a:pt x="1620" y="0"/>
                  </a:lnTo>
                  <a:lnTo>
                    <a:pt x="3060" y="180"/>
                  </a:lnTo>
                  <a:lnTo>
                    <a:pt x="3960" y="540"/>
                  </a:lnTo>
                  <a:lnTo>
                    <a:pt x="4140" y="720"/>
                  </a:lnTo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accent1">
                    <a:lumMod val="45000"/>
                    <a:lumOff val="55000"/>
                  </a:schemeClr>
                </a:gs>
                <a:gs pos="66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38100">
              <a:pattFill prst="dkUpDiag">
                <a:fgClr>
                  <a:srgbClr val="FF99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2513" name="Rectangle 49"/>
            <p:cNvSpPr>
              <a:spLocks noChangeArrowheads="1"/>
            </p:cNvSpPr>
            <p:nvPr/>
          </p:nvSpPr>
          <p:spPr bwMode="auto">
            <a:xfrm>
              <a:off x="5816" y="4417"/>
              <a:ext cx="4140" cy="350"/>
            </a:xfrm>
            <a:prstGeom prst="rect">
              <a:avLst/>
            </a:prstGeom>
            <a:solidFill>
              <a:srgbClr val="92D05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ru-RU" sz="1600" b="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Теплоотражающее покрытие</a:t>
              </a:r>
              <a:endParaRPr lang="ru-RU" sz="1600" b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18" name="Rectangle 50"/>
            <p:cNvSpPr>
              <a:spLocks noChangeArrowheads="1"/>
            </p:cNvSpPr>
            <p:nvPr/>
          </p:nvSpPr>
          <p:spPr bwMode="auto">
            <a:xfrm>
              <a:off x="6290" y="7973"/>
              <a:ext cx="2611" cy="3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Теплоотражающий экран</a:t>
              </a:r>
              <a:endPara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19" name="Line 51"/>
            <p:cNvSpPr>
              <a:spLocks noChangeShapeType="1"/>
            </p:cNvSpPr>
            <p:nvPr/>
          </p:nvSpPr>
          <p:spPr bwMode="auto">
            <a:xfrm flipH="1" flipV="1">
              <a:off x="7642" y="4750"/>
              <a:ext cx="300" cy="13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0" name="Line 52"/>
            <p:cNvSpPr>
              <a:spLocks noChangeShapeType="1"/>
            </p:cNvSpPr>
            <p:nvPr/>
          </p:nvSpPr>
          <p:spPr bwMode="auto">
            <a:xfrm flipV="1">
              <a:off x="7539" y="8359"/>
              <a:ext cx="103" cy="96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1" name="Line 53"/>
            <p:cNvSpPr>
              <a:spLocks noChangeShapeType="1"/>
            </p:cNvSpPr>
            <p:nvPr/>
          </p:nvSpPr>
          <p:spPr bwMode="auto">
            <a:xfrm flipH="1" flipV="1">
              <a:off x="3340" y="5404"/>
              <a:ext cx="1080" cy="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2" name="Rectangle 54"/>
            <p:cNvSpPr>
              <a:spLocks noChangeArrowheads="1"/>
            </p:cNvSpPr>
            <p:nvPr/>
          </p:nvSpPr>
          <p:spPr bwMode="auto">
            <a:xfrm>
              <a:off x="1701" y="5044"/>
              <a:ext cx="4743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Табельный радиорассеивающий комплект</a:t>
              </a:r>
              <a:endPara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23" name="Line 55"/>
            <p:cNvSpPr>
              <a:spLocks noChangeShapeType="1"/>
            </p:cNvSpPr>
            <p:nvPr/>
          </p:nvSpPr>
          <p:spPr bwMode="auto">
            <a:xfrm flipH="1" flipV="1">
              <a:off x="3861" y="8730"/>
              <a:ext cx="540" cy="5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4" name="Line 56"/>
            <p:cNvSpPr>
              <a:spLocks noChangeShapeType="1"/>
            </p:cNvSpPr>
            <p:nvPr/>
          </p:nvSpPr>
          <p:spPr bwMode="auto">
            <a:xfrm flipH="1">
              <a:off x="3321" y="6304"/>
              <a:ext cx="540" cy="10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5" name="Line 57"/>
            <p:cNvSpPr>
              <a:spLocks noChangeShapeType="1"/>
            </p:cNvSpPr>
            <p:nvPr/>
          </p:nvSpPr>
          <p:spPr bwMode="auto">
            <a:xfrm flipH="1">
              <a:off x="3501" y="9784"/>
              <a:ext cx="540" cy="10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6" name="Rectangle 58"/>
            <p:cNvSpPr>
              <a:spLocks noChangeArrowheads="1"/>
            </p:cNvSpPr>
            <p:nvPr/>
          </p:nvSpPr>
          <p:spPr bwMode="auto">
            <a:xfrm>
              <a:off x="2601" y="7384"/>
              <a:ext cx="1080" cy="3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Стойка</a:t>
              </a:r>
              <a:endPara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27" name="Rectangle 59"/>
            <p:cNvSpPr>
              <a:spLocks noChangeArrowheads="1"/>
            </p:cNvSpPr>
            <p:nvPr/>
          </p:nvSpPr>
          <p:spPr bwMode="auto">
            <a:xfrm>
              <a:off x="2663" y="10589"/>
              <a:ext cx="1080" cy="35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ru-RU" altLang="ru-RU" sz="1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Стойка</a:t>
              </a:r>
              <a:endParaRPr lang="ru-RU" altLang="ru-RU" sz="1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28" name="Line 60"/>
            <p:cNvSpPr>
              <a:spLocks noChangeShapeType="1"/>
            </p:cNvSpPr>
            <p:nvPr/>
          </p:nvSpPr>
          <p:spPr bwMode="auto">
            <a:xfrm flipH="1">
              <a:off x="2421" y="10084"/>
              <a:ext cx="1428" cy="0"/>
            </a:xfrm>
            <a:prstGeom prst="line">
              <a:avLst/>
            </a:prstGeom>
            <a:noFill/>
            <a:ln w="6350">
              <a:solidFill>
                <a:srgbClr val="99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29" name="Freeform 61" descr="Темный диагональный 2"/>
            <p:cNvSpPr>
              <a:spLocks/>
            </p:cNvSpPr>
            <p:nvPr/>
          </p:nvSpPr>
          <p:spPr bwMode="auto">
            <a:xfrm>
              <a:off x="2421" y="9904"/>
              <a:ext cx="1430" cy="179"/>
            </a:xfrm>
            <a:custGeom>
              <a:avLst/>
              <a:gdLst>
                <a:gd name="T0" fmla="*/ 0 w 1440"/>
                <a:gd name="T1" fmla="*/ 162 h 180"/>
                <a:gd name="T2" fmla="*/ 324 w 1440"/>
                <a:gd name="T3" fmla="*/ 0 h 180"/>
                <a:gd name="T4" fmla="*/ 792 w 1440"/>
                <a:gd name="T5" fmla="*/ 0 h 180"/>
                <a:gd name="T6" fmla="*/ 1270 w 1440"/>
                <a:gd name="T7" fmla="*/ 162 h 180"/>
                <a:gd name="T8" fmla="*/ 0 w 1440"/>
                <a:gd name="T9" fmla="*/ 162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180"/>
                <a:gd name="T17" fmla="*/ 1440 w 1440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180">
                  <a:moveTo>
                    <a:pt x="0" y="180"/>
                  </a:moveTo>
                  <a:lnTo>
                    <a:pt x="360" y="0"/>
                  </a:lnTo>
                  <a:lnTo>
                    <a:pt x="900" y="0"/>
                  </a:lnTo>
                  <a:lnTo>
                    <a:pt x="1440" y="180"/>
                  </a:lnTo>
                  <a:lnTo>
                    <a:pt x="0" y="180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>
              <a:pattFill prst="weave">
                <a:fgClr>
                  <a:srgbClr val="9966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63" name="Прямоугольник 62"/>
          <p:cNvSpPr>
            <a:spLocks noChangeArrowheads="1"/>
          </p:cNvSpPr>
          <p:nvPr/>
        </p:nvSpPr>
        <p:spPr bwMode="auto">
          <a:xfrm>
            <a:off x="457200" y="300038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Примеры маскировки танка в окопе</a:t>
            </a: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 r="6000" b="36667"/>
          <a:stretch>
            <a:fillRect/>
          </a:stretch>
        </p:blipFill>
        <p:spPr bwMode="auto">
          <a:xfrm>
            <a:off x="6019800" y="3027363"/>
            <a:ext cx="584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 r="6000" b="36667"/>
          <a:stretch>
            <a:fillRect/>
          </a:stretch>
        </p:blipFill>
        <p:spPr bwMode="auto">
          <a:xfrm>
            <a:off x="6245225" y="6111875"/>
            <a:ext cx="58578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Line 52"/>
          <p:cNvSpPr>
            <a:spLocks noChangeShapeType="1"/>
          </p:cNvSpPr>
          <p:nvPr/>
        </p:nvSpPr>
        <p:spPr bwMode="auto">
          <a:xfrm flipV="1">
            <a:off x="6705600" y="5181600"/>
            <a:ext cx="708025" cy="92551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7" name="Rectangle 50"/>
          <p:cNvSpPr>
            <a:spLocks noChangeArrowheads="1"/>
          </p:cNvSpPr>
          <p:nvPr/>
        </p:nvSpPr>
        <p:spPr bwMode="auto">
          <a:xfrm>
            <a:off x="6877050" y="4627563"/>
            <a:ext cx="1757363" cy="6032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Рукав для отвода выхлопных газов</a:t>
            </a:r>
            <a:endParaRPr lang="ru-RU" altLang="ru-RU" sz="1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Rectangle 50"/>
          <p:cNvSpPr>
            <a:spLocks noChangeArrowheads="1"/>
          </p:cNvSpPr>
          <p:nvPr/>
        </p:nvSpPr>
        <p:spPr bwMode="auto">
          <a:xfrm>
            <a:off x="7004050" y="1373188"/>
            <a:ext cx="1757363" cy="60483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Рукав для отвода выхлопных газов</a:t>
            </a:r>
            <a:endParaRPr lang="ru-RU" altLang="ru-RU" sz="1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Line 52"/>
          <p:cNvSpPr>
            <a:spLocks noChangeShapeType="1"/>
          </p:cNvSpPr>
          <p:nvPr/>
        </p:nvSpPr>
        <p:spPr bwMode="auto">
          <a:xfrm flipV="1">
            <a:off x="6484938" y="1978025"/>
            <a:ext cx="889000" cy="10572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" y="990600"/>
          <a:ext cx="8991599" cy="5486400"/>
        </p:xfrm>
        <a:graphic>
          <a:graphicData uri="http://schemas.openxmlformats.org/drawingml/2006/table">
            <a:tbl>
              <a:tblPr/>
              <a:tblGrid>
                <a:gridCol w="3986900"/>
                <a:gridCol w="1173903"/>
                <a:gridCol w="1239997"/>
                <a:gridCol w="1262353"/>
                <a:gridCol w="1328446"/>
              </a:tblGrid>
              <a:tr h="54101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Личный состав построен у боевой техники. По команде личный состав производит трассировку, отрывку и маскировку окопа табельными средствами и местными материалами. Время отсчитывается от команды командира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«К отрывке окопа приступить»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до доклада о его готовности.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Отрывка с помощью ЭОВ-3521 и 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дооборудов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вручную: </a:t>
                      </a: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танка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БТР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То же,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вручную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большими саперными лопатами: </a:t>
                      </a: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танка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БТР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Экипаж танка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с БТУ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экипаж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«5»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2ч45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2ч50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 ч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«4»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2ч10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6ч30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6ч30 мин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«3»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3ч30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3ч50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7ч30 мин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7ч30 мин</a:t>
                      </a:r>
                    </a:p>
                  </a:txBody>
                  <a:tcPr marL="41058" marR="4105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00" name="Прямоугольник 4"/>
          <p:cNvSpPr>
            <a:spLocks noChangeArrowheads="1"/>
          </p:cNvSpPr>
          <p:nvPr/>
        </p:nvSpPr>
        <p:spPr bwMode="auto">
          <a:xfrm>
            <a:off x="0" y="152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8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Норматив № 6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Отрывка и маскировка окопа для БМП, БТР, танка.</a:t>
            </a:r>
          </a:p>
        </p:txBody>
      </p:sp>
    </p:spTree>
    <p:extLst>
      <p:ext uri="{BB962C8B-B14F-4D97-AF65-F5344CB8AC3E}">
        <p14:creationId xmlns:p14="http://schemas.microsoft.com/office/powerpoint/2010/main" val="22975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Ходы сообщения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948" name="Picture 4" descr="https://img0.liveinternet.ru/images/attach/c/6/89/288/89288190_IMG_00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980728"/>
            <a:ext cx="4031208" cy="2880320"/>
          </a:xfrm>
          <a:prstGeom prst="rect">
            <a:avLst/>
          </a:prstGeom>
          <a:noFill/>
        </p:spPr>
      </p:pic>
      <p:pic>
        <p:nvPicPr>
          <p:cNvPr id="82950" name="Picture 6" descr="https://im0-tub-ru.yandex.net/i?id=651f36a3337e156480bdddf7fed73e01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77680"/>
            <a:ext cx="4276725" cy="2880320"/>
          </a:xfrm>
          <a:prstGeom prst="rect">
            <a:avLst/>
          </a:prstGeom>
          <a:noFill/>
        </p:spPr>
      </p:pic>
      <p:sp>
        <p:nvSpPr>
          <p:cNvPr id="82952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4" name="AutoShape 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6" name="AutoShape 1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8" name="AutoShape 14" descr="https://miniteh.com/uploads/images/tb/8560_f_18_pzm-2-na-baze-t-150k-s-voennogo-hraneniy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960" name="Picture 16" descr="https://upload.wikimedia.org/wikipedia/commons/thumb/6/68/2015-09-09-1136_%2821084168399%29.jpg/576px-2015-09-09-1136_%2821084168399%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1628800"/>
            <a:ext cx="3424324" cy="4565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Ходы сообщения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488634" y="133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52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4" name="AutoShape 1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6" name="AutoShape 1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958" name="AutoShape 14" descr="https://miniteh.com/uploads/images/tb/8560_f_18_pzm-2-na-baze-t-150k-s-voennogo-hraneniya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05" y="908050"/>
            <a:ext cx="679985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283346" y="5661248"/>
            <a:ext cx="8715375" cy="9286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altLang="ru-RU" sz="2000" smtClean="0">
                <a:latin typeface="GOST type B" pitchFamily="34" charset="0"/>
              </a:rPr>
              <a:t>Профили траншей (ходов сообщения), отрываемых землеройным машинами БТМ-3. ПЗМ-2, ТМК. ТМК-2</a:t>
            </a:r>
            <a:endParaRPr lang="ru-RU" altLang="ru-RU" sz="2000" dirty="0" smtClean="0">
              <a:latin typeface="GOST type 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ВТОРОЙ УЧЕБНЫЙ 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8640960" cy="327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инженерного оборудования и маскировки позиции в особых условиях и в ходе вооруженных конфликтах.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Тактическая маскировка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190500" y="980729"/>
            <a:ext cx="8643938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000"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1000" b="1" dirty="0" smtClean="0">
              <a:solidFill>
                <a:schemeClr val="tx2"/>
              </a:solidFill>
              <a:latin typeface="GOST type B" pitchFamily="34" charset="0"/>
              <a:ea typeface="+mj-ea"/>
              <a:cs typeface="+mj-cs"/>
            </a:endParaRPr>
          </a:p>
          <a:p>
            <a:pPr marL="0" indent="3600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u="sng" dirty="0" smtClean="0">
                <a:latin typeface="GOST type B" pitchFamily="34" charset="0"/>
              </a:rPr>
              <a:t>Маскировка</a:t>
            </a:r>
            <a:r>
              <a:rPr lang="ru-RU" sz="2400" b="1" dirty="0" smtClean="0">
                <a:latin typeface="GOST type B" pitchFamily="34" charset="0"/>
              </a:rPr>
              <a:t> </a:t>
            </a:r>
            <a:r>
              <a:rPr lang="ru-RU" sz="2400" dirty="0" smtClean="0">
                <a:latin typeface="GOST type B" pitchFamily="34" charset="0"/>
              </a:rPr>
              <a:t>представляет собой комплекс мероприятий, направленных на скрытие от противника войск и объектов и на введение его в заблуждение относительно наличия, расположения, состава, состояния, действий и намерений войск.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3997" y="2968279"/>
            <a:ext cx="8496944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6700" algn="just" fontAlgn="auto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>
                <a:latin typeface="GOST type B" pitchFamily="34" charset="0"/>
              </a:rPr>
              <a:t>Объектами</a:t>
            </a:r>
            <a:r>
              <a:rPr lang="ru-RU" sz="2400" dirty="0">
                <a:latin typeface="GOST type B" pitchFamily="34" charset="0"/>
              </a:rPr>
              <a:t> маскировки являются:</a:t>
            </a:r>
          </a:p>
          <a:p>
            <a:pPr indent="266700" algn="just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400" dirty="0">
                <a:latin typeface="GOST type B" pitchFamily="34" charset="0"/>
              </a:rPr>
              <a:t>личный состав, техника и вооружение подразделений;</a:t>
            </a:r>
          </a:p>
          <a:p>
            <a:pPr indent="266700" algn="just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2400" dirty="0">
                <a:latin typeface="GOST type B" pitchFamily="34" charset="0"/>
              </a:rPr>
              <a:t>используемые войсками и создаваемые вновь фортификационные сооружения, позиции, пункты управления, заграждения, переправы, аэродромы, трубопроводы, запасы материальных средств и другие объекты, а также особо важные ориентиры в районе маскируемых объектов. </a:t>
            </a:r>
          </a:p>
          <a:p>
            <a:pPr marL="0" lvl="7" indent="266700"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>
                <a:latin typeface="GOST type B" pitchFamily="34" charset="0"/>
              </a:rPr>
              <a:t>Способами</a:t>
            </a:r>
            <a:r>
              <a:rPr lang="ru-RU" sz="2400" dirty="0">
                <a:latin typeface="GOST type B" pitchFamily="34" charset="0"/>
              </a:rPr>
              <a:t> маскировки являются скрытие, имитация, демонстративные действия и дезинформация</a:t>
            </a:r>
            <a:r>
              <a:rPr lang="ru-RU" sz="2400" dirty="0" smtClean="0">
                <a:latin typeface="GOST type B" pitchFamily="34" charset="0"/>
              </a:rPr>
              <a:t>.</a:t>
            </a:r>
            <a:endParaRPr lang="ru-RU" sz="2400" dirty="0">
              <a:latin typeface="GOST type 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Тактическая маскировка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8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68211" y="1052736"/>
            <a:ext cx="8229600" cy="558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Индивидуальные маскировочные средства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1520" y="1588697"/>
            <a:ext cx="8229600" cy="832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Маскировочный комбинезон.</a:t>
            </a:r>
          </a:p>
          <a:p>
            <a:pPr>
              <a:buFont typeface="Arial" charset="0"/>
              <a:buChar char="•"/>
              <a:defRPr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Маскировочный костюм.</a:t>
            </a:r>
          </a:p>
        </p:txBody>
      </p:sp>
      <p:pic>
        <p:nvPicPr>
          <p:cNvPr id="15" name="Picture 4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32" y="2276872"/>
            <a:ext cx="64801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63713" y="51577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а)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76600" y="5157788"/>
            <a:ext cx="401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б)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859338" y="5157788"/>
            <a:ext cx="401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в)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516688" y="5157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г)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0825" y="5710238"/>
            <a:ext cx="972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 - летний маскировочный комбинезон; б - летний маскировочный костюм;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- летний маскировочный мочальный; г - зимний маскировочный костюм.</a:t>
            </a:r>
          </a:p>
        </p:txBody>
      </p:sp>
    </p:spTree>
    <p:extLst>
      <p:ext uri="{BB962C8B-B14F-4D97-AF65-F5344CB8AC3E}">
        <p14:creationId xmlns:p14="http://schemas.microsoft.com/office/powerpoint/2010/main" val="3159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46815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5" descr="4"/>
          <p:cNvPicPr>
            <a:picLocks noChangeAspect="1" noChangeArrowheads="1"/>
          </p:cNvPicPr>
          <p:nvPr/>
        </p:nvPicPr>
        <p:blipFill>
          <a:blip r:embed="rId3">
            <a:lum bright="-3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92600"/>
            <a:ext cx="46815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8"/>
          <p:cNvSpPr txBox="1">
            <a:spLocks noChangeArrowheads="1"/>
          </p:cNvSpPr>
          <p:nvPr/>
        </p:nvSpPr>
        <p:spPr bwMode="auto">
          <a:xfrm>
            <a:off x="166688" y="1196975"/>
            <a:ext cx="8977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itchFamily="34" charset="0"/>
              </a:rPr>
              <a:t>Деформирующее окрашивание техники для зеленых и растительных фонов</a:t>
            </a:r>
          </a:p>
        </p:txBody>
      </p:sp>
      <p:sp>
        <p:nvSpPr>
          <p:cNvPr id="77829" name="Text Box 9"/>
          <p:cNvSpPr txBox="1">
            <a:spLocks noChangeArrowheads="1"/>
          </p:cNvSpPr>
          <p:nvPr/>
        </p:nvSpPr>
        <p:spPr bwMode="auto">
          <a:xfrm>
            <a:off x="592138" y="-79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250825" y="3900488"/>
            <a:ext cx="7116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  <a:latin typeface="Arial" pitchFamily="34" charset="0"/>
              </a:rPr>
              <a:t>Деформирующее окрашивание техники для снежных фонов</a:t>
            </a:r>
          </a:p>
        </p:txBody>
      </p:sp>
      <p:sp>
        <p:nvSpPr>
          <p:cNvPr id="50183" name="Text Box 11"/>
          <p:cNvSpPr txBox="1">
            <a:spLocks noChangeArrowheads="1"/>
          </p:cNvSpPr>
          <p:nvPr/>
        </p:nvSpPr>
        <p:spPr bwMode="auto">
          <a:xfrm>
            <a:off x="242888" y="1657350"/>
            <a:ext cx="264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Условные обозначения:</a:t>
            </a:r>
          </a:p>
        </p:txBody>
      </p:sp>
      <p:sp>
        <p:nvSpPr>
          <p:cNvPr id="77832" name="Rectangle 12"/>
          <p:cNvSpPr>
            <a:spLocks noChangeArrowheads="1"/>
          </p:cNvSpPr>
          <p:nvPr/>
        </p:nvSpPr>
        <p:spPr bwMode="auto">
          <a:xfrm>
            <a:off x="395288" y="2062163"/>
            <a:ext cx="431800" cy="3587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50185" name="Text Box 13"/>
          <p:cNvSpPr txBox="1">
            <a:spLocks noChangeArrowheads="1"/>
          </p:cNvSpPr>
          <p:nvPr/>
        </p:nvSpPr>
        <p:spPr bwMode="auto">
          <a:xfrm>
            <a:off x="900113" y="1984375"/>
            <a:ext cx="22431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Цвет грунта (25%)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или дорожной пыли</a:t>
            </a:r>
          </a:p>
        </p:txBody>
      </p:sp>
      <p:sp>
        <p:nvSpPr>
          <p:cNvPr id="77834" name="Rectangle 14"/>
          <p:cNvSpPr>
            <a:spLocks noChangeArrowheads="1"/>
          </p:cNvSpPr>
          <p:nvPr/>
        </p:nvSpPr>
        <p:spPr bwMode="auto">
          <a:xfrm>
            <a:off x="395288" y="2708275"/>
            <a:ext cx="431800" cy="35877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7835" name="Rectangle 15"/>
          <p:cNvSpPr>
            <a:spLocks noChangeArrowheads="1"/>
          </p:cNvSpPr>
          <p:nvPr/>
        </p:nvSpPr>
        <p:spPr bwMode="auto">
          <a:xfrm>
            <a:off x="395288" y="3379788"/>
            <a:ext cx="431800" cy="35877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50188" name="Text Box 16"/>
          <p:cNvSpPr txBox="1">
            <a:spLocks noChangeArrowheads="1"/>
          </p:cNvSpPr>
          <p:nvPr/>
        </p:nvSpPr>
        <p:spPr bwMode="auto">
          <a:xfrm>
            <a:off x="912813" y="2492375"/>
            <a:ext cx="2016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Табельная (50%)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зеленая защитная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окраска</a:t>
            </a:r>
          </a:p>
        </p:txBody>
      </p:sp>
      <p:sp>
        <p:nvSpPr>
          <p:cNvPr id="50189" name="Text Box 17"/>
          <p:cNvSpPr txBox="1">
            <a:spLocks noChangeArrowheads="1"/>
          </p:cNvSpPr>
          <p:nvPr/>
        </p:nvSpPr>
        <p:spPr bwMode="auto">
          <a:xfrm>
            <a:off x="950913" y="3279775"/>
            <a:ext cx="2281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Цвет растительного 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слоя почвы (25%)</a:t>
            </a:r>
          </a:p>
        </p:txBody>
      </p:sp>
      <p:sp>
        <p:nvSpPr>
          <p:cNvPr id="77838" name="Rectangle 18"/>
          <p:cNvSpPr>
            <a:spLocks noChangeArrowheads="1"/>
          </p:cNvSpPr>
          <p:nvPr/>
        </p:nvSpPr>
        <p:spPr bwMode="auto">
          <a:xfrm>
            <a:off x="468313" y="5629275"/>
            <a:ext cx="431800" cy="35877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7839" name="Rectangle 19"/>
          <p:cNvSpPr>
            <a:spLocks noChangeArrowheads="1"/>
          </p:cNvSpPr>
          <p:nvPr/>
        </p:nvSpPr>
        <p:spPr bwMode="auto">
          <a:xfrm>
            <a:off x="468313" y="4908550"/>
            <a:ext cx="431800" cy="358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50192" name="Text Box 20"/>
          <p:cNvSpPr txBox="1">
            <a:spLocks noChangeArrowheads="1"/>
          </p:cNvSpPr>
          <p:nvPr/>
        </p:nvSpPr>
        <p:spPr bwMode="auto">
          <a:xfrm>
            <a:off x="179388" y="4376738"/>
            <a:ext cx="264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Условные обозначения:</a:t>
            </a:r>
          </a:p>
        </p:txBody>
      </p:sp>
      <p:sp>
        <p:nvSpPr>
          <p:cNvPr id="50193" name="Text Box 21"/>
          <p:cNvSpPr txBox="1">
            <a:spLocks noChangeArrowheads="1"/>
          </p:cNvSpPr>
          <p:nvPr/>
        </p:nvSpPr>
        <p:spPr bwMode="auto">
          <a:xfrm>
            <a:off x="1000125" y="4929188"/>
            <a:ext cx="2112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Мел, известь (75%)</a:t>
            </a:r>
          </a:p>
        </p:txBody>
      </p:sp>
      <p:sp>
        <p:nvSpPr>
          <p:cNvPr id="50194" name="Text Box 22"/>
          <p:cNvSpPr txBox="1">
            <a:spLocks noChangeArrowheads="1"/>
          </p:cNvSpPr>
          <p:nvPr/>
        </p:nvSpPr>
        <p:spPr bwMode="auto">
          <a:xfrm>
            <a:off x="971550" y="5411788"/>
            <a:ext cx="2940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Цвет растительного (25%) 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слоя почвы или табельная</a:t>
            </a:r>
          </a:p>
          <a:p>
            <a:pPr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зеленая защитная окраска</a:t>
            </a:r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0" y="-26988"/>
            <a:ext cx="92519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Маскировочное окрашивание военной техники и объектов: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- Защитная окраска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- Подражательная окраска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- Деформирующая окраска</a:t>
            </a:r>
          </a:p>
        </p:txBody>
      </p:sp>
    </p:spTree>
    <p:extLst>
      <p:ext uri="{BB962C8B-B14F-4D97-AF65-F5344CB8AC3E}">
        <p14:creationId xmlns:p14="http://schemas.microsoft.com/office/powerpoint/2010/main" val="3990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ПЕРВЫЙ УЧЕБНЫЙ 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8640960" cy="327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0" indent="-71278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отрывки и маскировки одиночных окопов для стрельбы из автомата, окопов для БМП, БТР, танка.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Скрытие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Picture 2" descr="https://popgun.ru/files/g/91/orig/5885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абельные маскировочные средства</a:t>
            </a:r>
          </a:p>
        </p:txBody>
      </p:sp>
      <p:pic>
        <p:nvPicPr>
          <p:cNvPr id="65539" name="Picture 4" descr="мкт-2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4895850" cy="2952750"/>
          </a:xfrm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5724525" y="1341438"/>
            <a:ext cx="30956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МКТ-2Л предназначен для скрытия военной техники и инженерных сооружений от оптических средств разведки на растительных фонах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2751138" y="4529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pic>
        <p:nvPicPr>
          <p:cNvPr id="65542" name="Picture 7" descr="мкт-2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4895850" cy="2879725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5724525" y="4149725"/>
            <a:ext cx="282733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МКТ-2С предназначен для скрытия военной техники и инженерных сооружений от оптических средств разведки на снежных фонах.</a:t>
            </a:r>
          </a:p>
          <a:p>
            <a:pPr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Скрытие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5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2" descr="https://present5.com/presentation/-77688821_364711761/image-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4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44450"/>
            <a:ext cx="8353425" cy="23764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Искусственные маски: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наклонные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Противорадиолокационные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Комбинированные</a:t>
            </a:r>
          </a:p>
        </p:txBody>
      </p:sp>
      <p:pic>
        <p:nvPicPr>
          <p:cNvPr id="67587" name="Picture 7" descr="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67347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8" descr="1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42963"/>
            <a:ext cx="38163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1187450" y="5321300"/>
            <a:ext cx="2124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/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Вертикальные </a:t>
            </a:r>
            <a:endParaRPr lang="ru-RU">
              <a:latin typeface="Arial" charset="0"/>
            </a:endParaRPr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5724525" y="3449638"/>
            <a:ext cx="23161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Горизонтальные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67591" name="Picture 13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84625"/>
            <a:ext cx="38163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Text Box 14"/>
          <p:cNvSpPr txBox="1">
            <a:spLocks noChangeArrowheads="1"/>
          </p:cNvSpPr>
          <p:nvPr/>
        </p:nvSpPr>
        <p:spPr bwMode="auto">
          <a:xfrm>
            <a:off x="5651500" y="6308725"/>
            <a:ext cx="25352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Маска перекрытия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67593" name="Picture 15" descr="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259263"/>
            <a:ext cx="3598863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20" name="Text Box 16"/>
          <p:cNvSpPr txBox="1">
            <a:spLocks noChangeArrowheads="1"/>
          </p:cNvSpPr>
          <p:nvPr/>
        </p:nvSpPr>
        <p:spPr bwMode="auto">
          <a:xfrm>
            <a:off x="1192213" y="6257925"/>
            <a:ext cx="189071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Искажающие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1258888" y="3665538"/>
            <a:ext cx="2081212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Вертикальные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3"/>
          <a:stretch>
            <a:fillRect/>
          </a:stretch>
        </p:blipFill>
        <p:spPr>
          <a:xfrm>
            <a:off x="357188" y="142875"/>
            <a:ext cx="8269287" cy="3643313"/>
          </a:xfrm>
          <a:noFill/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57188" y="5429250"/>
            <a:ext cx="82867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500">
                <a:latin typeface="GOST type B" pitchFamily="34" charset="0"/>
              </a:rPr>
              <a:t>б-при промерзании грунта более 50 см и высоте снежного покрова более 40 см;</a:t>
            </a:r>
          </a:p>
          <a:p>
            <a:pPr algn="ctr" eaLnBrk="1" hangingPunct="1">
              <a:buFontTx/>
              <a:buNone/>
            </a:pPr>
            <a:r>
              <a:rPr lang="ru-RU" altLang="ru-RU" sz="1500">
                <a:latin typeface="GOST type B" pitchFamily="34" charset="0"/>
              </a:rPr>
              <a:t>в и г - из уплотненного снега; д-из снежных блоков.</a:t>
            </a:r>
          </a:p>
          <a:p>
            <a:pPr algn="ctr" eaLnBrk="1" hangingPunct="1">
              <a:buFontTx/>
              <a:buNone/>
            </a:pPr>
            <a:r>
              <a:rPr lang="ru-RU" altLang="ru-RU" sz="1500">
                <a:latin typeface="GOST type B" pitchFamily="34" charset="0"/>
              </a:rPr>
              <a:t>Требуется на устройство 10 м траншеи: а-48 чел.-час.; б-40 чел.-час.; в-36 чел.-час.; г-30 чел.-час.; д-95 чел.-час.</a:t>
            </a:r>
          </a:p>
        </p:txBody>
      </p:sp>
      <p:sp>
        <p:nvSpPr>
          <p:cNvPr id="72708" name="Прямоугольник 5"/>
          <p:cNvSpPr>
            <a:spLocks noChangeArrowheads="1"/>
          </p:cNvSpPr>
          <p:nvPr/>
        </p:nvSpPr>
        <p:spPr bwMode="auto">
          <a:xfrm>
            <a:off x="4429125" y="4173538"/>
            <a:ext cx="43576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500">
                <a:latin typeface="GOST type B" pitchFamily="34" charset="0"/>
              </a:rPr>
              <a:t>Профили окопов, траншей и ходов сообщения, устраиваемых зимой и в Заполярье:</a:t>
            </a:r>
          </a:p>
          <a:p>
            <a:pPr algn="ctr" eaLnBrk="1" hangingPunct="1">
              <a:buFontTx/>
              <a:buNone/>
            </a:pPr>
            <a:r>
              <a:rPr lang="ru-RU" altLang="ru-RU" sz="1500">
                <a:latin typeface="GOST type B" pitchFamily="34" charset="0"/>
              </a:rPr>
              <a:t>а-при небольшом промерзании грунта;</a:t>
            </a:r>
          </a:p>
        </p:txBody>
      </p:sp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4"/>
          <a:stretch>
            <a:fillRect/>
          </a:stretch>
        </p:blipFill>
        <p:spPr bwMode="auto">
          <a:xfrm>
            <a:off x="357188" y="3759200"/>
            <a:ext cx="40005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8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img-fotki.yandex.ru/get/5504/94845085.97/0_77a5e_ad90d71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7"/>
          <p:cNvPicPr>
            <a:picLocks noChangeAspect="1" noChangeArrowheads="1"/>
          </p:cNvPicPr>
          <p:nvPr/>
        </p:nvPicPr>
        <p:blipFill>
          <a:blip r:embed="rId2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4640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 descr="8"/>
          <p:cNvPicPr>
            <a:picLocks noChangeAspect="1" noChangeArrowheads="1"/>
          </p:cNvPicPr>
          <p:nvPr/>
        </p:nvPicPr>
        <p:blipFill>
          <a:blip r:embed="rId3">
            <a:lum bright="-1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41475"/>
            <a:ext cx="4176712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323850" y="366713"/>
            <a:ext cx="856932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Уголковые отражатели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Предназначены для противодействия радиолокационной разведки противника</a:t>
            </a:r>
          </a:p>
          <a:p>
            <a:pPr algn="ctr">
              <a:defRPr/>
            </a:pP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ru-RU" dirty="0">
              <a:latin typeface="Arial" charset="0"/>
            </a:endParaRPr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303213" y="5608638"/>
            <a:ext cx="86963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-отражатель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в развёрнутом виде;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-укладка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отражателей для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транспортиро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</a:t>
            </a:r>
          </a:p>
          <a:p>
            <a:pPr>
              <a:defRPr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;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-подвеска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отражателей на Т-образные опоры;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-установка отражателя на </a:t>
            </a:r>
          </a:p>
          <a:p>
            <a:pPr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наклонной опоре;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-группа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отражателей на кустовой опоре.</a:t>
            </a:r>
          </a:p>
        </p:txBody>
      </p:sp>
    </p:spTree>
    <p:extLst>
      <p:ext uri="{BB962C8B-B14F-4D97-AF65-F5344CB8AC3E}">
        <p14:creationId xmlns:p14="http://schemas.microsoft.com/office/powerpoint/2010/main" val="12154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Содержимое 4"/>
          <p:cNvSpPr>
            <a:spLocks noGrp="1"/>
          </p:cNvSpPr>
          <p:nvPr>
            <p:ph idx="1"/>
          </p:nvPr>
        </p:nvSpPr>
        <p:spPr>
          <a:xfrm>
            <a:off x="285750" y="4929188"/>
            <a:ext cx="8643938" cy="1214437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ru-RU" altLang="ru-RU" sz="1800" smtClean="0">
                <a:latin typeface="GOST type B" pitchFamily="34" charset="0"/>
              </a:rPr>
              <a:t>Профили и одежда крутостей окопов, траншей и ходов сообщения, устраивеамых в лесисто-болотистой местности: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altLang="ru-RU" sz="1800" smtClean="0">
                <a:latin typeface="GOST type B" pitchFamily="34" charset="0"/>
              </a:rPr>
              <a:t> а-с креплением  крутостей  бруствера дерном; б-с одеждой крутостей жердями; в-с одеждой кру тостей хворостом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"/>
            <a:ext cx="87582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760663"/>
            <a:ext cx="42862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8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Имитация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908720"/>
            <a:ext cx="864096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Имитация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заключается в воспроизведении демаскирующих признаков действий подразделений, вооружения и военной техники, элементов инженерного оборудования местности для показа наличия или изменения их положения, состава и состояния в определенных районах.</a:t>
            </a: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Она осуществляется: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оборудованием ложных позиций и рубежей;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созданием ложных объектов вооружения и военной техники;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показом жизнедеятельности ложных объектов с использованием макетов, имитаторов и отражателей;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устройством ложных сооружений.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7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Имитация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3188" name="Picture 4" descr="https://cont.ws/uploads/pic/2018/6/arm12%20%281%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4392488" cy="2808312"/>
          </a:xfrm>
          <a:prstGeom prst="rect">
            <a:avLst/>
          </a:prstGeom>
          <a:noFill/>
        </p:spPr>
      </p:pic>
      <p:pic>
        <p:nvPicPr>
          <p:cNvPr id="93192" name="Picture 8" descr="https://forum.strogi.net/uploads/monthly_05_2010/post-117-1275191289,85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055965"/>
            <a:ext cx="4392488" cy="2685403"/>
          </a:xfrm>
          <a:prstGeom prst="rect">
            <a:avLst/>
          </a:prstGeom>
          <a:noFill/>
        </p:spPr>
      </p:pic>
      <p:pic>
        <p:nvPicPr>
          <p:cNvPr id="93194" name="Picture 10" descr="https://topwar.ru/uploads/posts/2016-05/1462973300_inflatable-gsa-military-deco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077072"/>
            <a:ext cx="4248472" cy="2664296"/>
          </a:xfrm>
          <a:prstGeom prst="rect">
            <a:avLst/>
          </a:prstGeom>
          <a:noFill/>
        </p:spPr>
      </p:pic>
      <p:pic>
        <p:nvPicPr>
          <p:cNvPr id="93196" name="Picture 12" descr="https://topwar.ru/uploads/posts/2011-06/1308626029_86051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1124744"/>
            <a:ext cx="424847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Полевые фортификационные сооружения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908720"/>
            <a:ext cx="87849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частях и подразделениях сухопутных войск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основу фортификационного оборудования позиций и районов обороны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составляет система траншей и ходов сообщения дополняемая открытыми и закрытыми огневыми сооружениями всех видов, сооружениями пунктов управления, укрытиями для личного состава, оружия, техники и материальных средств.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Наиболее массовыми фортификационными сооружениями на поле боя являются открытые сооружения:</a:t>
            </a:r>
          </a:p>
          <a:p>
            <a:pP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траншеи, ходы сообщения, щели, окопы для огневых средств;</a:t>
            </a:r>
          </a:p>
          <a:p>
            <a:pPr>
              <a:buFont typeface="Arial" pitchFamily="34" charset="0"/>
              <a:buChar char="•"/>
            </a:pP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котлованные укрытия для техники. </a:t>
            </a:r>
          </a:p>
          <a:p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Окапывание боевой техники и личного состава – обязательное требование для создания устойчивой обороны и обеспечения предпосылок для подготовки наступления.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Основное достоинство открытых сооружений – простота их устройства при достаточно высокой защите (они в 1,5-2,5 раза снижают радиусы поражения войск при ядерном взрыве по сравнению с открытой, необорудованной местностью).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8713787" cy="5000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Макеты и ложные сооружения</a:t>
            </a:r>
            <a:r>
              <a:rPr lang="ru-RU" sz="2800" b="1" dirty="0" smtClean="0">
                <a:solidFill>
                  <a:srgbClr val="FF6600"/>
                </a:solidFill>
              </a:rPr>
              <a:t/>
            </a:r>
            <a:br>
              <a:rPr lang="ru-RU" sz="2800" b="1" dirty="0" smtClean="0">
                <a:solidFill>
                  <a:srgbClr val="FF6600"/>
                </a:solidFill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Имитация воинских объектов там, где их в действительности нет.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ru-RU" sz="40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78851" name="Picture 10" descr="пб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" r="2071"/>
          <a:stretch>
            <a:fillRect/>
          </a:stretch>
        </p:blipFill>
        <p:spPr>
          <a:xfrm>
            <a:off x="468313" y="1268413"/>
            <a:ext cx="4537075" cy="2736850"/>
          </a:xfrm>
          <a:ln w="158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8852" name="Picture 4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45354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755650" y="4797425"/>
            <a:ext cx="184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ru-RU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5172075" y="4797425"/>
            <a:ext cx="39719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Макет танка из грунта в ложном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окопе. На устройство требуется 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30-35 чел/час</a:t>
            </a:r>
          </a:p>
        </p:txBody>
      </p:sp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6496050" y="2081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78856" name="Text Box 11"/>
          <p:cNvSpPr txBox="1">
            <a:spLocks noChangeArrowheads="1"/>
          </p:cNvSpPr>
          <p:nvPr/>
        </p:nvSpPr>
        <p:spPr bwMode="auto">
          <a:xfrm>
            <a:off x="5272088" y="1360488"/>
            <a:ext cx="326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5219700" y="1700213"/>
            <a:ext cx="34766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Пневматический макет ПБ-2 предназначен для имитации воинских частей и подразделений оснащенных БМП-2</a:t>
            </a:r>
          </a:p>
          <a:p>
            <a:pPr>
              <a:defRPr/>
            </a:pPr>
            <a:endParaRPr lang="ru-RU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phototass1.cdnvideo.ru/width/1200_4ce85301/tass/m2/uploads/i/20140815/3822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81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49275"/>
            <a:ext cx="8229600" cy="39893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Макет ЗРК С-300П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 smtClean="0"/>
          </a:p>
        </p:txBody>
      </p:sp>
      <p:pic>
        <p:nvPicPr>
          <p:cNvPr id="80899" name="Picture 5" descr="Су-27 Масштаб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4032250" cy="302418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6" descr="с-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733800" cy="3024188"/>
          </a:xfrm>
          <a:prstGeom prst="rect">
            <a:avLst/>
          </a:prstGeom>
          <a:noFill/>
          <a:ln w="127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859338" y="620713"/>
            <a:ext cx="4068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Макет самолета Су-27 </a:t>
            </a:r>
          </a:p>
        </p:txBody>
      </p:sp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971550" y="5084763"/>
            <a:ext cx="7326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Макеты распознаются как реальные объекты  </a:t>
            </a:r>
          </a:p>
          <a:p>
            <a:pPr>
              <a:defRPr/>
            </a:pPr>
            <a:r>
              <a:rPr kumimoji="1"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расчетными средствами оптической разведки</a:t>
            </a:r>
          </a:p>
        </p:txBody>
      </p:sp>
    </p:spTree>
    <p:extLst>
      <p:ext uri="{BB962C8B-B14F-4D97-AF65-F5344CB8AC3E}">
        <p14:creationId xmlns:p14="http://schemas.microsoft.com/office/powerpoint/2010/main" val="11029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Демонстративные действия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980728"/>
            <a:ext cx="87129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Демонстративные действия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заключаются в преднамеренном показе противнику специально выделенными силами и средствами деятельности подразделений на ложных (второстепенных) позициях и предусматривают демонстративное развертывание огневых средств и оборудование их огневых позиций.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x-none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Привлекаемые для этих действий подразделения (огневые средства) не должны знать истинных целей проводимых мероприятий.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Демонстративные действия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7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7284" name="Picture 4" descr="http://www.catsmob.com/post/2012/11/01986/the_military_has_camouflage_covered_01986_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24744"/>
            <a:ext cx="4176464" cy="2787335"/>
          </a:xfrm>
          <a:prstGeom prst="rect">
            <a:avLst/>
          </a:prstGeom>
          <a:noFill/>
        </p:spPr>
      </p:pic>
      <p:pic>
        <p:nvPicPr>
          <p:cNvPr id="97286" name="Picture 6" descr="https://ghall.com.ua/wp-content/uploads/2018/12/da3ae5f1d87efac74ac05ae74189a68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124744"/>
            <a:ext cx="4320480" cy="2736304"/>
          </a:xfrm>
          <a:prstGeom prst="rect">
            <a:avLst/>
          </a:prstGeom>
          <a:noFill/>
        </p:spPr>
      </p:pic>
      <p:pic>
        <p:nvPicPr>
          <p:cNvPr id="97290" name="Picture 10" descr="https://4esnok.by/wp-content/uploads/2019/09/cropped-1-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005064"/>
            <a:ext cx="4320480" cy="2629421"/>
          </a:xfrm>
          <a:prstGeom prst="rect">
            <a:avLst/>
          </a:prstGeom>
          <a:noFill/>
        </p:spPr>
      </p:pic>
      <p:pic>
        <p:nvPicPr>
          <p:cNvPr id="97292" name="Picture 12" descr="https://eng.mil.ru/images/military/military/2015/DSC_03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005064"/>
            <a:ext cx="4136008" cy="2685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ТРЕТИЙ УЧЕБНЫЙ 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8640960" cy="327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0" indent="-712788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</a:t>
            </a:r>
          </a:p>
          <a:p>
            <a:pPr marL="712788" lvl="0" indent="-712788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фортификационного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боевой позиции мотострелкового отделения. 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39688"/>
            <a:ext cx="914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ОПОРНЫЙ ПУНКТ ВЗВОДА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представляет собой участок местности, подготовленный в инженерном отношении и занятый взводом для выполнения поставленной задачи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28600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3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Инженерное оборудование опорного пункта взвода включает: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52400" y="3276600"/>
            <a:ext cx="8991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установку проволочных и других заграждений;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расчистку полос обзора и обстрела;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оборудование </a:t>
            </a:r>
            <a:r>
              <a:rPr lang="ru-RU" altLang="ru-RU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позиций отделений </a:t>
            </a: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сплошной траншеи во взводном опорном пункте;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оборудование </a:t>
            </a:r>
            <a:r>
              <a:rPr lang="ru-RU" altLang="ru-RU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окопов</a:t>
            </a: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для танков, БМП (БТР), ПТУР и других огневых средств;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возведение сооружения для КНП взвода;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устройство перекрытых щелей, блиндажей;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отрывку хода сообщения в глубину.</a:t>
            </a:r>
          </a:p>
        </p:txBody>
      </p:sp>
    </p:spTree>
    <p:extLst>
      <p:ext uri="{BB962C8B-B14F-4D97-AF65-F5344CB8AC3E}">
        <p14:creationId xmlns:p14="http://schemas.microsoft.com/office/powerpoint/2010/main" val="1230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оп мсв вариа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588"/>
            <a:ext cx="7558088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7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3400"/>
            <a:ext cx="9144000" cy="5262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ФОРТИФИКАЦИОННОЕ ОБОРУДОВАНИЕ </a:t>
            </a:r>
          </a:p>
          <a:p>
            <a:pPr algn="ctr"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выполняется подразделениями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в любых условиях обстановки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непрерывно, с максимальным использованием защитных и маскирующих свойств местности,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полным напряжением сил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применением: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 механизации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подрывных зарядов, 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 промышленного изготовления,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строительных материалов и конструкций.</a:t>
            </a:r>
          </a:p>
        </p:txBody>
      </p:sp>
    </p:spTree>
    <p:extLst>
      <p:ext uri="{BB962C8B-B14F-4D97-AF65-F5344CB8AC3E}">
        <p14:creationId xmlns:p14="http://schemas.microsoft.com/office/powerpoint/2010/main" val="12802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4919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Фортификационное оборудование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052736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фортификационном оборудовании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позиций, районов обороны и расположения войск широко используются местные материалы –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грунт, камень, лесоматериал, изделия местной промышленности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 само фортификационное оборудование выполняется в такой последовательности, чтобы обеспечить постоянную готовность подразделений к отражению атаки противника, и чтобы непрерывно наращивать степень защиты личного состава, вооружения и техники от всевозможных средств поражения.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Фортификационное оборудование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осуществляется личным составом отделения с применением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шанцевого инструмента, зарядов взрывчатых веществ, средств механизации, местных материалов и конструкций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промышленного изготовления, а также с учетом защитных и маскирующих свойств местности.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s://fsd.kopilkaurokov.ru/up/html/2017/11/20/k_5a1259b9068cd/439705_3.jpeg"/>
          <p:cNvPicPr>
            <a:picLocks noChangeAspect="1" noChangeArrowheads="1"/>
          </p:cNvPicPr>
          <p:nvPr/>
        </p:nvPicPr>
        <p:blipFill>
          <a:blip r:embed="rId2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587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http://old.fa.ru/chair/voen/news/PublishingImages/mso_oborona_5.png"/>
          <p:cNvPicPr>
            <a:picLocks noChangeAspect="1" noChangeArrowheads="1"/>
          </p:cNvPicPr>
          <p:nvPr/>
        </p:nvPicPr>
        <p:blipFill>
          <a:blip r:embed="rId2">
            <a:lum bright="-2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357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img.pravda.com/images/doc/2/2/22380f8-135732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8319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971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Рубежный контроль по теме №1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5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527550" y="1337761"/>
            <a:ext cx="304800" cy="29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315119" y="874078"/>
            <a:ext cx="8424862" cy="52562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ru-RU" sz="2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Рубежный контроль по теме №1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рубежного контроля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Размеры одиночного окопа для стрельбы из автомата лежа. 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Для чего предназначаются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укрытия для личного состава.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Размеры блиндажа на отделение.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Объектами маскировки являются.  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Размеры укрытия для боевой машины пехоты (бронетранспортера).</a:t>
            </a:r>
          </a:p>
          <a:p>
            <a:pPr>
              <a:buFont typeface="Arial" charset="0"/>
              <a:buChar char="•"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Рубежный контроль по теме №1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527550" y="1337761"/>
            <a:ext cx="304800" cy="29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4838" y="134696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2 вариант</a:t>
            </a:r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just">
              <a:buFont typeface="Arial" pitchFamily="34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1. Размеры одиночного окопа для стрельбы из автомата с колена. </a:t>
            </a:r>
          </a:p>
          <a:p>
            <a:pPr marL="457200" lvl="1" indent="0" algn="just">
              <a:buFont typeface="Arial" pitchFamily="34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2. Виды невзрывных противопехотных заграждений.</a:t>
            </a:r>
          </a:p>
          <a:p>
            <a:pPr marL="457200" lvl="1" indent="0" algn="just">
              <a:buFont typeface="Arial" pitchFamily="34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3. Полевые фортификационные сооружения по назначению делятся.</a:t>
            </a:r>
          </a:p>
          <a:p>
            <a:pPr marL="457200" lvl="1" indent="0" algn="just">
              <a:buFont typeface="Arial" pitchFamily="34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4. Для чего предназначена маскировка.  </a:t>
            </a:r>
          </a:p>
          <a:p>
            <a:pPr marL="457200" lvl="1" indent="0" algn="just">
              <a:buFont typeface="Arial" pitchFamily="34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5. Размеры укрытия для боевой машины пехоты.</a:t>
            </a:r>
          </a:p>
          <a:p>
            <a:pPr marL="0" indent="0" algn="just">
              <a:buFont typeface="Arial" pitchFamily="34" charset="0"/>
              <a:buNone/>
            </a:pP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5626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Рубежный контроль по теме №1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Точечный рисунок" r:id="rId4" imgW="4266667" imgH="3486637" progId="PBrush">
                  <p:embed/>
                </p:oleObj>
              </mc:Choice>
              <mc:Fallback>
                <p:oleObj name="Точечный рисунок" r:id="rId4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AutoShape 5" descr="Югославский город Нови-Сад после одной из натовских бомбежек.Фото из книги «Балканы сегодня и завтра»"/>
          <p:cNvSpPr>
            <a:spLocks noChangeAspect="1" noChangeArrowheads="1"/>
          </p:cNvSpPr>
          <p:nvPr/>
        </p:nvSpPr>
        <p:spPr bwMode="auto">
          <a:xfrm>
            <a:off x="4527550" y="1337761"/>
            <a:ext cx="304800" cy="29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вариант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45720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Размеры одиночного окопа для стрельбы из автомата  стоя. </a:t>
            </a:r>
          </a:p>
          <a:p>
            <a:pPr marL="0" lvl="1" indent="45720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Последовательность оборудования фортификационного боевой позиции.</a:t>
            </a:r>
          </a:p>
          <a:p>
            <a:pPr marL="0" lvl="1" indent="446088" algn="just">
              <a:buFont typeface="Arial" charset="0"/>
              <a:buNone/>
              <a:tabLst>
                <a:tab pos="720725" algn="l"/>
                <a:tab pos="811213" algn="l"/>
              </a:tabLst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Что относится к  полевым фортификационным сооружениям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Для чего предназначены траншеи.  </a:t>
            </a:r>
          </a:p>
          <a:p>
            <a:pPr marL="457200" lvl="1" indent="0" algn="just">
              <a:buFont typeface="Arial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Размеры укрытия для боевой машины пехоты (танка).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7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Большая и малая саперные лопаты</a:t>
            </a:r>
            <a:endParaRPr lang="ru-RU" altLang="ru-RU" sz="2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Рисунок 10" descr="http://www.saper.etel.ru/fort/okop-strelok-7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24482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saper.etel.ru/fort/okop-strelok-2.gif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20031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542925" y="207963"/>
            <a:ext cx="8164513" cy="2670175"/>
          </a:xfrm>
        </p:spPr>
        <p:txBody>
          <a:bodyPr/>
          <a:lstStyle/>
          <a:p>
            <a:pPr indent="250825" algn="l"/>
            <a:r>
              <a:rPr lang="ru-RU" altLang="ru-RU" sz="2800" b="1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Ручной шанцевый инструмент </a:t>
            </a:r>
            <a:br>
              <a:rPr lang="ru-RU" altLang="ru-RU" sz="2800" b="1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2800" b="1" i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носимый</a:t>
            </a:r>
            <a:r>
              <a:rPr lang="ru-RU" altLang="ru-RU" sz="28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i="1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шанцевый инструмент</a:t>
            </a:r>
            <a:r>
              <a:rPr lang="ru-RU" altLang="ru-RU" sz="28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(МПЛ-50 и чехол к ней).  </a:t>
            </a:r>
            <a:br>
              <a:rPr lang="ru-RU" altLang="ru-RU" sz="28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2800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2800" b="1" i="1" dirty="0" smtClean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возимый</a:t>
            </a:r>
            <a:r>
              <a:rPr lang="ru-RU" altLang="ru-RU" sz="2800" i="1" dirty="0" smtClean="0">
                <a:solidFill>
                  <a:srgbClr val="0066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800" i="1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шанцевый инструмент (при боевой машине).</a:t>
            </a:r>
            <a:endParaRPr lang="ru-RU" altLang="ru-RU" sz="2800" b="1" dirty="0" smtClean="0"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5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796" name="Rectangle 28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797" name="Picture 29" descr="i?id=28f286d5450839eda65e556ff2983bdb-37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878138"/>
            <a:ext cx="5195888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6" descr="Сапёрная лопатка - друг солдата Армейский вест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r="3432" b="3311"/>
          <a:stretch>
            <a:fillRect/>
          </a:stretch>
        </p:blipFill>
        <p:spPr bwMode="auto">
          <a:xfrm>
            <a:off x="5599113" y="2878138"/>
            <a:ext cx="339248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5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https://s0.slide-share.ru/s_slide/2afa08550d03ea9e837e318e4ac1d055/44819bad-0eb0-4ddf-9230-b27adcfe8b98.jpe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>
              <a:solidFill>
                <a:srgbClr val="CCFFFF"/>
              </a:solidFill>
              <a:latin typeface="Times New Roman" pitchFamily="18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17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2027</Words>
  <Application>Microsoft Office PowerPoint</Application>
  <PresentationFormat>Экран (4:3)</PresentationFormat>
  <Paragraphs>433</Paragraphs>
  <Slides>66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Ручной шанцевый инструмент  - носимый шанцевый инструмент (МПЛ-50 и чехол к ней).   - возимый шанцевый инструмент (при боевой машине).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Табельные маскировочные средства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Макеты и ложные сооружения  Имитация воинских объектов там, где их в действительности нет.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ВК</dc:creator>
  <cp:lastModifiedBy>Пользователь Windows</cp:lastModifiedBy>
  <cp:revision>136</cp:revision>
  <dcterms:created xsi:type="dcterms:W3CDTF">2019-10-03T09:38:31Z</dcterms:created>
  <dcterms:modified xsi:type="dcterms:W3CDTF">2023-10-02T01:53:09Z</dcterms:modified>
</cp:coreProperties>
</file>