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3" r:id="rId4"/>
    <p:sldId id="258" r:id="rId5"/>
    <p:sldId id="301" r:id="rId6"/>
    <p:sldId id="302" r:id="rId7"/>
    <p:sldId id="338" r:id="rId8"/>
    <p:sldId id="339" r:id="rId9"/>
    <p:sldId id="303" r:id="rId10"/>
    <p:sldId id="304" r:id="rId11"/>
    <p:sldId id="305" r:id="rId12"/>
    <p:sldId id="381" r:id="rId13"/>
    <p:sldId id="382" r:id="rId14"/>
    <p:sldId id="383" r:id="rId15"/>
    <p:sldId id="385" r:id="rId16"/>
    <p:sldId id="386" r:id="rId17"/>
    <p:sldId id="387" r:id="rId18"/>
    <p:sldId id="359" r:id="rId19"/>
    <p:sldId id="313" r:id="rId20"/>
    <p:sldId id="369" r:id="rId21"/>
    <p:sldId id="315" r:id="rId22"/>
    <p:sldId id="370" r:id="rId23"/>
    <p:sldId id="371" r:id="rId24"/>
    <p:sldId id="372" r:id="rId25"/>
    <p:sldId id="328" r:id="rId26"/>
    <p:sldId id="388" r:id="rId27"/>
    <p:sldId id="390" r:id="rId28"/>
    <p:sldId id="389" r:id="rId29"/>
    <p:sldId id="331" r:id="rId30"/>
    <p:sldId id="33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F7EA8-E222-412E-9177-B9AF6794972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9DCA-B1DC-4082-B358-B2C820028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3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4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3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9DCA-B1DC-4082-B358-B2C820028FD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1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B588-6A1D-495C-B31F-64ED8D58EFC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7E5DF-5F80-454C-909B-94BD35F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gi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gi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448745"/>
            <a:ext cx="756084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solidFill>
                  <a:srgbClr val="FF3300"/>
                </a:solidFill>
              </a:rPr>
              <a:t>УСТРОЙСТВО, РАЗВЕДКА И ПРЕОДОЛЕНИЕ ИНЖЕНЕРНЫХ ЗАГРАЖДЕНИЙ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5"/>
          <p:cNvSpPr txBox="1">
            <a:spLocks noChangeArrowheads="1"/>
          </p:cNvSpPr>
          <p:nvPr/>
        </p:nvSpPr>
        <p:spPr bwMode="auto">
          <a:xfrm>
            <a:off x="323528" y="2420888"/>
            <a:ext cx="3888432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Тема </a:t>
            </a:r>
            <a:r>
              <a:rPr lang="ru-RU" altLang="ru-RU" b="1" dirty="0" smtClean="0"/>
              <a:t>2. </a:t>
            </a:r>
            <a:r>
              <a:rPr lang="ru-RU" altLang="ru-RU" b="1" dirty="0"/>
              <a:t>Занятие </a:t>
            </a:r>
            <a:r>
              <a:rPr lang="ru-RU" altLang="ru-RU" b="1" dirty="0" smtClean="0"/>
              <a:t>3. Групповое занятие</a:t>
            </a:r>
            <a:endParaRPr lang="ru-RU" altLang="ru-RU" b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7225" y="481013"/>
            <a:ext cx="8001055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ЗАБАЙКАЛЬСКИЙ ГОСУДАРСТВЕННЫЙ УНИВЕРСИТЕТ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latin typeface="+mj-lt"/>
                <a:ea typeface="+mj-ea"/>
                <a:cs typeface="+mj-cs"/>
              </a:rPr>
              <a:t>ВОЕННЫЙ УЧЕБНЫЙ ЦЕНТР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750" y="1052513"/>
            <a:ext cx="8064500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chitgu.local\Desktop\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8" y="0"/>
            <a:ext cx="1080121" cy="10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ВУЦ\ФОТОГРАФИИ\Chistaya_Emblema_VU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0290"/>
            <a:ext cx="1009876" cy="10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10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268760"/>
            <a:ext cx="4045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Подрывная машинка ПМ-4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pm-4-1.jpg (8493 byte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30" y="2184717"/>
            <a:ext cx="3082170" cy="376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m-4-3.jpg (12053 bytes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94" y="2184717"/>
            <a:ext cx="3316150" cy="3808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11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124743"/>
            <a:ext cx="3711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Саперный провод СПП-2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абель СПП-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6408"/>
            <a:ext cx="5472608" cy="1842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9" y="3573016"/>
            <a:ext cx="7930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провода СПП-2: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— Саперный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— Провод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— Изоляция — из композиции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светостабилизированного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полиэтилена низкого давления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— Двухжильный</a:t>
            </a:r>
          </a:p>
        </p:txBody>
      </p:sp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59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12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325286"/>
            <a:ext cx="4167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Огнепроводный шнур ОШП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fb.ru/misc/i/gallery/41600/325100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048671" cy="3412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9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3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13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5089" y="1252909"/>
            <a:ext cx="368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Электродетонаторы ЭДП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RA-BB-09-01.jpg (10500 bytes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9" y="1988840"/>
            <a:ext cx="7011821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1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7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14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79715"/>
            <a:ext cx="4033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Сумка минера-подрывника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smp-1.jpg (6764 bytes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2188029"/>
            <a:ext cx="6776527" cy="3548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5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5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15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268760"/>
            <a:ext cx="4924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со шнуром длиной 20–30 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kr-91.gif (5211 bytes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8543"/>
            <a:ext cx="6696743" cy="378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16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1019" y="1268760"/>
            <a:ext cx="133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kr-5.gif (3989 bytes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545717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6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3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17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" name="Рисунок 10" descr="https://storage.yandexcloud.net/wr4img/500243_image11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3"/>
            <a:ext cx="7925568" cy="42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37390" y="5589240"/>
            <a:ext cx="8438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Стаскивание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мины, установленной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неизвлекаемость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крюка и веревки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64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ВТОРОЙ УЧЕБНЫЙ 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ВОПРОС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760" y="2204864"/>
            <a:ext cx="8496944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ТТХ переносного индукционного миноискателя ИМП-2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18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ИМП-2 </a:t>
            </a:r>
            <a:endParaRPr lang="ru-RU" altLang="ru-RU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3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19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789040"/>
            <a:ext cx="8577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Переносной индукционный миноискатель ИМП-2 предназначен</a:t>
            </a:r>
            <a:r>
              <a:rPr lang="ru-RU" sz="2000" dirty="0" smtClean="0"/>
              <a:t> для поиска в грунте различной влажности, в снегу и в воде противотанковых и противопехотных мин, других взрывоопасных предметов с металлическими или пластмассовыми корпусами и содержащими металлические детали. Миноискатель может использоваться в различной обстановке в мирное и военное время для разведки минных полей, проделывания проходов </a:t>
            </a:r>
            <a:r>
              <a:rPr lang="ru-RU" sz="2000" dirty="0"/>
              <a:t>в них и сплошном разминировании местности. Кроме того, при необходимости </a:t>
            </a:r>
            <a:r>
              <a:rPr lang="ru-RU" sz="2000" dirty="0" smtClean="0"/>
              <a:t>ИМП-2 </a:t>
            </a:r>
            <a:r>
              <a:rPr lang="ru-RU" sz="2000" dirty="0"/>
              <a:t>может использоваться для поиска других металлических предметов.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071194"/>
            <a:ext cx="4125913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5" y="1071193"/>
            <a:ext cx="4008426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ВОПРОСЫ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ЗАНЯТИЯ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880" y="1772816"/>
            <a:ext cx="8218239" cy="3647391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Font typeface="Arial" charset="0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состав и порядок применения возимых комплексов разминирования ВКР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 startAt="2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переносного индукционного миноискателя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ИМП-2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назначение комплекса средств разведки и разминирования КР.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1066800" y="142875"/>
            <a:ext cx="6781800" cy="3698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ИМП-2 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20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Рисунок 5" descr="imp-dva-04.jpg (18126 byte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036845"/>
            <a:ext cx="4235450" cy="30402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9862" y="4293096"/>
            <a:ext cx="6798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 ИМП-2 входят: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Поисковый элемент.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Три удлинительные штанги.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Блок обработки.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Щуп, состоящий из иглы, 4 удлинительных штанг и ручки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Пробник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Блок питания.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Головные телефоны</a:t>
            </a:r>
          </a:p>
        </p:txBody>
      </p:sp>
    </p:spTree>
    <p:extLst>
      <p:ext uri="{BB962C8B-B14F-4D97-AF65-F5344CB8AC3E}">
        <p14:creationId xmlns:p14="http://schemas.microsoft.com/office/powerpoint/2010/main" val="8792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ИМП-2 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9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21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124744"/>
            <a:ext cx="82182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обнаружения в зависимости от размеров объекта поиска: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ПТМ – 50 см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ППМ -15 см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зоны: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ПТМ-60см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ППМ-25 см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обнаружения: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 – 300 м2/ч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 – 150 м2/ч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полосы – до 2 м (в реальности – 1,7 м)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вес в рабочем состоянии - не более 2 кг.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упаковке -8 кг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осуществляется автономно от встроенных в прибор батарей или аккумуляторов типа R6 (элемент 343 – 6 штук) общим напряжением 9 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Металлоискатель сохраняет работоспособность при температуре окружающей среды от -50 С до +50 С.</a:t>
            </a:r>
          </a:p>
        </p:txBody>
      </p:sp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ИМП-2 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22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693" y="908050"/>
            <a:ext cx="84637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Миноискатель может быть собран как для работы стоя (показано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снимке),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для работы лежа.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сборке для работы стоя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все три штанги миноискателя. Блок обработки закрепляется на последней штанге и соединяется с ней кабелем. Если используется блок питания, то он подсоединяется кабелем к блоку обработки (на снимке в начале статьи блок питания закреплен на поясе сапера. Виден провод, идущий от блока питания к блоку обработки). Наушники подключаются к блоку обработки по необходимости.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сборке для работы лежа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последняя штанга подсоединяется непосредственно к поисковому элементу. Блок обработки, а при использовании блока питания и он, укладываются в брезентовую сумку, которую сапер размещает на себе как ему удобнее.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Щуп для обеих видов работы собирается по необходимости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 descr="imp-dva-05.jpg (10735 byte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69972"/>
            <a:ext cx="3255010" cy="205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0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ИМП-2 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23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" name="Рисунок 10" descr="imp-dva-06.jpg (10762 byte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2" y="980728"/>
            <a:ext cx="331236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220855" y="3573016"/>
            <a:ext cx="4613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обработки.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Верньер установки чувствительности.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Тумблер включения миноискателя.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Динамик.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Разъем подключения блока питания.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Разъем для головных телефонов.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Разъем для подключения поискового элемента.</a:t>
            </a:r>
          </a:p>
        </p:txBody>
      </p:sp>
    </p:spTree>
    <p:extLst>
      <p:ext uri="{BB962C8B-B14F-4D97-AF65-F5344CB8AC3E}">
        <p14:creationId xmlns:p14="http://schemas.microsoft.com/office/powerpoint/2010/main" val="2075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ИМП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3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24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Рисунок 9" descr="imp-01.jpg (22659 byte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980728"/>
            <a:ext cx="4507362" cy="2735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5016" y="3861048"/>
            <a:ext cx="83053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Миноискатель ИМП полупроводниковый индукционного типа состоит из: 1. Поисковый элемент цилиндрической формы  с соединительным кабелем, поворотным узлом и укороченной штангой;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Три удлинительные штанги с пружинными скобами для закрепления кабеля. Две штанги имеют внутреннюю резьбу для соединения между собой, а одна имеет резьбу только с одной стороны;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Усилительный блок, одновременно являющийся и   контейнером для источников питания;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Брезентовая сумка с чересплечным ремнем, предназначенная для переноски усилительного блока и наушников (головных телефонов);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Головные телефоны;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Укладочный ящик ( транспортная упаковка).</a:t>
            </a:r>
          </a:p>
        </p:txBody>
      </p:sp>
    </p:spTree>
    <p:extLst>
      <p:ext uri="{BB962C8B-B14F-4D97-AF65-F5344CB8AC3E}">
        <p14:creationId xmlns:p14="http://schemas.microsoft.com/office/powerpoint/2010/main" val="35853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ТРЕТИЙ УЧЕБНЫЙ 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ВОПРОС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132856"/>
            <a:ext cx="8496944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назначение комплекса средств разведки и разминирования КР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5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25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ИМП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26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индукционный миноискатель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ИМП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27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Рисунок 9" descr="imp-01.jpg (22659 byte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980728"/>
            <a:ext cx="4507362" cy="2735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5016" y="3861048"/>
            <a:ext cx="83053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Миноискатель ИМП полупроводниковый индукционного типа состоит из: 1. Поисковый элемент цилиндрической формы  с соединительным кабелем, поворотным узлом и укороченной штангой;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Три удлинительные штанги с пружинными скобами для закрепления кабеля. Две штанги имеют внутреннюю резьбу для соединения между собой, а одна имеет резьбу только с одной стороны;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Усилительный блок, одновременно являющийся и   контейнером для источников питания;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Брезентовая сумка с чересплечным ремнем, предназначенная для переноски усилительного блока и наушников (головных телефонов);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Головные телефоны;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Укладочный ящик ( транспортная упаковка).</a:t>
            </a:r>
          </a:p>
        </p:txBody>
      </p:sp>
    </p:spTree>
    <p:extLst>
      <p:ext uri="{BB962C8B-B14F-4D97-AF65-F5344CB8AC3E}">
        <p14:creationId xmlns:p14="http://schemas.microsoft.com/office/powerpoint/2010/main" val="27518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 средств разведки и разминирования КР</a:t>
            </a:r>
            <a:endParaRPr lang="ru-RU" alt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5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28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20840"/>
            <a:ext cx="8438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средств разведки и разминирования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предназначается для обнаружения, обозначения и снятия с места установки противотанковых, противопехотных мин и мин-ловушек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комплекта разминирования КР-Е входят 4 сборных щупа, 3 кошки со шнурами длиной 30 м  , 32 флажка для обозначения обнаруженных мин, 4 чехла для флажков и чехлов, 2 катушки с черно-белой лентой в чехлах, ножницы для резки колючей проволоки и ящик.</a:t>
            </a:r>
          </a:p>
        </p:txBody>
      </p:sp>
    </p:spTree>
    <p:extLst>
      <p:ext uri="{BB962C8B-B14F-4D97-AF65-F5344CB8AC3E}">
        <p14:creationId xmlns:p14="http://schemas.microsoft.com/office/powerpoint/2010/main" val="27518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КОМПЛЕКТЫ РАЗВЕДКИ И РАЗМИНИРОВАНИЯ </a:t>
            </a:r>
            <a:r>
              <a:rPr lang="ru-RU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</a:t>
            </a:r>
            <a:endParaRPr lang="ru-RU" altLang="ru-RU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29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94564" name="Picture 4" descr="http://otvaga2004.ru/wp-content/uploads/2012/11/komplekt-kr-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0728"/>
            <a:ext cx="7908032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ЛИТЕРАТУРА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основная: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Боевой устав Сухопутных войск, ч. 3 (взвод, отделение, танк). - М.: Воениздат, 2013 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Тактика. Военно-научный труд. - М.: Воениздат,1989 г.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дополнительная: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Учебник сержанта мотострелковых войск. – М.: Воениздат, 2003 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Учебник по Военно-инженерной подготовке - М.: Воениздат, 1982 г.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Технические средства обучения: ПК - 1, мультимедийный проектор – 1.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Рабочие тетради студентов, плакаты по инженерной подготовке – 4 шт.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1066800" y="142875"/>
            <a:ext cx="6781800" cy="3698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ПРИМЕНЕНИЕ ИМП-2 И КР-О В БОЮ</a:t>
            </a: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30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95588" name="Picture 4" descr="https://rusevik.ru/data/news/56dadb22c0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8064896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ПЕРВЫЙ УЧЕБНЫЙ ВОПРОС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132856"/>
            <a:ext cx="8856984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состав и порядок применения возимых комплексов разминирования ВКР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4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5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1625" y="1124744"/>
            <a:ext cx="854075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ВКР-1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индивидуальным средством, перевозится на каждой боевой машине (БМП, БРМ, БРДМ, БТР).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ВКР-2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коллективное средство преодоления заграждений, которым оснащается каждая нештатная группа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разграждения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комплектов для проделывания проходов в дистанционно установленных минных полях предполагает приведение в действие (траление) противопехотных осколочных мин с нейлоновыми датчиками со взрывом тротиловой шашки с помощью кошек, забрасываемых на минное поле номером расчета и подтягиваемых к себе из-за укрытия или люков боевых машин, и уничтожением противотанковых и противопехотных фугасных мин с помощью зарядов ВВ. </a:t>
            </a:r>
          </a:p>
        </p:txBody>
      </p:sp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6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8848"/>
              </p:ext>
            </p:extLst>
          </p:nvPr>
        </p:nvGraphicFramePr>
        <p:xfrm>
          <a:off x="683569" y="1772816"/>
          <a:ext cx="7930206" cy="445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672"/>
                <a:gridCol w="1898522"/>
                <a:gridCol w="1782012"/>
              </a:tblGrid>
              <a:tr h="2510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Средство разминирования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Марка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ВКР-2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ВКР-1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ВВ (тротил в шашках по 200 г), кг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Капсюли-детонаторы № 8-А, шт.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Электродетонаторы ЭДП, шт.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Огнепроводный шнур ОШП, 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Саперный провод СПП-2, 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Подрывная машинка ПМ-4, комплект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Сумка минера-подрывника (комплект), шт.: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обжим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нож саперный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пенал для КД №8-А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пенал для ЭДП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фонарь электрический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Кошки со шнурами длиной 20–30 м, шт.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82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Флажки (в чехлах по 10) шт.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80569" y="1235467"/>
            <a:ext cx="4649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возимых комплектов разминирования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7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0534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экипажей боевых машин при самостоятельном выходе из заминированного участка с помощью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ВКР-1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номер расчета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люка боевой машины или из-за нее протраливает с помощью кошки местность перед машиной в направлении движения от противопехотных осколочных мин. Для большей надежности забрасывание повторяется два-три раза по всей ширине прохода на дальность 15–25 м;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номер расчета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выходит на протраленный участок и визуально проверяет его на наличие мин. </a:t>
            </a:r>
          </a:p>
        </p:txBody>
      </p:sp>
    </p:spTree>
    <p:extLst>
      <p:ext uri="{BB962C8B-B14F-4D97-AF65-F5344CB8AC3E}">
        <p14:creationId xmlns:p14="http://schemas.microsoft.com/office/powerpoint/2010/main" val="28485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8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4744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противотанковой мины укладывает рядом с ней тротиловую шашку массой 200 г, вставляет зажигательную трубку и по команде воспламеняет ее, после чего отходит за боевую машину;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третий номер (механик-водитель) подает боевую машину вперед на 10–15 м; после чего действия номеров повторяются. Следует помнить, что для исключения случаев сдвигания мины с места, что может привести к взрыву, тротиловая шашка укладывается на удалении 2–3 см от мины с той стороны, с которой находится боевая машина или укрытие. Дистанционно установленные мины могут также уничтожаться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расстреливанием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из стрелкового оружия. При попадании пули в мину она взрывается от элемента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неизвлекаемости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разрушается. Оптимальными расстояниями для стрельбы по минам являются: для пулемётов – 30–50 м; для автоматов – 20–30 м.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расстреливании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 личный состав должен находиться в бронированных машинах с закрытыми люками или в укрытиях, защищающих его от осколков взрывающихся мин.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76200" algn="ctr">
            <a:noFill/>
            <a:miter lim="800000"/>
            <a:headEnd/>
            <a:tailEnd/>
          </a:ln>
        </p:spPr>
        <p:txBody>
          <a:bodyPr lIns="92031" tIns="46016" rIns="92031" bIns="46016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Комплекс разминирования ВКР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43888" y="84138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84138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93113" y="155575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defRPr/>
            </a:pPr>
            <a:fld id="{21E80998-D6E3-4242-84EA-7A4703AC0851}" type="slidenum">
              <a:rPr lang="ru-RU" sz="2000" b="1" dirty="0">
                <a:solidFill>
                  <a:srgbClr val="FFFA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pPr algn="ctr">
                <a:defRPr/>
              </a:pPr>
              <a:t>9</a:t>
            </a:fld>
            <a:endParaRPr lang="ru-RU" sz="2000" b="1" dirty="0">
              <a:solidFill>
                <a:srgbClr val="FFFA1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6524" y="1189655"/>
            <a:ext cx="4493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 (тротил в шашках по 200 г)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myslide.ru/documents_7/ac4dd54d02b4282b36d6a3e24e4d0c7f/img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2600"/>
            <a:ext cx="6259083" cy="412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1152</Words>
  <Application>Microsoft Office PowerPoint</Application>
  <PresentationFormat>Экран (4:3)</PresentationFormat>
  <Paragraphs>188</Paragraphs>
  <Slides>30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ВК</dc:creator>
  <cp:lastModifiedBy>Пользователь Windows</cp:lastModifiedBy>
  <cp:revision>239</cp:revision>
  <dcterms:created xsi:type="dcterms:W3CDTF">2019-10-03T09:38:31Z</dcterms:created>
  <dcterms:modified xsi:type="dcterms:W3CDTF">2022-11-30T00:57:43Z</dcterms:modified>
</cp:coreProperties>
</file>