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377" r:id="rId2"/>
    <p:sldId id="502" r:id="rId3"/>
    <p:sldId id="448" r:id="rId4"/>
    <p:sldId id="534" r:id="rId5"/>
    <p:sldId id="535" r:id="rId6"/>
    <p:sldId id="536" r:id="rId7"/>
    <p:sldId id="537" r:id="rId8"/>
    <p:sldId id="538" r:id="rId9"/>
    <p:sldId id="539" r:id="rId10"/>
    <p:sldId id="540" r:id="rId11"/>
    <p:sldId id="541" r:id="rId12"/>
    <p:sldId id="542" r:id="rId13"/>
    <p:sldId id="543" r:id="rId14"/>
    <p:sldId id="449" r:id="rId15"/>
    <p:sldId id="488" r:id="rId16"/>
    <p:sldId id="489" r:id="rId17"/>
    <p:sldId id="490" r:id="rId18"/>
    <p:sldId id="491" r:id="rId19"/>
    <p:sldId id="568" r:id="rId20"/>
    <p:sldId id="569" r:id="rId21"/>
    <p:sldId id="570" r:id="rId22"/>
    <p:sldId id="588" r:id="rId23"/>
    <p:sldId id="571" r:id="rId24"/>
    <p:sldId id="572" r:id="rId25"/>
    <p:sldId id="573" r:id="rId26"/>
    <p:sldId id="574" r:id="rId27"/>
    <p:sldId id="575" r:id="rId28"/>
    <p:sldId id="576" r:id="rId29"/>
    <p:sldId id="578" r:id="rId30"/>
    <p:sldId id="577" r:id="rId31"/>
    <p:sldId id="551" r:id="rId32"/>
    <p:sldId id="497" r:id="rId33"/>
    <p:sldId id="471" r:id="rId34"/>
    <p:sldId id="579" r:id="rId35"/>
    <p:sldId id="580" r:id="rId36"/>
    <p:sldId id="581" r:id="rId37"/>
    <p:sldId id="582" r:id="rId38"/>
    <p:sldId id="583" r:id="rId39"/>
    <p:sldId id="584" r:id="rId40"/>
    <p:sldId id="585" r:id="rId41"/>
    <p:sldId id="586" r:id="rId42"/>
    <p:sldId id="587" r:id="rId43"/>
    <p:sldId id="473" r:id="rId44"/>
    <p:sldId id="475" r:id="rId45"/>
    <p:sldId id="478" r:id="rId46"/>
    <p:sldId id="479" r:id="rId47"/>
    <p:sldId id="480" r:id="rId48"/>
    <p:sldId id="481" r:id="rId49"/>
    <p:sldId id="482" r:id="rId50"/>
    <p:sldId id="483" r:id="rId51"/>
    <p:sldId id="484" r:id="rId52"/>
    <p:sldId id="485" r:id="rId53"/>
    <p:sldId id="486" r:id="rId54"/>
    <p:sldId id="553" r:id="rId55"/>
    <p:sldId id="589" r:id="rId56"/>
    <p:sldId id="554" r:id="rId57"/>
    <p:sldId id="555" r:id="rId58"/>
    <p:sldId id="556" r:id="rId59"/>
    <p:sldId id="557" r:id="rId60"/>
    <p:sldId id="558" r:id="rId61"/>
    <p:sldId id="559" r:id="rId62"/>
    <p:sldId id="560" r:id="rId63"/>
    <p:sldId id="561" r:id="rId64"/>
    <p:sldId id="562" r:id="rId65"/>
    <p:sldId id="563" r:id="rId66"/>
    <p:sldId id="564" r:id="rId67"/>
    <p:sldId id="565" r:id="rId68"/>
    <p:sldId id="566" r:id="rId69"/>
    <p:sldId id="567" r:id="rId70"/>
    <p:sldId id="503" r:id="rId71"/>
    <p:sldId id="504" r:id="rId72"/>
    <p:sldId id="505" r:id="rId73"/>
    <p:sldId id="506" r:id="rId74"/>
    <p:sldId id="507" r:id="rId75"/>
    <p:sldId id="508" r:id="rId76"/>
    <p:sldId id="509" r:id="rId77"/>
    <p:sldId id="510" r:id="rId78"/>
    <p:sldId id="511" r:id="rId79"/>
    <p:sldId id="512" r:id="rId80"/>
    <p:sldId id="513" r:id="rId81"/>
    <p:sldId id="514" r:id="rId82"/>
    <p:sldId id="515" r:id="rId83"/>
    <p:sldId id="516" r:id="rId84"/>
    <p:sldId id="517" r:id="rId85"/>
    <p:sldId id="518" r:id="rId86"/>
    <p:sldId id="519" r:id="rId87"/>
    <p:sldId id="520" r:id="rId88"/>
    <p:sldId id="521" r:id="rId89"/>
    <p:sldId id="522" r:id="rId90"/>
    <p:sldId id="523" r:id="rId91"/>
    <p:sldId id="524" r:id="rId92"/>
    <p:sldId id="525" r:id="rId93"/>
    <p:sldId id="532" r:id="rId94"/>
    <p:sldId id="526" r:id="rId95"/>
    <p:sldId id="527" r:id="rId96"/>
    <p:sldId id="528" r:id="rId97"/>
    <p:sldId id="529" r:id="rId98"/>
    <p:sldId id="533" r:id="rId99"/>
    <p:sldId id="455" r:id="rId100"/>
    <p:sldId id="456" r:id="rId101"/>
    <p:sldId id="457" r:id="rId102"/>
    <p:sldId id="458" r:id="rId103"/>
    <p:sldId id="459" r:id="rId104"/>
    <p:sldId id="460" r:id="rId105"/>
    <p:sldId id="461" r:id="rId106"/>
    <p:sldId id="462" r:id="rId107"/>
    <p:sldId id="463" r:id="rId108"/>
    <p:sldId id="544" r:id="rId109"/>
    <p:sldId id="545" r:id="rId1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9900"/>
    <a:srgbClr val="00FF00"/>
    <a:srgbClr val="0000CC"/>
    <a:srgbClr val="FFFFCC"/>
    <a:srgbClr val="FFFF99"/>
    <a:srgbClr val="FF0066"/>
    <a:srgbClr val="A83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9" autoAdjust="0"/>
    <p:restoredTop sz="94718" autoAdjust="0"/>
  </p:normalViewPr>
  <p:slideViewPr>
    <p:cSldViewPr>
      <p:cViewPr>
        <p:scale>
          <a:sx n="70" d="100"/>
          <a:sy n="70" d="100"/>
        </p:scale>
        <p:origin x="-2706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8DB04-F90F-48FA-8615-B25219AC5C75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D850F-833E-46A2-B9CE-3BF8EBFDC1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5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561868F7-2C59-43B4-8E6F-D7DAAF79E13D}" type="datetimeFigureOut">
              <a:rPr lang="ru-RU"/>
              <a:pPr>
                <a:defRPr/>
              </a:pPr>
              <a:t>07.10.2024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82192A55-4C37-4CC7-9A8E-AA03FE2E1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194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57864-3C58-4215-82D9-5B7FD85B5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4C221-963C-40AD-ABCE-5D5909234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8151-7070-4F79-830C-19B24940A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4BC73-C562-4C01-9C9C-6978AE87C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FEE44-8D68-41D6-B755-950392120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41D6-A7F4-425D-B1D3-120BB4667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71464"/>
      </p:ext>
    </p:extLst>
  </p:cSld>
  <p:clrMapOvr>
    <a:masterClrMapping/>
  </p:clrMapOvr>
  <p:transition spd="slow">
    <p:cover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C843D-362F-475B-8C64-DD382FDED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0709"/>
      </p:ext>
    </p:extLst>
  </p:cSld>
  <p:clrMapOvr>
    <a:masterClrMapping/>
  </p:clrMapOvr>
  <p:transition spd="slow"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38862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085E-0C43-45B6-B2B5-28906B102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821543"/>
      </p:ext>
    </p:extLst>
  </p:cSld>
  <p:clrMapOvr>
    <a:masterClrMapping/>
  </p:clrMapOvr>
  <p:transition spd="slow">
    <p:cover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1CFD5-DA36-4D6E-A4E5-B504C1A3B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024788"/>
      </p:ext>
    </p:extLst>
  </p:cSld>
  <p:clrMapOvr>
    <a:masterClrMapping/>
  </p:clrMapOvr>
  <p:transition spd="slow">
    <p:cover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C4889-277F-4785-90AA-BB0FF26BC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03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AE91-75FB-4ACA-8226-7B3503B97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DB8CB-5AB9-41B4-BF42-9CDB135C9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35B49-F995-4CEA-8A7B-1F19B302F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F612-058E-447E-AC88-833F741B0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92CA-2842-4184-AB92-1D343E364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DC881-6713-4D31-8FAB-2860601F7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814E3-4D37-4CF7-BF3B-C761C7DD8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0680B-C18B-4A90-BF21-29D555A0B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pPr>
              <a:defRPr/>
            </a:pPr>
            <a:fld id="{CA74126D-0866-4B01-8217-001929C14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advClick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03195" y="481013"/>
            <a:ext cx="8001055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ЗАБАЙКАЛЬСКИЙ ГОСУДАРСТВЕННЫЙ УНИВЕРСИТЕТ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600" b="1" dirty="0" smtClean="0">
                <a:latin typeface="+mj-lt"/>
                <a:ea typeface="+mj-ea"/>
                <a:cs typeface="+mj-cs"/>
              </a:rPr>
              <a:t>ВОЕННЫЙ УЧЕБНЫЙ ЦЕНТР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9750" y="1052513"/>
            <a:ext cx="8064500" cy="0"/>
          </a:xfrm>
          <a:prstGeom prst="line">
            <a:avLst/>
          </a:prstGeom>
          <a:ln w="57150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:\Users\chitgu.local\Desktop\s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8" y="0"/>
            <a:ext cx="1080121" cy="10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ВУЦ\ФОТОГРАФИИ\Chistaya_Emblema_VU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290"/>
            <a:ext cx="1009876" cy="10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5"/>
          <p:cNvSpPr txBox="1">
            <a:spLocks noChangeArrowheads="1"/>
          </p:cNvSpPr>
          <p:nvPr/>
        </p:nvSpPr>
        <p:spPr bwMode="auto">
          <a:xfrm>
            <a:off x="323528" y="2420888"/>
            <a:ext cx="5616624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b="1" dirty="0"/>
              <a:t>Тема </a:t>
            </a:r>
            <a:r>
              <a:rPr lang="en-US" altLang="ru-RU" sz="1800" b="1" dirty="0" smtClean="0"/>
              <a:t>3</a:t>
            </a:r>
            <a:r>
              <a:rPr lang="ru-RU" altLang="ru-RU" sz="1800" b="1" dirty="0" smtClean="0"/>
              <a:t>. </a:t>
            </a:r>
            <a:r>
              <a:rPr lang="ru-RU" altLang="ru-RU" sz="1800" b="1" dirty="0"/>
              <a:t>Занятие </a:t>
            </a:r>
            <a:r>
              <a:rPr lang="ru-RU" altLang="ru-RU" sz="1800" b="1" dirty="0" smtClean="0"/>
              <a:t>1. Групповое занятие</a:t>
            </a:r>
            <a:endParaRPr lang="ru-RU" altLang="ru-RU" sz="1800" b="1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875808" y="3371393"/>
            <a:ext cx="7560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FF3300"/>
                </a:solidFill>
                <a:latin typeface="Arial" charset="0"/>
                <a:cs typeface="Arial" charset="0"/>
              </a:rPr>
              <a:t>взрывное  дело</a:t>
            </a:r>
          </a:p>
        </p:txBody>
      </p:sp>
    </p:spTree>
    <p:extLst>
      <p:ext uri="{BB962C8B-B14F-4D97-AF65-F5344CB8AC3E}">
        <p14:creationId xmlns:p14="http://schemas.microsoft.com/office/powerpoint/2010/main" val="14654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813"/>
          </a:xfrm>
          <a:noFill/>
        </p:spPr>
        <p:txBody>
          <a:bodyPr/>
          <a:lstStyle/>
          <a:p>
            <a:pPr eaLnBrk="1" hangingPunct="1"/>
            <a:r>
              <a:rPr lang="ru-RU" sz="3600" b="1" smtClean="0"/>
              <a:t>Взрывные работы применяются:</a:t>
            </a: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187325" y="6286500"/>
            <a:ext cx="883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/>
              <a:t>При устройстве укрытий для личного состава и техники</a:t>
            </a:r>
          </a:p>
        </p:txBody>
      </p:sp>
      <p:pic>
        <p:nvPicPr>
          <p:cNvPr id="17412" name="Picture 11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6349" r="5708" b="18871"/>
          <a:stretch>
            <a:fillRect/>
          </a:stretch>
        </p:blipFill>
        <p:spPr>
          <a:xfrm>
            <a:off x="0" y="757238"/>
            <a:ext cx="9001125" cy="5432425"/>
          </a:xfrm>
        </p:spPr>
      </p:pic>
    </p:spTree>
    <p:extLst>
      <p:ext uri="{BB962C8B-B14F-4D97-AF65-F5344CB8AC3E}">
        <p14:creationId xmlns:p14="http://schemas.microsoft.com/office/powerpoint/2010/main" val="4754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5"/>
          <p:cNvSpPr>
            <a:spLocks noChangeArrowheads="1"/>
          </p:cNvSpPr>
          <p:nvPr/>
        </p:nvSpPr>
        <p:spPr bwMode="auto">
          <a:xfrm>
            <a:off x="453054" y="313367"/>
            <a:ext cx="8424862" cy="50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ts val="3600"/>
              </a:lnSpc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Окопный заряд 	ОЗ-1</a:t>
            </a:r>
            <a:endParaRPr lang="ru-RU" alt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5610225" y="98107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indent="450850" algn="just"/>
            <a:r>
              <a:rPr lang="ru-RU" altLang="ru-RU" sz="1400">
                <a:cs typeface="Times New Roman" pitchFamily="18" charset="0"/>
              </a:rPr>
              <a:t>,,. </a:t>
            </a:r>
            <a:endParaRPr lang="ru-RU" altLang="ru-RU"/>
          </a:p>
        </p:txBody>
      </p:sp>
      <p:pic>
        <p:nvPicPr>
          <p:cNvPr id="1536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03338"/>
            <a:ext cx="3481387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336675"/>
            <a:ext cx="20986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Прямоугольник 3"/>
          <p:cNvSpPr>
            <a:spLocks noChangeArrowheads="1"/>
          </p:cNvSpPr>
          <p:nvPr/>
        </p:nvSpPr>
        <p:spPr bwMode="auto">
          <a:xfrm>
            <a:off x="739775" y="3932238"/>
            <a:ext cx="2214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latin typeface="Times New Roman" pitchFamily="18" charset="0"/>
                <a:cs typeface="Times New Roman" pitchFamily="18" charset="0"/>
              </a:rPr>
              <a:t>Окопный заряд ОЗ-1</a:t>
            </a:r>
          </a:p>
        </p:txBody>
      </p:sp>
      <p:sp>
        <p:nvSpPr>
          <p:cNvPr id="15368" name="Прямоугольник 4"/>
          <p:cNvSpPr>
            <a:spLocks noChangeArrowheads="1"/>
          </p:cNvSpPr>
          <p:nvPr/>
        </p:nvSpPr>
        <p:spPr bwMode="auto">
          <a:xfrm>
            <a:off x="246063" y="4927600"/>
            <a:ext cx="38211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800" dirty="0">
                <a:latin typeface="+mn-lt"/>
                <a:cs typeface="Times New Roman" pitchFamily="18" charset="0"/>
              </a:rPr>
              <a:t>1 – пусковое устройство УП-60; </a:t>
            </a:r>
          </a:p>
          <a:p>
            <a:pPr algn="just" eaLnBrk="1" hangingPunct="1"/>
            <a:r>
              <a:rPr lang="ru-RU" altLang="ru-RU" sz="1800" dirty="0">
                <a:latin typeface="+mn-lt"/>
                <a:cs typeface="Times New Roman" pitchFamily="18" charset="0"/>
              </a:rPr>
              <a:t>2 – фугасный заряд с реактивным двигателем; </a:t>
            </a:r>
          </a:p>
          <a:p>
            <a:pPr algn="just" eaLnBrk="1" hangingPunct="1"/>
            <a:r>
              <a:rPr lang="ru-RU" altLang="ru-RU" sz="1800" dirty="0">
                <a:latin typeface="+mn-lt"/>
                <a:cs typeface="Times New Roman" pitchFamily="18" charset="0"/>
              </a:rPr>
              <a:t>3 – взрыватель; </a:t>
            </a:r>
          </a:p>
          <a:p>
            <a:pPr algn="just" eaLnBrk="1" hangingPunct="1"/>
            <a:r>
              <a:rPr lang="ru-RU" altLang="ru-RU" sz="1800" dirty="0">
                <a:latin typeface="+mn-lt"/>
                <a:cs typeface="Times New Roman" pitchFamily="18" charset="0"/>
              </a:rPr>
              <a:t>4 – кумулятивный заряд.</a:t>
            </a:r>
          </a:p>
        </p:txBody>
      </p:sp>
      <p:pic>
        <p:nvPicPr>
          <p:cNvPr id="1536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1336675"/>
            <a:ext cx="2297112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Прямоугольник 1"/>
          <p:cNvSpPr>
            <a:spLocks noChangeArrowheads="1"/>
          </p:cNvSpPr>
          <p:nvPr/>
        </p:nvSpPr>
        <p:spPr bwMode="auto">
          <a:xfrm>
            <a:off x="4248150" y="5080000"/>
            <a:ext cx="457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800" dirty="0">
                <a:solidFill>
                  <a:srgbClr val="000000"/>
                </a:solidFill>
                <a:latin typeface="+mn-lt"/>
              </a:rPr>
              <a:t>1 — корпус; 2 — пробка; 3 — линза; 4 — заряд ВВ; 5 — кумулятивная облицовка; 6 — лента; 7 — чека; 8 — колпак; 9 — приспособление для установки</a:t>
            </a:r>
            <a:endParaRPr lang="ru-RU" alt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11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5"/>
          <p:cNvSpPr>
            <a:spLocks noChangeArrowheads="1"/>
          </p:cNvSpPr>
          <p:nvPr/>
        </p:nvSpPr>
        <p:spPr bwMode="auto">
          <a:xfrm>
            <a:off x="449263" y="265113"/>
            <a:ext cx="8424862" cy="50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ts val="3600"/>
              </a:lnSpc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сборки заряда необходимо:</a:t>
            </a:r>
          </a:p>
        </p:txBody>
      </p:sp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610225" y="98107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indent="450850" algn="just"/>
            <a:r>
              <a:rPr lang="ru-RU" altLang="ru-RU" sz="1400">
                <a:cs typeface="Times New Roman" pitchFamily="18" charset="0"/>
              </a:rPr>
              <a:t>,,. </a:t>
            </a:r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981075"/>
            <a:ext cx="89375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defRPr/>
            </a:pPr>
            <a:r>
              <a:rPr lang="ru-RU" sz="2100" dirty="0" smtClean="0">
                <a:latin typeface="+mn-lt"/>
                <a:cs typeface="Times New Roman" panose="02020603050405020304" pitchFamily="18" charset="0"/>
              </a:rPr>
              <a:t>-вскрыть </a:t>
            </a:r>
            <a:r>
              <a:rPr lang="ru-RU" sz="2100" dirty="0">
                <a:latin typeface="+mn-lt"/>
                <a:cs typeface="Times New Roman" panose="02020603050405020304" pitchFamily="18" charset="0"/>
              </a:rPr>
              <a:t>металлическую коробку со взрывателями;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2100" dirty="0" smtClean="0">
                <a:latin typeface="+mn-lt"/>
                <a:cs typeface="Times New Roman" panose="02020603050405020304" pitchFamily="18" charset="0"/>
              </a:rPr>
              <a:t>-вывинтить </a:t>
            </a:r>
            <a:r>
              <a:rPr lang="ru-RU" sz="2100" dirty="0">
                <a:latin typeface="+mn-lt"/>
                <a:cs typeface="Times New Roman" panose="02020603050405020304" pitchFamily="18" charset="0"/>
              </a:rPr>
              <a:t>пробку из нижнего конца фугасного заряда и ввинтить в него до отказа верхний конец взрывателя;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2100" dirty="0" smtClean="0">
                <a:latin typeface="+mn-lt"/>
                <a:cs typeface="Times New Roman" panose="02020603050405020304" pitchFamily="18" charset="0"/>
              </a:rPr>
              <a:t>-вывинтить </a:t>
            </a:r>
            <a:r>
              <a:rPr lang="ru-RU" sz="2100" dirty="0">
                <a:latin typeface="+mn-lt"/>
                <a:cs typeface="Times New Roman" panose="02020603050405020304" pitchFamily="18" charset="0"/>
              </a:rPr>
              <a:t>пробку из очка кумулятивного заряда и ввинтить в него нижний конец взрывателя.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2100" dirty="0">
                <a:latin typeface="+mn-lt"/>
                <a:cs typeface="Times New Roman" panose="02020603050405020304" pitchFamily="18" charset="0"/>
              </a:rPr>
              <a:t>Заряды 03-1 допускают установку на местности с уклонами до 20°. Для установки заряда на местности с уклоном 20° и более выравнивается горизонтальная площадка диаметром 0,5 м. При наличии снежного покрова снег на месте установки заряда расчищается и заряд устанавливается на поверхности грунта.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2100" dirty="0">
                <a:latin typeface="+mn-lt"/>
                <a:cs typeface="Times New Roman" panose="02020603050405020304" pitchFamily="18" charset="0"/>
              </a:rPr>
              <a:t>Заряды 03-1 образуют воронки необходимых размеров в грунтах и в мерзлом грунте при глубине промерзания до 0,4 м. В более твердых грунтах и при глубине промерзания более 0,4 м для образования воронки необходимых размеров последовательно применяются два заряда. </a:t>
            </a:r>
          </a:p>
        </p:txBody>
      </p:sp>
    </p:spTree>
    <p:extLst>
      <p:ext uri="{BB962C8B-B14F-4D97-AF65-F5344CB8AC3E}">
        <p14:creationId xmlns:p14="http://schemas.microsoft.com/office/powerpoint/2010/main" val="18826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992887" cy="83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приведения в действие одиночного заряда необходимо: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574" y="969939"/>
            <a:ext cx="88359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ru-RU" sz="1600" dirty="0">
                <a:cs typeface="Times New Roman" panose="02020603050405020304" pitchFamily="18" charset="0"/>
              </a:rPr>
              <a:t>-	</a:t>
            </a:r>
            <a:r>
              <a:rPr lang="ru-RU" sz="1700" dirty="0">
                <a:cs typeface="Times New Roman" panose="02020603050405020304" pitchFamily="18" charset="0"/>
              </a:rPr>
              <a:t>взять собранный заряд за фугасный заряд в левую руку так, чтобы кумулятивный заряд находился впереди на расстоянии 0,5 — 0,6 м от туловища на высоте пояса;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правой рукой отстегнуть пружинную защелку чеки и выдернуть чеку за кольцо (при выдергивании чеки пружинящие пластины резко выпрямляются, поэтому во избежание травм лица заряд не следует приближать к лицу ближе 0,5 м);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установить заряд в вертикальном положении на месте отрывки окопа;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отвинтить пробку на верхнем конце заряда;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извлечь из пенала пусковое устройство и ввинтить его в гнездо на верхнем конце заряда;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удерживая заряд левой рукой, правой рукой отвинтить и выдернуть предохранительную чеку;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сдвинуть металлическую гильзу на корпусе терочного воспламенителя пускового устройства в сторону от заряда до отказа (до освобождения ослабленного сечения);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переломить руками корпус терочного воспламенителя;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удерживая левой рукой пусковое устройство за оставшуюся часть корпуса, правой рукой резким рывком выдернуть терку за отломанную часть корпуса;</a:t>
            </a: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-	отойти на безопасное расстояние (отдельные комья мерзлого грунта и камни могут разлетаться на расстояние до 100 м).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3391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480" y="1412776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  запрещается </a:t>
            </a:r>
            <a:r>
              <a:rPr lang="ru-RU" sz="2200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переноска и перевозка собранного заряда 03-1 или взрывателя (отдельно от заряда) без предохранительной чеки;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удаленная </a:t>
            </a:r>
            <a:r>
              <a:rPr lang="ru-RU" sz="2200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чека не может быть вновь установлена; </a:t>
            </a:r>
            <a:endParaRPr lang="ru-RU" sz="2200" dirty="0" smtClean="0">
              <a:solidFill>
                <a:srgbClr val="000000"/>
              </a:solidFill>
              <a:latin typeface="+mn-lt"/>
              <a:ea typeface="Calibri"/>
              <a:cs typeface="Times New Roman"/>
            </a:endParaRPr>
          </a:p>
          <a:p>
            <a:pPr indent="95250" algn="just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заряд (взрыватель) без предохранительной чеки уничтожается взрывом накладного заряда;</a:t>
            </a:r>
          </a:p>
          <a:p>
            <a:pPr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 </a:t>
            </a:r>
            <a:r>
              <a:rPr lang="ru-RU" sz="2200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заряды, не взорвавшиеся после приведения в действие пусковых устройств, уничтожаются на месте установки накладными зарядами;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запрещается </a:t>
            </a:r>
            <a:r>
              <a:rPr lang="ru-RU" sz="2200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разборка зарядов, отказавших в действии; 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2200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собранных зарядов 03-1 производится одновременным взрывом двух 200 </a:t>
            </a:r>
            <a:r>
              <a:rPr lang="ru-RU" sz="2200" i="1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г</a:t>
            </a:r>
            <a:r>
              <a:rPr lang="ru-RU" sz="2200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тротиловых шашек, уложенных вплотную сбоку фугасного и кумулятивного зарядов и соединенных детонирующим шнуром.</a:t>
            </a:r>
            <a:endParaRPr lang="ru-RU" sz="220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При использовании зарядов 03-1 необходимо соблюдать следующие меры предосторожности: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96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980728"/>
            <a:ext cx="903194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528" y="3933056"/>
            <a:ext cx="8424936" cy="1200329"/>
          </a:xfrm>
          <a:prstGeom prst="rect">
            <a:avLst/>
          </a:prstGeom>
          <a:gradFill flip="none" rotWithShape="1">
            <a:gsLst>
              <a:gs pos="0">
                <a:srgbClr val="CCFF99">
                  <a:alpha val="7000"/>
                </a:srgb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ctr" eaLnBrk="1" hangingPunct="1">
              <a:defRPr/>
            </a:pPr>
            <a:r>
              <a:rPr lang="ru-RU" alt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Меры предосторожности при обращении с взрывчатыми веществами, средствами взрывания и проведении взрывных работ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86499" y="212665"/>
            <a:ext cx="4499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ТРЕТИЙ УЧЕБНЫЙ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18638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3" y="0"/>
            <a:ext cx="7797998" cy="83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 подрывных работах соблюдаются следующие общие меры предосторожности: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064" y="831850"/>
            <a:ext cx="8918424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во время работ необходимы строгий порядок и точное выполнение соответствующих указаний Руководства по подрывным работам;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 все лица, назначенные для производства работ, должны знать ВВ, средства взрывания, их свойства и правила обращения с ними, а также правила и порядок выполнения предстоящих работ и необходимые меры предосторожности;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 на каждую отдельную работу в качестве руководителя (старшего) назначается офицер или сержант, отвечающий за успех взрыва и правильное ведение работ;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 каждый солдат подразделения (расчета), ведущего подрывные работы, должен твердо знать, что ему нужно делать и в какой последовательности;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 все действия должны производится по командам и сигналам руководителя работ (старшего);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 сигналы должны резко отличаться один от другого, и весь личный состав, участвующий в подрывных работах, должен хорошо их знать;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 место взрыва должно быть оцеплено постами, которые следует удалять не безопасное расстояние; оцепление выставляется и снимается специальным разводящим, подчиненным руководителю работ (старшему);</a:t>
            </a:r>
          </a:p>
          <a:p>
            <a:pPr algn="just" eaLnBrk="1" hangingPunct="1">
              <a:spcBef>
                <a:spcPts val="12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 для открытого расположения людей безопасным </a:t>
            </a:r>
          </a:p>
        </p:txBody>
      </p:sp>
    </p:spTree>
    <p:extLst>
      <p:ext uri="{BB962C8B-B14F-4D97-AF65-F5344CB8AC3E}">
        <p14:creationId xmlns:p14="http://schemas.microsoft.com/office/powerpoint/2010/main" val="41719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07963"/>
            <a:ext cx="7432749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 огневом способе взрывания необходимо: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8233" y="836712"/>
            <a:ext cx="8712968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получив огнепроводный шнур, убедиться в нормальной скорости его горения;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время горения зажигательных трубок заводского изготовления (ЗТП) определять по укрепленным на них муфточкам с цифрами;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вести строгий учет зажигательных трубок и капсюлей-детонаторов и выдавать их только перед установкой в заряды;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вести счет взрывающихся зарядов, чтобы проверить, не было ли отказов;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к отказавшим зарядам подходить не реже чем по истечении 15 минут с того момента, когда по расчету должен был бы произойти взрыв; при подходе к отказавшим зарядам наблюдать нет ли признаков горения шнура или самих зарядов;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при взрывании зарядов зажигательными трубками количество подрывников для их воспламенения определять в зависимости от расстояний между зарядами, дистанции отхода и время горения зажигательных трубок; одному человеку воспламенять более пяти трубок не разрешается;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перед воспламенением зажигательных трубок подавать команду (сигнал) «Приготовиться», по которой подрывники становятся у зарядов и готовятся к воспламенению;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700" dirty="0">
                <a:cs typeface="Times New Roman" panose="02020603050405020304" pitchFamily="18" charset="0"/>
              </a:rPr>
              <a:t>воспламенение производится по команде (сигналу) «Огонь» или по особым указаниям руководителя работ (старшего);</a:t>
            </a:r>
          </a:p>
        </p:txBody>
      </p:sp>
    </p:spTree>
    <p:extLst>
      <p:ext uri="{BB962C8B-B14F-4D97-AF65-F5344CB8AC3E}">
        <p14:creationId xmlns:p14="http://schemas.microsoft.com/office/powerpoint/2010/main" val="35114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517" y="18033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 электрическом способе взрывания необходимо: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1545" y="836712"/>
            <a:ext cx="864096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defRPr/>
            </a:pPr>
            <a:r>
              <a:rPr lang="ru-RU" sz="1800" dirty="0">
                <a:cs typeface="Times New Roman" panose="02020603050405020304" pitchFamily="18" charset="0"/>
              </a:rPr>
              <a:t>электродетонаторы в открытые заряды вставлять только непосредственно перед производством взрыва по приказанию руководителя работ (старшего); при этом лиц, не связанных с выполнением указанной операции, от зарядов удалять на безопасное расстояние (в укрытие);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800" dirty="0">
                <a:cs typeface="Times New Roman" panose="02020603050405020304" pitchFamily="18" charset="0"/>
              </a:rPr>
              <a:t>до окончания работ по установке электродетонаторов в заряды и отхода людей на безопасное расстояние (в укрытие) источник тока к магистральным проводам не подключать;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800" dirty="0">
                <a:cs typeface="Times New Roman" panose="02020603050405020304" pitchFamily="18" charset="0"/>
              </a:rPr>
              <a:t>при устройстве электровзрывных сетей предусматривать меры защиты их от действия грозовых зарядов согласно указаниям;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800" dirty="0">
                <a:cs typeface="Times New Roman" panose="02020603050405020304" pitchFamily="18" charset="0"/>
              </a:rPr>
              <a:t>перед грозой участковые провода отсоединять от магистральных, концы участковых проводов разводить в стороны и тщательно изолировать;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800" dirty="0">
                <a:cs typeface="Times New Roman" panose="02020603050405020304" pitchFamily="18" charset="0"/>
              </a:rPr>
              <a:t>не располагать провода электровзрывных сетей ближе 200 м от электрических станций, подстанций, высоковольтных линий, электрифицированных железных дорог и мощных радиостанций;</a:t>
            </a: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1800" dirty="0">
                <a:cs typeface="Times New Roman" panose="02020603050405020304" pitchFamily="18" charset="0"/>
              </a:rPr>
              <a:t>приводные ручки (ключи) от подрывных машинок, а также источники тока (подрывные машинки, батареи и т.п.) содержать под охраной часового и выдавать подрывникам лишь непосредственно перед взрывом по приказанию руководителя работ (старшего);</a:t>
            </a:r>
          </a:p>
        </p:txBody>
      </p:sp>
    </p:spTree>
    <p:extLst>
      <p:ext uri="{BB962C8B-B14F-4D97-AF65-F5344CB8AC3E}">
        <p14:creationId xmlns:p14="http://schemas.microsoft.com/office/powerpoint/2010/main" val="21590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145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открыто расположенных людей безопасным является следующее расстояние: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205038"/>
            <a:ext cx="8640960" cy="3887787"/>
          </a:xfrm>
        </p:spPr>
        <p:txBody>
          <a:bodyPr/>
          <a:lstStyle/>
          <a:p>
            <a:pPr algn="just">
              <a:spcBef>
                <a:spcPct val="0"/>
              </a:spcBef>
            </a:pPr>
            <a:r>
              <a:rPr lang="ru-RU" sz="2400" dirty="0" smtClean="0"/>
              <a:t>при взрыве зарядов ВВ до 10 кг, ВВ без оболочек</a:t>
            </a:r>
            <a:br>
              <a:rPr lang="ru-RU" sz="2400" dirty="0" smtClean="0"/>
            </a:br>
            <a:r>
              <a:rPr lang="ru-RU" sz="2400" dirty="0" smtClean="0"/>
              <a:t>в воздухе – </a:t>
            </a:r>
            <a:r>
              <a:rPr lang="ru-RU" sz="2400" b="1" dirty="0" smtClean="0"/>
              <a:t>50 м</a:t>
            </a:r>
            <a:r>
              <a:rPr lang="ru-RU" sz="2400" dirty="0" smtClean="0"/>
              <a:t>, на грунте – </a:t>
            </a:r>
            <a:r>
              <a:rPr lang="ru-RU" sz="2400" b="1" dirty="0" smtClean="0"/>
              <a:t>100 м</a:t>
            </a:r>
            <a:r>
              <a:rPr lang="ru-RU" sz="2400" dirty="0" smtClean="0"/>
              <a:t>;</a:t>
            </a:r>
          </a:p>
          <a:p>
            <a:pPr algn="just">
              <a:spcBef>
                <a:spcPct val="0"/>
              </a:spcBef>
            </a:pPr>
            <a:r>
              <a:rPr lang="ru-RU" sz="2400" dirty="0" smtClean="0"/>
              <a:t>при взрывании дерева – </a:t>
            </a:r>
            <a:r>
              <a:rPr lang="ru-RU" sz="2400" b="1" dirty="0" smtClean="0"/>
              <a:t>200 м</a:t>
            </a:r>
            <a:r>
              <a:rPr lang="ru-RU" sz="2400" dirty="0" smtClean="0"/>
              <a:t>;</a:t>
            </a:r>
          </a:p>
          <a:p>
            <a:pPr algn="just">
              <a:spcBef>
                <a:spcPct val="0"/>
              </a:spcBef>
            </a:pPr>
            <a:r>
              <a:rPr lang="ru-RU" sz="2400" dirty="0" smtClean="0"/>
              <a:t>при взрывании кирпича, камня, бетона и железобетона – </a:t>
            </a:r>
            <a:r>
              <a:rPr lang="ru-RU" sz="2400" b="1" dirty="0" smtClean="0"/>
              <a:t>350 м</a:t>
            </a:r>
            <a:r>
              <a:rPr lang="ru-RU" sz="2400" dirty="0" smtClean="0"/>
              <a:t>;</a:t>
            </a:r>
          </a:p>
          <a:p>
            <a:pPr algn="just">
              <a:spcBef>
                <a:spcPct val="0"/>
              </a:spcBef>
            </a:pPr>
            <a:r>
              <a:rPr lang="ru-RU" sz="2400" dirty="0" smtClean="0"/>
              <a:t>при взрывании открыто расположенных металлических конструкций – </a:t>
            </a:r>
            <a:r>
              <a:rPr lang="ru-RU" sz="2400" b="1" dirty="0" smtClean="0"/>
              <a:t>500 м</a:t>
            </a:r>
            <a:r>
              <a:rPr lang="ru-RU" sz="2400" dirty="0" smtClean="0"/>
              <a:t>;</a:t>
            </a:r>
          </a:p>
          <a:p>
            <a:pPr algn="just">
              <a:spcBef>
                <a:spcPct val="0"/>
              </a:spcBef>
            </a:pPr>
            <a:r>
              <a:rPr lang="ru-RU" sz="2400" dirty="0" smtClean="0"/>
              <a:t>при дроблении валунов зарядами ВВ в подкопах</a:t>
            </a:r>
            <a:br>
              <a:rPr lang="ru-RU" sz="2400" dirty="0" smtClean="0"/>
            </a:br>
            <a:r>
              <a:rPr lang="ru-RU" sz="2400" dirty="0" smtClean="0"/>
              <a:t>– </a:t>
            </a:r>
            <a:r>
              <a:rPr lang="ru-RU" sz="2400" b="1" dirty="0" smtClean="0"/>
              <a:t>400 м</a:t>
            </a:r>
            <a:r>
              <a:rPr lang="ru-RU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5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5538"/>
            <a:ext cx="8784976" cy="4895850"/>
          </a:xfrm>
        </p:spPr>
        <p:txBody>
          <a:bodyPr/>
          <a:lstStyle/>
          <a:p>
            <a:pPr algn="just"/>
            <a:r>
              <a:rPr lang="ru-RU" sz="2000" dirty="0" smtClean="0"/>
              <a:t>Пункт 50.18. о начале и прекращении взрывных работ их руководитель подает соответствующие устную команду и звуковой (световой) сигнал </a:t>
            </a:r>
            <a:br>
              <a:rPr lang="ru-RU" sz="2000" dirty="0" smtClean="0"/>
            </a:br>
            <a:r>
              <a:rPr lang="ru-RU" sz="2000" dirty="0" smtClean="0"/>
              <a:t>(с применением свистка, сирены, ракет и других).</a:t>
            </a:r>
          </a:p>
          <a:p>
            <a:pPr algn="just"/>
            <a:r>
              <a:rPr lang="ru-RU" sz="2000" dirty="0" smtClean="0"/>
              <a:t>Команды (сигналы) подаются в следующем порядке:</a:t>
            </a:r>
          </a:p>
          <a:p>
            <a:pPr algn="just"/>
            <a:r>
              <a:rPr lang="ru-RU" sz="2000" dirty="0" smtClean="0"/>
              <a:t>первая команда (сигнал) – </a:t>
            </a:r>
            <a:r>
              <a:rPr lang="ru-RU" sz="2800" b="1" dirty="0" smtClean="0"/>
              <a:t>«Приготовиться»; </a:t>
            </a:r>
          </a:p>
          <a:p>
            <a:pPr algn="just"/>
            <a:r>
              <a:rPr lang="ru-RU" sz="2000" dirty="0" smtClean="0"/>
              <a:t>вторая команда (сигнал) – </a:t>
            </a:r>
            <a:r>
              <a:rPr lang="ru-RU" sz="2800" b="1" dirty="0" smtClean="0"/>
              <a:t>«Огонь»;</a:t>
            </a:r>
          </a:p>
          <a:p>
            <a:pPr algn="just"/>
            <a:r>
              <a:rPr lang="ru-RU" sz="2000" dirty="0" smtClean="0"/>
              <a:t>третья команда (сигнал) – </a:t>
            </a:r>
            <a:r>
              <a:rPr lang="ru-RU" sz="2800" b="1" dirty="0" smtClean="0"/>
              <a:t>«Отходи» </a:t>
            </a:r>
            <a:r>
              <a:rPr lang="ru-RU" sz="2000" dirty="0" smtClean="0"/>
              <a:t>(только при огневом способе взрывания);</a:t>
            </a:r>
          </a:p>
          <a:p>
            <a:pPr algn="just"/>
            <a:r>
              <a:rPr lang="ru-RU" sz="2000" dirty="0" smtClean="0"/>
              <a:t>четвертая команда (сигнал) – </a:t>
            </a:r>
            <a:r>
              <a:rPr lang="ru-RU" sz="2800" b="1" dirty="0" smtClean="0"/>
              <a:t>«Отбой» </a:t>
            </a:r>
            <a:r>
              <a:rPr lang="ru-RU" sz="2000" dirty="0" smtClean="0"/>
              <a:t>(ее (его) руководитель взрывных работ подает после осмотра места взрыва).</a:t>
            </a:r>
          </a:p>
          <a:p>
            <a:pPr algn="just"/>
            <a:r>
              <a:rPr lang="ru-RU" sz="2000" dirty="0" smtClean="0"/>
              <a:t>При проведении взрывных работ в темное время суток подаются световые сигналы.</a:t>
            </a:r>
          </a:p>
        </p:txBody>
      </p:sp>
    </p:spTree>
    <p:extLst>
      <p:ext uri="{BB962C8B-B14F-4D97-AF65-F5344CB8AC3E}">
        <p14:creationId xmlns:p14="http://schemas.microsoft.com/office/powerpoint/2010/main" val="20964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0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7272" b="2568"/>
          <a:stretch>
            <a:fillRect/>
          </a:stretch>
        </p:blipFill>
        <p:spPr>
          <a:xfrm>
            <a:off x="468313" y="1268413"/>
            <a:ext cx="3887787" cy="3389312"/>
          </a:xfrm>
        </p:spPr>
      </p:pic>
      <p:sp>
        <p:nvSpPr>
          <p:cNvPr id="1843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57250"/>
          </a:xfrm>
          <a:noFill/>
        </p:spPr>
        <p:txBody>
          <a:bodyPr/>
          <a:lstStyle/>
          <a:p>
            <a:pPr eaLnBrk="1" hangingPunct="1"/>
            <a:r>
              <a:rPr lang="ru-RU" sz="3600" b="1" smtClean="0"/>
              <a:t>Взрывные работы применяются:</a:t>
            </a:r>
          </a:p>
        </p:txBody>
      </p:sp>
      <p:sp>
        <p:nvSpPr>
          <p:cNvPr id="18436" name="Line 10"/>
          <p:cNvSpPr>
            <a:spLocks noChangeShapeType="1"/>
          </p:cNvSpPr>
          <p:nvPr/>
        </p:nvSpPr>
        <p:spPr bwMode="auto">
          <a:xfrm>
            <a:off x="2555875" y="2349500"/>
            <a:ext cx="129540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Line 11"/>
          <p:cNvSpPr>
            <a:spLocks noChangeShapeType="1"/>
          </p:cNvSpPr>
          <p:nvPr/>
        </p:nvSpPr>
        <p:spPr bwMode="auto">
          <a:xfrm flipH="1">
            <a:off x="539750" y="1989138"/>
            <a:ext cx="144463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8" name="Text Box 12"/>
          <p:cNvSpPr txBox="1">
            <a:spLocks noChangeArrowheads="1"/>
          </p:cNvSpPr>
          <p:nvPr/>
        </p:nvSpPr>
        <p:spPr bwMode="auto">
          <a:xfrm>
            <a:off x="808038" y="5845175"/>
            <a:ext cx="7561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/>
              <a:t>При уничтожении взрывоопасных предметов в </a:t>
            </a:r>
          </a:p>
          <a:p>
            <a:pPr eaLnBrk="1" hangingPunct="1"/>
            <a:r>
              <a:rPr lang="ru-RU" sz="2400" b="1"/>
              <a:t>ходе работ по разминированию территории РБ</a:t>
            </a:r>
          </a:p>
        </p:txBody>
      </p:sp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200025" y="5297488"/>
            <a:ext cx="303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/>
              <a:t>Зажигательная трубка</a:t>
            </a:r>
          </a:p>
        </p:txBody>
      </p:sp>
      <p:sp>
        <p:nvSpPr>
          <p:cNvPr id="18440" name="Text Box 15"/>
          <p:cNvSpPr txBox="1">
            <a:spLocks noChangeArrowheads="1"/>
          </p:cNvSpPr>
          <p:nvPr/>
        </p:nvSpPr>
        <p:spPr bwMode="auto">
          <a:xfrm>
            <a:off x="3419475" y="4005263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/>
              <a:t>Заряд ВВ</a:t>
            </a:r>
          </a:p>
        </p:txBody>
      </p:sp>
      <p:sp>
        <p:nvSpPr>
          <p:cNvPr id="18441" name="Text Box 16"/>
          <p:cNvSpPr txBox="1">
            <a:spLocks noChangeArrowheads="1"/>
          </p:cNvSpPr>
          <p:nvPr/>
        </p:nvSpPr>
        <p:spPr bwMode="auto">
          <a:xfrm>
            <a:off x="4833938" y="1484313"/>
            <a:ext cx="4330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/>
              <a:t>Вес заряда ВВ в зависимости от</a:t>
            </a:r>
          </a:p>
          <a:p>
            <a:pPr eaLnBrk="1" hangingPunct="1"/>
            <a:r>
              <a:rPr lang="ru-RU" sz="2000" b="1"/>
              <a:t>калибра снаряда</a:t>
            </a:r>
          </a:p>
          <a:p>
            <a:pPr eaLnBrk="1" hangingPunct="1"/>
            <a:endParaRPr lang="ru-RU" sz="1600"/>
          </a:p>
        </p:txBody>
      </p:sp>
      <p:graphicFrame>
        <p:nvGraphicFramePr>
          <p:cNvPr id="18490" name="Group 58"/>
          <p:cNvGraphicFramePr>
            <a:graphicFrameLocks noGrp="1"/>
          </p:cNvGraphicFramePr>
          <p:nvPr>
            <p:ph sz="half" idx="2"/>
          </p:nvPr>
        </p:nvGraphicFramePr>
        <p:xfrm>
          <a:off x="5219700" y="2349500"/>
          <a:ext cx="3524250" cy="3497264"/>
        </p:xfrm>
        <a:graphic>
          <a:graphicData uri="http://schemas.openxmlformats.org/drawingml/2006/table">
            <a:tbl>
              <a:tblPr/>
              <a:tblGrid>
                <a:gridCol w="1944688"/>
                <a:gridCol w="1579562"/>
              </a:tblGrid>
              <a:tr h="520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Калибр снаряда, мм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Вес заряда ВВ, кг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 – 76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 – 0,4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105 – 150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 – 0,8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1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 – 200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 – 1,0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– 300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 – 2,0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 – 400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 – 3,0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Более 400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Более 3,0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40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4" descr="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r="29230" b="7730"/>
          <a:stretch>
            <a:fillRect/>
          </a:stretch>
        </p:blipFill>
        <p:spPr>
          <a:xfrm>
            <a:off x="0" y="877888"/>
            <a:ext cx="4643438" cy="4567237"/>
          </a:xfr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4375"/>
          </a:xfrm>
          <a:noFill/>
        </p:spPr>
        <p:txBody>
          <a:bodyPr/>
          <a:lstStyle/>
          <a:p>
            <a:pPr eaLnBrk="1" hangingPunct="1"/>
            <a:r>
              <a:rPr lang="ru-RU" sz="3600" b="1" smtClean="0"/>
              <a:t>Взрывные работы применяются:</a:t>
            </a:r>
          </a:p>
        </p:txBody>
      </p:sp>
      <p:graphicFrame>
        <p:nvGraphicFramePr>
          <p:cNvPr id="22600" name="Group 72"/>
          <p:cNvGraphicFramePr>
            <a:graphicFrameLocks noGrp="1"/>
          </p:cNvGraphicFramePr>
          <p:nvPr>
            <p:ph sz="quarter" idx="2"/>
          </p:nvPr>
        </p:nvGraphicFramePr>
        <p:xfrm>
          <a:off x="5219700" y="2349500"/>
          <a:ext cx="3529013" cy="3014670"/>
        </p:xfrm>
        <a:graphic>
          <a:graphicData uri="http://schemas.openxmlformats.org/drawingml/2006/table">
            <a:tbl>
              <a:tblPr/>
              <a:tblGrid>
                <a:gridCol w="2089150"/>
                <a:gridCol w="1439863"/>
              </a:tblGrid>
              <a:tr h="520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Калибр авиабомбы, кг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Вес заряда ВВ, кг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до 10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5000</a:t>
                      </a:r>
                    </a:p>
                  </a:txBody>
                  <a:tcPr marL="90000" marR="90000" marT="46792" marB="467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</a:t>
                      </a:r>
                    </a:p>
                  </a:txBody>
                  <a:tcPr marL="90000" marR="90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2" name="Line 4"/>
          <p:cNvSpPr>
            <a:spLocks noChangeShapeType="1"/>
          </p:cNvSpPr>
          <p:nvPr/>
        </p:nvSpPr>
        <p:spPr bwMode="auto">
          <a:xfrm>
            <a:off x="1979613" y="3284538"/>
            <a:ext cx="15843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93" name="Line 5"/>
          <p:cNvSpPr>
            <a:spLocks noChangeShapeType="1"/>
          </p:cNvSpPr>
          <p:nvPr/>
        </p:nvSpPr>
        <p:spPr bwMode="auto">
          <a:xfrm flipV="1">
            <a:off x="1143000" y="2357438"/>
            <a:ext cx="1444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94" name="Text Box 6"/>
          <p:cNvSpPr txBox="1">
            <a:spLocks noChangeArrowheads="1"/>
          </p:cNvSpPr>
          <p:nvPr/>
        </p:nvSpPr>
        <p:spPr bwMode="auto">
          <a:xfrm>
            <a:off x="2408238" y="6092825"/>
            <a:ext cx="4465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/>
              <a:t>При уничтожении авиабомб</a:t>
            </a:r>
          </a:p>
        </p:txBody>
      </p:sp>
      <p:sp>
        <p:nvSpPr>
          <p:cNvPr id="19495" name="Text Box 7"/>
          <p:cNvSpPr txBox="1">
            <a:spLocks noChangeArrowheads="1"/>
          </p:cNvSpPr>
          <p:nvPr/>
        </p:nvSpPr>
        <p:spPr bwMode="auto">
          <a:xfrm>
            <a:off x="0" y="2000250"/>
            <a:ext cx="303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/>
              <a:t>Зажигательная трубка</a:t>
            </a:r>
          </a:p>
        </p:txBody>
      </p:sp>
      <p:sp>
        <p:nvSpPr>
          <p:cNvPr id="19496" name="Text Box 8"/>
          <p:cNvSpPr txBox="1">
            <a:spLocks noChangeArrowheads="1"/>
          </p:cNvSpPr>
          <p:nvPr/>
        </p:nvSpPr>
        <p:spPr bwMode="auto">
          <a:xfrm>
            <a:off x="3071813" y="4500563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="1"/>
              <a:t>Заряд ВВ</a:t>
            </a:r>
          </a:p>
        </p:txBody>
      </p:sp>
      <p:sp>
        <p:nvSpPr>
          <p:cNvPr id="19497" name="Text Box 9"/>
          <p:cNvSpPr txBox="1">
            <a:spLocks noChangeArrowheads="1"/>
          </p:cNvSpPr>
          <p:nvPr/>
        </p:nvSpPr>
        <p:spPr bwMode="auto">
          <a:xfrm>
            <a:off x="4833938" y="1484313"/>
            <a:ext cx="4330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/>
              <a:t>Вес заряда ВВ в зависимости от</a:t>
            </a:r>
          </a:p>
          <a:p>
            <a:pPr eaLnBrk="1" hangingPunct="1"/>
            <a:r>
              <a:rPr lang="ru-RU" sz="2000" b="1"/>
              <a:t>калибра авиабомбы</a:t>
            </a:r>
          </a:p>
          <a:p>
            <a:pPr eaLnBrk="1" hangingPunct="1"/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9064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1285875"/>
            <a:ext cx="6786563" cy="4935538"/>
          </a:xfrm>
        </p:spPr>
      </p:pic>
      <p:sp>
        <p:nvSpPr>
          <p:cNvPr id="20483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813"/>
          </a:xfrm>
          <a:noFill/>
        </p:spPr>
        <p:txBody>
          <a:bodyPr/>
          <a:lstStyle/>
          <a:p>
            <a:pPr eaLnBrk="1" hangingPunct="1"/>
            <a:r>
              <a:rPr lang="ru-RU" sz="3600" b="1" smtClean="0"/>
              <a:t>Взрывные работы применяются:</a:t>
            </a:r>
          </a:p>
        </p:txBody>
      </p:sp>
      <p:sp>
        <p:nvSpPr>
          <p:cNvPr id="20484" name="Text Box 17"/>
          <p:cNvSpPr txBox="1">
            <a:spLocks noChangeArrowheads="1"/>
          </p:cNvSpPr>
          <p:nvPr/>
        </p:nvSpPr>
        <p:spPr bwMode="auto">
          <a:xfrm>
            <a:off x="969963" y="6286500"/>
            <a:ext cx="7377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/>
              <a:t>При порче и уничтожении материальной части</a:t>
            </a:r>
          </a:p>
        </p:txBody>
      </p:sp>
      <p:sp>
        <p:nvSpPr>
          <p:cNvPr id="20485" name="Rectangle 18"/>
          <p:cNvSpPr>
            <a:spLocks noChangeArrowheads="1"/>
          </p:cNvSpPr>
          <p:nvPr/>
        </p:nvSpPr>
        <p:spPr bwMode="auto">
          <a:xfrm>
            <a:off x="142875" y="857250"/>
            <a:ext cx="863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400" b="1"/>
              <a:t>Места расположения зарядов ВВ при взрывании танка</a:t>
            </a:r>
          </a:p>
        </p:txBody>
      </p:sp>
      <p:sp>
        <p:nvSpPr>
          <p:cNvPr id="20486" name="Rectangle 19"/>
          <p:cNvSpPr>
            <a:spLocks noChangeArrowheads="1"/>
          </p:cNvSpPr>
          <p:nvPr/>
        </p:nvSpPr>
        <p:spPr bwMode="auto">
          <a:xfrm>
            <a:off x="323850" y="2471738"/>
            <a:ext cx="1866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400"/>
              <a:t>Заряд ВВ 2,0 - 4,0 кг</a:t>
            </a:r>
          </a:p>
          <a:p>
            <a:r>
              <a:rPr lang="ru-RU" sz="1400"/>
              <a:t>в стволе орудия</a:t>
            </a:r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>
            <a:off x="1258888" y="2924175"/>
            <a:ext cx="100965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6804025" y="2133600"/>
            <a:ext cx="1866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400"/>
              <a:t>Заряд ВВ 0,4 - 0,8 кг</a:t>
            </a:r>
          </a:p>
          <a:p>
            <a:r>
              <a:rPr lang="ru-RU" sz="1400"/>
              <a:t>на двигателе</a:t>
            </a:r>
          </a:p>
        </p:txBody>
      </p:sp>
      <p:sp>
        <p:nvSpPr>
          <p:cNvPr id="20489" name="Rectangle 22"/>
          <p:cNvSpPr>
            <a:spLocks noChangeArrowheads="1"/>
          </p:cNvSpPr>
          <p:nvPr/>
        </p:nvSpPr>
        <p:spPr bwMode="auto">
          <a:xfrm>
            <a:off x="7004050" y="4149725"/>
            <a:ext cx="14636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400"/>
              <a:t>Заряд ВВ 2,0 кг</a:t>
            </a:r>
          </a:p>
          <a:p>
            <a:r>
              <a:rPr lang="ru-RU" sz="1400"/>
              <a:t>на гусенице</a:t>
            </a:r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900113" y="5013325"/>
            <a:ext cx="1866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400"/>
              <a:t>Заряд ВВ 2,0 - 4,0 кг</a:t>
            </a:r>
          </a:p>
          <a:p>
            <a:r>
              <a:rPr lang="ru-RU" sz="1400"/>
              <a:t>у основания башни</a:t>
            </a: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 flipV="1">
            <a:off x="2268538" y="3500438"/>
            <a:ext cx="2016125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2" name="Line 25"/>
          <p:cNvSpPr>
            <a:spLocks noChangeShapeType="1"/>
          </p:cNvSpPr>
          <p:nvPr/>
        </p:nvSpPr>
        <p:spPr bwMode="auto">
          <a:xfrm>
            <a:off x="6011863" y="443706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3" name="Line 26"/>
          <p:cNvSpPr>
            <a:spLocks noChangeShapeType="1"/>
          </p:cNvSpPr>
          <p:nvPr/>
        </p:nvSpPr>
        <p:spPr bwMode="auto">
          <a:xfrm flipV="1">
            <a:off x="5795963" y="2492375"/>
            <a:ext cx="12239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11629"/>
            <a:ext cx="8229600" cy="1143001"/>
          </a:xfrm>
        </p:spPr>
        <p:txBody>
          <a:bodyPr/>
          <a:lstStyle/>
          <a:p>
            <a:pPr eaLnBrk="1" hangingPunct="1"/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военном деле взрывчатые вещества применяются для:</a:t>
            </a:r>
          </a:p>
        </p:txBody>
      </p:sp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251520" y="1268760"/>
            <a:ext cx="864096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</a:pPr>
            <a:r>
              <a:rPr lang="ru-RU" altLang="ru-RU" sz="2600" dirty="0"/>
              <a:t>-  устройства заграждений и проделывании в них проходов;</a:t>
            </a:r>
          </a:p>
          <a:p>
            <a:pPr algn="just" eaLnBrk="1" hangingPunct="1">
              <a:spcBef>
                <a:spcPts val="1200"/>
              </a:spcBef>
            </a:pPr>
            <a:r>
              <a:rPr lang="ru-RU" altLang="ru-RU" sz="2600" dirty="0"/>
              <a:t>- фортификационного оборудования позиций и районов расположения войск в мерзлых грунтах и скальных породах;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2600" dirty="0"/>
              <a:t>- разрушения объектов, зданий и сооружений;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2600" dirty="0"/>
              <a:t>- уничтожения взрывоопасных предметов;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2600" dirty="0"/>
              <a:t>- устройства и оборудования переправ на замерзших водных преградах, защите мостов и гидротехнических сооружений во время ледохода;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2600" dirty="0"/>
              <a:t>- ликвидации последствий аварий и катастроф.</a:t>
            </a:r>
          </a:p>
        </p:txBody>
      </p:sp>
    </p:spTree>
    <p:extLst>
      <p:ext uri="{BB962C8B-B14F-4D97-AF65-F5344CB8AC3E}">
        <p14:creationId xmlns:p14="http://schemas.microsoft.com/office/powerpoint/2010/main" val="17769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Grp="1" noChangeArrowheads="1"/>
          </p:cNvSpPr>
          <p:nvPr>
            <p:ph idx="1"/>
          </p:nvPr>
        </p:nvSpPr>
        <p:spPr>
          <a:xfrm>
            <a:off x="142875" y="142875"/>
            <a:ext cx="8858250" cy="6500813"/>
          </a:xfrm>
        </p:spPr>
        <p:txBody>
          <a:bodyPr/>
          <a:lstStyle/>
          <a:p>
            <a:pPr marL="9525" indent="352425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500" b="1" dirty="0" smtClean="0">
                <a:solidFill>
                  <a:srgbClr val="FF0000"/>
                </a:solidFill>
              </a:rPr>
              <a:t>Взрывчатыми веществами</a:t>
            </a:r>
            <a:r>
              <a:rPr lang="ru-RU" sz="2500" dirty="0" smtClean="0">
                <a:solidFill>
                  <a:srgbClr val="FF0000"/>
                </a:solidFill>
              </a:rPr>
              <a:t> </a:t>
            </a:r>
            <a:r>
              <a:rPr lang="ru-RU" sz="2500" dirty="0" smtClean="0">
                <a:solidFill>
                  <a:srgbClr val="000000"/>
                </a:solidFill>
              </a:rPr>
              <a:t>(ВВ) называются химические соединения или смеси, которые под влиянием определённых внешних воздействий способны к быстрому </a:t>
            </a:r>
            <a:r>
              <a:rPr lang="ru-RU" sz="2500" dirty="0" err="1" smtClean="0">
                <a:solidFill>
                  <a:srgbClr val="000000"/>
                </a:solidFill>
              </a:rPr>
              <a:t>самораспространяющемуся</a:t>
            </a:r>
            <a:r>
              <a:rPr lang="ru-RU" sz="2500" dirty="0" smtClean="0">
                <a:solidFill>
                  <a:srgbClr val="000000"/>
                </a:solidFill>
              </a:rPr>
              <a:t> химическому превращению с образованием сильно нагретых и обладающих большим давлением газов, которые, расширяясь, производят механическую работу.</a:t>
            </a:r>
          </a:p>
          <a:p>
            <a:pPr marL="9525" indent="352425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500" dirty="0" smtClean="0">
                <a:solidFill>
                  <a:srgbClr val="000000"/>
                </a:solidFill>
              </a:rPr>
              <a:t>   Возбуждение взрывчатого превращения ВВ называется </a:t>
            </a:r>
            <a:r>
              <a:rPr lang="ru-RU" sz="2500" b="1" dirty="0" smtClean="0">
                <a:solidFill>
                  <a:srgbClr val="FF0000"/>
                </a:solidFill>
              </a:rPr>
              <a:t>инициированием.</a:t>
            </a:r>
            <a:r>
              <a:rPr lang="ru-RU" sz="2500" b="1" dirty="0" smtClean="0">
                <a:solidFill>
                  <a:srgbClr val="2C0058"/>
                </a:solidFill>
              </a:rPr>
              <a:t> </a:t>
            </a:r>
          </a:p>
          <a:p>
            <a:pPr marL="9525" indent="352425" algn="just">
              <a:lnSpc>
                <a:spcPct val="80000"/>
              </a:lnSpc>
              <a:buFont typeface="Wingdings" pitchFamily="2" charset="2"/>
              <a:buNone/>
            </a:pPr>
            <a:endParaRPr lang="ru-RU" sz="2500" b="1" dirty="0" smtClean="0">
              <a:solidFill>
                <a:srgbClr val="2C0058"/>
              </a:solidFill>
            </a:endParaRPr>
          </a:p>
          <a:p>
            <a:pPr marL="9525" indent="352425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500" b="1" dirty="0" smtClean="0">
                <a:solidFill>
                  <a:srgbClr val="2C0058"/>
                </a:solidFill>
              </a:rPr>
              <a:t>Способы инициирования:</a:t>
            </a:r>
          </a:p>
          <a:p>
            <a:pPr marL="9525" indent="352425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500" b="1" dirty="0" smtClean="0">
                <a:solidFill>
                  <a:srgbClr val="2C0058"/>
                </a:solidFill>
              </a:rPr>
              <a:t>1.</a:t>
            </a:r>
            <a:r>
              <a:rPr lang="ru-RU" sz="2500" dirty="0" smtClean="0">
                <a:solidFill>
                  <a:srgbClr val="000000"/>
                </a:solidFill>
              </a:rPr>
              <a:t>механический (удар, трение, </a:t>
            </a:r>
            <a:r>
              <a:rPr lang="ru-RU" sz="2500" dirty="0" err="1" smtClean="0">
                <a:solidFill>
                  <a:srgbClr val="000000"/>
                </a:solidFill>
              </a:rPr>
              <a:t>накол</a:t>
            </a:r>
            <a:r>
              <a:rPr lang="ru-RU" sz="2500" dirty="0" smtClean="0">
                <a:solidFill>
                  <a:srgbClr val="000000"/>
                </a:solidFill>
              </a:rPr>
              <a:t>);</a:t>
            </a:r>
          </a:p>
          <a:p>
            <a:pPr marL="9525" indent="352425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500" b="1" dirty="0" smtClean="0">
                <a:solidFill>
                  <a:srgbClr val="2C0058"/>
                </a:solidFill>
              </a:rPr>
              <a:t>2.</a:t>
            </a:r>
            <a:r>
              <a:rPr lang="ru-RU" sz="2500" dirty="0" smtClean="0">
                <a:solidFill>
                  <a:srgbClr val="000000"/>
                </a:solidFill>
              </a:rPr>
              <a:t>тепловой (искра, пламя, нагревание);</a:t>
            </a:r>
          </a:p>
          <a:p>
            <a:pPr marL="9525" indent="352425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500" b="1" dirty="0" smtClean="0">
                <a:solidFill>
                  <a:srgbClr val="2C0058"/>
                </a:solidFill>
              </a:rPr>
              <a:t>3.</a:t>
            </a:r>
            <a:r>
              <a:rPr lang="ru-RU" sz="2500" dirty="0" smtClean="0">
                <a:solidFill>
                  <a:srgbClr val="000000"/>
                </a:solidFill>
              </a:rPr>
              <a:t>электрической (нагревание, искровой разряд);</a:t>
            </a:r>
          </a:p>
          <a:p>
            <a:pPr marL="9525" indent="352425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500" b="1" dirty="0" smtClean="0">
                <a:solidFill>
                  <a:srgbClr val="2C0058"/>
                </a:solidFill>
              </a:rPr>
              <a:t>4.</a:t>
            </a:r>
            <a:r>
              <a:rPr lang="ru-RU" sz="2500" dirty="0" smtClean="0">
                <a:solidFill>
                  <a:srgbClr val="000000"/>
                </a:solidFill>
              </a:rPr>
              <a:t>химический (реакция с интенсивным выделением тепла);</a:t>
            </a:r>
          </a:p>
          <a:p>
            <a:pPr marL="9525" indent="352425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500" b="1" dirty="0" smtClean="0">
                <a:solidFill>
                  <a:srgbClr val="2C0058"/>
                </a:solidFill>
              </a:rPr>
              <a:t>5.</a:t>
            </a:r>
            <a:r>
              <a:rPr lang="ru-RU" sz="2500" dirty="0" smtClean="0">
                <a:solidFill>
                  <a:srgbClr val="000000"/>
                </a:solidFill>
              </a:rPr>
              <a:t>взрыв другого заряда ВВ (взрыв капсюля-детонатора или соседнего заряда).</a:t>
            </a:r>
          </a:p>
        </p:txBody>
      </p:sp>
    </p:spTree>
    <p:extLst>
      <p:ext uri="{BB962C8B-B14F-4D97-AF65-F5344CB8AC3E}">
        <p14:creationId xmlns:p14="http://schemas.microsoft.com/office/powerpoint/2010/main" val="36189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5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5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5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5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5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5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5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5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5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65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5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5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692150"/>
            <a:ext cx="8675688" cy="5400675"/>
          </a:xfrm>
        </p:spPr>
        <p:txBody>
          <a:bodyPr/>
          <a:lstStyle/>
          <a:p>
            <a:pPr marL="0" indent="355600" algn="just"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600" dirty="0" smtClean="0">
                <a:solidFill>
                  <a:srgbClr val="000000"/>
                </a:solidFill>
              </a:rPr>
              <a:t>Процесс взрывчатого превращения, обусловленный прохождением ударной волны по взрывчатому веществу и протекающий с постоянной для этого вещества сверхзвуковой скоростью называется </a:t>
            </a:r>
            <a:r>
              <a:rPr lang="ru-RU" sz="2600" b="1" dirty="0" smtClean="0">
                <a:solidFill>
                  <a:srgbClr val="FF0000"/>
                </a:solidFill>
              </a:rPr>
              <a:t>детонацией.</a:t>
            </a:r>
            <a:r>
              <a:rPr lang="ru-RU" sz="2600" b="1" dirty="0" smtClean="0">
                <a:solidFill>
                  <a:srgbClr val="000000"/>
                </a:solidFill>
              </a:rPr>
              <a:t>      </a:t>
            </a:r>
          </a:p>
          <a:p>
            <a:pPr marL="0" indent="355600" algn="just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000000"/>
                </a:solidFill>
              </a:rPr>
              <a:t>  </a:t>
            </a:r>
            <a:r>
              <a:rPr lang="ru-RU" sz="2600" b="1" dirty="0" smtClean="0">
                <a:solidFill>
                  <a:srgbClr val="FF0000"/>
                </a:solidFill>
              </a:rPr>
              <a:t>Взрыв</a:t>
            </a:r>
            <a:r>
              <a:rPr lang="ru-RU" sz="2600" b="1" dirty="0" smtClean="0">
                <a:solidFill>
                  <a:srgbClr val="000000"/>
                </a:solidFill>
              </a:rPr>
              <a:t> </a:t>
            </a:r>
            <a:r>
              <a:rPr lang="ru-RU" sz="2600" dirty="0" smtClean="0">
                <a:solidFill>
                  <a:srgbClr val="000000"/>
                </a:solidFill>
              </a:rPr>
              <a:t>это химическое превращение вещества из одного состояния в другое. С химической точки зрения взрыв - тот же процесс, что и горение топлива, основанное на окислении кислородом горючих веществ (углерода и водорода), но распространяющийся по взрывчатому веществу с большой переменной скоростью, измеряемой сотнями или тысячами метров в секунду.</a:t>
            </a:r>
          </a:p>
        </p:txBody>
      </p:sp>
    </p:spTree>
    <p:extLst>
      <p:ext uri="{BB962C8B-B14F-4D97-AF65-F5344CB8AC3E}">
        <p14:creationId xmlns:p14="http://schemas.microsoft.com/office/powerpoint/2010/main" val="4947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idx="1"/>
          </p:nvPr>
        </p:nvSpPr>
        <p:spPr>
          <a:xfrm>
            <a:off x="323850" y="981075"/>
            <a:ext cx="8569325" cy="5040313"/>
          </a:xfrm>
        </p:spPr>
        <p:txBody>
          <a:bodyPr rtlCol="0">
            <a:normAutofit/>
          </a:bodyPr>
          <a:lstStyle/>
          <a:p>
            <a:pPr marL="0" indent="35560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>
                <a:solidFill>
                  <a:srgbClr val="000000"/>
                </a:solidFill>
              </a:rPr>
              <a:t>ВВ в зависимости от их природы и состояния обладают определенными </a:t>
            </a:r>
            <a:r>
              <a:rPr lang="ru-RU" sz="2600" b="1" dirty="0" smtClean="0">
                <a:solidFill>
                  <a:srgbClr val="FF0000"/>
                </a:solidFill>
              </a:rPr>
              <a:t>взрывчатыми характеристиками. </a:t>
            </a:r>
          </a:p>
          <a:p>
            <a:pPr marL="0" indent="35560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b="1" dirty="0" smtClean="0">
                <a:solidFill>
                  <a:srgbClr val="00B050"/>
                </a:solidFill>
              </a:rPr>
              <a:t>Наиболее важными из них являются:</a:t>
            </a:r>
          </a:p>
          <a:p>
            <a:pPr marL="0" indent="355600" algn="just" fontAlgn="auto">
              <a:spcAft>
                <a:spcPts val="0"/>
              </a:spcAft>
              <a:buClr>
                <a:srgbClr val="000050"/>
              </a:buClr>
              <a:buFont typeface="Wingdings" pitchFamily="2" charset="2"/>
              <a:buAutoNum type="arabicPeriod"/>
              <a:defRPr/>
            </a:pPr>
            <a:r>
              <a:rPr lang="ru-RU" sz="2600" dirty="0" smtClean="0">
                <a:solidFill>
                  <a:srgbClr val="000000"/>
                </a:solidFill>
              </a:rPr>
              <a:t>чувствительность к внешним воздействиям;</a:t>
            </a:r>
          </a:p>
          <a:p>
            <a:pPr marL="0" indent="355600" algn="just" fontAlgn="auto">
              <a:spcAft>
                <a:spcPts val="0"/>
              </a:spcAft>
              <a:buClr>
                <a:srgbClr val="000050"/>
              </a:buClr>
              <a:buFont typeface="Wingdings" pitchFamily="2" charset="2"/>
              <a:buAutoNum type="arabicPeriod"/>
              <a:defRPr/>
            </a:pPr>
            <a:r>
              <a:rPr lang="ru-RU" sz="2600" dirty="0" smtClean="0">
                <a:solidFill>
                  <a:srgbClr val="000000"/>
                </a:solidFill>
              </a:rPr>
              <a:t>энергия (теплота) взрывчатого превращения;</a:t>
            </a:r>
          </a:p>
          <a:p>
            <a:pPr marL="0" indent="355600" algn="just" fontAlgn="auto">
              <a:spcAft>
                <a:spcPts val="0"/>
              </a:spcAft>
              <a:buClr>
                <a:srgbClr val="000050"/>
              </a:buClr>
              <a:buFont typeface="Wingdings" pitchFamily="2" charset="2"/>
              <a:buAutoNum type="arabicPeriod"/>
              <a:defRPr/>
            </a:pPr>
            <a:r>
              <a:rPr lang="ru-RU" sz="2600" dirty="0" smtClean="0">
                <a:solidFill>
                  <a:srgbClr val="000000"/>
                </a:solidFill>
              </a:rPr>
              <a:t>скорость детонации;</a:t>
            </a:r>
          </a:p>
          <a:p>
            <a:pPr marL="0" indent="355600" algn="just" fontAlgn="auto">
              <a:spcAft>
                <a:spcPts val="0"/>
              </a:spcAft>
              <a:buClr>
                <a:srgbClr val="000050"/>
              </a:buClr>
              <a:buFont typeface="Wingdings" pitchFamily="2" charset="2"/>
              <a:buAutoNum type="arabicPeriod"/>
              <a:defRPr/>
            </a:pPr>
            <a:r>
              <a:rPr lang="ru-RU" sz="2600" dirty="0" smtClean="0">
                <a:solidFill>
                  <a:srgbClr val="000000"/>
                </a:solidFill>
              </a:rPr>
              <a:t>бризантность;</a:t>
            </a:r>
          </a:p>
          <a:p>
            <a:pPr marL="0" indent="355600" algn="just" fontAlgn="auto">
              <a:spcAft>
                <a:spcPts val="0"/>
              </a:spcAft>
              <a:buClr>
                <a:srgbClr val="000050"/>
              </a:buClr>
              <a:buFont typeface="Wingdings" pitchFamily="2" charset="2"/>
              <a:buAutoNum type="arabicPeriod"/>
              <a:defRPr/>
            </a:pPr>
            <a:r>
              <a:rPr lang="ru-RU" sz="2600" dirty="0" err="1" smtClean="0">
                <a:solidFill>
                  <a:srgbClr val="000000"/>
                </a:solidFill>
              </a:rPr>
              <a:t>фугасность</a:t>
            </a:r>
            <a:r>
              <a:rPr lang="ru-RU" sz="2600" dirty="0" smtClean="0">
                <a:solidFill>
                  <a:srgbClr val="000000"/>
                </a:solidFill>
              </a:rPr>
              <a:t> (работоспособность).</a:t>
            </a:r>
          </a:p>
        </p:txBody>
      </p:sp>
    </p:spTree>
    <p:extLst>
      <p:ext uri="{BB962C8B-B14F-4D97-AF65-F5344CB8AC3E}">
        <p14:creationId xmlns:p14="http://schemas.microsoft.com/office/powerpoint/2010/main" val="24842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74453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КЛАССИФИКАЦИЯ ВЗРЫВЧАТЫХ ВЕЩЕСТВ </a:t>
            </a: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9" name="Rectangle 26"/>
          <p:cNvSpPr>
            <a:spLocks noChangeArrowheads="1"/>
          </p:cNvSpPr>
          <p:nvPr/>
        </p:nvSpPr>
        <p:spPr bwMode="auto">
          <a:xfrm>
            <a:off x="0" y="144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4777" name="Object 25"/>
          <p:cNvGraphicFramePr>
            <a:graphicFrameLocks noChangeAspect="1"/>
          </p:cNvGraphicFramePr>
          <p:nvPr/>
        </p:nvGraphicFramePr>
        <p:xfrm>
          <a:off x="323850" y="1268413"/>
          <a:ext cx="8424863" cy="532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Visio" r:id="rId3" imgW="6257109" imgH="4837339" progId="Visio.Drawing.11">
                  <p:embed/>
                </p:oleObj>
              </mc:Choice>
              <mc:Fallback>
                <p:oleObj name="Visio" r:id="rId3" imgW="6257109" imgH="48373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68413"/>
                        <a:ext cx="8424863" cy="5329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405131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323528" y="733217"/>
            <a:ext cx="84009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Гремучая ртуть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915816" y="113316"/>
            <a:ext cx="4104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Инициирующие ВВ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179388" y="1727200"/>
            <a:ext cx="3097212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Кристаллическое вещество белого или серого цвета. Кристаллы имеют игольчатую форму.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79388" y="3208338"/>
            <a:ext cx="30972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/>
              <a:t>Чувствительно и к лучу огня, и к механическому воздействию.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179388" y="4102100"/>
            <a:ext cx="29527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происходит вспышка с глухим хлопком, на месте могут остаться следы серого цвета.</a:t>
            </a:r>
          </a:p>
          <a:p>
            <a:pPr eaLnBrk="1" hangingPunct="1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</a:rPr>
              <a:t>ОПАСНО!</a:t>
            </a:r>
          </a:p>
        </p:txBody>
      </p:sp>
      <p:pic>
        <p:nvPicPr>
          <p:cNvPr id="33799" name="Picture 9" descr="серая гремучая рту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957388"/>
            <a:ext cx="26177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 descr="белая гремучая рту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957388"/>
            <a:ext cx="26177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20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484" y="2780928"/>
            <a:ext cx="8577996" cy="2909887"/>
          </a:xfrm>
          <a:gradFill>
            <a:gsLst>
              <a:gs pos="0">
                <a:schemeClr val="accent3">
                  <a:lumMod val="5000"/>
                  <a:lumOff val="95000"/>
                  <a:alpha val="72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spcBef>
                <a:spcPct val="60000"/>
              </a:spcBef>
              <a:buFont typeface="Monotype Sorts"/>
              <a:buNone/>
              <a:defRPr/>
            </a:pPr>
            <a:r>
              <a:rPr lang="ru-RU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Учебные вопросы :</a:t>
            </a: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8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1.	</a:t>
            </a:r>
            <a:r>
              <a:rPr lang="ru-RU" alt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Взрывчатые вещества и средства взрывания применяемые в военном деле.</a:t>
            </a: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ru-RU" alt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2.	Окопный заряд ОЗ-1, порядок подготовки и приведение в действие.</a:t>
            </a: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ru-RU" altLang="ru-RU" sz="2000" b="1" dirty="0" smtClean="0">
                <a:solidFill>
                  <a:srgbClr val="8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3.	Меры предосторожности при обращении с взрывчатыми веществами, средствами взрывания и проведение взрывных работ</a:t>
            </a: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250824" y="1052736"/>
            <a:ext cx="8569647" cy="163121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ja-JP" sz="2000" b="1" u="sng" dirty="0">
                <a:latin typeface="Arial" charset="0"/>
                <a:cs typeface="Arial" charset="0"/>
              </a:rPr>
              <a:t>Цель занятия:</a:t>
            </a:r>
            <a:r>
              <a:rPr lang="ru-RU" altLang="ja-JP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defRPr/>
            </a:pPr>
            <a:r>
              <a:rPr lang="ru-RU" altLang="ja-JP" b="1" i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1.	Дать знания о взрывчатых веществах и средствах взрывания.</a:t>
            </a:r>
          </a:p>
          <a:p>
            <a:pPr eaLnBrk="1" hangingPunct="1">
              <a:defRPr/>
            </a:pPr>
            <a:r>
              <a:rPr lang="ru-RU" altLang="ja-JP" b="1" i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2.	Изучить меры предосторожности при обращении с взрывчатыми веществами и средствами взрывания.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99691" y="332656"/>
            <a:ext cx="3471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УЧЕБНЫЕ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28233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68348" y="714886"/>
            <a:ext cx="3251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Инициирующие ВВ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351213" y="250723"/>
            <a:ext cx="2664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Азид свинца</a:t>
            </a:r>
          </a:p>
        </p:txBody>
      </p:sp>
      <p:pic>
        <p:nvPicPr>
          <p:cNvPr id="34820" name="Picture 4" descr="азид_свин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503363"/>
            <a:ext cx="5541962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79388" y="1727200"/>
            <a:ext cx="3097212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белое порошкообразное вещество, частицы напоминают комки крахмала или муки.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79388" y="3162300"/>
            <a:ext cx="30972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/>
              <a:t>Особенно чувствительно к механическим воздействиям</a:t>
            </a:r>
            <a:r>
              <a:rPr lang="ru-RU" sz="1600"/>
              <a:t>.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79388" y="3886200"/>
            <a:ext cx="2952750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происходит взрыв с короткой яркой вспышкой и образованием воздушной ударной волны.</a:t>
            </a:r>
          </a:p>
          <a:p>
            <a:pPr eaLnBrk="1" hangingPunct="1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</a:rPr>
              <a:t>ОПАСНО!</a:t>
            </a:r>
          </a:p>
        </p:txBody>
      </p:sp>
    </p:spTree>
    <p:extLst>
      <p:ext uri="{BB962C8B-B14F-4D97-AF65-F5344CB8AC3E}">
        <p14:creationId xmlns:p14="http://schemas.microsoft.com/office/powerpoint/2010/main" val="1336342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3779912" y="150904"/>
            <a:ext cx="216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ТНРС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79388" y="639733"/>
            <a:ext cx="3563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Инициирующие ВВ</a:t>
            </a:r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79388" y="1727200"/>
            <a:ext cx="30972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ярко-желтое порошкообразное вещество.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179388" y="2997200"/>
            <a:ext cx="3097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/>
              <a:t>Особенно чувствительно к лучу огня.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179388" y="3886200"/>
            <a:ext cx="295275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происходит взрыв с короткой яркой вспышкой и громким звуком.</a:t>
            </a:r>
          </a:p>
          <a:p>
            <a:pPr eaLnBrk="1" hangingPunct="1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ОПАСНО!</a:t>
            </a:r>
          </a:p>
        </p:txBody>
      </p:sp>
      <p:pic>
        <p:nvPicPr>
          <p:cNvPr id="35847" name="Picture 10" descr="TN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89050"/>
            <a:ext cx="540226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5293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9" name="Picture 3" descr="20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8" y="205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0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840287" y="116632"/>
            <a:ext cx="59766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Тэн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тетранитрат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пентаэритрита)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250825" y="919162"/>
            <a:ext cx="3241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Бризантные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ВВ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250825" y="2035175"/>
            <a:ext cx="30289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/>
              <a:t>порошкообразное вещество белого цвета.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250825" y="3187700"/>
            <a:ext cx="30289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</a:t>
            </a:r>
            <a:r>
              <a:rPr lang="ru-RU" sz="1600" u="sng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/>
              <a:t>сгорает без остатка ярким желто-оранжевым интенсивным пламенем.</a:t>
            </a:r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3351213" y="1503363"/>
            <a:ext cx="5541962" cy="41576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5795963" y="2919413"/>
            <a:ext cx="696912" cy="1098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6600" b="1">
                <a:solidFill>
                  <a:srgbClr val="FF9933"/>
                </a:solidFill>
              </a:rPr>
              <a:t>?</a:t>
            </a:r>
          </a:p>
        </p:txBody>
      </p:sp>
      <p:sp>
        <p:nvSpPr>
          <p:cNvPr id="38920" name="Text Box 12"/>
          <p:cNvSpPr txBox="1">
            <a:spLocks noChangeArrowheads="1"/>
          </p:cNvSpPr>
          <p:nvPr/>
        </p:nvSpPr>
        <p:spPr bwMode="auto">
          <a:xfrm>
            <a:off x="250825" y="4591050"/>
            <a:ext cx="26654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/>
              <a:t>В чистом виде применяется для снаряжения детонирующих шнуров.</a:t>
            </a:r>
          </a:p>
        </p:txBody>
      </p:sp>
      <p:pic>
        <p:nvPicPr>
          <p:cNvPr id="38921" name="Picture 5" descr="перекись ацет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503363"/>
            <a:ext cx="5745162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66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1" descr="Гексог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503363"/>
            <a:ext cx="5541962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707904" y="287541"/>
            <a:ext cx="29497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Гексоген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250825" y="820738"/>
            <a:ext cx="31690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Бризантные ВВ </a:t>
            </a:r>
            <a:endParaRPr lang="ru-RU" sz="2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250825" y="2117725"/>
            <a:ext cx="30289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белое кристаллическое вещество.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250825" y="3457575"/>
            <a:ext cx="31003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сгорает без остатка ярким оранжево-желтым пламенем</a:t>
            </a:r>
            <a:r>
              <a:rPr lang="ru-RU" sz="160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39943" name="Text Box 13"/>
          <p:cNvSpPr txBox="1">
            <a:spLocks noChangeArrowheads="1"/>
          </p:cNvSpPr>
          <p:nvPr/>
        </p:nvSpPr>
        <p:spPr bwMode="auto">
          <a:xfrm>
            <a:off x="250825" y="4797425"/>
            <a:ext cx="31003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/>
              <a:t>На практике в чистом виде встречается редко.</a:t>
            </a:r>
          </a:p>
          <a:p>
            <a:pPr eaLnBrk="1" hangingPunct="1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ОПАСНО!</a:t>
            </a:r>
          </a:p>
        </p:txBody>
      </p:sp>
    </p:spTree>
    <p:extLst>
      <p:ext uri="{BB962C8B-B14F-4D97-AF65-F5344CB8AC3E}">
        <p14:creationId xmlns:p14="http://schemas.microsoft.com/office/powerpoint/2010/main" val="1207643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 descr="тетрил кристаличес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503363"/>
            <a:ext cx="5541962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07504" y="857411"/>
            <a:ext cx="3172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Бризантные ВВ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3673922" y="337175"/>
            <a:ext cx="24482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Тетрил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50825" y="2117725"/>
            <a:ext cx="30289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мелкокристаллическое вещество желтого цвета.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50825" y="3532188"/>
            <a:ext cx="3100388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/>
              <a:t>сначала расплавляется, потом сгорает ярким интенсивным пламенем без копоти.</a:t>
            </a:r>
          </a:p>
        </p:txBody>
      </p:sp>
    </p:spTree>
    <p:extLst>
      <p:ext uri="{BB962C8B-B14F-4D97-AF65-F5344CB8AC3E}">
        <p14:creationId xmlns:p14="http://schemas.microsoft.com/office/powerpoint/2010/main" val="829577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21-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3141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3008313" cy="504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Тротил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07950" y="620713"/>
            <a:ext cx="4103688" cy="6121400"/>
          </a:xfrm>
        </p:spPr>
        <p:txBody>
          <a:bodyPr rtlCol="0">
            <a:noAutofit/>
          </a:bodyPr>
          <a:lstStyle/>
          <a:p>
            <a:pPr indent="3600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Тротил</a:t>
            </a:r>
            <a:r>
              <a:rPr lang="ru-RU" sz="1800" dirty="0" smtClean="0"/>
              <a:t> (тринитротолуол, тол, ТНТ) — основное бризантное ВВ, применяемое для взрывных  работ и снаряжения большинства боеприпасов; он представляет собой кристаллическое вещество от светложелтого до светло-коричневого цвета, горьковатое на  вкус. Тротил плавится без разложения при температуре около 81°С, температура вспышки около 310°С; на открытом воздухе горит желтым сильно коптящим пламенем без взрыва. Горение тротила в замкнутом пространстве может переходить в детонацию. К удару, трению и тепловому воздействию тротил малочувствителен.</a:t>
            </a:r>
          </a:p>
          <a:p>
            <a:pPr indent="3600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/>
              <a:t>Для производства взрывных работ тротил, как правило, применяется в виде прессованных шашек: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</p:txBody>
      </p:sp>
      <p:pic>
        <p:nvPicPr>
          <p:cNvPr id="43012" name="Содержимое 4" descr="P214002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450850"/>
            <a:ext cx="4748212" cy="6291263"/>
          </a:xfrm>
        </p:spPr>
      </p:pic>
    </p:spTree>
    <p:extLst>
      <p:ext uri="{BB962C8B-B14F-4D97-AF65-F5344CB8AC3E}">
        <p14:creationId xmlns:p14="http://schemas.microsoft.com/office/powerpoint/2010/main" val="4236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52413" y="445444"/>
            <a:ext cx="2807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Бризантные ВВ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51920" y="100866"/>
            <a:ext cx="248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Тротил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612775" y="908050"/>
            <a:ext cx="359886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u="sng"/>
              <a:t>Внешний вид: </a:t>
            </a:r>
          </a:p>
          <a:p>
            <a:pPr eaLnBrk="1" hangingPunct="1"/>
            <a:r>
              <a:rPr lang="ru-RU" sz="1400"/>
              <a:t>темно-желтое вещество, иногда с «горьковатым» запахом.</a:t>
            </a:r>
          </a:p>
        </p:txBody>
      </p:sp>
      <p:pic>
        <p:nvPicPr>
          <p:cNvPr id="44037" name="Picture 8" descr="шашка тротил 240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4868863"/>
            <a:ext cx="17287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 descr="тротил гранулирова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38313"/>
            <a:ext cx="3598863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0" descr="тротил чешуированны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73238"/>
            <a:ext cx="35988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1" descr="шашка тротил 200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4875213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2" descr="шашка тротил 75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68863"/>
            <a:ext cx="17287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3" descr="шашка тротил 400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870450"/>
            <a:ext cx="17287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 Box 14"/>
          <p:cNvSpPr txBox="1">
            <a:spLocks noChangeArrowheads="1"/>
          </p:cNvSpPr>
          <p:nvPr/>
        </p:nvSpPr>
        <p:spPr bwMode="auto">
          <a:xfrm>
            <a:off x="612775" y="1700213"/>
            <a:ext cx="3598863" cy="304800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u="sng">
                <a:solidFill>
                  <a:schemeClr val="bg1"/>
                </a:solidFill>
              </a:rPr>
              <a:t>гранулированный тротил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44044" name="Text Box 15"/>
          <p:cNvSpPr txBox="1">
            <a:spLocks noChangeArrowheads="1"/>
          </p:cNvSpPr>
          <p:nvPr/>
        </p:nvSpPr>
        <p:spPr bwMode="auto">
          <a:xfrm>
            <a:off x="4932363" y="1700213"/>
            <a:ext cx="3598862" cy="304800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u="sng">
                <a:solidFill>
                  <a:schemeClr val="bg1"/>
                </a:solidFill>
              </a:rPr>
              <a:t>чешуированный тротил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44045" name="Rectangle 16"/>
          <p:cNvSpPr>
            <a:spLocks noChangeArrowheads="1"/>
          </p:cNvSpPr>
          <p:nvPr/>
        </p:nvSpPr>
        <p:spPr bwMode="auto">
          <a:xfrm>
            <a:off x="4781550" y="908050"/>
            <a:ext cx="416718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400" u="sng"/>
              <a:t>Характер горения: </a:t>
            </a:r>
          </a:p>
          <a:p>
            <a:r>
              <a:rPr lang="ru-RU" sz="1400"/>
              <a:t>перед воспламенением расплавляется, сгорает с большим количеством копоти без остатка.</a:t>
            </a:r>
          </a:p>
        </p:txBody>
      </p:sp>
      <p:sp>
        <p:nvSpPr>
          <p:cNvPr id="44046" name="Text Box 17"/>
          <p:cNvSpPr txBox="1">
            <a:spLocks noChangeArrowheads="1"/>
          </p:cNvSpPr>
          <p:nvPr/>
        </p:nvSpPr>
        <p:spPr bwMode="auto">
          <a:xfrm>
            <a:off x="4572000" y="4149725"/>
            <a:ext cx="4572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/>
              <a:t>чешуйки от светло-желтого до темно-коричневого цвета толщиной 0,5 мм </a:t>
            </a:r>
          </a:p>
        </p:txBody>
      </p:sp>
      <p:sp>
        <p:nvSpPr>
          <p:cNvPr id="44047" name="Rectangle 4"/>
          <p:cNvSpPr>
            <a:spLocks noChangeArrowheads="1"/>
          </p:cNvSpPr>
          <p:nvPr/>
        </p:nvSpPr>
        <p:spPr bwMode="auto">
          <a:xfrm>
            <a:off x="541338" y="4100513"/>
            <a:ext cx="37433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400"/>
              <a:t>сферические гранулы от светло-желтого до темно-коричневого цвета диаметром от 1 до 4 мм с глухим отверстием </a:t>
            </a:r>
          </a:p>
        </p:txBody>
      </p:sp>
      <p:sp>
        <p:nvSpPr>
          <p:cNvPr id="44048" name="Rectangle 5"/>
          <p:cNvSpPr>
            <a:spLocks noChangeArrowheads="1"/>
          </p:cNvSpPr>
          <p:nvPr/>
        </p:nvSpPr>
        <p:spPr bwMode="auto">
          <a:xfrm>
            <a:off x="468313" y="6167438"/>
            <a:ext cx="8207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400" u="sng"/>
              <a:t>прессованный тротил</a:t>
            </a:r>
            <a:r>
              <a:rPr lang="ru-RU" sz="1400"/>
              <a:t>: изделия из чешуек (шашки) имеют характерный "ячеистый" рисунок .</a:t>
            </a:r>
          </a:p>
        </p:txBody>
      </p:sp>
    </p:spTree>
    <p:extLst>
      <p:ext uri="{BB962C8B-B14F-4D97-AF65-F5344CB8AC3E}">
        <p14:creationId xmlns:p14="http://schemas.microsoft.com/office/powerpoint/2010/main" val="3615387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7" b="8820"/>
          <a:stretch>
            <a:fillRect/>
          </a:stretch>
        </p:blipFill>
        <p:spPr>
          <a:xfrm>
            <a:off x="330200" y="714375"/>
            <a:ext cx="8528050" cy="5954985"/>
          </a:xfr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4988"/>
            <a:ext cx="8686800" cy="602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Тротиловые шашки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1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252520" cy="61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285750" y="2286000"/>
            <a:ext cx="8501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eaLnBrk="1" hangingPunct="1"/>
            <a:r>
              <a:rPr lang="ru-RU" altLang="ru-RU" sz="3600" b="1"/>
              <a:t> </a:t>
            </a:r>
            <a:endParaRPr lang="ru-RU" altLang="ru-RU" sz="3600" b="1"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5750" y="4615890"/>
            <a:ext cx="8501064" cy="830997"/>
          </a:xfrm>
          <a:prstGeom prst="rect">
            <a:avLst/>
          </a:prstGeom>
          <a:gradFill flip="none" rotWithShape="1">
            <a:gsLst>
              <a:gs pos="0">
                <a:srgbClr val="CCFF99">
                  <a:alpha val="7000"/>
                </a:srgb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ctr" eaLnBrk="1" hangingPunct="1">
              <a:defRPr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Взрывчатые вещества и средства взрывания применяемые в военном деле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266313"/>
            <a:ext cx="46361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ПЕРВЫЙ УЧЕБНЫЙ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6231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285750" y="115888"/>
            <a:ext cx="8686800" cy="72072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Пластичное ВВ</a:t>
            </a:r>
          </a:p>
        </p:txBody>
      </p:sp>
      <p:sp>
        <p:nvSpPr>
          <p:cNvPr id="45059" name="Текст 3"/>
          <p:cNvSpPr>
            <a:spLocks noGrp="1"/>
          </p:cNvSpPr>
          <p:nvPr>
            <p:ph idx="1"/>
          </p:nvPr>
        </p:nvSpPr>
        <p:spPr>
          <a:xfrm>
            <a:off x="179512" y="764704"/>
            <a:ext cx="8686800" cy="5759450"/>
          </a:xfrm>
        </p:spPr>
        <p:txBody>
          <a:bodyPr/>
          <a:lstStyle/>
          <a:p>
            <a:pPr marL="95250" indent="436563"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100" dirty="0" smtClean="0"/>
              <a:t>Пластит - 4 представляет собой однородную тестообразную массу светло-кремового цвета плотностью 1,4. </a:t>
            </a:r>
          </a:p>
          <a:p>
            <a:pPr marL="95250" indent="436563"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100" dirty="0" smtClean="0"/>
              <a:t>Пластит изготовляется из порошко­образного гексогена (80%) и специального пластифика­тора (20%) путем тщательного их перемешивания.</a:t>
            </a:r>
          </a:p>
          <a:p>
            <a:pPr marL="95250" indent="436563"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100" dirty="0" smtClean="0"/>
              <a:t>Пластит - 4 негигроскопичен и нерастворим в воде; легко деформируется усилием рук. </a:t>
            </a:r>
          </a:p>
          <a:p>
            <a:pPr marL="95250" indent="436563"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100" dirty="0" smtClean="0"/>
              <a:t>Пластические свойства пластита-4 сохраняются при температуре от —30° до +50°. </a:t>
            </a:r>
          </a:p>
          <a:p>
            <a:pPr marL="95250" indent="436563"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100" dirty="0" smtClean="0"/>
              <a:t>К удару, трению и тепловым воздействиям пластит-4 малочувствителен (его чувствительность лишь немного выше чувствительности тротила). При простреле ружейной пулей, как правило, не взрывается и не загорается; при зажигании горит; горение его в количестве до 50 </a:t>
            </a:r>
            <a:r>
              <a:rPr lang="ru-RU" sz="2100" i="1" dirty="0" smtClean="0"/>
              <a:t>кг </a:t>
            </a:r>
            <a:r>
              <a:rPr lang="ru-RU" sz="2100" dirty="0" smtClean="0"/>
              <a:t>протекает энергично, но без взрыва. С металлами пластит-4 химически не взаимодействует. Детонирует он от капсюля-детонатора, погруженного в массу заряда на глубину не менее 10 </a:t>
            </a:r>
            <a:r>
              <a:rPr lang="ru-RU" sz="2100" i="1" dirty="0" smtClean="0"/>
              <a:t>мм.</a:t>
            </a:r>
            <a:endParaRPr lang="ru-RU" sz="2100" dirty="0" smtClean="0"/>
          </a:p>
        </p:txBody>
      </p:sp>
    </p:spTree>
    <p:extLst>
      <p:ext uri="{BB962C8B-B14F-4D97-AF65-F5344CB8AC3E}">
        <p14:creationId xmlns:p14="http://schemas.microsoft.com/office/powerpoint/2010/main" val="14798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1172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7" name="Rectangle 7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3609975" cy="5111750"/>
          </a:xfrm>
        </p:spPr>
        <p:txBody>
          <a:bodyPr rtlCol="0">
            <a:normAutofit/>
          </a:bodyPr>
          <a:lstStyle/>
          <a:p>
            <a:pPr indent="17780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54040F"/>
                </a:solidFill>
                <a:latin typeface="+mn-lt"/>
              </a:rPr>
              <a:t>Пластичное ВВ (пластит-4): </a:t>
            </a:r>
            <a:r>
              <a:rPr lang="ru-RU" sz="2400" dirty="0" smtClean="0">
                <a:latin typeface="+mn-lt"/>
              </a:rPr>
              <a:t>поставляется в войска в виде брикетов размером 70 </a:t>
            </a:r>
            <a:r>
              <a:rPr lang="en-US" sz="2400" dirty="0" smtClean="0">
                <a:latin typeface="+mn-lt"/>
                <a:cs typeface="Tahoma" pitchFamily="34" charset="0"/>
              </a:rPr>
              <a:t>×</a:t>
            </a:r>
            <a:r>
              <a:rPr lang="ru-RU" sz="2400" dirty="0" smtClean="0">
                <a:latin typeface="+mn-lt"/>
              </a:rPr>
              <a:t> 70 </a:t>
            </a:r>
            <a:r>
              <a:rPr lang="en-US" sz="2400" dirty="0" smtClean="0">
                <a:latin typeface="+mn-lt"/>
                <a:cs typeface="Tahoma" pitchFamily="34" charset="0"/>
              </a:rPr>
              <a:t>×</a:t>
            </a:r>
            <a:r>
              <a:rPr lang="ru-RU" sz="2400" dirty="0" smtClean="0">
                <a:latin typeface="+mn-lt"/>
              </a:rPr>
              <a:t> 145 мм, вес1 кг.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Брикеты по 32 шт. упаковываются в деревянные ящики.</a:t>
            </a:r>
            <a:br>
              <a:rPr lang="ru-RU" sz="2400" dirty="0" smtClean="0">
                <a:latin typeface="+mn-lt"/>
              </a:rPr>
            </a:br>
            <a:endParaRPr lang="ru-RU" sz="2400" dirty="0" smtClean="0">
              <a:latin typeface="+mn-lt"/>
            </a:endParaRPr>
          </a:p>
        </p:txBody>
      </p:sp>
      <p:pic>
        <p:nvPicPr>
          <p:cNvPr id="460809" name="Picture 9" descr="ПВВ-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1390650"/>
            <a:ext cx="4752975" cy="3621088"/>
          </a:xfrm>
          <a:noFill/>
        </p:spPr>
      </p:pic>
    </p:spTree>
    <p:extLst>
      <p:ext uri="{BB962C8B-B14F-4D97-AF65-F5344CB8AC3E}">
        <p14:creationId xmlns:p14="http://schemas.microsoft.com/office/powerpoint/2010/main" val="41858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60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60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60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60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60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08051"/>
            <a:ext cx="4643471" cy="380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>
            <a:spLocks noRot="1" noChangeArrowheads="1"/>
          </p:cNvSpPr>
          <p:nvPr/>
        </p:nvSpPr>
        <p:spPr bwMode="auto">
          <a:xfrm>
            <a:off x="179388" y="188913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>Пластит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4" name="Picture 5" descr="ПВВ-5А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3357562"/>
            <a:ext cx="4143405" cy="3357586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607432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ru-RU" sz="3000" b="1" smtClean="0">
                <a:solidFill>
                  <a:srgbClr val="FF0000"/>
                </a:solidFill>
              </a:rPr>
              <a:t>Характеристики ВВ</a:t>
            </a:r>
          </a:p>
        </p:txBody>
      </p:sp>
      <p:graphicFrame>
        <p:nvGraphicFramePr>
          <p:cNvPr id="36241" name="Group 401"/>
          <p:cNvGraphicFramePr>
            <a:graphicFrameLocks noGrp="1"/>
          </p:cNvGraphicFramePr>
          <p:nvPr>
            <p:ph idx="1"/>
          </p:nvPr>
        </p:nvGraphicFramePr>
        <p:xfrm>
          <a:off x="0" y="785813"/>
          <a:ext cx="9144000" cy="6097589"/>
        </p:xfrm>
        <a:graphic>
          <a:graphicData uri="http://schemas.openxmlformats.org/drawingml/2006/table">
            <a:tbl>
              <a:tblPr/>
              <a:tblGrid>
                <a:gridCol w="1852083"/>
                <a:gridCol w="1279757"/>
                <a:gridCol w="1440160"/>
                <a:gridCol w="1656184"/>
                <a:gridCol w="2915816"/>
              </a:tblGrid>
              <a:tr h="48193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Тротиловые шашки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Заряд пластичного ВВ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Большая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Малая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Буровая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734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Характеристики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Вес ВВ, кг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0,075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459">
                <a:tc gridSpan="5">
                  <a:txBody>
                    <a:bodyPr/>
                    <a:lstStyle/>
                    <a:p>
                      <a:pPr marL="0" marR="0" lvl="0" indent="2746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Размеры мм: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длина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145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ширина (диаметр)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 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высота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Состав ВВ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Тротил (тринитротолуол, тол, ТНТ)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Смесь гексогена с пластификатором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Цвет ВВ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Светло-желтый или светло-коричневый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Светло-кремовый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Способ взрыва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Взрываются от капсюля-детонатора № 8А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3158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пикриновая кисл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503363"/>
            <a:ext cx="5541962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9543" y="115745"/>
            <a:ext cx="7200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3200" b="1" dirty="0">
                <a:latin typeface="Arial Black" pitchFamily="34" charset="0"/>
              </a:rPr>
              <a:t>                     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Пикриновая кислота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9543" y="688118"/>
            <a:ext cx="3091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Бризантные ВВ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250825" y="1196975"/>
            <a:ext cx="30289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/>
              <a:t>порошкообразное вещество ярко-желтого цвета.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250825" y="2349500"/>
            <a:ext cx="3028950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</a:t>
            </a:r>
            <a:r>
              <a:rPr lang="ru-RU" sz="1600" u="sng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/>
              <a:t>сначала расплавляется, потом загорается, горит слабым пламенем с выделением большого количества копоти.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250825" y="4149725"/>
            <a:ext cx="30289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ОПАСНЫ</a:t>
            </a:r>
            <a:r>
              <a:rPr lang="ru-RU" sz="1400">
                <a:solidFill>
                  <a:srgbClr val="003366"/>
                </a:solidFill>
              </a:rPr>
              <a:t> </a:t>
            </a:r>
            <a:r>
              <a:rPr lang="ru-RU" sz="1600"/>
              <a:t>смеси пикриновой кислоты с измельченными металлами или пикриновая кислота в металлической таре. При контакте кислоты с металлами образуются очень чувствительные к нач. импульсу соединения – пикраты.</a:t>
            </a:r>
          </a:p>
        </p:txBody>
      </p:sp>
    </p:spTree>
    <p:extLst>
      <p:ext uri="{BB962C8B-B14F-4D97-AF65-F5344CB8AC3E}">
        <p14:creationId xmlns:p14="http://schemas.microsoft.com/office/powerpoint/2010/main" val="727366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22-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6539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9"/>
          <p:cNvSpPr txBox="1">
            <a:spLocks noChangeArrowheads="1"/>
          </p:cNvSpPr>
          <p:nvPr/>
        </p:nvSpPr>
        <p:spPr bwMode="auto">
          <a:xfrm>
            <a:off x="323850" y="538186"/>
            <a:ext cx="30240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Бризантные ВВ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0179" name="Text Box 11"/>
          <p:cNvSpPr txBox="1">
            <a:spLocks noChangeArrowheads="1"/>
          </p:cNvSpPr>
          <p:nvPr/>
        </p:nvSpPr>
        <p:spPr bwMode="auto">
          <a:xfrm>
            <a:off x="3024263" y="125294"/>
            <a:ext cx="5292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Аммиачная селитра</a:t>
            </a:r>
          </a:p>
        </p:txBody>
      </p:sp>
      <p:pic>
        <p:nvPicPr>
          <p:cNvPr id="50180" name="Picture 12" descr="гранулированная амиачная селит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84338"/>
            <a:ext cx="309721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3" descr="амиачная селитра кристалическ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684338"/>
            <a:ext cx="309721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15"/>
          <p:cNvSpPr txBox="1">
            <a:spLocks noChangeArrowheads="1"/>
          </p:cNvSpPr>
          <p:nvPr/>
        </p:nvSpPr>
        <p:spPr bwMode="auto">
          <a:xfrm>
            <a:off x="1908175" y="5218113"/>
            <a:ext cx="532765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Характер горения</a:t>
            </a:r>
            <a:r>
              <a:rPr lang="ru-RU" sz="1600" u="sng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/>
              <a:t>при нагревании расплавляется, закипает, пузырится и с легким шипением разлагается без остатка.</a:t>
            </a:r>
          </a:p>
        </p:txBody>
      </p:sp>
      <p:sp>
        <p:nvSpPr>
          <p:cNvPr id="50183" name="Text Box 16"/>
          <p:cNvSpPr txBox="1">
            <a:spLocks noChangeArrowheads="1"/>
          </p:cNvSpPr>
          <p:nvPr/>
        </p:nvSpPr>
        <p:spPr bwMode="auto">
          <a:xfrm>
            <a:off x="898525" y="1239838"/>
            <a:ext cx="3097213" cy="517525"/>
          </a:xfrm>
          <a:prstGeom prst="rect">
            <a:avLst/>
          </a:prstGeom>
          <a:solidFill>
            <a:srgbClr val="E15A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кристаллическая аммиачная селитра</a:t>
            </a:r>
          </a:p>
        </p:txBody>
      </p:sp>
      <p:sp>
        <p:nvSpPr>
          <p:cNvPr id="50184" name="Text Box 17"/>
          <p:cNvSpPr txBox="1">
            <a:spLocks noChangeArrowheads="1"/>
          </p:cNvSpPr>
          <p:nvPr/>
        </p:nvSpPr>
        <p:spPr bwMode="auto">
          <a:xfrm>
            <a:off x="5219700" y="1196975"/>
            <a:ext cx="3097213" cy="517525"/>
          </a:xfrm>
          <a:prstGeom prst="rect">
            <a:avLst/>
          </a:prstGeom>
          <a:solidFill>
            <a:srgbClr val="DA6E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гранулированная аммиачная селитра</a:t>
            </a:r>
          </a:p>
        </p:txBody>
      </p:sp>
      <p:sp>
        <p:nvSpPr>
          <p:cNvPr id="50185" name="Text Box 18"/>
          <p:cNvSpPr txBox="1">
            <a:spLocks noChangeArrowheads="1"/>
          </p:cNvSpPr>
          <p:nvPr/>
        </p:nvSpPr>
        <p:spPr bwMode="auto">
          <a:xfrm>
            <a:off x="323850" y="3994150"/>
            <a:ext cx="42481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/>
              <a:t>сыпучее гигроскопическое вещество, которое может слеживаться.</a:t>
            </a:r>
          </a:p>
        </p:txBody>
      </p:sp>
      <p:sp>
        <p:nvSpPr>
          <p:cNvPr id="50186" name="Text Box 19"/>
          <p:cNvSpPr txBox="1">
            <a:spLocks noChangeArrowheads="1"/>
          </p:cNvSpPr>
          <p:nvPr/>
        </p:nvSpPr>
        <p:spPr bwMode="auto">
          <a:xfrm>
            <a:off x="4572000" y="4006850"/>
            <a:ext cx="4392613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u="sng"/>
              <a:t>Внешний вид: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/>
              <a:t>гранулы от белого до желтого цвета с глухим отверстием.</a:t>
            </a:r>
          </a:p>
        </p:txBody>
      </p:sp>
    </p:spTree>
    <p:extLst>
      <p:ext uri="{BB962C8B-B14F-4D97-AF65-F5344CB8AC3E}">
        <p14:creationId xmlns:p14="http://schemas.microsoft.com/office/powerpoint/2010/main" val="5284617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3-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8959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39711" y="692222"/>
            <a:ext cx="31801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Метательные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ВВ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162671" y="214384"/>
            <a:ext cx="39232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Дымный порох </a:t>
            </a:r>
          </a:p>
        </p:txBody>
      </p:sp>
      <p:pic>
        <p:nvPicPr>
          <p:cNvPr id="52228" name="Picture 4" descr="лупа поро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74" y="2238376"/>
            <a:ext cx="5113337" cy="35671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8100" y="1124933"/>
            <a:ext cx="9105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/>
              <a:t>-механическая смесь нитрата калия (калиевой селитры), древесного угля </a:t>
            </a:r>
            <a:r>
              <a:rPr lang="ru-RU" b="1" dirty="0" smtClean="0"/>
              <a:t> и </a:t>
            </a:r>
            <a:r>
              <a:rPr lang="ru-RU" b="1" dirty="0"/>
              <a:t>серы в соотношении 75/15/10% (масс.).</a:t>
            </a: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>
            <a:off x="2916238" y="3573463"/>
            <a:ext cx="1511300" cy="23034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979613" y="5805488"/>
            <a:ext cx="511333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>
                <a:latin typeface="Arial Black" pitchFamily="34" charset="0"/>
              </a:rPr>
              <a:t>Пороховые элементы – графитованные зерна черного цвета неправильной формы.</a:t>
            </a:r>
          </a:p>
        </p:txBody>
      </p:sp>
    </p:spTree>
    <p:extLst>
      <p:ext uri="{BB962C8B-B14F-4D97-AF65-F5344CB8AC3E}">
        <p14:creationId xmlns:p14="http://schemas.microsoft.com/office/powerpoint/2010/main" val="3152717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2875"/>
            <a:ext cx="8784976" cy="6454477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sz="2000" b="1" i="1" dirty="0" smtClean="0"/>
              <a:t>Статья 294. Хищение огнестрельного оружия, боеприпасов или взрывчатых веществ</a:t>
            </a:r>
            <a:endParaRPr lang="ru-RU" sz="2000" dirty="0" smtClean="0"/>
          </a:p>
          <a:p>
            <a:pPr marL="0" indent="0" algn="just" eaLnBrk="1" hangingPunct="1">
              <a:buFontTx/>
              <a:buNone/>
            </a:pPr>
            <a:r>
              <a:rPr lang="ru-RU" sz="2000" dirty="0" smtClean="0"/>
              <a:t>Хищение взрывчатых веществ или взрывных устройств 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наказываются лишением свободы на срок от </a:t>
            </a:r>
            <a:r>
              <a:rPr lang="ru-RU" sz="2000" b="1" dirty="0" smtClean="0">
                <a:solidFill>
                  <a:srgbClr val="FF0000"/>
                </a:solidFill>
              </a:rPr>
              <a:t>восьми</a:t>
            </a:r>
            <a:r>
              <a:rPr lang="ru-RU" sz="2000" dirty="0" smtClean="0"/>
              <a:t> до </a:t>
            </a:r>
            <a:r>
              <a:rPr lang="ru-RU" sz="2000" b="1" dirty="0" smtClean="0">
                <a:solidFill>
                  <a:srgbClr val="FF0000"/>
                </a:solidFill>
              </a:rPr>
              <a:t>пятнадцати</a:t>
            </a:r>
            <a:r>
              <a:rPr lang="ru-RU" sz="2000" dirty="0" smtClean="0"/>
              <a:t> лет с конфискацией имущества или без конфискации.</a:t>
            </a:r>
            <a:br>
              <a:rPr lang="ru-RU" sz="2000" dirty="0" smtClean="0"/>
            </a:br>
            <a:r>
              <a:rPr lang="ru-RU" sz="2000" b="1" dirty="0" smtClean="0"/>
              <a:t>ПРИМЕЧАНИЕ.</a:t>
            </a:r>
            <a:r>
              <a:rPr lang="ru-RU" sz="2000" dirty="0" smtClean="0"/>
              <a:t> Под хищением в настоящей статье понимается умышленное противоправное безвозмездное завладение указанными предметами и веществами или правом на них путем кражи, грабежа, разбоя, вымогательства, мошенничества, злоупотребления служебными полномочиями, присвоения, растраты независимо от наличия или отсутствия корыстной цели.</a:t>
            </a:r>
          </a:p>
          <a:p>
            <a:pPr marL="0" indent="0" algn="just" eaLnBrk="1" hangingPunct="1">
              <a:buFontTx/>
              <a:buNone/>
            </a:pPr>
            <a:r>
              <a:rPr lang="ru-RU" sz="2000" b="1" i="1" dirty="0" smtClean="0"/>
              <a:t>Статья 295. Незаконные действия в отношении взрывчатых веществ </a:t>
            </a:r>
          </a:p>
          <a:p>
            <a:pPr marL="0" indent="0" algn="just" eaLnBrk="1" hangingPunct="1">
              <a:buFontTx/>
              <a:buNone/>
            </a:pPr>
            <a:r>
              <a:rPr lang="ru-RU" sz="2000" dirty="0" smtClean="0"/>
              <a:t>наказываются лишением свободы на срок от </a:t>
            </a:r>
            <a:r>
              <a:rPr lang="ru-RU" sz="2000" b="1" dirty="0" smtClean="0">
                <a:solidFill>
                  <a:srgbClr val="FF0000"/>
                </a:solidFill>
              </a:rPr>
              <a:t>четырех</a:t>
            </a:r>
            <a:r>
              <a:rPr lang="ru-RU" sz="2000" dirty="0" smtClean="0"/>
              <a:t> до </a:t>
            </a:r>
            <a:r>
              <a:rPr lang="ru-RU" sz="2000" b="1" dirty="0" smtClean="0">
                <a:solidFill>
                  <a:srgbClr val="FF0000"/>
                </a:solidFill>
              </a:rPr>
              <a:t>десяти</a:t>
            </a:r>
            <a:r>
              <a:rPr lang="ru-RU" sz="2000" dirty="0" smtClean="0"/>
              <a:t> лет с конфискацией имущества или без конфискации.</a:t>
            </a:r>
            <a:br>
              <a:rPr lang="ru-RU" sz="2000" dirty="0" smtClean="0"/>
            </a:br>
            <a:r>
              <a:rPr lang="ru-RU" sz="2000" b="1" dirty="0" smtClean="0"/>
              <a:t>ПРИМЕЧАНИЕ.</a:t>
            </a:r>
            <a:r>
              <a:rPr lang="ru-RU" sz="2000" dirty="0" smtClean="0"/>
              <a:t> Лицо, добровольно сдавшее предметы, указанные в статье 295, настоящего Кодекса, освобождается от уголовной ответственности за действия, предусмотренные названными статьями, кроме случаев сбыта. </a:t>
            </a:r>
          </a:p>
          <a:p>
            <a:pPr marL="0" indent="0" algn="just" eaLnBrk="1" hangingPunct="1">
              <a:buFontTx/>
              <a:buNone/>
            </a:pPr>
            <a:r>
              <a:rPr lang="ru-RU" sz="1600" b="1" i="1" dirty="0" smtClean="0"/>
              <a:t/>
            </a:r>
            <a:br>
              <a:rPr lang="ru-RU" sz="1600" b="1" i="1" dirty="0" smtClean="0"/>
            </a:br>
            <a:endParaRPr lang="ru-RU" sz="1600" dirty="0" smtClean="0"/>
          </a:p>
          <a:p>
            <a:pPr marL="0" indent="0" eaLnBrk="1" hangingPunct="1">
              <a:buFontTx/>
              <a:buNone/>
            </a:pPr>
            <a:endParaRPr lang="ru-RU" sz="1600" dirty="0" smtClean="0"/>
          </a:p>
          <a:p>
            <a:pPr marL="0" indent="0" eaLnBrk="1" hangingPunct="1">
              <a:buFontTx/>
              <a:buNone/>
            </a:pPr>
            <a:r>
              <a:rPr lang="ru-RU" sz="1600" b="1" i="1" dirty="0" smtClean="0"/>
              <a:t/>
            </a:r>
            <a:br>
              <a:rPr lang="ru-RU" sz="1600" b="1" i="1" dirty="0" smtClean="0"/>
            </a:br>
            <a:endParaRPr lang="ru-RU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045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24090" y="722698"/>
            <a:ext cx="32377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Метательные ВВ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240088" y="235750"/>
            <a:ext cx="41085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Дымный порох </a:t>
            </a:r>
          </a:p>
        </p:txBody>
      </p:sp>
      <p:sp>
        <p:nvSpPr>
          <p:cNvPr id="53252" name="Text Box 9"/>
          <p:cNvSpPr txBox="1">
            <a:spLocks noChangeArrowheads="1"/>
          </p:cNvSpPr>
          <p:nvPr/>
        </p:nvSpPr>
        <p:spPr bwMode="auto">
          <a:xfrm>
            <a:off x="755650" y="1196975"/>
            <a:ext cx="24844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ДОП</a:t>
            </a:r>
            <a:r>
              <a:rPr lang="ru-RU" sz="1600"/>
              <a:t> (0,31-1,25мм) </a:t>
            </a:r>
          </a:p>
          <a:p>
            <a:pPr eaLnBrk="1" hangingPunct="1"/>
            <a:r>
              <a:rPr lang="ru-RU" sz="1400"/>
              <a:t>- дымный охотничий порох.</a:t>
            </a:r>
          </a:p>
        </p:txBody>
      </p:sp>
      <p:sp>
        <p:nvSpPr>
          <p:cNvPr id="53253" name="Text Box 11"/>
          <p:cNvSpPr txBox="1">
            <a:spLocks noChangeArrowheads="1"/>
          </p:cNvSpPr>
          <p:nvPr/>
        </p:nvSpPr>
        <p:spPr bwMode="auto">
          <a:xfrm>
            <a:off x="3346450" y="1196975"/>
            <a:ext cx="2520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ДРП</a:t>
            </a:r>
          </a:p>
          <a:p>
            <a:pPr eaLnBrk="1" hangingPunct="1"/>
            <a:r>
              <a:rPr lang="ru-RU" sz="1600"/>
              <a:t> </a:t>
            </a:r>
            <a:r>
              <a:rPr lang="ru-RU" sz="1400"/>
              <a:t>- дымный ружейный порох</a:t>
            </a:r>
            <a:r>
              <a:rPr lang="ru-RU" sz="140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53254" name="Text Box 13"/>
          <p:cNvSpPr txBox="1">
            <a:spLocks noChangeArrowheads="1"/>
          </p:cNvSpPr>
          <p:nvPr/>
        </p:nvSpPr>
        <p:spPr bwMode="auto">
          <a:xfrm>
            <a:off x="6084888" y="981075"/>
            <a:ext cx="20161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КЗДП </a:t>
            </a:r>
          </a:p>
          <a:p>
            <a:pPr eaLnBrk="1" hangingPunct="1">
              <a:buFontTx/>
              <a:buChar char="-"/>
            </a:pPr>
            <a:r>
              <a:rPr lang="ru-RU" sz="1400"/>
              <a:t>крупнозернистый </a:t>
            </a:r>
          </a:p>
          <a:p>
            <a:pPr eaLnBrk="1" hangingPunct="1">
              <a:buFontTx/>
              <a:buChar char="-"/>
            </a:pPr>
            <a:r>
              <a:rPr lang="ru-RU" sz="1400"/>
              <a:t>дымный порох.</a:t>
            </a:r>
          </a:p>
        </p:txBody>
      </p:sp>
      <p:sp>
        <p:nvSpPr>
          <p:cNvPr id="53255" name="Text Box 22"/>
          <p:cNvSpPr txBox="1">
            <a:spLocks noChangeArrowheads="1"/>
          </p:cNvSpPr>
          <p:nvPr/>
        </p:nvSpPr>
        <p:spPr bwMode="auto">
          <a:xfrm>
            <a:off x="-107950" y="3857625"/>
            <a:ext cx="2555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ДВП</a:t>
            </a:r>
            <a:r>
              <a:rPr lang="ru-RU" sz="1600"/>
              <a:t> (0,31-1,25мм)</a:t>
            </a:r>
          </a:p>
          <a:p>
            <a:pPr eaLnBrk="1" hangingPunct="1"/>
            <a:r>
              <a:rPr lang="ru-RU" sz="1600"/>
              <a:t> </a:t>
            </a:r>
            <a:r>
              <a:rPr lang="ru-RU" sz="1400"/>
              <a:t>- дымный взрывной порох</a:t>
            </a:r>
            <a:r>
              <a:rPr lang="ru-RU" sz="140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53256" name="Text Box 23"/>
          <p:cNvSpPr txBox="1">
            <a:spLocks noChangeArrowheads="1"/>
          </p:cNvSpPr>
          <p:nvPr/>
        </p:nvSpPr>
        <p:spPr bwMode="auto">
          <a:xfrm>
            <a:off x="2160588" y="3857625"/>
            <a:ext cx="2484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ДМП</a:t>
            </a:r>
            <a:r>
              <a:rPr lang="ru-RU" sz="1600"/>
              <a:t> (0,31-1,25мм)</a:t>
            </a:r>
          </a:p>
          <a:p>
            <a:pPr eaLnBrk="1" hangingPunct="1"/>
            <a:r>
              <a:rPr lang="ru-RU" sz="1600"/>
              <a:t> </a:t>
            </a:r>
            <a:r>
              <a:rPr lang="ru-RU" sz="1400"/>
              <a:t>- дымный минный порох.</a:t>
            </a:r>
          </a:p>
        </p:txBody>
      </p:sp>
      <p:sp>
        <p:nvSpPr>
          <p:cNvPr id="53257" name="Text Box 24"/>
          <p:cNvSpPr txBox="1">
            <a:spLocks noChangeArrowheads="1"/>
          </p:cNvSpPr>
          <p:nvPr/>
        </p:nvSpPr>
        <p:spPr bwMode="auto">
          <a:xfrm>
            <a:off x="4464050" y="3857625"/>
            <a:ext cx="2484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ДШП</a:t>
            </a:r>
            <a:r>
              <a:rPr lang="ru-RU" sz="1600"/>
              <a:t> (0,23-0,93мм)</a:t>
            </a:r>
          </a:p>
          <a:p>
            <a:pPr eaLnBrk="1" hangingPunct="1"/>
            <a:r>
              <a:rPr lang="ru-RU" sz="1600"/>
              <a:t> </a:t>
            </a:r>
            <a:r>
              <a:rPr lang="ru-RU" sz="1400"/>
              <a:t>- дымный шнуровой порох.</a:t>
            </a:r>
          </a:p>
        </p:txBody>
      </p:sp>
      <p:sp>
        <p:nvSpPr>
          <p:cNvPr id="53258" name="Text Box 25"/>
          <p:cNvSpPr txBox="1">
            <a:spLocks noChangeArrowheads="1"/>
          </p:cNvSpPr>
          <p:nvPr/>
        </p:nvSpPr>
        <p:spPr bwMode="auto">
          <a:xfrm>
            <a:off x="6877050" y="3857625"/>
            <a:ext cx="21605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/>
              <a:t>ПМ</a:t>
            </a:r>
            <a:r>
              <a:rPr lang="ru-RU" sz="1600"/>
              <a:t> (менее 0,28 мм)</a:t>
            </a:r>
          </a:p>
          <a:p>
            <a:pPr eaLnBrk="1" hangingPunct="1"/>
            <a:r>
              <a:rPr lang="ru-RU" sz="1400"/>
              <a:t>– пороховая мякоть</a:t>
            </a:r>
            <a:r>
              <a:rPr lang="ru-RU" sz="1400">
                <a:solidFill>
                  <a:srgbClr val="003366"/>
                </a:solidFill>
              </a:rPr>
              <a:t>.</a:t>
            </a:r>
          </a:p>
        </p:txBody>
      </p:sp>
      <p:pic>
        <p:nvPicPr>
          <p:cNvPr id="53259" name="Picture 33" descr="доп-0,63х4,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1843088"/>
            <a:ext cx="1760538" cy="1585912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34" descr="дрп-0,63х4,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1843088"/>
            <a:ext cx="1760538" cy="1585912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1" name="Picture 35" descr="кзд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1843088"/>
            <a:ext cx="1760538" cy="1585912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2" name="Picture 36" descr="дв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506913"/>
            <a:ext cx="1760537" cy="1585912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3" name="Picture 37" descr="дм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506913"/>
            <a:ext cx="1760537" cy="1585912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4" name="Picture 38" descr="дшп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4506913"/>
            <a:ext cx="1760538" cy="1585912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5" name="Picture 40" descr="п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4506913"/>
            <a:ext cx="1760538" cy="1585912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39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Дымный порох</a:t>
            </a:r>
          </a:p>
        </p:txBody>
      </p:sp>
      <p:pic>
        <p:nvPicPr>
          <p:cNvPr id="54275" name="Содержимое 3" descr="IMG_18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214438"/>
            <a:ext cx="8253413" cy="5429250"/>
          </a:xfrm>
        </p:spPr>
      </p:pic>
    </p:spTree>
    <p:extLst>
      <p:ext uri="{BB962C8B-B14F-4D97-AF65-F5344CB8AC3E}">
        <p14:creationId xmlns:p14="http://schemas.microsoft.com/office/powerpoint/2010/main" val="26598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7" descr="порох бездым СОКОЛ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1213" y="1503363"/>
            <a:ext cx="5541962" cy="4157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395288" y="749609"/>
            <a:ext cx="3117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Метательные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ВВ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5300" name="Text Box 9"/>
          <p:cNvSpPr txBox="1">
            <a:spLocks noChangeArrowheads="1"/>
          </p:cNvSpPr>
          <p:nvPr/>
        </p:nvSpPr>
        <p:spPr bwMode="auto">
          <a:xfrm>
            <a:off x="611188" y="1339850"/>
            <a:ext cx="2447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000"/>
          </a:p>
        </p:txBody>
      </p:sp>
      <p:sp>
        <p:nvSpPr>
          <p:cNvPr id="55301" name="Text Box 13"/>
          <p:cNvSpPr txBox="1">
            <a:spLocks noChangeArrowheads="1"/>
          </p:cNvSpPr>
          <p:nvPr/>
        </p:nvSpPr>
        <p:spPr bwMode="auto">
          <a:xfrm>
            <a:off x="395288" y="1196975"/>
            <a:ext cx="2808287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u="sng"/>
              <a:t>Внешний вид: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1400"/>
              <a:t>бездымные пороха представляют собой сформированные пороховые элементы в виде цилиндров (с каналом или без), сферических частиц или эллипсоидов, пластинок или ленты; размер порохового элемента зависит от вида оружия, в котором он применяется; цвет частиц может быть: черным, серым, серо-зеленым, светло-желтым, темно-желтым, красно-коричневым.</a:t>
            </a:r>
          </a:p>
        </p:txBody>
      </p:sp>
      <p:sp>
        <p:nvSpPr>
          <p:cNvPr id="55302" name="Text Box 14"/>
          <p:cNvSpPr txBox="1">
            <a:spLocks noChangeArrowheads="1"/>
          </p:cNvSpPr>
          <p:nvPr/>
        </p:nvSpPr>
        <p:spPr bwMode="auto">
          <a:xfrm>
            <a:off x="395288" y="4868863"/>
            <a:ext cx="316865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u="sng"/>
              <a:t>Характер горения: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/>
              <a:t>сгорают интенсивным пламенем, после сгорания пороховых элементов может остаться шлак, формой напоминающей исходную. </a:t>
            </a:r>
          </a:p>
        </p:txBody>
      </p:sp>
      <p:sp>
        <p:nvSpPr>
          <p:cNvPr id="55303" name="Text Box 16"/>
          <p:cNvSpPr txBox="1">
            <a:spLocks noChangeArrowheads="1"/>
          </p:cNvSpPr>
          <p:nvPr/>
        </p:nvSpPr>
        <p:spPr bwMode="auto">
          <a:xfrm>
            <a:off x="755576" y="230980"/>
            <a:ext cx="7696924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3200" b="1" dirty="0"/>
              <a:t>                   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Бездымные пороха</a:t>
            </a:r>
          </a:p>
        </p:txBody>
      </p:sp>
    </p:spTree>
    <p:extLst>
      <p:ext uri="{BB962C8B-B14F-4D97-AF65-F5344CB8AC3E}">
        <p14:creationId xmlns:p14="http://schemas.microsoft.com/office/powerpoint/2010/main" val="25043236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8604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Аммиачная селитра (гранулированная)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4" name="Picture 5" descr="АС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1142984"/>
            <a:ext cx="8715436" cy="5500726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4694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3_AN-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857232"/>
            <a:ext cx="8715435" cy="5786478"/>
          </a:xfrm>
          <a:noFill/>
          <a:ln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71472" y="1"/>
            <a:ext cx="80010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Самодельное ВВ на основе аммиачной селитры и краски «серебрянки»</a:t>
            </a:r>
          </a:p>
        </p:txBody>
      </p:sp>
    </p:spTree>
    <p:extLst>
      <p:ext uri="{BB962C8B-B14F-4D97-AF65-F5344CB8AC3E}">
        <p14:creationId xmlns:p14="http://schemas.microsoft.com/office/powerpoint/2010/main" val="2357809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28600" y="228600"/>
            <a:ext cx="8720138" cy="1688232"/>
          </a:xfr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СРЕДСТВА ВЗРЫВАНИЯ (СВ)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 средства, предназначенные для возбуждения (инициирования) взрыва зарядов ВВ и боеприпасов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438400" y="2362200"/>
            <a:ext cx="4191000" cy="40011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СРЕДСТВА ВЗРЫВАНИЯ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09600" y="2971800"/>
            <a:ext cx="3962400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ПЕРВИЧНЫЕ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724400" y="2971800"/>
            <a:ext cx="3810000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ВТОРИЧНЫЕ</a:t>
            </a:r>
            <a:endParaRPr lang="ru-RU" sz="2400" b="1" dirty="0">
              <a:solidFill>
                <a:srgbClr val="7030A0"/>
              </a:solidFill>
              <a:latin typeface="Verdana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04800" y="3581400"/>
            <a:ext cx="4267200" cy="10445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000" b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средства, с помощью которых осуществляется подрыв зарядов ВВ</a:t>
            </a:r>
            <a:endParaRPr lang="ru-RU" sz="2400" b="1">
              <a:latin typeface="Verdana" pitchFamily="34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724400" y="3581400"/>
            <a:ext cx="4114800" cy="10445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бризантные ВВ, оформленные в заряды различной конфигурации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42938" y="4857750"/>
            <a:ext cx="3395662" cy="863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средства инициирования (средства воспламенения, средства детонирования)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143375" y="4857750"/>
            <a:ext cx="2743200" cy="863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средства передачи инициирующего импульса</a:t>
            </a:r>
            <a:endParaRPr lang="ru-RU" sz="16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214938" y="5929313"/>
            <a:ext cx="1690687" cy="3746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взрыватели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7000875" y="4857750"/>
            <a:ext cx="1752600" cy="6191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подрывные машинки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42938" y="5929313"/>
            <a:ext cx="4071937" cy="3746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провода электровзрывной сети</a:t>
            </a:r>
            <a:endParaRPr lang="ru-RU" sz="16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cxnSpLocks noChangeShapeType="1"/>
          </p:cNvCxnSpPr>
          <p:nvPr/>
        </p:nvCxnSpPr>
        <p:spPr bwMode="auto">
          <a:xfrm rot="5400000">
            <a:off x="-536575" y="5608638"/>
            <a:ext cx="1928813" cy="1587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15" name="Прямая соединительная линия 14"/>
          <p:cNvCxnSpPr>
            <a:cxnSpLocks noChangeShapeType="1"/>
          </p:cNvCxnSpPr>
          <p:nvPr/>
        </p:nvCxnSpPr>
        <p:spPr bwMode="auto">
          <a:xfrm rot="10800000">
            <a:off x="428625" y="6572250"/>
            <a:ext cx="7715250" cy="1588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18" name="Прямая соединительная линия 17"/>
          <p:cNvCxnSpPr>
            <a:cxnSpLocks noChangeShapeType="1"/>
          </p:cNvCxnSpPr>
          <p:nvPr/>
        </p:nvCxnSpPr>
        <p:spPr bwMode="auto">
          <a:xfrm rot="5400000" flipH="1" flipV="1">
            <a:off x="7560469" y="6057107"/>
            <a:ext cx="1081087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6" name="Прямая соединительная линия 35"/>
          <p:cNvCxnSpPr>
            <a:cxnSpLocks noChangeShapeType="1"/>
            <a:stCxn id="8202" idx="2"/>
          </p:cNvCxnSpPr>
          <p:nvPr/>
        </p:nvCxnSpPr>
        <p:spPr bwMode="auto">
          <a:xfrm rot="16200000" flipH="1">
            <a:off x="5930107" y="6453981"/>
            <a:ext cx="273050" cy="11113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7" name="Прямая соединительная линия 36"/>
          <p:cNvCxnSpPr>
            <a:cxnSpLocks noChangeShapeType="1"/>
          </p:cNvCxnSpPr>
          <p:nvPr/>
        </p:nvCxnSpPr>
        <p:spPr bwMode="auto">
          <a:xfrm rot="16200000" flipH="1">
            <a:off x="4613275" y="6124575"/>
            <a:ext cx="790575" cy="9525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9" name="Прямая соединительная линия 38"/>
          <p:cNvCxnSpPr>
            <a:cxnSpLocks noChangeShapeType="1"/>
          </p:cNvCxnSpPr>
          <p:nvPr/>
        </p:nvCxnSpPr>
        <p:spPr bwMode="auto">
          <a:xfrm rot="16200000" flipH="1">
            <a:off x="2297907" y="6417468"/>
            <a:ext cx="273050" cy="11113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sp>
        <p:nvSpPr>
          <p:cNvPr id="290838" name="Line 22"/>
          <p:cNvSpPr>
            <a:spLocks noChangeShapeType="1"/>
          </p:cNvSpPr>
          <p:nvPr/>
        </p:nvSpPr>
        <p:spPr bwMode="auto">
          <a:xfrm>
            <a:off x="395288" y="5373688"/>
            <a:ext cx="2159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022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42875" y="285728"/>
            <a:ext cx="8821738" cy="6259535"/>
          </a:xfrm>
          <a:noFill/>
        </p:spPr>
        <p:txBody>
          <a:bodyPr>
            <a:normAutofit lnSpcReduction="10000"/>
          </a:bodyPr>
          <a:lstStyle/>
          <a:p>
            <a:pPr marL="0" indent="34290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Средства инициирования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устройства срабатывающие от простого начального импульса (удар, трение, </a:t>
            </a:r>
            <a:r>
              <a:rPr lang="ru-RU" sz="2600" b="1" dirty="0" err="1" smtClean="0">
                <a:solidFill>
                  <a:srgbClr val="0000FF"/>
                </a:solidFill>
                <a:cs typeface="Times New Roman" pitchFamily="18" charset="0"/>
              </a:rPr>
              <a:t>накол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, нагрев, искровой разряд) и предназначены для воспламенения порохов, пиротехнических составов и детонации бризантных ВВ.</a:t>
            </a:r>
          </a:p>
          <a:p>
            <a:pPr marL="0" indent="34290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Средства воспламенения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устройства, выделяющие при срабатывании тепловую энергию в виде луча пламени, нагрева нити накаливания, искрового разряда. К ним относятся ударные, </a:t>
            </a:r>
            <a:r>
              <a:rPr lang="ru-RU" sz="2600" b="1" dirty="0" err="1" smtClean="0">
                <a:solidFill>
                  <a:srgbClr val="0000FF"/>
                </a:solidFill>
                <a:cs typeface="Times New Roman" pitchFamily="18" charset="0"/>
              </a:rPr>
              <a:t>накольные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, тёрочные капсюли-воспламенители и </a:t>
            </a:r>
            <a:r>
              <a:rPr lang="ru-RU" sz="2600" b="1" dirty="0" err="1" smtClean="0">
                <a:solidFill>
                  <a:srgbClr val="0000FF"/>
                </a:solidFill>
                <a:cs typeface="Times New Roman" pitchFamily="18" charset="0"/>
              </a:rPr>
              <a:t>электровоспламенители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 marL="0" indent="34290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Средства детонирования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средства инициирования, предназначенные для возбуждения детонации бризантных взрывчатых веществ: капсюли-детонаторы, </a:t>
            </a:r>
            <a:r>
              <a:rPr lang="ru-RU" sz="2600" b="1" dirty="0" err="1" smtClean="0">
                <a:solidFill>
                  <a:srgbClr val="0000FF"/>
                </a:solidFill>
                <a:cs typeface="Times New Roman" pitchFamily="18" charset="0"/>
              </a:rPr>
              <a:t>электродетонаторы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, запалы.</a:t>
            </a:r>
          </a:p>
        </p:txBody>
      </p:sp>
    </p:spTree>
    <p:extLst>
      <p:ext uri="{BB962C8B-B14F-4D97-AF65-F5344CB8AC3E}">
        <p14:creationId xmlns:p14="http://schemas.microsoft.com/office/powerpoint/2010/main" val="2279558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83582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Bef>
                <a:spcPct val="0"/>
              </a:spcBef>
            </a:pPr>
            <a:r>
              <a:rPr lang="ru-RU" sz="2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Средства передачи инициирующего импульса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– устройства, предназначенные для передачи на расстояние инициирующего импульса в виде луча огня (огнепроводный шнур) или детонационного импульса (детонирующий шнур).</a:t>
            </a:r>
          </a:p>
        </p:txBody>
      </p:sp>
    </p:spTree>
    <p:extLst>
      <p:ext uri="{BB962C8B-B14F-4D97-AF65-F5344CB8AC3E}">
        <p14:creationId xmlns:p14="http://schemas.microsoft.com/office/powerpoint/2010/main" val="1885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79388" y="214313"/>
            <a:ext cx="8750300" cy="6429375"/>
          </a:xfrm>
          <a:noFill/>
        </p:spPr>
        <p:txBody>
          <a:bodyPr>
            <a:normAutofit/>
          </a:bodyPr>
          <a:lstStyle/>
          <a:p>
            <a:pPr marL="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600" b="1" u="sng" dirty="0" smtClean="0">
                <a:solidFill>
                  <a:srgbClr val="CC0000"/>
                </a:solidFill>
                <a:cs typeface="Times New Roman" pitchFamily="18" charset="0"/>
              </a:rPr>
              <a:t>Взрыватель (минный взрыватель)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специальное устройство для возбуждения (инициирования) взрыва заряда ВВ.</a:t>
            </a:r>
          </a:p>
          <a:p>
            <a:pPr marL="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       По принципу действия:</a:t>
            </a:r>
          </a:p>
          <a:p>
            <a:pPr marL="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	</a:t>
            </a:r>
            <a:r>
              <a:rPr lang="ru-RU" sz="2600" b="1" dirty="0" smtClean="0">
                <a:solidFill>
                  <a:srgbClr val="660066"/>
                </a:solidFill>
                <a:cs typeface="Times New Roman" pitchFamily="18" charset="0"/>
              </a:rPr>
              <a:t>механические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, вызывающие взрыв заряда ВВ после механического освобождения ударника, который накалывает своим жалом капсюль-воспламенитель или капсюль-детонатор;</a:t>
            </a:r>
          </a:p>
          <a:p>
            <a:pPr marL="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	</a:t>
            </a:r>
            <a:r>
              <a:rPr lang="ru-RU" sz="2600" b="1" dirty="0" smtClean="0">
                <a:solidFill>
                  <a:srgbClr val="660066"/>
                </a:solidFill>
                <a:cs typeface="Times New Roman" pitchFamily="18" charset="0"/>
              </a:rPr>
              <a:t>электромеханические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, замыкающие электрическую цепь, чем обеспечивается поступление электрического тока к электродетонатору заряда – </a:t>
            </a:r>
            <a:r>
              <a:rPr lang="ru-RU" sz="2600" b="1" dirty="0" smtClean="0">
                <a:solidFill>
                  <a:srgbClr val="660066"/>
                </a:solidFill>
                <a:cs typeface="Times New Roman" pitchFamily="18" charset="0"/>
              </a:rPr>
              <a:t>ЗАМЫКАТЕЛИ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747655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самоделки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920880" cy="5472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213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692696"/>
            <a:ext cx="8640960" cy="3096344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sz="2000" b="1" i="1" dirty="0" smtClean="0"/>
              <a:t>Статья 298. </a:t>
            </a:r>
            <a:r>
              <a:rPr lang="ru-RU" sz="2000" b="1" i="1" dirty="0" err="1" smtClean="0"/>
              <a:t>Hенадлежащее</a:t>
            </a:r>
            <a:r>
              <a:rPr lang="ru-RU" sz="2000" b="1" i="1" dirty="0" smtClean="0"/>
              <a:t> выполнение обязанностей по охране взрывчатых веществ </a:t>
            </a:r>
          </a:p>
          <a:p>
            <a:pPr marL="0" indent="0" algn="just" eaLnBrk="1" hangingPunct="1">
              <a:buFontTx/>
              <a:buNone/>
            </a:pPr>
            <a:r>
              <a:rPr lang="ru-RU" sz="2000" dirty="0" smtClean="0"/>
              <a:t>наказывается арестом на срок до шести месяцев, или ограничением свободы на срок до </a:t>
            </a:r>
            <a:r>
              <a:rPr lang="ru-RU" sz="2000" b="1" dirty="0" smtClean="0">
                <a:solidFill>
                  <a:srgbClr val="FF0000"/>
                </a:solidFill>
              </a:rPr>
              <a:t>трех</a:t>
            </a:r>
            <a:r>
              <a:rPr lang="ru-RU" sz="2000" dirty="0" smtClean="0"/>
              <a:t> лет, или лишением свободы на тот же срок.</a:t>
            </a:r>
          </a:p>
          <a:p>
            <a:pPr marL="0" indent="0" algn="just" eaLnBrk="1" hangingPunct="1">
              <a:buFontTx/>
              <a:buNone/>
            </a:pPr>
            <a:r>
              <a:rPr lang="ru-RU" sz="2000" b="1" i="1" dirty="0" smtClean="0"/>
              <a:t>Статья 463. Нарушение правил обращения с материалами, веществами и предметами, представляющими повышенную опасность для окружающих </a:t>
            </a:r>
          </a:p>
          <a:p>
            <a:pPr marL="0" indent="0" algn="just" eaLnBrk="1" hangingPunct="1">
              <a:buFontTx/>
              <a:buNone/>
            </a:pPr>
            <a:r>
              <a:rPr lang="ru-RU" sz="2000" dirty="0" smtClean="0"/>
              <a:t>наказывается лишением свободы на срок от </a:t>
            </a:r>
            <a:r>
              <a:rPr lang="ru-RU" sz="2000" b="1" dirty="0" smtClean="0">
                <a:solidFill>
                  <a:srgbClr val="FF0000"/>
                </a:solidFill>
              </a:rPr>
              <a:t>двух</a:t>
            </a:r>
            <a:r>
              <a:rPr lang="ru-RU" sz="2000" dirty="0" smtClean="0"/>
              <a:t> до </a:t>
            </a:r>
            <a:r>
              <a:rPr lang="ru-RU" sz="2000" b="1" dirty="0" smtClean="0">
                <a:solidFill>
                  <a:srgbClr val="FF0000"/>
                </a:solidFill>
              </a:rPr>
              <a:t>семи</a:t>
            </a:r>
            <a:r>
              <a:rPr lang="ru-RU" sz="2000" dirty="0" smtClean="0"/>
              <a:t> лет. </a:t>
            </a:r>
            <a:r>
              <a:rPr lang="ru-RU" sz="1600" b="1" i="1" dirty="0" smtClean="0"/>
              <a:t/>
            </a:r>
            <a:br>
              <a:rPr lang="ru-RU" sz="1600" b="1" i="1" dirty="0" smtClean="0"/>
            </a:br>
            <a:endParaRPr lang="ru-RU" sz="1600" dirty="0" smtClean="0"/>
          </a:p>
          <a:p>
            <a:pPr marL="0" indent="0" eaLnBrk="1" hangingPunct="1">
              <a:buFontTx/>
              <a:buNone/>
            </a:pPr>
            <a:endParaRPr lang="ru-RU" sz="1600" dirty="0" smtClean="0"/>
          </a:p>
          <a:p>
            <a:pPr marL="0" indent="0" eaLnBrk="1" hangingPunct="1">
              <a:buFontTx/>
              <a:buNone/>
            </a:pPr>
            <a:r>
              <a:rPr lang="ru-RU" sz="1600" b="1" i="1" dirty="0" smtClean="0"/>
              <a:t/>
            </a:r>
            <a:br>
              <a:rPr lang="ru-RU" sz="1600" b="1" i="1" dirty="0" smtClean="0"/>
            </a:br>
            <a:endParaRPr lang="ru-RU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2241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85750" y="285750"/>
            <a:ext cx="8643938" cy="6286500"/>
          </a:xfrm>
          <a:noFill/>
        </p:spPr>
        <p:txBody>
          <a:bodyPr/>
          <a:lstStyle/>
          <a:p>
            <a:pPr marL="0" indent="342900" algn="just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660066"/>
                </a:solidFill>
                <a:cs typeface="Times New Roman" pitchFamily="18" charset="0"/>
              </a:rPr>
              <a:t>электрохимические</a:t>
            </a:r>
            <a:r>
              <a:rPr lang="ru-RU" sz="2600" b="1" dirty="0" smtClean="0">
                <a:solidFill>
                  <a:srgbClr val="6600FF"/>
                </a:solidFill>
                <a:cs typeface="Times New Roman" pitchFamily="18" charset="0"/>
              </a:rPr>
              <a:t>,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срабатывающие по истечении определенного времени, в течении которого происходит электрохимическое растворение, а затем разрыв проволоки, освобождающей ударник, который или воздействует на капсюль-воспламенитель (капсюль-детонатор), или замыкает электрическую цепь на </a:t>
            </a:r>
            <a:r>
              <a:rPr lang="ru-RU" sz="2600" b="1" dirty="0" err="1" smtClean="0">
                <a:solidFill>
                  <a:srgbClr val="0000FF"/>
                </a:solidFill>
                <a:cs typeface="Times New Roman" pitchFamily="18" charset="0"/>
              </a:rPr>
              <a:t>электродетонатор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;</a:t>
            </a:r>
          </a:p>
          <a:p>
            <a:pPr marL="0" indent="342900" algn="just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660066"/>
                </a:solidFill>
                <a:cs typeface="Times New Roman" pitchFamily="18" charset="0"/>
              </a:rPr>
              <a:t>часовые</a:t>
            </a:r>
            <a:r>
              <a:rPr lang="ru-RU" sz="2600" b="1" dirty="0" smtClean="0">
                <a:solidFill>
                  <a:srgbClr val="6600FF"/>
                </a:solidFill>
                <a:cs typeface="Times New Roman" pitchFamily="18" charset="0"/>
              </a:rPr>
              <a:t>,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срабатывающие по истечении установленного времени.</a:t>
            </a:r>
            <a:endParaRPr lang="ru-RU" sz="2600" b="1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2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85750" y="285750"/>
            <a:ext cx="8643938" cy="6286500"/>
          </a:xfrm>
          <a:noFill/>
        </p:spPr>
        <p:txBody>
          <a:bodyPr>
            <a:normAutofit/>
          </a:bodyPr>
          <a:lstStyle/>
          <a:p>
            <a:pPr marL="0" indent="34290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По срокам действия:</a:t>
            </a:r>
            <a:r>
              <a:rPr lang="ru-RU" sz="2600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взрыватели бывают мгновенного или замедленного действия.</a:t>
            </a:r>
          </a:p>
          <a:p>
            <a:pPr marL="0" indent="342900" algn="just">
              <a:spcBef>
                <a:spcPct val="0"/>
              </a:spcBef>
              <a:buClr>
                <a:srgbClr val="660066"/>
              </a:buClr>
              <a:buFont typeface="Wingdings" pitchFamily="2" charset="2"/>
              <a:buChar char="v"/>
            </a:pPr>
            <a:r>
              <a:rPr lang="ru-RU" sz="2600" b="1" i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sz="2600" b="1" i="1" dirty="0" smtClean="0">
                <a:solidFill>
                  <a:srgbClr val="660066"/>
                </a:solidFill>
                <a:cs typeface="Times New Roman" pitchFamily="18" charset="0"/>
              </a:rPr>
              <a:t>мгновенного действия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вызывают взрыв зарядов мин при первом же непосредственном воздействии на них (при нажатии, натяжении или обрыве проволоки, замыкания контактов электрической цепи и т.п.).</a:t>
            </a:r>
          </a:p>
          <a:p>
            <a:pPr marL="0" indent="342900" algn="just">
              <a:spcBef>
                <a:spcPct val="0"/>
              </a:spcBef>
              <a:buClr>
                <a:srgbClr val="660066"/>
              </a:buClr>
              <a:buFont typeface="Wingdings" pitchFamily="2" charset="2"/>
              <a:buChar char="v"/>
            </a:pPr>
            <a:r>
              <a:rPr lang="ru-RU" sz="2600" b="1" i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sz="2600" b="1" i="1" dirty="0" smtClean="0">
                <a:solidFill>
                  <a:srgbClr val="660066"/>
                </a:solidFill>
                <a:cs typeface="Times New Roman" pitchFamily="18" charset="0"/>
              </a:rPr>
              <a:t>замедленного действия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вызывают взрыв зарядов мин по истечении заранее установленного срока.</a:t>
            </a:r>
            <a:endParaRPr lang="ru-RU" sz="2600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8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самоделки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188913"/>
            <a:ext cx="7429552" cy="642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672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14313" y="428604"/>
            <a:ext cx="8715375" cy="6215084"/>
          </a:xfrm>
          <a:noFill/>
        </p:spPr>
        <p:txBody>
          <a:bodyPr>
            <a:normAutofit/>
          </a:bodyPr>
          <a:lstStyle/>
          <a:p>
            <a:pPr marL="0" indent="34290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err="1" smtClean="0">
                <a:solidFill>
                  <a:srgbClr val="CC0000"/>
                </a:solidFill>
                <a:cs typeface="Times New Roman" pitchFamily="18" charset="0"/>
              </a:rPr>
              <a:t>Взрывательное</a:t>
            </a: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 устройство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</a:t>
            </a:r>
            <a:r>
              <a:rPr lang="ru-RU" sz="2600" b="1" dirty="0" err="1" smtClean="0">
                <a:solidFill>
                  <a:srgbClr val="0000FF"/>
                </a:solidFill>
                <a:cs typeface="Times New Roman" pitchFamily="18" charset="0"/>
              </a:rPr>
              <a:t>устройство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, в котором имеются все элементы взрывателя, кроме капсюля-детонатора (запала).</a:t>
            </a:r>
          </a:p>
          <a:p>
            <a:pPr marL="0" indent="34290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0" indent="34290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CC0000"/>
                </a:solidFill>
                <a:cs typeface="Times New Roman" pitchFamily="18" charset="0"/>
              </a:rPr>
              <a:t>Приводное устройство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обеспечивает срабатывание взрывателя мины в результате определённого внешнего воздействия объекта, для поражения или повреждения которого предназначена мина (датчик цели).</a:t>
            </a:r>
          </a:p>
          <a:p>
            <a:pPr marL="0" indent="34290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600" b="1" dirty="0" smtClean="0">
              <a:solidFill>
                <a:srgbClr val="CC0000"/>
              </a:solidFill>
              <a:cs typeface="Times New Roman" pitchFamily="18" charset="0"/>
            </a:endParaRPr>
          </a:p>
          <a:p>
            <a:pPr marL="0" indent="342900" algn="just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600" b="1" dirty="0" err="1" smtClean="0">
                <a:solidFill>
                  <a:srgbClr val="CC0000"/>
                </a:solidFill>
                <a:cs typeface="Times New Roman" pitchFamily="18" charset="0"/>
              </a:rPr>
              <a:t>Замыкатель</a:t>
            </a:r>
            <a:r>
              <a:rPr lang="ru-RU" sz="2600" b="1" dirty="0" smtClean="0"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cs typeface="Times New Roman" pitchFamily="18" charset="0"/>
              </a:rPr>
              <a:t>– устройство, обеспечивающее замыкание контактов электрической цепи мины.</a:t>
            </a:r>
          </a:p>
        </p:txBody>
      </p:sp>
    </p:spTree>
    <p:extLst>
      <p:ext uri="{BB962C8B-B14F-4D97-AF65-F5344CB8AC3E}">
        <p14:creationId xmlns:p14="http://schemas.microsoft.com/office/powerpoint/2010/main" val="1978856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25-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0193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Виды и формы зарядов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836613"/>
            <a:ext cx="8858250" cy="4824635"/>
          </a:xfrm>
        </p:spPr>
        <p:txBody>
          <a:bodyPr/>
          <a:lstStyle/>
          <a:p>
            <a:pPr marL="84138" indent="11113" algn="just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Зарядом</a:t>
            </a:r>
            <a:r>
              <a:rPr lang="ru-RU" sz="2400" b="1" i="1" dirty="0" smtClean="0">
                <a:cs typeface="Times New Roman" pitchFamily="18" charset="0"/>
              </a:rPr>
              <a:t> </a:t>
            </a:r>
            <a:r>
              <a:rPr lang="ru-RU" sz="2400" dirty="0" smtClean="0">
                <a:cs typeface="Times New Roman" pitchFamily="18" charset="0"/>
              </a:rPr>
              <a:t>называется определенное количество ВВ, подготовленное для производства взрыва.</a:t>
            </a:r>
          </a:p>
          <a:p>
            <a:pPr marL="84138" indent="11113" algn="just">
              <a:buSzPts val="1500"/>
              <a:buFontTx/>
              <a:buNone/>
            </a:pPr>
            <a:r>
              <a:rPr lang="ru-RU" sz="2400" dirty="0" smtClean="0">
                <a:cs typeface="Times New Roman" pitchFamily="18" charset="0"/>
              </a:rPr>
              <a:t>Масса зарядов ВВ при проведении взрывных работ определяется на основании методики, которую утверждает начальник инженерных войск Вооруженных Сил – начальник управления инженерных войск Генерального штаба Вооруженных Сил.</a:t>
            </a:r>
          </a:p>
          <a:p>
            <a:pPr marL="84138" indent="11113" algn="just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Заряды характеризуются:</a:t>
            </a:r>
          </a:p>
          <a:p>
            <a:pPr marL="84138" indent="11113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cs typeface="Times New Roman" pitchFamily="18" charset="0"/>
              </a:rPr>
              <a:t>массой;</a:t>
            </a:r>
          </a:p>
          <a:p>
            <a:pPr marL="84138" indent="11113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cs typeface="Times New Roman" pitchFamily="18" charset="0"/>
              </a:rPr>
              <a:t>формой;</a:t>
            </a:r>
          </a:p>
          <a:p>
            <a:pPr marL="84138" indent="11113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cs typeface="Times New Roman" pitchFamily="18" charset="0"/>
              </a:rPr>
              <a:t>расположением относительно подрываемых объектов;</a:t>
            </a:r>
          </a:p>
          <a:p>
            <a:pPr marL="84138" indent="11113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cs typeface="Times New Roman" pitchFamily="18" charset="0"/>
              </a:rPr>
              <a:t>оболочкой.</a:t>
            </a:r>
          </a:p>
        </p:txBody>
      </p:sp>
    </p:spTree>
    <p:extLst>
      <p:ext uri="{BB962C8B-B14F-4D97-AF65-F5344CB8AC3E}">
        <p14:creationId xmlns:p14="http://schemas.microsoft.com/office/powerpoint/2010/main" val="3057773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3" descr="30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56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3" name="Picture 3" descr="31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7" name="Picture 3" descr="32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3" descr="33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8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625475" algn="just" eaLnBrk="1" hangingPunct="1">
              <a:buFontTx/>
              <a:buNone/>
            </a:pPr>
            <a:r>
              <a:rPr lang="ru-RU" smtClean="0"/>
              <a:t>Работы, выполняемые при помощи взрывчатых веществ, </a:t>
            </a:r>
            <a:r>
              <a:rPr lang="ru-RU" b="1" smtClean="0">
                <a:solidFill>
                  <a:srgbClr val="FF0000"/>
                </a:solidFill>
              </a:rPr>
              <a:t>называются взрывными</a:t>
            </a:r>
            <a:r>
              <a:rPr lang="ru-RU" smtClean="0">
                <a:solidFill>
                  <a:srgbClr val="FF0000"/>
                </a:solidFill>
              </a:rPr>
              <a:t>.  </a:t>
            </a:r>
          </a:p>
          <a:p>
            <a:pPr marL="0" indent="625475" algn="just" eaLnBrk="1" hangingPunct="1">
              <a:buFontTx/>
              <a:buNone/>
            </a:pPr>
            <a:r>
              <a:rPr lang="ru-RU" smtClean="0"/>
              <a:t>Они входят в состав основных мероприятий инженерного обеспечения боевых действий войск.</a:t>
            </a:r>
          </a:p>
        </p:txBody>
      </p:sp>
    </p:spTree>
    <p:extLst>
      <p:ext uri="{BB962C8B-B14F-4D97-AF65-F5344CB8AC3E}">
        <p14:creationId xmlns:p14="http://schemas.microsoft.com/office/powerpoint/2010/main" val="15341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5" name="Picture 3" descr="34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1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9" name="Picture 3" descr="35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3" name="Picture 3" descr="36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428625"/>
            <a:ext cx="10144125" cy="760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9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7" name="Picture 3" descr="37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1" name="Picture 3" descr="38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6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5" name="Picture 3" descr="39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0" y="-642938"/>
            <a:ext cx="10001250" cy="75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8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6323" name="Picture 3" descr="26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1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7" name="Picture 3" descr="27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3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1" name="Picture 3" descr="28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395" name="Picture 3" descr="29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31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/>
          <a:lstStyle/>
          <a:p>
            <a:pPr eaLnBrk="1" hangingPunct="1"/>
            <a:r>
              <a:rPr lang="ru-RU" sz="3600" b="1" smtClean="0"/>
              <a:t>Взрывные работы применяются:</a:t>
            </a: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179512" y="3214687"/>
            <a:ext cx="2267744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dirty="0"/>
              <a:t>При разрушении (взрывании) объектов</a:t>
            </a:r>
          </a:p>
        </p:txBody>
      </p:sp>
      <p:pic>
        <p:nvPicPr>
          <p:cNvPr id="14340" name="Picture 9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557338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12268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16632"/>
            <a:ext cx="7210425" cy="93662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Огневой способ взрывания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980728"/>
            <a:ext cx="8712968" cy="5184775"/>
          </a:xfrm>
        </p:spPr>
        <p:txBody>
          <a:bodyPr/>
          <a:lstStyle/>
          <a:p>
            <a:pPr marL="0" indent="355600" algn="just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/>
              <a:t>Огневой способ применяется для взрывания одиночных зарядов ВВ или для разновременного взрывания серий зарядов, когда взрыв одного из них не может повредить другого заряда или другой серии зарядов.</a:t>
            </a:r>
            <a:endParaRPr lang="ru-RU" sz="2400" b="1" i="1" dirty="0" smtClean="0"/>
          </a:p>
          <a:p>
            <a:pPr marL="0" indent="355600" algn="just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 smtClean="0">
                <a:solidFill>
                  <a:srgbClr val="FF3300"/>
                </a:solidFill>
              </a:rPr>
              <a:t>Положительной </a:t>
            </a:r>
            <a:r>
              <a:rPr lang="ru-RU" sz="2400" dirty="0" smtClean="0"/>
              <a:t>стороной огневого взрывания является его простота, не требующая высокой квалификации подрывников, и быстрота подготовки объектов к взрыву.</a:t>
            </a:r>
            <a:endParaRPr lang="ru-RU" sz="2400" b="1" i="1" dirty="0" smtClean="0"/>
          </a:p>
          <a:p>
            <a:pPr marL="0" indent="355600" algn="just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 smtClean="0">
                <a:solidFill>
                  <a:srgbClr val="00CC00"/>
                </a:solidFill>
              </a:rPr>
              <a:t>Недостатком</a:t>
            </a:r>
            <a:r>
              <a:rPr lang="ru-RU" sz="2400" b="1" i="1" dirty="0" smtClean="0"/>
              <a:t> </a:t>
            </a:r>
            <a:r>
              <a:rPr lang="ru-RU" sz="2400" dirty="0" smtClean="0"/>
              <a:t>этого способа является то, что он не позволяет одновременно взорвать серию зарядов и произвести взрыв в точно установленное время.</a:t>
            </a:r>
          </a:p>
          <a:p>
            <a:pPr marL="0" indent="355600" algn="just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/>
              <a:t>При огневом способе взрывание зарядов осуществляется  зажигательными трубками, которые поступают из промышленности в готовом виде, но могут изготавливаться и в войсках.</a:t>
            </a:r>
          </a:p>
        </p:txBody>
      </p:sp>
    </p:spTree>
    <p:extLst>
      <p:ext uri="{BB962C8B-B14F-4D97-AF65-F5344CB8AC3E}">
        <p14:creationId xmlns:p14="http://schemas.microsoft.com/office/powerpoint/2010/main" val="326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6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635625"/>
          </a:xfrm>
        </p:spPr>
        <p:txBody>
          <a:bodyPr/>
          <a:lstStyle/>
          <a:p>
            <a:pPr indent="355600" algn="l">
              <a:buClr>
                <a:srgbClr val="3D007A"/>
              </a:buClr>
              <a:buFont typeface="Wingdings" pitchFamily="2" charset="2"/>
              <a:buNone/>
            </a:pPr>
            <a:r>
              <a:rPr lang="ru-RU" sz="2800" dirty="0" smtClean="0">
                <a:latin typeface="+mn-lt"/>
              </a:rPr>
              <a:t>Для изготовления зажигательных трубок в войсках и их воспламенения необходимы: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 -капсюли-детонаторы (КД);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 -огнепроводный шнур (ОШ);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 -</a:t>
            </a:r>
            <a:r>
              <a:rPr lang="ru-RU" sz="2800" dirty="0" err="1" smtClean="0">
                <a:latin typeface="+mn-lt"/>
              </a:rPr>
              <a:t>воспламенительный</a:t>
            </a:r>
            <a:r>
              <a:rPr lang="ru-RU" sz="2800" dirty="0" smtClean="0">
                <a:latin typeface="+mn-lt"/>
              </a:rPr>
              <a:t> (тлеющий) фитиль;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 -спички обыкновенные или спички подрывника (тлеющие).</a:t>
            </a:r>
          </a:p>
        </p:txBody>
      </p:sp>
    </p:spTree>
    <p:extLst>
      <p:ext uri="{BB962C8B-B14F-4D97-AF65-F5344CB8AC3E}">
        <p14:creationId xmlns:p14="http://schemas.microsoft.com/office/powerpoint/2010/main" val="38906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758113" cy="1371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 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Капсюль-детонатор (КД) применяется для инициирования (возбуждения детонации)</a:t>
            </a:r>
            <a:b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зарядов ВВ. </a:t>
            </a:r>
          </a:p>
        </p:txBody>
      </p:sp>
      <p:pic>
        <p:nvPicPr>
          <p:cNvPr id="466951" name="Picture 7" descr="4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2133600"/>
            <a:ext cx="2767012" cy="3886200"/>
          </a:xfrm>
          <a:noFill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571865" y="1916113"/>
            <a:ext cx="4320633" cy="4465293"/>
            <a:chOff x="3491" y="1674"/>
            <a:chExt cx="5561" cy="7051"/>
          </a:xfrm>
        </p:grpSpPr>
        <p:pic>
          <p:nvPicPr>
            <p:cNvPr id="23557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01" y="1674"/>
              <a:ext cx="1840" cy="4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8" name="Text Box 14"/>
            <p:cNvSpPr txBox="1">
              <a:spLocks noChangeArrowheads="1"/>
            </p:cNvSpPr>
            <p:nvPr/>
          </p:nvSpPr>
          <p:spPr bwMode="auto">
            <a:xfrm>
              <a:off x="3491" y="6894"/>
              <a:ext cx="5561" cy="1831"/>
            </a:xfrm>
            <a:prstGeom prst="rect">
              <a:avLst/>
            </a:prstGeom>
            <a:blipFill dpi="0" rotWithShape="1">
              <a:blip r:embed="rId4">
                <a:alphaModFix amt="10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ts val="200"/>
                </a:spcBef>
              </a:pPr>
              <a:r>
                <a:rPr lang="ru-RU" b="1" dirty="0">
                  <a:latin typeface="+mn-lt"/>
                </a:rPr>
                <a:t>Капсюль-детонатор № 8-А:</a:t>
              </a:r>
            </a:p>
            <a:p>
              <a:pPr algn="ctr">
                <a:spcBef>
                  <a:spcPts val="200"/>
                </a:spcBef>
              </a:pPr>
              <a:r>
                <a:rPr lang="ru-RU" sz="1600" b="1" dirty="0">
                  <a:latin typeface="+mn-lt"/>
                </a:rPr>
                <a:t>1 - гильза; 2 – чашечка; 3 – сетка; 4</a:t>
              </a:r>
              <a:r>
                <a:rPr lang="ru-RU" sz="1600" b="1" i="1" dirty="0">
                  <a:latin typeface="+mn-lt"/>
                </a:rPr>
                <a:t> – </a:t>
              </a:r>
              <a:r>
                <a:rPr lang="ru-RU" sz="1600" b="1" dirty="0">
                  <a:latin typeface="+mn-lt"/>
                </a:rPr>
                <a:t>ТНРС; 5 - азид свинца; 7 - тетрил (тэн, гексоген)</a:t>
              </a:r>
              <a:endParaRPr lang="ru-RU" sz="24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4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9350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КД считаются  непригодными  при наличии: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700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84784"/>
            <a:ext cx="8712968" cy="2960688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600" b="1" dirty="0" smtClean="0"/>
              <a:t>сквозных трещин или помятостей на гильзе;</a:t>
            </a:r>
          </a:p>
          <a:p>
            <a:pPr marL="0" indent="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600" b="1" dirty="0" err="1" smtClean="0"/>
              <a:t>опудренности</a:t>
            </a:r>
            <a:r>
              <a:rPr lang="ru-RU" sz="2600" b="1" dirty="0" smtClean="0"/>
              <a:t> стенок гильзы инициирующим составом;</a:t>
            </a:r>
          </a:p>
          <a:p>
            <a:pPr marL="0" indent="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600" b="1" dirty="0" smtClean="0"/>
              <a:t>окисления в виде крупных пятен или сплошного налета на гильзе.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endParaRPr lang="ru-RU" sz="2600" b="1" dirty="0" smtClean="0">
              <a:solidFill>
                <a:srgbClr val="C42500"/>
              </a:solidFill>
            </a:endParaRP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       КД с указанными дефектами применять для взрывных работ запрещается!     </a:t>
            </a:r>
          </a:p>
        </p:txBody>
      </p:sp>
    </p:spTree>
    <p:extLst>
      <p:ext uri="{BB962C8B-B14F-4D97-AF65-F5344CB8AC3E}">
        <p14:creationId xmlns:p14="http://schemas.microsoft.com/office/powerpoint/2010/main" val="9762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7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7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7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7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70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229600" cy="8112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Огнепроводный шнур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000125"/>
            <a:ext cx="8715375" cy="5237163"/>
          </a:xfrm>
        </p:spPr>
        <p:txBody>
          <a:bodyPr/>
          <a:lstStyle/>
          <a:p>
            <a:pPr marL="0" indent="35560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600" dirty="0" smtClean="0"/>
              <a:t>Предназначен для возбуждения взрыва капсюлей-детонаторов в зажигательных трубках и воспламенения зарядов дымного пороха. Он </a:t>
            </a:r>
            <a:r>
              <a:rPr lang="ru-RU" sz="2600" b="1" dirty="0" smtClean="0">
                <a:solidFill>
                  <a:srgbClr val="FF0000"/>
                </a:solidFill>
              </a:rPr>
              <a:t>состоит:</a:t>
            </a:r>
            <a:r>
              <a:rPr lang="ru-RU" sz="2600" dirty="0" smtClean="0"/>
              <a:t> из пороховой сердцевины с одной направляющей нитью в середине, нитяной оплётки и гидроизоляционной оболочки. Наружный диаметр шнура 5-6 мм. </a:t>
            </a:r>
          </a:p>
          <a:p>
            <a:pPr marL="0" indent="35560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600" dirty="0" smtClean="0"/>
              <a:t>Бухта шнура </a:t>
            </a:r>
            <a:r>
              <a:rPr lang="ru-RU" sz="2600" b="1" dirty="0" smtClean="0">
                <a:solidFill>
                  <a:srgbClr val="FF0000"/>
                </a:solidFill>
              </a:rPr>
              <a:t>проверяется на скорость горения</a:t>
            </a:r>
            <a:r>
              <a:rPr lang="ru-RU" sz="2600" dirty="0" smtClean="0">
                <a:solidFill>
                  <a:srgbClr val="FF0000"/>
                </a:solidFill>
              </a:rPr>
              <a:t>: </a:t>
            </a:r>
            <a:r>
              <a:rPr lang="ru-RU" sz="2600" dirty="0" smtClean="0"/>
              <a:t>отрезок длиной 60 см должен сгорать за 60-70с (время определяется по часам). Если шнур не удовлетворяет этим требованием - бухта уничтожается.</a:t>
            </a:r>
          </a:p>
        </p:txBody>
      </p:sp>
    </p:spTree>
    <p:extLst>
      <p:ext uri="{BB962C8B-B14F-4D97-AF65-F5344CB8AC3E}">
        <p14:creationId xmlns:p14="http://schemas.microsoft.com/office/powerpoint/2010/main" val="8878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47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8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229600" cy="71437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Изготавливается ОШ следующих видов:</a:t>
            </a:r>
          </a:p>
        </p:txBody>
      </p:sp>
      <p:sp>
        <p:nvSpPr>
          <p:cNvPr id="472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68400"/>
            <a:ext cx="4327401" cy="5429250"/>
          </a:xfrm>
        </p:spPr>
        <p:txBody>
          <a:bodyPr/>
          <a:lstStyle/>
          <a:p>
            <a:pPr marL="0" indent="12700" algn="just">
              <a:buFont typeface="Wingdings" pitchFamily="2" charset="2"/>
              <a:buNone/>
            </a:pPr>
            <a:r>
              <a:rPr lang="ru-RU" sz="2400" dirty="0" smtClean="0"/>
              <a:t>      </a:t>
            </a:r>
            <a:r>
              <a:rPr lang="ru-RU" sz="2400" b="1" dirty="0" smtClean="0">
                <a:solidFill>
                  <a:srgbClr val="2C0058"/>
                </a:solidFill>
              </a:rPr>
              <a:t>ОШ с пластикатовым покрытием</a:t>
            </a:r>
            <a:r>
              <a:rPr lang="ru-RU" sz="2400" dirty="0" smtClean="0"/>
              <a:t> ОШП (серовато-белого цвета); Скорость горения ОШП на воздухе - 1см/сек. Под водой шнур горит на глубине до 5м; горение его под водой протекает несколько быстрее, чем на воздухе. </a:t>
            </a:r>
          </a:p>
          <a:p>
            <a:pPr marL="0" indent="12700" algn="just">
              <a:buFont typeface="Wingdings" pitchFamily="2" charset="2"/>
              <a:buNone/>
            </a:pPr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rgbClr val="2C0058"/>
                </a:solidFill>
              </a:rPr>
              <a:t>Огнепроводный шнур медленного  горения</a:t>
            </a:r>
            <a:r>
              <a:rPr lang="ru-RU" sz="2400" dirty="0" smtClean="0"/>
              <a:t>  ОШМГ (голубого цвета).</a:t>
            </a:r>
          </a:p>
          <a:p>
            <a:pPr marL="0" indent="12700" algn="just">
              <a:buFont typeface="Wingdings" pitchFamily="2" charset="2"/>
              <a:buNone/>
            </a:pPr>
            <a:r>
              <a:rPr lang="ru-RU" sz="2400" dirty="0" smtClean="0"/>
              <a:t>    Скорость горения ОШМГ-1см/3сек.</a:t>
            </a:r>
          </a:p>
        </p:txBody>
      </p:sp>
      <p:pic>
        <p:nvPicPr>
          <p:cNvPr id="472072" name="Picture 8" descr="IMG_073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64088" y="1124744"/>
            <a:ext cx="3359150" cy="2519363"/>
          </a:xfrm>
          <a:noFill/>
        </p:spPr>
      </p:pic>
      <p:pic>
        <p:nvPicPr>
          <p:cNvPr id="472073" name="Picture 9" descr="IMG_066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148064" y="3933056"/>
            <a:ext cx="3648075" cy="2735263"/>
          </a:xfrm>
          <a:noFill/>
        </p:spPr>
      </p:pic>
    </p:spTree>
    <p:extLst>
      <p:ext uri="{BB962C8B-B14F-4D97-AF65-F5344CB8AC3E}">
        <p14:creationId xmlns:p14="http://schemas.microsoft.com/office/powerpoint/2010/main" val="260473174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47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5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7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7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7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7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2092325"/>
          </a:xfrm>
        </p:spPr>
        <p:txBody>
          <a:bodyPr/>
          <a:lstStyle/>
          <a:p>
            <a:pPr indent="355600" algn="just"/>
            <a:r>
              <a:rPr lang="ru-RU" sz="2600" b="1" dirty="0" err="1" smtClean="0">
                <a:solidFill>
                  <a:srgbClr val="2C0058"/>
                </a:solidFill>
                <a:latin typeface="+mn-lt"/>
              </a:rPr>
              <a:t>Воспламенительный</a:t>
            </a:r>
            <a:r>
              <a:rPr lang="ru-RU" sz="2600" b="1" dirty="0" smtClean="0">
                <a:solidFill>
                  <a:srgbClr val="2C0058"/>
                </a:solidFill>
                <a:latin typeface="+mn-lt"/>
              </a:rPr>
              <a:t> (тлеющий) фитиль</a:t>
            </a:r>
            <a:r>
              <a:rPr lang="ru-RU" sz="2600" b="1" dirty="0" smtClean="0">
                <a:latin typeface="+mn-lt"/>
              </a:rPr>
              <a:t> </a:t>
            </a:r>
            <a:r>
              <a:rPr lang="ru-RU" sz="2600" dirty="0" smtClean="0">
                <a:latin typeface="+mn-lt"/>
              </a:rPr>
              <a:t>применяется для зажигания ОШ и представляет собой пучок хлопчатобумажных или льняных нитей, пропитанных раствором калиевой селитры и заключенных в хлопчатобумажную оплетку. Диаметр фитиля 6-8 мм.</a:t>
            </a:r>
          </a:p>
        </p:txBody>
      </p:sp>
      <p:pic>
        <p:nvPicPr>
          <p:cNvPr id="474119" name="Picture 7" descr="IMG_06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3501008"/>
            <a:ext cx="3924300" cy="3015233"/>
          </a:xfrm>
          <a:noFill/>
        </p:spPr>
      </p:pic>
      <p:pic>
        <p:nvPicPr>
          <p:cNvPr id="474120" name="Picture 8" descr="IMG_06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8024" y="3501008"/>
            <a:ext cx="3924300" cy="2943225"/>
          </a:xfrm>
          <a:noFill/>
        </p:spPr>
      </p:pic>
    </p:spTree>
    <p:extLst>
      <p:ext uri="{BB962C8B-B14F-4D97-AF65-F5344CB8AC3E}">
        <p14:creationId xmlns:p14="http://schemas.microsoft.com/office/powerpoint/2010/main" val="4803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7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7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7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Спички обыкновенные или спички подрывника (тлеющие).</a:t>
            </a:r>
          </a:p>
        </p:txBody>
      </p:sp>
      <p:pic>
        <p:nvPicPr>
          <p:cNvPr id="476167" name="Picture 7" descr="IMG_03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</p:spPr>
      </p:pic>
      <p:pic>
        <p:nvPicPr>
          <p:cNvPr id="476169" name="Picture 9" descr="IMG_035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2129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7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6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610600" cy="1223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Зажигательные трубки, изготавливаемые в промышленности 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8305800" cy="4191000"/>
          </a:xfrm>
        </p:spPr>
        <p:txBody>
          <a:bodyPr rtlCol="0">
            <a:normAutofit/>
          </a:bodyPr>
          <a:lstStyle/>
          <a:p>
            <a:pPr marL="0" indent="355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/>
              <a:t>имеют три срока замедления:</a:t>
            </a:r>
          </a:p>
          <a:p>
            <a:pPr marL="0" indent="355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 50 сек (</a:t>
            </a:r>
            <a:r>
              <a:rPr lang="ru-RU" sz="2600" b="1" dirty="0" smtClean="0">
                <a:solidFill>
                  <a:srgbClr val="333399"/>
                </a:solidFill>
              </a:rPr>
              <a:t>ЗТП-50</a:t>
            </a:r>
            <a:r>
              <a:rPr lang="ru-RU" sz="2600" dirty="0" smtClean="0"/>
              <a:t>) </a:t>
            </a:r>
          </a:p>
          <a:p>
            <a:pPr marL="0" indent="355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150 сек (</a:t>
            </a:r>
            <a:r>
              <a:rPr lang="ru-RU" sz="2600" b="1" dirty="0" smtClean="0">
                <a:solidFill>
                  <a:srgbClr val="333399"/>
                </a:solidFill>
              </a:rPr>
              <a:t>ЗТП-150</a:t>
            </a:r>
            <a:r>
              <a:rPr lang="ru-RU" sz="2600" dirty="0" smtClean="0"/>
              <a:t>)</a:t>
            </a:r>
          </a:p>
          <a:p>
            <a:pPr marL="0" indent="355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 300 сек (</a:t>
            </a:r>
            <a:r>
              <a:rPr lang="ru-RU" sz="2600" b="1" dirty="0" smtClean="0">
                <a:solidFill>
                  <a:srgbClr val="333399"/>
                </a:solidFill>
              </a:rPr>
              <a:t>ЗТП-360</a:t>
            </a:r>
            <a:r>
              <a:rPr lang="ru-RU" sz="2600" dirty="0" smtClean="0"/>
              <a:t>)</a:t>
            </a:r>
          </a:p>
          <a:p>
            <a:pPr marL="0" indent="35560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/>
              <a:t> Они  изготовляются </a:t>
            </a:r>
            <a:r>
              <a:rPr lang="ru-RU" sz="2600" b="1" dirty="0" smtClean="0">
                <a:solidFill>
                  <a:srgbClr val="333399"/>
                </a:solidFill>
              </a:rPr>
              <a:t>с тёрочным</a:t>
            </a:r>
            <a:r>
              <a:rPr lang="ru-RU" sz="2600" dirty="0" smtClean="0"/>
              <a:t> или </a:t>
            </a:r>
            <a:r>
              <a:rPr lang="ru-RU" sz="2600" b="1" dirty="0" smtClean="0">
                <a:solidFill>
                  <a:srgbClr val="333399"/>
                </a:solidFill>
              </a:rPr>
              <a:t>механическим воспламенителем</a:t>
            </a:r>
            <a:r>
              <a:rPr lang="ru-RU" sz="2600" dirty="0" smtClean="0"/>
              <a:t> огнепроводного шнура.</a:t>
            </a:r>
          </a:p>
        </p:txBody>
      </p:sp>
    </p:spTree>
    <p:extLst>
      <p:ext uri="{BB962C8B-B14F-4D97-AF65-F5344CB8AC3E}">
        <p14:creationId xmlns:p14="http://schemas.microsoft.com/office/powerpoint/2010/main" val="17290236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0"/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8229600" cy="86518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Характеристики ЗТП</a:t>
            </a:r>
          </a:p>
        </p:txBody>
      </p:sp>
      <p:graphicFrame>
        <p:nvGraphicFramePr>
          <p:cNvPr id="513056" name="Group 32"/>
          <p:cNvGraphicFramePr>
            <a:graphicFrameLocks noGrp="1"/>
          </p:cNvGraphicFramePr>
          <p:nvPr>
            <p:ph idx="1"/>
          </p:nvPr>
        </p:nvGraphicFramePr>
        <p:xfrm>
          <a:off x="304800" y="1905000"/>
          <a:ext cx="8610600" cy="3713671"/>
        </p:xfrm>
        <a:graphic>
          <a:graphicData uri="http://schemas.openxmlformats.org/drawingml/2006/table">
            <a:tbl>
              <a:tblPr/>
              <a:tblGrid>
                <a:gridCol w="4491038"/>
                <a:gridCol w="1347787"/>
                <a:gridCol w="1347788"/>
                <a:gridCol w="1423987"/>
              </a:tblGrid>
              <a:tr h="5254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Характеристики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трубок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ЗТП-50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ЗТП-150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ЗТП-300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26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Время замедления взрыва: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воздухе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сек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воде на глубине 5 м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сек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Длина, см.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Вес,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Цвет огнепроводного шнура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серовато-белый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голубой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065159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1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928688"/>
          </a:xfrm>
        </p:spPr>
        <p:txBody>
          <a:bodyPr/>
          <a:lstStyle/>
          <a:p>
            <a:pPr eaLnBrk="1" hangingPunct="1"/>
            <a:r>
              <a:rPr lang="ru-RU" sz="3600" b="1" smtClean="0"/>
              <a:t>Взрывные работы применяются: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411413" y="6237288"/>
            <a:ext cx="4535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/>
              <a:t>При взрывании мостов</a:t>
            </a:r>
          </a:p>
        </p:txBody>
      </p:sp>
      <p:pic>
        <p:nvPicPr>
          <p:cNvPr id="15364" name="Picture 12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7127" r="11389" b="14413"/>
          <a:stretch>
            <a:fillRect/>
          </a:stretch>
        </p:blipFill>
        <p:spPr>
          <a:xfrm>
            <a:off x="142875" y="863600"/>
            <a:ext cx="8910638" cy="5314950"/>
          </a:xfrm>
        </p:spPr>
      </p:pic>
    </p:spTree>
    <p:extLst>
      <p:ext uri="{BB962C8B-B14F-4D97-AF65-F5344CB8AC3E}">
        <p14:creationId xmlns:p14="http://schemas.microsoft.com/office/powerpoint/2010/main" val="9952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836613"/>
            <a:ext cx="8670801" cy="2057400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Зажигательная трубка с тёрочным воспламенителем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состоит из: тёрочного воспламенителя,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огнепроводного шнура, капсюля-детонатора № 8-А и</a:t>
            </a:r>
            <a:r>
              <a:rPr lang="en-US" sz="2400" dirty="0" smtClean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ниппеля с резьбой.</a:t>
            </a:r>
          </a:p>
        </p:txBody>
      </p:sp>
      <p:pic>
        <p:nvPicPr>
          <p:cNvPr id="514051" name="Picture 3" descr="IMG_06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3429000"/>
            <a:ext cx="3619500" cy="2647950"/>
          </a:xfrm>
          <a:noFill/>
        </p:spPr>
      </p:pic>
      <p:pic>
        <p:nvPicPr>
          <p:cNvPr id="514052" name="Picture 4" descr="IMG_06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7750" y="3429000"/>
            <a:ext cx="3595688" cy="2630488"/>
          </a:xfrm>
          <a:noFill/>
        </p:spPr>
      </p:pic>
    </p:spTree>
    <p:extLst>
      <p:ext uri="{BB962C8B-B14F-4D97-AF65-F5344CB8AC3E}">
        <p14:creationId xmlns:p14="http://schemas.microsoft.com/office/powerpoint/2010/main" val="2725769008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664"/>
            <a:ext cx="8229600" cy="13716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Схема зажигательной трубки с тёрочным воспламенителем</a:t>
            </a:r>
          </a:p>
        </p:txBody>
      </p:sp>
      <p:pic>
        <p:nvPicPr>
          <p:cNvPr id="515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21804" y="1844824"/>
            <a:ext cx="7772400" cy="1752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23528" y="4464517"/>
            <a:ext cx="85689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0" dirty="0">
                <a:latin typeface="+mn-lt"/>
              </a:rPr>
              <a:t>1 – капсюль-детонатор № 8-А; 2 – втулка; 3 – алюминиевая муфточка с числом, указывающим время замедления в секундах; 4 – огнепроводный шнур; 5 – терка; 6 – трубка; 7 – терочный капсюль-воспламенитель; 8 – капроновая нить; 9 – корпус; 10 - пробка</a:t>
            </a:r>
          </a:p>
        </p:txBody>
      </p:sp>
    </p:spTree>
    <p:extLst>
      <p:ext uri="{BB962C8B-B14F-4D97-AF65-F5344CB8AC3E}">
        <p14:creationId xmlns:p14="http://schemas.microsoft.com/office/powerpoint/2010/main" val="16258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1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1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41"/>
            <a:ext cx="9144000" cy="129540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Зажигательная трубка с механическим воспламенителем. </a:t>
            </a:r>
          </a:p>
        </p:txBody>
      </p:sp>
      <p:pic>
        <p:nvPicPr>
          <p:cNvPr id="516099" name="Picture 3" descr="IMG_06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429000"/>
            <a:ext cx="4038600" cy="2571750"/>
          </a:xfrm>
          <a:noFill/>
        </p:spPr>
      </p:pic>
      <p:pic>
        <p:nvPicPr>
          <p:cNvPr id="516100" name="Picture 4" descr="IMG_06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60032" y="3429000"/>
            <a:ext cx="3950841" cy="2573337"/>
          </a:xfrm>
          <a:noFill/>
        </p:spPr>
      </p:pic>
      <p:sp>
        <p:nvSpPr>
          <p:cNvPr id="516101" name="Rectangle 5"/>
          <p:cNvSpPr>
            <a:spLocks noChangeArrowheads="1"/>
          </p:cNvSpPr>
          <p:nvPr/>
        </p:nvSpPr>
        <p:spPr bwMode="auto">
          <a:xfrm>
            <a:off x="251520" y="1268760"/>
            <a:ext cx="86409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состоит из:</a:t>
            </a:r>
          </a:p>
          <a:p>
            <a:pPr>
              <a:buFontTx/>
              <a:buChar char="•"/>
            </a:pPr>
            <a:r>
              <a:rPr lang="ru-RU" sz="2400" dirty="0" err="1">
                <a:latin typeface="+mn-lt"/>
              </a:rPr>
              <a:t>воспламенительного</a:t>
            </a:r>
            <a:r>
              <a:rPr lang="ru-RU" sz="2400" dirty="0">
                <a:latin typeface="+mn-lt"/>
              </a:rPr>
              <a:t> узла,</a:t>
            </a:r>
          </a:p>
          <a:p>
            <a:pPr>
              <a:buFontTx/>
              <a:buChar char="•"/>
            </a:pPr>
            <a:r>
              <a:rPr lang="ru-RU" sz="2400" dirty="0">
                <a:latin typeface="+mn-lt"/>
              </a:rPr>
              <a:t>огнепроводного шнура,</a:t>
            </a:r>
          </a:p>
          <a:p>
            <a:pPr>
              <a:buFontTx/>
              <a:buChar char="•"/>
            </a:pPr>
            <a:r>
              <a:rPr lang="ru-RU" sz="2400" dirty="0">
                <a:latin typeface="+mn-lt"/>
              </a:rPr>
              <a:t>капсюля-детонатора № 8-А,</a:t>
            </a:r>
          </a:p>
          <a:p>
            <a:pPr>
              <a:buFontTx/>
              <a:buChar char="•"/>
            </a:pPr>
            <a:r>
              <a:rPr lang="ru-RU" sz="2400" dirty="0">
                <a:latin typeface="+mn-lt"/>
              </a:rPr>
              <a:t>ниппеля с резьбой и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механического воспламенителя</a:t>
            </a:r>
          </a:p>
        </p:txBody>
      </p:sp>
    </p:spTree>
    <p:extLst>
      <p:ext uri="{BB962C8B-B14F-4D97-AF65-F5344CB8AC3E}">
        <p14:creationId xmlns:p14="http://schemas.microsoft.com/office/powerpoint/2010/main" val="201290586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51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51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0"/>
                                        <p:tgtEl>
                                          <p:spTgt spid="51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098" grpId="0"/>
      <p:bldP spid="51610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7288" y="188640"/>
            <a:ext cx="8229600" cy="13716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Схема зажигательной трубки с механическим воспламенителем </a:t>
            </a:r>
          </a:p>
        </p:txBody>
      </p:sp>
      <p:pic>
        <p:nvPicPr>
          <p:cNvPr id="517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3568" y="1628800"/>
            <a:ext cx="7924800" cy="2286000"/>
          </a:xfrm>
          <a:noFill/>
        </p:spPr>
      </p:pic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51520" y="4437112"/>
            <a:ext cx="84969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0" dirty="0">
                <a:latin typeface="+mn-lt"/>
              </a:rPr>
              <a:t>1 – капсюль-детонатор № 8-А; 2 – втулка; 3 – алюминиевая муфточка с числом, указывающим время замедления в секундах; 4 – огнепроводный шнур; 5 – </a:t>
            </a:r>
            <a:r>
              <a:rPr lang="ru-RU" sz="2400" b="0" dirty="0" err="1">
                <a:latin typeface="+mn-lt"/>
              </a:rPr>
              <a:t>воспламенительный</a:t>
            </a:r>
            <a:r>
              <a:rPr lang="ru-RU" sz="2400" b="0" dirty="0">
                <a:latin typeface="+mn-lt"/>
              </a:rPr>
              <a:t> узел; 6 – корпус; 7 – ударник; 8 – пружина; 9 – чека; 10 – кольцо </a:t>
            </a:r>
          </a:p>
        </p:txBody>
      </p:sp>
    </p:spTree>
    <p:extLst>
      <p:ext uri="{BB962C8B-B14F-4D97-AF65-F5344CB8AC3E}">
        <p14:creationId xmlns:p14="http://schemas.microsoft.com/office/powerpoint/2010/main" val="425903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51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1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51712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500"/>
            <a:ext cx="8587680" cy="1571625"/>
          </a:xfrm>
        </p:spPr>
        <p:txBody>
          <a:bodyPr rtlCol="0">
            <a:normAutofit/>
          </a:bodyPr>
          <a:lstStyle/>
          <a:p>
            <a:pPr indent="531813" algn="just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Детонирующий шнур (ДШ) </a:t>
            </a:r>
            <a:r>
              <a:rPr lang="ru-RU" sz="2400" dirty="0" smtClean="0">
                <a:latin typeface="+mn-lt"/>
              </a:rPr>
              <a:t>предназначен  для осуществления одновременного взрыва нескольких зарядов, а также для </a:t>
            </a:r>
            <a:r>
              <a:rPr lang="ru-RU" sz="2400" dirty="0" err="1" smtClean="0">
                <a:latin typeface="+mn-lt"/>
              </a:rPr>
              <a:t>бескапсюльного</a:t>
            </a:r>
            <a:r>
              <a:rPr lang="ru-RU" sz="2400" dirty="0" smtClean="0">
                <a:latin typeface="+mn-lt"/>
              </a:rPr>
              <a:t> взрывания зарядов ВВ, заложенных в труднодоступных местах.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0230" y="3760591"/>
            <a:ext cx="4425786" cy="1036561"/>
          </a:xfrm>
        </p:spPr>
        <p:txBody>
          <a:bodyPr rtlCol="0">
            <a:normAutofit/>
          </a:bodyPr>
          <a:lstStyle/>
          <a:p>
            <a:pPr marL="0" indent="355600" algn="just" fontAlgn="auto"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/>
              <a:t>2. Ряда внутренних и внешних оплёток, покрытых </a:t>
            </a:r>
            <a:endParaRPr lang="en-US" sz="2000" b="1" dirty="0" smtClean="0"/>
          </a:p>
          <a:p>
            <a:pPr marL="0" indent="0" algn="just" fontAlgn="auto"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/>
              <a:t>влагоизолирующей оболочкой. </a:t>
            </a:r>
          </a:p>
        </p:txBody>
      </p:sp>
      <p:pic>
        <p:nvPicPr>
          <p:cNvPr id="518150" name="Picture 6" descr="IMG_16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32040" y="2349500"/>
            <a:ext cx="4038600" cy="3422650"/>
          </a:xfrm>
          <a:noFill/>
        </p:spPr>
      </p:pic>
      <p:sp>
        <p:nvSpPr>
          <p:cNvPr id="518152" name="Rectangle 8"/>
          <p:cNvSpPr>
            <a:spLocks noChangeArrowheads="1"/>
          </p:cNvSpPr>
          <p:nvPr/>
        </p:nvSpPr>
        <p:spPr bwMode="auto">
          <a:xfrm>
            <a:off x="395288" y="2349500"/>
            <a:ext cx="1914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+mn-lt"/>
              </a:rPr>
              <a:t>состоит из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518153" name="Rectangle 9"/>
          <p:cNvSpPr>
            <a:spLocks noChangeArrowheads="1"/>
          </p:cNvSpPr>
          <p:nvPr/>
        </p:nvSpPr>
        <p:spPr bwMode="auto">
          <a:xfrm>
            <a:off x="251520" y="2744928"/>
            <a:ext cx="45365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5600">
              <a:defRPr/>
            </a:pPr>
            <a:r>
              <a:rPr lang="ru-RU" dirty="0">
                <a:latin typeface="+mn-lt"/>
              </a:rPr>
              <a:t>1. Сердцевины бризантное</a:t>
            </a:r>
            <a:endParaRPr lang="en-US" dirty="0">
              <a:latin typeface="+mn-lt"/>
            </a:endParaRPr>
          </a:p>
          <a:p>
            <a:pPr algn="just">
              <a:defRPr/>
            </a:pPr>
            <a:r>
              <a:rPr lang="ru-RU" dirty="0">
                <a:latin typeface="+mn-lt"/>
              </a:rPr>
              <a:t>ВВ тэн) с двумя направляющими нитям.</a:t>
            </a:r>
            <a:endParaRPr lang="en-US" dirty="0">
              <a:latin typeface="+mn-lt"/>
            </a:endParaRPr>
          </a:p>
        </p:txBody>
      </p:sp>
      <p:sp>
        <p:nvSpPr>
          <p:cNvPr id="518154" name="Line 10"/>
          <p:cNvSpPr>
            <a:spLocks noChangeShapeType="1"/>
          </p:cNvSpPr>
          <p:nvPr/>
        </p:nvSpPr>
        <p:spPr bwMode="auto">
          <a:xfrm>
            <a:off x="5148263" y="4005263"/>
            <a:ext cx="1566862" cy="923925"/>
          </a:xfrm>
          <a:prstGeom prst="line">
            <a:avLst/>
          </a:prstGeom>
          <a:noFill/>
          <a:ln w="57150">
            <a:solidFill>
              <a:srgbClr val="DF032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8156" name="Line 12"/>
          <p:cNvSpPr>
            <a:spLocks noChangeShapeType="1"/>
          </p:cNvSpPr>
          <p:nvPr/>
        </p:nvSpPr>
        <p:spPr bwMode="auto">
          <a:xfrm>
            <a:off x="5292725" y="5445125"/>
            <a:ext cx="1366838" cy="0"/>
          </a:xfrm>
          <a:prstGeom prst="line">
            <a:avLst/>
          </a:prstGeom>
          <a:noFill/>
          <a:ln w="57150">
            <a:solidFill>
              <a:srgbClr val="DF032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8157" name="Line 13"/>
          <p:cNvSpPr>
            <a:spLocks noChangeShapeType="1"/>
          </p:cNvSpPr>
          <p:nvPr/>
        </p:nvSpPr>
        <p:spPr bwMode="auto">
          <a:xfrm flipH="1" flipV="1">
            <a:off x="7092950" y="4292600"/>
            <a:ext cx="431800" cy="1873250"/>
          </a:xfrm>
          <a:prstGeom prst="line">
            <a:avLst/>
          </a:prstGeom>
          <a:noFill/>
          <a:ln w="57150">
            <a:solidFill>
              <a:srgbClr val="DF032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19942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1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8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18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8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8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46" grpId="0"/>
      <p:bldP spid="518152" grpId="0"/>
      <p:bldP spid="518153" grpId="0"/>
      <p:bldP spid="518154" grpId="0" animBg="1"/>
      <p:bldP spid="518156" grpId="0" animBg="1"/>
      <p:bldP spid="51815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7627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Характеристики ДШ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981075"/>
            <a:ext cx="8496622" cy="5638800"/>
          </a:xfrm>
        </p:spPr>
        <p:txBody>
          <a:bodyPr rtlCol="0">
            <a:normAutofit/>
          </a:bodyPr>
          <a:lstStyle/>
          <a:p>
            <a:pPr marL="0" indent="36195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/>
              <a:t>В войсках в основном применяется ДШ марки </a:t>
            </a:r>
            <a:r>
              <a:rPr lang="ru-RU" sz="2600" b="1" dirty="0" smtClean="0">
                <a:solidFill>
                  <a:srgbClr val="333399"/>
                </a:solidFill>
              </a:rPr>
              <a:t>ДШВ</a:t>
            </a:r>
            <a:r>
              <a:rPr lang="ru-RU" sz="2600" dirty="0" smtClean="0"/>
              <a:t>, оболочка которого выполнена из пластиката </a:t>
            </a:r>
            <a:r>
              <a:rPr lang="ru-RU" sz="2600" b="1" dirty="0" smtClean="0">
                <a:solidFill>
                  <a:srgbClr val="FF3300"/>
                </a:solidFill>
              </a:rPr>
              <a:t>красного цвета</a:t>
            </a:r>
            <a:r>
              <a:rPr lang="ru-RU" sz="2600" dirty="0" smtClean="0"/>
              <a:t>. Диаметр ДШ равен </a:t>
            </a:r>
            <a:r>
              <a:rPr lang="ru-RU" sz="2600" b="1" dirty="0" smtClean="0">
                <a:solidFill>
                  <a:srgbClr val="333399"/>
                </a:solidFill>
              </a:rPr>
              <a:t>5-6 мм</a:t>
            </a:r>
            <a:r>
              <a:rPr lang="ru-RU" sz="2600" dirty="0" smtClean="0"/>
              <a:t>.</a:t>
            </a:r>
          </a:p>
          <a:p>
            <a:pPr marL="0" indent="36195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/>
              <a:t>ДШ взрывается </a:t>
            </a:r>
            <a:r>
              <a:rPr lang="ru-RU" sz="2600" b="1" dirty="0" smtClean="0">
                <a:solidFill>
                  <a:srgbClr val="333399"/>
                </a:solidFill>
              </a:rPr>
              <a:t>со скоростью</a:t>
            </a:r>
            <a:r>
              <a:rPr lang="ru-RU" sz="2600" dirty="0" smtClean="0"/>
              <a:t> не менее </a:t>
            </a:r>
            <a:r>
              <a:rPr lang="ru-RU" sz="2600" b="1" dirty="0" smtClean="0">
                <a:solidFill>
                  <a:srgbClr val="333399"/>
                </a:solidFill>
              </a:rPr>
              <a:t>6500 м/сек</a:t>
            </a:r>
            <a:r>
              <a:rPr lang="ru-RU" sz="2600" dirty="0" smtClean="0"/>
              <a:t>.</a:t>
            </a:r>
          </a:p>
          <a:p>
            <a:pPr marL="0" indent="36195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/>
              <a:t>Его следует </a:t>
            </a:r>
            <a:r>
              <a:rPr lang="ru-RU" sz="2600" b="1" dirty="0" smtClean="0"/>
              <a:t>оберегать от механических</a:t>
            </a:r>
            <a:r>
              <a:rPr lang="ru-RU" sz="2600" dirty="0" smtClean="0"/>
              <a:t> </a:t>
            </a:r>
            <a:r>
              <a:rPr lang="ru-RU" sz="2600" b="1" dirty="0" smtClean="0"/>
              <a:t>повреждений, а также от действия влаги и огня</a:t>
            </a:r>
            <a:r>
              <a:rPr lang="ru-RU" sz="2600" dirty="0" smtClean="0"/>
              <a:t>.</a:t>
            </a:r>
          </a:p>
          <a:p>
            <a:pPr marL="0" indent="36195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/>
              <a:t>От огня ДШ может загореться и медленно гореть; при простреле пулей он может взорваться. ДШ с повреждённой оболочкой хранить воспрещается; повреждённые участки шнура вырезаются и уничтожаются.</a:t>
            </a:r>
          </a:p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600" dirty="0" smtClean="0"/>
              <a:t> </a:t>
            </a:r>
            <a:r>
              <a:rPr lang="ru-RU" sz="2600" b="1" dirty="0" smtClean="0">
                <a:solidFill>
                  <a:srgbClr val="FF0000"/>
                </a:solidFill>
              </a:rPr>
              <a:t>Хранение ДШ на солнце запрещается.</a:t>
            </a:r>
          </a:p>
        </p:txBody>
      </p:sp>
    </p:spTree>
    <p:extLst>
      <p:ext uri="{BB962C8B-B14F-4D97-AF65-F5344CB8AC3E}">
        <p14:creationId xmlns:p14="http://schemas.microsoft.com/office/powerpoint/2010/main" val="166610493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91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1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37160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Бескапсюльный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способ взрывания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773238"/>
            <a:ext cx="4327401" cy="4103687"/>
          </a:xfrm>
        </p:spPr>
        <p:txBody>
          <a:bodyPr/>
          <a:lstStyle/>
          <a:p>
            <a:pPr marL="0" indent="20638" algn="just"/>
            <a:r>
              <a:rPr lang="ru-RU" sz="2800" dirty="0" smtClean="0"/>
              <a:t>в запальное гнездо тротиловой шашки(200 гр.) вводят </a:t>
            </a:r>
            <a:r>
              <a:rPr lang="ru-RU" sz="2800" dirty="0" err="1" smtClean="0">
                <a:solidFill>
                  <a:srgbClr val="333399"/>
                </a:solidFill>
              </a:rPr>
              <a:t>концевик</a:t>
            </a:r>
            <a:r>
              <a:rPr lang="ru-RU" sz="2800" dirty="0" smtClean="0">
                <a:solidFill>
                  <a:srgbClr val="333399"/>
                </a:solidFill>
              </a:rPr>
              <a:t> ДШ</a:t>
            </a:r>
          </a:p>
          <a:p>
            <a:pPr marL="0" indent="20638" algn="just"/>
            <a:r>
              <a:rPr lang="ru-RU" sz="2800" dirty="0" smtClean="0"/>
              <a:t>тротиловая шашка обматывается 4-5 непересекающимися </a:t>
            </a:r>
            <a:r>
              <a:rPr lang="ru-RU" sz="2800" dirty="0" smtClean="0">
                <a:solidFill>
                  <a:srgbClr val="333399"/>
                </a:solidFill>
              </a:rPr>
              <a:t>витками ДШ</a:t>
            </a:r>
            <a:r>
              <a:rPr lang="en-US" sz="2800" dirty="0" smtClean="0"/>
              <a:t>,</a:t>
            </a:r>
            <a:r>
              <a:rPr lang="ru-RU" sz="2800" dirty="0" smtClean="0"/>
              <a:t> плотно прилегающими к граням шашки и один к другому</a:t>
            </a:r>
          </a:p>
        </p:txBody>
      </p:sp>
      <p:pic>
        <p:nvPicPr>
          <p:cNvPr id="520196" name="Picture 4" descr="IMG_06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2060848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2849022035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2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2000"/>
                                        <p:tgtEl>
                                          <p:spTgt spid="520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2000"/>
                                        <p:tgtEl>
                                          <p:spTgt spid="520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2000"/>
                                        <p:tgtEl>
                                          <p:spTgt spid="52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536" y="260648"/>
            <a:ext cx="8229600" cy="137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Соединение двух концов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детонирующего шнура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 собой называется сростком. 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1220" name="Picture 4" descr="IMG_065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10200" y="2209800"/>
            <a:ext cx="2489200" cy="1866900"/>
          </a:xfrm>
          <a:noFill/>
        </p:spPr>
      </p:pic>
      <p:pic>
        <p:nvPicPr>
          <p:cNvPr id="521222" name="Picture 6" descr="IMG_065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4357688"/>
            <a:ext cx="2489200" cy="1866900"/>
          </a:xfrm>
          <a:noFill/>
        </p:spPr>
      </p:pic>
      <p:pic>
        <p:nvPicPr>
          <p:cNvPr id="521221" name="Picture 5" descr="IMG_06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71550" y="4365625"/>
            <a:ext cx="2489200" cy="1866900"/>
          </a:xfrm>
          <a:noFill/>
        </p:spPr>
      </p:pic>
      <p:sp>
        <p:nvSpPr>
          <p:cNvPr id="521219" name="Rectangle 3"/>
          <p:cNvSpPr>
            <a:spLocks noGrp="1" noChangeArrowheads="1"/>
          </p:cNvSpPr>
          <p:nvPr>
            <p:ph sz="quarter" idx="4"/>
          </p:nvPr>
        </p:nvSpPr>
        <p:spPr>
          <a:xfrm>
            <a:off x="611560" y="1988840"/>
            <a:ext cx="4191000" cy="1752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600" dirty="0" smtClean="0"/>
              <a:t>Сростки производятся: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solidFill>
                  <a:srgbClr val="333399"/>
                </a:solidFill>
              </a:rPr>
              <a:t>внакладку</a:t>
            </a:r>
            <a:r>
              <a:rPr lang="ru-RU" sz="2600" dirty="0" smtClean="0"/>
              <a:t>;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solidFill>
                  <a:srgbClr val="333399"/>
                </a:solidFill>
              </a:rPr>
              <a:t>прямым узлом</a:t>
            </a:r>
            <a:r>
              <a:rPr lang="ru-RU" sz="2600" dirty="0" smtClean="0"/>
              <a:t>;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solidFill>
                  <a:srgbClr val="333399"/>
                </a:solidFill>
              </a:rPr>
              <a:t>двойной петлёй</a:t>
            </a:r>
            <a:r>
              <a:rPr lang="ru-RU" sz="2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935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2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2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18" grpId="0"/>
      <p:bldP spid="52121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7543800" cy="8588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Электрический способ взрывания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785813"/>
            <a:ext cx="8643937" cy="785812"/>
          </a:xfrm>
        </p:spPr>
        <p:txBody>
          <a:bodyPr/>
          <a:lstStyle/>
          <a:p>
            <a:pPr marL="6350" indent="357188" algn="just">
              <a:spcBef>
                <a:spcPct val="0"/>
              </a:spcBef>
              <a:buFont typeface="Arial" charset="0"/>
              <a:buNone/>
            </a:pPr>
            <a:r>
              <a:rPr lang="ru-RU" sz="2400" dirty="0" smtClean="0">
                <a:cs typeface="Times New Roman" pitchFamily="18" charset="0"/>
              </a:rPr>
              <a:t>Применяется для одновременного взрыва нескольких зарядов или для производства взрыва в точно установленное время</a:t>
            </a:r>
            <a:r>
              <a:rPr lang="en-US" sz="2400" dirty="0" smtClean="0">
                <a:cs typeface="Times New Roman" pitchFamily="18" charset="0"/>
              </a:rPr>
              <a:t>. </a:t>
            </a:r>
            <a:endParaRPr lang="ru-RU" sz="2400" dirty="0" smtClean="0">
              <a:cs typeface="Times New Roman" pitchFamily="18" charset="0"/>
            </a:endParaRPr>
          </a:p>
        </p:txBody>
      </p:sp>
      <p:sp>
        <p:nvSpPr>
          <p:cNvPr id="535556" name="Rectangle 4"/>
          <p:cNvSpPr>
            <a:spLocks noChangeArrowheads="1"/>
          </p:cNvSpPr>
          <p:nvPr/>
        </p:nvSpPr>
        <p:spPr bwMode="auto">
          <a:xfrm>
            <a:off x="214313" y="1913785"/>
            <a:ext cx="87153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b="1" dirty="0">
                <a:solidFill>
                  <a:srgbClr val="00CC00"/>
                </a:solidFill>
                <a:latin typeface="+mn-lt"/>
              </a:rPr>
              <a:t>Достоинства</a:t>
            </a:r>
            <a:r>
              <a:rPr lang="en-US" sz="2000" b="1" dirty="0">
                <a:solidFill>
                  <a:srgbClr val="00CC00"/>
                </a:solidFill>
                <a:latin typeface="+mn-lt"/>
              </a:rPr>
              <a:t>:</a:t>
            </a:r>
            <a:r>
              <a:rPr lang="en-US" sz="2000" dirty="0">
                <a:latin typeface="+mn-lt"/>
              </a:rPr>
              <a:t> </a:t>
            </a:r>
          </a:p>
          <a:p>
            <a:pPr marL="342900" indent="-342900" algn="just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ru-RU" sz="2000" b="1" dirty="0">
                <a:latin typeface="+mn-lt"/>
                <a:cs typeface="Times New Roman" pitchFamily="18" charset="0"/>
              </a:rPr>
              <a:t>одновременный взрыв большого количества зарядов</a:t>
            </a:r>
            <a:r>
              <a:rPr lang="en-US" sz="2000" b="1" dirty="0">
                <a:latin typeface="+mn-lt"/>
                <a:cs typeface="Times New Roman" pitchFamily="18" charset="0"/>
              </a:rPr>
              <a:t>;</a:t>
            </a:r>
          </a:p>
          <a:p>
            <a:pPr marL="342900" indent="-342900" algn="just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ru-RU" sz="2000" b="1" dirty="0">
                <a:latin typeface="+mn-lt"/>
                <a:cs typeface="Times New Roman" pitchFamily="18" charset="0"/>
              </a:rPr>
              <a:t>производство взрыва в точно установленное время</a:t>
            </a:r>
            <a:r>
              <a:rPr lang="en-US" sz="2000" b="1" dirty="0">
                <a:latin typeface="+mn-lt"/>
                <a:cs typeface="Times New Roman" pitchFamily="18" charset="0"/>
              </a:rPr>
              <a:t>;</a:t>
            </a:r>
            <a:endParaRPr lang="ru-RU" sz="2000" b="1" dirty="0">
              <a:latin typeface="+mn-lt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ru-RU" sz="2000" b="1" dirty="0">
                <a:latin typeface="+mn-lt"/>
                <a:cs typeface="Times New Roman" pitchFamily="18" charset="0"/>
              </a:rPr>
              <a:t>производство разновременных взрывом с заданным замедлением</a:t>
            </a:r>
            <a:r>
              <a:rPr lang="en-US" sz="2000" b="1" dirty="0">
                <a:latin typeface="+mn-lt"/>
                <a:cs typeface="Times New Roman" pitchFamily="18" charset="0"/>
              </a:rPr>
              <a:t>;</a:t>
            </a:r>
            <a:endParaRPr lang="ru-RU" sz="2000" b="1" dirty="0">
              <a:latin typeface="+mn-lt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ru-RU" sz="2000" b="1" dirty="0">
                <a:latin typeface="+mn-lt"/>
                <a:cs typeface="Times New Roman" pitchFamily="18" charset="0"/>
              </a:rPr>
              <a:t>производство взрывов с больших расстояний</a:t>
            </a:r>
            <a:r>
              <a:rPr lang="en-US" sz="2000" b="1" dirty="0">
                <a:latin typeface="+mn-lt"/>
                <a:cs typeface="Times New Roman" pitchFamily="18" charset="0"/>
              </a:rPr>
              <a:t>;</a:t>
            </a:r>
            <a:endParaRPr lang="ru-RU" sz="2000" b="1" dirty="0">
              <a:latin typeface="+mn-lt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ru-RU" sz="2000" b="1" dirty="0">
                <a:latin typeface="+mn-lt"/>
                <a:cs typeface="Times New Roman" pitchFamily="18" charset="0"/>
              </a:rPr>
              <a:t>производство предварительной проверки исправности средств взрывания ,сети в целом и, как следствие этого, возможность обеспечения безотказного взрывания.  </a:t>
            </a: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304471" y="5085184"/>
            <a:ext cx="864393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b="1" dirty="0">
                <a:solidFill>
                  <a:srgbClr val="FF3300"/>
                </a:solidFill>
                <a:latin typeface="+mn-lt"/>
              </a:rPr>
              <a:t>Недостатки</a:t>
            </a:r>
            <a:r>
              <a:rPr lang="en-US" sz="2000" b="1" dirty="0">
                <a:solidFill>
                  <a:srgbClr val="FF3300"/>
                </a:solidFill>
                <a:latin typeface="+mn-lt"/>
              </a:rPr>
              <a:t>:</a:t>
            </a:r>
            <a:endParaRPr lang="ru-RU" sz="2000" b="1" dirty="0">
              <a:solidFill>
                <a:srgbClr val="FF3300"/>
              </a:solidFill>
              <a:latin typeface="+mn-lt"/>
            </a:endParaRPr>
          </a:p>
          <a:p>
            <a:pPr marL="342900" indent="-342900" algn="just">
              <a:buSzPct val="75000"/>
              <a:buFont typeface="Wingdings" pitchFamily="2" charset="2"/>
              <a:buChar char="Ø"/>
            </a:pPr>
            <a:r>
              <a:rPr lang="ru-RU" sz="2000" b="1" dirty="0">
                <a:latin typeface="+mn-lt"/>
                <a:cs typeface="Times New Roman" pitchFamily="18" charset="0"/>
              </a:rPr>
              <a:t>большее время подготовки к взрыву, чем при огневом способе</a:t>
            </a:r>
            <a:r>
              <a:rPr lang="en-US" sz="2000" b="1" dirty="0">
                <a:latin typeface="+mn-lt"/>
                <a:cs typeface="Times New Roman" pitchFamily="18" charset="0"/>
              </a:rPr>
              <a:t>;</a:t>
            </a:r>
            <a:endParaRPr lang="ru-RU" sz="2000" b="1" dirty="0">
              <a:latin typeface="+mn-lt"/>
              <a:cs typeface="Times New Roman" pitchFamily="18" charset="0"/>
            </a:endParaRPr>
          </a:p>
          <a:p>
            <a:pPr marL="342900" indent="-342900" algn="just">
              <a:buSzPct val="75000"/>
              <a:buFont typeface="Wingdings" pitchFamily="2" charset="2"/>
              <a:buChar char="Ø"/>
            </a:pPr>
            <a:r>
              <a:rPr lang="ru-RU" sz="2000" b="1" dirty="0">
                <a:latin typeface="+mn-lt"/>
                <a:cs typeface="Times New Roman" pitchFamily="18" charset="0"/>
              </a:rPr>
              <a:t>сложность предотвращения преждевременных  взрывов блуждающими токами и грозовыми зарядами. </a:t>
            </a:r>
          </a:p>
        </p:txBody>
      </p:sp>
    </p:spTree>
    <p:extLst>
      <p:ext uri="{BB962C8B-B14F-4D97-AF65-F5344CB8AC3E}">
        <p14:creationId xmlns:p14="http://schemas.microsoft.com/office/powerpoint/2010/main" val="32494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4" grpId="0"/>
      <p:bldP spid="535555" grpId="0" build="p"/>
      <p:bldP spid="535556" grpId="0"/>
      <p:bldP spid="53555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idx="1"/>
          </p:nvPr>
        </p:nvSpPr>
        <p:spPr>
          <a:xfrm>
            <a:off x="684213" y="765175"/>
            <a:ext cx="7343775" cy="3095625"/>
          </a:xfrm>
        </p:spPr>
        <p:txBody>
          <a:bodyPr rtlCol="0">
            <a:normAutofit fontScale="70000" lnSpcReduction="20000"/>
          </a:bodyPr>
          <a:lstStyle/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ru-RU" sz="3600" b="1" dirty="0" smtClean="0"/>
              <a:t>Для взрывания зарядов электрическим способом необходимы</a:t>
            </a:r>
            <a:r>
              <a:rPr lang="en-US" sz="3600" b="1" dirty="0" smtClean="0"/>
              <a:t>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600" dirty="0" err="1" smtClean="0"/>
              <a:t>электродетонаторы</a:t>
            </a:r>
            <a:r>
              <a:rPr lang="en-US" sz="3600" dirty="0" smtClean="0"/>
              <a:t>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600" dirty="0" smtClean="0"/>
              <a:t>провода</a:t>
            </a:r>
            <a:r>
              <a:rPr lang="en-US" sz="3600" dirty="0" smtClean="0"/>
              <a:t>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600" dirty="0" smtClean="0"/>
              <a:t>источники тока</a:t>
            </a:r>
            <a:r>
              <a:rPr lang="en-US" sz="3600" dirty="0" smtClean="0"/>
              <a:t>;</a:t>
            </a:r>
            <a:endParaRPr lang="ru-RU" sz="36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600" dirty="0" smtClean="0"/>
              <a:t>проверочные и измерительные приборы</a:t>
            </a:r>
            <a:r>
              <a:rPr lang="en-US" sz="3600" dirty="0" smtClean="0"/>
              <a:t>.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4193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6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6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6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6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6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6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6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6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6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6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6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6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6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6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7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/>
            <a:r>
              <a:rPr lang="ru-RU" sz="3600" b="1" smtClean="0"/>
              <a:t>Взрывные работы применяются:</a:t>
            </a:r>
          </a:p>
        </p:txBody>
      </p:sp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2603500" y="6286500"/>
            <a:ext cx="3700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/>
              <a:t>При разрушении дорог</a:t>
            </a:r>
          </a:p>
        </p:txBody>
      </p:sp>
      <p:sp>
        <p:nvSpPr>
          <p:cNvPr id="16388" name="Line 17"/>
          <p:cNvSpPr>
            <a:spLocks noChangeShapeType="1"/>
          </p:cNvSpPr>
          <p:nvPr/>
        </p:nvSpPr>
        <p:spPr bwMode="auto">
          <a:xfrm flipH="1">
            <a:off x="1979613" y="3141663"/>
            <a:ext cx="230505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9" name="Line 18"/>
          <p:cNvSpPr>
            <a:spLocks noChangeShapeType="1"/>
          </p:cNvSpPr>
          <p:nvPr/>
        </p:nvSpPr>
        <p:spPr bwMode="auto">
          <a:xfrm flipH="1" flipV="1">
            <a:off x="1979613" y="3933825"/>
            <a:ext cx="381635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390" name="Picture 21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 b="11385"/>
          <a:stretch>
            <a:fillRect/>
          </a:stretch>
        </p:blipFill>
        <p:spPr>
          <a:xfrm>
            <a:off x="58738" y="1000125"/>
            <a:ext cx="8942387" cy="5222875"/>
          </a:xfrm>
        </p:spPr>
      </p:pic>
    </p:spTree>
    <p:extLst>
      <p:ext uri="{BB962C8B-B14F-4D97-AF65-F5344CB8AC3E}">
        <p14:creationId xmlns:p14="http://schemas.microsoft.com/office/powerpoint/2010/main" val="507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38" y="142875"/>
            <a:ext cx="4643437" cy="649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Электродетонатор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7603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000125"/>
            <a:ext cx="8501063" cy="5308600"/>
          </a:xfrm>
        </p:spPr>
        <p:txBody>
          <a:bodyPr/>
          <a:lstStyle/>
          <a:p>
            <a:pPr marL="6350" indent="357188" algn="just">
              <a:spcBef>
                <a:spcPct val="0"/>
              </a:spcBef>
              <a:buFont typeface="Wingdings" pitchFamily="2" charset="2"/>
              <a:buNone/>
              <a:tabLst>
                <a:tab pos="174625" algn="l"/>
                <a:tab pos="363538" algn="l"/>
              </a:tabLst>
            </a:pPr>
            <a:r>
              <a:rPr lang="ru-RU" sz="2400" b="1" dirty="0" smtClean="0">
                <a:cs typeface="Times New Roman" pitchFamily="18" charset="0"/>
              </a:rPr>
              <a:t>П</a:t>
            </a:r>
            <a:r>
              <a:rPr lang="ru-RU" sz="2400" b="1" dirty="0" smtClean="0"/>
              <a:t>рименяется для инициирования (возбуждения детонации) зарядов ВВ</a:t>
            </a:r>
            <a:r>
              <a:rPr lang="en-US" sz="2400" b="1" dirty="0" smtClean="0"/>
              <a:t> </a:t>
            </a:r>
            <a:r>
              <a:rPr lang="ru-RU" sz="2400" b="1" dirty="0" smtClean="0"/>
              <a:t>электрическим способом.</a:t>
            </a:r>
          </a:p>
          <a:p>
            <a:pPr marL="6350" indent="357188" algn="just">
              <a:spcBef>
                <a:spcPct val="0"/>
              </a:spcBef>
              <a:buFont typeface="Wingdings" pitchFamily="2" charset="2"/>
              <a:buNone/>
              <a:tabLst>
                <a:tab pos="174625" algn="l"/>
                <a:tab pos="363538" algn="l"/>
              </a:tabLst>
            </a:pP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Состоит:</a:t>
            </a:r>
            <a:r>
              <a:rPr lang="ru-RU" sz="2400" b="1" dirty="0" smtClean="0"/>
              <a:t> из капсюля-детонатора № 8-А и </a:t>
            </a:r>
            <a:r>
              <a:rPr lang="ru-RU" sz="2400" b="1" dirty="0" err="1" smtClean="0"/>
              <a:t>электровоспламенителя</a:t>
            </a:r>
            <a:r>
              <a:rPr lang="ru-RU" sz="2400" b="1" dirty="0" smtClean="0"/>
              <a:t>, собранных в общей гильзе. </a:t>
            </a:r>
            <a:r>
              <a:rPr lang="ru-RU" sz="2400" b="1" dirty="0" err="1" smtClean="0"/>
              <a:t>Электровоспламенитель</a:t>
            </a:r>
            <a:r>
              <a:rPr lang="ru-RU" sz="2400" b="1" dirty="0" smtClean="0"/>
              <a:t> представляет собой мостик (короткая проволочка диаметром 22-26 микрон), припаянный к концам жил двух изолированных проводов и окруженный </a:t>
            </a:r>
            <a:r>
              <a:rPr lang="ru-RU" sz="2400" b="1" dirty="0" err="1" smtClean="0"/>
              <a:t>воспламенительным</a:t>
            </a:r>
            <a:r>
              <a:rPr lang="ru-RU" sz="2400" b="1" dirty="0" smtClean="0"/>
              <a:t> составом в виде твердой капельки, покрытой водоизолирующим слоем.</a:t>
            </a:r>
          </a:p>
          <a:p>
            <a:pPr marL="6350" indent="357188" algn="just">
              <a:spcBef>
                <a:spcPct val="0"/>
              </a:spcBef>
              <a:buFont typeface="Wingdings" pitchFamily="2" charset="2"/>
              <a:buNone/>
              <a:tabLst>
                <a:tab pos="174625" algn="l"/>
                <a:tab pos="363538" algn="l"/>
              </a:tabLst>
            </a:pPr>
            <a:r>
              <a:rPr lang="ru-RU" sz="2400" b="1" dirty="0" smtClean="0"/>
              <a:t> Электродетонаторы изготовляются с платиноиридиевыми мостиками. Провода от мостика выведены наружу через пластикатовую пробку, плотно обжатую в дульце гильзы. </a:t>
            </a:r>
          </a:p>
        </p:txBody>
      </p:sp>
    </p:spTree>
    <p:extLst>
      <p:ext uri="{BB962C8B-B14F-4D97-AF65-F5344CB8AC3E}">
        <p14:creationId xmlns:p14="http://schemas.microsoft.com/office/powerpoint/2010/main" val="8687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0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18426" cy="500063"/>
          </a:xfrm>
        </p:spPr>
        <p:txBody>
          <a:bodyPr/>
          <a:lstStyle/>
          <a:p>
            <a:r>
              <a:rPr lang="ru-RU" sz="23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Электродетонаторы изготавливаются следующих видов</a:t>
            </a:r>
            <a:r>
              <a:rPr lang="en-US" sz="23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:</a:t>
            </a:r>
            <a:endParaRPr lang="ru-RU" sz="2300" b="1" dirty="0" smtClean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08520" y="2650651"/>
            <a:ext cx="4038600" cy="4381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1600" b="1" dirty="0" smtClean="0">
                <a:solidFill>
                  <a:srgbClr val="00B050"/>
                </a:solidFill>
                <a:cs typeface="Times New Roman" pitchFamily="18" charset="0"/>
              </a:rPr>
              <a:t>Электродетонатор ЭДП</a:t>
            </a:r>
          </a:p>
        </p:txBody>
      </p:sp>
      <p:pic>
        <p:nvPicPr>
          <p:cNvPr id="538628" name="Picture 4" descr="IMG_069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1560" y="685800"/>
            <a:ext cx="2500313" cy="1885950"/>
          </a:xfrm>
        </p:spPr>
      </p:pic>
      <p:pic>
        <p:nvPicPr>
          <p:cNvPr id="538629" name="Picture 5" descr="IMG_069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580112" y="704850"/>
            <a:ext cx="2492375" cy="1866900"/>
          </a:xfrm>
        </p:spPr>
      </p:pic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4071938" y="2571750"/>
            <a:ext cx="4826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50" indent="357188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1600" b="1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Электродетонатор ЭДП-р, </a:t>
            </a:r>
            <a:r>
              <a:rPr lang="ru-RU" sz="1600" b="1" dirty="0">
                <a:latin typeface="+mn-lt"/>
                <a:cs typeface="Times New Roman" pitchFamily="18" charset="0"/>
              </a:rPr>
              <a:t>отличающийся от ЭДП только наличием муфты с резьбой, посредством которой он соединяется с зарядами и шашками,  имеющими запальные гнезда с резьбой.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4008199"/>
            <a:ext cx="875313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i="1" dirty="0">
                <a:solidFill>
                  <a:srgbClr val="00B050"/>
                </a:solidFill>
                <a:latin typeface="+mn-lt"/>
              </a:rPr>
              <a:t>Они имеют следующие характеристики:</a:t>
            </a:r>
            <a:endParaRPr lang="ru-RU" dirty="0">
              <a:solidFill>
                <a:srgbClr val="00B050"/>
              </a:solidFill>
              <a:latin typeface="+mn-lt"/>
            </a:endParaRPr>
          </a:p>
          <a:p>
            <a:pPr marL="6350" indent="357188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   -сопротивление в холодном состоянии - от 0,9 до 1,5 Ом;</a:t>
            </a:r>
          </a:p>
          <a:p>
            <a:pPr marL="6350" indent="357188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   -расчетное сопротивление в нагретом состоянии (при взрыве)  вместе с выводными проводами длиной 1м - 2,5 Ом;</a:t>
            </a:r>
          </a:p>
          <a:p>
            <a:pPr marL="6350" indent="357188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   -минимальный воспламеняющий ток - 0,4 А;</a:t>
            </a:r>
          </a:p>
          <a:p>
            <a:pPr marL="6350" indent="357188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   -минимальный расчетный ток для взрывания одиночного    </a:t>
            </a:r>
            <a:r>
              <a:rPr lang="ru-RU" b="1" dirty="0" err="1">
                <a:latin typeface="+mn-lt"/>
                <a:cs typeface="Times New Roman" pitchFamily="18" charset="0"/>
              </a:rPr>
              <a:t>электродетонатора</a:t>
            </a:r>
            <a:r>
              <a:rPr lang="ru-RU" b="1" dirty="0">
                <a:latin typeface="+mn-lt"/>
                <a:cs typeface="Times New Roman" pitchFamily="18" charset="0"/>
              </a:rPr>
              <a:t> - 0,5 А при постоянном и 1 А при  переменном токе;</a:t>
            </a:r>
          </a:p>
          <a:p>
            <a:pPr marL="6350" indent="357188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   -безопасный ток - 0,18 А;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494777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3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3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38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38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3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1000"/>
                                        <p:tgtEl>
                                          <p:spTgt spid="53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26" grpId="0"/>
      <p:bldP spid="538627" grpId="0" build="p"/>
      <p:bldP spid="53863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332656"/>
            <a:ext cx="3500437" cy="6143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Провода СПП </a:t>
            </a:r>
          </a:p>
        </p:txBody>
      </p:sp>
      <p:sp>
        <p:nvSpPr>
          <p:cNvPr id="540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268760"/>
            <a:ext cx="8496944" cy="4071937"/>
          </a:xfrm>
        </p:spPr>
        <p:txBody>
          <a:bodyPr rtlCol="0">
            <a:noAutofit/>
          </a:bodyPr>
          <a:lstStyle/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Основным проводом, применяемым при производстве подрывных работ, служит саперный провод с изолированной медной жилой. Применяются следующие типы саперного провода: 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 - одножильный - </a:t>
            </a:r>
            <a:r>
              <a:rPr lang="ru-RU" sz="2000" b="1" kern="0" dirty="0" smtClean="0">
                <a:solidFill>
                  <a:srgbClr val="00B050"/>
                </a:solidFill>
                <a:cs typeface="Times New Roman" pitchFamily="18" charset="0"/>
              </a:rPr>
              <a:t>СПП-1</a:t>
            </a:r>
            <a:r>
              <a:rPr lang="ru-RU" sz="2000" b="1" kern="0" dirty="0" smtClean="0">
                <a:cs typeface="Times New Roman" pitchFamily="18" charset="0"/>
              </a:rPr>
              <a:t> 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 - двухжильный  - </a:t>
            </a:r>
            <a:r>
              <a:rPr lang="ru-RU" sz="2000" b="1" kern="0" dirty="0" smtClean="0">
                <a:solidFill>
                  <a:srgbClr val="00B050"/>
                </a:solidFill>
                <a:cs typeface="Times New Roman" pitchFamily="18" charset="0"/>
              </a:rPr>
              <a:t>СПП-2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Сапёрный провод </a:t>
            </a:r>
            <a:r>
              <a:rPr lang="ru-RU" sz="2000" b="1" kern="0" dirty="0" smtClean="0">
                <a:solidFill>
                  <a:srgbClr val="00B050"/>
                </a:solidFill>
                <a:cs typeface="Times New Roman" pitchFamily="18" charset="0"/>
              </a:rPr>
              <a:t>СПП-2 </a:t>
            </a:r>
            <a:r>
              <a:rPr lang="ru-RU" sz="2000" b="1" kern="0" dirty="0" smtClean="0">
                <a:cs typeface="Times New Roman" pitchFamily="18" charset="0"/>
              </a:rPr>
              <a:t>имеет следующие характеристики: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  - конструкция жилы - 7 медных проволок диаметром 0,3 мм;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  -изоляция - </a:t>
            </a:r>
            <a:r>
              <a:rPr lang="ru-RU" sz="2000" b="1" kern="0" dirty="0" err="1" smtClean="0">
                <a:cs typeface="Times New Roman" pitchFamily="18" charset="0"/>
              </a:rPr>
              <a:t>светотермостойкий</a:t>
            </a:r>
            <a:r>
              <a:rPr lang="ru-RU" sz="2000" b="1" kern="0" dirty="0" smtClean="0">
                <a:cs typeface="Times New Roman" pitchFamily="18" charset="0"/>
              </a:rPr>
              <a:t> полиэтилен;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  -сопротивление 1 км.- 75 </a:t>
            </a:r>
            <a:r>
              <a:rPr lang="ru-RU" sz="2000" b="1" kern="0" dirty="0" err="1" smtClean="0">
                <a:cs typeface="Times New Roman" pitchFamily="18" charset="0"/>
              </a:rPr>
              <a:t>ом</a:t>
            </a:r>
            <a:r>
              <a:rPr lang="ru-RU" sz="2000" b="1" kern="0" dirty="0" smtClean="0">
                <a:cs typeface="Times New Roman" pitchFamily="18" charset="0"/>
              </a:rPr>
              <a:t>;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  -усилие разрыва - не менее 45 кг.</a:t>
            </a:r>
          </a:p>
          <a:p>
            <a:pPr marL="0" indent="363538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kern="0" dirty="0" smtClean="0">
                <a:cs typeface="Times New Roman" pitchFamily="18" charset="0"/>
              </a:rPr>
              <a:t> При недостатке сапёрного провода допускается применение на подрывных работах телефонных кабелей связи, электроосветительных проводов.</a:t>
            </a:r>
          </a:p>
        </p:txBody>
      </p:sp>
    </p:spTree>
    <p:extLst>
      <p:ext uri="{BB962C8B-B14F-4D97-AF65-F5344CB8AC3E}">
        <p14:creationId xmlns:p14="http://schemas.microsoft.com/office/powerpoint/2010/main" val="429347280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0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0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0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0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0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0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0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0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0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0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0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0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0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0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0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0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0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0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0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0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0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89"/>
          <p:cNvSpPr>
            <a:spLocks noChangeArrowheads="1"/>
          </p:cNvSpPr>
          <p:nvPr/>
        </p:nvSpPr>
        <p:spPr bwMode="auto">
          <a:xfrm>
            <a:off x="179512" y="669356"/>
            <a:ext cx="8793976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САПЕРНЫЕ ПРОВОДА предназначены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для передачи электрической энергии от источника тока к ЭД.</a:t>
            </a:r>
          </a:p>
          <a:p>
            <a:endParaRPr lang="ru-RU" altLang="ru-RU" sz="2400" dirty="0">
              <a:latin typeface="+mn-lt"/>
              <a:cs typeface="Times New Roman" panose="02020603050405020304" pitchFamily="18" charset="0"/>
            </a:endParaRPr>
          </a:p>
          <a:p>
            <a:r>
              <a:rPr lang="ru-RU" alt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Марки сапёрных проводов:</a:t>
            </a:r>
          </a:p>
          <a:p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Одножильные СП-1,СПП-1- для участковых линий;</a:t>
            </a:r>
          </a:p>
          <a:p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Двужильные СП-2,СПП-2- для магистральных линий</a:t>
            </a:r>
          </a:p>
        </p:txBody>
      </p:sp>
      <p:pic>
        <p:nvPicPr>
          <p:cNvPr id="24580" name="Picture 2" descr="C:\Documents and Settings\21 КАФЕДРА\Desktop\материал\ЭСВ\P1030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3" y="3284823"/>
            <a:ext cx="3926817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Documents and Settings\21 КАФЕДРА\Desktop\материал\ЭСВ\P1030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823"/>
            <a:ext cx="3949129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826281" y="54993"/>
            <a:ext cx="3500437" cy="614363"/>
          </a:xfrm>
        </p:spPr>
        <p:txBody>
          <a:bodyPr/>
          <a:lstStyle/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Провода СПП </a:t>
            </a:r>
          </a:p>
        </p:txBody>
      </p:sp>
    </p:spTree>
    <p:extLst>
      <p:ext uri="{BB962C8B-B14F-4D97-AF65-F5344CB8AC3E}">
        <p14:creationId xmlns:p14="http://schemas.microsoft.com/office/powerpoint/2010/main" val="35030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38" y="214313"/>
            <a:ext cx="4500562" cy="79692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Источники тока</a:t>
            </a:r>
          </a:p>
        </p:txBody>
      </p:sp>
      <p:sp>
        <p:nvSpPr>
          <p:cNvPr id="542723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214313" y="1143000"/>
            <a:ext cx="8715375" cy="4143375"/>
          </a:xfrm>
        </p:spPr>
        <p:txBody>
          <a:bodyPr/>
          <a:lstStyle/>
          <a:p>
            <a:pPr marL="76200" indent="95250" algn="just">
              <a:buFont typeface="Wingdings" pitchFamily="2" charset="2"/>
              <a:buNone/>
              <a:tabLst>
                <a:tab pos="361950" algn="l"/>
              </a:tabLst>
            </a:pPr>
            <a:r>
              <a:rPr lang="ru-RU" sz="2800" dirty="0" smtClean="0"/>
              <a:t>   </a:t>
            </a:r>
            <a:r>
              <a:rPr lang="ru-RU" sz="2400" b="1" dirty="0" smtClean="0"/>
              <a:t>Для взрывания зарядов электрическим способом, как правило, применяются </a:t>
            </a:r>
            <a:r>
              <a:rPr lang="ru-RU" sz="2400" b="1" dirty="0" smtClean="0">
                <a:solidFill>
                  <a:srgbClr val="00B050"/>
                </a:solidFill>
              </a:rPr>
              <a:t>специальные подрывные машинки, сухие батареи и элементы</a:t>
            </a:r>
            <a:r>
              <a:rPr lang="ru-RU" sz="2400" b="1" dirty="0" smtClean="0"/>
              <a:t>; кроме того, могут быть использованы </a:t>
            </a:r>
            <a:r>
              <a:rPr lang="ru-RU" sz="2400" b="1" dirty="0" smtClean="0">
                <a:solidFill>
                  <a:srgbClr val="00B050"/>
                </a:solidFill>
              </a:rPr>
              <a:t>аккумуляторные батареи, передвижные электрические станции,</a:t>
            </a:r>
            <a:r>
              <a:rPr lang="ru-RU" sz="2400" b="1" dirty="0" smtClean="0">
                <a:solidFill>
                  <a:srgbClr val="DF0328"/>
                </a:solidFill>
              </a:rPr>
              <a:t> </a:t>
            </a:r>
            <a:r>
              <a:rPr lang="ru-RU" sz="2400" b="1" dirty="0" smtClean="0"/>
              <a:t>а также</a:t>
            </a:r>
            <a:r>
              <a:rPr lang="ru-RU" sz="2400" b="1" dirty="0" smtClean="0">
                <a:solidFill>
                  <a:srgbClr val="DF0328"/>
                </a:solidFill>
              </a:rPr>
              <a:t>  </a:t>
            </a:r>
            <a:r>
              <a:rPr lang="ru-RU" sz="2400" b="1" dirty="0" smtClean="0">
                <a:solidFill>
                  <a:srgbClr val="00B050"/>
                </a:solidFill>
              </a:rPr>
              <a:t>осветительные и силовые сети</a:t>
            </a:r>
            <a:r>
              <a:rPr lang="ru-RU" sz="2400" b="1" dirty="0" smtClean="0"/>
              <a:t> местных электростанций. Наиболее часто при производстве подрывных работ в войсках применяется подрывная машинка </a:t>
            </a:r>
            <a:r>
              <a:rPr lang="ru-RU" sz="2400" b="1" dirty="0" smtClean="0">
                <a:solidFill>
                  <a:srgbClr val="FF0000"/>
                </a:solidFill>
              </a:rPr>
              <a:t>КПМ-1А.</a:t>
            </a:r>
          </a:p>
        </p:txBody>
      </p:sp>
    </p:spTree>
    <p:extLst>
      <p:ext uri="{BB962C8B-B14F-4D97-AF65-F5344CB8AC3E}">
        <p14:creationId xmlns:p14="http://schemas.microsoft.com/office/powerpoint/2010/main" val="37024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4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4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22" grpId="0"/>
      <p:bldP spid="54272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5750"/>
            <a:ext cx="7258050" cy="6143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Подрывная машинка КПМ-1А. 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4725144"/>
            <a:ext cx="8640960" cy="1766205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cs typeface="Times New Roman" pitchFamily="18" charset="0"/>
              </a:rPr>
              <a:t>Представляет собой переносной источник электрической энергии, предназначенный для взрывания электродетонаторов или воспламенения </a:t>
            </a:r>
            <a:r>
              <a:rPr lang="ru-RU" sz="2000" b="1" dirty="0" err="1" smtClean="0">
                <a:cs typeface="Times New Roman" pitchFamily="18" charset="0"/>
              </a:rPr>
              <a:t>электровоспламенителей</a:t>
            </a:r>
            <a:r>
              <a:rPr lang="ru-RU" sz="2000" b="1" dirty="0" smtClean="0">
                <a:cs typeface="Times New Roman" pitchFamily="18" charset="0"/>
              </a:rPr>
              <a:t> при проведении взрывных работ.</a:t>
            </a:r>
          </a:p>
        </p:txBody>
      </p:sp>
      <p:pic>
        <p:nvPicPr>
          <p:cNvPr id="543748" name="Picture 4" descr="IMG_070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339752" y="908720"/>
            <a:ext cx="4448988" cy="3816423"/>
          </a:xfrm>
        </p:spPr>
      </p:pic>
    </p:spTree>
    <p:extLst>
      <p:ext uri="{BB962C8B-B14F-4D97-AF65-F5344CB8AC3E}">
        <p14:creationId xmlns:p14="http://schemas.microsoft.com/office/powerpoint/2010/main" val="277530013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3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3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4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4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14563" y="214313"/>
            <a:ext cx="5000625" cy="82867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 комплект входит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</a:p>
        </p:txBody>
      </p:sp>
      <p:pic>
        <p:nvPicPr>
          <p:cNvPr id="544772" name="Picture 4" descr="IMG_07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>
          <a:xfrm>
            <a:off x="6286500" y="3717032"/>
            <a:ext cx="2489200" cy="2293243"/>
          </a:xfrm>
        </p:spPr>
      </p:pic>
      <p:pic>
        <p:nvPicPr>
          <p:cNvPr id="544771" name="Picture 3" descr="IMG_07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3717032"/>
            <a:ext cx="2489200" cy="2293243"/>
          </a:xfrm>
        </p:spPr>
      </p:pic>
      <p:pic>
        <p:nvPicPr>
          <p:cNvPr id="544773" name="Picture 5" descr="IMG_07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286125" y="3717032"/>
            <a:ext cx="2489200" cy="2293243"/>
          </a:xfrm>
        </p:spPr>
      </p:pic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395288" y="1557338"/>
            <a:ext cx="5112816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0" algn="l"/>
              </a:tabLst>
            </a:pPr>
            <a:r>
              <a:rPr lang="ru-RU" sz="3200" dirty="0"/>
              <a:t>  </a:t>
            </a:r>
            <a:r>
              <a:rPr lang="ru-RU" sz="2400" dirty="0">
                <a:latin typeface="+mn-lt"/>
              </a:rPr>
              <a:t>1. </a:t>
            </a:r>
            <a:r>
              <a:rPr lang="ru-RU" sz="2400" dirty="0" smtClean="0">
                <a:latin typeface="+mn-lt"/>
              </a:rPr>
              <a:t>Пульт-пробник   </a:t>
            </a:r>
            <a:endParaRPr lang="ru-RU" sz="2400" dirty="0">
              <a:latin typeface="+mn-lt"/>
            </a:endParaRPr>
          </a:p>
        </p:txBody>
      </p:sp>
      <p:sp>
        <p:nvSpPr>
          <p:cNvPr id="544775" name="Rectangle 7"/>
          <p:cNvSpPr>
            <a:spLocks noChangeArrowheads="1"/>
          </p:cNvSpPr>
          <p:nvPr/>
        </p:nvSpPr>
        <p:spPr bwMode="auto">
          <a:xfrm>
            <a:off x="539750" y="2636838"/>
            <a:ext cx="61198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905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400" b="1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3.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Приводная </a:t>
            </a:r>
            <a:r>
              <a:rPr lang="ru-RU" sz="2400" dirty="0">
                <a:latin typeface="+mn-lt"/>
              </a:rPr>
              <a:t>ручка  </a:t>
            </a:r>
          </a:p>
        </p:txBody>
      </p:sp>
      <p:sp>
        <p:nvSpPr>
          <p:cNvPr id="544776" name="Rectangle 8"/>
          <p:cNvSpPr>
            <a:spLocks noChangeArrowheads="1"/>
          </p:cNvSpPr>
          <p:nvPr/>
        </p:nvSpPr>
        <p:spPr bwMode="auto">
          <a:xfrm>
            <a:off x="611188" y="2133600"/>
            <a:ext cx="8137276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90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400" dirty="0">
                <a:latin typeface="+mn-lt"/>
              </a:rPr>
              <a:t>2. </a:t>
            </a:r>
            <a:r>
              <a:rPr lang="ru-RU" sz="2400" dirty="0" smtClean="0">
                <a:latin typeface="+mn-lt"/>
              </a:rPr>
              <a:t>Соединительный </a:t>
            </a:r>
            <a:r>
              <a:rPr lang="ru-RU" sz="2400" dirty="0">
                <a:latin typeface="+mn-lt"/>
              </a:rPr>
              <a:t>кабель с розетками</a:t>
            </a:r>
          </a:p>
        </p:txBody>
      </p:sp>
    </p:spTree>
    <p:extLst>
      <p:ext uri="{BB962C8B-B14F-4D97-AF65-F5344CB8AC3E}">
        <p14:creationId xmlns:p14="http://schemas.microsoft.com/office/powerpoint/2010/main" val="36622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4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44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4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4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44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44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0" grpId="0"/>
      <p:bldP spid="544774" grpId="0"/>
      <p:bldP spid="544775" grpId="0"/>
      <p:bldP spid="54477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3716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Характеристики подрывных машинок</a:t>
            </a:r>
          </a:p>
        </p:txBody>
      </p:sp>
      <p:graphicFrame>
        <p:nvGraphicFramePr>
          <p:cNvPr id="545814" name="Group 22"/>
          <p:cNvGraphicFramePr>
            <a:graphicFrameLocks noGrp="1"/>
          </p:cNvGraphicFramePr>
          <p:nvPr>
            <p:ph type="tbl" idx="1"/>
          </p:nvPr>
        </p:nvGraphicFramePr>
        <p:xfrm>
          <a:off x="457200" y="1989138"/>
          <a:ext cx="8229600" cy="3856990"/>
        </p:xfrm>
        <a:graphic>
          <a:graphicData uri="http://schemas.openxmlformats.org/drawingml/2006/table">
            <a:tbl>
              <a:tblPr/>
              <a:tblGrid>
                <a:gridCol w="5045075"/>
                <a:gridCol w="1157288"/>
                <a:gridCol w="1009650"/>
                <a:gridCol w="1017587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КПМ-1А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</a:rPr>
                        <a:t>КПМ-3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ПМ-4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Масса, кг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Напряжение на зажимах, В.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Наибольшее количество одновременно взрываемых ЭДП, шт.: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соединённых последовательно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соединённых параллельно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Общее допускаемое сопротивление ЭВС Ом: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при последовательном соединении ЭДП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при параллельном соединении ЭДП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4851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5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4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643189" y="2071688"/>
            <a:ext cx="18752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43187" y="2714625"/>
            <a:ext cx="19288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410891" y="1643063"/>
            <a:ext cx="1232297" cy="13573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FFFF00"/>
                </a:solidFill>
              </a:rPr>
              <a:t>и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57312" y="1929894"/>
            <a:ext cx="1339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ahoma" panose="020B0604030504040204" pitchFamily="34" charset="0"/>
              </a:rPr>
              <a:t>Источник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ahoma" panose="020B0604030504040204" pitchFamily="34" charset="0"/>
              </a:rPr>
              <a:t>тока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18423" y="1714500"/>
            <a:ext cx="1607344" cy="1214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n w="571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6125766" y="2143125"/>
            <a:ext cx="428625" cy="3571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54391" y="1785940"/>
            <a:ext cx="1546001" cy="10001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15124" y="2143125"/>
            <a:ext cx="12412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ahoma" panose="020B0604030504040204" pitchFamily="34" charset="0"/>
              </a:rPr>
              <a:t>ЗАРЯД</a:t>
            </a:r>
          </a:p>
        </p:txBody>
      </p:sp>
      <p:sp>
        <p:nvSpPr>
          <p:cNvPr id="17" name="AutoShape 36"/>
          <p:cNvSpPr>
            <a:spLocks noChangeArrowheads="1"/>
          </p:cNvSpPr>
          <p:nvPr/>
        </p:nvSpPr>
        <p:spPr bwMode="auto">
          <a:xfrm>
            <a:off x="6406034" y="750094"/>
            <a:ext cx="1982390" cy="2786062"/>
          </a:xfrm>
          <a:prstGeom prst="irregularSeal2">
            <a:avLst/>
          </a:prstGeom>
          <a:gradFill rotWithShape="0">
            <a:gsLst>
              <a:gs pos="0">
                <a:srgbClr val="7618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20" name="Picture 5" descr="image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5" y="2071688"/>
            <a:ext cx="1607344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5482830" y="1928815"/>
            <a:ext cx="696515" cy="714375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643189" y="2427290"/>
            <a:ext cx="1875235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ая выноска 26"/>
          <p:cNvSpPr/>
          <p:nvPr/>
        </p:nvSpPr>
        <p:spPr>
          <a:xfrm>
            <a:off x="2803922" y="928688"/>
            <a:ext cx="1660922" cy="571500"/>
          </a:xfrm>
          <a:prstGeom prst="wedgeRectCallout">
            <a:avLst>
              <a:gd name="adj1" fmla="val -24543"/>
              <a:gd name="adj2" fmla="val 1459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686300" y="914400"/>
            <a:ext cx="1485900" cy="514350"/>
          </a:xfrm>
          <a:prstGeom prst="wedgeRectCallout">
            <a:avLst>
              <a:gd name="adj1" fmla="val -19220"/>
              <a:gd name="adj2" fmla="val 1022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1" name="Прямоугольная выноска 30"/>
          <p:cNvSpPr/>
          <p:nvPr/>
        </p:nvSpPr>
        <p:spPr>
          <a:xfrm rot="10800000">
            <a:off x="1303736" y="3643315"/>
            <a:ext cx="1153715" cy="1309687"/>
          </a:xfrm>
          <a:prstGeom prst="wedgeRectCallout">
            <a:avLst>
              <a:gd name="adj1" fmla="val 986"/>
              <a:gd name="adj2" fmla="val 1181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03921" y="1054351"/>
            <a:ext cx="16073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+mn-lt"/>
              </a:rPr>
              <a:t>СПП-1,СПП-2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43450" y="100229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+mn-lt"/>
              </a:rPr>
              <a:t>ЭДП, ЭДП-р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371600" y="3714750"/>
            <a:ext cx="108585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КПМ-1А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КПМ-3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ПМ-4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КВП-4/100</a:t>
            </a:r>
          </a:p>
        </p:txBody>
      </p:sp>
      <p:pic>
        <p:nvPicPr>
          <p:cNvPr id="29" name="Picture 4" descr="КПМ - 3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37" y="3643315"/>
            <a:ext cx="1463111" cy="12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ПМ-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8"/>
          <a:stretch>
            <a:fillRect/>
          </a:stretch>
        </p:blipFill>
        <p:spPr bwMode="auto">
          <a:xfrm>
            <a:off x="690307" y="5177196"/>
            <a:ext cx="1334010" cy="103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ур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45" y="3851276"/>
            <a:ext cx="2686050" cy="2438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Saper\Pictures\Png\КВП-4.1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04" y="5077782"/>
            <a:ext cx="1265302" cy="123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1155" y="169881"/>
            <a:ext cx="7914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СРЕДСТВА  ЭЛЕКТРИЧЕСКОГО СПОСОБА ВЗРЫВАНИЯ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6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7" grpId="1" animBg="1"/>
      <p:bldP spid="21" grpId="0" animBg="1"/>
      <p:bldP spid="21" grpId="1" animBg="1"/>
      <p:bldP spid="27" grpId="0" animBg="1"/>
      <p:bldP spid="28" grpId="0" animBg="1"/>
      <p:bldP spid="31" grpId="0" animBg="1"/>
      <p:bldP spid="32" grpId="0"/>
      <p:bldP spid="33" grpId="0"/>
      <p:bldP spid="3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2" y="978817"/>
            <a:ext cx="8662861" cy="58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285750" y="2286000"/>
            <a:ext cx="8501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eaLnBrk="1" hangingPunct="1"/>
            <a:r>
              <a:rPr lang="ru-RU" altLang="ru-RU" sz="3600" b="1"/>
              <a:t> </a:t>
            </a:r>
            <a:endParaRPr lang="ru-RU" altLang="ru-RU" sz="3600" b="1"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1" y="4437112"/>
            <a:ext cx="8136905" cy="830997"/>
          </a:xfrm>
          <a:prstGeom prst="rect">
            <a:avLst/>
          </a:prstGeom>
          <a:gradFill flip="none" rotWithShape="1">
            <a:gsLst>
              <a:gs pos="0">
                <a:srgbClr val="CCFF99">
                  <a:alpha val="7000"/>
                </a:srgb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ctr" eaLnBrk="1" hangingPunct="1">
              <a:defRPr/>
            </a:pPr>
            <a:r>
              <a:rPr lang="ru-RU" alt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Окопный заряд ОЗ-1, порядок подготовки и </a:t>
            </a:r>
            <a:endParaRPr lang="ru-RU" altLang="ru-RU" sz="24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742950" indent="-742950" algn="ctr" eaLnBrk="1" hangingPunct="1">
              <a:defRPr/>
            </a:pPr>
            <a:r>
              <a:rPr lang="ru-RU" alt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приведения </a:t>
            </a:r>
            <a:r>
              <a:rPr lang="ru-RU" alt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действие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26737" y="212665"/>
            <a:ext cx="4562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ВТОРОЙ УЧЕБНЫЙ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15886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52502">
  <a:themeElements>
    <a:clrScheme name="ОгСВ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990099"/>
      </a:hlink>
      <a:folHlink>
        <a:srgbClr val="FF3399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>
          <a:blip xmlns:r="http://schemas.openxmlformats.org/officeDocument/2006/relationships" r:embed="rId1"/>
          <a:tile tx="0" ty="0" sx="100000" sy="100000" flip="none" algn="tl"/>
        </a:blip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scene3d>
          <a:camera prst="orthographicFront"/>
          <a:lightRig rig="balanced" dir="t"/>
        </a:scene3d>
        <a:sp3d>
          <a:bevelT prst="convex"/>
        </a:sp3d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3556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3556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гСВ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гСВ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гСВ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гСВ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гСВ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гСВ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99"/>
        </a:hlink>
        <a:folHlink>
          <a:srgbClr val="FF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1352502</Template>
  <TotalTime>331</TotalTime>
  <Words>4263</Words>
  <Application>Microsoft Office PowerPoint</Application>
  <PresentationFormat>Экран (4:3)</PresentationFormat>
  <Paragraphs>585</Paragraphs>
  <Slides>109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1" baseType="lpstr">
      <vt:lpstr>1352502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Взрывные работы применяются:</vt:lpstr>
      <vt:lpstr>Взрывные работы применяются:</vt:lpstr>
      <vt:lpstr>Взрывные работы применяются:</vt:lpstr>
      <vt:lpstr>Взрывные работы применяются:</vt:lpstr>
      <vt:lpstr>Взрывные работы применяются:</vt:lpstr>
      <vt:lpstr>Взрывные работы применяются:</vt:lpstr>
      <vt:lpstr>Взрывные работы применяются:</vt:lpstr>
      <vt:lpstr>В военном деле взрывчатые вещества применяются для:</vt:lpstr>
      <vt:lpstr>Презентация PowerPoint</vt:lpstr>
      <vt:lpstr>Презентация PowerPoint</vt:lpstr>
      <vt:lpstr>Презентация PowerPoint</vt:lpstr>
      <vt:lpstr>КЛАССИФИКАЦИЯ ВЗРЫВЧАТЫХ ВЕЩЕСТВ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Тротил</vt:lpstr>
      <vt:lpstr>Презентация PowerPoint</vt:lpstr>
      <vt:lpstr>Тротиловые шашки</vt:lpstr>
      <vt:lpstr>Пластичное ВВ</vt:lpstr>
      <vt:lpstr>Презентация PowerPoint</vt:lpstr>
      <vt:lpstr>Пластичное ВВ (пластит-4): поставляется в войска в виде брикетов размером 70 × 70 × 145 мм, вес1 кг. Брикеты по 32 шт. упаковываются в деревянные ящики. </vt:lpstr>
      <vt:lpstr>Презентация PowerPoint</vt:lpstr>
      <vt:lpstr>Характеристики ВВ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Дымный порох</vt:lpstr>
      <vt:lpstr>Презентация PowerPoint</vt:lpstr>
      <vt:lpstr>Аммиачная селитра (гранулированная)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и формы зарядов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Огневой способ взрывания</vt:lpstr>
      <vt:lpstr>Для изготовления зажигательных трубок в войсках и их воспламенения необходимы:   -капсюли-детонаторы (КД);   -огнепроводный шнур (ОШ);   -воспламенительный (тлеющий) фитиль;   -спички обыкновенные или спички подрывника (тлеющие).</vt:lpstr>
      <vt:lpstr>  Капсюль-детонатор (КД) применяется для инициирования (возбуждения детонации)  зарядов ВВ. </vt:lpstr>
      <vt:lpstr>КД считаются  непригодными  при наличии: </vt:lpstr>
      <vt:lpstr>Огнепроводный шнур</vt:lpstr>
      <vt:lpstr>Изготавливается ОШ следующих видов:</vt:lpstr>
      <vt:lpstr>Воспламенительный (тлеющий) фитиль применяется для зажигания ОШ и представляет собой пучок хлопчатобумажных или льняных нитей, пропитанных раствором калиевой селитры и заключенных в хлопчатобумажную оплетку. Диаметр фитиля 6-8 мм.</vt:lpstr>
      <vt:lpstr>  Спички обыкновенные или спички подрывника (тлеющие).</vt:lpstr>
      <vt:lpstr>Зажигательные трубки, изготавливаемые в промышленности </vt:lpstr>
      <vt:lpstr>Характеристики ЗТП</vt:lpstr>
      <vt:lpstr>Зажигательная трубка с тёрочным воспламенителем  состоит из: тёрочного воспламенителя, огнепроводного шнура, капсюля-детонатора № 8-А и ниппеля с резьбой.</vt:lpstr>
      <vt:lpstr>Схема зажигательной трубки с тёрочным воспламенителем</vt:lpstr>
      <vt:lpstr>Зажигательная трубка с механическим воспламенителем. </vt:lpstr>
      <vt:lpstr>Схема зажигательной трубки с механическим воспламенителем </vt:lpstr>
      <vt:lpstr>Детонирующий шнур (ДШ) предназначен  для осуществления одновременного взрыва нескольких зарядов, а также для бескапсюльного взрывания зарядов ВВ, заложенных в труднодоступных местах.</vt:lpstr>
      <vt:lpstr>Характеристики ДШ</vt:lpstr>
      <vt:lpstr>Бескапсюльный способ взрывания</vt:lpstr>
      <vt:lpstr>Соединение двух концов  детонирующего шнура между собой называется сростком. </vt:lpstr>
      <vt:lpstr>Электрический способ взрывания</vt:lpstr>
      <vt:lpstr>Презентация PowerPoint</vt:lpstr>
      <vt:lpstr>Электродетонатор</vt:lpstr>
      <vt:lpstr>Электродетонаторы изготавливаются следующих видов:</vt:lpstr>
      <vt:lpstr>Провода СПП </vt:lpstr>
      <vt:lpstr>Провода СПП </vt:lpstr>
      <vt:lpstr>Источники тока</vt:lpstr>
      <vt:lpstr>Подрывная машинка КПМ-1А. </vt:lpstr>
      <vt:lpstr>В комплект входит: </vt:lpstr>
      <vt:lpstr>Характеристики подрывных машинок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открыто расположенных людей безопасным является следующее расстояние: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35</cp:revision>
  <cp:lastPrinted>1601-01-01T00:00:00Z</cp:lastPrinted>
  <dcterms:created xsi:type="dcterms:W3CDTF">2023-11-20T23:55:27Z</dcterms:created>
  <dcterms:modified xsi:type="dcterms:W3CDTF">2024-10-07T01:45:45Z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