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9" r:id="rId3"/>
    <p:sldId id="263" r:id="rId4"/>
    <p:sldId id="258" r:id="rId5"/>
    <p:sldId id="301" r:id="rId6"/>
    <p:sldId id="302" r:id="rId7"/>
    <p:sldId id="338" r:id="rId8"/>
    <p:sldId id="339" r:id="rId9"/>
    <p:sldId id="303" r:id="rId10"/>
    <p:sldId id="304" r:id="rId11"/>
    <p:sldId id="305" r:id="rId12"/>
    <p:sldId id="340" r:id="rId13"/>
    <p:sldId id="341" r:id="rId14"/>
    <p:sldId id="306" r:id="rId15"/>
    <p:sldId id="343" r:id="rId16"/>
    <p:sldId id="342" r:id="rId17"/>
    <p:sldId id="344" r:id="rId18"/>
    <p:sldId id="345" r:id="rId19"/>
    <p:sldId id="307" r:id="rId20"/>
    <p:sldId id="347" r:id="rId21"/>
    <p:sldId id="346" r:id="rId22"/>
    <p:sldId id="308" r:id="rId23"/>
    <p:sldId id="348" r:id="rId24"/>
    <p:sldId id="309" r:id="rId25"/>
    <p:sldId id="310" r:id="rId26"/>
    <p:sldId id="311" r:id="rId27"/>
    <p:sldId id="352" r:id="rId28"/>
    <p:sldId id="349" r:id="rId29"/>
    <p:sldId id="350" r:id="rId30"/>
    <p:sldId id="351" r:id="rId31"/>
    <p:sldId id="353" r:id="rId32"/>
    <p:sldId id="354" r:id="rId33"/>
    <p:sldId id="355" r:id="rId34"/>
    <p:sldId id="356" r:id="rId35"/>
    <p:sldId id="357" r:id="rId36"/>
    <p:sldId id="358" r:id="rId37"/>
    <p:sldId id="312" r:id="rId38"/>
    <p:sldId id="360" r:id="rId39"/>
    <p:sldId id="361" r:id="rId40"/>
    <p:sldId id="362" r:id="rId41"/>
    <p:sldId id="364" r:id="rId42"/>
    <p:sldId id="365" r:id="rId43"/>
    <p:sldId id="367" r:id="rId44"/>
    <p:sldId id="368" r:id="rId45"/>
    <p:sldId id="359" r:id="rId46"/>
    <p:sldId id="313" r:id="rId47"/>
    <p:sldId id="369" r:id="rId48"/>
    <p:sldId id="315" r:id="rId49"/>
    <p:sldId id="370" r:id="rId50"/>
    <p:sldId id="371" r:id="rId51"/>
    <p:sldId id="372" r:id="rId52"/>
    <p:sldId id="373" r:id="rId53"/>
    <p:sldId id="374" r:id="rId54"/>
    <p:sldId id="375" r:id="rId55"/>
    <p:sldId id="328" r:id="rId56"/>
    <p:sldId id="376" r:id="rId57"/>
    <p:sldId id="329" r:id="rId58"/>
    <p:sldId id="330" r:id="rId59"/>
    <p:sldId id="331" r:id="rId60"/>
    <p:sldId id="332" r:id="rId61"/>
    <p:sldId id="300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F7EA8-E222-412E-9177-B9AF67949729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59DCA-B1DC-4082-B358-B2C820028F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73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859EF0-B331-4898-A386-98336D8C9D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79418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2E71BA-4E73-49E6-9CC7-B6F7DF8F36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59572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6B588-6A1D-495C-B31F-64ED8D58EFC2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7E5DF-5F80-454C-909B-94BD35F8C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5.gif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hyperlink" Target="https://arsenal-info.ru/b/book/3761193529/27" TargetMode="Externa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hyperlink" Target="https://arsenal-info.ru/b/book/1318254746/230" TargetMode="Externa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hyperlink" Target="https://arsenal-info.ru/b/book/1036139503/129" TargetMode="External"/><Relationship Id="rId5" Type="http://schemas.openxmlformats.org/officeDocument/2006/relationships/hyperlink" Target="https://arsenal-info.ru/b/book/1947457500/80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75.jpe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78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79.jpe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85.jpe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8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87.jpe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3448745"/>
            <a:ext cx="756084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4000" b="1" cap="all" dirty="0" smtClean="0">
                <a:solidFill>
                  <a:srgbClr val="FF3300"/>
                </a:solidFill>
              </a:rPr>
              <a:t>УСТРОЙСТВО, РАЗВЕДКА И ПРЕОДОЛЕНИЕ ИНЖЕНЕРНЫХ ЗАГРАЖДЕНИЙ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95"/>
          <p:cNvSpPr txBox="1">
            <a:spLocks noChangeArrowheads="1"/>
          </p:cNvSpPr>
          <p:nvPr/>
        </p:nvSpPr>
        <p:spPr bwMode="auto">
          <a:xfrm>
            <a:off x="323528" y="2420888"/>
            <a:ext cx="3888432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Тема </a:t>
            </a:r>
            <a:r>
              <a:rPr lang="ru-RU" altLang="ru-RU" b="1" dirty="0" smtClean="0"/>
              <a:t>2. </a:t>
            </a:r>
            <a:r>
              <a:rPr lang="ru-RU" altLang="ru-RU" b="1" dirty="0"/>
              <a:t>Занятие </a:t>
            </a:r>
            <a:r>
              <a:rPr lang="ru-RU" altLang="ru-RU" b="1" dirty="0" smtClean="0"/>
              <a:t>2. </a:t>
            </a:r>
            <a:r>
              <a:rPr lang="ru-RU" altLang="ru-RU" b="1" dirty="0" smtClean="0"/>
              <a:t>Групповое занятие</a:t>
            </a:r>
            <a:endParaRPr lang="ru-RU" altLang="ru-RU" b="1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57225" y="481013"/>
            <a:ext cx="8001055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ЗАБАЙКАЛЬСКИЙ ГОСУДАРСТВЕННЫЙ УНИВЕРСИТЕТ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1600" b="1" dirty="0" smtClean="0">
                <a:latin typeface="+mj-lt"/>
                <a:ea typeface="+mj-ea"/>
                <a:cs typeface="+mj-cs"/>
              </a:rPr>
              <a:t>ВОЕННЫЙ УЧЕБНЫЙ ЦЕНТР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9750" y="1052513"/>
            <a:ext cx="8064500" cy="0"/>
          </a:xfrm>
          <a:prstGeom prst="line">
            <a:avLst/>
          </a:prstGeom>
          <a:ln w="57150" cmpd="thickThin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:\Users\chitgu.local\Desktop\s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8" y="0"/>
            <a:ext cx="1080121" cy="10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ВУЦ\ФОТОГРАФИИ\Chistaya_Emblema_VU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0290"/>
            <a:ext cx="1009876" cy="10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4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10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052736"/>
            <a:ext cx="8510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мины иностранных армий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распространение в армиях капиталистических государств имеют противотанковые мины М15, М19, М21, М24 (США), МК7, L9A1 (Англия), DM11 (ФРГ).</a:t>
            </a:r>
          </a:p>
        </p:txBody>
      </p:sp>
      <p:pic>
        <p:nvPicPr>
          <p:cNvPr id="13" name="Рисунок 12" descr="https://pdnr.ru/infopediasu/baza25/10933182186614.files/image025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8438902" cy="4101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11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80728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 М15 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предназначается для поражения тяжелых танков. Она имеет металлический корпус, внутри которого размещаются заряд ВВ, пластинчатая пружина и взрыватель нажимного действия М603. Взрыватель срабатывает от давления на его педаль при наезде машины на нажимную крышку. Педаль воздействует на диафрагменные пружины, которые резко досылают вниз ударник, накалывающий капсюль-воспламенитель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pdnr.ru/infopediasu/baza25/10933182186614.files/image02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85" y="2735055"/>
            <a:ext cx="4710430" cy="12700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5" y="4005064"/>
            <a:ext cx="843890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Противотанковые мины: а — М15: б — М19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Нажимная крышка мины имеет предохранитель, вращением которого можно установить боевое (стрелка колодки совмещается со словом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Armed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или безопасное («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положение.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обезвредить мину, нужно: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снять осторожно с мины маскирующий слой грунта;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сдвинуть мину с места установки «кошкой»;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установить колодку пробки стрелки против слова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вывинтить из нажимной крышки пробку;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осторожно извлечь из запального стакана мины взрыватель и вставить на педаль предохранительную вилку;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ввинтить пробку в мину.</a:t>
            </a: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Без имени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1050"/>
            <a:ext cx="38877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549275"/>
            <a:ext cx="45720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Untitled-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4572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327400" y="682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265488" y="19050"/>
            <a:ext cx="2941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latin typeface="Arial Black" pitchFamily="34" charset="0"/>
              </a:rPr>
              <a:t>Устройство М15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4033838" y="3176588"/>
            <a:ext cx="2770187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 </a:t>
            </a:r>
            <a:r>
              <a:rPr lang="ru-RU" altLang="ru-RU" sz="1200">
                <a:latin typeface="Arial Black" pitchFamily="34" charset="0"/>
              </a:rPr>
              <a:t>– нажимная крышка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2</a:t>
            </a:r>
            <a:r>
              <a:rPr lang="ru-RU" altLang="ru-RU" sz="1200">
                <a:latin typeface="Arial Black" pitchFamily="34" charset="0"/>
              </a:rPr>
              <a:t> – колодка предохранитель-ного устройства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3</a:t>
            </a:r>
            <a:r>
              <a:rPr lang="ru-RU" altLang="ru-RU" sz="1200">
                <a:latin typeface="Arial Black" pitchFamily="34" charset="0"/>
              </a:rPr>
              <a:t> - взрыватель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4</a:t>
            </a:r>
            <a:r>
              <a:rPr lang="ru-RU" altLang="ru-RU" sz="1200">
                <a:latin typeface="Arial Black" pitchFamily="34" charset="0"/>
              </a:rPr>
              <a:t> - КД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5</a:t>
            </a:r>
            <a:r>
              <a:rPr lang="ru-RU" altLang="ru-RU" sz="1200">
                <a:latin typeface="Arial Black" pitchFamily="34" charset="0"/>
              </a:rPr>
              <a:t> – гнездо для КД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6</a:t>
            </a:r>
            <a:r>
              <a:rPr lang="ru-RU" altLang="ru-RU" sz="1200">
                <a:latin typeface="Arial Black" pitchFamily="34" charset="0"/>
              </a:rPr>
              <a:t> – изоляционная прокладка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7</a:t>
            </a:r>
            <a:r>
              <a:rPr lang="ru-RU" altLang="ru-RU" sz="1200">
                <a:latin typeface="Arial Black" pitchFamily="34" charset="0"/>
              </a:rPr>
              <a:t> – промежуточный детона-тор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8</a:t>
            </a:r>
            <a:r>
              <a:rPr lang="ru-RU" altLang="ru-RU" sz="1200">
                <a:latin typeface="Arial Black" pitchFamily="34" charset="0"/>
              </a:rPr>
              <a:t> – основной заряд ВВ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9</a:t>
            </a:r>
            <a:r>
              <a:rPr lang="ru-RU" altLang="ru-RU" sz="1200">
                <a:latin typeface="Arial Black" pitchFamily="34" charset="0"/>
              </a:rPr>
              <a:t> – пластинчатые пружины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10</a:t>
            </a:r>
            <a:r>
              <a:rPr lang="ru-RU" altLang="ru-RU" sz="1200">
                <a:latin typeface="Arial Black" pitchFamily="34" charset="0"/>
              </a:rPr>
              <a:t> – предохранительная вил-ка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11</a:t>
            </a:r>
            <a:r>
              <a:rPr lang="ru-RU" altLang="ru-RU" sz="1200">
                <a:latin typeface="Arial Black" pitchFamily="34" charset="0"/>
              </a:rPr>
              <a:t> – пружина взрывателя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12</a:t>
            </a:r>
            <a:r>
              <a:rPr lang="ru-RU" altLang="ru-RU" sz="1200">
                <a:latin typeface="Arial Black" pitchFamily="34" charset="0"/>
              </a:rPr>
              <a:t> – ударник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13</a:t>
            </a:r>
            <a:r>
              <a:rPr lang="ru-RU" altLang="ru-RU" sz="1200">
                <a:latin typeface="Arial Black" pitchFamily="34" charset="0"/>
              </a:rPr>
              <a:t> – корпус взрывателя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14</a:t>
            </a:r>
            <a:r>
              <a:rPr lang="ru-RU" altLang="ru-RU" sz="1200">
                <a:latin typeface="Arial Black" pitchFamily="34" charset="0"/>
              </a:rPr>
              <a:t> – головка ударника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15</a:t>
            </a:r>
            <a:r>
              <a:rPr lang="ru-RU" altLang="ru-RU" sz="1200">
                <a:latin typeface="Arial Black" pitchFamily="34" charset="0"/>
              </a:rPr>
              <a:t> – стеклянная ампула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16</a:t>
            </a:r>
            <a:r>
              <a:rPr lang="ru-RU" altLang="ru-RU" sz="1200">
                <a:latin typeface="Arial Black" pitchFamily="34" charset="0"/>
              </a:rPr>
              <a:t> – предохранител. устр-во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17</a:t>
            </a:r>
            <a:r>
              <a:rPr lang="ru-RU" altLang="ru-RU" sz="1200">
                <a:latin typeface="Arial Black" pitchFamily="34" charset="0"/>
              </a:rPr>
              <a:t> – гнездо для предохранит.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latin typeface="Arial Black" pitchFamily="34" charset="0"/>
              </a:rPr>
              <a:t>         устройства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 Black" pitchFamily="34" charset="0"/>
              </a:rPr>
              <a:t>18</a:t>
            </a:r>
            <a:r>
              <a:rPr lang="ru-RU" altLang="ru-RU" sz="1200">
                <a:latin typeface="Arial Black" pitchFamily="34" charset="0"/>
              </a:rPr>
              <a:t> – крышка загрузочного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latin typeface="Arial Black" pitchFamily="34" charset="0"/>
              </a:rPr>
              <a:t>        отверстия</a:t>
            </a:r>
          </a:p>
        </p:txBody>
      </p:sp>
      <p:pic>
        <p:nvPicPr>
          <p:cNvPr id="29704" name="Picture 9" descr="Без имени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38893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474663" y="3033713"/>
            <a:ext cx="2692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Устройство М6А2 (М6А1)</a:t>
            </a:r>
          </a:p>
        </p:txBody>
      </p:sp>
      <p:pic>
        <p:nvPicPr>
          <p:cNvPr id="29706" name="Picture 11" descr="М6-1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32105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 descr="М6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013325"/>
            <a:ext cx="22669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8151813" y="305276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09" name="Text Box 14"/>
          <p:cNvSpPr txBox="1">
            <a:spLocks noChangeArrowheads="1"/>
          </p:cNvSpPr>
          <p:nvPr/>
        </p:nvSpPr>
        <p:spPr bwMode="auto">
          <a:xfrm>
            <a:off x="6786563" y="3000375"/>
            <a:ext cx="2162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1"/>
                </a:solidFill>
                <a:latin typeface="Arial Black" pitchFamily="34" charset="0"/>
              </a:rPr>
              <a:t>Основные взрыватели</a:t>
            </a:r>
          </a:p>
        </p:txBody>
      </p:sp>
      <p:sp>
        <p:nvSpPr>
          <p:cNvPr id="29710" name="Text Box 15"/>
          <p:cNvSpPr txBox="1">
            <a:spLocks noChangeArrowheads="1"/>
          </p:cNvSpPr>
          <p:nvPr/>
        </p:nvSpPr>
        <p:spPr bwMode="auto">
          <a:xfrm>
            <a:off x="8604250" y="4775200"/>
            <a:ext cx="627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Arial" charset="0"/>
              </a:rPr>
              <a:t>М603</a:t>
            </a:r>
          </a:p>
        </p:txBody>
      </p:sp>
      <p:sp>
        <p:nvSpPr>
          <p:cNvPr id="29711" name="Text Box 16"/>
          <p:cNvSpPr txBox="1">
            <a:spLocks noChangeArrowheads="1"/>
          </p:cNvSpPr>
          <p:nvPr/>
        </p:nvSpPr>
        <p:spPr bwMode="auto">
          <a:xfrm>
            <a:off x="8266113" y="6616700"/>
            <a:ext cx="627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bg1"/>
                </a:solidFill>
                <a:latin typeface="Arial" charset="0"/>
              </a:rPr>
              <a:t>М600</a:t>
            </a:r>
          </a:p>
        </p:txBody>
      </p:sp>
      <p:sp>
        <p:nvSpPr>
          <p:cNvPr id="29712" name="Text Box 17"/>
          <p:cNvSpPr txBox="1">
            <a:spLocks noChangeArrowheads="1"/>
          </p:cNvSpPr>
          <p:nvPr/>
        </p:nvSpPr>
        <p:spPr bwMode="auto">
          <a:xfrm>
            <a:off x="6804025" y="6646863"/>
            <a:ext cx="725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bg1"/>
                </a:solidFill>
                <a:latin typeface="Arial" charset="0"/>
              </a:rPr>
              <a:t>К М6А1</a:t>
            </a:r>
          </a:p>
        </p:txBody>
      </p:sp>
      <p:sp>
        <p:nvSpPr>
          <p:cNvPr id="29713" name="Text Box 18"/>
          <p:cNvSpPr txBox="1">
            <a:spLocks noChangeArrowheads="1"/>
          </p:cNvSpPr>
          <p:nvPr/>
        </p:nvSpPr>
        <p:spPr bwMode="auto">
          <a:xfrm>
            <a:off x="6804025" y="4797425"/>
            <a:ext cx="1200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bg1"/>
                </a:solidFill>
                <a:latin typeface="Arial" charset="0"/>
              </a:rPr>
              <a:t>К М6А2 и М15</a:t>
            </a:r>
          </a:p>
        </p:txBody>
      </p:sp>
      <p:sp>
        <p:nvSpPr>
          <p:cNvPr id="29714" name="Text Box 19"/>
          <p:cNvSpPr txBox="1">
            <a:spLocks noChangeArrowheads="1"/>
          </p:cNvSpPr>
          <p:nvPr/>
        </p:nvSpPr>
        <p:spPr bwMode="auto">
          <a:xfrm>
            <a:off x="1550988" y="4437063"/>
            <a:ext cx="2336800" cy="733425"/>
          </a:xfrm>
          <a:prstGeom prst="rect">
            <a:avLst/>
          </a:prstGeom>
          <a:solidFill>
            <a:srgbClr val="FDBB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М6А2 применяется с основным взрывателем</a:t>
            </a:r>
          </a:p>
          <a:p>
            <a:pPr algn="ctr" eaLnBrk="1" hangingPunct="1">
              <a:lnSpc>
                <a:spcPct val="7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М603, а М6А1 – с взрывателем М600</a:t>
            </a:r>
          </a:p>
        </p:txBody>
      </p:sp>
    </p:spTree>
    <p:extLst>
      <p:ext uri="{BB962C8B-B14F-4D97-AF65-F5344CB8AC3E}">
        <p14:creationId xmlns:p14="http://schemas.microsoft.com/office/powerpoint/2010/main" val="4254350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781300"/>
            <a:ext cx="302418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733675" y="74613"/>
            <a:ext cx="394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Варианты установки М15 и М6А2</a:t>
            </a:r>
          </a:p>
        </p:txBody>
      </p:sp>
      <p:pic>
        <p:nvPicPr>
          <p:cNvPr id="30724" name="Picture 6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12763"/>
            <a:ext cx="29876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Untitled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338455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Untitled-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805363"/>
            <a:ext cx="2987675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9" descr="Б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4738"/>
            <a:ext cx="334803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 descr="Б-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8600"/>
            <a:ext cx="334803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AutoShape 11"/>
          <p:cNvSpPr>
            <a:spLocks noChangeArrowheads="1"/>
          </p:cNvSpPr>
          <p:nvPr/>
        </p:nvSpPr>
        <p:spPr bwMode="auto">
          <a:xfrm>
            <a:off x="2987675" y="549275"/>
            <a:ext cx="1655763" cy="2124075"/>
          </a:xfrm>
          <a:prstGeom prst="leftArrowCallout">
            <a:avLst>
              <a:gd name="adj1" fmla="val 64047"/>
              <a:gd name="adj2" fmla="val 32071"/>
              <a:gd name="adj3" fmla="val 5370"/>
              <a:gd name="adj4" fmla="val 75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30" name="AutoShape 12"/>
          <p:cNvSpPr>
            <a:spLocks noChangeArrowheads="1"/>
          </p:cNvSpPr>
          <p:nvPr/>
        </p:nvSpPr>
        <p:spPr bwMode="auto">
          <a:xfrm>
            <a:off x="4751388" y="549275"/>
            <a:ext cx="1404937" cy="2124075"/>
          </a:xfrm>
          <a:prstGeom prst="rightArrowCallout">
            <a:avLst>
              <a:gd name="adj1" fmla="val 75593"/>
              <a:gd name="adj2" fmla="val 37797"/>
              <a:gd name="adj3" fmla="val 9042"/>
              <a:gd name="adj4" fmla="val 760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31" name="Text Box 14"/>
          <p:cNvSpPr txBox="1">
            <a:spLocks noChangeArrowheads="1"/>
          </p:cNvSpPr>
          <p:nvPr/>
        </p:nvSpPr>
        <p:spPr bwMode="auto">
          <a:xfrm>
            <a:off x="3887788" y="13763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32" name="Text Box 15"/>
          <p:cNvSpPr txBox="1">
            <a:spLocks noChangeArrowheads="1"/>
          </p:cNvSpPr>
          <p:nvPr/>
        </p:nvSpPr>
        <p:spPr bwMode="auto">
          <a:xfrm>
            <a:off x="3940175" y="1243013"/>
            <a:ext cx="847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33" name="Text Box 16"/>
          <p:cNvSpPr txBox="1">
            <a:spLocks noChangeArrowheads="1"/>
          </p:cNvSpPr>
          <p:nvPr/>
        </p:nvSpPr>
        <p:spPr bwMode="auto">
          <a:xfrm>
            <a:off x="2987675" y="1196975"/>
            <a:ext cx="16922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Установка мины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в неизвлекаемое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положение в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мягком грунте</a:t>
            </a:r>
          </a:p>
        </p:txBody>
      </p:sp>
      <p:sp>
        <p:nvSpPr>
          <p:cNvPr id="30734" name="Text Box 19"/>
          <p:cNvSpPr txBox="1">
            <a:spLocks noChangeArrowheads="1"/>
          </p:cNvSpPr>
          <p:nvPr/>
        </p:nvSpPr>
        <p:spPr bwMode="auto">
          <a:xfrm>
            <a:off x="4818063" y="1125538"/>
            <a:ext cx="137477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Усиление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мины 3,6 </a:t>
            </a:r>
            <a:r>
              <a:rPr lang="ru-RU" altLang="ru-RU" sz="1400" b="1" i="1">
                <a:latin typeface="Arial" charset="0"/>
              </a:rPr>
              <a:t>кг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стандартным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зарядом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тротила</a:t>
            </a:r>
          </a:p>
        </p:txBody>
      </p:sp>
      <p:sp>
        <p:nvSpPr>
          <p:cNvPr id="30735" name="AutoShape 20"/>
          <p:cNvSpPr>
            <a:spLocks noChangeArrowheads="1"/>
          </p:cNvSpPr>
          <p:nvPr/>
        </p:nvSpPr>
        <p:spPr bwMode="auto">
          <a:xfrm>
            <a:off x="2987675" y="2781300"/>
            <a:ext cx="1547813" cy="2087563"/>
          </a:xfrm>
          <a:prstGeom prst="leftArrowCallout">
            <a:avLst>
              <a:gd name="adj1" fmla="val 33543"/>
              <a:gd name="adj2" fmla="val 33718"/>
              <a:gd name="adj3" fmla="val 16704"/>
              <a:gd name="adj4" fmla="val 75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36" name="Text Box 21"/>
          <p:cNvSpPr txBox="1">
            <a:spLocks noChangeArrowheads="1"/>
          </p:cNvSpPr>
          <p:nvPr/>
        </p:nvSpPr>
        <p:spPr bwMode="auto">
          <a:xfrm>
            <a:off x="2987675" y="3582988"/>
            <a:ext cx="149066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Установка мин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по две в одну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лунку</a:t>
            </a:r>
          </a:p>
        </p:txBody>
      </p:sp>
      <p:sp>
        <p:nvSpPr>
          <p:cNvPr id="30737" name="AutoShape 22"/>
          <p:cNvSpPr>
            <a:spLocks noChangeArrowheads="1"/>
          </p:cNvSpPr>
          <p:nvPr/>
        </p:nvSpPr>
        <p:spPr bwMode="auto">
          <a:xfrm>
            <a:off x="4572000" y="2816225"/>
            <a:ext cx="2016125" cy="2052638"/>
          </a:xfrm>
          <a:prstGeom prst="rightArrowCallout">
            <a:avLst>
              <a:gd name="adj1" fmla="val 24171"/>
              <a:gd name="adj2" fmla="val 25453"/>
              <a:gd name="adj3" fmla="val 20931"/>
              <a:gd name="adj4" fmla="val 760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38" name="Text Box 23"/>
          <p:cNvSpPr txBox="1">
            <a:spLocks noChangeArrowheads="1"/>
          </p:cNvSpPr>
          <p:nvPr/>
        </p:nvSpPr>
        <p:spPr bwMode="auto">
          <a:xfrm>
            <a:off x="4486275" y="3170238"/>
            <a:ext cx="167481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Способ подреза-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ния дерна при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установке мины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вручную (дерни-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на может подре-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заться и с трех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сторон)</a:t>
            </a:r>
          </a:p>
        </p:txBody>
      </p:sp>
      <p:sp>
        <p:nvSpPr>
          <p:cNvPr id="30739" name="AutoShape 24"/>
          <p:cNvSpPr>
            <a:spLocks noChangeArrowheads="1"/>
          </p:cNvSpPr>
          <p:nvPr/>
        </p:nvSpPr>
        <p:spPr bwMode="auto">
          <a:xfrm>
            <a:off x="4859338" y="4976813"/>
            <a:ext cx="1728787" cy="1881187"/>
          </a:xfrm>
          <a:prstGeom prst="rightArrowCallout">
            <a:avLst>
              <a:gd name="adj1" fmla="val 27204"/>
              <a:gd name="adj2" fmla="val 27204"/>
              <a:gd name="adj3" fmla="val 16667"/>
              <a:gd name="adj4" fmla="val 760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40" name="AutoShape 25"/>
          <p:cNvSpPr>
            <a:spLocks noChangeArrowheads="1"/>
          </p:cNvSpPr>
          <p:nvPr/>
        </p:nvSpPr>
        <p:spPr bwMode="auto">
          <a:xfrm>
            <a:off x="2879725" y="4976813"/>
            <a:ext cx="1908175" cy="1881187"/>
          </a:xfrm>
          <a:prstGeom prst="leftArrowCallout">
            <a:avLst>
              <a:gd name="adj1" fmla="val 24898"/>
              <a:gd name="adj2" fmla="val 25000"/>
              <a:gd name="adj3" fmla="val 21771"/>
              <a:gd name="adj4" fmla="val 75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41" name="Text Box 26"/>
          <p:cNvSpPr txBox="1">
            <a:spLocks noChangeArrowheads="1"/>
          </p:cNvSpPr>
          <p:nvPr/>
        </p:nvSpPr>
        <p:spPr bwMode="auto">
          <a:xfrm>
            <a:off x="3290888" y="4941888"/>
            <a:ext cx="1497012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Установка ми-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ны в зимних условиях на мешок с грунтом (деревянную крестовину) при глубине снежного покрова более 60 </a:t>
            </a:r>
            <a:r>
              <a:rPr lang="ru-RU" altLang="ru-RU" sz="1400" b="1" i="1">
                <a:latin typeface="Arial" charset="0"/>
              </a:rPr>
              <a:t>см.</a:t>
            </a:r>
            <a:endParaRPr lang="ru-RU" altLang="ru-RU" sz="1400" b="1">
              <a:latin typeface="Arial" charset="0"/>
            </a:endParaRPr>
          </a:p>
        </p:txBody>
      </p:sp>
      <p:sp>
        <p:nvSpPr>
          <p:cNvPr id="30742" name="Text Box 27"/>
          <p:cNvSpPr txBox="1">
            <a:spLocks noChangeArrowheads="1"/>
          </p:cNvSpPr>
          <p:nvPr/>
        </p:nvSpPr>
        <p:spPr bwMode="auto">
          <a:xfrm>
            <a:off x="4824413" y="5049838"/>
            <a:ext cx="1382712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Подрезание дерна плугом при установке мин при помощи минного заградителя.</a:t>
            </a:r>
          </a:p>
        </p:txBody>
      </p:sp>
    </p:spTree>
    <p:extLst>
      <p:ext uri="{BB962C8B-B14F-4D97-AF65-F5344CB8AC3E}">
        <p14:creationId xmlns:p14="http://schemas.microsoft.com/office/powerpoint/2010/main" val="2176467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53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14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698" y="908050"/>
            <a:ext cx="87126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</a:t>
            </a:r>
            <a:r>
              <a:rPr lang="ru-RU" b="1" dirty="0" smtClean="0"/>
              <a:t>        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М19, 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 предыдущая,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противогусеничная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корпус пластмассовый, сверху которого находится круглая нажимная крышка с предохранительным устройством. Порядок обезвреживания мины такой же, как и для Ml5. В корпусах рассмотренных двух образцов мин имеются гнезда для установки их в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неизвлекаемое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положение.</a:t>
            </a:r>
          </a:p>
          <a:p>
            <a:pPr algn="just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Мина М21 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противоднищевой кумулятивной.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обезвреживания мины должен быть следующим: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осторожно, не задевая за штырь, поставить предохранительное устройство 10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снять с мины маскировочный слой;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вывинтить взрыватель и ввернуть в него снизу пробку с предохранительной вилкой;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извлечь мину и завернуть пробку крышки;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удалить из днища мины промежуточный детонатор 7 и завернуть пробку днища.</a:t>
            </a:r>
          </a:p>
        </p:txBody>
      </p:sp>
      <p:pic>
        <p:nvPicPr>
          <p:cNvPr id="13" name="Рисунок 12" descr="https://pdnr.ru/infopediasu/baza25/10933182186614.files/image02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2772410" cy="156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15698" y="566124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Противотанковая мина М21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— корпус; 2 — крышка; 3 — заряд ВВ; 4 — кумулятивная обкладка; 5 — корпус взрывного механизма; 6 — взрывной механизм; 7 — промежуточный детонатор; 8 — вышибной заряд; 9 — взрыватель; 10 — предохранительная чека; 11 — штырь — привод взрывателя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503238" y="3681413"/>
            <a:ext cx="25558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>
              <a:latin typeface="Arial Black" pitchFamily="34" charset="0"/>
            </a:endParaRPr>
          </a:p>
        </p:txBody>
      </p:sp>
      <p:sp>
        <p:nvSpPr>
          <p:cNvPr id="32771" name="Rectangle 7"/>
          <p:cNvSpPr>
            <a:spLocks noChangeArrowheads="1"/>
          </p:cNvSpPr>
          <p:nvPr/>
        </p:nvSpPr>
        <p:spPr bwMode="auto">
          <a:xfrm>
            <a:off x="34925" y="4090988"/>
            <a:ext cx="90011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 Black" pitchFamily="34" charset="0"/>
              </a:rPr>
              <a:t>1</a:t>
            </a:r>
            <a:r>
              <a:rPr lang="ru-RU" altLang="ru-RU" sz="1800">
                <a:latin typeface="Arial Black" pitchFamily="34" charset="0"/>
              </a:rPr>
              <a:t> – переносная ручка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 Black" pitchFamily="34" charset="0"/>
              </a:rPr>
              <a:t>2</a:t>
            </a:r>
            <a:r>
              <a:rPr lang="ru-RU" altLang="ru-RU" sz="1800">
                <a:latin typeface="Arial Black" pitchFamily="34" charset="0"/>
              </a:rPr>
              <a:t> – взрыватель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 Black" pitchFamily="34" charset="0"/>
              </a:rPr>
              <a:t>3</a:t>
            </a:r>
            <a:r>
              <a:rPr lang="ru-RU" altLang="ru-RU" sz="1800">
                <a:latin typeface="Arial Black" pitchFamily="34" charset="0"/>
              </a:rPr>
              <a:t> – предохранительное устройство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 Black" pitchFamily="34" charset="0"/>
              </a:rPr>
              <a:t>4</a:t>
            </a:r>
            <a:r>
              <a:rPr lang="ru-RU" altLang="ru-RU" sz="1800">
                <a:latin typeface="Arial Black" pitchFamily="34" charset="0"/>
              </a:rPr>
              <a:t> – корпус мины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 Black" pitchFamily="34" charset="0"/>
              </a:rPr>
              <a:t>5 </a:t>
            </a:r>
            <a:r>
              <a:rPr lang="ru-RU" altLang="ru-RU" sz="1800">
                <a:latin typeface="Arial Black" pitchFamily="34" charset="0"/>
              </a:rPr>
              <a:t>– капсюльное гнездо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 Black" pitchFamily="34" charset="0"/>
              </a:rPr>
              <a:t>6 </a:t>
            </a:r>
            <a:r>
              <a:rPr lang="ru-RU" altLang="ru-RU" sz="1800">
                <a:latin typeface="Arial Black" pitchFamily="34" charset="0"/>
              </a:rPr>
              <a:t>– капсюль детонатор</a:t>
            </a:r>
          </a:p>
        </p:txBody>
      </p:sp>
      <p:pic>
        <p:nvPicPr>
          <p:cNvPr id="32772" name="Picture 8" descr="М19-3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84200"/>
            <a:ext cx="4770438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 descr="М19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584200"/>
            <a:ext cx="4170362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2143125" y="3429000"/>
            <a:ext cx="352901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latin typeface="Arial Black" pitchFamily="34" charset="0"/>
            </a:endParaRPr>
          </a:p>
        </p:txBody>
      </p:sp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-36513" y="912813"/>
            <a:ext cx="15287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latin typeface="Arial Black" pitchFamily="34" charset="0"/>
              </a:rPr>
              <a:t>М19 с М606</a:t>
            </a:r>
          </a:p>
        </p:txBody>
      </p:sp>
      <p:sp>
        <p:nvSpPr>
          <p:cNvPr id="32776" name="Text Box 13"/>
          <p:cNvSpPr txBox="1">
            <a:spLocks noChangeArrowheads="1"/>
          </p:cNvSpPr>
          <p:nvPr/>
        </p:nvSpPr>
        <p:spPr bwMode="auto">
          <a:xfrm>
            <a:off x="2859088" y="746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777" name="Text Box 14"/>
          <p:cNvSpPr txBox="1">
            <a:spLocks noChangeArrowheads="1"/>
          </p:cNvSpPr>
          <p:nvPr/>
        </p:nvSpPr>
        <p:spPr bwMode="auto">
          <a:xfrm>
            <a:off x="3292475" y="65088"/>
            <a:ext cx="2462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latin typeface="Arial Black" pitchFamily="34" charset="0"/>
              </a:rPr>
              <a:t>ПТМ М19 (США)</a:t>
            </a:r>
          </a:p>
        </p:txBody>
      </p:sp>
      <p:sp>
        <p:nvSpPr>
          <p:cNvPr id="32778" name="Oval 15"/>
          <p:cNvSpPr>
            <a:spLocks noChangeArrowheads="1"/>
          </p:cNvSpPr>
          <p:nvPr/>
        </p:nvSpPr>
        <p:spPr bwMode="auto">
          <a:xfrm>
            <a:off x="1277938" y="584200"/>
            <a:ext cx="501650" cy="4683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32779" name="Oval 17"/>
          <p:cNvSpPr>
            <a:spLocks noChangeArrowheads="1"/>
          </p:cNvSpPr>
          <p:nvPr/>
        </p:nvSpPr>
        <p:spPr bwMode="auto">
          <a:xfrm>
            <a:off x="8650288" y="1754188"/>
            <a:ext cx="396875" cy="395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6</a:t>
            </a:r>
          </a:p>
        </p:txBody>
      </p:sp>
      <p:sp>
        <p:nvSpPr>
          <p:cNvPr id="32780" name="Oval 18"/>
          <p:cNvSpPr>
            <a:spLocks noChangeArrowheads="1"/>
          </p:cNvSpPr>
          <p:nvPr/>
        </p:nvSpPr>
        <p:spPr bwMode="auto">
          <a:xfrm>
            <a:off x="7997825" y="1817688"/>
            <a:ext cx="396875" cy="395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  <p:sp>
        <p:nvSpPr>
          <p:cNvPr id="32781" name="Oval 19"/>
          <p:cNvSpPr>
            <a:spLocks noChangeArrowheads="1"/>
          </p:cNvSpPr>
          <p:nvPr/>
        </p:nvSpPr>
        <p:spPr bwMode="auto">
          <a:xfrm>
            <a:off x="4178300" y="657225"/>
            <a:ext cx="501650" cy="5445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  <p:sp>
        <p:nvSpPr>
          <p:cNvPr id="32782" name="Oval 20"/>
          <p:cNvSpPr>
            <a:spLocks noChangeArrowheads="1"/>
          </p:cNvSpPr>
          <p:nvPr/>
        </p:nvSpPr>
        <p:spPr bwMode="auto">
          <a:xfrm>
            <a:off x="34925" y="3695700"/>
            <a:ext cx="468313" cy="5000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32783" name="Oval 21"/>
          <p:cNvSpPr>
            <a:spLocks noChangeArrowheads="1"/>
          </p:cNvSpPr>
          <p:nvPr/>
        </p:nvSpPr>
        <p:spPr bwMode="auto">
          <a:xfrm>
            <a:off x="3457575" y="623888"/>
            <a:ext cx="396875" cy="395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7187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46" descr="M-1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284538"/>
            <a:ext cx="18002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7" descr="М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692150"/>
            <a:ext cx="2413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6" descr="М19-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692150"/>
            <a:ext cx="277177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0" descr="М19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92150"/>
            <a:ext cx="3779837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18"/>
          <p:cNvSpPr>
            <a:spLocks noChangeArrowheads="1"/>
          </p:cNvSpPr>
          <p:nvPr/>
        </p:nvSpPr>
        <p:spPr bwMode="auto">
          <a:xfrm>
            <a:off x="34925" y="4545013"/>
            <a:ext cx="399573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2</a:t>
            </a:r>
            <a:r>
              <a:rPr lang="ru-RU" altLang="ru-RU" sz="1400">
                <a:latin typeface="Arial Black" pitchFamily="34" charset="0"/>
              </a:rPr>
              <a:t> - взрыватель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4</a:t>
            </a:r>
            <a:r>
              <a:rPr lang="ru-RU" altLang="ru-RU" sz="1400">
                <a:latin typeface="Arial Black" pitchFamily="34" charset="0"/>
              </a:rPr>
              <a:t> - корпус мины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6</a:t>
            </a:r>
            <a:r>
              <a:rPr lang="ru-RU" altLang="ru-RU" sz="1400">
                <a:latin typeface="Arial Black" pitchFamily="34" charset="0"/>
              </a:rPr>
              <a:t> – капсюль-детонатор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7</a:t>
            </a:r>
            <a:r>
              <a:rPr lang="ru-RU" altLang="ru-RU" sz="1400">
                <a:latin typeface="Arial Black" pitchFamily="34" charset="0"/>
              </a:rPr>
              <a:t> – нажимная крышка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8 </a:t>
            </a:r>
            <a:r>
              <a:rPr lang="ru-RU" altLang="ru-RU" sz="1400">
                <a:latin typeface="Arial Black" pitchFamily="34" charset="0"/>
              </a:rPr>
              <a:t>– пластинчатые пружины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9</a:t>
            </a:r>
            <a:r>
              <a:rPr lang="ru-RU" altLang="ru-RU" sz="1400">
                <a:latin typeface="Arial Black" pitchFamily="34" charset="0"/>
              </a:rPr>
              <a:t> – промежуточный детонатор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10</a:t>
            </a:r>
            <a:r>
              <a:rPr lang="ru-RU" altLang="ru-RU" sz="1400">
                <a:latin typeface="Arial Black" pitchFamily="34" charset="0"/>
              </a:rPr>
              <a:t> – боек ударника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11</a:t>
            </a:r>
            <a:r>
              <a:rPr lang="ru-RU" altLang="ru-RU" sz="1400">
                <a:latin typeface="Arial Black" pitchFamily="34" charset="0"/>
              </a:rPr>
              <a:t> – нажимная головка взрывателя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12</a:t>
            </a:r>
            <a:r>
              <a:rPr lang="ru-RU" altLang="ru-RU" sz="1400">
                <a:latin typeface="Arial Black" pitchFamily="34" charset="0"/>
              </a:rPr>
              <a:t> – основной заряд ВВ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13</a:t>
            </a:r>
            <a:r>
              <a:rPr lang="ru-RU" altLang="ru-RU" sz="1400">
                <a:latin typeface="Arial Black" pitchFamily="34" charset="0"/>
              </a:rPr>
              <a:t> – запальный стакан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14 </a:t>
            </a:r>
            <a:r>
              <a:rPr lang="ru-RU" altLang="ru-RU" sz="1400">
                <a:latin typeface="Arial Black" pitchFamily="34" charset="0"/>
              </a:rPr>
              <a:t>– пробка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 Black" pitchFamily="34" charset="0"/>
              </a:rPr>
              <a:t>15</a:t>
            </a:r>
            <a:r>
              <a:rPr lang="ru-RU" altLang="ru-RU" sz="1400">
                <a:latin typeface="Arial Black" pitchFamily="34" charset="0"/>
              </a:rPr>
              <a:t> – гнездо для взрывателя неизвлекаемости</a:t>
            </a:r>
          </a:p>
        </p:txBody>
      </p:sp>
      <p:sp>
        <p:nvSpPr>
          <p:cNvPr id="31751" name="Text Box 28"/>
          <p:cNvSpPr txBox="1">
            <a:spLocks noChangeArrowheads="1"/>
          </p:cNvSpPr>
          <p:nvPr/>
        </p:nvSpPr>
        <p:spPr bwMode="auto">
          <a:xfrm>
            <a:off x="123825" y="10366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752" name="Text Box 29"/>
          <p:cNvSpPr txBox="1">
            <a:spLocks noChangeArrowheads="1"/>
          </p:cNvSpPr>
          <p:nvPr/>
        </p:nvSpPr>
        <p:spPr bwMode="auto">
          <a:xfrm>
            <a:off x="34925" y="649288"/>
            <a:ext cx="71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bg1"/>
                </a:solidFill>
                <a:latin typeface="Arial Black" pitchFamily="34" charset="0"/>
              </a:rPr>
              <a:t>М19</a:t>
            </a:r>
          </a:p>
        </p:txBody>
      </p:sp>
      <p:sp>
        <p:nvSpPr>
          <p:cNvPr id="31753" name="Text Box 30"/>
          <p:cNvSpPr txBox="1">
            <a:spLocks noChangeArrowheads="1"/>
          </p:cNvSpPr>
          <p:nvPr/>
        </p:nvSpPr>
        <p:spPr bwMode="auto">
          <a:xfrm>
            <a:off x="3816350" y="657225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bg1"/>
                </a:solidFill>
                <a:latin typeface="Arial Black" pitchFamily="34" charset="0"/>
              </a:rPr>
              <a:t>М7А2</a:t>
            </a:r>
          </a:p>
        </p:txBody>
      </p:sp>
      <p:sp>
        <p:nvSpPr>
          <p:cNvPr id="31754" name="Text Box 31"/>
          <p:cNvSpPr txBox="1">
            <a:spLocks noChangeArrowheads="1"/>
          </p:cNvSpPr>
          <p:nvPr/>
        </p:nvSpPr>
        <p:spPr bwMode="auto">
          <a:xfrm>
            <a:off x="8280400" y="2857500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bg1"/>
                </a:solidFill>
                <a:latin typeface="Arial Black" pitchFamily="34" charset="0"/>
              </a:rPr>
              <a:t>М603</a:t>
            </a:r>
          </a:p>
        </p:txBody>
      </p:sp>
      <p:sp>
        <p:nvSpPr>
          <p:cNvPr id="31755" name="Oval 32"/>
          <p:cNvSpPr>
            <a:spLocks noChangeArrowheads="1"/>
          </p:cNvSpPr>
          <p:nvPr/>
        </p:nvSpPr>
        <p:spPr bwMode="auto">
          <a:xfrm>
            <a:off x="4500563" y="873125"/>
            <a:ext cx="287337" cy="287338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Arial" charset="0"/>
              </a:rPr>
              <a:t>13</a:t>
            </a:r>
          </a:p>
        </p:txBody>
      </p:sp>
      <p:sp>
        <p:nvSpPr>
          <p:cNvPr id="31756" name="Oval 37"/>
          <p:cNvSpPr>
            <a:spLocks noChangeArrowheads="1"/>
          </p:cNvSpPr>
          <p:nvPr/>
        </p:nvSpPr>
        <p:spPr bwMode="auto">
          <a:xfrm>
            <a:off x="4859338" y="873125"/>
            <a:ext cx="288925" cy="287338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31757" name="Oval 38"/>
          <p:cNvSpPr>
            <a:spLocks noChangeArrowheads="1"/>
          </p:cNvSpPr>
          <p:nvPr/>
        </p:nvSpPr>
        <p:spPr bwMode="auto">
          <a:xfrm>
            <a:off x="5400675" y="873125"/>
            <a:ext cx="287338" cy="287338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Arial" charset="0"/>
              </a:rPr>
              <a:t>7</a:t>
            </a:r>
          </a:p>
        </p:txBody>
      </p:sp>
      <p:sp>
        <p:nvSpPr>
          <p:cNvPr id="31758" name="Text Box 41"/>
          <p:cNvSpPr txBox="1">
            <a:spLocks noChangeArrowheads="1"/>
          </p:cNvSpPr>
          <p:nvPr/>
        </p:nvSpPr>
        <p:spPr bwMode="auto">
          <a:xfrm>
            <a:off x="7272338" y="692150"/>
            <a:ext cx="141287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 Black" pitchFamily="34" charset="0"/>
              </a:rPr>
              <a:t>Взрыватель</a:t>
            </a:r>
          </a:p>
        </p:txBody>
      </p:sp>
      <p:graphicFrame>
        <p:nvGraphicFramePr>
          <p:cNvPr id="157848" name="Group 152"/>
          <p:cNvGraphicFramePr>
            <a:graphicFrameLocks noGrp="1"/>
          </p:cNvGraphicFramePr>
          <p:nvPr/>
        </p:nvGraphicFramePr>
        <p:xfrm>
          <a:off x="3924300" y="3357563"/>
          <a:ext cx="5148263" cy="3041688"/>
        </p:xfrm>
        <a:graphic>
          <a:graphicData uri="http://schemas.openxmlformats.org/drawingml/2006/table">
            <a:tbl>
              <a:tblPr/>
              <a:tblGrid>
                <a:gridCol w="3240088">
                  <a:extLst>
                    <a:ext uri="{9D8B030D-6E8A-4147-A177-3AD203B41FA5}"/>
                  </a:extLst>
                </a:gridCol>
                <a:gridCol w="1908175">
                  <a:extLst>
                    <a:ext uri="{9D8B030D-6E8A-4147-A177-3AD203B41FA5}"/>
                  </a:extLst>
                </a:gridCol>
              </a:tblGrid>
              <a:tr h="432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Тип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Противогусе-ничная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2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Корпус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пластмасса.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2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Масса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12.7 кг.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2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Масса взрывчатого вещества (тип "В")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9.5 к г.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2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Размеры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33х33 см.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2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Высота корпуса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7.6 см.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2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Диаметр датчика цели (нажимная крышка)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26 см.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21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Чувствительность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136 - 180 кг.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27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Температурный диапазон применения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50 --+50 град.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31791" name="Picture 145" descr="M-19-2"/>
          <p:cNvPicPr>
            <a:picLocks noChangeAspect="1" noChangeArrowheads="1"/>
          </p:cNvPicPr>
          <p:nvPr/>
        </p:nvPicPr>
        <p:blipFill>
          <a:blip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249613"/>
            <a:ext cx="1728787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92" name="Text Box 147"/>
          <p:cNvSpPr txBox="1">
            <a:spLocks noChangeArrowheads="1"/>
          </p:cNvSpPr>
          <p:nvPr/>
        </p:nvSpPr>
        <p:spPr bwMode="auto">
          <a:xfrm>
            <a:off x="3671888" y="65088"/>
            <a:ext cx="223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 Black" pitchFamily="34" charset="0"/>
              </a:rPr>
              <a:t>ПТМ М19 (США)</a:t>
            </a:r>
          </a:p>
        </p:txBody>
      </p:sp>
    </p:spTree>
    <p:extLst>
      <p:ext uri="{BB962C8B-B14F-4D97-AF65-F5344CB8AC3E}">
        <p14:creationId xmlns:p14="http://schemas.microsoft.com/office/powerpoint/2010/main" val="4259276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3" descr="М19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3550"/>
            <a:ext cx="27717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9"/>
          <p:cNvSpPr txBox="1">
            <a:spLocks noChangeArrowheads="1"/>
          </p:cNvSpPr>
          <p:nvPr/>
        </p:nvSpPr>
        <p:spPr bwMode="auto">
          <a:xfrm>
            <a:off x="1995488" y="56086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3796" name="Picture 21" descr="М19-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25"/>
            <a:ext cx="91440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27"/>
          <p:cNvSpPr txBox="1">
            <a:spLocks noChangeArrowheads="1"/>
          </p:cNvSpPr>
          <p:nvPr/>
        </p:nvSpPr>
        <p:spPr bwMode="auto">
          <a:xfrm>
            <a:off x="3867150" y="388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8" name="Text Box 29"/>
          <p:cNvSpPr txBox="1">
            <a:spLocks noChangeArrowheads="1"/>
          </p:cNvSpPr>
          <p:nvPr/>
        </p:nvSpPr>
        <p:spPr bwMode="auto">
          <a:xfrm>
            <a:off x="3867150" y="388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9" name="Text Box 30"/>
          <p:cNvSpPr txBox="1">
            <a:spLocks noChangeArrowheads="1"/>
          </p:cNvSpPr>
          <p:nvPr/>
        </p:nvSpPr>
        <p:spPr bwMode="auto">
          <a:xfrm>
            <a:off x="2822575" y="44450"/>
            <a:ext cx="3411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latin typeface="Arial" charset="0"/>
              </a:rPr>
              <a:t>Варианты установки М19</a:t>
            </a:r>
          </a:p>
        </p:txBody>
      </p:sp>
      <p:sp>
        <p:nvSpPr>
          <p:cNvPr id="33800" name="Text Box 31"/>
          <p:cNvSpPr txBox="1">
            <a:spLocks noChangeArrowheads="1"/>
          </p:cNvSpPr>
          <p:nvPr/>
        </p:nvSpPr>
        <p:spPr bwMode="auto">
          <a:xfrm>
            <a:off x="179388" y="431800"/>
            <a:ext cx="614045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rgbClr val="FF0000"/>
                </a:solidFill>
                <a:latin typeface="Arial" charset="0"/>
              </a:rPr>
              <a:t>Установка М19 в неизвлекаемое положение при помощи взрывателя натяжного действия </a:t>
            </a:r>
            <a:r>
              <a:rPr lang="ru-RU" altLang="ru-RU" sz="1600" b="1" i="1">
                <a:solidFill>
                  <a:srgbClr val="FF0000"/>
                </a:solidFill>
                <a:latin typeface="Arial" charset="0"/>
              </a:rPr>
              <a:t>А</a:t>
            </a:r>
            <a:r>
              <a:rPr lang="ru-RU" altLang="ru-RU" sz="1600" b="1">
                <a:solidFill>
                  <a:srgbClr val="FF0000"/>
                </a:solidFill>
                <a:latin typeface="Arial" charset="0"/>
              </a:rPr>
              <a:t> и взрывателя разгрузочного действия </a:t>
            </a:r>
            <a:r>
              <a:rPr lang="ru-RU" altLang="ru-RU" sz="1600" b="1" i="1">
                <a:solidFill>
                  <a:srgbClr val="FF0000"/>
                </a:solidFill>
                <a:latin typeface="Arial" charset="0"/>
              </a:rPr>
              <a:t>Б </a:t>
            </a:r>
            <a:r>
              <a:rPr lang="ru-RU" altLang="ru-RU" sz="1600" b="1">
                <a:solidFill>
                  <a:srgbClr val="FF0000"/>
                </a:solidFill>
                <a:latin typeface="Arial" charset="0"/>
              </a:rPr>
              <a:t>в мягком грунте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3801" name="Text Box 32"/>
          <p:cNvSpPr txBox="1">
            <a:spLocks noChangeArrowheads="1"/>
          </p:cNvSpPr>
          <p:nvPr/>
        </p:nvSpPr>
        <p:spPr bwMode="auto">
          <a:xfrm>
            <a:off x="395288" y="4992688"/>
            <a:ext cx="1411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" charset="0"/>
              </a:rPr>
              <a:t>Универсальный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" charset="0"/>
              </a:rPr>
              <a:t>ключ</a:t>
            </a:r>
          </a:p>
        </p:txBody>
      </p:sp>
      <p:sp>
        <p:nvSpPr>
          <p:cNvPr id="33802" name="Text Box 33"/>
          <p:cNvSpPr txBox="1">
            <a:spLocks noChangeArrowheads="1"/>
          </p:cNvSpPr>
          <p:nvPr/>
        </p:nvSpPr>
        <p:spPr bwMode="auto">
          <a:xfrm>
            <a:off x="2987675" y="5702300"/>
            <a:ext cx="2844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Ключ предназначен для установки мины в боевое или безопасное положение и вывинчивания КД М50 из взрывателя</a:t>
            </a:r>
          </a:p>
        </p:txBody>
      </p:sp>
    </p:spTree>
    <p:extLst>
      <p:ext uri="{BB962C8B-B14F-4D97-AF65-F5344CB8AC3E}">
        <p14:creationId xmlns:p14="http://schemas.microsoft.com/office/powerpoint/2010/main" val="3289011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m21-1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41325"/>
            <a:ext cx="232092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m21-3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1325"/>
            <a:ext cx="235902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3563938" y="74613"/>
            <a:ext cx="1951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ПТМ М21 - США</a:t>
            </a:r>
            <a:endParaRPr lang="ru-RU" altLang="ru-RU" sz="1000">
              <a:latin typeface="Arial" charset="0"/>
            </a:endParaRPr>
          </a:p>
        </p:txBody>
      </p:sp>
      <p:pic>
        <p:nvPicPr>
          <p:cNvPr id="34821" name="Picture 5" descr="m-21-2"/>
          <p:cNvPicPr>
            <a:picLocks noChangeAspect="1" noChangeArrowheads="1"/>
          </p:cNvPicPr>
          <p:nvPr/>
        </p:nvPicPr>
        <p:blipFill>
          <a:blip r:embed="rId4">
            <a:lum bright="-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47675"/>
            <a:ext cx="378142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0075" name="Group 43"/>
          <p:cNvGraphicFramePr>
            <a:graphicFrameLocks noGrp="1"/>
          </p:cNvGraphicFramePr>
          <p:nvPr/>
        </p:nvGraphicFramePr>
        <p:xfrm>
          <a:off x="179388" y="3429000"/>
          <a:ext cx="8748712" cy="3255966"/>
        </p:xfrm>
        <a:graphic>
          <a:graphicData uri="http://schemas.openxmlformats.org/drawingml/2006/table">
            <a:tbl>
              <a:tblPr/>
              <a:tblGrid>
                <a:gridCol w="3789363">
                  <a:extLst>
                    <a:ext uri="{9D8B030D-6E8A-4147-A177-3AD203B41FA5}"/>
                  </a:extLst>
                </a:gridCol>
                <a:gridCol w="4959349">
                  <a:extLst>
                    <a:ext uri="{9D8B030D-6E8A-4147-A177-3AD203B41FA5}"/>
                  </a:extLst>
                </a:gridCol>
              </a:tblGrid>
              <a:tr h="28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ПТ противоднищ. /противог.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Корпус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металл.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7.8 кг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1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взрывчатого вещества (тип "Н6")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 кг.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Чувствительность нажимная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130.5 кг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Диаметр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 см.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Высота корпуса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11.5 см.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Высота датчика цели (штырь)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51.1 см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Чувствительность (со штырем)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гр. от вертикали с усилием 1.7 кг. или более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1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Температурный диапазон применения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-30 --+50 град.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01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7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19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24744"/>
            <a:ext cx="868170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Мина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М24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противобортовой. Основу ее составляет кумулятивная граната, которая помещается в пластмассовую направляющую трубу. Она устанавливается в стороне от дороги, а взрыватель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замыкатель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на пути движения танков. При наезде на него граната выстреливается из трубы, поражая борт танка.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Мины МК5 и МК7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противогусеничные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имеют металлические корпуса, нажимные устройства в виде крестовины с колпачком (МК5) или нажимной пластмассовой крышки (МК7). При обезвреживании мин необходимо: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снять нажимную крестовину с колпачком или вывинтить нажимную крышку;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извлечь взрыватель из запального стакана (для МК7);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вставить во взрыватель предохранительную чеку (вилку) и извлечь его из мины (для МК5)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 мине МК7 взрыватель в предохранительном положении можно оставить, повернув ее надписью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Unamed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(не боевое положение) вверх;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ввинтить в мину нажимную крышку или пробку</a:t>
            </a: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ВОПРОСЫ </a:t>
            </a: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ЗАНЯТИЯ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6752"/>
            <a:ext cx="8218239" cy="4536504"/>
          </a:xfrm>
        </p:spPr>
        <p:txBody>
          <a:bodyPr>
            <a:noAutofit/>
          </a:bodyPr>
          <a:lstStyle/>
          <a:p>
            <a:pPr marL="514350" indent="-514350" algn="just">
              <a:spcBef>
                <a:spcPts val="0"/>
              </a:spcBef>
              <a:buFont typeface="Arial" charset="0"/>
              <a:buAutoNum type="arabi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заграждения иностранных армий,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основные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характеристики. Системы дистанционного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минирования.</a:t>
            </a:r>
          </a:p>
          <a:p>
            <a:pPr marL="514350" indent="-514350" algn="just">
              <a:spcBef>
                <a:spcPts val="0"/>
              </a:spcBef>
              <a:buFont typeface="Arial" charset="0"/>
              <a:buAutoNum type="arabicPeriod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Bef>
                <a:spcPts val="0"/>
              </a:spcBef>
              <a:buFont typeface="Arial" charset="0"/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преодоления заграждений мотострелковыми (танковыми) подразделениями. Способы проделывания проходов в минных полях.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Bef>
                <a:spcPts val="0"/>
              </a:spcBef>
              <a:buFont typeface="Arial" charset="0"/>
              <a:buAutoNum type="arabicPeriod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Bef>
                <a:spcPts val="0"/>
              </a:spcBef>
              <a:buFont typeface="Arial" charset="0"/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минных полей, установленных средствами дистанционного минирования.</a:t>
            </a:r>
          </a:p>
          <a:p>
            <a:pPr marL="514350" indent="-514350" algn="just">
              <a:spcBef>
                <a:spcPts val="0"/>
              </a:spcBef>
              <a:buFont typeface="Arial" charset="0"/>
              <a:buAutoNum type="arabicPeriod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buFont typeface="Arial" charset="0"/>
              <a:buNone/>
            </a:pPr>
            <a:endParaRPr lang="ru-RU" altLang="ru-RU" sz="2400" b="1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1066800" y="142875"/>
            <a:ext cx="6781800" cy="3698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33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0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МК7-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550862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МК7-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91440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 descr="МК7-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800100"/>
            <a:ext cx="360045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36638" y="296863"/>
            <a:ext cx="364331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ВАРИАНТЫ УСТАНОВКИ </a:t>
            </a:r>
            <a:r>
              <a:rPr lang="ru-RU" altLang="ru-RU" sz="1800" b="1">
                <a:latin typeface="Arial" charset="0"/>
              </a:rPr>
              <a:t>МК7</a:t>
            </a:r>
            <a:endParaRPr lang="ru-RU" altLang="ru-RU" sz="16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В НЕИЗВЛЕКАЕМОЕ ПОЛОЖЕНИЕ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537200" y="296863"/>
            <a:ext cx="364331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ВАРИАНТ УСТАНОВКИ </a:t>
            </a:r>
            <a:r>
              <a:rPr lang="ru-RU" altLang="ru-RU" sz="1800" b="1">
                <a:latin typeface="Arial" charset="0"/>
              </a:rPr>
              <a:t>МК5 НС</a:t>
            </a:r>
            <a:endParaRPr lang="ru-RU" altLang="ru-RU" sz="16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В НЕИЗВЛЕКАЕМОЕ ПОЛОЖЕНИЕ</a:t>
            </a:r>
          </a:p>
        </p:txBody>
      </p:sp>
      <p:sp>
        <p:nvSpPr>
          <p:cNvPr id="37895" name="Oval 9"/>
          <p:cNvSpPr>
            <a:spLocks noChangeArrowheads="1"/>
          </p:cNvSpPr>
          <p:nvPr/>
        </p:nvSpPr>
        <p:spPr bwMode="auto">
          <a:xfrm>
            <a:off x="0" y="2493963"/>
            <a:ext cx="576263" cy="5397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charset="0"/>
              </a:rPr>
              <a:t>А</a:t>
            </a:r>
          </a:p>
        </p:txBody>
      </p:sp>
      <p:sp>
        <p:nvSpPr>
          <p:cNvPr id="37896" name="Oval 10"/>
          <p:cNvSpPr>
            <a:spLocks noChangeArrowheads="1"/>
          </p:cNvSpPr>
          <p:nvPr/>
        </p:nvSpPr>
        <p:spPr bwMode="auto">
          <a:xfrm>
            <a:off x="2771775" y="2493963"/>
            <a:ext cx="576263" cy="5397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charset="0"/>
              </a:rPr>
              <a:t>Б</a:t>
            </a:r>
          </a:p>
        </p:txBody>
      </p:sp>
      <p:sp>
        <p:nvSpPr>
          <p:cNvPr id="37897" name="Oval 12"/>
          <p:cNvSpPr>
            <a:spLocks noChangeArrowheads="1"/>
          </p:cNvSpPr>
          <p:nvPr/>
        </p:nvSpPr>
        <p:spPr bwMode="auto">
          <a:xfrm>
            <a:off x="5724525" y="6165850"/>
            <a:ext cx="576263" cy="5397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charset="0"/>
              </a:rPr>
              <a:t>Б</a:t>
            </a:r>
          </a:p>
        </p:txBody>
      </p:sp>
      <p:sp>
        <p:nvSpPr>
          <p:cNvPr id="37898" name="Oval 13"/>
          <p:cNvSpPr>
            <a:spLocks noChangeArrowheads="1"/>
          </p:cNvSpPr>
          <p:nvPr/>
        </p:nvSpPr>
        <p:spPr bwMode="auto">
          <a:xfrm>
            <a:off x="250825" y="6129338"/>
            <a:ext cx="576263" cy="5397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charset="0"/>
              </a:rPr>
              <a:t>А</a:t>
            </a:r>
          </a:p>
        </p:txBody>
      </p:sp>
      <p:sp>
        <p:nvSpPr>
          <p:cNvPr id="37899" name="Text Box 14"/>
          <p:cNvSpPr txBox="1">
            <a:spLocks noChangeArrowheads="1"/>
          </p:cNvSpPr>
          <p:nvPr/>
        </p:nvSpPr>
        <p:spPr bwMode="auto">
          <a:xfrm>
            <a:off x="2555875" y="3176588"/>
            <a:ext cx="37798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ВАРИАНТЫ УСТАНОВКИ </a:t>
            </a:r>
            <a:r>
              <a:rPr lang="ru-RU" altLang="ru-RU" sz="1800" b="1">
                <a:latin typeface="Arial" charset="0"/>
              </a:rPr>
              <a:t>№75 МК2</a:t>
            </a:r>
            <a:endParaRPr lang="ru-RU" altLang="ru-RU" sz="1600" b="1">
              <a:latin typeface="Arial" charset="0"/>
            </a:endParaRPr>
          </a:p>
        </p:txBody>
      </p:sp>
      <p:sp>
        <p:nvSpPr>
          <p:cNvPr id="37900" name="Text Box 15"/>
          <p:cNvSpPr txBox="1">
            <a:spLocks noChangeArrowheads="1"/>
          </p:cNvSpPr>
          <p:nvPr/>
        </p:nvSpPr>
        <p:spPr bwMode="auto">
          <a:xfrm>
            <a:off x="3255963" y="65088"/>
            <a:ext cx="28527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Установка МК7, МК5 НС</a:t>
            </a:r>
          </a:p>
        </p:txBody>
      </p:sp>
      <p:sp>
        <p:nvSpPr>
          <p:cNvPr id="37901" name="Text Box 8"/>
          <p:cNvSpPr txBox="1">
            <a:spLocks noChangeArrowheads="1"/>
          </p:cNvSpPr>
          <p:nvPr/>
        </p:nvSpPr>
        <p:spPr bwMode="auto">
          <a:xfrm>
            <a:off x="250825" y="2601913"/>
            <a:ext cx="25765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1400" b="1">
                <a:latin typeface="Arial" charset="0"/>
              </a:rPr>
              <a:t>При помощи взрывателей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натяжного действия МК1</a:t>
            </a:r>
          </a:p>
        </p:txBody>
      </p:sp>
      <p:sp>
        <p:nvSpPr>
          <p:cNvPr id="37902" name="Text Box 11"/>
          <p:cNvSpPr txBox="1">
            <a:spLocks noChangeArrowheads="1"/>
          </p:cNvSpPr>
          <p:nvPr/>
        </p:nvSpPr>
        <p:spPr bwMode="auto">
          <a:xfrm>
            <a:off x="3090863" y="2709863"/>
            <a:ext cx="28495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1400" b="1">
                <a:latin typeface="Arial" charset="0"/>
              </a:rPr>
              <a:t>При помощи разгрузоч-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 ного взрывателя № 12 МК1</a:t>
            </a:r>
          </a:p>
        </p:txBody>
      </p:sp>
    </p:spTree>
    <p:extLst>
      <p:ext uri="{BB962C8B-B14F-4D97-AF65-F5344CB8AC3E}">
        <p14:creationId xmlns:p14="http://schemas.microsoft.com/office/powerpoint/2010/main" val="400125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995738" y="115888"/>
            <a:ext cx="25352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ПТМ М24; М66 - США</a:t>
            </a:r>
          </a:p>
        </p:txBody>
      </p:sp>
      <p:pic>
        <p:nvPicPr>
          <p:cNvPr id="35843" name="Picture 3" descr="m24-1"/>
          <p:cNvPicPr>
            <a:picLocks noChangeAspect="1" noChangeArrowheads="1"/>
          </p:cNvPicPr>
          <p:nvPr/>
        </p:nvPicPr>
        <p:blipFill>
          <a:blip r:embed="rId2">
            <a:lum bright="-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5437188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m24-2"/>
          <p:cNvPicPr>
            <a:picLocks noChangeAspect="1" noChangeArrowheads="1"/>
          </p:cNvPicPr>
          <p:nvPr/>
        </p:nvPicPr>
        <p:blipFill>
          <a:blip r:embed="rId3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36950"/>
            <a:ext cx="54371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5956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301115" name="Group 59"/>
          <p:cNvGraphicFramePr>
            <a:graphicFrameLocks noGrp="1"/>
          </p:cNvGraphicFramePr>
          <p:nvPr/>
        </p:nvGraphicFramePr>
        <p:xfrm>
          <a:off x="5508625" y="557213"/>
          <a:ext cx="3527425" cy="6361110"/>
        </p:xfrm>
        <a:graphic>
          <a:graphicData uri="http://schemas.openxmlformats.org/drawingml/2006/table">
            <a:tbl>
              <a:tblPr/>
              <a:tblGrid>
                <a:gridCol w="2303735">
                  <a:extLst>
                    <a:ext uri="{9D8B030D-6E8A-4147-A177-3AD203B41FA5}"/>
                  </a:extLst>
                </a:gridCol>
                <a:gridCol w="1223690">
                  <a:extLst>
                    <a:ext uri="{9D8B030D-6E8A-4147-A177-3AD203B41FA5}"/>
                  </a:extLst>
                </a:gridCol>
              </a:tblGrid>
              <a:tr h="481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 мины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противоборт.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Корпус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металл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766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мины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М24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М66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10.8 кг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 кг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гранаты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кг.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83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боевого заряда гранаты (ВВ типа "В")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0.9 кг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1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Бронепробиваемость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 100 мм. брони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Калибр гранаты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88.9 мм.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Диаметр мины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98 мм.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Длина мины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76 см.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1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Высота (от земли до верха мины).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65 см.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1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Датчик цели мины М24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эл. контак. провод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Длина датчика цели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м.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71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Датчик цели мины М66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инфракрасный приемник+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фонарь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83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Температурный диапазон применения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-12 --+50 град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8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01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22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120676"/>
            <a:ext cx="8438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Мина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ДМ11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противогусеничная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бескорпусная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изготавливается из ВВ повышенной прочности и снаряжается терочным взрывателем нажимного действия. В боковой и донной частях мины имеются гнезда для установки ее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неизвлекаемое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положение. Обезвреживается мина аналогично МК7.</a:t>
            </a:r>
          </a:p>
        </p:txBody>
      </p:sp>
      <p:pic>
        <p:nvPicPr>
          <p:cNvPr id="13" name="Рисунок 12" descr="https://pdnr.ru/infopediasu/baza25/10933182186614.files/image03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286131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pdnr.ru/infopediasu/baza25/10933182186614.files/image03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8"/>
            <a:ext cx="3321050" cy="17281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3569" y="5301208"/>
            <a:ext cx="7709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Противотанковая мина ДМ11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- общий вид; б - взрыватель; 1 -ручка для переноски;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пробка гнезда для установки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неизвлекаемость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февраль9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3419475" cy="220503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февраль9а 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233488"/>
            <a:ext cx="1452563" cy="22320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февраль9а 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4140200"/>
            <a:ext cx="1385888" cy="26368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февраль9а 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4406900"/>
            <a:ext cx="2019300" cy="24511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 descr="февраль9а 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089025"/>
            <a:ext cx="1420813" cy="237648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2671763" y="66675"/>
            <a:ext cx="3614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Мина </a:t>
            </a:r>
            <a:r>
              <a:rPr lang="en-US" altLang="ru-RU" sz="1800" b="1">
                <a:latin typeface="Times New Roman" pitchFamily="18" charset="0"/>
              </a:rPr>
              <a:t>DM11 </a:t>
            </a:r>
            <a:r>
              <a:rPr lang="ru-RU" altLang="ru-RU" sz="1800" b="1">
                <a:latin typeface="Times New Roman" pitchFamily="18" charset="0"/>
              </a:rPr>
              <a:t>(французская ПТМ)</a:t>
            </a:r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863600" y="3408363"/>
            <a:ext cx="201453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</a:t>
            </a:r>
            <a:r>
              <a:rPr lang="ru-RU" altLang="ru-RU" sz="1400">
                <a:latin typeface="Arial" charset="0"/>
              </a:rPr>
              <a:t> – ВВ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2 </a:t>
            </a:r>
            <a:r>
              <a:rPr lang="ru-RU" altLang="ru-RU" sz="1400">
                <a:latin typeface="Arial" charset="0"/>
              </a:rPr>
              <a:t>– Нажимная крышка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3</a:t>
            </a:r>
            <a:r>
              <a:rPr lang="ru-RU" altLang="ru-RU" sz="1400">
                <a:latin typeface="Arial" charset="0"/>
              </a:rPr>
              <a:t> – Гнездо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4 </a:t>
            </a:r>
            <a:r>
              <a:rPr lang="ru-RU" altLang="ru-RU" sz="1400">
                <a:latin typeface="Arial" charset="0"/>
              </a:rPr>
              <a:t>– Боковое гнездо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5</a:t>
            </a:r>
            <a:r>
              <a:rPr lang="ru-RU" altLang="ru-RU" sz="1400">
                <a:latin typeface="Arial" charset="0"/>
              </a:rPr>
              <a:t> – Донное гнездо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6</a:t>
            </a:r>
            <a:r>
              <a:rPr lang="ru-RU" altLang="ru-RU" sz="1400">
                <a:latin typeface="Arial" charset="0"/>
              </a:rPr>
              <a:t> – Срезная канавка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7</a:t>
            </a:r>
            <a:r>
              <a:rPr lang="ru-RU" altLang="ru-RU" sz="1400">
                <a:latin typeface="Arial" charset="0"/>
              </a:rPr>
              <a:t> - Пробка</a:t>
            </a:r>
          </a:p>
        </p:txBody>
      </p:sp>
      <p:sp>
        <p:nvSpPr>
          <p:cNvPr id="36873" name="Text Box 10"/>
          <p:cNvSpPr txBox="1">
            <a:spLocks noChangeArrowheads="1"/>
          </p:cNvSpPr>
          <p:nvPr/>
        </p:nvSpPr>
        <p:spPr bwMode="auto">
          <a:xfrm>
            <a:off x="4608513" y="3340100"/>
            <a:ext cx="3243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Терочный взрыватель обр. 1952 г.</a:t>
            </a:r>
          </a:p>
        </p:txBody>
      </p:sp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4478338" y="441325"/>
            <a:ext cx="3406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Химический взрыватель нажимного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действия обр. 1951 г.</a:t>
            </a:r>
          </a:p>
        </p:txBody>
      </p:sp>
      <p:sp>
        <p:nvSpPr>
          <p:cNvPr id="36875" name="Text Box 12"/>
          <p:cNvSpPr txBox="1">
            <a:spLocks noChangeArrowheads="1"/>
          </p:cNvSpPr>
          <p:nvPr/>
        </p:nvSpPr>
        <p:spPr bwMode="auto">
          <a:xfrm>
            <a:off x="3492500" y="706438"/>
            <a:ext cx="1182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Общий вид</a:t>
            </a:r>
          </a:p>
        </p:txBody>
      </p:sp>
      <p:sp>
        <p:nvSpPr>
          <p:cNvPr id="36876" name="Text Box 13"/>
          <p:cNvSpPr txBox="1">
            <a:spLocks noChangeArrowheads="1"/>
          </p:cNvSpPr>
          <p:nvPr/>
        </p:nvSpPr>
        <p:spPr bwMode="auto">
          <a:xfrm>
            <a:off x="7775575" y="706438"/>
            <a:ext cx="785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Разрез</a:t>
            </a:r>
          </a:p>
        </p:txBody>
      </p:sp>
      <p:sp>
        <p:nvSpPr>
          <p:cNvPr id="36877" name="Text Box 14"/>
          <p:cNvSpPr txBox="1">
            <a:spLocks noChangeArrowheads="1"/>
          </p:cNvSpPr>
          <p:nvPr/>
        </p:nvSpPr>
        <p:spPr bwMode="auto">
          <a:xfrm>
            <a:off x="3748088" y="3838575"/>
            <a:ext cx="10398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" charset="0"/>
              </a:rPr>
              <a:t>Общий вид</a:t>
            </a:r>
          </a:p>
        </p:txBody>
      </p:sp>
      <p:sp>
        <p:nvSpPr>
          <p:cNvPr id="36878" name="Text Box 15"/>
          <p:cNvSpPr txBox="1">
            <a:spLocks noChangeArrowheads="1"/>
          </p:cNvSpPr>
          <p:nvPr/>
        </p:nvSpPr>
        <p:spPr bwMode="auto">
          <a:xfrm>
            <a:off x="7688263" y="3875088"/>
            <a:ext cx="700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" charset="0"/>
              </a:rPr>
              <a:t>Разрез</a:t>
            </a:r>
          </a:p>
        </p:txBody>
      </p:sp>
      <p:sp>
        <p:nvSpPr>
          <p:cNvPr id="36879" name="Text Box 16"/>
          <p:cNvSpPr txBox="1">
            <a:spLocks noChangeArrowheads="1"/>
          </p:cNvSpPr>
          <p:nvPr/>
        </p:nvSpPr>
        <p:spPr bwMode="auto">
          <a:xfrm>
            <a:off x="4859338" y="3573463"/>
            <a:ext cx="28209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" charset="0"/>
              </a:rPr>
              <a:t>                       </a:t>
            </a:r>
            <a:r>
              <a:rPr lang="ru-RU" altLang="ru-RU" sz="1200" b="1">
                <a:solidFill>
                  <a:srgbClr val="50351A"/>
                </a:solidFill>
                <a:latin typeface="Arial" charset="0"/>
              </a:rPr>
              <a:t>ТТХ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Диаметр                         – 30 мм.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Высота – 38 мм.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Высота с детонатором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обр. 1950 г.                    – 56 мм.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Необходимое усилие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для срабатывания         - 15 кг</a:t>
            </a:r>
            <a:r>
              <a:rPr lang="ru-RU" altLang="ru-RU" sz="1400">
                <a:latin typeface="Arial" charset="0"/>
              </a:rPr>
              <a:t>.</a:t>
            </a:r>
          </a:p>
        </p:txBody>
      </p:sp>
      <p:sp>
        <p:nvSpPr>
          <p:cNvPr id="36880" name="Text Box 17"/>
          <p:cNvSpPr txBox="1">
            <a:spLocks noChangeArrowheads="1"/>
          </p:cNvSpPr>
          <p:nvPr/>
        </p:nvSpPr>
        <p:spPr bwMode="auto">
          <a:xfrm>
            <a:off x="4824413" y="4868863"/>
            <a:ext cx="2663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</a:t>
            </a:r>
            <a:r>
              <a:rPr lang="ru-RU" altLang="ru-RU" sz="1400">
                <a:latin typeface="Arial" charset="0"/>
              </a:rPr>
              <a:t> – Корпус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2 </a:t>
            </a:r>
            <a:r>
              <a:rPr lang="ru-RU" altLang="ru-RU" sz="1400">
                <a:latin typeface="Arial" charset="0"/>
              </a:rPr>
              <a:t>– Ребра жесткости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3</a:t>
            </a:r>
            <a:r>
              <a:rPr lang="ru-RU" altLang="ru-RU" sz="1400">
                <a:latin typeface="Arial" charset="0"/>
              </a:rPr>
              <a:t> – Терочный конус со срезным  фланцем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4</a:t>
            </a:r>
            <a:r>
              <a:rPr lang="ru-RU" altLang="ru-RU" sz="1400">
                <a:latin typeface="Arial" charset="0"/>
              </a:rPr>
              <a:t> – Фланец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5</a:t>
            </a:r>
            <a:r>
              <a:rPr lang="ru-RU" altLang="ru-RU" sz="1400">
                <a:latin typeface="Arial" charset="0"/>
              </a:rPr>
              <a:t> – Коническая муфта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6</a:t>
            </a:r>
            <a:r>
              <a:rPr lang="ru-RU" altLang="ru-RU" sz="1400">
                <a:latin typeface="Arial" charset="0"/>
              </a:rPr>
              <a:t> – Воспламеняющийся состав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7</a:t>
            </a:r>
            <a:r>
              <a:rPr lang="ru-RU" altLang="ru-RU" sz="1400">
                <a:latin typeface="Arial" charset="0"/>
              </a:rPr>
              <a:t> – Детонатор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8</a:t>
            </a:r>
            <a:r>
              <a:rPr lang="ru-RU" altLang="ru-RU" sz="1400">
                <a:latin typeface="Arial" charset="0"/>
              </a:rPr>
              <a:t> – Соединительная муфта</a:t>
            </a: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3527425" y="4725988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2</a:t>
            </a:r>
          </a:p>
        </p:txBody>
      </p:sp>
      <p:sp>
        <p:nvSpPr>
          <p:cNvPr id="36882" name="Text Box 19"/>
          <p:cNvSpPr txBox="1">
            <a:spLocks noChangeArrowheads="1"/>
          </p:cNvSpPr>
          <p:nvPr/>
        </p:nvSpPr>
        <p:spPr bwMode="auto">
          <a:xfrm>
            <a:off x="4787900" y="800100"/>
            <a:ext cx="294481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50351A"/>
                </a:solidFill>
                <a:latin typeface="Arial" charset="0"/>
              </a:rPr>
              <a:t>                   </a:t>
            </a:r>
            <a:r>
              <a:rPr lang="ru-RU" altLang="ru-RU" sz="1400" b="1">
                <a:solidFill>
                  <a:srgbClr val="50351A"/>
                </a:solidFill>
                <a:latin typeface="Arial" charset="0"/>
              </a:rPr>
              <a:t>ТТХ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Наружный диаметр        - 30 мм.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Высота                            - 38 мм.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Высота с детонатором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rgbClr val="50351A"/>
                </a:solidFill>
                <a:latin typeface="Arial" charset="0"/>
              </a:rPr>
              <a:t>обр. 1950 г.                     – 56 мм.</a:t>
            </a:r>
            <a:r>
              <a:rPr lang="ru-RU" altLang="ru-RU" sz="1200">
                <a:solidFill>
                  <a:srgbClr val="50351A"/>
                </a:solidFill>
                <a:latin typeface="Arial" charset="0"/>
              </a:rPr>
              <a:t>  </a:t>
            </a: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3635375" y="4329113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1</a:t>
            </a:r>
          </a:p>
        </p:txBody>
      </p:sp>
      <p:sp>
        <p:nvSpPr>
          <p:cNvPr id="36884" name="Oval 21"/>
          <p:cNvSpPr>
            <a:spLocks noChangeArrowheads="1"/>
          </p:cNvSpPr>
          <p:nvPr/>
        </p:nvSpPr>
        <p:spPr bwMode="auto">
          <a:xfrm>
            <a:off x="3816350" y="4113213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3</a:t>
            </a:r>
          </a:p>
        </p:txBody>
      </p:sp>
      <p:sp>
        <p:nvSpPr>
          <p:cNvPr id="36885" name="Oval 22"/>
          <p:cNvSpPr>
            <a:spLocks noChangeArrowheads="1"/>
          </p:cNvSpPr>
          <p:nvPr/>
        </p:nvSpPr>
        <p:spPr bwMode="auto">
          <a:xfrm>
            <a:off x="3563938" y="5949950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8</a:t>
            </a:r>
          </a:p>
        </p:txBody>
      </p:sp>
      <p:sp>
        <p:nvSpPr>
          <p:cNvPr id="36886" name="Oval 23"/>
          <p:cNvSpPr>
            <a:spLocks noChangeArrowheads="1"/>
          </p:cNvSpPr>
          <p:nvPr/>
        </p:nvSpPr>
        <p:spPr bwMode="auto">
          <a:xfrm>
            <a:off x="3708400" y="6308725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7</a:t>
            </a:r>
          </a:p>
        </p:txBody>
      </p:sp>
      <p:sp>
        <p:nvSpPr>
          <p:cNvPr id="36887" name="Oval 24"/>
          <p:cNvSpPr>
            <a:spLocks noChangeArrowheads="1"/>
          </p:cNvSpPr>
          <p:nvPr/>
        </p:nvSpPr>
        <p:spPr bwMode="auto">
          <a:xfrm>
            <a:off x="2592388" y="4689475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7</a:t>
            </a:r>
          </a:p>
        </p:txBody>
      </p:sp>
      <p:sp>
        <p:nvSpPr>
          <p:cNvPr id="36888" name="Oval 25"/>
          <p:cNvSpPr>
            <a:spLocks noChangeArrowheads="1"/>
          </p:cNvSpPr>
          <p:nvPr/>
        </p:nvSpPr>
        <p:spPr bwMode="auto">
          <a:xfrm>
            <a:off x="611188" y="4652963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5</a:t>
            </a:r>
          </a:p>
        </p:txBody>
      </p:sp>
      <p:sp>
        <p:nvSpPr>
          <p:cNvPr id="36889" name="Oval 26"/>
          <p:cNvSpPr>
            <a:spLocks noChangeArrowheads="1"/>
          </p:cNvSpPr>
          <p:nvPr/>
        </p:nvSpPr>
        <p:spPr bwMode="auto">
          <a:xfrm>
            <a:off x="2808288" y="4833938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3</a:t>
            </a:r>
          </a:p>
        </p:txBody>
      </p:sp>
      <p:sp>
        <p:nvSpPr>
          <p:cNvPr id="36890" name="Oval 27"/>
          <p:cNvSpPr>
            <a:spLocks noChangeArrowheads="1"/>
          </p:cNvSpPr>
          <p:nvPr/>
        </p:nvSpPr>
        <p:spPr bwMode="auto">
          <a:xfrm>
            <a:off x="3095625" y="4905375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2</a:t>
            </a:r>
          </a:p>
        </p:txBody>
      </p:sp>
      <p:sp>
        <p:nvSpPr>
          <p:cNvPr id="36891" name="Oval 28"/>
          <p:cNvSpPr>
            <a:spLocks noChangeArrowheads="1"/>
          </p:cNvSpPr>
          <p:nvPr/>
        </p:nvSpPr>
        <p:spPr bwMode="auto">
          <a:xfrm>
            <a:off x="3203575" y="5157788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6</a:t>
            </a:r>
          </a:p>
        </p:txBody>
      </p:sp>
      <p:sp>
        <p:nvSpPr>
          <p:cNvPr id="36892" name="Oval 29"/>
          <p:cNvSpPr>
            <a:spLocks noChangeArrowheads="1"/>
          </p:cNvSpPr>
          <p:nvPr/>
        </p:nvSpPr>
        <p:spPr bwMode="auto">
          <a:xfrm>
            <a:off x="3276600" y="5408613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1</a:t>
            </a:r>
          </a:p>
        </p:txBody>
      </p:sp>
      <p:sp>
        <p:nvSpPr>
          <p:cNvPr id="36893" name="Oval 30"/>
          <p:cNvSpPr>
            <a:spLocks noChangeArrowheads="1"/>
          </p:cNvSpPr>
          <p:nvPr/>
        </p:nvSpPr>
        <p:spPr bwMode="auto">
          <a:xfrm>
            <a:off x="3311525" y="5842000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4</a:t>
            </a:r>
          </a:p>
        </p:txBody>
      </p:sp>
      <p:sp>
        <p:nvSpPr>
          <p:cNvPr id="36894" name="Oval 31"/>
          <p:cNvSpPr>
            <a:spLocks noChangeArrowheads="1"/>
          </p:cNvSpPr>
          <p:nvPr/>
        </p:nvSpPr>
        <p:spPr bwMode="auto">
          <a:xfrm>
            <a:off x="3743325" y="1196975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3</a:t>
            </a:r>
          </a:p>
        </p:txBody>
      </p:sp>
      <p:sp>
        <p:nvSpPr>
          <p:cNvPr id="36895" name="Oval 32"/>
          <p:cNvSpPr>
            <a:spLocks noChangeArrowheads="1"/>
          </p:cNvSpPr>
          <p:nvPr/>
        </p:nvSpPr>
        <p:spPr bwMode="auto">
          <a:xfrm>
            <a:off x="3563938" y="1341438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4</a:t>
            </a:r>
          </a:p>
        </p:txBody>
      </p:sp>
      <p:sp>
        <p:nvSpPr>
          <p:cNvPr id="36896" name="Oval 33"/>
          <p:cNvSpPr>
            <a:spLocks noChangeArrowheads="1"/>
          </p:cNvSpPr>
          <p:nvPr/>
        </p:nvSpPr>
        <p:spPr bwMode="auto">
          <a:xfrm>
            <a:off x="3384550" y="1773238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2</a:t>
            </a:r>
          </a:p>
        </p:txBody>
      </p:sp>
      <p:sp>
        <p:nvSpPr>
          <p:cNvPr id="36897" name="Oval 34"/>
          <p:cNvSpPr>
            <a:spLocks noChangeArrowheads="1"/>
          </p:cNvSpPr>
          <p:nvPr/>
        </p:nvSpPr>
        <p:spPr bwMode="auto">
          <a:xfrm>
            <a:off x="3419475" y="2133600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1</a:t>
            </a:r>
          </a:p>
        </p:txBody>
      </p:sp>
      <p:sp>
        <p:nvSpPr>
          <p:cNvPr id="36898" name="Oval 35"/>
          <p:cNvSpPr>
            <a:spLocks noChangeArrowheads="1"/>
          </p:cNvSpPr>
          <p:nvPr/>
        </p:nvSpPr>
        <p:spPr bwMode="auto">
          <a:xfrm>
            <a:off x="3600450" y="2673350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8</a:t>
            </a:r>
          </a:p>
        </p:txBody>
      </p:sp>
      <p:sp>
        <p:nvSpPr>
          <p:cNvPr id="36899" name="Oval 36"/>
          <p:cNvSpPr>
            <a:spLocks noChangeArrowheads="1"/>
          </p:cNvSpPr>
          <p:nvPr/>
        </p:nvSpPr>
        <p:spPr bwMode="auto">
          <a:xfrm>
            <a:off x="3779838" y="3033713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7</a:t>
            </a:r>
          </a:p>
        </p:txBody>
      </p:sp>
      <p:sp>
        <p:nvSpPr>
          <p:cNvPr id="36900" name="Oval 37"/>
          <p:cNvSpPr>
            <a:spLocks noChangeArrowheads="1"/>
          </p:cNvSpPr>
          <p:nvPr/>
        </p:nvSpPr>
        <p:spPr bwMode="auto">
          <a:xfrm>
            <a:off x="7416800" y="2457450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6</a:t>
            </a:r>
          </a:p>
        </p:txBody>
      </p:sp>
      <p:sp>
        <p:nvSpPr>
          <p:cNvPr id="36901" name="Oval 38"/>
          <p:cNvSpPr>
            <a:spLocks noChangeArrowheads="1"/>
          </p:cNvSpPr>
          <p:nvPr/>
        </p:nvSpPr>
        <p:spPr bwMode="auto">
          <a:xfrm>
            <a:off x="3922713" y="1376363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3</a:t>
            </a:r>
          </a:p>
        </p:txBody>
      </p:sp>
      <p:sp>
        <p:nvSpPr>
          <p:cNvPr id="36902" name="Oval 39"/>
          <p:cNvSpPr>
            <a:spLocks noChangeArrowheads="1"/>
          </p:cNvSpPr>
          <p:nvPr/>
        </p:nvSpPr>
        <p:spPr bwMode="auto">
          <a:xfrm>
            <a:off x="8459788" y="3105150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7</a:t>
            </a:r>
          </a:p>
        </p:txBody>
      </p:sp>
      <p:sp>
        <p:nvSpPr>
          <p:cNvPr id="36903" name="Oval 40"/>
          <p:cNvSpPr>
            <a:spLocks noChangeArrowheads="1"/>
          </p:cNvSpPr>
          <p:nvPr/>
        </p:nvSpPr>
        <p:spPr bwMode="auto">
          <a:xfrm>
            <a:off x="8424863" y="2852738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8</a:t>
            </a:r>
          </a:p>
        </p:txBody>
      </p:sp>
      <p:sp>
        <p:nvSpPr>
          <p:cNvPr id="36904" name="Oval 41"/>
          <p:cNvSpPr>
            <a:spLocks noChangeArrowheads="1"/>
          </p:cNvSpPr>
          <p:nvPr/>
        </p:nvSpPr>
        <p:spPr bwMode="auto">
          <a:xfrm>
            <a:off x="8567738" y="2528888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1</a:t>
            </a:r>
          </a:p>
        </p:txBody>
      </p:sp>
      <p:sp>
        <p:nvSpPr>
          <p:cNvPr id="36905" name="Oval 42"/>
          <p:cNvSpPr>
            <a:spLocks noChangeArrowheads="1"/>
          </p:cNvSpPr>
          <p:nvPr/>
        </p:nvSpPr>
        <p:spPr bwMode="auto">
          <a:xfrm>
            <a:off x="8567738" y="1233488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2</a:t>
            </a:r>
          </a:p>
        </p:txBody>
      </p:sp>
      <p:sp>
        <p:nvSpPr>
          <p:cNvPr id="36906" name="Oval 43"/>
          <p:cNvSpPr>
            <a:spLocks noChangeArrowheads="1"/>
          </p:cNvSpPr>
          <p:nvPr/>
        </p:nvSpPr>
        <p:spPr bwMode="auto">
          <a:xfrm>
            <a:off x="7669213" y="1233488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5</a:t>
            </a:r>
          </a:p>
        </p:txBody>
      </p:sp>
      <p:sp>
        <p:nvSpPr>
          <p:cNvPr id="36907" name="Oval 44"/>
          <p:cNvSpPr>
            <a:spLocks noChangeArrowheads="1"/>
          </p:cNvSpPr>
          <p:nvPr/>
        </p:nvSpPr>
        <p:spPr bwMode="auto">
          <a:xfrm>
            <a:off x="8351838" y="1196975"/>
            <a:ext cx="180975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4</a:t>
            </a:r>
          </a:p>
        </p:txBody>
      </p:sp>
      <p:sp>
        <p:nvSpPr>
          <p:cNvPr id="36908" name="Oval 45"/>
          <p:cNvSpPr>
            <a:spLocks noChangeArrowheads="1"/>
          </p:cNvSpPr>
          <p:nvPr/>
        </p:nvSpPr>
        <p:spPr bwMode="auto">
          <a:xfrm>
            <a:off x="8172450" y="1089025"/>
            <a:ext cx="179388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latin typeface="Arial" charset="0"/>
              </a:rPr>
              <a:t>3</a:t>
            </a:r>
          </a:p>
        </p:txBody>
      </p:sp>
      <p:sp>
        <p:nvSpPr>
          <p:cNvPr id="36909" name="Text Box 46"/>
          <p:cNvSpPr txBox="1">
            <a:spLocks noChangeArrowheads="1"/>
          </p:cNvSpPr>
          <p:nvPr/>
        </p:nvSpPr>
        <p:spPr bwMode="auto">
          <a:xfrm>
            <a:off x="4937125" y="1844675"/>
            <a:ext cx="24669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</a:t>
            </a:r>
            <a:r>
              <a:rPr lang="ru-RU" altLang="ru-RU" sz="1400">
                <a:latin typeface="Arial" charset="0"/>
              </a:rPr>
              <a:t> – Корпус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2 </a:t>
            </a:r>
            <a:r>
              <a:rPr lang="ru-RU" altLang="ru-RU" sz="1400">
                <a:latin typeface="Arial" charset="0"/>
              </a:rPr>
              <a:t>– Ребра жесткости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3</a:t>
            </a:r>
            <a:r>
              <a:rPr lang="ru-RU" altLang="ru-RU" sz="1400">
                <a:latin typeface="Arial" charset="0"/>
              </a:rPr>
              <a:t> – Ударник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4</a:t>
            </a:r>
            <a:r>
              <a:rPr lang="ru-RU" altLang="ru-RU" sz="1400">
                <a:latin typeface="Arial" charset="0"/>
              </a:rPr>
              <a:t> – </a:t>
            </a:r>
            <a:r>
              <a:rPr lang="ru-RU" altLang="ru-RU" sz="1400" b="1">
                <a:latin typeface="Arial" charset="0"/>
              </a:rPr>
              <a:t>Срезная чека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5 – Стеклянная ампула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6 – Воспламеняющийся 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состав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7</a:t>
            </a:r>
            <a:r>
              <a:rPr lang="ru-RU" altLang="ru-RU" sz="1400">
                <a:latin typeface="Arial" charset="0"/>
              </a:rPr>
              <a:t> – Детонатор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8</a:t>
            </a:r>
            <a:r>
              <a:rPr lang="ru-RU" altLang="ru-RU" sz="1400">
                <a:latin typeface="Arial" charset="0"/>
              </a:rPr>
              <a:t> – Соединительная муфта</a:t>
            </a:r>
          </a:p>
        </p:txBody>
      </p:sp>
      <p:pic>
        <p:nvPicPr>
          <p:cNvPr id="36910" name="Picture 2" descr="g11 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3348038" cy="18891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11" name="Text Box 47"/>
          <p:cNvSpPr txBox="1">
            <a:spLocks noChangeArrowheads="1"/>
          </p:cNvSpPr>
          <p:nvPr/>
        </p:nvSpPr>
        <p:spPr bwMode="auto">
          <a:xfrm>
            <a:off x="0" y="542925"/>
            <a:ext cx="3433763" cy="9413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Вес                                         - 7,3 кг.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Наружный диаметр               - 30 см.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Высота                                   - 10 см.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Диаметр нажимной крышки – 14 см. </a:t>
            </a: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Необх. усилие для срабат.– 150-400 кг.</a:t>
            </a:r>
          </a:p>
        </p:txBody>
      </p:sp>
      <p:sp>
        <p:nvSpPr>
          <p:cNvPr id="36912" name="Text Box 48"/>
          <p:cNvSpPr txBox="1">
            <a:spLocks noChangeArrowheads="1"/>
          </p:cNvSpPr>
          <p:nvPr/>
        </p:nvSpPr>
        <p:spPr bwMode="auto">
          <a:xfrm>
            <a:off x="1244600" y="430213"/>
            <a:ext cx="519113" cy="2619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ТТХ</a:t>
            </a:r>
          </a:p>
        </p:txBody>
      </p:sp>
    </p:spTree>
    <p:extLst>
      <p:ext uri="{BB962C8B-B14F-4D97-AF65-F5344CB8AC3E}">
        <p14:creationId xmlns:p14="http://schemas.microsoft.com/office/powerpoint/2010/main" val="4251448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5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24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052736"/>
            <a:ext cx="8654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противопехотных мин наибольшее применение имеют мины Ml4, М25, Ml6, ДМ31,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и 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характеристики даны в табл.</a:t>
            </a:r>
          </a:p>
        </p:txBody>
      </p:sp>
      <p:pic>
        <p:nvPicPr>
          <p:cNvPr id="11" name="Рисунок 10" descr="https://pdnr.ru/infopediasu/baza25/10933182186614.files/image034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6066"/>
            <a:ext cx="8582917" cy="4549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25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942465"/>
            <a:ext cx="857379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Мины Ml4 и М25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 фугасными, нажимного действия и имеют пластмассовые малогабаритные корпуса, нажимные устройства, специальные взрыватели и заряды ВВ. Основной частью взрывателя в Ml4 является выгибающаяся тарельчатая пружина с ударником.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Срабатывание М25 происходит при выпадении стопорных шариков во время воздействия нагрузки на контейнер с кумулятивным зарядом.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обезвреживании этих мин очень осторожно снимается маскировочный слой грунта, ставятся предохранительные вилки, устанавливается стрелка на S, вывинчивается держатель с запалом, находящийся снизу (для Ml4), или извлекают из мины контейнер, устанавливая на его место пробку (для М25).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Типичной выпрыгивающей осколочной миной является американская мина Ml6. Она применяется со взрывателями комбинированного действия, которые срабатывают от нажимного усилия или натяжения одной из проволок.</a:t>
            </a: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3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26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" name="Рисунок 10" descr="https://pdnr.ru/infopediasu/baza25/10933182186614.files/image03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4896544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140968"/>
            <a:ext cx="86213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Противопехотные мины: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а—общий вид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 б—общий вид М25; 1 —контейнер с ВВ; 2—предохранительные вилки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срабатывания взрывателя воспламеняется вышибной заряд и осколочный элемент выбрасывается вверх. От пламени вышибного заряда воспламеняются замедлители, которые инициируют КД и разрывной заряд. Взрыв происходит на высоте 0,6—1,2 м. Аналогичной по устройству, приведению в действие и даже внешнему виду является осколочная мина ДМ31. Осколочный элемент ее выбрасывается тоже вышибным зарядом и при полете воздействует на тросик специального взрывателя.</a:t>
            </a: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4" descr="M25"/>
          <p:cNvPicPr>
            <a:picLocks noChangeAspect="1" noChangeArrowheads="1"/>
          </p:cNvPicPr>
          <p:nvPr/>
        </p:nvPicPr>
        <p:blipFill>
          <a:blip r:embed="rId2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49275"/>
            <a:ext cx="3708401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240" name="Group 40"/>
          <p:cNvGraphicFramePr>
            <a:graphicFrameLocks noGrp="1"/>
          </p:cNvGraphicFramePr>
          <p:nvPr>
            <p:ph sz="half" idx="2"/>
          </p:nvPr>
        </p:nvGraphicFramePr>
        <p:xfrm>
          <a:off x="3671888" y="584200"/>
          <a:ext cx="5472112" cy="6237288"/>
        </p:xfrm>
        <a:graphic>
          <a:graphicData uri="http://schemas.openxmlformats.org/drawingml/2006/table">
            <a:tbl>
              <a:tblPr/>
              <a:tblGrid>
                <a:gridCol w="3322637">
                  <a:extLst>
                    <a:ext uri="{9D8B030D-6E8A-4147-A177-3AD203B41FA5}"/>
                  </a:extLst>
                </a:gridCol>
                <a:gridCol w="2149475">
                  <a:extLst>
                    <a:ext uri="{9D8B030D-6E8A-4147-A177-3AD203B41FA5}"/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Тип мины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ПП кумулятивная нажимного действия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Материал корпуса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пластмасса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Вес общий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90 гр.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Масса ВВ (тетрил)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 гр.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Диаметр датчика цели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1.5см.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Диаметр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 см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Высота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 см.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50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Чувствительность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7-10 кг.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Температурный диапазон применения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-40 --+50 град.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8163" name="Rectangle 35"/>
          <p:cNvSpPr>
            <a:spLocks noChangeArrowheads="1"/>
          </p:cNvSpPr>
          <p:nvPr/>
        </p:nvSpPr>
        <p:spPr bwMode="auto">
          <a:xfrm>
            <a:off x="3411538" y="80963"/>
            <a:ext cx="2117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ППМ</a:t>
            </a:r>
            <a:r>
              <a:rPr lang="en-US" altLang="ru-RU" sz="1800" b="1">
                <a:latin typeface="Times New Roman" pitchFamily="18" charset="0"/>
              </a:rPr>
              <a:t> </a:t>
            </a:r>
            <a:r>
              <a:rPr lang="ru-RU" altLang="ru-RU" sz="1800" b="1">
                <a:latin typeface="Times New Roman" pitchFamily="18" charset="0"/>
              </a:rPr>
              <a:t>М</a:t>
            </a:r>
            <a:r>
              <a:rPr lang="en-US" altLang="ru-RU" sz="1800" b="1">
                <a:latin typeface="Times New Roman" pitchFamily="18" charset="0"/>
              </a:rPr>
              <a:t>25 "</a:t>
            </a:r>
            <a:r>
              <a:rPr lang="ru-RU" altLang="ru-RU" sz="1800" b="1">
                <a:latin typeface="Times New Roman" pitchFamily="18" charset="0"/>
              </a:rPr>
              <a:t>Элси</a:t>
            </a:r>
            <a:r>
              <a:rPr lang="en-US" altLang="ru-RU" sz="1800" b="1">
                <a:latin typeface="Times New Roman" pitchFamily="18" charset="0"/>
              </a:rPr>
              <a:t>"</a:t>
            </a:r>
            <a:r>
              <a:rPr lang="en-US" altLang="ru-RU" sz="100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8164" name="Oval 36"/>
          <p:cNvSpPr>
            <a:spLocks noChangeArrowheads="1"/>
          </p:cNvSpPr>
          <p:nvPr/>
        </p:nvSpPr>
        <p:spPr bwMode="auto">
          <a:xfrm>
            <a:off x="2484438" y="1484313"/>
            <a:ext cx="504825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2</a:t>
            </a:r>
          </a:p>
        </p:txBody>
      </p:sp>
      <p:sp>
        <p:nvSpPr>
          <p:cNvPr id="48165" name="Line 37"/>
          <p:cNvSpPr>
            <a:spLocks noChangeShapeType="1"/>
          </p:cNvSpPr>
          <p:nvPr/>
        </p:nvSpPr>
        <p:spPr bwMode="auto">
          <a:xfrm flipH="1">
            <a:off x="2771775" y="981075"/>
            <a:ext cx="144463" cy="503238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346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86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28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541" y="1556792"/>
            <a:ext cx="858291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Мина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МК2 (Англия)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тоже выпрыгивающая, осколочная, натяжного действия. При вылете осколочного элемента из корпуса мины распрямляющийся рычаг освобождает взведенный ударник и взрыв происходит на высоте 1 м над поверхностью грунта.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порядок обезвреживания рассмотренных мин такой: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не касаясь оттяжки, осторожно вставить предохранительные чеки во взрыватели;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перерезать натяжные проволоки;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довинтить до отказа стопорный винт на взрывателе;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вывинтить взрыватель и отсоединить гильзу с воспламенителем (у МК2 надо вывинтить и второй взрыватель, снять ударник со спускового рычага);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осторожно снять маскировочный слой с мины;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зацепить мину кошкой и извлечь ее из лунки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мины иностранных армий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0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29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541" y="1556792"/>
            <a:ext cx="85829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Мина Ml8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осколочная, направленного действия. При срабатывании мины от электродетонатора или взрывателя натяжного действия образуется веерообразный пучок осколков. Необходимо помнить, что взрыватели могут быть установлены в стороне от мины и соединены с ней отрезками детонирующего шнура. Поэтому главное при снятии мины — обезвредить взрыватель и отсоединить его от детонирующего шнура или перерезать электрические провода, идущие к мине.</a:t>
            </a:r>
          </a:p>
        </p:txBody>
      </p:sp>
    </p:spTree>
    <p:extLst>
      <p:ext uri="{BB962C8B-B14F-4D97-AF65-F5344CB8AC3E}">
        <p14:creationId xmlns:p14="http://schemas.microsoft.com/office/powerpoint/2010/main" val="38303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ЛИТЕРАТУРА</a:t>
            </a:r>
            <a:endParaRPr lang="ru-RU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36712"/>
            <a:ext cx="8712968" cy="5904656"/>
          </a:xfrm>
        </p:spPr>
        <p:txBody>
          <a:bodyPr>
            <a:noAutofit/>
          </a:bodyPr>
          <a:lstStyle/>
          <a:p>
            <a:pPr marL="0" lvl="0" indent="0">
              <a:buNone/>
              <a:defRPr/>
            </a:pPr>
            <a:r>
              <a:rPr lang="ru-RU" sz="2000" b="1" i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а) основная:     </a:t>
            </a:r>
            <a:endParaRPr lang="ru-RU" sz="2000" b="1" kern="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1.  Боевой  устав Сухопутных войск, ч. 3 (взвод, отделение, танк). - М.: Воениздат, 2013.- 206 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2.  Тактика. Военно-научный труд. - М.: Воениздат,1989. – 495 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3.   Рыжков О.Н., Шварц Ю.В. Тактическая подготовка. ч.1. Учебное пособие. – М.: РГУ им. И.М. Губкина,  2016.-270с.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4.   Рыжков О.Н.  Тактическая подготовка в рисунках и схемах. Электронное учебное пособие. – М.:  РГУ им. И.М. Губкина 2016. -169 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5.   Учебник сержанта мотострелковых войск. – М.: Воениздат, 2003. –443с.</a:t>
            </a:r>
          </a:p>
          <a:p>
            <a:pPr marL="0" lvl="0" indent="0">
              <a:buNone/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6.   Веремеев Ю.Г., </a:t>
            </a:r>
            <a:r>
              <a:rPr lang="ru-RU" sz="2000" b="1" kern="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Илиев</a:t>
            </a: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 Н.И. Инженерные боеприпасы. Руководство по материальной части и применению. Книга восьмая.- М.: Воениздат, 1986. – 294 с.</a:t>
            </a:r>
            <a:b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7. </a:t>
            </a:r>
            <a:r>
              <a:rPr lang="ru-RU" sz="2000" b="1" kern="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Варенышев</a:t>
            </a:r>
            <a:r>
              <a:rPr lang="en-US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Б.В. и др. Учебник. Военно-инженерная подготовка.- М.: Воениздат, 1982. – 354с.</a:t>
            </a:r>
            <a:b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000" b="1" i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а) дополнительная: </a:t>
            </a:r>
            <a:endParaRPr lang="ru-RU" sz="2000" b="1" kern="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  <a:tabLst>
                <a:tab pos="270510" algn="l"/>
              </a:tabLst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8. Военный энциклопедический словарь. Пред. Гл. ред. комиссии А.Э. </a:t>
            </a:r>
            <a:r>
              <a:rPr lang="ru-RU" sz="2000" b="1" kern="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Сердюков.-М</a:t>
            </a:r>
            <a:r>
              <a:rPr lang="ru-RU" sz="2000" b="1" kern="0" dirty="0" smtClean="0">
                <a:solidFill>
                  <a:prstClr val="black"/>
                </a:solidFill>
                <a:latin typeface="Times New Roman"/>
                <a:ea typeface="Times New Roman"/>
              </a:rPr>
              <a:t>.: Воениздат, 2007.-832 с.: ил. </a:t>
            </a:r>
            <a:endParaRPr lang="ru-RU" sz="20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082" name="Text Box 7"/>
          <p:cNvSpPr txBox="1">
            <a:spLocks noChangeArrowheads="1"/>
          </p:cNvSpPr>
          <p:nvPr/>
        </p:nvSpPr>
        <p:spPr bwMode="auto">
          <a:xfrm>
            <a:off x="1066800" y="142875"/>
            <a:ext cx="6781800" cy="3698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33" name="Line 6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0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" name="Picture 1" descr="C:\Users\БИБЛИОТЕКА\Эмблема РГУ\шеврон ВУЦ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4624"/>
            <a:ext cx="792087" cy="757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RUD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38544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M18A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2122488"/>
            <a:ext cx="5256212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8228" name="Group 4"/>
          <p:cNvGraphicFramePr>
            <a:graphicFrameLocks noGrp="1"/>
          </p:cNvGraphicFramePr>
          <p:nvPr/>
        </p:nvGraphicFramePr>
        <p:xfrm>
          <a:off x="4356100" y="620713"/>
          <a:ext cx="4213225" cy="1431990"/>
        </p:xfrm>
        <a:graphic>
          <a:graphicData uri="http://schemas.openxmlformats.org/drawingml/2006/table">
            <a:tbl>
              <a:tblPr/>
              <a:tblGrid>
                <a:gridCol w="2106613">
                  <a:extLst>
                    <a:ext uri="{9D8B030D-6E8A-4147-A177-3AD203B41FA5}"/>
                  </a:extLst>
                </a:gridCol>
                <a:gridCol w="2106612">
                  <a:extLst>
                    <a:ext uri="{9D8B030D-6E8A-4147-A177-3AD203B41FA5}"/>
                  </a:extLst>
                </a:gridCol>
              </a:tblGrid>
              <a:tr h="2863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мины, кг.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3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ВВ, кг.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0,68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3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Материал корпуса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пластмасса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3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 взрывателя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электрический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3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Радиус поражения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м. в секторе 60</a:t>
                      </a:r>
                      <a:r>
                        <a:rPr kumimoji="0" 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663" marB="4566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3095625" y="74613"/>
            <a:ext cx="301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М18А1 «Клеймор» (США)</a:t>
            </a:r>
          </a:p>
        </p:txBody>
      </p:sp>
    </p:spTree>
    <p:extLst>
      <p:ext uri="{BB962C8B-B14F-4D97-AF65-F5344CB8AC3E}">
        <p14:creationId xmlns:p14="http://schemas.microsoft.com/office/powerpoint/2010/main" val="1304175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1" descr="ts-50-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12763"/>
            <a:ext cx="4967288" cy="1747837"/>
          </a:xfrm>
          <a:noFill/>
        </p:spPr>
      </p:pic>
      <p:graphicFrame>
        <p:nvGraphicFramePr>
          <p:cNvPr id="242779" name="Group 91"/>
          <p:cNvGraphicFramePr>
            <a:graphicFrameLocks noGrp="1"/>
          </p:cNvGraphicFramePr>
          <p:nvPr>
            <p:ph sz="quarter" idx="2"/>
          </p:nvPr>
        </p:nvGraphicFramePr>
        <p:xfrm>
          <a:off x="5033963" y="3321050"/>
          <a:ext cx="4038600" cy="3521074"/>
        </p:xfrm>
        <a:graphic>
          <a:graphicData uri="http://schemas.openxmlformats.org/drawingml/2006/table">
            <a:tbl>
              <a:tblPr/>
              <a:tblGrid>
                <a:gridCol w="2020887">
                  <a:extLst>
                    <a:ext uri="{9D8B030D-6E8A-4147-A177-3AD203B41FA5}"/>
                  </a:extLst>
                </a:gridCol>
                <a:gridCol w="2017713">
                  <a:extLst>
                    <a:ext uri="{9D8B030D-6E8A-4147-A177-3AD203B41FA5}"/>
                  </a:extLst>
                </a:gridCol>
              </a:tblGrid>
              <a:tr h="274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Тип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Фугасная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Масса мины, кг.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0,2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Масса заряда, г.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50 (гексоген)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Материал корпуса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Пластмасса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Диаметр, мм.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Высота, мм.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Взрыватель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Нажимной пневматический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взрывоустойчивый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57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Усилие срабатывания, кгс.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57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Способ установки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Механизированный, внаброс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Эффективность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Перебивает ногу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49190" name="Picture 73" descr="ts-5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12988"/>
            <a:ext cx="4967288" cy="2619375"/>
          </a:xfrm>
          <a:noFill/>
        </p:spPr>
      </p:pic>
      <p:pic>
        <p:nvPicPr>
          <p:cNvPr id="49191" name="Picture 77" descr="ts-50-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41888"/>
            <a:ext cx="4967288" cy="1916112"/>
          </a:xfrm>
          <a:noFill/>
        </p:spPr>
      </p:pic>
      <p:sp>
        <p:nvSpPr>
          <p:cNvPr id="49192" name="Text Box 81"/>
          <p:cNvSpPr txBox="1">
            <a:spLocks noChangeArrowheads="1"/>
          </p:cNvSpPr>
          <p:nvPr/>
        </p:nvSpPr>
        <p:spPr bwMode="auto">
          <a:xfrm>
            <a:off x="2627313" y="74613"/>
            <a:ext cx="3851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ФУГАСНАЯ ППМ </a:t>
            </a:r>
            <a:r>
              <a:rPr lang="en-US" altLang="ru-RU" sz="1800" b="1">
                <a:latin typeface="Arial" charset="0"/>
              </a:rPr>
              <a:t>TS-50 (</a:t>
            </a:r>
            <a:r>
              <a:rPr lang="ru-RU" altLang="ru-RU" sz="1800" b="1">
                <a:latin typeface="Arial" charset="0"/>
              </a:rPr>
              <a:t>Италия) </a:t>
            </a:r>
          </a:p>
        </p:txBody>
      </p:sp>
      <p:sp>
        <p:nvSpPr>
          <p:cNvPr id="49193" name="Text Box 82"/>
          <p:cNvSpPr txBox="1">
            <a:spLocks noChangeArrowheads="1"/>
          </p:cNvSpPr>
          <p:nvPr/>
        </p:nvSpPr>
        <p:spPr bwMode="auto">
          <a:xfrm>
            <a:off x="5040313" y="368300"/>
            <a:ext cx="3563937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>
                <a:latin typeface="Arial" charset="0"/>
              </a:rPr>
              <a:t>1 </a:t>
            </a:r>
            <a:r>
              <a:rPr lang="en-US" altLang="ru-RU" sz="1400">
                <a:latin typeface="Arial" charset="0"/>
              </a:rPr>
              <a:t>–</a:t>
            </a:r>
            <a:r>
              <a:rPr lang="ru-RU" altLang="ru-RU" sz="1400">
                <a:latin typeface="Arial" charset="0"/>
              </a:rPr>
              <a:t> Предохранительная крышка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2 </a:t>
            </a:r>
            <a:r>
              <a:rPr lang="ru-RU" altLang="ru-RU" sz="1400">
                <a:latin typeface="Arial" charset="0"/>
              </a:rPr>
              <a:t>– Верхняя накидная гайка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3</a:t>
            </a:r>
            <a:r>
              <a:rPr lang="ru-RU" altLang="ru-RU" sz="1400">
                <a:latin typeface="Arial" charset="0"/>
              </a:rPr>
              <a:t> – Донная часть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4, 6</a:t>
            </a:r>
            <a:r>
              <a:rPr lang="ru-RU" altLang="ru-RU" sz="1400">
                <a:latin typeface="Arial" charset="0"/>
              </a:rPr>
              <a:t> – Нажимные крышки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5 </a:t>
            </a:r>
            <a:r>
              <a:rPr lang="ru-RU" altLang="ru-RU" sz="1400">
                <a:latin typeface="Arial" charset="0"/>
              </a:rPr>
              <a:t>– Запал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7</a:t>
            </a:r>
            <a:r>
              <a:rPr lang="ru-RU" altLang="ru-RU" sz="1400">
                <a:latin typeface="Arial" charset="0"/>
              </a:rPr>
              <a:t> – Гнездо запала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8</a:t>
            </a:r>
            <a:r>
              <a:rPr lang="ru-RU" altLang="ru-RU" sz="1400">
                <a:latin typeface="Arial" charset="0"/>
              </a:rPr>
              <a:t> – Заряд ВВ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9 – Корпус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10</a:t>
            </a:r>
            <a:r>
              <a:rPr lang="ru-RU" altLang="ru-RU" sz="1400">
                <a:latin typeface="Arial" charset="0"/>
              </a:rPr>
              <a:t> – Колпачок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11</a:t>
            </a:r>
            <a:r>
              <a:rPr lang="ru-RU" altLang="ru-RU" sz="1400">
                <a:latin typeface="Arial" charset="0"/>
              </a:rPr>
              <a:t> – Боевая пружина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12</a:t>
            </a:r>
            <a:r>
              <a:rPr lang="ru-RU" altLang="ru-RU" sz="1400">
                <a:latin typeface="Arial" charset="0"/>
              </a:rPr>
              <a:t> – Ударник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13</a:t>
            </a:r>
            <a:r>
              <a:rPr lang="ru-RU" altLang="ru-RU" sz="1400">
                <a:latin typeface="Arial" charset="0"/>
              </a:rPr>
              <a:t> – Втулка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14 </a:t>
            </a:r>
            <a:r>
              <a:rPr lang="ru-RU" altLang="ru-RU" sz="1400">
                <a:latin typeface="Arial" charset="0"/>
              </a:rPr>
              <a:t>– Предохранительная пружина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15</a:t>
            </a:r>
            <a:r>
              <a:rPr lang="ru-RU" altLang="ru-RU" sz="1400">
                <a:latin typeface="Arial" charset="0"/>
              </a:rPr>
              <a:t> – Коромысло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16</a:t>
            </a:r>
            <a:r>
              <a:rPr lang="ru-RU" altLang="ru-RU" sz="1400">
                <a:latin typeface="Arial" charset="0"/>
              </a:rPr>
              <a:t> – Крышка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17, 18</a:t>
            </a:r>
            <a:r>
              <a:rPr lang="ru-RU" altLang="ru-RU" sz="1400">
                <a:latin typeface="Arial" charset="0"/>
              </a:rPr>
              <a:t> – Резиновые балончики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charset="0"/>
              </a:rPr>
              <a:t>19 </a:t>
            </a:r>
            <a:r>
              <a:rPr lang="ru-RU" altLang="ru-RU" sz="1400">
                <a:latin typeface="Arial" charset="0"/>
              </a:rPr>
              <a:t>– Элементы диафрагменной втулки</a:t>
            </a:r>
          </a:p>
        </p:txBody>
      </p:sp>
      <p:sp>
        <p:nvSpPr>
          <p:cNvPr id="49194" name="Text Box 85"/>
          <p:cNvSpPr txBox="1">
            <a:spLocks noChangeArrowheads="1"/>
          </p:cNvSpPr>
          <p:nvPr/>
        </p:nvSpPr>
        <p:spPr bwMode="auto">
          <a:xfrm>
            <a:off x="107950" y="5040313"/>
            <a:ext cx="1947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charset="0"/>
              </a:rPr>
              <a:t>Взрыватель к </a:t>
            </a:r>
            <a:r>
              <a:rPr lang="en-US" altLang="ru-RU" sz="1400" b="1">
                <a:solidFill>
                  <a:srgbClr val="FF0000"/>
                </a:solidFill>
                <a:latin typeface="Arial" charset="0"/>
              </a:rPr>
              <a:t>TS-50</a:t>
            </a:r>
            <a:endParaRPr lang="ru-RU" alt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9195" name="Text Box 86"/>
          <p:cNvSpPr txBox="1">
            <a:spLocks noChangeArrowheads="1"/>
          </p:cNvSpPr>
          <p:nvPr/>
        </p:nvSpPr>
        <p:spPr bwMode="auto">
          <a:xfrm>
            <a:off x="2124075" y="2411413"/>
            <a:ext cx="2270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charset="0"/>
              </a:rPr>
              <a:t>Составные части мины</a:t>
            </a:r>
          </a:p>
        </p:txBody>
      </p:sp>
    </p:spTree>
    <p:extLst>
      <p:ext uri="{BB962C8B-B14F-4D97-AF65-F5344CB8AC3E}">
        <p14:creationId xmlns:p14="http://schemas.microsoft.com/office/powerpoint/2010/main" val="2269621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s-50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512763"/>
            <a:ext cx="5113338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vs-50-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747963"/>
            <a:ext cx="3313112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vs-50-1"/>
          <p:cNvPicPr>
            <a:picLocks noChangeAspect="1" noChangeArrowheads="1"/>
          </p:cNvPicPr>
          <p:nvPr/>
        </p:nvPicPr>
        <p:blipFill>
          <a:blip r:embed="rId4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49275"/>
            <a:ext cx="32766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vs-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981575"/>
            <a:ext cx="439102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6222" name="Group 46"/>
          <p:cNvGraphicFramePr>
            <a:graphicFrameLocks noGrp="1"/>
          </p:cNvGraphicFramePr>
          <p:nvPr/>
        </p:nvGraphicFramePr>
        <p:xfrm>
          <a:off x="4500563" y="3530600"/>
          <a:ext cx="4608512" cy="3475038"/>
        </p:xfrm>
        <a:graphic>
          <a:graphicData uri="http://schemas.openxmlformats.org/drawingml/2006/table">
            <a:tbl>
              <a:tblPr/>
              <a:tblGrid>
                <a:gridCol w="2160587">
                  <a:extLst>
                    <a:ext uri="{9D8B030D-6E8A-4147-A177-3AD203B41FA5}"/>
                  </a:extLst>
                </a:gridCol>
                <a:gridCol w="2447925">
                  <a:extLst>
                    <a:ext uri="{9D8B030D-6E8A-4147-A177-3AD203B41FA5}"/>
                  </a:extLst>
                </a:gridCol>
              </a:tblGrid>
              <a:tr h="457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 мины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фугасная нажимного действия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Корпус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пластмасса.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57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Цвет корпуса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хаки, коричневый, зеленый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185 гр.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57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ВВ (TNT/RDX, RDX)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42-45гр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Диаметр.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 см.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Высота .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4.5 см.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57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Диаметр датчика цели 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3.5 см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Чувствительность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 кг.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43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Темпер. диап. прим.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-20 --+40 град.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0217" name="Text Box 41"/>
          <p:cNvSpPr txBox="1">
            <a:spLocks noChangeArrowheads="1"/>
          </p:cNvSpPr>
          <p:nvPr/>
        </p:nvSpPr>
        <p:spPr bwMode="auto">
          <a:xfrm>
            <a:off x="-36513" y="4905375"/>
            <a:ext cx="2947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latin typeface="Arial" charset="0"/>
              </a:rPr>
              <a:t>Мина, установленная в грунт</a:t>
            </a:r>
          </a:p>
        </p:txBody>
      </p:sp>
      <p:sp>
        <p:nvSpPr>
          <p:cNvPr id="50218" name="Text Box 42"/>
          <p:cNvSpPr txBox="1">
            <a:spLocks noChangeArrowheads="1"/>
          </p:cNvSpPr>
          <p:nvPr/>
        </p:nvSpPr>
        <p:spPr bwMode="auto">
          <a:xfrm>
            <a:off x="3276600" y="74613"/>
            <a:ext cx="2506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ППМ </a:t>
            </a:r>
            <a:r>
              <a:rPr lang="en-US" altLang="ru-RU" sz="1800" b="1">
                <a:latin typeface="Arial" charset="0"/>
              </a:rPr>
              <a:t>VS-50</a:t>
            </a:r>
            <a:r>
              <a:rPr lang="ru-RU" altLang="ru-RU" sz="1800" b="1">
                <a:latin typeface="Arial" charset="0"/>
              </a:rPr>
              <a:t> (Италия) </a:t>
            </a:r>
          </a:p>
        </p:txBody>
      </p:sp>
    </p:spTree>
    <p:extLst>
      <p:ext uri="{BB962C8B-B14F-4D97-AF65-F5344CB8AC3E}">
        <p14:creationId xmlns:p14="http://schemas.microsoft.com/office/powerpoint/2010/main" val="4212181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50" descr="6mk1-1"/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512763"/>
            <a:ext cx="4643437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6mk1 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4248150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6mk1 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46085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11"/>
          <p:cNvSpPr txBox="1">
            <a:spLocks noChangeArrowheads="1"/>
          </p:cNvSpPr>
          <p:nvPr/>
        </p:nvSpPr>
        <p:spPr bwMode="auto">
          <a:xfrm>
            <a:off x="1079500" y="2295525"/>
            <a:ext cx="758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Корпус</a:t>
            </a:r>
          </a:p>
        </p:txBody>
      </p:sp>
      <p:sp>
        <p:nvSpPr>
          <p:cNvPr id="52230" name="Text Box 12"/>
          <p:cNvSpPr txBox="1">
            <a:spLocks noChangeArrowheads="1"/>
          </p:cNvSpPr>
          <p:nvPr/>
        </p:nvSpPr>
        <p:spPr bwMode="auto">
          <a:xfrm>
            <a:off x="1368425" y="538163"/>
            <a:ext cx="7810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" charset="0"/>
              </a:rPr>
              <a:t>“</a:t>
            </a:r>
            <a:r>
              <a:rPr lang="ru-RU" altLang="ru-RU" sz="1400">
                <a:latin typeface="Arial" charset="0"/>
              </a:rPr>
              <a:t>Усики</a:t>
            </a:r>
            <a:r>
              <a:rPr lang="en-US" altLang="ru-RU" sz="1400">
                <a:latin typeface="Arial" charset="0"/>
              </a:rPr>
              <a:t>”</a:t>
            </a:r>
            <a:endParaRPr lang="ru-RU" altLang="ru-RU" sz="1400">
              <a:latin typeface="Arial" charset="0"/>
            </a:endParaRPr>
          </a:p>
        </p:txBody>
      </p:sp>
      <p:sp>
        <p:nvSpPr>
          <p:cNvPr id="52231" name="Text Box 14"/>
          <p:cNvSpPr txBox="1">
            <a:spLocks noChangeArrowheads="1"/>
          </p:cNvSpPr>
          <p:nvPr/>
        </p:nvSpPr>
        <p:spPr bwMode="auto">
          <a:xfrm>
            <a:off x="-65088" y="503238"/>
            <a:ext cx="117951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Взрыватель</a:t>
            </a:r>
          </a:p>
        </p:txBody>
      </p:sp>
      <p:sp>
        <p:nvSpPr>
          <p:cNvPr id="52232" name="Text Box 15"/>
          <p:cNvSpPr txBox="1">
            <a:spLocks noChangeArrowheads="1"/>
          </p:cNvSpPr>
          <p:nvPr/>
        </p:nvSpPr>
        <p:spPr bwMode="auto">
          <a:xfrm>
            <a:off x="1692275" y="1714500"/>
            <a:ext cx="2606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" charset="0"/>
              </a:rPr>
              <a:t>ВАРИАНТЫ УСТАНОВКИ МИНЫ</a:t>
            </a:r>
          </a:p>
        </p:txBody>
      </p:sp>
      <p:sp>
        <p:nvSpPr>
          <p:cNvPr id="52233" name="Text Box 16"/>
          <p:cNvSpPr txBox="1">
            <a:spLocks noChangeArrowheads="1"/>
          </p:cNvSpPr>
          <p:nvPr/>
        </p:nvSpPr>
        <p:spPr bwMode="auto">
          <a:xfrm>
            <a:off x="1943100" y="1893888"/>
            <a:ext cx="2160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latin typeface="Arial" charset="0"/>
              </a:rPr>
              <a:t>   В снегу               В грунте</a:t>
            </a:r>
          </a:p>
        </p:txBody>
      </p:sp>
      <p:sp>
        <p:nvSpPr>
          <p:cNvPr id="52234" name="Text Box 17"/>
          <p:cNvSpPr txBox="1">
            <a:spLocks noChangeArrowheads="1"/>
          </p:cNvSpPr>
          <p:nvPr/>
        </p:nvSpPr>
        <p:spPr bwMode="auto">
          <a:xfrm>
            <a:off x="2376488" y="512763"/>
            <a:ext cx="1620837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Верхнее опорное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кольцо</a:t>
            </a:r>
          </a:p>
        </p:txBody>
      </p:sp>
      <p:sp>
        <p:nvSpPr>
          <p:cNvPr id="52235" name="Text Box 18"/>
          <p:cNvSpPr txBox="1">
            <a:spLocks noChangeArrowheads="1"/>
          </p:cNvSpPr>
          <p:nvPr/>
        </p:nvSpPr>
        <p:spPr bwMode="auto">
          <a:xfrm>
            <a:off x="3100388" y="66675"/>
            <a:ext cx="3379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ППМ 6МК1 (Великобритания)</a:t>
            </a:r>
          </a:p>
        </p:txBody>
      </p:sp>
      <p:graphicFrame>
        <p:nvGraphicFramePr>
          <p:cNvPr id="231591" name="Group 167"/>
          <p:cNvGraphicFramePr>
            <a:graphicFrameLocks noGrp="1"/>
          </p:cNvGraphicFramePr>
          <p:nvPr/>
        </p:nvGraphicFramePr>
        <p:xfrm>
          <a:off x="4643438" y="4076700"/>
          <a:ext cx="4465637" cy="2781301"/>
        </p:xfrm>
        <a:graphic>
          <a:graphicData uri="http://schemas.openxmlformats.org/drawingml/2006/table">
            <a:tbl>
              <a:tblPr/>
              <a:tblGrid>
                <a:gridCol w="2952750">
                  <a:extLst>
                    <a:ext uri="{9D8B030D-6E8A-4147-A177-3AD203B41FA5}"/>
                  </a:extLst>
                </a:gridCol>
                <a:gridCol w="1512887">
                  <a:extLst>
                    <a:ext uri="{9D8B030D-6E8A-4147-A177-3AD203B41FA5}"/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 мины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ПП фугасная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Материал корпуса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пластмасса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общий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230гр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ВВ (тротил)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140гр.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Диаметр датчика цели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 см.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Диаметр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4.4 см.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Высота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20.3 см.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Усилие срабатывания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 кг.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2265" name="Text Box 140"/>
          <p:cNvSpPr txBox="1">
            <a:spLocks noChangeArrowheads="1"/>
          </p:cNvSpPr>
          <p:nvPr/>
        </p:nvSpPr>
        <p:spPr bwMode="auto">
          <a:xfrm>
            <a:off x="2232025" y="6308725"/>
            <a:ext cx="21955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Капсюль-воспламенитель</a:t>
            </a:r>
          </a:p>
        </p:txBody>
      </p:sp>
      <p:sp>
        <p:nvSpPr>
          <p:cNvPr id="52266" name="Text Box 141"/>
          <p:cNvSpPr txBox="1">
            <a:spLocks noChangeArrowheads="1"/>
          </p:cNvSpPr>
          <p:nvPr/>
        </p:nvSpPr>
        <p:spPr bwMode="auto">
          <a:xfrm>
            <a:off x="1338263" y="5984875"/>
            <a:ext cx="10382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Ударник</a:t>
            </a:r>
          </a:p>
        </p:txBody>
      </p:sp>
      <p:sp>
        <p:nvSpPr>
          <p:cNvPr id="52267" name="Text Box 142"/>
          <p:cNvSpPr txBox="1">
            <a:spLocks noChangeArrowheads="1"/>
          </p:cNvSpPr>
          <p:nvPr/>
        </p:nvSpPr>
        <p:spPr bwMode="auto">
          <a:xfrm>
            <a:off x="3492500" y="5913438"/>
            <a:ext cx="129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Разрушаю-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щее кольцо</a:t>
            </a:r>
          </a:p>
        </p:txBody>
      </p:sp>
      <p:sp>
        <p:nvSpPr>
          <p:cNvPr id="52268" name="Text Box 143"/>
          <p:cNvSpPr txBox="1">
            <a:spLocks noChangeArrowheads="1"/>
          </p:cNvSpPr>
          <p:nvPr/>
        </p:nvSpPr>
        <p:spPr bwMode="auto">
          <a:xfrm>
            <a:off x="3421063" y="3897313"/>
            <a:ext cx="11874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Нажимной шток</a:t>
            </a:r>
          </a:p>
        </p:txBody>
      </p:sp>
      <p:sp>
        <p:nvSpPr>
          <p:cNvPr id="52269" name="Text Box 147"/>
          <p:cNvSpPr txBox="1">
            <a:spLocks noChangeArrowheads="1"/>
          </p:cNvSpPr>
          <p:nvPr/>
        </p:nvSpPr>
        <p:spPr bwMode="auto">
          <a:xfrm>
            <a:off x="55563" y="5265738"/>
            <a:ext cx="149225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Нажимное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опорное кольцо</a:t>
            </a:r>
          </a:p>
        </p:txBody>
      </p:sp>
      <p:sp>
        <p:nvSpPr>
          <p:cNvPr id="52270" name="Line 148"/>
          <p:cNvSpPr>
            <a:spLocks noChangeShapeType="1"/>
          </p:cNvSpPr>
          <p:nvPr/>
        </p:nvSpPr>
        <p:spPr bwMode="auto">
          <a:xfrm flipH="1">
            <a:off x="503238" y="4976813"/>
            <a:ext cx="180975" cy="32385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2271" name="Text Box 149"/>
          <p:cNvSpPr txBox="1">
            <a:spLocks noChangeArrowheads="1"/>
          </p:cNvSpPr>
          <p:nvPr/>
        </p:nvSpPr>
        <p:spPr bwMode="auto">
          <a:xfrm>
            <a:off x="1066800" y="1268413"/>
            <a:ext cx="12684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Предохрани-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тельная чека</a:t>
            </a:r>
          </a:p>
        </p:txBody>
      </p:sp>
      <p:sp>
        <p:nvSpPr>
          <p:cNvPr id="52272" name="Line 154"/>
          <p:cNvSpPr>
            <a:spLocks noChangeShapeType="1"/>
          </p:cNvSpPr>
          <p:nvPr/>
        </p:nvSpPr>
        <p:spPr bwMode="auto">
          <a:xfrm flipV="1">
            <a:off x="3132138" y="7286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2273" name="Line 161"/>
          <p:cNvSpPr>
            <a:spLocks noChangeShapeType="1"/>
          </p:cNvSpPr>
          <p:nvPr/>
        </p:nvSpPr>
        <p:spPr bwMode="auto">
          <a:xfrm flipV="1">
            <a:off x="0" y="728663"/>
            <a:ext cx="215900" cy="360362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904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6m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6624638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6mk1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6624638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576263" y="4868863"/>
            <a:ext cx="360362" cy="3587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22</a:t>
            </a: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2185988" y="4616450"/>
            <a:ext cx="2386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charset="0"/>
              </a:rPr>
              <a:t>ВАРИАНТЫ УСТАНОВКИ</a:t>
            </a:r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-73025" y="6453188"/>
            <a:ext cx="662305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               </a:t>
            </a:r>
            <a:r>
              <a:rPr lang="ru-RU" altLang="ru-RU" sz="1400" b="1">
                <a:solidFill>
                  <a:srgbClr val="FF0000"/>
                </a:solidFill>
                <a:latin typeface="Arial" charset="0"/>
              </a:rPr>
              <a:t>В грунте                                 В снегу                    На заболоченной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0000"/>
                </a:solidFill>
                <a:latin typeface="Arial" charset="0"/>
              </a:rPr>
              <a:t>                                                                                                       местности</a:t>
            </a:r>
            <a:r>
              <a:rPr lang="ru-RU" altLang="ru-RU" sz="1400" b="1">
                <a:solidFill>
                  <a:schemeClr val="tx1"/>
                </a:solidFill>
                <a:latin typeface="Arial" charset="0"/>
              </a:rPr>
              <a:t>         </a:t>
            </a:r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3100388" y="66675"/>
            <a:ext cx="3379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Times New Roman" pitchFamily="18" charset="0"/>
              </a:rPr>
              <a:t>ППМ 6МК1 (Великобритания)</a:t>
            </a:r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6551613" y="658813"/>
            <a:ext cx="2447925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1</a:t>
            </a:r>
            <a:r>
              <a:rPr lang="ru-RU" altLang="ru-RU" sz="1600">
                <a:latin typeface="Arial" charset="0"/>
              </a:rPr>
              <a:t> – Предохранительная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latin typeface="Arial" charset="0"/>
              </a:rPr>
              <a:t>      чека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2 </a:t>
            </a:r>
            <a:r>
              <a:rPr lang="ru-RU" altLang="ru-RU" sz="1600">
                <a:latin typeface="Arial" charset="0"/>
              </a:rPr>
              <a:t>– Взрыватель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5</a:t>
            </a:r>
            <a:r>
              <a:rPr lang="ru-RU" altLang="ru-RU" sz="1600">
                <a:latin typeface="Arial" charset="0"/>
              </a:rPr>
              <a:t> – КД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9</a:t>
            </a:r>
            <a:r>
              <a:rPr lang="ru-RU" altLang="ru-RU" sz="1600">
                <a:latin typeface="Arial" charset="0"/>
              </a:rPr>
              <a:t> – Корпус мины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17</a:t>
            </a:r>
            <a:r>
              <a:rPr lang="ru-RU" altLang="ru-RU" sz="1600">
                <a:latin typeface="Arial" charset="0"/>
              </a:rPr>
              <a:t> – Верхний опорный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latin typeface="Arial" charset="0"/>
              </a:rPr>
              <a:t>        диск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18</a:t>
            </a:r>
            <a:r>
              <a:rPr lang="ru-RU" altLang="ru-RU" sz="1600">
                <a:latin typeface="Arial" charset="0"/>
              </a:rPr>
              <a:t> – Нижний опорный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latin typeface="Arial" charset="0"/>
              </a:rPr>
              <a:t>        диск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19 </a:t>
            </a:r>
            <a:r>
              <a:rPr lang="ru-RU" altLang="ru-RU" sz="1600">
                <a:latin typeface="Arial" charset="0"/>
              </a:rPr>
              <a:t>– «Усики»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20 </a:t>
            </a:r>
            <a:r>
              <a:rPr lang="ru-RU" altLang="ru-RU" sz="1600">
                <a:latin typeface="Arial" charset="0"/>
              </a:rPr>
              <a:t>– Латунное кольцо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latin typeface="Arial" charset="0"/>
              </a:rPr>
              <a:t>22</a:t>
            </a:r>
            <a:r>
              <a:rPr lang="ru-RU" altLang="ru-RU" sz="1600">
                <a:latin typeface="Arial" charset="0"/>
              </a:rPr>
              <a:t> – Деревянный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latin typeface="Arial" charset="0"/>
              </a:rPr>
              <a:t>        колышек</a:t>
            </a:r>
          </a:p>
        </p:txBody>
      </p:sp>
      <p:sp>
        <p:nvSpPr>
          <p:cNvPr id="53257" name="Oval 10"/>
          <p:cNvSpPr>
            <a:spLocks noChangeArrowheads="1"/>
          </p:cNvSpPr>
          <p:nvPr/>
        </p:nvSpPr>
        <p:spPr bwMode="auto">
          <a:xfrm>
            <a:off x="6084888" y="2600325"/>
            <a:ext cx="360362" cy="3587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53258" name="Oval 11"/>
          <p:cNvSpPr>
            <a:spLocks noChangeArrowheads="1"/>
          </p:cNvSpPr>
          <p:nvPr/>
        </p:nvSpPr>
        <p:spPr bwMode="auto">
          <a:xfrm>
            <a:off x="5364163" y="2312988"/>
            <a:ext cx="360362" cy="3587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3259" name="Oval 12"/>
          <p:cNvSpPr>
            <a:spLocks noChangeArrowheads="1"/>
          </p:cNvSpPr>
          <p:nvPr/>
        </p:nvSpPr>
        <p:spPr bwMode="auto">
          <a:xfrm>
            <a:off x="6084888" y="3500438"/>
            <a:ext cx="360362" cy="3587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20</a:t>
            </a:r>
          </a:p>
        </p:txBody>
      </p:sp>
      <p:sp>
        <p:nvSpPr>
          <p:cNvPr id="53260" name="Oval 13"/>
          <p:cNvSpPr>
            <a:spLocks noChangeArrowheads="1"/>
          </p:cNvSpPr>
          <p:nvPr/>
        </p:nvSpPr>
        <p:spPr bwMode="auto">
          <a:xfrm>
            <a:off x="4535488" y="4184650"/>
            <a:ext cx="360362" cy="3587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9</a:t>
            </a:r>
          </a:p>
        </p:txBody>
      </p:sp>
      <p:sp>
        <p:nvSpPr>
          <p:cNvPr id="53261" name="Oval 14"/>
          <p:cNvSpPr>
            <a:spLocks noChangeArrowheads="1"/>
          </p:cNvSpPr>
          <p:nvPr/>
        </p:nvSpPr>
        <p:spPr bwMode="auto">
          <a:xfrm>
            <a:off x="5508625" y="800100"/>
            <a:ext cx="360363" cy="3587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19</a:t>
            </a:r>
          </a:p>
        </p:txBody>
      </p:sp>
      <p:sp>
        <p:nvSpPr>
          <p:cNvPr id="53262" name="Oval 15"/>
          <p:cNvSpPr>
            <a:spLocks noChangeArrowheads="1"/>
          </p:cNvSpPr>
          <p:nvPr/>
        </p:nvSpPr>
        <p:spPr bwMode="auto">
          <a:xfrm>
            <a:off x="4427538" y="1520825"/>
            <a:ext cx="360362" cy="3587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  <p:sp>
        <p:nvSpPr>
          <p:cNvPr id="53263" name="Oval 16"/>
          <p:cNvSpPr>
            <a:spLocks noChangeArrowheads="1"/>
          </p:cNvSpPr>
          <p:nvPr/>
        </p:nvSpPr>
        <p:spPr bwMode="auto">
          <a:xfrm>
            <a:off x="3708400" y="657225"/>
            <a:ext cx="360363" cy="3587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17</a:t>
            </a:r>
          </a:p>
        </p:txBody>
      </p:sp>
      <p:sp>
        <p:nvSpPr>
          <p:cNvPr id="53264" name="Oval 17"/>
          <p:cNvSpPr>
            <a:spLocks noChangeArrowheads="1"/>
          </p:cNvSpPr>
          <p:nvPr/>
        </p:nvSpPr>
        <p:spPr bwMode="auto">
          <a:xfrm>
            <a:off x="2663825" y="3392488"/>
            <a:ext cx="360363" cy="3587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917382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Без имени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4319588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Без имени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6313"/>
            <a:ext cx="4284663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3746500" y="74613"/>
            <a:ext cx="2573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ППМ </a:t>
            </a:r>
            <a:r>
              <a:rPr lang="en-US" altLang="ru-RU" sz="1800" b="1">
                <a:latin typeface="Arial" charset="0"/>
              </a:rPr>
              <a:t>BLU-92/B</a:t>
            </a:r>
            <a:r>
              <a:rPr lang="ru-RU" altLang="ru-RU" sz="1800" b="1">
                <a:latin typeface="Arial" charset="0"/>
              </a:rPr>
              <a:t> (США)</a:t>
            </a:r>
          </a:p>
        </p:txBody>
      </p:sp>
      <p:sp>
        <p:nvSpPr>
          <p:cNvPr id="54277" name="Oval 7"/>
          <p:cNvSpPr>
            <a:spLocks noChangeArrowheads="1"/>
          </p:cNvSpPr>
          <p:nvPr/>
        </p:nvSpPr>
        <p:spPr bwMode="auto">
          <a:xfrm>
            <a:off x="287338" y="692150"/>
            <a:ext cx="323850" cy="3603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" charset="0"/>
              </a:rPr>
              <a:t>1</a:t>
            </a:r>
            <a:endParaRPr lang="ru-RU" altLang="ru-RU" sz="1400">
              <a:latin typeface="Arial" charset="0"/>
            </a:endParaRPr>
          </a:p>
        </p:txBody>
      </p:sp>
      <p:sp>
        <p:nvSpPr>
          <p:cNvPr id="54278" name="Oval 9"/>
          <p:cNvSpPr>
            <a:spLocks noChangeArrowheads="1"/>
          </p:cNvSpPr>
          <p:nvPr/>
        </p:nvSpPr>
        <p:spPr bwMode="auto">
          <a:xfrm>
            <a:off x="142875" y="3105150"/>
            <a:ext cx="323850" cy="3603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" charset="0"/>
              </a:rPr>
              <a:t>2</a:t>
            </a:r>
            <a:endParaRPr lang="ru-RU" altLang="ru-RU" sz="1400">
              <a:latin typeface="Arial" charset="0"/>
            </a:endParaRPr>
          </a:p>
        </p:txBody>
      </p:sp>
      <p:sp>
        <p:nvSpPr>
          <p:cNvPr id="54279" name="Oval 10"/>
          <p:cNvSpPr>
            <a:spLocks noChangeArrowheads="1"/>
          </p:cNvSpPr>
          <p:nvPr/>
        </p:nvSpPr>
        <p:spPr bwMode="auto">
          <a:xfrm>
            <a:off x="611188" y="3500438"/>
            <a:ext cx="323850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" charset="0"/>
              </a:rPr>
              <a:t>3</a:t>
            </a:r>
            <a:endParaRPr lang="ru-RU" altLang="ru-RU" sz="1400">
              <a:latin typeface="Arial" charset="0"/>
            </a:endParaRPr>
          </a:p>
        </p:txBody>
      </p:sp>
      <p:sp>
        <p:nvSpPr>
          <p:cNvPr id="54280" name="Oval 11"/>
          <p:cNvSpPr>
            <a:spLocks noChangeArrowheads="1"/>
          </p:cNvSpPr>
          <p:nvPr/>
        </p:nvSpPr>
        <p:spPr bwMode="auto">
          <a:xfrm>
            <a:off x="1044575" y="3536950"/>
            <a:ext cx="323850" cy="3603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" charset="0"/>
              </a:rPr>
              <a:t>4</a:t>
            </a:r>
            <a:endParaRPr lang="ru-RU" altLang="ru-RU" sz="1400">
              <a:latin typeface="Arial" charset="0"/>
            </a:endParaRPr>
          </a:p>
        </p:txBody>
      </p:sp>
      <p:sp>
        <p:nvSpPr>
          <p:cNvPr id="54281" name="Oval 12"/>
          <p:cNvSpPr>
            <a:spLocks noChangeArrowheads="1"/>
          </p:cNvSpPr>
          <p:nvPr/>
        </p:nvSpPr>
        <p:spPr bwMode="auto">
          <a:xfrm>
            <a:off x="1476375" y="3824288"/>
            <a:ext cx="323850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" charset="0"/>
              </a:rPr>
              <a:t>5</a:t>
            </a:r>
            <a:endParaRPr lang="ru-RU" altLang="ru-RU" sz="1400">
              <a:latin typeface="Arial" charset="0"/>
            </a:endParaRPr>
          </a:p>
        </p:txBody>
      </p:sp>
      <p:sp>
        <p:nvSpPr>
          <p:cNvPr id="54282" name="Text Box 13"/>
          <p:cNvSpPr txBox="1">
            <a:spLocks noChangeArrowheads="1"/>
          </p:cNvSpPr>
          <p:nvPr/>
        </p:nvSpPr>
        <p:spPr bwMode="auto">
          <a:xfrm>
            <a:off x="4248150" y="368300"/>
            <a:ext cx="22399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>
                <a:latin typeface="Arial" charset="0"/>
              </a:rPr>
              <a:t>1 – </a:t>
            </a:r>
            <a:r>
              <a:rPr lang="ru-RU" altLang="ru-RU" sz="1400">
                <a:latin typeface="Arial" charset="0"/>
              </a:rPr>
              <a:t>Корпус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2 – Кожух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3 – Катушка с грузиком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4 – Спиральная пружина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5 – Натяжная нить</a:t>
            </a:r>
          </a:p>
        </p:txBody>
      </p:sp>
      <p:graphicFrame>
        <p:nvGraphicFramePr>
          <p:cNvPr id="266391" name="Group 151"/>
          <p:cNvGraphicFramePr>
            <a:graphicFrameLocks noGrp="1"/>
          </p:cNvGraphicFramePr>
          <p:nvPr/>
        </p:nvGraphicFramePr>
        <p:xfrm>
          <a:off x="4356100" y="1304925"/>
          <a:ext cx="4727575" cy="5761039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/>
                  </a:extLst>
                </a:gridCol>
                <a:gridCol w="1679575">
                  <a:extLst>
                    <a:ext uri="{9D8B030D-6E8A-4147-A177-3AD203B41FA5}"/>
                  </a:extLst>
                </a:gridCol>
              </a:tblGrid>
              <a:tr h="777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 мины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ПП оскол. круг. пораж. обрывного действия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Корпус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металл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1.44 кг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48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взрывчатого вещества (B4)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540 г.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Диаметр.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см.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Высота .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см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Габариты легкого корпуса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14.5х14.5х 8 см.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48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Длина датчика цели (в одну сторону)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15м.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Радиус поражения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м.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Чувствительность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454г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48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Время перевода в боевое положение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мин.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48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Время боевой работы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часа, 48 часов, 15 дней.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486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Температурный диапазон применения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-12 --+50 град.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4327" name="Text Box 143"/>
          <p:cNvSpPr txBox="1">
            <a:spLocks noChangeArrowheads="1"/>
          </p:cNvSpPr>
          <p:nvPr/>
        </p:nvSpPr>
        <p:spPr bwMode="auto">
          <a:xfrm>
            <a:off x="2197100" y="3500438"/>
            <a:ext cx="21224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Вариант расположения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мины на местности</a:t>
            </a:r>
          </a:p>
        </p:txBody>
      </p:sp>
      <p:sp>
        <p:nvSpPr>
          <p:cNvPr id="54328" name="Text Box 148"/>
          <p:cNvSpPr txBox="1">
            <a:spLocks noChangeArrowheads="1"/>
          </p:cNvSpPr>
          <p:nvPr/>
        </p:nvSpPr>
        <p:spPr bwMode="auto">
          <a:xfrm>
            <a:off x="9051925" y="1365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81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12763"/>
            <a:ext cx="32480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f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25538"/>
            <a:ext cx="5616575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3363913" y="38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2987675" y="74613"/>
            <a:ext cx="3468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Arial" charset="0"/>
              </a:rPr>
              <a:t>М. АР. ЕД. мод. </a:t>
            </a:r>
            <a:r>
              <a:rPr lang="en-US" altLang="ru-RU" sz="1800" b="1">
                <a:latin typeface="Arial" charset="0"/>
              </a:rPr>
              <a:t>F1</a:t>
            </a:r>
            <a:r>
              <a:rPr lang="ru-RU" altLang="ru-RU" sz="1800" b="1">
                <a:latin typeface="Arial" charset="0"/>
              </a:rPr>
              <a:t> (Франция)</a:t>
            </a:r>
          </a:p>
        </p:txBody>
      </p:sp>
      <p:graphicFrame>
        <p:nvGraphicFramePr>
          <p:cNvPr id="267594" name="Group 330"/>
          <p:cNvGraphicFramePr>
            <a:graphicFrameLocks noGrp="1"/>
          </p:cNvGraphicFramePr>
          <p:nvPr/>
        </p:nvGraphicFramePr>
        <p:xfrm>
          <a:off x="1871663" y="3529013"/>
          <a:ext cx="7056437" cy="3255960"/>
        </p:xfrm>
        <a:graphic>
          <a:graphicData uri="http://schemas.openxmlformats.org/drawingml/2006/table">
            <a:tbl>
              <a:tblPr/>
              <a:tblGrid>
                <a:gridCol w="2105025">
                  <a:extLst>
                    <a:ext uri="{9D8B030D-6E8A-4147-A177-3AD203B41FA5}"/>
                  </a:extLst>
                </a:gridCol>
                <a:gridCol w="4951412">
                  <a:extLst>
                    <a:ext uri="{9D8B030D-6E8A-4147-A177-3AD203B41FA5}"/>
                  </a:extLst>
                </a:gridCol>
              </a:tblGrid>
              <a:tr h="2865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осколочная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мины, кг.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Масса ВВ, кг.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0,4 (пластичное ВВ)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Материал корпуса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пластмасса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Ширина, мм.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160 х 35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Высота, мм.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1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Взрыватель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Электромеханический с разрывным проводом длиной 200 м.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1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Усилие срабатывния, кгс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Способ установки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Вручную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65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Радиус поражения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м. в секторе 60</a:t>
                      </a:r>
                      <a:r>
                        <a:rPr kumimoji="0" lang="ru-R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5337" name="Text Box 322"/>
          <p:cNvSpPr txBox="1">
            <a:spLocks noChangeArrowheads="1"/>
          </p:cNvSpPr>
          <p:nvPr/>
        </p:nvSpPr>
        <p:spPr bwMode="auto">
          <a:xfrm>
            <a:off x="3492500" y="471488"/>
            <a:ext cx="334962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1 – Корпус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2 – Визир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3 – Стойка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4 – Электромеханический взрыватель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latin typeface="Arial" charset="0"/>
              </a:rPr>
              <a:t>       с разрывным проводом</a:t>
            </a:r>
          </a:p>
        </p:txBody>
      </p:sp>
      <p:sp>
        <p:nvSpPr>
          <p:cNvPr id="55338" name="Oval 323"/>
          <p:cNvSpPr>
            <a:spLocks noChangeArrowheads="1"/>
          </p:cNvSpPr>
          <p:nvPr/>
        </p:nvSpPr>
        <p:spPr bwMode="auto">
          <a:xfrm>
            <a:off x="2879725" y="476250"/>
            <a:ext cx="2159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55339" name="Oval 325"/>
          <p:cNvSpPr>
            <a:spLocks noChangeArrowheads="1"/>
          </p:cNvSpPr>
          <p:nvPr/>
        </p:nvSpPr>
        <p:spPr bwMode="auto">
          <a:xfrm>
            <a:off x="898525" y="620713"/>
            <a:ext cx="252413" cy="252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5340" name="Oval 328"/>
          <p:cNvSpPr>
            <a:spLocks noChangeArrowheads="1"/>
          </p:cNvSpPr>
          <p:nvPr/>
        </p:nvSpPr>
        <p:spPr bwMode="auto">
          <a:xfrm>
            <a:off x="3167063" y="1557338"/>
            <a:ext cx="252412" cy="2524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55341" name="Oval 329"/>
          <p:cNvSpPr>
            <a:spLocks noChangeArrowheads="1"/>
          </p:cNvSpPr>
          <p:nvPr/>
        </p:nvSpPr>
        <p:spPr bwMode="auto">
          <a:xfrm>
            <a:off x="1511300" y="3032125"/>
            <a:ext cx="252413" cy="2524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69845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Системы дистанционного минирования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7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37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305342"/>
            <a:ext cx="85109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дистанционного минирования.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армиях основных государств НАТО (США, ФРГ, Англия, Италия) уделяется большое внимание разработке технических средств по устройству минных заграждений. Особое распространение получают средства дистанционного минирования, которые позволяют создавать минные поля в сжатые сроки и на больших площадях. Поступают на вооружение и постоянно совершенствуются авиационные, реактивные, артиллерийские и инженерные системы 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дистанционного минирования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часть из которых нашла практическое применение в агрессивной войне США против Вьетнама.</a:t>
            </a: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Системы дистанционного минирования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4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38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549" y="1268760"/>
            <a:ext cx="843890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обычными заграждения, устанавливаемые дистанционными системами минирования, по мнению зарубежных специалистов, имеют ряд существенных преимуществ: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возможность их внезапного и массированного применения на расстояниях, измеряемых многими десятками и сотнями километров;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сравнительно малые сроки установки заграждений (от нескольких десятков секунд до нескольких минут);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способность мин к самоликвидации, что придает дистанционным заграждениям динамичный характер и позволяет своим войскам вести </a:t>
            </a: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боевые действия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районах, ранее подвергавшихся минированию;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наличие во всех применяемых минах элементов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неизвлекаемости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полностью исключает возможность их использования противником.</a:t>
            </a:r>
          </a:p>
        </p:txBody>
      </p:sp>
    </p:spTree>
    <p:extLst>
      <p:ext uri="{BB962C8B-B14F-4D97-AF65-F5344CB8AC3E}">
        <p14:creationId xmlns:p14="http://schemas.microsoft.com/office/powerpoint/2010/main" val="7495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Системы дистанционного минирования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5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39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1540" y="908050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элементами системы минирования являются: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кассетные установки (кассетные боевые части; специальные артиллерийские боеприпасы кассетного типа);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противопехотные и противотанковые мины, размещенные в кассетных установках (кассетных боевых частях; специальных 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артиллерийских боеприпасах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кассетного типа);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аппаратура управления установкой (разбрасыванием) мин.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854" y="3965858"/>
            <a:ext cx="83515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носителей (транспортных средств, доставляющих мины непосредственно в район установки) в системах минирования используются различные типы самолетов и вертолетов, ракеты, артиллерийские снаряды (преимущественно гаубичной 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артиллерии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бронетранспортеры и прицепы, специально оборудованные под наземные системы минирования.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300449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ПЕРВЫЙ УЧЕБНЫЙ ВОПРОС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132856"/>
            <a:ext cx="849694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5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заграждения иностранных армий, их основные характеристики. Системы дистанционного минирования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Системы дистанционного минирования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8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40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846" y="1196752"/>
            <a:ext cx="85735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Кассетная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своеобразный контейнер, внутри которого размещаются кассеты с минами. Она изготавливается из легких металлических сплавов и является средством многоразового применения.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Кассета с минами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представляет собой легкую емкость цилиндрической или призматической формы, в которую складываются мины. Кассеты с минами размещаются непосредственно в кассетных установках на направляющих и сбрасываются с помощью пиропатронов, а раскрываются автоматически на заданной высоте.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Аппаратура управления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установкой мин обеспечивает точное приведение в действие пиропатронов с учетом заданного темпа и последовательности отстрела кассет с минами (в соответствии с заданными размерами минного поля и расходом мин).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в системах дистанционного минирования мины характеризуются компактностью, малой массой мины и заряда ВВ, наличием самоликвидаторов, с помощью которых мины через заданное время самоуничтожаются, наличием элементов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неизвлекаемости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02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5" y="1412776"/>
            <a:ext cx="4321175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99" y="1405519"/>
            <a:ext cx="4344987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Прямоугольник 4"/>
          <p:cNvSpPr>
            <a:spLocks noChangeArrowheads="1"/>
          </p:cNvSpPr>
          <p:nvPr/>
        </p:nvSpPr>
        <p:spPr bwMode="auto">
          <a:xfrm>
            <a:off x="34925" y="4797152"/>
            <a:ext cx="92535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Модульная система минирования состоящая из 4 модулей (контейнеров), в каждом из которых размещается по 40 кассет М87 или М87А1 (в кассете М87 5 противотанковых мин BLU-91/B и 1 противопехотная мина BLU-92/B; а в кассете М87А1 только 6 противотанковых мин BLU-91/B) + транспортное средство. В качестве транспортного средства используется грузовой автомобиль, (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грузоподьемность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тонн), гусеничный транспортер М548 или вертолет UH-60 "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Hawk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Модульная система </a:t>
            </a:r>
            <a:r>
              <a:rPr lang="en-US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VOLCANO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71" name="Точечный рисунок" r:id="rId5" imgW="4266667" imgH="3486637" progId="PBrush">
                  <p:embed/>
                </p:oleObj>
              </mc:Choice>
              <mc:Fallback>
                <p:oleObj name="Точечный рисунок" r:id="rId5" imgW="4266667" imgH="3486637" progId="PBrush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473620" y="1886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E80998-D6E3-4242-84EA-7A4703AC0851}" type="slidenum">
              <a:rPr lang="ru-RU" b="1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19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5328865" cy="288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7" y="1291477"/>
            <a:ext cx="1214437" cy="288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Прямоугольник 4"/>
          <p:cNvSpPr>
            <a:spLocks noChangeArrowheads="1"/>
          </p:cNvSpPr>
          <p:nvPr/>
        </p:nvSpPr>
        <p:spPr bwMode="auto">
          <a:xfrm>
            <a:off x="0" y="4509120"/>
            <a:ext cx="9144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на вооружении армии и корпуса морской пехоты США. Включает в себя авиационные бомбы 1000-фунтового калибра CBU-89/B с размещенными в каждой бомбе 72 противотанковыми минами BLU-91/B и 22 противопехотными минами BLU-92/B) или авиационные бомбы 500-фунтового калибра CBU-78/B с размещенными в каждой бомбе 45 противотанковыми минами BLU-91/B и 15 противопехотными минами BLU-92/B.  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18596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Система дистанционного минирования </a:t>
            </a:r>
            <a:r>
              <a:rPr lang="en-US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Fascam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93" name="Точечный рисунок" r:id="rId5" imgW="4266667" imgH="3486637" progId="PBrush">
                  <p:embed/>
                </p:oleObj>
              </mc:Choice>
              <mc:Fallback>
                <p:oleObj name="Точечный рисунок" r:id="rId5" imgW="4266667" imgH="3486637" progId="PBrush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473620" y="1886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E80998-D6E3-4242-84EA-7A4703AC0851}" type="slidenum">
              <a:rPr lang="ru-RU" b="1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8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4925"/>
            <a:ext cx="28336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298575"/>
            <a:ext cx="2352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304925"/>
            <a:ext cx="36845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Прямоугольник 5"/>
          <p:cNvSpPr>
            <a:spLocks noChangeArrowheads="1"/>
          </p:cNvSpPr>
          <p:nvPr/>
        </p:nvSpPr>
        <p:spPr bwMode="auto">
          <a:xfrm>
            <a:off x="0" y="3500438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Arial" charset="0"/>
              </a:rPr>
              <a:t>        </a:t>
            </a:r>
            <a:r>
              <a:rPr lang="ru-RU" altLang="ru-RU" sz="2400" b="1" dirty="0">
                <a:solidFill>
                  <a:schemeClr val="tx1"/>
                </a:solidFill>
                <a:latin typeface="Arial" charset="0"/>
              </a:rPr>
              <a:t>Модульная Контейнерная Система Минирования</a:t>
            </a:r>
            <a:r>
              <a:rPr lang="ru-RU" altLang="ru-RU" sz="2400" dirty="0">
                <a:solidFill>
                  <a:schemeClr val="tx1"/>
                </a:solidFill>
                <a:latin typeface="Arial" charset="0"/>
              </a:rPr>
              <a:t>. Представляет собой переносной контейнер, в котором размещаются 7 кассет (гранатометов) с минами. В каждой кассете 3 мины. Всего в контейнере 21 мина. (17 противотанковых мин M78 и 4 противопехотные мины M77). Кассеты в контейнере размещены так, что при поступлении </a:t>
            </a:r>
            <a:r>
              <a:rPr lang="ru-RU" altLang="ru-RU" sz="2400" dirty="0" err="1">
                <a:solidFill>
                  <a:schemeClr val="tx1"/>
                </a:solidFill>
                <a:latin typeface="Arial" charset="0"/>
              </a:rPr>
              <a:t>электроимпульса</a:t>
            </a:r>
            <a:r>
              <a:rPr lang="ru-RU" altLang="ru-RU" sz="2400" dirty="0">
                <a:solidFill>
                  <a:schemeClr val="tx1"/>
                </a:solidFill>
                <a:latin typeface="Arial" charset="0"/>
              </a:rPr>
              <a:t> с пульта управления мины разбрасываются на местности, образуя полуокружность радиусом 35 метров. 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0" y="18596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Модульная контейнерная система  минирования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18" name="Точечный рисунок" r:id="rId6" imgW="4266667" imgH="3486637" progId="PBrush">
                  <p:embed/>
                </p:oleObj>
              </mc:Choice>
              <mc:Fallback>
                <p:oleObj name="Точечный рисунок" r:id="rId6" imgW="4266667" imgH="3486637" progId="PBrush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473620" y="1886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E80998-D6E3-4242-84EA-7A4703AC0851}" type="slidenum">
              <a:rPr lang="ru-RU" b="1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27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692247"/>
              </p:ext>
            </p:extLst>
          </p:nvPr>
        </p:nvGraphicFramePr>
        <p:xfrm>
          <a:off x="0" y="926646"/>
          <a:ext cx="9143999" cy="593135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988227">
                  <a:extLst>
                    <a:ext uri="{9D8B030D-6E8A-4147-A177-3AD203B41FA5}"/>
                  </a:extLst>
                </a:gridCol>
                <a:gridCol w="1786631">
                  <a:extLst>
                    <a:ext uri="{9D8B030D-6E8A-4147-A177-3AD203B41FA5}"/>
                  </a:extLst>
                </a:gridCol>
                <a:gridCol w="1988227">
                  <a:extLst>
                    <a:ext uri="{9D8B030D-6E8A-4147-A177-3AD203B41FA5}"/>
                  </a:extLst>
                </a:gridCol>
                <a:gridCol w="813786">
                  <a:extLst>
                    <a:ext uri="{9D8B030D-6E8A-4147-A177-3AD203B41FA5}"/>
                  </a:extLst>
                </a:gridCol>
                <a:gridCol w="1339974">
                  <a:extLst>
                    <a:ext uri="{9D8B030D-6E8A-4147-A177-3AD203B41FA5}"/>
                  </a:extLst>
                </a:gridCol>
                <a:gridCol w="1227154">
                  <a:extLst>
                    <a:ext uri="{9D8B030D-6E8A-4147-A177-3AD203B41FA5}"/>
                  </a:extLst>
                </a:gridCol>
              </a:tblGrid>
              <a:tr h="460836">
                <a:tc rowSpan="2"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Наименование системы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Носитель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Мины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Количество мин в носителе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Дальность доставки (стрельбы) мин, км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498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Тип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Марка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21604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LARS</a:t>
                      </a:r>
                      <a:r>
                        <a:rPr lang="ru-RU" sz="1600" b="1" dirty="0">
                          <a:effectLst/>
                        </a:rPr>
                        <a:t> (ФРГ)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НУР, 36 направляющих калибр 110мм.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Противотанковые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АТ-1, АТ-2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288</a:t>
                      </a:r>
                    </a:p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180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2-15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102492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ADATM</a:t>
                      </a:r>
                      <a:r>
                        <a:rPr lang="ru-RU" sz="1600" b="1">
                          <a:effectLst/>
                        </a:rPr>
                        <a:t> (США)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Орудия М109А1;</a:t>
                      </a:r>
                    </a:p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М198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Противотанковые, противоднищевые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М70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9 (в кассетном снаряде)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2-15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821604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ADAM</a:t>
                      </a:r>
                      <a:r>
                        <a:rPr lang="ru-RU" sz="1600" b="1">
                          <a:effectLst/>
                        </a:rPr>
                        <a:t>(США)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Орудия М109А1;</a:t>
                      </a:r>
                    </a:p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М198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Противопехотные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М67 (М-72)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36 (в кассетном снаряде)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18; 24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2226054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«Рейнджер» (Великобритания)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  <a:tabLst>
                          <a:tab pos="1162685" algn="l"/>
                        </a:tabLst>
                      </a:pPr>
                      <a:r>
                        <a:rPr lang="ru-RU" sz="1600" b="1">
                          <a:effectLst/>
                        </a:rPr>
                        <a:t>Многоствольная (18 кассет) пусковая установка на БТР «Троуджен » (наземный разбрасыватель мин)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Противопехотные, фугасные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1440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0,1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 bwMode="auto">
          <a:xfrm>
            <a:off x="0" y="18596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Основные характеристики дистанционных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систем  минирования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1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473620" y="1886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1E80998-D6E3-4242-84EA-7A4703AC0851}" type="slidenum">
              <a:rPr lang="ru-RU" b="1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80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ВТОРОЙ УЧЕБНЫЙ </a:t>
            </a: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ВОПРОС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1760" y="2204864"/>
            <a:ext cx="8496944" cy="202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преодоления заграждений мотострелковыми (танковыми) подразделениями. 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4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45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Способы преодоления заграждений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2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46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549" y="1196752"/>
            <a:ext cx="84389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Способы проделывания проходов в минных заграждениях</a:t>
            </a:r>
          </a:p>
          <a:p>
            <a:pPr algn="just"/>
            <a:r>
              <a:rPr lang="ru-RU" sz="2400" b="1" dirty="0"/>
              <a:t>Механический способ. </a:t>
            </a:r>
            <a:r>
              <a:rPr lang="ru-RU" sz="2400" dirty="0"/>
              <a:t>С помощью танков, оснащенных минными тралами (КМТ-5) проделываются проходы в минном поле со скоростью 8—12 км/ч, ширина колеи 0,73 м.</a:t>
            </a:r>
          </a:p>
          <a:p>
            <a:pPr algn="just"/>
            <a:r>
              <a:rPr lang="ru-RU" sz="2400" dirty="0"/>
              <a:t>При работе уступом двух танков с КМТ-5 ширина колеи увеличивается до 1,1 м.</a:t>
            </a:r>
          </a:p>
          <a:p>
            <a:pPr algn="just"/>
            <a:r>
              <a:rPr lang="ru-RU" sz="2400" b="1" dirty="0"/>
              <a:t>Взрывной способ. </a:t>
            </a:r>
            <a:r>
              <a:rPr lang="ru-RU" sz="2400" dirty="0"/>
              <a:t>С помощью удлиненных зарядов разминирования УЗ-ЗР проделывается сплошной проход в минном поле шириной 6—8 м.</a:t>
            </a:r>
          </a:p>
          <a:p>
            <a:pPr algn="just"/>
            <a:r>
              <a:rPr lang="ru-RU" sz="2400" dirty="0"/>
              <a:t>Дальность подачи УЗ-ЗР на минное поле реактивным двигателем до 350 м.</a:t>
            </a:r>
          </a:p>
          <a:p>
            <a:pPr algn="just"/>
            <a:r>
              <a:rPr lang="ru-RU" sz="2400" dirty="0"/>
              <a:t>Такой же проход проделывает взрыв гибкого удлиненного заряда, подаваемого на минное поле установкой разминирования УР-77. Дальность полета от 200 до 500 м.</a:t>
            </a: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Способы преодоления заграждений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5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47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85109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Удлиненный заряд разминирования УЗ-З </a:t>
            </a:r>
            <a:r>
              <a:rPr lang="ru-RU" dirty="0"/>
              <a:t>подается на минное поле натаскиванием с помощью танка с тралом. Буксируется заряд не более чем на 3 км во избежание его повреждения и отказа при подрыве.</a:t>
            </a:r>
          </a:p>
          <a:p>
            <a:r>
              <a:rPr lang="ru-RU" dirty="0"/>
              <a:t>В комплекте 56 блоков, из них 6 в инертном снаряжении. Масса комплекта заряда без упаковки — 2200 кг. Из одного комплекта собирается один заряд длиной 100 м или два заряда длиной 50 м. Время сборки заряда силами расчета в составе отделения — 1,5 ч.</a:t>
            </a:r>
          </a:p>
          <a:p>
            <a:pPr algn="just" fontAlgn="base"/>
            <a:endParaRPr lang="ru-RU" dirty="0"/>
          </a:p>
        </p:txBody>
      </p:sp>
      <p:pic>
        <p:nvPicPr>
          <p:cNvPr id="209929" name="Picture 9" descr="uz-3-a-00.jpg (52671 byte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2" y="3164057"/>
            <a:ext cx="5414866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31" name="Picture 11" descr="uz-3-a-08.jpg (9596 byte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64057"/>
            <a:ext cx="311031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Способы преодоления заграждений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2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48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85829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Заряд разминирования переносной ЗРП-2 «Тропа» </a:t>
            </a:r>
            <a:r>
              <a:rPr lang="ru-RU" sz="2000" dirty="0"/>
              <a:t>— предназначен для проделывания проходов в минных полях.</a:t>
            </a:r>
          </a:p>
          <a:p>
            <a:pPr algn="just"/>
            <a:r>
              <a:rPr lang="ru-RU" sz="2000" dirty="0"/>
              <a:t>Комплект заряда состоит из пускового станка и анкера, детонационного кабеля, порохового реактивного двигателя, взрывателя, соединительного каната, тормозного шнура, пускового устройства и ранца для переноски.</a:t>
            </a:r>
          </a:p>
          <a:p>
            <a:pPr algn="just"/>
            <a:r>
              <a:rPr lang="ru-RU" sz="2000" dirty="0"/>
              <a:t>При помощи пускового устройства УП-60 с оборудованной на грунте позиции производится пуск минного детонатора.</a:t>
            </a:r>
          </a:p>
        </p:txBody>
      </p:sp>
      <p:pic>
        <p:nvPicPr>
          <p:cNvPr id="177169" name="Picture 17" descr="http://saper.isnet.ru/mines-4/zrp-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99505"/>
            <a:ext cx="59912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Способы преодоления заграждений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6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49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338354"/>
              </p:ext>
            </p:extLst>
          </p:nvPr>
        </p:nvGraphicFramePr>
        <p:xfrm>
          <a:off x="457200" y="2060848"/>
          <a:ext cx="8229600" cy="3440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Вес комплекта в упаковке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50 кг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Расчет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1—2 человека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Вес комплекта в ранце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34 кг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Длина заряда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60 м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Дальность выстрела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140-160 м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Размеры проделываемого прохода в противопехотном минном поле, м: •длина • ширина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54 м 0,4 м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Время на подготовку к пуску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 мин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185687" y="1489476"/>
            <a:ext cx="7200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Тактико-технические характеристики ЗРП-2 «Тропа»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Инженерные заграждения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2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01625" y="1124744"/>
            <a:ext cx="8540750" cy="504056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заграждения подразделяются на минно-взрывные, невзрывные и комбинированные, они бывают противотанковые и противопехотные.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Минно-взрывные заграждения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составляют основу инженерных заграждений и устраиваются в виде одиночных мин, групп мин (очагов), минных полей, а также различных фугасов и зарядов взрывчатых веществ, устанавливаемых на местности. Они бывают управляемые и неуправляемые.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Невзрывные заграждения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бывают противотанковые (рвы, эскарпы, контрэскарпы, надолбы, металлические ежи, лесные завалы, снеговые валы, проруби и т. п.) и противопехотные (проволочные заграждения — проволочные сети, заборы, рогатки, ежи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Способы преодоления заграждений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82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50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6510" y="1124744"/>
            <a:ext cx="872797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/>
              <a:t>Инженерная машина советского производства</a:t>
            </a:r>
            <a:r>
              <a:rPr lang="ru-RU" sz="1700" b="1" dirty="0"/>
              <a:t> УР-77 "Метеорит"</a:t>
            </a:r>
            <a:r>
              <a:rPr lang="ru-RU" sz="1700" dirty="0"/>
              <a:t> предназначена для проделывания проходов в минных полях. </a:t>
            </a:r>
            <a:r>
              <a:rPr lang="ru-RU" sz="1700" b="1" dirty="0"/>
              <a:t>УР-77 расшифровывается, как Установка Разминирования образца 1977 года.</a:t>
            </a:r>
            <a:r>
              <a:rPr lang="ru-RU" sz="1700" dirty="0"/>
              <a:t> За </a:t>
            </a:r>
            <a:r>
              <a:rPr lang="ru-RU" sz="1700" b="1" dirty="0"/>
              <a:t>УР-77</a:t>
            </a:r>
            <a:r>
              <a:rPr lang="ru-RU" sz="1700" dirty="0"/>
              <a:t> помимо </a:t>
            </a:r>
            <a:r>
              <a:rPr lang="ru-RU" sz="1700" dirty="0" smtClean="0"/>
              <a:t>названия</a:t>
            </a:r>
            <a:r>
              <a:rPr lang="ru-RU" sz="1700" dirty="0"/>
              <a:t> </a:t>
            </a:r>
            <a:r>
              <a:rPr lang="ru-RU" sz="1700" b="1" dirty="0"/>
              <a:t>"Метеорит"</a:t>
            </a:r>
            <a:r>
              <a:rPr lang="ru-RU" sz="1700" dirty="0"/>
              <a:t> закрепилось еще название </a:t>
            </a:r>
            <a:r>
              <a:rPr lang="ru-RU" sz="1700" b="1" dirty="0"/>
              <a:t>"Змей Горыныч"</a:t>
            </a:r>
            <a:r>
              <a:rPr lang="ru-RU" sz="1700" dirty="0"/>
              <a:t>, так как во время запуска ракеты она выпускает несколько языков пламени из реактивных двигателей. </a:t>
            </a:r>
          </a:p>
        </p:txBody>
      </p:sp>
      <p:pic>
        <p:nvPicPr>
          <p:cNvPr id="211979" name="Picture 11" descr="Установка разминирования УР-77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0" y="2708920"/>
            <a:ext cx="5055570" cy="37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УР-77 Змей горыны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708920"/>
            <a:ext cx="3672408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24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Способы преодоления заграждений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06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51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052736"/>
            <a:ext cx="85829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БМР-ЗМ </a:t>
            </a:r>
            <a:r>
              <a:rPr lang="ru-RU" sz="2000" b="1" dirty="0"/>
              <a:t>«Вепрь» </a:t>
            </a:r>
            <a:r>
              <a:rPr lang="ru-RU" sz="2000" dirty="0"/>
              <a:t>— бронированная машина разминирования разработана на базе основного боевого танка Т-90 предназначена для разведки, преодоления и разминирования минных полей при огневом противодействии противника. </a:t>
            </a:r>
          </a:p>
        </p:txBody>
      </p:sp>
      <p:pic>
        <p:nvPicPr>
          <p:cNvPr id="213003" name="Picture 11" descr="БМР-3М на выставке «Технологии в машиностроении» в 2012 год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11" y="2376175"/>
            <a:ext cx="6310735" cy="40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3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Способы преодоления заграждений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30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52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050"/>
            <a:ext cx="85829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Колейный минный трал КМТ-5М </a:t>
            </a:r>
            <a:r>
              <a:rPr lang="ru-RU" dirty="0"/>
              <a:t>предназначен для разведки противотанковых минных полей и проделывания в них колейных проходов для пропуска по ним танков, не оснащенных тралами. По штату находился в инженерно-саперной роте танкового и мотострелкового полка. Для перевозки трала необходимо три автомобиля ЗиЛ-131 или один КрАЗ-255Б.</a:t>
            </a:r>
          </a:p>
          <a:p>
            <a:r>
              <a:rPr lang="ru-RU" dirty="0"/>
              <a:t>Трал состоит:</a:t>
            </a:r>
          </a:p>
          <a:p>
            <a:pPr lvl="0"/>
            <a:r>
              <a:rPr lang="ru-RU" dirty="0"/>
              <a:t>• из рамы и сцепного устройства;</a:t>
            </a:r>
          </a:p>
          <a:p>
            <a:pPr lvl="0"/>
            <a:r>
              <a:rPr lang="ru-RU" dirty="0"/>
              <a:t>• двух частей (правой и левой), которые присоединяются к танку отдельно и действуют независимо одна от другой;</a:t>
            </a:r>
          </a:p>
          <a:p>
            <a:pPr lvl="0"/>
            <a:r>
              <a:rPr lang="ru-RU" dirty="0"/>
              <a:t>• двух Катковых секций, ножевой секции.</a:t>
            </a:r>
          </a:p>
        </p:txBody>
      </p:sp>
      <p:pic>
        <p:nvPicPr>
          <p:cNvPr id="214026" name="Picture 10" descr="https://miniart-models.com/wp-content/uploads/2020/08/photos-1-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70372"/>
            <a:ext cx="6005062" cy="28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Способы преодоления заграждений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7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53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121" y="932716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Колейный минный трал КМТ-6 </a:t>
            </a:r>
            <a:r>
              <a:rPr lang="ru-RU" dirty="0"/>
              <a:t>предназначен для обеспечения преодоления танком минных полей из противоднищевых мин (контактных и неконтактных). Трал обеспечивает преодоление минного поля танком, на который он навешен, и не предназначен для проделывания проходов в минных полях для других танков.</a:t>
            </a:r>
          </a:p>
          <a:p>
            <a:r>
              <a:rPr lang="ru-RU" dirty="0"/>
              <a:t>Трал состоит на вооружении автомобильного взвода (автомобильного отделения) инженерно-саперной роты танкового (мотострелкового) полка и перевозится на машинах ЗИЛ-131 оборудованных стреловыми самопогрузчиками (по три трала на машине).</a:t>
            </a:r>
          </a:p>
          <a:p>
            <a:r>
              <a:rPr lang="ru-RU" dirty="0"/>
              <a:t>В инженерно-саперной роте танкового полка 9 машин (27 тралов).</a:t>
            </a:r>
          </a:p>
          <a:p>
            <a:r>
              <a:rPr lang="ru-RU" dirty="0"/>
              <a:t>В инженерно-саперной роте мотострелкового полка — 3 машины ЗИЛ-131 (9 тралов).</a:t>
            </a:r>
          </a:p>
        </p:txBody>
      </p:sp>
      <p:pic>
        <p:nvPicPr>
          <p:cNvPr id="215050" name="Picture 10" descr="https://alternathistory.com/wp-content/uploads/2020/07/Engineering_Technologies_-_2012_5-38_815582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1" y="3795039"/>
            <a:ext cx="4266863" cy="287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5" name="Picture 15" descr="https://xn--b1agacl3aeas4a.xn--p1ai/wp-content/uploads/2022/04/img-57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3812223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48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Способы преодоления заграждений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4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54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85829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Организация комендантской службы. </a:t>
            </a:r>
            <a:r>
              <a:rPr lang="ru-RU" sz="2400" dirty="0"/>
              <a:t>Для обеспечения пропуска войск по проходам организуется комендантская служба, которая обычно возлагается на подразделения инженерных войск. Проходы обозначают указками с такими же номерами, что и подходящие к ним пути.</a:t>
            </a:r>
          </a:p>
          <a:p>
            <a:pPr algn="just"/>
            <a:r>
              <a:rPr lang="ru-RU" sz="2400" dirty="0"/>
              <a:t>На каждый проход назначают комендантский пост в составе </a:t>
            </a:r>
            <a:r>
              <a:rPr lang="ru-RU" sz="2400" dirty="0" err="1"/>
              <a:t>трехчетырех</a:t>
            </a:r>
            <a:r>
              <a:rPr lang="ru-RU" sz="2400" dirty="0"/>
              <a:t> человек. Комендантские посты оснащаются сигнальными средствами для регулирования движения. На каждые три-шесть проходов назначается комендант. Он заблаговременно устанавливает связь с командирами подразделений, для которых проделаны проходы, выставляет комендантские посты, ставит задачи старшим постов, организует и контролирует их действия, распределяет средства для уширения проходов, их обозначения и закрытия.</a:t>
            </a:r>
          </a:p>
        </p:txBody>
      </p:sp>
    </p:spTree>
    <p:extLst>
      <p:ext uri="{BB962C8B-B14F-4D97-AF65-F5344CB8AC3E}">
        <p14:creationId xmlns:p14="http://schemas.microsoft.com/office/powerpoint/2010/main" val="14970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ТРЕТИЙ УЧЕБНЫЙ </a:t>
            </a: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ВОПРОС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132856"/>
            <a:ext cx="8496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минных полей, установленных средствами дистанционного минирования.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5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55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ТРЕТИЙ УЧЕБНЫЙ </a:t>
            </a: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ВОПРОС</a:t>
            </a:r>
            <a:endParaRPr lang="ru-RU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5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56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440" y="1484784"/>
            <a:ext cx="84389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Преодоление заграждений и препятствий в ходе боя (ведения разведки) осуществляется разведывательными подразделениями (органами), как правило, самостоятельно с помощью минных тралов (при их наличии), комплектов разминирования и других средств, обходом заграждений, а также по проделанным проходам.</a:t>
            </a:r>
          </a:p>
          <a:p>
            <a:pPr algn="just"/>
            <a:r>
              <a:rPr lang="ru-RU" sz="2400" b="1" dirty="0"/>
              <a:t>Проходом в заграждениях </a:t>
            </a:r>
            <a:r>
              <a:rPr lang="ru-RU" sz="2400" dirty="0"/>
              <a:t>называется полоса местности, очищенная от заграждения или специально оставленная свободной от них для пуска своих войск. Проходы в заграждениях проделываются взрывным и механическим способом, вручную или их сочетанием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471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ИНДУКЦИОННЫЙ МИНОИСКАТЕЛЬ  ИМП-2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29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57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2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340768"/>
            <a:ext cx="4125913" cy="251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6075" y="3068638"/>
            <a:ext cx="4572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4"/>
          <p:cNvSpPr>
            <a:spLocks noChangeArrowheads="1"/>
          </p:cNvSpPr>
          <p:nvPr/>
        </p:nvSpPr>
        <p:spPr bwMode="auto">
          <a:xfrm>
            <a:off x="4389438" y="1447800"/>
            <a:ext cx="4572000" cy="12017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kern="0" dirty="0" smtClean="0">
                <a:solidFill>
                  <a:prstClr val="black"/>
                </a:solidFill>
              </a:rPr>
              <a:t>1-поисковый элемент; 2 – </a:t>
            </a:r>
            <a:r>
              <a:rPr lang="ru-RU" altLang="ru-RU" kern="0" dirty="0" err="1" smtClean="0">
                <a:solidFill>
                  <a:prstClr val="black"/>
                </a:solidFill>
              </a:rPr>
              <a:t>удлиннительная</a:t>
            </a:r>
            <a:r>
              <a:rPr lang="ru-RU" altLang="ru-RU" kern="0" dirty="0" smtClean="0">
                <a:solidFill>
                  <a:prstClr val="black"/>
                </a:solidFill>
              </a:rPr>
              <a:t> штанга; 3-блок обработки; 4-блок питания; 5-головные телефоны; 6- ящик для переноски</a:t>
            </a:r>
          </a:p>
        </p:txBody>
      </p:sp>
      <p:pic>
        <p:nvPicPr>
          <p:cNvPr id="15" name="Рисунок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" y="4224338"/>
            <a:ext cx="3146425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ИНДУКЦИОННЫЙ МИНОИСКАТЕЛЬ  ИМП-2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53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58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93540" name="Picture 4" descr="https://present5.com/presentation/27540597_160699274/image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980728"/>
            <a:ext cx="8280920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КОМПЛЕКТЫ РАЗВЕДКИ И РАЗМИНИРОВАНИЯ КР-О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7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59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94564" name="Picture 4" descr="http://otvaga2004.ru/wp-content/uploads/2012/11/komplekt-kr-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980728"/>
            <a:ext cx="76200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Инженерные заграждения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6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6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01625" y="1124744"/>
            <a:ext cx="8540750" cy="5544616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ru-RU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армиях стран НАТО </a:t>
            </a: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основной схемы минирования принята так называемая </a:t>
            </a:r>
            <a:r>
              <a:rPr lang="ru-RU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стандартная схема</a:t>
            </a:r>
            <a:r>
              <a:rPr lang="ru-RU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Она предусматривает установку минного поля (противотанкового, противопехотного или смешанного), состоящего из нескольких (не менее трех) непараллельно расположенных полос. Каждая полоса состоит из двух рядов групп мин (ячеек). В каждой ячейке может устанавливаться одна противотанковая или противопехотная мина или одна противотанковая и несколько противопехотных (не более четырех), или несколько противопехотных мин (не более пяти). Одна (основная) мина в ячейке обязательно устанавливается на расстоянии трех шагов (около 2,25 м) от оси полосы, а остальные—не далее двух шагов (около 1,5 м) от основной. Противопехотные мины со взрывателями натяжного действия устанавливаются, как правило, в первом (от противника) ряду не чаще чем через две ячейки. При этом в каждой ячейке может быть только одна такая мина.</a:t>
            </a:r>
          </a:p>
          <a:p>
            <a:pPr algn="ctr">
              <a:lnSpc>
                <a:spcPct val="120000"/>
              </a:lnSpc>
              <a:tabLst>
                <a:tab pos="355600" algn="l"/>
              </a:tabLst>
              <a:defRPr/>
            </a:pPr>
            <a:endParaRPr kumimoji="0" lang="ru-RU" altLang="ru-RU" sz="225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alt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ПРИМЕНЕНИЕ ИМП-2 И КР-О В БОЮ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1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60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95588" name="Picture 4" descr="https://rusevik.ru/data/news/56dadb22c0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96752"/>
            <a:ext cx="8064896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Тема следующего занятия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556792"/>
            <a:ext cx="8496944" cy="347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Задание на самостоятельную работу: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895350" lvl="1" indent="-438150" algn="just">
              <a:tabLst>
                <a:tab pos="179388" algn="l"/>
                <a:tab pos="200025" algn="l"/>
                <a:tab pos="895350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Доработать конспект с использованием рекомендованной литературы.</a:t>
            </a:r>
          </a:p>
          <a:p>
            <a:pPr marL="895350" lvl="1" indent="-438150" algn="just">
              <a:tabLst>
                <a:tab pos="179388" algn="l"/>
                <a:tab pos="200025" algn="l"/>
                <a:tab pos="895350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Подготовиться к Занятию № 2 по Теме № 1 в соответствии с заданием.</a:t>
            </a:r>
          </a:p>
          <a:p>
            <a:pPr marL="895350" lvl="1" indent="-438150" algn="just">
              <a:tabLst>
                <a:tab pos="179388" algn="l"/>
                <a:tab pos="200025" algn="l"/>
                <a:tab pos="895350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Подготовить иллюстрационный материал к следующему занятию.</a:t>
            </a:r>
          </a:p>
          <a:p>
            <a:pPr marL="895350" lvl="1" indent="-438150" algn="just">
              <a:tabLst>
                <a:tab pos="179388" algn="l"/>
                <a:tab pos="200025" algn="l"/>
                <a:tab pos="895350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 Быть готовым доложить по вопросам, связанным с фортификационным оборудованием позиций и районов.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1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61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Стандартная схема минирования, принятая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 армиях стран НАТО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1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7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Рисунок 5" descr="https://konspekta.net/vikidalka/baza3/54893491080.files/image13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208911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59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Ограждение минных полей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4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8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124744"/>
            <a:ext cx="8712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ряде случаев перед передней границей минного поля мины устанавливаются без какой-либо системы, но ячейка как основа остается и в этом случае. Количество их составляет примерно 1/3 нормальной минной полосы и располагаются они с промежутками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Установленные минные поля в необходимых случаях ограждаются и обозначаются. Ограждение обычно состоит из двух нитей колючей проволоки на кольях, удаленных не менее 20 шагов от ближайших мин. На проволоку через каждые 15 шагов вешаются стандартные в виде треугольников указатели с надписями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Mines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Имеются и прямоугольные со стрелками стандартные указатели для обозначения проходов в минных полях; для ночных условий они оборудуются цветными сигнальными огнями, обращенными в. сторону своих войск</a:t>
            </a:r>
          </a:p>
        </p:txBody>
      </p:sp>
    </p:spTree>
    <p:extLst>
      <p:ext uri="{BB962C8B-B14F-4D97-AF65-F5344CB8AC3E}">
        <p14:creationId xmlns:p14="http://schemas.microsoft.com/office/powerpoint/2010/main" val="264107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92031" tIns="46016" rIns="92031" bIns="46016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Ограждение минных полей</a:t>
            </a:r>
          </a:p>
        </p:txBody>
      </p:sp>
      <p:graphicFrame>
        <p:nvGraphicFramePr>
          <p:cNvPr id="8" name="Object 15"/>
          <p:cNvGraphicFramePr>
            <a:graphicFrameLocks noChangeAspect="1"/>
          </p:cNvGraphicFramePr>
          <p:nvPr/>
        </p:nvGraphicFramePr>
        <p:xfrm>
          <a:off x="8243888" y="84138"/>
          <a:ext cx="7731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4" name="Точечный рисунок" r:id="rId3" imgW="4266667" imgH="3486637" progId="PBrush">
                  <p:embed/>
                </p:oleObj>
              </mc:Choice>
              <mc:Fallback>
                <p:oleObj name="Точечный рисунок" r:id="rId3" imgW="4266667" imgH="348663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3888" y="84138"/>
                        <a:ext cx="7731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93113" y="155575"/>
            <a:ext cx="44132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>
              <a:defRPr/>
            </a:pPr>
            <a:fld id="{21E80998-D6E3-4242-84EA-7A4703AC0851}" type="slidenum">
              <a:rPr lang="ru-RU" sz="2000" b="1" dirty="0">
                <a:solidFill>
                  <a:srgbClr val="FFFA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pPr algn="ctr">
                <a:defRPr/>
              </a:pPr>
              <a:t>9</a:t>
            </a:fld>
            <a:endParaRPr lang="ru-RU" sz="2000" b="1" dirty="0">
              <a:solidFill>
                <a:srgbClr val="FFFA1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" name="Picture 4" descr="МП-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582918" cy="345638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53452" y="2492896"/>
            <a:ext cx="84969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 Лицевая сторона                        Обратная сторона                                     Лицевая сторона                    Обратная сторона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811829" y="1988840"/>
            <a:ext cx="28457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БЕЗ ХИМИЧЕСКИХ ФУГАСОВ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311215" y="1995097"/>
            <a:ext cx="29901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С ХИМИЧЕСКИМИ ФУГАСАМИ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71125" y="1516794"/>
            <a:ext cx="44355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УКАЗАТЕЛИ ОГРАЖДЕНИЯ МИННОГО ПОЛЯ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7306" y="1124744"/>
            <a:ext cx="3031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/>
              <a:t>Ограждение минных полей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3545</Words>
  <Application>Microsoft Office PowerPoint</Application>
  <PresentationFormat>Экран (4:3)</PresentationFormat>
  <Paragraphs>745</Paragraphs>
  <Slides>61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3" baseType="lpstr"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ВК</dc:creator>
  <cp:lastModifiedBy>Пользователь Windows</cp:lastModifiedBy>
  <cp:revision>237</cp:revision>
  <dcterms:created xsi:type="dcterms:W3CDTF">2019-10-03T09:38:31Z</dcterms:created>
  <dcterms:modified xsi:type="dcterms:W3CDTF">2023-02-22T01:37:48Z</dcterms:modified>
</cp:coreProperties>
</file>