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345" r:id="rId2"/>
    <p:sldId id="408" r:id="rId3"/>
    <p:sldId id="504" r:id="rId4"/>
    <p:sldId id="443" r:id="rId5"/>
    <p:sldId id="495" r:id="rId6"/>
    <p:sldId id="475" r:id="rId7"/>
    <p:sldId id="493" r:id="rId8"/>
    <p:sldId id="494" r:id="rId9"/>
    <p:sldId id="476" r:id="rId10"/>
    <p:sldId id="477" r:id="rId11"/>
    <p:sldId id="478" r:id="rId12"/>
    <p:sldId id="496" r:id="rId13"/>
    <p:sldId id="497" r:id="rId14"/>
    <p:sldId id="498" r:id="rId15"/>
    <p:sldId id="499" r:id="rId16"/>
    <p:sldId id="500" r:id="rId17"/>
    <p:sldId id="501" r:id="rId18"/>
    <p:sldId id="503" r:id="rId19"/>
    <p:sldId id="502" r:id="rId20"/>
    <p:sldId id="407" r:id="rId2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271" autoAdjust="0"/>
  </p:normalViewPr>
  <p:slideViewPr>
    <p:cSldViewPr>
      <p:cViewPr>
        <p:scale>
          <a:sx n="91" d="100"/>
          <a:sy n="91" d="100"/>
        </p:scale>
        <p:origin x="-2130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496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D4E5F-95DA-4886-A67E-89F42FC183B3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3522E-6AB5-4C40-A51D-6D36DBCC65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720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8E9A-DB8C-4EA7-B259-2E8B5069BDF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8E9A-DB8C-4EA7-B259-2E8B5069BDF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15269" y="116632"/>
            <a:ext cx="669674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ru-RU" b="1" dirty="0" smtClean="0">
                <a:latin typeface="Arial" charset="0"/>
              </a:rPr>
              <a:t>Военный учебный центр  при ФГБОУ ВО </a:t>
            </a:r>
          </a:p>
          <a:p>
            <a:pPr algn="ctr"/>
            <a:r>
              <a:rPr lang="ru-RU" altLang="ru-RU" b="1" dirty="0" smtClean="0">
                <a:latin typeface="Arial" charset="0"/>
              </a:rPr>
              <a:t>«Забайкальский государственный университет»</a:t>
            </a:r>
          </a:p>
          <a:p>
            <a:endParaRPr lang="ru-RU" dirty="0"/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-26838" y="809129"/>
            <a:ext cx="9161463" cy="461665"/>
          </a:xfrm>
          <a:prstGeom prst="rect">
            <a:avLst/>
          </a:prstGeom>
          <a:solidFill>
            <a:srgbClr val="FF0000"/>
          </a:solidFill>
          <a:ln w="57150" cmpd="thickThin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FFFF66"/>
                </a:solidFill>
              </a:rPr>
              <a:t>Вождение боевых машин</a:t>
            </a:r>
            <a:endParaRPr lang="ru-RU" altLang="ru-RU" sz="2400" b="1" dirty="0">
              <a:solidFill>
                <a:srgbClr val="FFFF66"/>
              </a:solidFill>
            </a:endParaRPr>
          </a:p>
        </p:txBody>
      </p:sp>
      <p:pic>
        <p:nvPicPr>
          <p:cNvPr id="4098" name="Picture 2" descr="0df687157fef4445b8a329b3625b9a85.jpeg (550×39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70794"/>
            <a:ext cx="9134624" cy="558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62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щиток механика-водителя</a:t>
            </a:r>
            <a:endParaRPr lang="ru-RU" sz="3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804" y="466936"/>
            <a:ext cx="9126963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автоматы защиты сети: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АЗС-5: для включения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гирополукомпаса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для включения системы защиты от ОМП; для включения фары ФГ-125; для включения дорожной сигнализации;</a:t>
            </a:r>
          </a:p>
          <a:p>
            <a:pPr algn="just">
              <a:lnSpc>
                <a:spcPts val="24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АЗС-15: для включения топливоподкачивающего насоса двигателя, для включения электродвигателя подогревателя;</a:t>
            </a:r>
          </a:p>
          <a:p>
            <a:pPr algn="just">
              <a:lnSpc>
                <a:spcPts val="24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-A3C-30: для включения носового водооткачивающего насоса; для включения кормового водооткачивающего насоса;</a:t>
            </a:r>
          </a:p>
          <a:p>
            <a:pPr algn="just">
              <a:lnSpc>
                <a:spcPts val="2400"/>
              </a:lnSpc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переключатели: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однополюсный выключатель В-45М: предназначен для включения термодымовой аппаратуры; для включения электродвигателя подогревателя двигателя при внезапной остановке; для отключения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электроцепи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управления клапанами защиты двигателя; для включения аккумуляторных батарей;</a:t>
            </a:r>
          </a:p>
          <a:p>
            <a:pPr algn="just">
              <a:lnSpc>
                <a:spcPts val="24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однополюсный нажимной выключатель ВН-45М: для включения свечи подогревателя;</a:t>
            </a:r>
          </a:p>
          <a:p>
            <a:pPr algn="just">
              <a:lnSpc>
                <a:spcPts val="24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однополюсный с нейтральным положением переключатель ППН-45: для включения освещения центрального щитка; для включения фары ФГ-127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538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щиток механика-водителя</a:t>
            </a:r>
            <a:endParaRPr lang="ru-RU" sz="3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250" y="476672"/>
            <a:ext cx="9126963" cy="6291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100"/>
              </a:lnSpc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кнопки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21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 крышками: для включения баллонов системы ППО; для включения системы ПАЗ; для включения системы защиты от Р и ОВ; для включения масляного насоса МЗН, для пуска двигателя стартером; для пуска двигателя воздухом;</a:t>
            </a:r>
          </a:p>
          <a:p>
            <a:pPr algn="just">
              <a:lnSpc>
                <a:spcPts val="21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без крышки для выключения насоса прокачки охлаждающей жидкости;</a:t>
            </a:r>
          </a:p>
          <a:p>
            <a:pPr algn="just">
              <a:lnSpc>
                <a:spcPts val="2100"/>
              </a:lnSpc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фонари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ФРМ1-К (красные) для сигнализации о выходе пушки 2А42 за габарит машины; для сигнализации об открытии дверей; для сигнализации о закрытии клапана отсоса пыли; для сигнализации об открытии люков десанта; 38 - для сигнализации об открытии трассы ФПТ;</a:t>
            </a:r>
          </a:p>
          <a:p>
            <a:pPr algn="just">
              <a:lnSpc>
                <a:spcPts val="21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ФРМ1-3 (зеленые) для сигнализации об исправности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электроцепи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ППО;</a:t>
            </a:r>
          </a:p>
          <a:p>
            <a:pPr algn="just">
              <a:lnSpc>
                <a:spcPts val="21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ФРМ.1-Б (белые) для сигнализации о работе водяного насоса подогревателя; для сигнализации о закрытии клапанов защиты двигателя.</a:t>
            </a:r>
          </a:p>
          <a:p>
            <a:pPr algn="just">
              <a:lnSpc>
                <a:spcPts val="21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задней панели установлено восемь вилок 2РМ для подключения разъемов; два контактора КМ-50Д-В - 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включения маслонасоса и свечи; сопротивление ПЭВР-30 51 Ом - для фары СМУ и сопротивление ПЭВР-50 22 Ом - для освещения щитка.</a:t>
            </a:r>
          </a:p>
        </p:txBody>
      </p:sp>
    </p:spTree>
    <p:extLst>
      <p:ext uri="{BB962C8B-B14F-4D97-AF65-F5344CB8AC3E}">
        <p14:creationId xmlns:p14="http://schemas.microsoft.com/office/powerpoint/2010/main" val="2538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пуску двигателя БМП 2</a:t>
            </a:r>
            <a:endParaRPr lang="ru-RU" sz="32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" y="476672"/>
            <a:ext cx="9144000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92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пуску двигателя БМП 2</a:t>
            </a:r>
            <a:endParaRPr lang="ru-RU" sz="32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" y="484631"/>
            <a:ext cx="9128787" cy="637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19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пуску двигателя БМП 2</a:t>
            </a:r>
            <a:endParaRPr lang="ru-RU" sz="32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0606"/>
            <a:ext cx="9159212" cy="636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19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Пуск двигателя БМП 2</a:t>
            </a:r>
            <a:endParaRPr lang="ru-RU" sz="32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" y="474146"/>
            <a:ext cx="9144000" cy="638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19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Пуск двигателя БМП 2</a:t>
            </a:r>
            <a:endParaRPr lang="ru-RU" sz="3200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021"/>
            <a:ext cx="9159213" cy="635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16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Прогрев двигателя БМП 2</a:t>
            </a:r>
            <a:endParaRPr lang="ru-RU" sz="32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" y="476672"/>
            <a:ext cx="912878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16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onspekta.net/megaobuchalkaru/imgbaza/baza12/1354922130380.files/image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58309"/>
            <a:ext cx="5148064" cy="4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21324"/>
            <a:ext cx="9144000" cy="8153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Установка </a:t>
            </a:r>
            <a:r>
              <a:rPr lang="ru-RU" sz="3200" b="1" dirty="0"/>
              <a:t>и </a:t>
            </a:r>
            <a:r>
              <a:rPr lang="ru-RU" sz="3200" b="1" dirty="0" smtClean="0"/>
              <a:t>регулировка </a:t>
            </a:r>
            <a:r>
              <a:rPr lang="ru-RU" sz="3200" b="1" dirty="0"/>
              <a:t>сиденья механика-водителя </a:t>
            </a:r>
            <a:r>
              <a:rPr lang="ru-RU" sz="3200" b="1" dirty="0" smtClean="0"/>
              <a:t>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БМП 2</a:t>
            </a:r>
            <a:endParaRPr lang="ru-RU" sz="3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43" y="692696"/>
            <a:ext cx="4152953" cy="5978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7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Сиденье расположено в отделении управления на крон­штейнах, приваренных к днищу машины. Конструкция сиденья обеспечивает регулировку по высоте и вдоль корпуса машины для установки его в удобное для механика-водителя положение отно­сительно органов управления машиной.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нижнее положение си­денье устанавливается при вождении машины с закрытым люком, а в верхнее и промежуточные — при вождении с открытым люком.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1999" y="4912376"/>
            <a:ext cx="45559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подушка сиденья;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спинка сиденья;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дужка ре­гулировки наклона спинки; 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— рычажный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05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8367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Закрывание, открывание </a:t>
            </a:r>
            <a:r>
              <a:rPr lang="ru-RU" sz="3200" b="1" dirty="0"/>
              <a:t>и </a:t>
            </a:r>
            <a:r>
              <a:rPr lang="ru-RU" sz="3200" b="1" dirty="0" err="1" smtClean="0"/>
              <a:t>стопорение</a:t>
            </a:r>
            <a:r>
              <a:rPr lang="ru-RU" sz="3200" b="1" dirty="0" smtClean="0"/>
              <a:t> </a:t>
            </a:r>
            <a:r>
              <a:rPr lang="ru-RU" sz="3200" b="1" dirty="0"/>
              <a:t>крышки люка механика-водителя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БМП 2</a:t>
            </a:r>
            <a:endParaRPr lang="ru-RU" sz="3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836712"/>
            <a:ext cx="9144000" cy="6553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Люк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механика-водителя расположен в передней части корпуса и предназначен для входа и выхода механика-водителя и для наблюдения за местностью при вождении машины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по-походному.</a:t>
            </a:r>
          </a:p>
          <a:p>
            <a:pPr algn="just">
              <a:lnSpc>
                <a:spcPts val="25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открывания и закрывания крышки люка, а также для фиксации ее в открытом или закрытом положении служит эксцентриковый замок,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стакане.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Стакан крепится болтами на горизонтальной части крыши справа от люка.</a:t>
            </a:r>
          </a:p>
          <a:p>
            <a:pPr algn="just">
              <a:lnSpc>
                <a:spcPts val="25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верхнем конце валика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 кронштейн,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которому приварена крышка люка. Кронштейн имеет наружный стопор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фиксации крышки люка в открытом положении. На нижнем конце валика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рукоятка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эксцентриками.</a:t>
            </a:r>
          </a:p>
          <a:p>
            <a:pPr algn="just">
              <a:lnSpc>
                <a:spcPts val="25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стакане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ограничитель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рукоятки и стопор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фиксации рукоятки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закрытом люке.</a:t>
            </a:r>
          </a:p>
          <a:p>
            <a:pPr algn="just">
              <a:lnSpc>
                <a:spcPts val="25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подъема и опускания крышки люка оттянуть рукоятку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                    переместить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 в вертикальной плоскости до упора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ограничитель;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 открывания крышки повернуть рукоятку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горизонтальной плоскости, при этом крышка люка отводится вправо до упора.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стопорения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крышки повернуть рукоятку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зафиксировать в отверстии.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34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3508" y="402113"/>
            <a:ext cx="8856984" cy="5976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0000"/>
                </a:solidFill>
              </a:rPr>
              <a:t>Тема </a:t>
            </a:r>
            <a:r>
              <a:rPr lang="ru-RU" sz="2200" b="1">
                <a:solidFill>
                  <a:srgbClr val="FF0000"/>
                </a:solidFill>
              </a:rPr>
              <a:t>№ </a:t>
            </a:r>
            <a:r>
              <a:rPr lang="ru-RU" sz="2200" b="1" dirty="0">
                <a:solidFill>
                  <a:srgbClr val="FF0000"/>
                </a:solidFill>
              </a:rPr>
              <a:t>4</a:t>
            </a:r>
            <a:r>
              <a:rPr lang="ru-RU" sz="2200" b="1" smtClean="0">
                <a:solidFill>
                  <a:srgbClr val="FF0000"/>
                </a:solidFill>
              </a:rPr>
              <a:t>.</a:t>
            </a:r>
            <a:endParaRPr lang="ru-RU" sz="2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/>
              <a:t>Основы вождения БМП </a:t>
            </a:r>
            <a:r>
              <a:rPr lang="ru-RU" sz="2400" b="1" dirty="0" smtClean="0"/>
              <a:t>2. </a:t>
            </a:r>
            <a:r>
              <a:rPr lang="ru-RU" sz="2400" b="1" dirty="0"/>
              <a:t>Выполнение ПУ-1 на УТС</a:t>
            </a:r>
            <a:r>
              <a:rPr lang="ru-RU" sz="2200" b="1" dirty="0" smtClean="0"/>
              <a:t>.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 Занятие 1.</a:t>
            </a:r>
          </a:p>
          <a:p>
            <a:pPr algn="ctr"/>
            <a:r>
              <a:rPr lang="ru-RU" sz="2200" b="1" dirty="0" smtClean="0"/>
              <a:t> </a:t>
            </a:r>
            <a:r>
              <a:rPr lang="ru-RU" sz="2400" b="1" dirty="0"/>
              <a:t>Изучение расположения органов управления, контрольно-измерительных приборов и правил пользования ими. Тренировка в установке и регулировке сиденья, закрывании, открывании и </a:t>
            </a:r>
            <a:r>
              <a:rPr lang="ru-RU" sz="2400" b="1" dirty="0" err="1"/>
              <a:t>стопорении</a:t>
            </a:r>
            <a:r>
              <a:rPr lang="ru-RU" sz="2400" b="1" dirty="0"/>
              <a:t> крышки люка; подготовке к пуску и пуск двигателя</a:t>
            </a:r>
            <a:r>
              <a:rPr lang="ru-RU" sz="2400" b="1" dirty="0" smtClean="0"/>
              <a:t>.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25126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000100" y="571480"/>
            <a:ext cx="7181751" cy="1077218"/>
          </a:xfrm>
          <a:prstGeom prst="rect">
            <a:avLst/>
          </a:prstGeom>
          <a:solidFill>
            <a:srgbClr val="FF0000"/>
          </a:solidFill>
          <a:ln w="57150" cmpd="thickThin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FFFF66"/>
                </a:solidFill>
              </a:rPr>
              <a:t>Задание на самостоятельную подготовку  </a:t>
            </a:r>
            <a:endParaRPr lang="ru-RU" altLang="ru-RU" sz="3200" b="1" dirty="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683568" y="1916832"/>
            <a:ext cx="8064896" cy="3600400"/>
          </a:xfrm>
        </p:spPr>
        <p:txBody>
          <a:bodyPr>
            <a:normAutofit/>
          </a:bodyPr>
          <a:lstStyle/>
          <a:p>
            <a:pPr lvl="0" algn="just"/>
            <a:r>
              <a:rPr lang="ru-RU" dirty="0"/>
              <a:t>Изучить материал данного занятия.</a:t>
            </a:r>
          </a:p>
          <a:p>
            <a:pPr lvl="0" algn="just"/>
            <a:r>
              <a:rPr lang="ru-RU"/>
              <a:t>Доработать </a:t>
            </a:r>
            <a:r>
              <a:rPr lang="ru-RU" smtClean="0"/>
              <a:t>конспект занятия</a:t>
            </a:r>
            <a:r>
              <a:rPr lang="ru-RU" dirty="0" smtClean="0"/>
              <a:t>, </a:t>
            </a:r>
            <a:r>
              <a:rPr lang="ru-RU" dirty="0"/>
              <a:t>используя перечень основных руководящих документов. </a:t>
            </a:r>
            <a:endParaRPr lang="ru-RU" dirty="0" smtClean="0"/>
          </a:p>
          <a:p>
            <a:pPr lvl="0" algn="just"/>
            <a:r>
              <a:rPr lang="ru-RU" dirty="0" smtClean="0"/>
              <a:t>Подготовиться </a:t>
            </a:r>
            <a:r>
              <a:rPr lang="ru-RU" dirty="0"/>
              <a:t>к опросу.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67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76542" y="1214422"/>
            <a:ext cx="7848872" cy="4367978"/>
          </a:xfrm>
          <a:prstGeom prst="roundRect">
            <a:avLst/>
          </a:prstGeom>
          <a:ln w="28575"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Изучение расположения органов управления, контрольно-измерительных приборов и правил пользования ими. Установка и регулировка сиденья, </a:t>
            </a:r>
            <a:r>
              <a:rPr lang="ru-RU" sz="2400" b="1" dirty="0" smtClean="0"/>
              <a:t>закрывание, открывание </a:t>
            </a:r>
            <a:r>
              <a:rPr lang="ru-RU" sz="2400" b="1" dirty="0"/>
              <a:t>и </a:t>
            </a:r>
            <a:r>
              <a:rPr lang="ru-RU" sz="2400" b="1" dirty="0" err="1" smtClean="0"/>
              <a:t>стопорение</a:t>
            </a:r>
            <a:r>
              <a:rPr lang="ru-RU" sz="2400" b="1" dirty="0" smtClean="0"/>
              <a:t> </a:t>
            </a:r>
            <a:r>
              <a:rPr lang="ru-RU" sz="2400" b="1" dirty="0"/>
              <a:t>крышки люка механика-водителя. Подготовка к пуску и пуск двигателя БМП 2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214290"/>
            <a:ext cx="9144000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2-й учебный вопрос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06552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Расположения </a:t>
            </a:r>
            <a:r>
              <a:rPr lang="ru-RU" sz="3200" b="1" dirty="0"/>
              <a:t>органов управления БМП-2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" y="404664"/>
            <a:ext cx="9144001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9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Расположения </a:t>
            </a:r>
            <a:r>
              <a:rPr lang="ru-RU" sz="3200" b="1" dirty="0"/>
              <a:t>органов управления БМП-2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" y="476063"/>
            <a:ext cx="9144157" cy="638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4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щиток механика-водителя</a:t>
            </a:r>
            <a:endParaRPr lang="ru-RU" sz="3200" b="1" dirty="0"/>
          </a:p>
        </p:txBody>
      </p:sp>
      <p:pic>
        <p:nvPicPr>
          <p:cNvPr id="8" name="Picture 7" descr="Изображение 0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2878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28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щиток механика-водителя</a:t>
            </a:r>
            <a:endParaRPr lang="ru-RU" sz="3200" b="1" dirty="0"/>
          </a:p>
        </p:txBody>
      </p:sp>
      <p:pic>
        <p:nvPicPr>
          <p:cNvPr id="4098" name="Picture 2" descr="https://konspekta.net/mydocxru/baza12/1490792390.files/image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" y="476672"/>
            <a:ext cx="9128787" cy="638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96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щиток механика-водителя</a:t>
            </a:r>
            <a:endParaRPr lang="ru-RU" sz="3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250" y="476672"/>
            <a:ext cx="9126963" cy="6438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9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24 — сигнальные фонари выхода орудия за габарит машины; 2 — выключатель термодымовой аппаратуры; 3 — выключа­тель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гирополукомпаса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4— выключатель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топливооодкачивающего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насоса БЦН; 5 — выключатель охлаждения двигателя; 6, 8 — выключатели водооткачивающих насосов; 7 — сигнальный фонарь дверей; 9 — выключатель системы ПАЗ; 10, 13 — сиг­нальные фонари исправности эл. цепи ППО; 11 — переключатель освещения центрального щитка; 13, 32 — крышки кно­пок баллонов ППО; 14 — выключатель фары СМУ; 15 — выключатель фары ТВН; 16 — кнопка выключения насоса прокачки охлаждающей жидкости; 17 — выключатель нагнетателя; 18 — выключатель габаритных фонарей; 19 — выключатель све­чи подогревателя; 20 — крышка кнопки пуска двигателя воздухом; 21— выключатель электродвигателя подогревателя; 22— выключатель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электроцепи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управления клапанами защиты двигателя; 23 — выключатель аккумуляторных батарей; 25 — сиг­нальный фонарь водяного насоса подогревателя; 26 — манометр системы смазки силовой передачи; 27 — манометр масляной системы двигателя; 28 — сигнальный фонарь клапана отсоса пыли; 29 — крышка кнопки стартера; 30 — термометр масляной и водяной систем двигателя; 31 — спидометр; 33 — тахометр двигателя; 34 — сигнальный фонарь ОТКРЫТЫ ЛЮКИ Д; 35 — крышка кнопки масляного насоса МЗН; 36 — вольтамперметр; 37 — крышка кнопки системы защиты от Р и ОВ; 38 — сигнальный фонарь ОТКР. КЛАПАН ФПТ; 39 — крышка кнопки системы ПАЗ; 40 — счетчик часов работы двигателя; 41 — сигнальный фонарь клапанов защиты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96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щиток механика-водителя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250" y="476672"/>
            <a:ext cx="912696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100"/>
              </a:lnSpc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контрольно-измерительные приборы: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счетчик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моточасов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228 ЧП-ПО, предназначенный для автоматического учета времени работы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двигателя;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вольтамперметр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ВА-440, предназначенный для измерения тока генератора и напряжения в электрической сети машины, имеет шкалы: вольтметра - 0 -30 В и амперметра - 100-0-300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тахометр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ТЭ-4, предназначенный для непрерывного измерения скорости вращения коленчатого вала двигателя при его работе. Предел измерения прибора от 0 до 4000 об/мин;</a:t>
            </a:r>
          </a:p>
          <a:p>
            <a:pPr algn="just">
              <a:lnSpc>
                <a:spcPts val="21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термометр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2ТУЭ-111, предназначенный для дистанционного измерения температуры масла и охлаждающей жидкости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двигателя;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манометр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ТЭМ-15, предназначенный для дистанционного измерения давления масла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двигателя;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манометр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ЭДМУ-6-Н, предназначенный для дистанционного измерения давления масла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КП;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спидометр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СП-106, предназначенный для измерения скорости движения и отсчета пройденного машиной пути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движении машины задним ходом показания пройденного пути на спидометре уменьшаются. Если машина движется на плаву своим ходом, то показания спидометра будут в несколько раз превышать пройденный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путь. Шкалы КИП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светомассой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временного действия. Кроме того, на передней панели щитка расположены семь предохранителей № 1-7 (три на 5 А, три на 10 А, один на 2 А), установленные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держателях.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54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7133</TotalTime>
  <Words>861</Words>
  <Application>Microsoft Office PowerPoint</Application>
  <PresentationFormat>Экран (4:3)</PresentationFormat>
  <Paragraphs>84</Paragraphs>
  <Slides>20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ВУЦ</cp:lastModifiedBy>
  <cp:revision>255</cp:revision>
  <cp:lastPrinted>2020-10-28T02:45:01Z</cp:lastPrinted>
  <dcterms:modified xsi:type="dcterms:W3CDTF">2024-04-09T23:33:15Z</dcterms:modified>
</cp:coreProperties>
</file>