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2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6" r:id="rId13"/>
    <p:sldId id="271" r:id="rId14"/>
    <p:sldId id="268" r:id="rId15"/>
    <p:sldId id="270" r:id="rId16"/>
    <p:sldId id="276" r:id="rId17"/>
    <p:sldId id="273" r:id="rId18"/>
    <p:sldId id="274" r:id="rId19"/>
    <p:sldId id="279" r:id="rId20"/>
    <p:sldId id="275" r:id="rId21"/>
    <p:sldId id="280" r:id="rId22"/>
    <p:sldId id="281" r:id="rId23"/>
    <p:sldId id="282" r:id="rId24"/>
    <p:sldId id="283" r:id="rId25"/>
    <p:sldId id="284" r:id="rId26"/>
    <p:sldId id="285" r:id="rId27"/>
    <p:sldId id="27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4" autoAdjust="0"/>
    <p:restoredTop sz="94652" autoAdjust="0"/>
  </p:normalViewPr>
  <p:slideViewPr>
    <p:cSldViewPr snapToGrid="0">
      <p:cViewPr>
        <p:scale>
          <a:sx n="112" d="100"/>
          <a:sy n="112" d="100"/>
        </p:scale>
        <p:origin x="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26820-F824-4647-A48D-A13E8C2FFBD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59463-4B5B-435E-BFA8-AB0CFF09C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041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59463-4B5B-435E-BFA8-AB0CFF09C47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70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003551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39486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115086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6286399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13228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0680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139674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451123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31348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65788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42813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00222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27195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70849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06155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5441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9667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6AF32-54A8-4CB2-BCBA-DB0AF7864FFF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65636-EE07-4440-91FE-444DE4B891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768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  <p:sldLayoutId id="2147483916" r:id="rId13"/>
    <p:sldLayoutId id="2147483917" r:id="rId14"/>
    <p:sldLayoutId id="2147483918" r:id="rId15"/>
    <p:sldLayoutId id="2147483919" r:id="rId16"/>
    <p:sldLayoutId id="2147483920" r:id="rId17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43164" y="1729502"/>
            <a:ext cx="6971252" cy="2585323"/>
          </a:xfrm>
          <a:prstGeom prst="rect">
            <a:avLst/>
          </a:prstGeom>
          <a:noFill/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FF00"/>
                </a:solidFill>
              </a:rPr>
              <a:t>МЕТОДИЧЕСКАЯ РАЗРАБОТКА</a:t>
            </a:r>
            <a:br>
              <a:rPr lang="ru-RU" sz="3600" b="1" dirty="0">
                <a:solidFill>
                  <a:srgbClr val="FFFF00"/>
                </a:solidFill>
              </a:rPr>
            </a:br>
            <a:r>
              <a:rPr lang="ru-RU" sz="3600" b="1" dirty="0">
                <a:solidFill>
                  <a:srgbClr val="FFFF00"/>
                </a:solidFill>
              </a:rPr>
              <a:t>для проведения занятия по дисциплине</a:t>
            </a:r>
            <a:endParaRPr lang="ru-RU" sz="3600" dirty="0">
              <a:solidFill>
                <a:srgbClr val="FFFF00"/>
              </a:solidFill>
            </a:endParaRPr>
          </a:p>
          <a:p>
            <a:pPr algn="ctr"/>
            <a:r>
              <a:rPr lang="ru-RU" sz="3600" b="1" dirty="0">
                <a:solidFill>
                  <a:srgbClr val="FFFF00"/>
                </a:solidFill>
              </a:rPr>
              <a:t>«Методическая подготовка»</a:t>
            </a:r>
            <a:endParaRPr lang="ru-RU" sz="3600" dirty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82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6" y="2961410"/>
            <a:ext cx="8821880" cy="3584864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В </a:t>
            </a:r>
            <a:r>
              <a:rPr lang="ru-RU" dirty="0"/>
              <a:t>Вооруженных Силах Российской Федерации используются в различном сочетании следующие методы обучения:</a:t>
            </a:r>
          </a:p>
          <a:p>
            <a:pPr lvl="0"/>
            <a:r>
              <a:rPr lang="ru-RU" sz="2000" dirty="0"/>
              <a:t>устное изложение учебного материала;</a:t>
            </a:r>
          </a:p>
          <a:p>
            <a:pPr lvl="0"/>
            <a:r>
              <a:rPr lang="ru-RU" sz="2000" dirty="0"/>
              <a:t>обсуждение изучаемого материала;</a:t>
            </a:r>
          </a:p>
          <a:p>
            <a:pPr lvl="0"/>
            <a:r>
              <a:rPr lang="ru-RU" sz="2000" dirty="0"/>
              <a:t>показ (демонстрация);</a:t>
            </a:r>
          </a:p>
          <a:p>
            <a:pPr lvl="0"/>
            <a:r>
              <a:rPr lang="ru-RU" sz="2000" dirty="0"/>
              <a:t>упражнение;</a:t>
            </a:r>
          </a:p>
          <a:p>
            <a:pPr lvl="0"/>
            <a:r>
              <a:rPr lang="ru-RU" sz="2000" dirty="0"/>
              <a:t>практическим работа (на поле, на море, в воздухе, в</a:t>
            </a:r>
          </a:p>
          <a:p>
            <a:pPr lvl="0"/>
            <a:r>
              <a:rPr lang="ru-RU" sz="2000" dirty="0"/>
              <a:t>парках, на стартовых позициях, на аэродромах);</a:t>
            </a:r>
          </a:p>
          <a:p>
            <a:pPr lvl="0"/>
            <a:r>
              <a:rPr lang="ru-RU" sz="2000" dirty="0"/>
              <a:t>самостоятельная подготовка.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66256" y="127107"/>
            <a:ext cx="86660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FFFF00"/>
                </a:solidFill>
              </a:rPr>
              <a:t>Методы обучения </a:t>
            </a:r>
            <a:r>
              <a:rPr lang="ru-RU" sz="2400" b="1" dirty="0"/>
              <a:t>- </a:t>
            </a:r>
            <a:r>
              <a:rPr lang="ru-RU" sz="2400" dirty="0"/>
              <a:t>это приемы и способы, с помощью которых достигаются передача и усвоение знаний, формирование навыков и умений, выработка высоких морально-боевых качеств личного состава, обеспечивается </a:t>
            </a:r>
            <a:r>
              <a:rPr lang="ru-RU" sz="2400" dirty="0" err="1"/>
              <a:t>слаживание</a:t>
            </a:r>
            <a:r>
              <a:rPr lang="ru-RU" sz="2400" dirty="0"/>
              <a:t> (боевое </a:t>
            </a:r>
            <a:r>
              <a:rPr lang="ru-RU" sz="2400" dirty="0" err="1"/>
              <a:t>слаживание</a:t>
            </a:r>
            <a:r>
              <a:rPr lang="ru-RU" sz="2400" dirty="0"/>
              <a:t>) экипажей, расчетов, подразделений, воинских частей, соединений и их органов управления (штабов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9452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429" y="454766"/>
            <a:ext cx="8821880" cy="5831734"/>
          </a:xfrm>
        </p:spPr>
        <p:txBody>
          <a:bodyPr numCol="1">
            <a:normAutofit fontScale="92500" lnSpcReduction="20000"/>
          </a:bodyPr>
          <a:lstStyle/>
          <a:p>
            <a:pPr marL="0" indent="0">
              <a:buNone/>
            </a:pPr>
            <a:r>
              <a:rPr lang="ru-RU" cap="small" dirty="0" smtClean="0"/>
              <a:t>  Эти</a:t>
            </a:r>
            <a:r>
              <a:rPr lang="ru-RU" dirty="0" smtClean="0"/>
              <a:t> </a:t>
            </a:r>
            <a:r>
              <a:rPr lang="ru-RU" dirty="0"/>
              <a:t>методы обучения являются общими. Они применяются при обучении военнослужащих всех видов Вооруженных Сил Россий­ской Федерации, родов войск и специальных войск. Специфика де­ятельности и подготовка военнослужащих различных категорий и специальностей, подразделений, частей, соединений, органов уп­равления (штабов) обусловливают применение в практике боевой подготовки и специальных методов обучения. Они взаимосвязаны с общими методами, которые составляют основу соответствующих методик овладения той или иной военной специальностью.</a:t>
            </a:r>
          </a:p>
          <a:p>
            <a:pPr marL="0" indent="0">
              <a:buNone/>
            </a:pPr>
            <a:r>
              <a:rPr lang="ru-RU" dirty="0" smtClean="0"/>
              <a:t>  Каждой </a:t>
            </a:r>
            <a:r>
              <a:rPr lang="ru-RU" dirty="0"/>
              <a:t>форме и методу обучения и воспитания соответствуют различные виды занятий. Они зависят от предмета обучения, целе­вых установок, учебных вопросов, категории обучаемых, учебно-методического обеспечения и материального обеспечения.</a:t>
            </a:r>
          </a:p>
          <a:p>
            <a:pPr marL="0" indent="0">
              <a:buNone/>
            </a:pPr>
            <a:r>
              <a:rPr lang="ru-RU" dirty="0" smtClean="0"/>
              <a:t>  Кроме </a:t>
            </a:r>
            <a:r>
              <a:rPr lang="ru-RU" dirty="0"/>
              <a:t>указанных форм и методов могут быть применены и дру­гие, по которым разработаны и имеются методики их использова­ния. Выбор формы и метода обучения зависит от уровня подготов­ки личного состава, темы и цели занятия, наличия и состояния учеб­ной материально-технической базы.</a:t>
            </a:r>
          </a:p>
          <a:p>
            <a:pPr marL="0" indent="0">
              <a:buNone/>
            </a:pPr>
            <a:r>
              <a:rPr lang="ru-RU" dirty="0"/>
              <a:t>В армии расписание строят понедельное.</a:t>
            </a:r>
          </a:p>
        </p:txBody>
      </p:sp>
    </p:spTree>
    <p:extLst>
      <p:ext uri="{BB962C8B-B14F-4D97-AF65-F5344CB8AC3E}">
        <p14:creationId xmlns:p14="http://schemas.microsoft.com/office/powerpoint/2010/main" val="3454823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435161"/>
              </p:ext>
            </p:extLst>
          </p:nvPr>
        </p:nvGraphicFramePr>
        <p:xfrm>
          <a:off x="194733" y="85803"/>
          <a:ext cx="8830734" cy="6658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8392"/>
                <a:gridCol w="1061588"/>
                <a:gridCol w="1042104"/>
                <a:gridCol w="1478944"/>
                <a:gridCol w="1175425"/>
                <a:gridCol w="1329197"/>
                <a:gridCol w="1329197"/>
                <a:gridCol w="655887"/>
              </a:tblGrid>
              <a:tr h="4308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Дата,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дни не­дели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Подразделения,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специ­ально­сти,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время проведения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Предметы обучения, номера тем, занятий, их содержание,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отрабатываемые нормативы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Место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проведе­ния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Кто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проводит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Руководство, пособия,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материальное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обеспечение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От­метка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про­ве­де­нии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2872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взвод</a:t>
                      </a:r>
                      <a:endParaRPr lang="ru-RU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взвод</a:t>
                      </a:r>
                      <a:endParaRPr lang="ru-RU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8109"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25 июня</a:t>
                      </a: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Вторник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6.10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7.00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6.10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7.00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Утренняя физическая зарядка.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Вариант № 1. Общеразвивающие упражнения</a:t>
                      </a:r>
                      <a:r>
                        <a:rPr lang="ru-RU" sz="900" dirty="0" smtClean="0">
                          <a:effectLst/>
                        </a:rPr>
                        <a:t>.</a:t>
                      </a:r>
                      <a:endParaRPr lang="ru-RU" sz="900" dirty="0">
                        <a:effectLst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Спортгоро­док, дис­танция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бега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Старшина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батареи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НФП-2001, стр. 49, секундо­мер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7181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8.20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8.50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8.20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8.50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Тренировка по строевой подготовке.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Тема:  Выполнение воинского приветствия в движении.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Плац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Командир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батареи,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командиры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взводов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СУ ВС РФ, стр. 9-14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1034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9.00-13.50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15.40-16.30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Боевая работа.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Тема: 4. Боевая работа на закрытой огневой позиции до открытия огня</a:t>
                      </a:r>
                      <a:r>
                        <a:rPr lang="ru-RU" sz="900" dirty="0" smtClean="0">
                          <a:effectLst/>
                        </a:rPr>
                        <a:t>.</a:t>
                      </a:r>
                      <a:endParaRPr lang="ru-RU" sz="900" dirty="0">
                        <a:effectLst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Поле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п-к </a:t>
                      </a:r>
                      <a:r>
                        <a:rPr lang="ru-RU" sz="900" dirty="0" err="1">
                          <a:effectLst/>
                        </a:rPr>
                        <a:t>зап</a:t>
                      </a:r>
                      <a:r>
                        <a:rPr lang="en-US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Щекин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Руководство по боевой работе огневых подразделений ар­тил­лерии, стр. 15-47, </a:t>
                      </a:r>
                      <a:r>
                        <a:rPr lang="ru-RU" sz="900" dirty="0" smtClean="0">
                          <a:effectLst/>
                        </a:rPr>
                        <a:t>53</a:t>
                      </a:r>
                      <a:endParaRPr lang="ru-RU" sz="900" dirty="0">
                        <a:effectLst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1240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11.00-13.50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15.40-16.30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Общевоинские уставы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Тема: 4. Обязанности лиц суточного наряда.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Особенности организации и несения внутренней службы при размещении в </a:t>
                      </a:r>
                      <a:r>
                        <a:rPr lang="ru-RU" sz="900" dirty="0" smtClean="0">
                          <a:effectLst/>
                        </a:rPr>
                        <a:t>лагерях</a:t>
                      </a:r>
                      <a:endParaRPr lang="ru-RU" sz="900" dirty="0">
                        <a:effectLst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Полевые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классы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п/п-к зап.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Аккуратов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Методическая разработка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1034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16.40-18.30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16.40-18.30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Самостоятельная подготовка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Тема: Изучение пройденного материала.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Полевой класс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Коман­диры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взводов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Конспекты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5170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18.30-19.20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18.30-19.20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Уход за вооружением и военной техникой, чистка оружия.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расположение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Старшина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батареи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Ветошь, масло,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принадлежности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для чистки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  <a:tr h="6306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20.00-20.30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20.00-20.30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Просмотр программы «Вести»</a:t>
                      </a:r>
                      <a:r>
                        <a:rPr lang="en-US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Просмотр программы «Вести»</a:t>
                      </a:r>
                      <a:r>
                        <a:rPr lang="en-US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Коман­диры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взводов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Телевизор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59" marR="13759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1065" y="19675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612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6701" y="1563893"/>
            <a:ext cx="8749144" cy="382898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Подготовка </a:t>
            </a:r>
            <a:r>
              <a:rPr lang="ru-RU" dirty="0"/>
              <a:t>к проведению занятий </a:t>
            </a:r>
            <a:r>
              <a:rPr lang="ru-RU" dirty="0" smtClean="0"/>
              <a:t>включает:</a:t>
            </a:r>
            <a:endParaRPr lang="ru-RU" dirty="0"/>
          </a:p>
          <a:p>
            <a:pPr marL="1258888" indent="-439738" defTabSz="989013">
              <a:buFont typeface="+mj-lt"/>
              <a:buAutoNum type="arabicParenR"/>
            </a:pPr>
            <a:r>
              <a:rPr lang="ru-RU" dirty="0" smtClean="0"/>
              <a:t>подготовку </a:t>
            </a:r>
            <a:r>
              <a:rPr lang="ru-RU" dirty="0"/>
              <a:t>руководителя </a:t>
            </a:r>
            <a:r>
              <a:rPr lang="ru-RU" dirty="0" smtClean="0"/>
              <a:t>занятия;</a:t>
            </a:r>
          </a:p>
          <a:p>
            <a:pPr marL="1258888" indent="-439738" defTabSz="989013">
              <a:buFont typeface="+mj-lt"/>
              <a:buAutoNum type="arabicParenR"/>
            </a:pPr>
            <a:r>
              <a:rPr lang="ru-RU" dirty="0" smtClean="0"/>
              <a:t>разработку </a:t>
            </a:r>
            <a:r>
              <a:rPr lang="ru-RU" dirty="0"/>
              <a:t>плана проведения </a:t>
            </a:r>
            <a:r>
              <a:rPr lang="ru-RU" dirty="0" smtClean="0"/>
              <a:t>занятия;</a:t>
            </a:r>
          </a:p>
          <a:p>
            <a:pPr marL="1258888" indent="-439738" defTabSz="989013">
              <a:buFont typeface="+mj-lt"/>
              <a:buAutoNum type="arabicParenR"/>
            </a:pPr>
            <a:r>
              <a:rPr lang="ru-RU" dirty="0" smtClean="0"/>
              <a:t>подготовку </a:t>
            </a:r>
            <a:r>
              <a:rPr lang="ru-RU" dirty="0"/>
              <a:t>учебных </a:t>
            </a:r>
            <a:r>
              <a:rPr lang="ru-RU" dirty="0" smtClean="0"/>
              <a:t>мест;</a:t>
            </a:r>
          </a:p>
          <a:p>
            <a:pPr marL="1258888" indent="-439738" defTabSz="989013">
              <a:buFont typeface="+mj-lt"/>
              <a:buAutoNum type="arabicParenR"/>
            </a:pPr>
            <a:r>
              <a:rPr lang="ru-RU" dirty="0" smtClean="0"/>
              <a:t>материального </a:t>
            </a:r>
            <a:r>
              <a:rPr lang="ru-RU" dirty="0"/>
              <a:t>обеспечения </a:t>
            </a:r>
            <a:r>
              <a:rPr lang="ru-RU" dirty="0" smtClean="0"/>
              <a:t>занятия;</a:t>
            </a:r>
          </a:p>
          <a:p>
            <a:pPr marL="1258888" indent="-439738" defTabSz="989013">
              <a:buFont typeface="+mj-lt"/>
              <a:buAutoNum type="arabicParenR"/>
            </a:pPr>
            <a:r>
              <a:rPr lang="ru-RU" dirty="0" smtClean="0"/>
              <a:t>подготовку </a:t>
            </a:r>
            <a:r>
              <a:rPr lang="ru-RU" dirty="0"/>
              <a:t>обучаемых к занятиям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053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002" y="667841"/>
            <a:ext cx="8568588" cy="5831734"/>
          </a:xfrm>
        </p:spPr>
        <p:txBody>
          <a:bodyPr numCol="1"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  Подготовка </a:t>
            </a:r>
            <a:r>
              <a:rPr lang="ru-RU" dirty="0"/>
              <a:t>руководителя к проведению занятий осуществ­ляется на показных, инструкторско-методических занятиях, инст­руктажах и самостоятельной </a:t>
            </a:r>
            <a:r>
              <a:rPr lang="ru-RU" dirty="0" smtClean="0"/>
              <a:t>работе.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Самостоятельная </a:t>
            </a:r>
            <a:r>
              <a:rPr lang="ru-RU" dirty="0"/>
              <a:t>работа начинается с изучения руководящих документов по боевой подготовке, в которых даются конкретные указания по организации занятий, обращается внимание на те воп­росы боевой подготовки, которые по опыту прошедшего периода обучения и ранее проведенных занятий вызывают особые трудно­сти у обучаемых, чтобы их в ходе занятий отработать их более тща­тельно, а также с определения и уточнения исходных данных, на основе которых разрабатывается план занятия.</a:t>
            </a:r>
          </a:p>
          <a:p>
            <a:pPr marL="0" indent="0">
              <a:buNone/>
            </a:pPr>
            <a:r>
              <a:rPr lang="ru-RU" dirty="0" smtClean="0"/>
              <a:t>  В </a:t>
            </a:r>
            <a:r>
              <a:rPr lang="ru-RU" dirty="0"/>
              <a:t>результате усвоения руководителем занятия подобранного материала с учетом опыта проведения занятий и уровня подготов­ки личного состава составляется предварительная схема занятия и определяются учебные вопросы.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718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816" y="549506"/>
            <a:ext cx="8821880" cy="5831734"/>
          </a:xfrm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Подготовки </a:t>
            </a:r>
            <a:r>
              <a:rPr lang="ru-RU" dirty="0"/>
              <a:t>учебных мест и средств материального обеспече­ния занятия заключается в определении емкости учебных мест и количества необходимых мероприятий по их дооборудованию, в проверке наличия и исправности учебно-тренировочных средств, наглядных и учебных пособий, используемых на занятии, и в под­готовке их к работе.</a:t>
            </a:r>
          </a:p>
          <a:p>
            <a:pPr marL="0" indent="0">
              <a:buNone/>
            </a:pPr>
            <a:r>
              <a:rPr lang="ru-RU" dirty="0" smtClean="0"/>
              <a:t>  Подготовка </a:t>
            </a:r>
            <a:r>
              <a:rPr lang="ru-RU" dirty="0"/>
              <a:t>обучаемых к занятию осуществляется под руковод­ством сержантов или офицеров роты в часы самостоятельной подго­товки, которые планируются в рот ном расписании занятий. Эта под­готовка обычно включает изучение или повторение учебного мате­риала, необходимого для успешного усвоения темы предстоящего занятия. Изучаются условия упражнений, повторяются правила стрельбы, проводятся беседы, собрания, выпускаются боевые лист­ки, готовится наглядная агитация, популяризируется опыт отлични­ков учебы. Для предупреждения несчастных случаев на занятиях со всем личным составом изучаются требования безопасности. Полез­ным для личного состава и период подготовки к занятию может стать просмотр учебных кинофильмов и диафильмов по изучаемой теме, тренировка на учебно-тренировочных средствах.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284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1808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Вопрос </a:t>
            </a:r>
            <a:r>
              <a:rPr lang="ru-RU" sz="2000" b="1" dirty="0" smtClean="0">
                <a:solidFill>
                  <a:schemeClr val="bg1"/>
                </a:solidFill>
              </a:rPr>
              <a:t>2.</a:t>
            </a:r>
            <a:endParaRPr lang="ru-RU" sz="2000" dirty="0">
              <a:solidFill>
                <a:schemeClr val="bg1"/>
              </a:solidFill>
            </a:endParaRPr>
          </a:p>
          <a:p>
            <a:pPr algn="ctr"/>
            <a:r>
              <a:rPr lang="ru-RU" sz="2000" b="1" dirty="0"/>
              <a:t>Расписание занятий, программа боевой подготовки, сборник нормативов, учебные пособия и методическая литература по предмету обучения. Материально-техническое обеспечение занятий. Вводная, основная и заключительная части </a:t>
            </a:r>
            <a:r>
              <a:rPr lang="ru-RU" sz="2000" b="1" dirty="0" smtClean="0"/>
              <a:t>занятия</a:t>
            </a:r>
            <a:endParaRPr lang="ru-RU" sz="2000" dirty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104361"/>
              </p:ext>
            </p:extLst>
          </p:nvPr>
        </p:nvGraphicFramePr>
        <p:xfrm>
          <a:off x="267786" y="3291366"/>
          <a:ext cx="8713698" cy="1656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130"/>
                <a:gridCol w="1607498"/>
                <a:gridCol w="1738130"/>
                <a:gridCol w="751498"/>
                <a:gridCol w="1034271"/>
                <a:gridCol w="1455357"/>
                <a:gridCol w="1244814"/>
              </a:tblGrid>
              <a:tr h="1656079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Дата, дни недели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Подразделения,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специальности,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проведения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Предметы обучения, номера тем, занятий, их содержание, отрабатываемые нормативы.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Место проведения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Кто проводит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Руководства, пособия, материальное обеспечение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Отметка о проведении</a:t>
                      </a:r>
                      <a:endParaRPr lang="ru-RU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2516" y="2409714"/>
            <a:ext cx="88189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Расписание занятий батареи строится в виде таблицы по следующему принципу: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7786" y="5177845"/>
            <a:ext cx="87136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Программа боевой подготовки включает в себя курсы обучения по тактической подготовки, специальной подготовки, огневой подготовки, строевой подготовки, физической подготовки и обучение по РХБЗ.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83604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79" y="405113"/>
            <a:ext cx="8805257" cy="5651442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902391"/>
              </p:ext>
            </p:extLst>
          </p:nvPr>
        </p:nvGraphicFramePr>
        <p:xfrm>
          <a:off x="677732" y="405113"/>
          <a:ext cx="7855831" cy="6353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609"/>
                <a:gridCol w="1862876"/>
                <a:gridCol w="1399542"/>
                <a:gridCol w="1270664"/>
                <a:gridCol w="1121070"/>
                <a:gridCol w="1121070"/>
              </a:tblGrid>
              <a:tr h="278089"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норматива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обучаемых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 gridSpan="3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по времени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«хор.»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удл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555861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Надевание про­тивогаза или респиратора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 Отделение (расчет) </a:t>
                      </a:r>
                      <a:endParaRPr lang="en-US" sz="1100" spc="-5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Взвод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7-11c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8-12c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9-13c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8-12c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9-13c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10-14c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10-14c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11-15c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12-17c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705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Надевание общевойскового защит­ного комплекта и противогаза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705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вспышке ядерного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взрыва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8813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 сиг­налу «Радиационная опасность»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528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 сигналу «Химическая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тревога»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8813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 преодолению заражен­ного участка местности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705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Частичная специальная обработка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  <a:tr h="742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Частичная специальная обработ­ка при заражении отравляющими ве­ществами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Военнослужащие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pc="-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Отделение</a:t>
                      </a:r>
                      <a:r>
                        <a:rPr lang="ru-RU" sz="11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мин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778" marR="23778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74958" y="0"/>
            <a:ext cx="6821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Радиационная, химическая и биологическая защита войск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977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408240"/>
              </p:ext>
            </p:extLst>
          </p:nvPr>
        </p:nvGraphicFramePr>
        <p:xfrm>
          <a:off x="914398" y="1095919"/>
          <a:ext cx="7739617" cy="4906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7615"/>
                <a:gridCol w="2104652"/>
                <a:gridCol w="1477338"/>
                <a:gridCol w="1081038"/>
                <a:gridCol w="1104487"/>
                <a:gridCol w="1104487"/>
              </a:tblGrid>
              <a:tr h="406088">
                <a:tc row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№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Наименование норматива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 rowSpan="2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Категория обучаемых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 gridSpan="3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Оценка по времени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8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«</a:t>
                      </a:r>
                      <a:r>
                        <a:rPr lang="ru-RU" sz="1100" b="0" dirty="0" err="1">
                          <a:effectLst/>
                        </a:rPr>
                        <a:t>отл</a:t>
                      </a:r>
                      <a:r>
                        <a:rPr lang="ru-RU" sz="1100" b="0" dirty="0">
                          <a:effectLst/>
                        </a:rPr>
                        <a:t>.»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«хор.»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«</a:t>
                      </a:r>
                      <a:r>
                        <a:rPr lang="ru-RU" sz="1100" b="0" dirty="0" err="1">
                          <a:effectLst/>
                        </a:rPr>
                        <a:t>удл</a:t>
                      </a:r>
                      <a:r>
                        <a:rPr lang="ru-RU" sz="1100" b="0" dirty="0">
                          <a:effectLst/>
                        </a:rPr>
                        <a:t>.»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  <a:tr h="875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Изготовка к стре­льбе из различных положений («лежа», «с колена», «стоя», из-за укрытия) при действиях в пешем порядке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Автомат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Пистолеты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ПМ, АПС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Гранато-мёт</a:t>
                      </a:r>
                      <a:r>
                        <a:rPr lang="ru-RU" sz="1100" dirty="0">
                          <a:effectLst/>
                        </a:rPr>
                        <a:t> РПГ-7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25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28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35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  <a:tr h="749772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Разряжение оружия при действии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 пешем порядке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Автомат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Пистолеты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ПМ, АПС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Гранато-мёт РПГ-7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30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33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  <a:tr h="749772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Неполная разборка оружия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Автомат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Пистолеты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ПМ, АПС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Гранато-мёт РПГ-7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45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19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55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  <a:tr h="937215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Сборка оружия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после неполной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разборки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Автомат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Пистолеты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ПМ, АПС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Гранато-мёт РПГ-7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55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27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мин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32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мин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  <a:tr h="749772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Снаряжение ма­газина (ленты) патронами (присоединение порохового заряда к гранате)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Магазин с 30 патронами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Магазин к ПМ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38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43 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610" marR="4461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397" y="418812"/>
            <a:ext cx="773961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Огневая подготовка для стрелкового оружия, гранатометов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902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03905" y="1255283"/>
            <a:ext cx="8749144" cy="38289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 Материальное </a:t>
            </a:r>
            <a:r>
              <a:rPr lang="ru-RU" dirty="0"/>
              <a:t>обеспечение занятий. Использование на </a:t>
            </a:r>
            <a:r>
              <a:rPr lang="ru-RU" dirty="0" smtClean="0"/>
              <a:t>занятиях </a:t>
            </a:r>
            <a:r>
              <a:rPr lang="ru-RU" dirty="0"/>
              <a:t>учебных и наглядных пособий способствует более глубокому изучению военнослужащими своей специальности. К учебным наглядным пособиям следует отнести уставы и наставления, учебники и учебные пособия, плакаты, макеты приборов, вооружения, боевой техники и боеприпасов, дей­ствующие макеты отдельных узлов и механизмов. В каче­стве наглядных пособий могут демонстрироваться диафильмы и учебные кинофильмы.</a:t>
            </a:r>
          </a:p>
          <a:p>
            <a:pPr marL="0" indent="0">
              <a:buNone/>
            </a:pPr>
            <a:r>
              <a:rPr lang="ru-RU" dirty="0" smtClean="0"/>
              <a:t>  Для </a:t>
            </a:r>
            <a:r>
              <a:rPr lang="ru-RU" dirty="0"/>
              <a:t>обеспечения наглядности обучения командир орудия должен заблаговременно получить и подготовить необходи­мое учебное имущество, а для полевых занятий — полевую экипировку.</a:t>
            </a:r>
          </a:p>
          <a:p>
            <a:pPr marL="0" indent="0">
              <a:buNone/>
            </a:pPr>
            <a:r>
              <a:rPr lang="ru-RU" dirty="0" smtClean="0"/>
              <a:t>  Для </a:t>
            </a:r>
            <a:r>
              <a:rPr lang="ru-RU" dirty="0"/>
              <a:t>обеспечения наглядности обучения командир орудия должен заблаговременно получить и подготовить необходи­мое учебное имущество, а для полевых занятий — полевую экипировку.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01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281" y="107092"/>
            <a:ext cx="7755626" cy="1795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Тема</a:t>
            </a:r>
            <a:r>
              <a:rPr lang="ru-RU" b="1" dirty="0"/>
              <a:t> </a:t>
            </a:r>
            <a:r>
              <a:rPr lang="ru-RU" b="1" dirty="0" smtClean="0"/>
              <a:t>№1</a:t>
            </a:r>
            <a:br>
              <a:rPr lang="ru-RU" b="1" dirty="0" smtClean="0"/>
            </a:br>
            <a:r>
              <a:rPr lang="ru-RU" b="1" dirty="0" smtClean="0"/>
              <a:t>«Общие </a:t>
            </a:r>
            <a:r>
              <a:rPr lang="ru-RU" b="1" dirty="0"/>
              <a:t>положения по организации и проведению занятий»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222" y="1738184"/>
            <a:ext cx="7208108" cy="4547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u="sng" dirty="0"/>
              <a:t>Учебные вопросы: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Принципы, формы и методы обучения. Распределение учебного времени в учебном году</a:t>
            </a:r>
            <a:r>
              <a:rPr lang="ru-RU" sz="2000" b="1" dirty="0" smtClean="0"/>
              <a:t>.</a:t>
            </a:r>
            <a:r>
              <a:rPr lang="ru-RU" sz="2000" b="1" dirty="0"/>
              <a:t> Порядок работы руководителя при подготовке к занятию.</a:t>
            </a:r>
            <a:endParaRPr lang="ru-RU" sz="2000" dirty="0"/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 smtClean="0"/>
              <a:t>Расписание занятий, </a:t>
            </a:r>
            <a:r>
              <a:rPr lang="ru-RU" sz="2000" b="1" dirty="0"/>
              <a:t>программа боевой подготовки, сборник нормативов, учебные пособия и методическая литература по предмету обучения. </a:t>
            </a:r>
            <a:r>
              <a:rPr lang="ru-RU" sz="2000" b="1" dirty="0" smtClean="0"/>
              <a:t>Материально-техническое </a:t>
            </a:r>
            <a:r>
              <a:rPr lang="ru-RU" sz="2000" b="1" dirty="0"/>
              <a:t>обеспечение занятий. </a:t>
            </a:r>
            <a:r>
              <a:rPr lang="ru-RU" sz="2000" b="1" dirty="0" smtClean="0"/>
              <a:t>Вводная</a:t>
            </a:r>
            <a:r>
              <a:rPr lang="ru-RU" sz="2000" b="1" dirty="0"/>
              <a:t>, основная и заключительная части занятия.</a:t>
            </a:r>
            <a:endParaRPr lang="ru-RU" sz="2000" dirty="0"/>
          </a:p>
          <a:p>
            <a:pPr marL="457200" lvl="0" indent="-457200">
              <a:buFont typeface="+mj-lt"/>
              <a:buAutoNum type="arabicPeriod"/>
            </a:pPr>
            <a:r>
              <a:rPr lang="ru-RU" sz="2000" b="1" dirty="0"/>
              <a:t>Роль и место руководителя при проведении занятия</a:t>
            </a:r>
            <a:r>
              <a:rPr lang="ru-RU" sz="2000" b="1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0637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3400" y="774551"/>
            <a:ext cx="8255598" cy="51616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 Учебные </a:t>
            </a:r>
            <a:r>
              <a:rPr lang="ru-RU" dirty="0"/>
              <a:t>и наглядные пособия следует особенно широко использовать при изучении устройства материальной части вооружения и боевой техники. Количество и разнообразие наглядных пособий зависят от конкретных условий обуче­ния. </a:t>
            </a:r>
          </a:p>
          <a:p>
            <a:pPr marL="0" indent="0">
              <a:buNone/>
            </a:pPr>
            <a:r>
              <a:rPr lang="ru-RU" dirty="0" smtClean="0"/>
              <a:t>  Лучшей </a:t>
            </a:r>
            <a:r>
              <a:rPr lang="ru-RU" dirty="0"/>
              <a:t>формой подготовки специалистов артиллерии яв­ляются практические занятия и тренировки на штатном вооружении. Однако обучение на реальных образцах сопря­жено с определенными сложностями. Поэтому в обучении должны широко использоваться учебно-тренировочные сред­ства, которые позволяют без расхода ресурсов вооружения и боеприпасов достаточно полно, быстро и доходчиво обу­чать и тренировать военнослужащих. Так, например, для орудийных номеров к ним могут относиться учебно-трениро­вочные выстрелы, станки для заряжания, тренажеры ору­дийного расчета самоходных орудий, учебные приборы, орудия, минометы и боевые машины, для механиков-водителей — </a:t>
            </a:r>
            <a:r>
              <a:rPr lang="ru-RU" dirty="0" smtClean="0"/>
              <a:t>кинотренажеры.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После </a:t>
            </a:r>
            <a:r>
              <a:rPr lang="ru-RU" dirty="0"/>
              <a:t>занятий и тренировок на учебно-тренировочных средствах полученные знания и навыки закрепляются на штатном вооружении.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499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03905" y="2226833"/>
            <a:ext cx="8749144" cy="38289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2879" y="752811"/>
            <a:ext cx="887016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dirty="0" smtClean="0"/>
              <a:t>Структура каждого занятия включает вводную, основную к зак­лючительную части.</a:t>
            </a:r>
          </a:p>
          <a:p>
            <a:r>
              <a:rPr lang="ru-RU" sz="1900" i="1" dirty="0" smtClean="0">
                <a:solidFill>
                  <a:srgbClr val="FFFF00"/>
                </a:solidFill>
              </a:rPr>
              <a:t>Вводная часть </a:t>
            </a:r>
            <a:r>
              <a:rPr lang="ru-RU" sz="1900" dirty="0" smtClean="0"/>
              <a:t>включает: проверку наличия обучаемых, их внеш­него вида и экипировки, готовности к занятию, степени усвоения пройденного материала, знаний условий упражнений, порядка их выполнения и знаний всеми военнослужащими требований безопасности, а также объявление темы, учебных целей, отрабатываемых вопросов и порядка проведения занятия.</a:t>
            </a:r>
          </a:p>
          <a:p>
            <a:r>
              <a:rPr lang="ru-RU" sz="1900" i="1" dirty="0" smtClean="0">
                <a:solidFill>
                  <a:srgbClr val="FFFF00"/>
                </a:solidFill>
              </a:rPr>
              <a:t>Основная часть</a:t>
            </a:r>
            <a:r>
              <a:rPr lang="ru-RU" sz="1900" dirty="0" smtClean="0"/>
              <a:t> включает: изложение учебных вопросов изуча­емой темы или отработку упражнений, нормативов, приемов; зак­репление знаний и навыков; выполнение различных видов самостоятельной работы обучаемыми; проверку и учет практического усвоения изучаемого материала.</a:t>
            </a:r>
          </a:p>
          <a:p>
            <a:r>
              <a:rPr lang="ru-RU" sz="1900" i="1" dirty="0" smtClean="0">
                <a:solidFill>
                  <a:srgbClr val="FFFF00"/>
                </a:solidFill>
              </a:rPr>
              <a:t>Заключительная часть </a:t>
            </a:r>
            <a:r>
              <a:rPr lang="ru-RU" sz="1900" dirty="0" smtClean="0"/>
              <a:t>включает: проверку выполне­ния учебной цели занятия, объявления индивидуальных результатов обучаемых и устраняются отмеченные недостатки.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833105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1885" y="774551"/>
            <a:ext cx="8266355" cy="549512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600" dirty="0" smtClean="0"/>
              <a:t>  В </a:t>
            </a:r>
            <a:r>
              <a:rPr lang="ru-RU" sz="4600" b="1" i="1" dirty="0">
                <a:solidFill>
                  <a:srgbClr val="FFFF00"/>
                </a:solidFill>
              </a:rPr>
              <a:t>вводной части</a:t>
            </a:r>
            <a:r>
              <a:rPr lang="ru-RU" sz="4600" dirty="0"/>
              <a:t> классного занятия провернется наличие лич­ного состава, внешний вид, готовность к занятию. Затем проводит­ся контрольный опрос с целью проверки выполнения обучаемыми задания на самоподготовку и установления связей данного занятия с пройденным материалом. Установление таких связей обеспечи­вает систематичность и последовательность обучения. Контрольный опрос может проводиться методом беседы, упражнения, письмен­но или комбинированно. Вопросы должны вынуждать обучаемою думать в условиях ограниченного времени. Затем проводится раз­бор и объявляется оценка. Продолжительность опроса не должна превышать 10-12 мин. Использование класса программированного обучения позволяет провести опрос за 3-5 мин, что значительно сокращает вводную часть занятия.</a:t>
            </a:r>
          </a:p>
          <a:p>
            <a:pPr marL="0" indent="0">
              <a:buNone/>
            </a:pPr>
            <a:r>
              <a:rPr lang="ru-RU" sz="4600" dirty="0" smtClean="0"/>
              <a:t>  После </a:t>
            </a:r>
            <a:r>
              <a:rPr lang="ru-RU" sz="4600" dirty="0"/>
              <a:t>опроса руководитель объявляет тему занятия, ее необходи­мость, конкретные учебные цели и порядок проведения занятия.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0230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1885" y="774551"/>
            <a:ext cx="8266355" cy="54951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b="1" i="1" dirty="0" smtClean="0">
                <a:solidFill>
                  <a:srgbClr val="FFFF00"/>
                </a:solidFill>
              </a:rPr>
              <a:t>Основная </a:t>
            </a:r>
            <a:r>
              <a:rPr lang="ru-RU" b="1" i="1" dirty="0">
                <a:solidFill>
                  <a:srgbClr val="FFFF00"/>
                </a:solidFill>
              </a:rPr>
              <a:t>часть </a:t>
            </a:r>
            <a:r>
              <a:rPr lang="ru-RU" dirty="0"/>
              <a:t>различных форм занятий включает в себя сооб­щение новых знаний и выработку новых умений, закрепление этих знаний и умений у в памяти обучаемых, применение их на практи­ке и проверку степени их усвоения. Такая структура основной час­ти занятий должна обеспечить понимание и запоминание учебного материала.</a:t>
            </a:r>
          </a:p>
          <a:p>
            <a:pPr marL="0" indent="0">
              <a:buNone/>
            </a:pPr>
            <a:r>
              <a:rPr lang="ru-RU" dirty="0" smtClean="0"/>
              <a:t>  Учебные </a:t>
            </a:r>
            <a:r>
              <a:rPr lang="ru-RU" dirty="0"/>
              <a:t>вопросы изучаемой темы или порядок выполнения уп­ражнения, норматива, приема должны излагаться последовательно с использованием средств материального обеспечения занятий и личного показа руководителя занятия С последующим применени­ем таких методов, как объяснение, показ и упражнение. Такое сочетание методов обучения стимулирует познавательную активность обучаемых и способствует осмысленному восприятию обучаемы­ми учебного материала, то есть обучаемый понимает, что надо де­лать, как надо делать и почему так надо делать.</a:t>
            </a:r>
          </a:p>
          <a:p>
            <a:pPr marL="0" indent="0">
              <a:buNone/>
            </a:pPr>
            <a:r>
              <a:rPr lang="ru-RU" dirty="0" smtClean="0"/>
              <a:t>  В </a:t>
            </a:r>
            <a:r>
              <a:rPr lang="ru-RU" dirty="0"/>
              <a:t>конце основной части занятия руководителю целесообразно провести анализ качества усвоения учебных вопросов обучаемы­ми, заслушать доклады руководителей на учебных местах о резуль­татах занятия и на этой основе установить типичные ошибки в дей­ствиях при вооружении и других действиях каждого обучаемого. Это позволяет определить задачи руководителям на учебных мес­тах для индивидуального обучения, указать конкретные недостат­ки обучаемым для самостоятельной тренировки и дать задание на очередное занятие.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271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1885" y="774551"/>
            <a:ext cx="8266355" cy="5495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В </a:t>
            </a:r>
            <a:r>
              <a:rPr lang="ru-RU" b="1" i="1" dirty="0">
                <a:solidFill>
                  <a:srgbClr val="FFFF00"/>
                </a:solidFill>
              </a:rPr>
              <a:t>заключительной части </a:t>
            </a:r>
            <a:r>
              <a:rPr lang="ru-RU" dirty="0"/>
              <a:t>руководитель указывает, как выполне­ны учебные цели занятия, объявляет индивидуальные результаты обучаемых, ставит задачи по устранению отмеченных недостатков.</a:t>
            </a:r>
          </a:p>
          <a:p>
            <a:pPr marL="0" indent="0">
              <a:buNone/>
            </a:pPr>
            <a:r>
              <a:rPr lang="ru-RU" dirty="0" smtClean="0"/>
              <a:t>  Для </a:t>
            </a:r>
            <a:r>
              <a:rPr lang="ru-RU" dirty="0"/>
              <a:t>закрепления полученных знаний и навыков руководитель занятия дает задание, кому и с кем требуется провести индивиду­альную подготовку на следующих занятиях и индивидуальные за­дания на самоподготовку.</a:t>
            </a:r>
          </a:p>
          <a:p>
            <a:pPr marL="0" indent="0">
              <a:buNone/>
            </a:pPr>
            <a:r>
              <a:rPr lang="ru-RU" dirty="0" smtClean="0"/>
              <a:t>  Занятие </a:t>
            </a:r>
            <a:r>
              <a:rPr lang="ru-RU" dirty="0"/>
              <a:t>заканчивается проверкой наличия и состояния оружия, боеприпасов, боевой техники и учебного оборудования. Однако, ру­ководителю целесообразно провести еще методический самоана­лиз прошедшего занятия с точки зрения его организации, методики проведения, достигнутых результатов, возникновения новых мето­дических и воспитательных приемов и т.д. Тщательный методичес­кий самоанализ поможет руководителю занятия найти способы интенсификации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598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1885" y="774551"/>
            <a:ext cx="8266355" cy="5495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В </a:t>
            </a:r>
            <a:r>
              <a:rPr lang="ru-RU" b="1" i="1" dirty="0">
                <a:solidFill>
                  <a:srgbClr val="FFFF00"/>
                </a:solidFill>
              </a:rPr>
              <a:t>заключительной части </a:t>
            </a:r>
            <a:r>
              <a:rPr lang="ru-RU" dirty="0"/>
              <a:t>руководитель указывает, как выполне­ны учебные цели занятия, объявляет индивидуальные результаты обучаемых, ставит задачи по устранению отмеченных недостатков.</a:t>
            </a:r>
          </a:p>
          <a:p>
            <a:pPr marL="0" indent="0">
              <a:buNone/>
            </a:pPr>
            <a:r>
              <a:rPr lang="ru-RU" dirty="0" smtClean="0"/>
              <a:t>  Для </a:t>
            </a:r>
            <a:r>
              <a:rPr lang="ru-RU" dirty="0"/>
              <a:t>закрепления полученных знаний и навыков руководитель занятия дает задание, кому и с кем требуется провести индивиду­альную подготовку на следующих занятиях и индивидуальные за­дания на самоподготовку.</a:t>
            </a:r>
          </a:p>
          <a:p>
            <a:pPr marL="0" indent="0">
              <a:buNone/>
            </a:pPr>
            <a:r>
              <a:rPr lang="ru-RU" dirty="0" smtClean="0"/>
              <a:t>  Занятие </a:t>
            </a:r>
            <a:r>
              <a:rPr lang="ru-RU" dirty="0"/>
              <a:t>заканчивается проверкой наличия и состояния оружия, боеприпасов, боевой техники и учебного оборудования. Однако, ру­ководителю целесообразно провести еще методический самоана­лиз прошедшего занятия с точки зрения его организации, методики проведения, достигнутых результатов, возникновения новых мето­дических и воспитательных приемов и т.д. Тщательный методичес­кий самоанализ поможет руководителю занятия найти способы интенсификации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2216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1808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Вопрос </a:t>
            </a:r>
            <a:r>
              <a:rPr lang="ru-RU" sz="3200" b="1" dirty="0" smtClean="0">
                <a:solidFill>
                  <a:schemeClr val="bg1"/>
                </a:solidFill>
              </a:rPr>
              <a:t>3.</a:t>
            </a:r>
            <a:r>
              <a:rPr lang="ru-RU" sz="3200" b="1" dirty="0">
                <a:solidFill>
                  <a:schemeClr val="bg1"/>
                </a:solidFill>
              </a:rPr>
              <a:t/>
            </a:r>
            <a:br>
              <a:rPr lang="ru-RU" sz="3200" b="1" dirty="0">
                <a:solidFill>
                  <a:schemeClr val="bg1"/>
                </a:solidFill>
              </a:rPr>
            </a:br>
            <a:r>
              <a:rPr lang="ru-RU" sz="3200" b="1" dirty="0">
                <a:solidFill>
                  <a:schemeClr val="bg1"/>
                </a:solidFill>
              </a:rPr>
              <a:t>Роль и место руководителя при проведении занятия.</a:t>
            </a:r>
            <a:endParaRPr lang="ru-RU" sz="3200" dirty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03905" y="2226833"/>
            <a:ext cx="8749144" cy="38289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2879" y="1914861"/>
            <a:ext cx="887016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Высокий уровень боевой подготовки достигается: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знанием </a:t>
            </a:r>
            <a:r>
              <a:rPr lang="ru-RU" sz="2000" dirty="0"/>
              <a:t>командирами (начальниками) реального состояния вы­учки войск (сил), своевременной и конкретной постановкой задач, качественным и целенаправленным планированием мероприятий боевой подготовки, непрерывным, гибким </a:t>
            </a:r>
            <a:r>
              <a:rPr lang="ru-RU" sz="2000" dirty="0" smtClean="0"/>
              <a:t>и </a:t>
            </a:r>
            <a:r>
              <a:rPr lang="ru-RU" sz="2000" dirty="0"/>
              <a:t>оперативным руковод­ством боевой учебой, личным участием командующих (команди­ров, начальников) в планировании мероприятий боевой подготов­ки и обучении подчиненных</a:t>
            </a:r>
            <a:r>
              <a:rPr lang="ru-RU" sz="20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строгим выполнением распорядка дня, планов и расписаний за­нятий, исключением срывов и переносов занятий, отрыва личного состава от боевой учебы;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своевременной подготовкой и всесторонним обеспечением за­нятий, правильным выбором форм и методов обучения, использо­ванием рекомендаций военной педагогики и психологии;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68492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3400" y="699247"/>
            <a:ext cx="8008172" cy="523694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прикладным характером и практической направленностью обу­чения военнослужащих;</a:t>
            </a:r>
          </a:p>
          <a:p>
            <a:r>
              <a:rPr lang="ru-RU" dirty="0"/>
              <a:t>эффективным использований учебной материально-техничес­кой базы, ее развитием, совершенствованием и поддержанием в исправном состоянии;</a:t>
            </a:r>
          </a:p>
          <a:p>
            <a:r>
              <a:rPr lang="ru-RU" dirty="0"/>
              <a:t>целенаправленной и непрерывной воспитательной работой, и умелой организацией состязательности при проведении занятий;</a:t>
            </a:r>
          </a:p>
          <a:p>
            <a:r>
              <a:rPr lang="ru-RU" dirty="0"/>
              <a:t>постоянным контролем за ходом подготовки войск (сил) и эф­фективной работой органов военного управления (штабов) по ока­занию помощи подчиненным;</a:t>
            </a:r>
          </a:p>
          <a:p>
            <a:r>
              <a:rPr lang="ru-RU" dirty="0"/>
              <a:t>анализом достигнутых результатов и подведением итогов с каж­дой категорией обучаемых;</a:t>
            </a:r>
          </a:p>
          <a:p>
            <a:r>
              <a:rPr lang="ru-RU" dirty="0"/>
              <a:t>всесторонним материально-техническим обеспечением боевой подготовки, полным доведением установленных норм довольствия до военнослужащих.</a:t>
            </a:r>
          </a:p>
        </p:txBody>
      </p:sp>
    </p:spTree>
    <p:extLst>
      <p:ext uri="{BB962C8B-B14F-4D97-AF65-F5344CB8AC3E}">
        <p14:creationId xmlns:p14="http://schemas.microsoft.com/office/powerpoint/2010/main" val="2692791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330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" y="151865"/>
            <a:ext cx="8620125" cy="10809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Вопрос 1.</a:t>
            </a:r>
            <a:br>
              <a:rPr lang="ru-RU" sz="2400" b="1" dirty="0">
                <a:solidFill>
                  <a:schemeClr val="bg1"/>
                </a:solidFill>
              </a:rPr>
            </a:br>
            <a:r>
              <a:rPr lang="ru-RU" sz="2400" b="1" dirty="0"/>
              <a:t>Принципы, формы и методы обучения. Распределение учебного времени в учебном году. Порядок работы руководителя при подготовке к </a:t>
            </a:r>
            <a:r>
              <a:rPr lang="ru-RU" sz="2400" b="1" dirty="0" smtClean="0"/>
              <a:t>занятию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649" y="1389521"/>
            <a:ext cx="8369643" cy="51513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ru-RU" sz="2800" dirty="0" smtClean="0"/>
              <a:t>В </a:t>
            </a:r>
            <a:r>
              <a:rPr lang="ru-RU" sz="2800" dirty="0"/>
              <a:t>военной науке наиболее важными считаются следующие принципы обучения военнослужащих</a:t>
            </a:r>
            <a:r>
              <a:rPr lang="ru-RU" sz="2800" dirty="0" smtClean="0"/>
              <a:t>: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b="1" i="1" dirty="0">
                <a:solidFill>
                  <a:srgbClr val="FFFF00"/>
                </a:solidFill>
              </a:rPr>
              <a:t>Принцип научности обучения </a:t>
            </a:r>
            <a:r>
              <a:rPr lang="ru-RU" sz="2800" dirty="0"/>
              <a:t>определяет необходимость приведения содержания и технологии обучения военнослужащих в соответствие с уровнем развития науки и техники, опытом, накопленным мировой цивилизацией. Он проявляется при разработке учебных планов, учебных программ и учебников. Данный принцип гласит, чтобы военнослужащим предлагались для изучения и усвоения подлинные, прочно установленные наукой знания (объективные научные факты, концепции, теории, учения, законы, закономерности, новейшие открытия в разных областях военного дела и других наук). Требование научности относится не только к отбору содержания учебного материала и организации процесса обучения, боевой и </a:t>
            </a:r>
            <a:r>
              <a:rPr lang="ru-RU" sz="2800" dirty="0" smtClean="0"/>
              <a:t>общественно государственной </a:t>
            </a:r>
            <a:r>
              <a:rPr lang="ru-RU" sz="2800" dirty="0"/>
              <a:t>подготовки, но и к методам и формам этого процесса.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743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362" y="322118"/>
            <a:ext cx="8750643" cy="6268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Принцип практической направленности обучения </a:t>
            </a:r>
            <a:r>
              <a:rPr lang="ru-RU" dirty="0"/>
              <a:t>военнослужащих выражает закономерную зависимость этого процесса от развития боевой техники и вооружения, военной организации государства, уровня развития военной науки, обеспечивает его связь с опытом прошлых и современных войн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Принцип наглядности</a:t>
            </a:r>
            <a:r>
              <a:rPr lang="ru-RU" dirty="0"/>
              <a:t> — важнейшее организующее положение не только процесса обучения, но и всего военно-педагогического процесса. Он стал оформляться одним из первых в истории педагогики. Было замечено, что эффективность обучения зависит от степени привлечения к восприятию органов чувств человека. Чем более разнообразны чувственные восприятия учебного материала, тем прочнее он усваивается.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Принцип доступности </a:t>
            </a:r>
            <a:r>
              <a:rPr lang="ru-RU" dirty="0" smtClean="0"/>
              <a:t>требует</a:t>
            </a:r>
            <a:r>
              <a:rPr lang="ru-RU" dirty="0"/>
              <a:t>, чтобы учебный материал, его объем, методы изучения соответствовали интеллектуальным и физическим возможностям военнослужащих, дабы те могли сознательно усваивать необходимые знания, навыки и умения при определенном напряжении своих умственных и физических сил.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010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6" y="446808"/>
            <a:ext cx="8804750" cy="61434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Принцип сознательности, активности и самостоятельности</a:t>
            </a:r>
            <a:r>
              <a:rPr lang="ru-RU" dirty="0"/>
              <a:t> означает осознанное усвоение знаний в процессе активной познавательной и практической деятельности. Сознательность в обучении предполагает позитивное отношение военнослужащих к обучению, понимание ими сущности изучаемых проблем, убежденности в значимости получаемых знаний. Кроме того, сознательность придает обучению воспитывающий характер, способствует формированию у военнослужащих высоких морально-психологических и военно-профессиональных качеств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i="1" dirty="0">
                <a:solidFill>
                  <a:srgbClr val="FFFF00"/>
                </a:solidFill>
              </a:rPr>
              <a:t>Принцип систематичности и последовательности</a:t>
            </a:r>
            <a:r>
              <a:rPr lang="ru-RU" dirty="0"/>
              <a:t> направлен на закрепление ранее усвоенных знаний, навыков, умений, профессионально- важных качеств, их последовательное развитие, совершенствование и на этой основе введение новых знаний, формирование новых навыков и умений. Данный принцип предполагает обучение и усвоение знаний в определенном порядке, строгой системе. Это относится как к содержанию, так и к процессу обучения.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124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6" y="457200"/>
            <a:ext cx="8804750" cy="61330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Принцип прочности в обучении</a:t>
            </a:r>
            <a:r>
              <a:rPr lang="ru-RU" b="1" dirty="0"/>
              <a:t> </a:t>
            </a:r>
            <a:r>
              <a:rPr lang="ru-RU" dirty="0"/>
              <a:t>способствует тому, чтобы знания, навыки, умения, опыт, морально-психологические и профессиональные качества были устойчиво </a:t>
            </a:r>
            <a:r>
              <a:rPr lang="ru-RU" dirty="0" smtClean="0"/>
              <a:t>закреплены.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Принцип </a:t>
            </a:r>
            <a:r>
              <a:rPr lang="ru-RU" b="1" i="1" dirty="0">
                <a:solidFill>
                  <a:srgbClr val="FFFF00"/>
                </a:solidFill>
              </a:rPr>
              <a:t>коллективизма и индивидуального подхода в обучении</a:t>
            </a:r>
            <a:r>
              <a:rPr lang="ru-RU" dirty="0"/>
              <a:t>, рационального сочетания коллективных (групповых) и индивидуальных форм и способов обучения требует от командира (педагога) создавать благоприятные условия для успешной активной работы всех военнослужащих и в то же время индивидуально подходить к каждому из них с целью успешного обучения и содействия личностному </a:t>
            </a:r>
            <a:r>
              <a:rPr lang="ru-RU" dirty="0" smtClean="0"/>
              <a:t>развитию.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FF00"/>
                </a:solidFill>
              </a:rPr>
              <a:t>Принцип </a:t>
            </a:r>
            <a:r>
              <a:rPr lang="ru-RU" b="1" i="1" dirty="0">
                <a:solidFill>
                  <a:srgbClr val="FFFF00"/>
                </a:solidFill>
              </a:rPr>
              <a:t>гуманного, воспитывающего и развивающего характера обучения </a:t>
            </a:r>
            <a:r>
              <a:rPr lang="ru-RU" dirty="0"/>
              <a:t>отражает объективную закономерность данного процесса. Не может быть обучения вне воспитания и развития. Даже если командир не ставит специальной цели оказывать воспитывающее воздействие на военнослужащих, он это делает через содержание учебного материала, применяемые методы организации познавательной деятельности, благодаря своим личностным качествам, отношению к сообщаемым знаниям. Такое воздействие значительно усиливается, если командир ставит соответствующую задачу, стремится эффективно использовать все имеющиеся в его распоряжении средства. Всякое обучение можно назвать развивающим, но организованное соответствующим образом способствует наиболее успешному развитию личности.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609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250" y="1724890"/>
            <a:ext cx="8804750" cy="623697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Все принципы </a:t>
            </a:r>
            <a:r>
              <a:rPr lang="ru-RU" dirty="0"/>
              <a:t>обучения взаимозависимы и органично дополняют друг друга, так как обучение — это единый, целостный процесс, и все его стороны и звенья взаимосвязаны. Для того чтобы успешно решать задачи в процессе обучения, необходимо ориентироваться не на отдельные принципы, а на их систему, обеспечивая научно обоснованный выбор целей, отбор определенного материала, методов и средств организации деятельности обучаемых и создание благоприятных условий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3378255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6" y="332508"/>
            <a:ext cx="8804750" cy="62577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FF00"/>
                </a:solidFill>
              </a:rPr>
              <a:t>Форма обучения </a:t>
            </a:r>
            <a:r>
              <a:rPr lang="ru-RU" dirty="0" smtClean="0"/>
              <a:t>– это организационная </a:t>
            </a:r>
            <a:r>
              <a:rPr lang="ru-RU" dirty="0"/>
              <a:t>сторона учебно-вос­питательного процесса. Она зависит от цели, состава обучаемых и определяет структуру занятия, место и продолжительность отра­ботки учебных вопросов, роль и специфику деятельности руково­дителя, его помощника и обучаемых, использование элементов учеб­ной материально-технической базы, учебной и боевой техники. </a:t>
            </a:r>
          </a:p>
          <a:p>
            <a:pPr marL="0" indent="0">
              <a:buNone/>
            </a:pPr>
            <a:r>
              <a:rPr lang="ru-RU" dirty="0"/>
              <a:t>Формы обучения подразделяются на </a:t>
            </a:r>
            <a:r>
              <a:rPr lang="ru-RU" b="1" i="1" dirty="0">
                <a:solidFill>
                  <a:srgbClr val="FFFF00"/>
                </a:solidFill>
              </a:rPr>
              <a:t>общие</a:t>
            </a:r>
            <a:r>
              <a:rPr lang="ru-RU" dirty="0"/>
              <a:t> и </a:t>
            </a:r>
            <a:r>
              <a:rPr lang="ru-RU" b="1" i="1" dirty="0" smtClean="0">
                <a:solidFill>
                  <a:srgbClr val="FFFF00"/>
                </a:solidFill>
              </a:rPr>
              <a:t>основные</a:t>
            </a:r>
            <a:r>
              <a:rPr lang="ru-RU" dirty="0" smtClean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Общие формы обучения можно классифицировать по следую­щим признакам:</a:t>
            </a:r>
          </a:p>
          <a:p>
            <a:pPr lvl="0"/>
            <a:r>
              <a:rPr lang="ru-RU" b="1" dirty="0"/>
              <a:t>по направленности подготовки </a:t>
            </a:r>
            <a:r>
              <a:rPr lang="ru-RU" dirty="0"/>
              <a:t>- на теоретическую и практи­ческую;</a:t>
            </a:r>
          </a:p>
          <a:p>
            <a:pPr lvl="0"/>
            <a:r>
              <a:rPr lang="ru-RU" b="1" dirty="0"/>
              <a:t>по организации обучаемых</a:t>
            </a:r>
            <a:r>
              <a:rPr lang="ru-RU" dirty="0"/>
              <a:t>- на коллективную, групповую, индивидуальную;</a:t>
            </a:r>
          </a:p>
          <a:p>
            <a:pPr lvl="0"/>
            <a:r>
              <a:rPr lang="ru-RU" b="1" dirty="0"/>
              <a:t>по месту проведения </a:t>
            </a:r>
            <a:r>
              <a:rPr lang="ru-RU" dirty="0"/>
              <a:t>- на классную и полевую;</a:t>
            </a:r>
          </a:p>
          <a:p>
            <a:pPr lvl="0"/>
            <a:r>
              <a:rPr lang="ru-RU" b="1" dirty="0"/>
              <a:t>по месту в служебном процессе </a:t>
            </a:r>
            <a:r>
              <a:rPr lang="ru-RU" dirty="0"/>
              <a:t>- на учебно-плановую, служебно-плановую, внеслужебную.</a:t>
            </a:r>
          </a:p>
        </p:txBody>
      </p:sp>
    </p:spTree>
    <p:extLst>
      <p:ext uri="{BB962C8B-B14F-4D97-AF65-F5344CB8AC3E}">
        <p14:creationId xmlns:p14="http://schemas.microsoft.com/office/powerpoint/2010/main" val="18526349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48" y="752611"/>
            <a:ext cx="8821880" cy="5284507"/>
          </a:xfrm>
        </p:spPr>
        <p:txBody>
          <a:bodyPr numCol="2">
            <a:normAutofit fontScale="92500" lnSpcReduction="20000"/>
          </a:bodyPr>
          <a:lstStyle/>
          <a:p>
            <a:pPr lvl="0"/>
            <a:r>
              <a:rPr lang="ru-RU" sz="2200" dirty="0" smtClean="0"/>
              <a:t>лекция</a:t>
            </a:r>
            <a:r>
              <a:rPr lang="ru-RU" sz="2200" dirty="0"/>
              <a:t>;</a:t>
            </a:r>
          </a:p>
          <a:p>
            <a:pPr lvl="0"/>
            <a:r>
              <a:rPr lang="ru-RU" sz="2200" dirty="0"/>
              <a:t>семинар;</a:t>
            </a:r>
          </a:p>
          <a:p>
            <a:pPr lvl="0"/>
            <a:r>
              <a:rPr lang="ru-RU" sz="2200" dirty="0"/>
              <a:t>беседа (рассказ-беседа);</a:t>
            </a:r>
          </a:p>
          <a:p>
            <a:pPr lvl="0"/>
            <a:r>
              <a:rPr lang="ru-RU" sz="2200" dirty="0"/>
              <a:t>классно-групповое занятие;</a:t>
            </a:r>
          </a:p>
          <a:p>
            <a:pPr lvl="0"/>
            <a:r>
              <a:rPr lang="ru-RU" sz="2200" dirty="0"/>
              <a:t>самостоятельная подготовка;</a:t>
            </a:r>
          </a:p>
          <a:p>
            <a:pPr lvl="0"/>
            <a:r>
              <a:rPr lang="ru-RU" sz="2200" dirty="0"/>
              <a:t>показное занятие;</a:t>
            </a:r>
          </a:p>
          <a:p>
            <a:pPr lvl="0"/>
            <a:r>
              <a:rPr lang="ru-RU" sz="2200" dirty="0"/>
              <a:t>инструктаж (инструктивное занятие);</a:t>
            </a:r>
          </a:p>
          <a:p>
            <a:pPr lvl="0"/>
            <a:r>
              <a:rPr lang="ru-RU" sz="2200" dirty="0"/>
              <a:t>тренировка (тренаж);</a:t>
            </a:r>
          </a:p>
          <a:p>
            <a:pPr lvl="0"/>
            <a:r>
              <a:rPr lang="ru-RU" sz="2200" dirty="0"/>
              <a:t>штабная тренировка;</a:t>
            </a:r>
          </a:p>
          <a:p>
            <a:pPr lvl="0"/>
            <a:r>
              <a:rPr lang="ru-RU" sz="2200" dirty="0"/>
              <a:t>командно-штабная тренировка;</a:t>
            </a:r>
          </a:p>
          <a:p>
            <a:pPr lvl="0"/>
            <a:r>
              <a:rPr lang="ru-RU" sz="2200" dirty="0"/>
              <a:t>тактическая летучка;</a:t>
            </a:r>
          </a:p>
          <a:p>
            <a:pPr lvl="0"/>
            <a:r>
              <a:rPr lang="ru-RU" sz="2200" dirty="0"/>
              <a:t>групповое упражнение;</a:t>
            </a:r>
          </a:p>
          <a:p>
            <a:pPr lvl="0"/>
            <a:r>
              <a:rPr lang="ru-RU" sz="2200" dirty="0"/>
              <a:t>тактико-строевое занятие;</a:t>
            </a:r>
          </a:p>
          <a:p>
            <a:pPr lvl="0"/>
            <a:r>
              <a:rPr lang="ru-RU" sz="2200" dirty="0" smtClean="0"/>
              <a:t>проигрыш </a:t>
            </a:r>
            <a:r>
              <a:rPr lang="ru-RU" sz="2200" dirty="0"/>
              <a:t>действий</a:t>
            </a:r>
            <a:r>
              <a:rPr lang="ru-RU" sz="2200" dirty="0" smtClean="0"/>
              <a:t>;</a:t>
            </a:r>
            <a:endParaRPr lang="ru-RU" sz="2200" dirty="0"/>
          </a:p>
          <a:p>
            <a:pPr lvl="0"/>
            <a:r>
              <a:rPr lang="ru-RU" sz="2200" dirty="0"/>
              <a:t>тактическое (тактико-специальное) занятие;</a:t>
            </a:r>
          </a:p>
          <a:p>
            <a:pPr lvl="0"/>
            <a:r>
              <a:rPr lang="ru-RU" sz="2200" dirty="0"/>
              <a:t>инструкторско-методическое занятие;</a:t>
            </a:r>
          </a:p>
          <a:p>
            <a:pPr lvl="0"/>
            <a:r>
              <a:rPr lang="ru-RU" sz="2200" dirty="0"/>
              <a:t>комплексная подготовка;</a:t>
            </a:r>
          </a:p>
          <a:p>
            <a:pPr lvl="0"/>
            <a:r>
              <a:rPr lang="ru-RU" sz="2200" dirty="0"/>
              <a:t>комплексное занятие;</a:t>
            </a:r>
          </a:p>
          <a:p>
            <a:pPr lvl="0"/>
            <a:r>
              <a:rPr lang="ru-RU" sz="2200" dirty="0"/>
              <a:t>полевая поездка;</a:t>
            </a:r>
          </a:p>
          <a:p>
            <a:pPr lvl="0"/>
            <a:r>
              <a:rPr lang="ru-RU" sz="2200" dirty="0"/>
              <a:t>полевой выход;</a:t>
            </a:r>
          </a:p>
          <a:p>
            <a:pPr lvl="0"/>
            <a:r>
              <a:rPr lang="ru-RU" sz="2200" dirty="0"/>
              <a:t>командно-штабное учение;</a:t>
            </a:r>
          </a:p>
          <a:p>
            <a:pPr lvl="0"/>
            <a:r>
              <a:rPr lang="ru-RU" sz="2200" dirty="0"/>
              <a:t>тактическое (тактико-специальное) учение;</a:t>
            </a:r>
          </a:p>
          <a:p>
            <a:pPr lvl="0"/>
            <a:r>
              <a:rPr lang="ru-RU" sz="2200" dirty="0"/>
              <a:t>учебно-боевой пуск;</a:t>
            </a:r>
          </a:p>
          <a:p>
            <a:pPr lvl="0"/>
            <a:r>
              <a:rPr lang="ru-RU" sz="2200" dirty="0"/>
              <a:t>контрольное занятие (зачетное занятие);</a:t>
            </a:r>
          </a:p>
          <a:p>
            <a:pPr lvl="0"/>
            <a:r>
              <a:rPr lang="ru-RU" sz="2200" dirty="0"/>
              <a:t>состязание (конкурс).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021690" y="290946"/>
            <a:ext cx="6633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FF00"/>
                </a:solidFill>
              </a:rPr>
              <a:t>Основными формами обучения являются: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648" y="6057900"/>
            <a:ext cx="8487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Каждая форма проведения занятий предусматривает один или несколько методов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382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1950</TotalTime>
  <Words>2724</Words>
  <Application>Microsoft Office PowerPoint</Application>
  <PresentationFormat>Экран (4:3)</PresentationFormat>
  <Paragraphs>459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Берлин</vt:lpstr>
      <vt:lpstr>Презентация PowerPoint</vt:lpstr>
      <vt:lpstr>Тема №1 «Общие положения по организации и проведению занятий» </vt:lpstr>
      <vt:lpstr>Вопрос 1. Принципы, формы и методы обучения. Распределение учебного времени в учебном году. Порядок работы руководителя при подготовке к занятию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ВОРОНЕЖСКИЙ ГОСУДАРСТВЕННЫЙ УНИВЕРСИТЕТ</dc:title>
  <dc:creator>Khruslov Dmitriy</dc:creator>
  <cp:lastModifiedBy>LAN_OS</cp:lastModifiedBy>
  <cp:revision>88</cp:revision>
  <cp:lastPrinted>2022-01-14T05:03:33Z</cp:lastPrinted>
  <dcterms:created xsi:type="dcterms:W3CDTF">2016-02-10T10:55:45Z</dcterms:created>
  <dcterms:modified xsi:type="dcterms:W3CDTF">2022-01-14T05:14:54Z</dcterms:modified>
</cp:coreProperties>
</file>