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68" r:id="rId2"/>
    <p:sldId id="269" r:id="rId3"/>
    <p:sldId id="273" r:id="rId4"/>
    <p:sldId id="260" r:id="rId5"/>
    <p:sldId id="261" r:id="rId6"/>
    <p:sldId id="262" r:id="rId7"/>
    <p:sldId id="265" r:id="rId8"/>
    <p:sldId id="275" r:id="rId9"/>
    <p:sldId id="276" r:id="rId10"/>
    <p:sldId id="334" r:id="rId11"/>
    <p:sldId id="325" r:id="rId12"/>
    <p:sldId id="292" r:id="rId13"/>
    <p:sldId id="335" r:id="rId14"/>
    <p:sldId id="293" r:id="rId15"/>
    <p:sldId id="295" r:id="rId16"/>
    <p:sldId id="322" r:id="rId17"/>
    <p:sldId id="296" r:id="rId18"/>
    <p:sldId id="326" r:id="rId19"/>
    <p:sldId id="300" r:id="rId20"/>
    <p:sldId id="333" r:id="rId21"/>
    <p:sldId id="302" r:id="rId22"/>
    <p:sldId id="329" r:id="rId23"/>
    <p:sldId id="330" r:id="rId24"/>
    <p:sldId id="331" r:id="rId25"/>
    <p:sldId id="332" r:id="rId26"/>
    <p:sldId id="327" r:id="rId27"/>
    <p:sldId id="304" r:id="rId28"/>
    <p:sldId id="305" r:id="rId29"/>
    <p:sldId id="306" r:id="rId30"/>
    <p:sldId id="307" r:id="rId31"/>
    <p:sldId id="308" r:id="rId32"/>
    <p:sldId id="33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7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3B203-BD44-49F8-8BF5-48BD0B597E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5AF713-638F-4151-A680-0F97D2562C97}">
      <dgm:prSet/>
      <dgm:spPr/>
      <dgm:t>
        <a:bodyPr/>
        <a:lstStyle/>
        <a:p>
          <a:pPr algn="just" rtl="0"/>
          <a:r>
            <a:rPr lang="ru-RU" dirty="0" smtClean="0"/>
            <a:t>На правом фланге каждого караула становится начальник караула, а на левом фланге - его помощник; разводящие становятся правее своих караульных в первой шеренге. Караульные становятся в порядке номеров постов справа налево, в затылок друг другу в порядке смен, выводные и конвойные - левее их. Транспортные средства караулов с водителями располагаются в отведенном для них месте.</a:t>
          </a:r>
          <a:endParaRPr lang="ru-RU" dirty="0"/>
        </a:p>
      </dgm:t>
    </dgm:pt>
    <dgm:pt modelId="{DF5C95DE-98A4-42DB-B2C3-E4825FD6FDA4}" type="parTrans" cxnId="{D2F5B34C-8073-4541-A1B4-AB090776A6DF}">
      <dgm:prSet/>
      <dgm:spPr/>
      <dgm:t>
        <a:bodyPr/>
        <a:lstStyle/>
        <a:p>
          <a:pPr algn="just"/>
          <a:endParaRPr lang="ru-RU"/>
        </a:p>
      </dgm:t>
    </dgm:pt>
    <dgm:pt modelId="{438783E7-449B-4F2B-89F3-FE5BE52DFAAF}" type="sibTrans" cxnId="{D2F5B34C-8073-4541-A1B4-AB090776A6DF}">
      <dgm:prSet/>
      <dgm:spPr/>
      <dgm:t>
        <a:bodyPr/>
        <a:lstStyle/>
        <a:p>
          <a:pPr algn="just"/>
          <a:endParaRPr lang="ru-RU"/>
        </a:p>
      </dgm:t>
    </dgm:pt>
    <dgm:pt modelId="{A6E1947D-B425-45D7-9535-878DE8275497}">
      <dgm:prSet/>
      <dgm:spPr/>
      <dgm:t>
        <a:bodyPr/>
        <a:lstStyle/>
        <a:p>
          <a:pPr algn="just" rtl="0"/>
          <a:r>
            <a:rPr lang="ru-RU" dirty="0" smtClean="0"/>
            <a:t>При разводе суточного наряда левее внутренних караулов выстраивается остальной суточный наряд в порядке, указанном в Уставе внутренней службы Вооруженных Сил Российской Федерации. В командах, подаваемых на разводе суточного наряда, слово "караулы" заменяется словами "суточный наряд".</a:t>
          </a:r>
          <a:endParaRPr lang="ru-RU" dirty="0"/>
        </a:p>
      </dgm:t>
    </dgm:pt>
    <dgm:pt modelId="{5CB40D02-794F-44D0-9F0E-20B52C5CEB05}" type="parTrans" cxnId="{2134899D-3663-4DEB-BDEA-2F05B3F385A6}">
      <dgm:prSet/>
      <dgm:spPr/>
      <dgm:t>
        <a:bodyPr/>
        <a:lstStyle/>
        <a:p>
          <a:pPr algn="just"/>
          <a:endParaRPr lang="ru-RU"/>
        </a:p>
      </dgm:t>
    </dgm:pt>
    <dgm:pt modelId="{657837B2-F1F1-424D-92B6-D4907539B51D}" type="sibTrans" cxnId="{2134899D-3663-4DEB-BDEA-2F05B3F385A6}">
      <dgm:prSet/>
      <dgm:spPr/>
      <dgm:t>
        <a:bodyPr/>
        <a:lstStyle/>
        <a:p>
          <a:pPr algn="just"/>
          <a:endParaRPr lang="ru-RU"/>
        </a:p>
      </dgm:t>
    </dgm:pt>
    <dgm:pt modelId="{4956F526-05AE-46C3-93F4-6FCE6F4761A8}">
      <dgm:prSet/>
      <dgm:spPr/>
      <dgm:t>
        <a:bodyPr/>
        <a:lstStyle/>
        <a:p>
          <a:pPr algn="just" rtl="0"/>
          <a:r>
            <a:rPr lang="ru-RU" dirty="0" smtClean="0"/>
            <a:t>Оркестр (сигналисты-барабанщики) выстраивается на правом фланге караулов в трех шагах правее помощника дежурного по караулам.</a:t>
          </a:r>
          <a:endParaRPr lang="ru-RU" dirty="0"/>
        </a:p>
      </dgm:t>
    </dgm:pt>
    <dgm:pt modelId="{60BC4A42-9B52-429E-866B-A0A811C869E7}" type="parTrans" cxnId="{F616379D-BD74-415F-B754-6177760CB0FA}">
      <dgm:prSet/>
      <dgm:spPr/>
      <dgm:t>
        <a:bodyPr/>
        <a:lstStyle/>
        <a:p>
          <a:pPr algn="just"/>
          <a:endParaRPr lang="ru-RU"/>
        </a:p>
      </dgm:t>
    </dgm:pt>
    <dgm:pt modelId="{361D7081-C3D4-4748-B652-DAE51C5C2445}" type="sibTrans" cxnId="{F616379D-BD74-415F-B754-6177760CB0FA}">
      <dgm:prSet/>
      <dgm:spPr/>
      <dgm:t>
        <a:bodyPr/>
        <a:lstStyle/>
        <a:p>
          <a:pPr algn="just"/>
          <a:endParaRPr lang="ru-RU"/>
        </a:p>
      </dgm:t>
    </dgm:pt>
    <dgm:pt modelId="{20373C89-BA88-49B3-8AAB-4D0B18A22764}" type="pres">
      <dgm:prSet presAssocID="{7003B203-BD44-49F8-8BF5-48BD0B597E9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18F2C1-9847-4259-B1C5-4390C00810BD}" type="pres">
      <dgm:prSet presAssocID="{065AF713-638F-4151-A680-0F97D2562C97}" presName="thickLine" presStyleLbl="alignNode1" presStyleIdx="0" presStyleCnt="3"/>
      <dgm:spPr/>
    </dgm:pt>
    <dgm:pt modelId="{7DBE6520-AE4A-436A-B496-C72368488092}" type="pres">
      <dgm:prSet presAssocID="{065AF713-638F-4151-A680-0F97D2562C97}" presName="horz1" presStyleCnt="0"/>
      <dgm:spPr/>
    </dgm:pt>
    <dgm:pt modelId="{730FB321-811A-4E7C-85E2-6DD9314D9084}" type="pres">
      <dgm:prSet presAssocID="{065AF713-638F-4151-A680-0F97D2562C97}" presName="tx1" presStyleLbl="revTx" presStyleIdx="0" presStyleCnt="3"/>
      <dgm:spPr/>
      <dgm:t>
        <a:bodyPr/>
        <a:lstStyle/>
        <a:p>
          <a:endParaRPr lang="ru-RU"/>
        </a:p>
      </dgm:t>
    </dgm:pt>
    <dgm:pt modelId="{03657BD3-E0D7-4941-A115-A3BC1AA992A4}" type="pres">
      <dgm:prSet presAssocID="{065AF713-638F-4151-A680-0F97D2562C97}" presName="vert1" presStyleCnt="0"/>
      <dgm:spPr/>
    </dgm:pt>
    <dgm:pt modelId="{F1FEF4A1-BE46-45A8-8C9A-8C84D0101532}" type="pres">
      <dgm:prSet presAssocID="{A6E1947D-B425-45D7-9535-878DE8275497}" presName="thickLine" presStyleLbl="alignNode1" presStyleIdx="1" presStyleCnt="3"/>
      <dgm:spPr/>
    </dgm:pt>
    <dgm:pt modelId="{FC40A279-04B1-4C7C-80CA-FEF215C22F66}" type="pres">
      <dgm:prSet presAssocID="{A6E1947D-B425-45D7-9535-878DE8275497}" presName="horz1" presStyleCnt="0"/>
      <dgm:spPr/>
    </dgm:pt>
    <dgm:pt modelId="{FFE691E1-4523-4436-8F51-59D423F29C77}" type="pres">
      <dgm:prSet presAssocID="{A6E1947D-B425-45D7-9535-878DE8275497}" presName="tx1" presStyleLbl="revTx" presStyleIdx="1" presStyleCnt="3" custScaleY="90500"/>
      <dgm:spPr/>
      <dgm:t>
        <a:bodyPr/>
        <a:lstStyle/>
        <a:p>
          <a:endParaRPr lang="ru-RU"/>
        </a:p>
      </dgm:t>
    </dgm:pt>
    <dgm:pt modelId="{AF315110-22DC-45D8-B334-565CC3FA92BF}" type="pres">
      <dgm:prSet presAssocID="{A6E1947D-B425-45D7-9535-878DE8275497}" presName="vert1" presStyleCnt="0"/>
      <dgm:spPr/>
    </dgm:pt>
    <dgm:pt modelId="{39920FEE-1C2B-4565-990B-469D87635181}" type="pres">
      <dgm:prSet presAssocID="{4956F526-05AE-46C3-93F4-6FCE6F4761A8}" presName="thickLine" presStyleLbl="alignNode1" presStyleIdx="2" presStyleCnt="3"/>
      <dgm:spPr/>
    </dgm:pt>
    <dgm:pt modelId="{D7A141BE-42D0-4BC0-A4F3-396BF4EBCF4A}" type="pres">
      <dgm:prSet presAssocID="{4956F526-05AE-46C3-93F4-6FCE6F4761A8}" presName="horz1" presStyleCnt="0"/>
      <dgm:spPr/>
    </dgm:pt>
    <dgm:pt modelId="{5A3EF7EA-B792-4612-9030-1DD1AD2E4467}" type="pres">
      <dgm:prSet presAssocID="{4956F526-05AE-46C3-93F4-6FCE6F4761A8}" presName="tx1" presStyleLbl="revTx" presStyleIdx="2" presStyleCnt="3" custScaleY="66959"/>
      <dgm:spPr/>
      <dgm:t>
        <a:bodyPr/>
        <a:lstStyle/>
        <a:p>
          <a:endParaRPr lang="ru-RU"/>
        </a:p>
      </dgm:t>
    </dgm:pt>
    <dgm:pt modelId="{060DD11F-F1BF-4C46-B5C7-9BC6B8BC7872}" type="pres">
      <dgm:prSet presAssocID="{4956F526-05AE-46C3-93F4-6FCE6F4761A8}" presName="vert1" presStyleCnt="0"/>
      <dgm:spPr/>
    </dgm:pt>
  </dgm:ptLst>
  <dgm:cxnLst>
    <dgm:cxn modelId="{D2F5B34C-8073-4541-A1B4-AB090776A6DF}" srcId="{7003B203-BD44-49F8-8BF5-48BD0B597E98}" destId="{065AF713-638F-4151-A680-0F97D2562C97}" srcOrd="0" destOrd="0" parTransId="{DF5C95DE-98A4-42DB-B2C3-E4825FD6FDA4}" sibTransId="{438783E7-449B-4F2B-89F3-FE5BE52DFAAF}"/>
    <dgm:cxn modelId="{F616379D-BD74-415F-B754-6177760CB0FA}" srcId="{7003B203-BD44-49F8-8BF5-48BD0B597E98}" destId="{4956F526-05AE-46C3-93F4-6FCE6F4761A8}" srcOrd="2" destOrd="0" parTransId="{60BC4A42-9B52-429E-866B-A0A811C869E7}" sibTransId="{361D7081-C3D4-4748-B652-DAE51C5C2445}"/>
    <dgm:cxn modelId="{31DF3316-F475-4C3E-A144-B3FAF4769A60}" type="presOf" srcId="{4956F526-05AE-46C3-93F4-6FCE6F4761A8}" destId="{5A3EF7EA-B792-4612-9030-1DD1AD2E4467}" srcOrd="0" destOrd="0" presId="urn:microsoft.com/office/officeart/2008/layout/LinedList"/>
    <dgm:cxn modelId="{9C658217-42BC-4EEF-B891-2B4D85CD2418}" type="presOf" srcId="{A6E1947D-B425-45D7-9535-878DE8275497}" destId="{FFE691E1-4523-4436-8F51-59D423F29C77}" srcOrd="0" destOrd="0" presId="urn:microsoft.com/office/officeart/2008/layout/LinedList"/>
    <dgm:cxn modelId="{C7484919-EEA6-4DED-8B67-B251D9ECA7D8}" type="presOf" srcId="{065AF713-638F-4151-A680-0F97D2562C97}" destId="{730FB321-811A-4E7C-85E2-6DD9314D9084}" srcOrd="0" destOrd="0" presId="urn:microsoft.com/office/officeart/2008/layout/LinedList"/>
    <dgm:cxn modelId="{8903C1B1-0D9E-48CB-9158-7DC4E2BCC7A8}" type="presOf" srcId="{7003B203-BD44-49F8-8BF5-48BD0B597E98}" destId="{20373C89-BA88-49B3-8AAB-4D0B18A22764}" srcOrd="0" destOrd="0" presId="urn:microsoft.com/office/officeart/2008/layout/LinedList"/>
    <dgm:cxn modelId="{2134899D-3663-4DEB-BDEA-2F05B3F385A6}" srcId="{7003B203-BD44-49F8-8BF5-48BD0B597E98}" destId="{A6E1947D-B425-45D7-9535-878DE8275497}" srcOrd="1" destOrd="0" parTransId="{5CB40D02-794F-44D0-9F0E-20B52C5CEB05}" sibTransId="{657837B2-F1F1-424D-92B6-D4907539B51D}"/>
    <dgm:cxn modelId="{63C6F7B9-773B-4500-A204-ADC4C82D128F}" type="presParOf" srcId="{20373C89-BA88-49B3-8AAB-4D0B18A22764}" destId="{7518F2C1-9847-4259-B1C5-4390C00810BD}" srcOrd="0" destOrd="0" presId="urn:microsoft.com/office/officeart/2008/layout/LinedList"/>
    <dgm:cxn modelId="{F6AD71AB-5DFE-4232-8CC6-EE7B08B5A12F}" type="presParOf" srcId="{20373C89-BA88-49B3-8AAB-4D0B18A22764}" destId="{7DBE6520-AE4A-436A-B496-C72368488092}" srcOrd="1" destOrd="0" presId="urn:microsoft.com/office/officeart/2008/layout/LinedList"/>
    <dgm:cxn modelId="{B5265862-CF07-42EB-8D90-464FE6FE6DF2}" type="presParOf" srcId="{7DBE6520-AE4A-436A-B496-C72368488092}" destId="{730FB321-811A-4E7C-85E2-6DD9314D9084}" srcOrd="0" destOrd="0" presId="urn:microsoft.com/office/officeart/2008/layout/LinedList"/>
    <dgm:cxn modelId="{29E483C6-E610-496E-A0DD-126BEECCB3F3}" type="presParOf" srcId="{7DBE6520-AE4A-436A-B496-C72368488092}" destId="{03657BD3-E0D7-4941-A115-A3BC1AA992A4}" srcOrd="1" destOrd="0" presId="urn:microsoft.com/office/officeart/2008/layout/LinedList"/>
    <dgm:cxn modelId="{8810C451-D8B1-49BD-9821-CEE354D9F7CA}" type="presParOf" srcId="{20373C89-BA88-49B3-8AAB-4D0B18A22764}" destId="{F1FEF4A1-BE46-45A8-8C9A-8C84D0101532}" srcOrd="2" destOrd="0" presId="urn:microsoft.com/office/officeart/2008/layout/LinedList"/>
    <dgm:cxn modelId="{FF36AA30-C962-4FA3-B546-61685484AB4F}" type="presParOf" srcId="{20373C89-BA88-49B3-8AAB-4D0B18A22764}" destId="{FC40A279-04B1-4C7C-80CA-FEF215C22F66}" srcOrd="3" destOrd="0" presId="urn:microsoft.com/office/officeart/2008/layout/LinedList"/>
    <dgm:cxn modelId="{E6B69E12-A1FE-4C27-A31F-C8312A254301}" type="presParOf" srcId="{FC40A279-04B1-4C7C-80CA-FEF215C22F66}" destId="{FFE691E1-4523-4436-8F51-59D423F29C77}" srcOrd="0" destOrd="0" presId="urn:microsoft.com/office/officeart/2008/layout/LinedList"/>
    <dgm:cxn modelId="{E2099751-59C0-4061-A60F-6AA16D2FE4B5}" type="presParOf" srcId="{FC40A279-04B1-4C7C-80CA-FEF215C22F66}" destId="{AF315110-22DC-45D8-B334-565CC3FA92BF}" srcOrd="1" destOrd="0" presId="urn:microsoft.com/office/officeart/2008/layout/LinedList"/>
    <dgm:cxn modelId="{25FFA1FA-0069-4587-BD14-71E5140E300B}" type="presParOf" srcId="{20373C89-BA88-49B3-8AAB-4D0B18A22764}" destId="{39920FEE-1C2B-4565-990B-469D87635181}" srcOrd="4" destOrd="0" presId="urn:microsoft.com/office/officeart/2008/layout/LinedList"/>
    <dgm:cxn modelId="{3298F823-D7D8-4B7F-8A16-AEC1084A0AFE}" type="presParOf" srcId="{20373C89-BA88-49B3-8AAB-4D0B18A22764}" destId="{D7A141BE-42D0-4BC0-A4F3-396BF4EBCF4A}" srcOrd="5" destOrd="0" presId="urn:microsoft.com/office/officeart/2008/layout/LinedList"/>
    <dgm:cxn modelId="{9732B03C-2340-40BE-BA7C-09F1A829C4B1}" type="presParOf" srcId="{D7A141BE-42D0-4BC0-A4F3-396BF4EBCF4A}" destId="{5A3EF7EA-B792-4612-9030-1DD1AD2E4467}" srcOrd="0" destOrd="0" presId="urn:microsoft.com/office/officeart/2008/layout/LinedList"/>
    <dgm:cxn modelId="{5B1018FA-AA82-4249-8A66-602E8550D831}" type="presParOf" srcId="{D7A141BE-42D0-4BC0-A4F3-396BF4EBCF4A}" destId="{060DD11F-F1BF-4C46-B5C7-9BC6B8BC78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8F2C1-9847-4259-B1C5-4390C00810BD}">
      <dsp:nvSpPr>
        <dsp:cNvPr id="0" name=""/>
        <dsp:cNvSpPr/>
      </dsp:nvSpPr>
      <dsp:spPr>
        <a:xfrm>
          <a:off x="0" y="1667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FB321-811A-4E7C-85E2-6DD9314D9084}">
      <dsp:nvSpPr>
        <dsp:cNvPr id="0" name=""/>
        <dsp:cNvSpPr/>
      </dsp:nvSpPr>
      <dsp:spPr>
        <a:xfrm>
          <a:off x="0" y="1667"/>
          <a:ext cx="8496944" cy="220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 правом фланге каждого караула становится начальник караула, а на левом фланге - его помощник; разводящие становятся правее своих караульных в первой шеренге. Караульные становятся в порядке номеров постов справа налево, в затылок друг другу в порядке смен, выводные и конвойные - левее их. Транспортные средства караулов с водителями располагаются в отведенном для них месте.</a:t>
          </a:r>
          <a:endParaRPr lang="ru-RU" sz="2100" kern="1200" dirty="0"/>
        </a:p>
      </dsp:txBody>
      <dsp:txXfrm>
        <a:off x="0" y="1667"/>
        <a:ext cx="8496944" cy="2208233"/>
      </dsp:txXfrm>
    </dsp:sp>
    <dsp:sp modelId="{F1FEF4A1-BE46-45A8-8C9A-8C84D0101532}">
      <dsp:nvSpPr>
        <dsp:cNvPr id="0" name=""/>
        <dsp:cNvSpPr/>
      </dsp:nvSpPr>
      <dsp:spPr>
        <a:xfrm>
          <a:off x="0" y="2209901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691E1-4523-4436-8F51-59D423F29C77}">
      <dsp:nvSpPr>
        <dsp:cNvPr id="0" name=""/>
        <dsp:cNvSpPr/>
      </dsp:nvSpPr>
      <dsp:spPr>
        <a:xfrm>
          <a:off x="0" y="2209901"/>
          <a:ext cx="8496944" cy="1998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 разводе суточного наряда левее внутренних караулов выстраивается остальной суточный наряд в порядке, указанном в Уставе внутренней службы Вооруженных Сил Российской Федерации. В командах, подаваемых на разводе суточного наряда, слово "караулы" заменяется словами "суточный наряд".</a:t>
          </a:r>
          <a:endParaRPr lang="ru-RU" sz="2100" kern="1200" dirty="0"/>
        </a:p>
      </dsp:txBody>
      <dsp:txXfrm>
        <a:off x="0" y="2209901"/>
        <a:ext cx="8496944" cy="1998451"/>
      </dsp:txXfrm>
    </dsp:sp>
    <dsp:sp modelId="{39920FEE-1C2B-4565-990B-469D87635181}">
      <dsp:nvSpPr>
        <dsp:cNvPr id="0" name=""/>
        <dsp:cNvSpPr/>
      </dsp:nvSpPr>
      <dsp:spPr>
        <a:xfrm>
          <a:off x="0" y="4208352"/>
          <a:ext cx="84969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EF7EA-B792-4612-9030-1DD1AD2E4467}">
      <dsp:nvSpPr>
        <dsp:cNvPr id="0" name=""/>
        <dsp:cNvSpPr/>
      </dsp:nvSpPr>
      <dsp:spPr>
        <a:xfrm>
          <a:off x="0" y="4208352"/>
          <a:ext cx="8496944" cy="1478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Оркестр (сигналисты-барабанщики) выстраивается на правом фланге караулов в трех шагах правее помощника дежурного по караулам.</a:t>
          </a:r>
          <a:endParaRPr lang="ru-RU" sz="2100" kern="1200" dirty="0"/>
        </a:p>
      </dsp:txBody>
      <dsp:txXfrm>
        <a:off x="0" y="4208352"/>
        <a:ext cx="8496944" cy="147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3584-9068-4F14-8FA3-48A2017F9FE2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BB85-E307-407F-8B74-A42DCC367A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9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BB85-E307-407F-8B74-A42DCC367A1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0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2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8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1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0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7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520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1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4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9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34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5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30A35-D2B1-4C98-A15D-0356D311CD98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9D0E-0FF7-4E6B-BDA3-37139BA511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_5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730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835696" y="2492896"/>
            <a:ext cx="5184576" cy="17281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Тема </a:t>
            </a:r>
            <a:r>
              <a:rPr lang="ru-RU" sz="2800" b="1" dirty="0" smtClean="0">
                <a:solidFill>
                  <a:schemeClr val="tx1"/>
                </a:solidFill>
              </a:rPr>
              <a:t>№7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Права и обязанности лиц караула.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Занятие </a:t>
            </a:r>
            <a:r>
              <a:rPr lang="ru-RU" sz="2800" b="1" dirty="0" smtClean="0">
                <a:solidFill>
                  <a:srgbClr val="FFFF00"/>
                </a:solidFill>
              </a:rPr>
              <a:t>№3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</a:rPr>
              <a:t>Порядок </a:t>
            </a:r>
            <a:r>
              <a:rPr lang="ru-RU" sz="2800" dirty="0" err="1">
                <a:solidFill>
                  <a:srgbClr val="FFFF00"/>
                </a:solidFill>
              </a:rPr>
              <a:t>заступления</a:t>
            </a:r>
            <a:r>
              <a:rPr lang="ru-RU" sz="2800" dirty="0">
                <a:solidFill>
                  <a:srgbClr val="FFFF00"/>
                </a:solidFill>
              </a:rPr>
              <a:t> в караул и его смена. Внутренний порядок в </a:t>
            </a:r>
            <a:r>
              <a:rPr lang="ru-RU" sz="2800" dirty="0" smtClean="0">
                <a:solidFill>
                  <a:srgbClr val="FFFF00"/>
                </a:solidFill>
              </a:rPr>
              <a:t>караулах</a:t>
            </a:r>
            <a:r>
              <a:rPr lang="ru-RU" sz="2800" b="1" dirty="0" smtClean="0">
                <a:solidFill>
                  <a:srgbClr val="FFFF00"/>
                </a:solidFill>
              </a:rPr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694">
        <p14:reveal/>
      </p:transition>
    </mc:Choice>
    <mc:Fallback xmlns="">
      <p:transition spd="slow" advTm="56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6049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836712"/>
            <a:ext cx="88153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59632" y="2924944"/>
            <a:ext cx="6768752" cy="18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Смена караулов.</a:t>
            </a:r>
          </a:p>
        </p:txBody>
      </p:sp>
    </p:spTree>
    <p:extLst>
      <p:ext uri="{BB962C8B-B14F-4D97-AF65-F5344CB8AC3E}">
        <p14:creationId xmlns:p14="http://schemas.microsoft.com/office/powerpoint/2010/main" val="23824815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02824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endParaRPr lang="ru-RU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7812360" y="307745"/>
            <a:ext cx="1080120" cy="56502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59425"/>
            <a:ext cx="234173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Смена караулов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98459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После развода караул прибывает к месту расположения сменяемого караула. Начальник караула останавливает его перед входом на территорию охраняемого объекта или перед караульным помещением на расстоянии, указанном в инструкции начальнику караула, представляется начальнику сменяемого караула и сообщает ему старый пароль. </a:t>
            </a:r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Начальник </a:t>
            </a:r>
            <a:r>
              <a:rPr lang="ru-RU" sz="2000" dirty="0"/>
              <a:t>старого караула, убедившись в правильности предъявленного ему пароля, выводит свой караул из караульного помещения, оставив в помещении своего помощника или одного из разводящих, и выстраивает караул на площадке в шести - восьми шагах перед фронтом нового караула. </a:t>
            </a:r>
            <a:r>
              <a:rPr lang="ru-RU" sz="2000" dirty="0" smtClean="0"/>
              <a:t>После </a:t>
            </a:r>
            <a:r>
              <a:rPr lang="ru-RU" sz="2000" dirty="0"/>
              <a:t>построения начальники караулов поочередно, начиная с начальника нового караула, подают команды "Караул - РАВНЯЙСЬ", "СМИРНО</a:t>
            </a:r>
            <a:r>
              <a:rPr lang="ru-RU" sz="2000" dirty="0" smtClean="0"/>
              <a:t>".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Подав команды, начальники караулов, вооруженные пистолетами, при-</a:t>
            </a:r>
            <a:r>
              <a:rPr lang="ru-RU" sz="2000" dirty="0" err="1"/>
              <a:t>ложив</a:t>
            </a:r>
            <a:r>
              <a:rPr lang="ru-RU" sz="2000" dirty="0"/>
              <a:t> руку к головному убору, строевым шагом идут друг другу навстречу, останавливаются в двух - трех шагах один от другого и, начиная с начальника нового караула, докладывают: "Товарищ лейтенант. Новый караул для смены прибыл. Начальник караула лейтенант Новиков"; "Товарищ лейтенант. Старый караул к смене готов. Начальник караула лейтенант Петров", после чего опускают руку от головного убора.</a:t>
            </a:r>
          </a:p>
        </p:txBody>
      </p:sp>
    </p:spTree>
    <p:extLst>
      <p:ext uri="{BB962C8B-B14F-4D97-AF65-F5344CB8AC3E}">
        <p14:creationId xmlns:p14="http://schemas.microsoft.com/office/powerpoint/2010/main" val="1166277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7529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488" y="105273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Calibri" panose="020F0502020204030204" pitchFamily="34" charset="0"/>
              </a:rPr>
              <a:t>   </a:t>
            </a:r>
            <a:r>
              <a:rPr lang="ru-RU" sz="3000" dirty="0" smtClean="0">
                <a:latin typeface="Calibri" panose="020F0502020204030204" pitchFamily="34" charset="0"/>
              </a:rPr>
              <a:t>   </a:t>
            </a:r>
            <a:endParaRPr lang="ru-RU" sz="3000" dirty="0">
              <a:latin typeface="Calibri" panose="020F0502020204030204" pitchFamily="34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7884368" y="332656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7" y="332656"/>
            <a:ext cx="2511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7876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После докладов начальники караулов подают команду "ВОЛЬНО", сменяют часового у входа в караульное помещение, если он выставлен, а затем командуют своим караулам: "</a:t>
            </a:r>
            <a:r>
              <a:rPr lang="ru-RU" sz="2200" dirty="0" err="1"/>
              <a:t>Напра</a:t>
            </a:r>
            <a:r>
              <a:rPr lang="ru-RU" sz="2200" dirty="0"/>
              <a:t>-ВО", "Шагом - МАРШ".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Начальник нового караула вводит свой караул в караульное помещение, а начальник старого караула отводит свой караул в указанное в инструкции начальнику караула место (помещение), дает команду поставить оружие в пирамиду, оставляет за себя старшего и вместе со своими разводящими входит в караульное помещение</a:t>
            </a:r>
            <a:r>
              <a:rPr lang="ru-R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Личный состав нового караула, войдя в помещение, ставит оружие в пирамиду (пистолеты в сейф), после чего начальники старого и нового караулов приказывают своим разводящим сдать и принять слепки с печатей (оттиски пломб), а помощникам сдать и принять караульное помещение и наблюдают за правильностью передачи. </a:t>
            </a:r>
          </a:p>
        </p:txBody>
      </p:sp>
    </p:spTree>
    <p:extLst>
      <p:ext uri="{BB962C8B-B14F-4D97-AF65-F5344CB8AC3E}">
        <p14:creationId xmlns:p14="http://schemas.microsoft.com/office/powerpoint/2010/main" val="1842536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  </a:t>
            </a:r>
            <a:endParaRPr lang="ru-RU" sz="3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7740352" y="332656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11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96469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После приема слепков с печатей (оттисков пломб) начальник нового </a:t>
            </a:r>
            <a:r>
              <a:rPr lang="ru-RU" sz="2400" dirty="0" smtClean="0"/>
              <a:t>караула </a:t>
            </a:r>
            <a:r>
              <a:rPr lang="ru-RU" sz="2400" dirty="0"/>
              <a:t>командует: "Первая смена - СТАНОВИСЬ". По этой команде </a:t>
            </a:r>
            <a:r>
              <a:rPr lang="ru-RU" sz="2400" dirty="0" smtClean="0"/>
              <a:t>разводящие </a:t>
            </a:r>
            <a:r>
              <a:rPr lang="ru-RU" sz="2400" dirty="0"/>
              <a:t>и караульные первой смены, взяв свое оружие, выстраиваются в одну шеренгу в порядке номеров постов справа налево. Разводящие становятся на правых флангах своих смен, имея при себе слепки с печатей (оттиски пломб), а в темное время суток и фонари.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Разводящие старого караула становятся рядом и правее соответствующих разводящих нового караула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После ухода первой смены из караульного помещения начальник (</a:t>
            </a:r>
            <a:r>
              <a:rPr lang="ru-RU" sz="2400" dirty="0" smtClean="0"/>
              <a:t>помощник </a:t>
            </a:r>
            <a:r>
              <a:rPr lang="ru-RU" sz="2400" dirty="0"/>
              <a:t>начальника) караула производит боевой расчет остального личного состава караула на резервные группы и ставит задачи на случай отражения нападения на охраняемые объекты или на караульное помещение и на случай тушения пожара.</a:t>
            </a:r>
          </a:p>
        </p:txBody>
      </p:sp>
    </p:spTree>
    <p:extLst>
      <p:ext uri="{BB962C8B-B14F-4D97-AF65-F5344CB8AC3E}">
        <p14:creationId xmlns:p14="http://schemas.microsoft.com/office/powerpoint/2010/main" val="1414764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100392" y="260648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676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Движение смен (контрольно-охранных групп) на посты и с постов </a:t>
            </a:r>
            <a:r>
              <a:rPr lang="ru-RU" sz="2200" dirty="0" smtClean="0"/>
              <a:t>совершается </a:t>
            </a:r>
            <a:r>
              <a:rPr lang="ru-RU" sz="2200" dirty="0"/>
              <a:t>в колонне по одному. Разводящий следует в голове колонны. </a:t>
            </a:r>
            <a:endParaRPr lang="ru-RU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Когда последний караульный первой смены нового караула будет </a:t>
            </a:r>
            <a:r>
              <a:rPr lang="ru-RU" sz="2200" dirty="0" smtClean="0"/>
              <a:t>выставлен </a:t>
            </a:r>
            <a:r>
              <a:rPr lang="ru-RU" sz="2200" dirty="0"/>
              <a:t>на пост, разводящий старого караула ведет своих смененных караульных к караульному помещению, следуя в голове смены. </a:t>
            </a:r>
            <a:r>
              <a:rPr lang="ru-RU" sz="2200" dirty="0" smtClean="0"/>
              <a:t>Все </a:t>
            </a:r>
            <a:r>
              <a:rPr lang="ru-RU" sz="2200" dirty="0"/>
              <a:t>команды подаются разводящим старого караула.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При смене караула начальник нового караула вместе с начальником старого караула проверяет путем обхода и наружного осмотра состояние наиболее важных охраняемых объектов, указанных в инструкции начальнику караула, и исправность их освещения, ограждения и окопов, состояние караульного помещения и гауптвахты, после чего принимает от него по описи документы, ящики с боеприпасами, печати на них и ключи к ним, допуски на вскрытые охраняемые объекты, а также средства связи и пожаротушения.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11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713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976" y="1340768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  </a:t>
            </a:r>
            <a:endParaRPr lang="ru-RU" sz="3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7956376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25114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77384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Разводящие старого и нового караулов о произведенной смене по очереди докладывают своим начальникам караулов.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Приняв </a:t>
            </a:r>
            <a:r>
              <a:rPr lang="ru-RU" sz="2400" dirty="0"/>
              <a:t>доклады, начальники караулов, начиная со старого, подписывают постовую ведомость старого караула, причем начальник нового караула вносит в нее замечания о всех обнаруженных во время смены недостатках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О смене начальники караулов во всех случаях докладывают своему </a:t>
            </a:r>
            <a:r>
              <a:rPr lang="ru-RU" sz="2400" dirty="0" smtClean="0"/>
              <a:t>дежурному </a:t>
            </a:r>
            <a:r>
              <a:rPr lang="ru-RU" sz="2400" dirty="0"/>
              <a:t>по караулам (по воинской части) по телефону или лично прибывают к нему с докладом.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После смены караула начальник старого караула уводит караул в свою воинскую часть (подразделение).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По прибытии в подразделение после смены караула начальник караула выстраивает личный состав караула и докладывает командиру подразделения о выполнении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2799034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" y="980728"/>
            <a:ext cx="85836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2924944"/>
            <a:ext cx="6840760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Смена часовых.</a:t>
            </a:r>
          </a:p>
        </p:txBody>
      </p:sp>
    </p:spTree>
    <p:extLst>
      <p:ext uri="{BB962C8B-B14F-4D97-AF65-F5344CB8AC3E}">
        <p14:creationId xmlns:p14="http://schemas.microsoft.com/office/powerpoint/2010/main" val="134743293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   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7524328" y="260648"/>
            <a:ext cx="1152128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3" y="260648"/>
            <a:ext cx="222208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Смена часовых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78109"/>
            <a:ext cx="85689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Смена часовых производится через 2 часа, в четный или нечетный час.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При температуре воздуха -20 град. С и ниже, а во время ветра и при меньшем морозе смена часовых наружных постов, а также внутренних постов, находящихся в неотапливаемых помещениях, производится через 1 час. При температуре воздуха +30 град. С и выше (в тени) смена часовых производится также через 1 час. Указание о смене часовых через 1 час в этих случаях дает дежурный по караулам (по воинской части</a:t>
            </a:r>
            <a:r>
              <a:rPr lang="ru-RU" sz="22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При приближении смены к часовому на расстояние 10 - 15 шагов разводящий нового караула командует: "Смена - СТОЙ" - и приказывает одному из караульных наблюдать (при следовании смены на машине - зарядить оружие и наблюдать) за постом и подступами к нему.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Например: "Рядовой Попов, принять пост и подступы к нему под </a:t>
            </a:r>
            <a:r>
              <a:rPr lang="ru-RU" sz="2200" dirty="0" err="1"/>
              <a:t>вре-менное</a:t>
            </a:r>
            <a:r>
              <a:rPr lang="ru-RU" sz="2200" dirty="0"/>
              <a:t> наблюдение".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41915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4" y="963821"/>
            <a:ext cx="62912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Лента лицом вверх 4"/>
          <p:cNvSpPr/>
          <p:nvPr/>
        </p:nvSpPr>
        <p:spPr>
          <a:xfrm>
            <a:off x="7812360" y="332656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37175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Развод </a:t>
            </a:r>
            <a:r>
              <a:rPr lang="ru-RU" sz="3200" dirty="0"/>
              <a:t>караулов.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Смена </a:t>
            </a:r>
            <a:r>
              <a:rPr lang="ru-RU" sz="3200" dirty="0"/>
              <a:t>караулов.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Смена </a:t>
            </a:r>
            <a:r>
              <a:rPr lang="ru-RU" sz="3200" dirty="0"/>
              <a:t>часовых.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Внутренний </a:t>
            </a:r>
            <a:r>
              <a:rPr lang="ru-RU" sz="3200" dirty="0"/>
              <a:t>порядок в караулах.</a:t>
            </a:r>
          </a:p>
        </p:txBody>
      </p:sp>
    </p:spTree>
  </p:cSld>
  <p:clrMapOvr>
    <a:masterClrMapping/>
  </p:clrMapOvr>
  <p:transition spd="slow" advTm="17824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3824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56376" y="188640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36" y="251570"/>
            <a:ext cx="23955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00927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Часовой при приближении смены становится лицом к ней и </a:t>
            </a:r>
            <a:r>
              <a:rPr lang="ru-RU" sz="2200" dirty="0" smtClean="0"/>
              <a:t>самостоятельно </a:t>
            </a:r>
            <a:r>
              <a:rPr lang="ru-RU" sz="2200" dirty="0"/>
              <a:t>берет автомат в положение "на ремень" (карабин - "к ноге"). По команде разводящего нового караула "Рядовой Васильев, на пост шагом - МАРШ" часовой принимает строевую стойку, делает шаг вправо, караульный подходит к часовому и становится на его место лицом в противоположную сторону (с карабином у ноги).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Разводящие старого и нового караулов становятся по обе стороны часового и караульного в одном - двух шагах от них, лицом друг к другу.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По команде разводящего старого караула "Часовой, СДАТЬ ПОСТ" часовой производит словесную сдачу поста. При этом часовой и караульный поворачивают друг к другу голову. </a:t>
            </a:r>
            <a:endParaRPr lang="ru-RU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Словесная сдача поста состоит в том, что часовой, назвав номер поста, перечисляет заступающему на пост караульному все подлежащее охране согласно табелю постам, а также указывает, что было замечено вблизи поста во время несения им службы.</a:t>
            </a:r>
          </a:p>
        </p:txBody>
      </p:sp>
    </p:spTree>
    <p:extLst>
      <p:ext uri="{BB962C8B-B14F-4D97-AF65-F5344CB8AC3E}">
        <p14:creationId xmlns:p14="http://schemas.microsoft.com/office/powerpoint/2010/main" val="117617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6150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3965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После словесной сдачи поста караульный по команде своего разводящего "Караульный, ПРИНЯТЬ ПОСТ" обязан вместе с разводящим нового караула в присутствии часового и разводящего старого караула обойти охраняемый </a:t>
            </a:r>
            <a:r>
              <a:rPr lang="ru-RU" sz="2400" dirty="0" smtClean="0"/>
              <a:t>объект.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/>
              <a:t>Если при приеме и сдаче поста будет обнаружена какая-либо неисправность (повреждение ограждения или печатей, пломб, замков, шнуров, дверей, окон) или несоответствие печатей (пломб) слепкам (оттискам), а также количества находящихся под охраной боевых машин (другого вооружения и военной техники) количеству, указанному в табеле постам, разводящий прекращает передачу поста и вызывает начальника караула; при приеме постов новым караулом в таких случаях вызываются начальники старого и нового караулов.</a:t>
            </a:r>
          </a:p>
        </p:txBody>
      </p:sp>
      <p:sp>
        <p:nvSpPr>
          <p:cNvPr id="3" name="Лента лицом вверх 2"/>
          <p:cNvSpPr/>
          <p:nvPr/>
        </p:nvSpPr>
        <p:spPr>
          <a:xfrm>
            <a:off x="8028384" y="260648"/>
            <a:ext cx="864096" cy="432048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7" y="293544"/>
            <a:ext cx="23955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2394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60648"/>
            <a:ext cx="23955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028384" y="264207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Закончив сдачу и прием поста, часовой и заступающий на пост караульный становятся лицом к разводящему и поочередно </a:t>
            </a:r>
            <a:r>
              <a:rPr lang="ru-RU" sz="2200" dirty="0" smtClean="0"/>
              <a:t>докладывают. Например</a:t>
            </a:r>
            <a:r>
              <a:rPr lang="ru-RU" sz="2200" dirty="0"/>
              <a:t>: "Товарищ сержант. Рядовой Петров пост номер такой-то сдал"; "Товарищ старший сержант. Рядовой Васильев пост номер такой-то принял".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После доклада и получения указаний от разводящего часовой берет оружие, как указано в ст. 188, и приступает к выполнению своих обязанностей на посту.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Переход караульного на положение часового (часового на положение караульного) определяется его докладом о приеме (сдаче) поста</a:t>
            </a:r>
            <a:r>
              <a:rPr lang="ru-R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При расположении постов по обе стороны от караульного помещения разводящий сначала сменяет часовых на постах, расположенных по одну сторону караульного помещения, а затем, оставив сменившихся в караульном помещении, выстраивает остальных караульных этой смены и ведет их на посты.</a:t>
            </a:r>
          </a:p>
        </p:txBody>
      </p:sp>
    </p:spTree>
    <p:extLst>
      <p:ext uri="{BB962C8B-B14F-4D97-AF65-F5344CB8AC3E}">
        <p14:creationId xmlns:p14="http://schemas.microsoft.com/office/powerpoint/2010/main" val="225680285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2818"/>
            <a:ext cx="23955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8100392" y="273621"/>
            <a:ext cx="864096" cy="467072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1893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/>
              <a:t>По возвращении смены с постов и после </a:t>
            </a:r>
            <a:r>
              <a:rPr lang="ru-RU" sz="2400" b="1" dirty="0" err="1"/>
              <a:t>разряжания</a:t>
            </a:r>
            <a:r>
              <a:rPr lang="ru-RU" sz="2400" b="1" dirty="0"/>
              <a:t> оружия, кроме пистолетов, разводящий приказывает караульным поставить автоматы (карабины) в пирамиду (пистолеты в сейф) и докладывает о произведенной смене начальнику </a:t>
            </a:r>
            <a:r>
              <a:rPr lang="ru-RU" sz="2400" b="1" dirty="0" smtClean="0"/>
              <a:t>караула.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Выставление </a:t>
            </a:r>
            <a:r>
              <a:rPr lang="ru-RU" sz="2400" b="1" dirty="0"/>
              <a:t>часовых на новые посты, а также снятие часовых с упраздняемых постов производятся начальником караула на основании заверенного печатью письменного приказа начальника гарнизона (командира воинской части) в присутствии дежурного по караулам (по воинской части) и начальника охраняемого объекта; о выставлении (снятии) часовых делается запись в постовой ведомости.</a:t>
            </a:r>
          </a:p>
        </p:txBody>
      </p:sp>
    </p:spTree>
    <p:extLst>
      <p:ext uri="{BB962C8B-B14F-4D97-AF65-F5344CB8AC3E}">
        <p14:creationId xmlns:p14="http://schemas.microsoft.com/office/powerpoint/2010/main" val="208493147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80728"/>
            <a:ext cx="77787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2708920"/>
            <a:ext cx="6696744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Внутренний порядок в караулах.</a:t>
            </a:r>
          </a:p>
        </p:txBody>
      </p:sp>
    </p:spTree>
    <p:extLst>
      <p:ext uri="{BB962C8B-B14F-4D97-AF65-F5344CB8AC3E}">
        <p14:creationId xmlns:p14="http://schemas.microsoft.com/office/powerpoint/2010/main" val="229277050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7956376" y="260648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Никто из состава караула не имеет права оставлять караульное помещение без разрешения начальника караула.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В караульном помещении должны соблюдаться тишина и порядок. </a:t>
            </a:r>
            <a:r>
              <a:rPr lang="ru-RU" sz="2200" dirty="0" smtClean="0"/>
              <a:t>Запрещается </a:t>
            </a:r>
            <a:r>
              <a:rPr lang="ru-RU" sz="2200" dirty="0"/>
              <a:t>петь и играть на музыкальных инструментах. Разрешается </a:t>
            </a:r>
            <a:r>
              <a:rPr lang="ru-RU" sz="2200" dirty="0" smtClean="0"/>
              <a:t>слушать </a:t>
            </a:r>
            <a:r>
              <a:rPr lang="ru-RU" sz="2200" dirty="0"/>
              <a:t>радиотрансляцию через головные телефоны, читать, писать, играть в шахматы и шашки. Курение и чистка обуви разрешаются только в отведенных для этого местах.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В караульном помещении караулов, личный состав которых несет службу в карауле через 1 - 2 суток, разрешается устанавливать телевизор и смотреть телепрограммы в определяемое инструкцией начальнику караула время, не мешая выполнению задачи караулом и сну отдыхающей смены</a:t>
            </a:r>
            <a:r>
              <a:rPr lang="ru-R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Автоматы и пулеметы ставятся в пирамиды без магазинов, с затворами в переднем положении, карабины ставятся в пирамиды незаряженными, со спущенными курками. Пирамиды в караульном помещении на замок не закрываются.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8830" y="316089"/>
            <a:ext cx="449834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Внутренний порядок в караулах</a:t>
            </a:r>
          </a:p>
        </p:txBody>
      </p:sp>
    </p:spTree>
    <p:extLst>
      <p:ext uri="{BB962C8B-B14F-4D97-AF65-F5344CB8AC3E}">
        <p14:creationId xmlns:p14="http://schemas.microsoft.com/office/powerpoint/2010/main" val="1005395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570"/>
            <a:ext cx="4645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778466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Сумки со снаряженными магазинами к </a:t>
            </a:r>
            <a:r>
              <a:rPr lang="ru-RU" sz="2200" dirty="0" smtClean="0"/>
              <a:t>автоматам </a:t>
            </a:r>
            <a:r>
              <a:rPr lang="ru-RU" sz="2200" dirty="0"/>
              <a:t>и ножны со штыком-ножом с поясных ремней не снимаются. Начальники караулов, вооруженные пистолетами, в караульном помещении их не снимают.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Магазины к пулеметам хранятся в специальном ящике пирамиды, закрытом на замок, ключ от которого находится у начальника караула</a:t>
            </a:r>
            <a:r>
              <a:rPr lang="ru-R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Оружие из пирамиды берется только с разрешения начальника караула или его помощника. Чистка оружия производится без разборки под руководством начальника караула или его помощника.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Личному составу караула разрешается в караульном помещении быть без головных уборов и </a:t>
            </a:r>
            <a:r>
              <a:rPr lang="ru-RU" sz="2200" dirty="0" smtClean="0"/>
              <a:t>шинелей, </a:t>
            </a:r>
            <a:r>
              <a:rPr lang="ru-RU" sz="2200" dirty="0"/>
              <a:t>но при снаряжении. Снятые </a:t>
            </a:r>
            <a:r>
              <a:rPr lang="ru-RU" sz="2200" dirty="0" smtClean="0"/>
              <a:t>шинели </a:t>
            </a:r>
            <a:r>
              <a:rPr lang="ru-RU" sz="2200" dirty="0"/>
              <a:t>и головные уборы должны быть на вешалке.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Личному составу караула, за исключением начальника караула и его помощника, запрещается вступать в разговоры с прибывшими в караульное помещение; разрешается только отвечать на вопросы лиц, проверяющих караул.</a:t>
            </a:r>
          </a:p>
        </p:txBody>
      </p:sp>
    </p:spTree>
    <p:extLst>
      <p:ext uri="{BB962C8B-B14F-4D97-AF65-F5344CB8AC3E}">
        <p14:creationId xmlns:p14="http://schemas.microsoft.com/office/powerpoint/2010/main" val="2885725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libri" panose="020F0502020204030204" pitchFamily="34" charset="0"/>
              </a:rPr>
              <a:t>   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7867808" y="261627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1627"/>
            <a:ext cx="4645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7740"/>
            <a:ext cx="86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Разрешается отдыхать лежа (спать) без обуви, не снимая снаряжения и не раздеваясь, а только расстегнув воротник и ослабив поясной ремень: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24461"/>
            <a:ext cx="85775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начальнику караула - 4 часа в определяемое инструкцией дневное (при гауптвахте - в ночное) время;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помощнику </a:t>
            </a:r>
            <a:r>
              <a:rPr lang="ru-RU" sz="2000" dirty="0"/>
              <a:t>начальника караула, помощнику начальника караула (оператору) по техническим средствам охраны - 4 часа каждому с разрешения начальника караула;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помощнику </a:t>
            </a:r>
            <a:r>
              <a:rPr lang="ru-RU" sz="2000" dirty="0"/>
              <a:t>начальника караула по службе караульных собак, разводящим, выводным (конвойным) и водителям транспортных средств - в свободное от исполнения обязанностей время с разрешения начальника караула;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составу </a:t>
            </a:r>
            <a:r>
              <a:rPr lang="ru-RU" sz="2000" dirty="0"/>
              <a:t>одной смены караульных - перед </a:t>
            </a:r>
            <a:r>
              <a:rPr lang="ru-RU" sz="2000" dirty="0" err="1"/>
              <a:t>заступлением</a:t>
            </a:r>
            <a:r>
              <a:rPr lang="ru-RU" sz="2000" dirty="0"/>
              <a:t> на посты, после того как возвратится в караульное помещение сменившаяся с постов другая смена и караулу будет произведен боевой расчет;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смене </a:t>
            </a:r>
            <a:r>
              <a:rPr lang="ru-RU" sz="2000" dirty="0"/>
              <a:t>караульных, которые несут охрану объектов только ночью, - по возвращении их в караульное помещение до отправления вновь на посты;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караульным </a:t>
            </a:r>
            <a:r>
              <a:rPr lang="ru-RU" sz="2000" dirty="0"/>
              <a:t>контрольно-охранной группы - поочередно, по 4 часа с разрешения начальника караула.</a:t>
            </a:r>
          </a:p>
        </p:txBody>
      </p:sp>
    </p:spTree>
    <p:extLst>
      <p:ext uri="{BB962C8B-B14F-4D97-AF65-F5344CB8AC3E}">
        <p14:creationId xmlns:p14="http://schemas.microsoft.com/office/powerpoint/2010/main" val="273959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909916"/>
            <a:ext cx="6419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1772816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6092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58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7740352" y="260648"/>
            <a:ext cx="1080120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251569"/>
            <a:ext cx="4645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908963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В гарнизонные караулы, а также во внутренние караулы, находящиеся вне расположения воинской части, доставка пищи организуется </a:t>
            </a:r>
            <a:r>
              <a:rPr lang="ru-RU" sz="2200" dirty="0" smtClean="0"/>
              <a:t>командирами </a:t>
            </a:r>
            <a:r>
              <a:rPr lang="ru-RU" sz="2200" dirty="0"/>
              <a:t>подразделений, от которых они назначены, или дежурным по воинской части.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Пища личному составу караула, расположенного на территории </a:t>
            </a:r>
            <a:r>
              <a:rPr lang="ru-RU" sz="2200" dirty="0" smtClean="0"/>
              <a:t>воинской </a:t>
            </a:r>
            <a:r>
              <a:rPr lang="ru-RU" sz="2200" dirty="0"/>
              <a:t>части, доставляется по приказу начальника караула караульными бодрствующей смены.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Содержание в чистоте и порядке караульного помещения и </a:t>
            </a:r>
            <a:r>
              <a:rPr lang="ru-RU" sz="2200" dirty="0" smtClean="0"/>
              <a:t>прилегающей </a:t>
            </a:r>
            <a:r>
              <a:rPr lang="ru-RU" sz="2200" dirty="0"/>
              <a:t>к нему территории, а также топка печей возлагаются на состав караула. </a:t>
            </a:r>
            <a:endParaRPr lang="ru-RU" sz="22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Кроме ежедневной уборки не реже одного раза в неделю в дни, установленные военным комендантом гарнизона (начальником штаба воинской части), по приказанию начальника медицинской службы гарнизона (воинской части) производится профилактическая дезинфекция караульного помещения.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484230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верх 2"/>
          <p:cNvSpPr/>
          <p:nvPr/>
        </p:nvSpPr>
        <p:spPr>
          <a:xfrm>
            <a:off x="7884368" y="332656"/>
            <a:ext cx="1008112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31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7" y="332656"/>
            <a:ext cx="4645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Караульное помещение в холодное время года проветривается не реже четырех раз в сутки. В теплое время форточки или окна держатся открыты-ми с одной стороны помещения. Зимой температура воздуха в караульном помещении должна быть не ниже +18 град. С. Топка печей оканчивается не позже установленного начальником гарнизона времени. Топку плиты для подогрева пищи составу караула и печи в сушилке начальник караула разрешает по мере необходимости. Горячий чай должен быть постоянно.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С наступлением темноты в караульном помещении, в коридорах и туалете должно быть полное освещение, а в комнате для отдыхающей смены - дежурное освещение.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/>
              <a:t>В караульном помещении, находящемся вне военного городка, окна в ночное время закрываются ставнями изнутри.</a:t>
            </a:r>
          </a:p>
        </p:txBody>
      </p:sp>
    </p:spTree>
    <p:extLst>
      <p:ext uri="{BB962C8B-B14F-4D97-AF65-F5344CB8AC3E}">
        <p14:creationId xmlns:p14="http://schemas.microsoft.com/office/powerpoint/2010/main" val="240079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7" y="184101"/>
            <a:ext cx="4645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Лента лицом вверх 3"/>
          <p:cNvSpPr/>
          <p:nvPr/>
        </p:nvSpPr>
        <p:spPr>
          <a:xfrm>
            <a:off x="8028384" y="260648"/>
            <a:ext cx="864096" cy="493018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b="1" dirty="0"/>
              <a:t>Для охраны караульного помещения караулов, расположенных вне военного городка и имеющих в своем составе не менее пяти трехсменных </a:t>
            </a:r>
            <a:r>
              <a:rPr lang="ru-RU" sz="2400" b="1" dirty="0" smtClean="0"/>
              <a:t>постов</a:t>
            </a:r>
            <a:r>
              <a:rPr lang="ru-RU" sz="2400" b="1" dirty="0"/>
              <a:t>, у входа в караульное помещение выставляется часовой из числа караульных бодрствующей смены.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b="1" dirty="0"/>
              <a:t>В караулах, охраняющих особо важные объекты и имеющих в своем составе менее пяти трехсменных постов, дополнительно для охраны караульного помещения могут назначаться караульные.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2400" b="1" dirty="0" smtClean="0"/>
              <a:t>Входные </a:t>
            </a:r>
            <a:r>
              <a:rPr lang="ru-RU" sz="2400" b="1" dirty="0"/>
              <a:t>двери караульного помещения оборудуются смотровым окном и всегда должны быть заперты изнутри.</a:t>
            </a:r>
          </a:p>
        </p:txBody>
      </p:sp>
    </p:spTree>
    <p:extLst>
      <p:ext uri="{BB962C8B-B14F-4D97-AF65-F5344CB8AC3E}">
        <p14:creationId xmlns:p14="http://schemas.microsoft.com/office/powerpoint/2010/main" val="32983803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9" y="980728"/>
            <a:ext cx="707231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2866400"/>
            <a:ext cx="5400600" cy="14401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Развод караулов.</a:t>
            </a:r>
          </a:p>
        </p:txBody>
      </p:sp>
    </p:spTree>
    <p:extLst>
      <p:ext uri="{BB962C8B-B14F-4D97-AF65-F5344CB8AC3E}">
        <p14:creationId xmlns:p14="http://schemas.microsoft.com/office/powerpoint/2010/main" val="1715657166"/>
      </p:ext>
    </p:extLst>
  </p:cSld>
  <p:clrMapOvr>
    <a:masterClrMapping/>
  </p:clrMapOvr>
  <p:transition spd="slow" advTm="1814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8078112" y="251954"/>
            <a:ext cx="864096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780928"/>
            <a:ext cx="66675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0774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Развод караулов заключается в проверке готовности караулов к несению службы, в переходе их в подчинение лицам, указанным в ст. 97, и в предоставлении караулам права смены старых караулов. Развод караулов должен продолжаться не более 40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07192"/>
            <a:ext cx="2487925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ru-RU" sz="2400" b="1" dirty="0"/>
              <a:t>Развод караулов </a:t>
            </a:r>
          </a:p>
        </p:txBody>
      </p:sp>
    </p:spTree>
    <p:extLst>
      <p:ext uri="{BB962C8B-B14F-4D97-AF65-F5344CB8AC3E}">
        <p14:creationId xmlns:p14="http://schemas.microsoft.com/office/powerpoint/2010/main" val="2556764903"/>
      </p:ext>
    </p:extLst>
  </p:cSld>
  <p:clrMapOvr>
    <a:masterClrMapping/>
  </p:clrMapOvr>
  <p:transition spd="slow" advTm="1825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8012712" y="387276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49" y="316247"/>
            <a:ext cx="26527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2474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Место и время развода гарнизонных караулов устанавливает начальник гарнизона, а внутренних караулов - командир воинской части, исходя из того, что время на движение караулов к месту развода и с места развода в караульное помещение не должно превышать 1 часа. </a:t>
            </a:r>
            <a:endParaRPr lang="ru-RU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На развод выводятся весь личный состав караулов и оркестр, которые прибывают к месту развода не позднее чем за 10 минут до его начала.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400" dirty="0"/>
              <a:t>В гарнизонах и воинских частях, где нет оркестров, а также при температуре воздуха -15 град. С и ниже на развод караулов выводятся один - два сигналиста-барабанщика или используются технические средства воспроизведения музыки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863480"/>
      </p:ext>
    </p:extLst>
  </p:cSld>
  <p:clrMapOvr>
    <a:masterClrMapping/>
  </p:clrMapOvr>
  <p:transition spd="slow" advTm="1592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2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7812"/>
          <a:stretch/>
        </p:blipFill>
        <p:spPr bwMode="auto">
          <a:xfrm>
            <a:off x="-25648" y="891332"/>
            <a:ext cx="9169648" cy="59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нта лицом вверх 1"/>
          <p:cNvSpPr/>
          <p:nvPr/>
        </p:nvSpPr>
        <p:spPr>
          <a:xfrm>
            <a:off x="7956376" y="260648"/>
            <a:ext cx="936104" cy="51866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6527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dirty="0"/>
              <a:t>Развод гарнизонных караулов производится дежурным по караулам.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dirty="0"/>
              <a:t>Развод внутренних караулов производится дежурным по воинской части.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b="1" dirty="0"/>
              <a:t>Развод временных караулов производится вместе с постоянными караулами. Если временные караулы назначаются после развода постоянных караулов, развод их производится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2051536326"/>
      </p:ext>
    </p:extLst>
  </p:cSld>
  <p:clrMapOvr>
    <a:masterClrMapping/>
  </p:clrMapOvr>
  <p:transition spd="slow" advTm="1923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9073008" cy="5688632"/>
          </a:xfrm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    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8028384" y="260648"/>
            <a:ext cx="936104" cy="524734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56" y="270332"/>
            <a:ext cx="26527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2457951"/>
              </p:ext>
            </p:extLst>
          </p:nvPr>
        </p:nvGraphicFramePr>
        <p:xfrm>
          <a:off x="323528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Tm="942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812088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endParaRPr lang="ru-RU" sz="3600" dirty="0"/>
          </a:p>
        </p:txBody>
      </p:sp>
      <p:sp>
        <p:nvSpPr>
          <p:cNvPr id="5" name="Лента лицом вверх 4"/>
          <p:cNvSpPr/>
          <p:nvPr/>
        </p:nvSpPr>
        <p:spPr>
          <a:xfrm>
            <a:off x="7956376" y="260648"/>
            <a:ext cx="936104" cy="504056"/>
          </a:xfrm>
          <a:prstGeom prst="ribbon2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47" y="332656"/>
            <a:ext cx="26574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904" y="845503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Для проверки караулов дежурный по караулам, если нужно, разводит шеренги на один шаг одну от другой и вместе со своим помощником </a:t>
            </a:r>
            <a:r>
              <a:rPr lang="ru-RU" sz="2400" dirty="0" smtClean="0"/>
              <a:t>проверяет </a:t>
            </a:r>
            <a:r>
              <a:rPr lang="ru-RU" sz="2400" dirty="0"/>
              <a:t>состав караулов, внешний вид личного состава, знание им своих обязанностей, а также исправность оружия и дает указания по устранению выявленных недостатков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Если какой-либо караул окажется не подготовленным к несению </a:t>
            </a:r>
            <a:r>
              <a:rPr lang="ru-RU" sz="2400" dirty="0" smtClean="0"/>
              <a:t>службы</a:t>
            </a:r>
            <a:r>
              <a:rPr lang="ru-RU" sz="2400" dirty="0"/>
              <a:t>, дежурный по караулам возвращает его в воинскую часть, от которой караул назначен, для дополнительной подготовки или замены и немедленно докладывает об этом начальнику и военному коменданту гарнизона. Развод этого караула дежурный по караулам или его помощник производит отдельно</a:t>
            </a:r>
            <a:r>
              <a:rPr lang="ru-RU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/>
              <a:t>Дежурный по караулам напоминает каждому начальнику караула об особенностях его службы и вручает записку с паролями.</a:t>
            </a:r>
          </a:p>
        </p:txBody>
      </p:sp>
    </p:spTree>
  </p:cSld>
  <p:clrMapOvr>
    <a:masterClrMapping/>
  </p:clrMapOvr>
  <p:transition spd="slow" advTm="10966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2617</Words>
  <Application>Microsoft Office PowerPoint</Application>
  <PresentationFormat>Экран (4:3)</PresentationFormat>
  <Paragraphs>121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Admin</cp:lastModifiedBy>
  <cp:revision>338</cp:revision>
  <dcterms:created xsi:type="dcterms:W3CDTF">2013-02-18T18:40:05Z</dcterms:created>
  <dcterms:modified xsi:type="dcterms:W3CDTF">2024-04-02T01:23:19Z</dcterms:modified>
</cp:coreProperties>
</file>