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1" r:id="rId1"/>
    <p:sldMasterId id="2147484609" r:id="rId2"/>
  </p:sldMasterIdLst>
  <p:notesMasterIdLst>
    <p:notesMasterId r:id="rId39"/>
  </p:notesMasterIdLst>
  <p:sldIdLst>
    <p:sldId id="342" r:id="rId3"/>
    <p:sldId id="417" r:id="rId4"/>
    <p:sldId id="437" r:id="rId5"/>
    <p:sldId id="438" r:id="rId6"/>
    <p:sldId id="439" r:id="rId7"/>
    <p:sldId id="440" r:id="rId8"/>
    <p:sldId id="473" r:id="rId9"/>
    <p:sldId id="442" r:id="rId10"/>
    <p:sldId id="443" r:id="rId11"/>
    <p:sldId id="446" r:id="rId12"/>
    <p:sldId id="453" r:id="rId13"/>
    <p:sldId id="444" r:id="rId14"/>
    <p:sldId id="472" r:id="rId15"/>
    <p:sldId id="447" r:id="rId16"/>
    <p:sldId id="474" r:id="rId17"/>
    <p:sldId id="476" r:id="rId18"/>
    <p:sldId id="454" r:id="rId19"/>
    <p:sldId id="455" r:id="rId20"/>
    <p:sldId id="456" r:id="rId21"/>
    <p:sldId id="448" r:id="rId22"/>
    <p:sldId id="459" r:id="rId23"/>
    <p:sldId id="452" r:id="rId24"/>
    <p:sldId id="460" r:id="rId25"/>
    <p:sldId id="461" r:id="rId26"/>
    <p:sldId id="463" r:id="rId27"/>
    <p:sldId id="464" r:id="rId28"/>
    <p:sldId id="465" r:id="rId29"/>
    <p:sldId id="462" r:id="rId30"/>
    <p:sldId id="466" r:id="rId31"/>
    <p:sldId id="468" r:id="rId32"/>
    <p:sldId id="477" r:id="rId33"/>
    <p:sldId id="467" r:id="rId34"/>
    <p:sldId id="469" r:id="rId35"/>
    <p:sldId id="478" r:id="rId36"/>
    <p:sldId id="479" r:id="rId37"/>
    <p:sldId id="435" r:id="rId38"/>
  </p:sldIdLst>
  <p:sldSz cx="9144000" cy="6858000" type="screen4x3"/>
  <p:notesSz cx="6669088" cy="9928225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CE399"/>
    <a:srgbClr val="FAD46A"/>
    <a:srgbClr val="A3E7FF"/>
    <a:srgbClr val="BAE18F"/>
    <a:srgbClr val="FFD347"/>
    <a:srgbClr val="C9A6E4"/>
    <a:srgbClr val="D8BEEC"/>
    <a:srgbClr val="E6D6F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E25E649-3F16-4E02-A733-19D2CDBF48F0}" styleName="Средний стиль 3 - акцент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7AC3CCA-C797-4891-BE02-D94E43425B78}" styleName="Средний стиль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616DA210-FB5B-4158-B5E0-FEB733F419BA}" styleName="Светлый стиль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69CF1AB2-1976-4502-BF36-3FF5EA218861}" styleName="Средний стиль 4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74C1A8A3-306A-4EB7-A6B1-4F7E0EB9C5D6}" styleName="Средний стиль 3 - акцент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D03447BB-5D67-496B-8E87-E561075AD55C}" styleName="Темный стиль 1 - акцент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1FECB4D8-DB02-4DC6-A0A2-4F2EBAE1DC90}" styleName="Средний стиль 1 - акцент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270"/>
    <p:restoredTop sz="95141" autoAdjust="0"/>
  </p:normalViewPr>
  <p:slideViewPr>
    <p:cSldViewPr>
      <p:cViewPr>
        <p:scale>
          <a:sx n="90" d="100"/>
          <a:sy n="90" d="100"/>
        </p:scale>
        <p:origin x="-1344" y="1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notesMaster" Target="notesMasters/notesMaster1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theme" Target="theme/theme1.xml"/><Relationship Id="rId7" Type="http://schemas.openxmlformats.org/officeDocument/2006/relationships/slide" Target="slides/slide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presProps" Target="pres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tableStyles" Target="tableStyles.xml"/><Relationship Id="rId8" Type="http://schemas.openxmlformats.org/officeDocument/2006/relationships/slide" Target="slides/slide6.xml"/><Relationship Id="rId3" Type="http://schemas.openxmlformats.org/officeDocument/2006/relationships/slide" Target="slides/slide1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25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778250" y="0"/>
            <a:ext cx="288925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FF3CBCF8-424B-6B41-9043-F0F8682FEA84}" type="datetimeFigureOut">
              <a:rPr lang="ru-RU"/>
              <a:pPr>
                <a:defRPr/>
              </a:pPr>
              <a:t>29.02.2024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854075" y="744538"/>
            <a:ext cx="4960938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66750" y="4716463"/>
            <a:ext cx="5335588" cy="44672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88925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778250" y="9429750"/>
            <a:ext cx="2889250" cy="496888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charset="0"/>
              </a:defRPr>
            </a:lvl1pPr>
          </a:lstStyle>
          <a:p>
            <a:fld id="{C5DB7913-9F90-C845-9DB1-7AC9FE27F906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78211969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5.jpeg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904875" y="3648075"/>
            <a:ext cx="7315200" cy="1279525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Прямоугольник 4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Прямоугольник 5"/>
          <p:cNvSpPr/>
          <p:nvPr/>
        </p:nvSpPr>
        <p:spPr>
          <a:xfrm>
            <a:off x="904875" y="3648075"/>
            <a:ext cx="228600" cy="1279525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Прямоугольник 6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10" name="Дата 27"/>
          <p:cNvSpPr>
            <a:spLocks noGrp="1"/>
          </p:cNvSpPr>
          <p:nvPr>
            <p:ph type="dt" sz="half" idx="10"/>
          </p:nvPr>
        </p:nvSpPr>
        <p:spPr>
          <a:xfrm>
            <a:off x="6400800" y="6354763"/>
            <a:ext cx="2286000" cy="366712"/>
          </a:xfrm>
        </p:spPr>
        <p:txBody>
          <a:bodyPr/>
          <a:lstStyle>
            <a:lvl1pPr>
              <a:defRPr sz="1400"/>
            </a:lvl1pPr>
          </a:lstStyle>
          <a:p>
            <a:pPr>
              <a:defRPr/>
            </a:pPr>
            <a:fld id="{B471AEA2-8C7D-424F-8F5A-BB2C31128C6C}" type="datetimeFigureOut">
              <a:rPr lang="ru-RU"/>
              <a:pPr>
                <a:defRPr/>
              </a:pPr>
              <a:t>29.02.2024</a:t>
            </a:fld>
            <a:endParaRPr lang="ru-RU"/>
          </a:p>
        </p:txBody>
      </p:sp>
      <p:sp>
        <p:nvSpPr>
          <p:cNvPr id="11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2898775" y="6354763"/>
            <a:ext cx="3475038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2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1216025" y="6354763"/>
            <a:ext cx="1219200" cy="366712"/>
          </a:xfrm>
        </p:spPr>
        <p:txBody>
          <a:bodyPr/>
          <a:lstStyle>
            <a:lvl1pPr>
              <a:defRPr/>
            </a:lvl1pPr>
          </a:lstStyle>
          <a:p>
            <a:fld id="{CF1432AC-2414-004C-8B60-6D7581DC154E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5873535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19AC2C-0DA0-6D4E-B963-CEA2CC75938A}" type="datetimeFigureOut">
              <a:rPr lang="ru-RU"/>
              <a:pPr>
                <a:defRPr/>
              </a:pPr>
              <a:t>29.02.2024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4C2D586-7C2C-394E-A801-FF857148822A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8021184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ая соединительная линия 10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>
            <a:solidFill>
              <a:schemeClr val="accent2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" name="Равнобедренный треугольник 11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Прямая соединительная линия 12"/>
          <p:cNvSpPr>
            <a:spLocks noChangeShapeType="1"/>
          </p:cNvSpPr>
          <p:nvPr/>
        </p:nvSpPr>
        <p:spPr bwMode="auto">
          <a:xfrm rot="5400000">
            <a:off x="3630612" y="3201988"/>
            <a:ext cx="5851525" cy="0"/>
          </a:xfrm>
          <a:prstGeom prst="line">
            <a:avLst/>
          </a:prstGeom>
          <a:noFill/>
          <a:ln w="9525">
            <a:solidFill>
              <a:schemeClr val="accent2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74CCC5-80DF-3A42-BC04-8B59D962FFEA}" type="datetimeFigureOut">
              <a:rPr lang="ru-RU"/>
              <a:pPr>
                <a:defRPr/>
              </a:pPr>
              <a:t>29.02.2024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3469CDB-3002-8D45-9180-CFCD55ECE6A8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75621558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1_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8" y="-100013"/>
            <a:ext cx="9144000" cy="64833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22"/>
          <p:cNvSpPr>
            <a:spLocks noChangeArrowheads="1"/>
          </p:cNvSpPr>
          <p:nvPr/>
        </p:nvSpPr>
        <p:spPr bwMode="auto">
          <a:xfrm>
            <a:off x="0" y="5868988"/>
            <a:ext cx="9144000" cy="1006475"/>
          </a:xfrm>
          <a:prstGeom prst="rect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57150" cmpd="thickTh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>
              <a:defRPr/>
            </a:pPr>
            <a:endParaRPr lang="ru-RU" altLang="ru-RU" sz="2000" b="1" smtClean="0">
              <a:solidFill>
                <a:srgbClr val="FFFF00"/>
              </a:solidFill>
              <a:latin typeface="Arial" charset="0"/>
            </a:endParaRPr>
          </a:p>
          <a:p>
            <a:pPr algn="ctr" eaLnBrk="1" hangingPunct="1">
              <a:defRPr/>
            </a:pPr>
            <a:endParaRPr lang="ru-RU" altLang="ru-RU" sz="2000" b="1" smtClean="0">
              <a:solidFill>
                <a:srgbClr val="FFFF00"/>
              </a:solidFill>
              <a:latin typeface="Arial" charset="0"/>
            </a:endParaRPr>
          </a:p>
          <a:p>
            <a:pPr eaLnBrk="1" hangingPunct="1">
              <a:defRPr/>
            </a:pPr>
            <a:endParaRPr lang="ru-RU" altLang="ru-RU" sz="2000" b="1" smtClean="0">
              <a:solidFill>
                <a:srgbClr val="FFFF00"/>
              </a:solidFill>
              <a:latin typeface="Arial" charset="0"/>
            </a:endParaRPr>
          </a:p>
        </p:txBody>
      </p:sp>
      <p:sp>
        <p:nvSpPr>
          <p:cNvPr id="5" name="Rectangle 9"/>
          <p:cNvSpPr>
            <a:spLocks noChangeArrowheads="1"/>
          </p:cNvSpPr>
          <p:nvPr/>
        </p:nvSpPr>
        <p:spPr bwMode="auto">
          <a:xfrm>
            <a:off x="882650" y="109538"/>
            <a:ext cx="7564438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ru-RU" altLang="ru-RU" b="1">
                <a:solidFill>
                  <a:srgbClr val="FFFF00"/>
                </a:solidFill>
                <a:ea typeface="Arial" charset="0"/>
                <a:cs typeface="Arial" charset="0"/>
              </a:rPr>
              <a:t>Военная кафедра</a:t>
            </a:r>
          </a:p>
          <a:p>
            <a:pPr algn="ctr" eaLnBrk="1" hangingPunct="1"/>
            <a:r>
              <a:rPr lang="ru-RU" altLang="ru-RU" b="1">
                <a:solidFill>
                  <a:srgbClr val="FFFF00"/>
                </a:solidFill>
                <a:ea typeface="Arial" charset="0"/>
                <a:cs typeface="Arial" charset="0"/>
              </a:rPr>
              <a:t>при Национальном исследовательском университете</a:t>
            </a:r>
          </a:p>
          <a:p>
            <a:pPr algn="ctr" eaLnBrk="1" hangingPunct="1"/>
            <a:r>
              <a:rPr lang="ru-RU" altLang="ru-RU" b="1">
                <a:solidFill>
                  <a:srgbClr val="FFFF00"/>
                </a:solidFill>
                <a:ea typeface="Arial" charset="0"/>
                <a:cs typeface="Arial" charset="0"/>
              </a:rPr>
              <a:t>«Высшая школа экономики»</a:t>
            </a:r>
          </a:p>
        </p:txBody>
      </p:sp>
      <p:pic>
        <p:nvPicPr>
          <p:cNvPr id="6" name="Picture 11" descr="C:\Users\НИЛ\Downloads\russia_a.gif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50238" y="115888"/>
            <a:ext cx="714375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Рисунок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263" y="104775"/>
            <a:ext cx="814387" cy="781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5842" name="Заголовок 1"/>
          <p:cNvSpPr>
            <a:spLocks noGrp="1"/>
          </p:cNvSpPr>
          <p:nvPr>
            <p:ph type="ctrTitle"/>
          </p:nvPr>
        </p:nvSpPr>
        <p:spPr>
          <a:xfrm>
            <a:off x="0" y="5876925"/>
            <a:ext cx="9144000" cy="981075"/>
          </a:xfrm>
        </p:spPr>
        <p:txBody>
          <a:bodyPr/>
          <a:lstStyle>
            <a:lvl1pPr>
              <a:defRPr smtClean="0"/>
            </a:lvl1pPr>
          </a:lstStyle>
          <a:p>
            <a:pPr lvl="0"/>
            <a:r>
              <a:rPr lang="ru-RU" altLang="ru-RU" noProof="0" smtClean="0"/>
              <a:t>Образец заголовка</a:t>
            </a:r>
          </a:p>
        </p:txBody>
      </p:sp>
      <p:sp>
        <p:nvSpPr>
          <p:cNvPr id="8" name="Номер слайда 5"/>
          <p:cNvSpPr>
            <a:spLocks noGrp="1"/>
          </p:cNvSpPr>
          <p:nvPr>
            <p:ph type="sldNum" sz="quarter" idx="10"/>
          </p:nvPr>
        </p:nvSpPr>
        <p:spPr>
          <a:xfrm>
            <a:off x="8243888" y="188913"/>
            <a:ext cx="649287" cy="431800"/>
          </a:xfrm>
        </p:spPr>
        <p:txBody>
          <a:bodyPr/>
          <a:lstStyle>
            <a:lvl1pPr>
              <a:defRPr/>
            </a:lvl1pPr>
          </a:lstStyle>
          <a:p>
            <a:fld id="{1A62871C-3997-AF41-803D-1B1772B16BA2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70010953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899A43BE-9481-D141-9BE5-439D10997ACD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9591926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36AB3DD1-6447-3140-8B3D-158DC05E5FE2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50235160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D57CD302-5150-4943-A5BD-C662CFCE68B5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05818745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1A4B9165-0A3B-614E-BA32-84BB796A4244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8998711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DA959D17-C2D5-384F-97C0-92C3FAB73C2D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17306356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Номер слайда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CBCD817B-55DF-5F46-9BC7-C023D5CC5350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77952472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E849D11E-28F4-0A42-9C84-408F7B918434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672676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4953A3-1B62-0449-BF84-07BEAA528AF5}" type="datetimeFigureOut">
              <a:rPr lang="ru-RU"/>
              <a:pPr>
                <a:defRPr/>
              </a:pPr>
              <a:t>29.02.2024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F96B1A9-BC22-CF4B-83C1-D706A89C46D7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13123873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6E73746B-E981-B244-9E63-6E1AA383AC9D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040236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F8FD0F64-7916-334C-B418-629E5561D80E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45264868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E11B4566-8E6B-6743-A36D-15DB521E9A54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07229927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324137C8-45E2-8B4B-9A38-9659A654710D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2441783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914400" y="2819400"/>
            <a:ext cx="7315200" cy="1279525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Прямоугольник 4"/>
          <p:cNvSpPr/>
          <p:nvPr/>
        </p:nvSpPr>
        <p:spPr>
          <a:xfrm>
            <a:off x="914400" y="2819400"/>
            <a:ext cx="228600" cy="1279525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/>
          <a:lstStyle>
            <a:lvl1pPr algn="r">
              <a:buNone/>
              <a:defRPr sz="3200" b="0" cap="none" baseline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Дата 3"/>
          <p:cNvSpPr>
            <a:spLocks noGrp="1"/>
          </p:cNvSpPr>
          <p:nvPr>
            <p:ph type="dt" sz="half" idx="10"/>
          </p:nvPr>
        </p:nvSpPr>
        <p:spPr>
          <a:xfrm>
            <a:off x="6400800" y="6354763"/>
            <a:ext cx="2286000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8B53E5-0195-EC44-98D6-01FDE5187EBC}" type="datetimeFigureOut">
              <a:rPr lang="ru-RU"/>
              <a:pPr>
                <a:defRPr/>
              </a:pPr>
              <a:t>29.02.2024</a:t>
            </a:fld>
            <a:endParaRPr lang="ru-RU"/>
          </a:p>
        </p:txBody>
      </p:sp>
      <p:sp>
        <p:nvSpPr>
          <p:cNvPr id="7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898775" y="6354763"/>
            <a:ext cx="3475038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1069975" y="6354763"/>
            <a:ext cx="1520825" cy="366712"/>
          </a:xfrm>
        </p:spPr>
        <p:txBody>
          <a:bodyPr/>
          <a:lstStyle>
            <a:lvl1pPr>
              <a:defRPr/>
            </a:lvl1pPr>
          </a:lstStyle>
          <a:p>
            <a:fld id="{F5741F98-C909-504A-9644-ADED54A93E4C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6185220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DE761A-3E33-3A4A-9858-435E7C7E970D}" type="datetimeFigureOut">
              <a:rPr lang="ru-RU"/>
              <a:pPr>
                <a:defRPr/>
              </a:pPr>
              <a:t>29.02.2024</a:t>
            </a:fld>
            <a:endParaRPr lang="ru-RU"/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23D8BC3-8629-FA40-95C1-FB8B7EE2A7F5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0566922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anchor="b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3E9BD9-2FA9-E341-AB09-DD4759B57435}" type="datetimeFigureOut">
              <a:rPr lang="ru-RU"/>
              <a:pPr>
                <a:defRPr/>
              </a:pPr>
              <a:t>29.02.2024</a:t>
            </a:fld>
            <a:endParaRPr lang="ru-RU"/>
          </a:p>
        </p:txBody>
      </p:sp>
      <p:sp>
        <p:nvSpPr>
          <p:cNvPr id="8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DD6839C-331E-3743-9032-0D1E35428CE2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369522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Равнобедренный треугольник 10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E5468A-DE60-7346-9F46-0654482AC033}" type="datetimeFigureOut">
              <a:rPr lang="ru-RU"/>
              <a:pPr>
                <a:defRPr/>
              </a:pPr>
              <a:t>29.02.2024</a:t>
            </a:fld>
            <a:endParaRPr lang="ru-RU"/>
          </a:p>
        </p:txBody>
      </p:sp>
      <p:sp>
        <p:nvSpPr>
          <p:cNvPr id="5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313DB28-6CA2-EF46-8FCA-281AA1AACF50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3440923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ая соединительная линия 10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>
            <a:solidFill>
              <a:schemeClr val="accent2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" name="Равнобедренный треугольник 11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1A0F49-05E1-AA48-AC15-D2B8FA5B60DD}" type="datetimeFigureOut">
              <a:rPr lang="ru-RU"/>
              <a:pPr>
                <a:defRPr/>
              </a:pPr>
              <a:t>29.02.2024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BF8AC60-0B48-F149-9305-13594B0C795D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7799797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ая соединительная линия 10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>
            <a:solidFill>
              <a:schemeClr val="accent2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" name="Прямая соединительная линия 11"/>
          <p:cNvSpPr>
            <a:spLocks noChangeShapeType="1"/>
          </p:cNvSpPr>
          <p:nvPr/>
        </p:nvSpPr>
        <p:spPr bwMode="auto">
          <a:xfrm rot="5400000">
            <a:off x="3160712" y="3324226"/>
            <a:ext cx="6035675" cy="0"/>
          </a:xfrm>
          <a:prstGeom prst="line">
            <a:avLst/>
          </a:prstGeom>
          <a:noFill/>
          <a:ln w="9525">
            <a:solidFill>
              <a:schemeClr val="accent2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7" name="Равнобедренный треугольник 12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2" name="Содержимое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8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21BB32-4B76-5C4F-B2DD-1C811F6E6F60}" type="datetimeFigureOut">
              <a:rPr lang="ru-RU"/>
              <a:pPr>
                <a:defRPr/>
              </a:pPr>
              <a:t>29.02.2024</a:t>
            </a:fld>
            <a:endParaRPr lang="ru-RU"/>
          </a:p>
        </p:txBody>
      </p:sp>
      <p:sp>
        <p:nvSpPr>
          <p:cNvPr id="9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602487F-3CDB-414B-8383-F5A920852D9E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8802668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ая соединительная линия 10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>
            <a:solidFill>
              <a:schemeClr val="accent2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" name="Равнобедренный треугольник 11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Прямоугольник 6"/>
          <p:cNvSpPr/>
          <p:nvPr/>
        </p:nvSpPr>
        <p:spPr>
          <a:xfrm>
            <a:off x="457200" y="500063"/>
            <a:ext cx="182563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>
            <a:normAutofit/>
          </a:bodyPr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CA84A9-ADA5-6441-A4C3-5B4C51ECBAA5}" type="datetimeFigureOut">
              <a:rPr lang="ru-RU"/>
              <a:pPr>
                <a:defRPr/>
              </a:pPr>
              <a:t>29.02.2024</a:t>
            </a:fld>
            <a:endParaRPr lang="ru-RU"/>
          </a:p>
        </p:txBody>
      </p:sp>
      <p:sp>
        <p:nvSpPr>
          <p:cNvPr id="9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657E738-52A4-B34B-9470-BD6D19BB0A73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63079285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image" Target="../media/image3.gif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21"/>
          <p:cNvSpPr>
            <a:spLocks noGrp="1"/>
          </p:cNvSpPr>
          <p:nvPr>
            <p:ph type="title"/>
          </p:nvPr>
        </p:nvSpPr>
        <p:spPr bwMode="auto">
          <a:xfrm>
            <a:off x="457200" y="152400"/>
            <a:ext cx="82296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/>
              <a:t>Образец заголовка</a:t>
            </a:r>
            <a:endParaRPr lang="en-US" altLang="ru-RU"/>
          </a:p>
        </p:txBody>
      </p:sp>
      <p:sp>
        <p:nvSpPr>
          <p:cNvPr id="1027" name="Текст 12"/>
          <p:cNvSpPr>
            <a:spLocks noGrp="1"/>
          </p:cNvSpPr>
          <p:nvPr>
            <p:ph type="body" idx="1"/>
          </p:nvPr>
        </p:nvSpPr>
        <p:spPr bwMode="auto">
          <a:xfrm>
            <a:off x="457200" y="1219200"/>
            <a:ext cx="8229600" cy="4910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/>
              <a:t>Образец текста</a:t>
            </a:r>
          </a:p>
          <a:p>
            <a:pPr lvl="1"/>
            <a:r>
              <a:rPr lang="ru-RU" altLang="ru-RU"/>
              <a:t>Второй уровень</a:t>
            </a:r>
          </a:p>
          <a:p>
            <a:pPr lvl="2"/>
            <a:r>
              <a:rPr lang="ru-RU" altLang="ru-RU"/>
              <a:t>Третий уровень</a:t>
            </a:r>
          </a:p>
          <a:p>
            <a:pPr lvl="3"/>
            <a:r>
              <a:rPr lang="ru-RU" altLang="ru-RU"/>
              <a:t>Четвертый уровень</a:t>
            </a:r>
          </a:p>
          <a:p>
            <a:pPr lvl="4"/>
            <a:r>
              <a:rPr lang="ru-RU" altLang="ru-RU"/>
              <a:t>Пятый уровень</a:t>
            </a:r>
            <a:endParaRPr lang="en-US" altLang="ru-RU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175" cy="365125"/>
          </a:xfrm>
          <a:prstGeom prst="rect">
            <a:avLst/>
          </a:prstGeom>
        </p:spPr>
        <p:txBody>
          <a:bodyPr vert="horz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chemeClr val="tx2"/>
                </a:solidFill>
                <a:latin typeface="+mn-lt"/>
              </a:defRPr>
            </a:lvl1pPr>
          </a:lstStyle>
          <a:p>
            <a:pPr>
              <a:defRPr/>
            </a:pPr>
            <a:fld id="{3EC5A092-E0BA-2C41-B8A8-633AFE514EC8}" type="datetimeFigureOut">
              <a:rPr lang="ru-RU"/>
              <a:pPr>
                <a:defRPr/>
              </a:pPr>
              <a:t>29.02.2024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2898775" y="6356350"/>
            <a:ext cx="3505200" cy="365125"/>
          </a:xfrm>
          <a:prstGeom prst="rect">
            <a:avLst/>
          </a:prstGeom>
        </p:spPr>
        <p:txBody>
          <a:bodyPr vert="horz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chemeClr val="tx2"/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612775" y="6356350"/>
            <a:ext cx="19812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chemeClr val="tx2"/>
                </a:solidFill>
                <a:latin typeface="Calibri" charset="0"/>
              </a:defRPr>
            </a:lvl1pPr>
          </a:lstStyle>
          <a:p>
            <a:fld id="{E99636D1-E856-6842-BF37-BCAE6B375FBE}" type="slidenum">
              <a:rPr lang="ru-RU" altLang="ru-RU"/>
              <a:pPr/>
              <a:t>‹#›</a:t>
            </a:fld>
            <a:endParaRPr lang="ru-RU" altLang="ru-RU"/>
          </a:p>
        </p:txBody>
      </p:sp>
      <p:sp>
        <p:nvSpPr>
          <p:cNvPr id="1031" name="Прямая соединительная линия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>
            <a:solidFill>
              <a:schemeClr val="accent2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032" name="Прямая соединительная линия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>
            <a:solidFill>
              <a:schemeClr val="accent2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0" name="Равнобедренный треугольник 9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668" r:id="rId1"/>
    <p:sldLayoutId id="2147484649" r:id="rId2"/>
    <p:sldLayoutId id="2147484669" r:id="rId3"/>
    <p:sldLayoutId id="2147484650" r:id="rId4"/>
    <p:sldLayoutId id="2147484651" r:id="rId5"/>
    <p:sldLayoutId id="2147484670" r:id="rId6"/>
    <p:sldLayoutId id="2147484671" r:id="rId7"/>
    <p:sldLayoutId id="2147484672" r:id="rId8"/>
    <p:sldLayoutId id="2147484673" r:id="rId9"/>
    <p:sldLayoutId id="2147484652" r:id="rId10"/>
    <p:sldLayoutId id="2147484674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mbria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mbria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mbria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mbria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mbria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mbria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mbria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mbria" pitchFamily="18" charset="0"/>
        </a:defRPr>
      </a:lvl9pPr>
    </p:titleStyle>
    <p:bodyStyle>
      <a:lvl1pPr marL="273050" indent="-273050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SzPct val="76000"/>
        <a:buFont typeface="Wingdings 3" charset="2"/>
        <a:buChar char="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73050" algn="l" rtl="0" eaLnBrk="0" fontAlgn="base" hangingPunct="0">
        <a:spcBef>
          <a:spcPts val="500"/>
        </a:spcBef>
        <a:spcAft>
          <a:spcPct val="0"/>
        </a:spcAft>
        <a:buClr>
          <a:schemeClr val="accent2"/>
        </a:buClr>
        <a:buSzPct val="76000"/>
        <a:buFont typeface="Wingdings 3" charset="2"/>
        <a:buChar char=""/>
        <a:defRPr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325" indent="-228600" algn="l" rtl="0" eaLnBrk="0" fontAlgn="base" hangingPunct="0">
        <a:spcBef>
          <a:spcPts val="500"/>
        </a:spcBef>
        <a:spcAft>
          <a:spcPct val="0"/>
        </a:spcAft>
        <a:buClr>
          <a:srgbClr val="BCBCBC"/>
        </a:buClr>
        <a:buSzPct val="76000"/>
        <a:buFont typeface="Wingdings 3" charset="2"/>
        <a:buChar char="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228600" algn="l" rtl="0" eaLnBrk="0" fontAlgn="base" hangingPunct="0">
        <a:spcBef>
          <a:spcPts val="400"/>
        </a:spcBef>
        <a:spcAft>
          <a:spcPct val="0"/>
        </a:spcAft>
        <a:buClr>
          <a:srgbClr val="8BA2B4"/>
        </a:buClr>
        <a:buSzPct val="70000"/>
        <a:buFont typeface="Wingdings" charset="2"/>
        <a:buChar char="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0" fontAlgn="base" hangingPunct="0">
        <a:spcBef>
          <a:spcPts val="300"/>
        </a:spcBef>
        <a:spcAft>
          <a:spcPct val="0"/>
        </a:spcAft>
        <a:buClr>
          <a:schemeClr val="accent2"/>
        </a:buClr>
        <a:buSzPct val="70000"/>
        <a:buFont typeface="Wingdings" charset="2"/>
        <a:buChar char="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11" descr="C:\Users\НИЛ\Downloads\russia_a.gif"/>
          <p:cNvPicPr>
            <a:picLocks noChangeAspect="1" noChangeArrowheads="1" noCrop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50238" y="115888"/>
            <a:ext cx="714375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1" name="Заголовок 1"/>
          <p:cNvSpPr>
            <a:spLocks noGrp="1"/>
          </p:cNvSpPr>
          <p:nvPr>
            <p:ph type="title"/>
          </p:nvPr>
        </p:nvSpPr>
        <p:spPr bwMode="auto">
          <a:xfrm>
            <a:off x="1116013" y="188913"/>
            <a:ext cx="6911975" cy="576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/>
              <a:t>Образец заголовка</a:t>
            </a:r>
          </a:p>
        </p:txBody>
      </p:sp>
      <p:sp>
        <p:nvSpPr>
          <p:cNvPr id="2052" name="Текст 2"/>
          <p:cNvSpPr>
            <a:spLocks noGrp="1"/>
          </p:cNvSpPr>
          <p:nvPr>
            <p:ph type="body" idx="1"/>
          </p:nvPr>
        </p:nvSpPr>
        <p:spPr bwMode="auto">
          <a:xfrm>
            <a:off x="179388" y="981075"/>
            <a:ext cx="8785225" cy="5688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/>
              <a:t>Образец текста</a:t>
            </a:r>
          </a:p>
          <a:p>
            <a:pPr lvl="1"/>
            <a:r>
              <a:rPr lang="ru-RU" altLang="ru-RU"/>
              <a:t>Второй уровень</a:t>
            </a:r>
          </a:p>
          <a:p>
            <a:pPr lvl="2"/>
            <a:r>
              <a:rPr lang="ru-RU" altLang="ru-RU"/>
              <a:t>Третий уровень</a:t>
            </a:r>
          </a:p>
          <a:p>
            <a:pPr lvl="3"/>
            <a:r>
              <a:rPr lang="ru-RU" altLang="ru-RU"/>
              <a:t>Четвертый уровень</a:t>
            </a:r>
          </a:p>
          <a:p>
            <a:pPr lvl="4"/>
            <a:r>
              <a:rPr lang="ru-RU" altLang="ru-RU"/>
              <a:t>Пятый уровень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316913" y="188913"/>
            <a:ext cx="576262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charset="0"/>
              </a:defRPr>
            </a:lvl1pPr>
          </a:lstStyle>
          <a:p>
            <a:fld id="{8A822859-DD56-494F-B8C2-DEEE5BD09637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675" r:id="rId1"/>
    <p:sldLayoutId id="2147484653" r:id="rId2"/>
    <p:sldLayoutId id="2147484654" r:id="rId3"/>
    <p:sldLayoutId id="2147484655" r:id="rId4"/>
    <p:sldLayoutId id="2147484656" r:id="rId5"/>
    <p:sldLayoutId id="2147484657" r:id="rId6"/>
    <p:sldLayoutId id="2147484658" r:id="rId7"/>
    <p:sldLayoutId id="2147484659" r:id="rId8"/>
    <p:sldLayoutId id="2147484660" r:id="rId9"/>
    <p:sldLayoutId id="2147484661" r:id="rId10"/>
    <p:sldLayoutId id="2147484662" r:id="rId11"/>
    <p:sldLayoutId id="2147484663" r:id="rId12"/>
  </p:sldLayoutIdLst>
  <p:txStyles>
    <p:titleStyle>
      <a:lvl1pPr algn="ctr" rtl="0" fontAlgn="base">
        <a:spcBef>
          <a:spcPct val="0"/>
        </a:spcBef>
        <a:spcAft>
          <a:spcPct val="0"/>
        </a:spcAft>
        <a:defRPr sz="2000" b="1" kern="1200">
          <a:solidFill>
            <a:srgbClr val="FFFF00"/>
          </a:solidFill>
          <a:latin typeface="Arial" charset="0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2000" b="1">
          <a:solidFill>
            <a:srgbClr val="FFFF00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2000" b="1">
          <a:solidFill>
            <a:srgbClr val="FFFF00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2000" b="1">
          <a:solidFill>
            <a:srgbClr val="FFFF00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2000" b="1">
          <a:solidFill>
            <a:srgbClr val="FFFF00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Rectangle 22"/>
          <p:cNvSpPr>
            <a:spLocks noChangeArrowheads="1"/>
          </p:cNvSpPr>
          <p:nvPr/>
        </p:nvSpPr>
        <p:spPr bwMode="auto">
          <a:xfrm>
            <a:off x="0" y="1340768"/>
            <a:ext cx="9144000" cy="2323713"/>
          </a:xfrm>
          <a:prstGeom prst="rect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57150" cmpd="thickTh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ts val="600"/>
              </a:spcBef>
              <a:buClr>
                <a:schemeClr val="accent1"/>
              </a:buClr>
              <a:buSzPct val="76000"/>
              <a:buFont typeface="Wingdings 3" charset="2"/>
              <a:buChar char=""/>
              <a:defRPr sz="2600">
                <a:solidFill>
                  <a:schemeClr val="tx1"/>
                </a:solidFill>
                <a:latin typeface="Calibri" charset="0"/>
              </a:defRPr>
            </a:lvl1pPr>
            <a:lvl2pPr marL="742950" indent="-285750" eaLnBrk="0" hangingPunct="0">
              <a:spcBef>
                <a:spcPts val="500"/>
              </a:spcBef>
              <a:buClr>
                <a:schemeClr val="accent2"/>
              </a:buClr>
              <a:buSzPct val="76000"/>
              <a:buFont typeface="Wingdings 3" charset="2"/>
              <a:buChar char=""/>
              <a:defRPr sz="2300">
                <a:solidFill>
                  <a:schemeClr val="tx2"/>
                </a:solidFill>
                <a:latin typeface="Calibri" charset="0"/>
              </a:defRPr>
            </a:lvl2pPr>
            <a:lvl3pPr marL="1143000" indent="-228600" eaLnBrk="0" hangingPunct="0">
              <a:spcBef>
                <a:spcPts val="500"/>
              </a:spcBef>
              <a:buClr>
                <a:srgbClr val="BCBCBC"/>
              </a:buClr>
              <a:buSzPct val="76000"/>
              <a:buFont typeface="Wingdings 3" charset="2"/>
              <a:buChar char=""/>
              <a:defRPr sz="2000">
                <a:solidFill>
                  <a:schemeClr val="tx1"/>
                </a:solidFill>
                <a:latin typeface="Calibri" charset="0"/>
              </a:defRPr>
            </a:lvl3pPr>
            <a:lvl4pPr marL="1600200" indent="-228600" eaLnBrk="0" hangingPunct="0">
              <a:spcBef>
                <a:spcPts val="400"/>
              </a:spcBef>
              <a:buClr>
                <a:srgbClr val="8BA2B4"/>
              </a:buClr>
              <a:buSzPct val="70000"/>
              <a:buFont typeface="Wingdings" charset="2"/>
              <a:buChar char=""/>
              <a:defRPr sz="2000">
                <a:solidFill>
                  <a:schemeClr val="tx1"/>
                </a:solidFill>
                <a:latin typeface="Calibri" charset="0"/>
              </a:defRPr>
            </a:lvl4pPr>
            <a:lvl5pPr marL="2057400" indent="-228600" eaLnBrk="0" hangingPunct="0">
              <a:spcBef>
                <a:spcPts val="300"/>
              </a:spcBef>
              <a:buClr>
                <a:schemeClr val="accent2"/>
              </a:buClr>
              <a:buSzPct val="70000"/>
              <a:buFont typeface="Wingdings" charset="2"/>
              <a:buChar char=""/>
              <a:defRPr sz="16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charset="2"/>
              <a:buChar char=""/>
              <a:defRPr sz="16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charset="2"/>
              <a:buChar char=""/>
              <a:defRPr sz="16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charset="2"/>
              <a:buChar char=""/>
              <a:defRPr sz="16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charset="2"/>
              <a:buChar char=""/>
              <a:defRPr sz="1600">
                <a:solidFill>
                  <a:schemeClr val="tx1"/>
                </a:solidFill>
                <a:latin typeface="Calibri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2000" b="1" dirty="0">
              <a:solidFill>
                <a:srgbClr val="FFFF00"/>
              </a:solidFill>
              <a:latin typeface="Arial" charset="0"/>
            </a:endParaRP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2400" b="1" dirty="0" smtClean="0">
                <a:solidFill>
                  <a:srgbClr val="FFFF00"/>
                </a:solidFill>
                <a:latin typeface="Arial" charset="0"/>
              </a:rPr>
              <a:t>Тема № </a:t>
            </a:r>
            <a:r>
              <a:rPr lang="en-US" altLang="ru-RU" sz="2400" b="1" dirty="0" smtClean="0">
                <a:solidFill>
                  <a:srgbClr val="FFFF00"/>
                </a:solidFill>
                <a:latin typeface="Arial" charset="0"/>
              </a:rPr>
              <a:t>6</a:t>
            </a:r>
            <a:r>
              <a:rPr lang="ru-RU" altLang="ru-RU" sz="2400" b="1" dirty="0" smtClean="0">
                <a:solidFill>
                  <a:srgbClr val="FFFF00"/>
                </a:solidFill>
                <a:latin typeface="Arial" charset="0"/>
              </a:rPr>
              <a:t>: «Воинская дисциплина, ее сущность и значение».</a:t>
            </a:r>
            <a:r>
              <a:rPr lang="ru-RU" altLang="ru-RU" sz="2400" b="1" dirty="0">
                <a:solidFill>
                  <a:srgbClr val="FFFF00"/>
                </a:solidFill>
              </a:rPr>
              <a:t> </a:t>
            </a:r>
            <a:endParaRPr lang="ru-RU" altLang="ru-RU" sz="2400" b="1" dirty="0" smtClean="0">
              <a:solidFill>
                <a:srgbClr val="FFFF00"/>
              </a:solidFill>
            </a:endParaRPr>
          </a:p>
          <a:p>
            <a:r>
              <a:rPr lang="ru-RU" altLang="ru-RU" sz="2400" b="1" dirty="0" smtClean="0">
                <a:solidFill>
                  <a:srgbClr val="FFFF00"/>
                </a:solidFill>
              </a:rPr>
              <a:t>Занятие </a:t>
            </a:r>
            <a:r>
              <a:rPr lang="ru-RU" altLang="ru-RU" sz="2400" b="1" dirty="0">
                <a:solidFill>
                  <a:srgbClr val="FFFF00"/>
                </a:solidFill>
              </a:rPr>
              <a:t>№ 1 </a:t>
            </a:r>
            <a:r>
              <a:rPr lang="ru-RU" sz="2400" b="1" dirty="0">
                <a:solidFill>
                  <a:srgbClr val="FFFF00"/>
                </a:solidFill>
              </a:rPr>
              <a:t>Поощрения и права командиров (начальников) по их применению. Порядок применения поощрений. 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2000" b="1" dirty="0">
              <a:solidFill>
                <a:srgbClr val="FFFF00"/>
              </a:solidFill>
              <a:latin typeface="Arial" charset="0"/>
            </a:endParaRPr>
          </a:p>
        </p:txBody>
      </p:sp>
      <p:pic>
        <p:nvPicPr>
          <p:cNvPr id="19461" name="Picture 11" descr="C:\Users\НИЛ\Downloads\russia_a.gif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50238" y="115888"/>
            <a:ext cx="714375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К солдатам, матросам, сержантам и старшинам применяются следующие поощрения:</a:t>
            </a:r>
            <a:r>
              <a:rPr lang="ru-RU" u="sng" dirty="0"/>
              <a:t> </a:t>
            </a:r>
            <a:endParaRPr lang="ru-RU" altLang="ru-RU" dirty="0"/>
          </a:p>
        </p:txBody>
      </p:sp>
      <p:sp>
        <p:nvSpPr>
          <p:cNvPr id="27651" name="Прямоугольник 2"/>
          <p:cNvSpPr>
            <a:spLocks noChangeArrowheads="1"/>
          </p:cNvSpPr>
          <p:nvPr/>
        </p:nvSpPr>
        <p:spPr bwMode="auto">
          <a:xfrm>
            <a:off x="323850" y="1124744"/>
            <a:ext cx="8496300" cy="5410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indent="4572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609600" indent="-609600" algn="just" eaLnBrk="1" hangingPunct="1">
              <a:lnSpc>
                <a:spcPct val="80000"/>
              </a:lnSpc>
              <a:buFont typeface="Arial" charset="0"/>
              <a:buChar char="•"/>
            </a:pPr>
            <a:r>
              <a:rPr lang="ru-RU" altLang="ru-RU" dirty="0" smtClean="0"/>
              <a:t>а) снятие ранее примененного дисциплинарного взыскания;</a:t>
            </a:r>
          </a:p>
          <a:p>
            <a:pPr marL="609600" indent="-609600" algn="just" eaLnBrk="1" hangingPunct="1">
              <a:lnSpc>
                <a:spcPct val="80000"/>
              </a:lnSpc>
              <a:buFont typeface="Arial" charset="0"/>
              <a:buChar char="•"/>
            </a:pPr>
            <a:r>
              <a:rPr lang="ru-RU" altLang="ru-RU" dirty="0" smtClean="0"/>
              <a:t>б) объявление благодарности;</a:t>
            </a:r>
          </a:p>
          <a:p>
            <a:pPr marL="609600" indent="-609600" algn="just" eaLnBrk="1" hangingPunct="1">
              <a:lnSpc>
                <a:spcPct val="80000"/>
              </a:lnSpc>
              <a:buFont typeface="Arial" charset="0"/>
              <a:buChar char="•"/>
            </a:pPr>
            <a:r>
              <a:rPr lang="ru-RU" altLang="ru-RU" dirty="0" smtClean="0"/>
              <a:t>в) сообщение на родину (по месту жительства родителей военнослужащего или лиц, на воспитании которых он находился) либо по месту прежней работы (учебы) военнослужащего об образцовом выполнении им воинского долга и о полученных поощрениях;</a:t>
            </a:r>
          </a:p>
          <a:p>
            <a:pPr marL="609600" indent="-609600" algn="just" eaLnBrk="1" hangingPunct="1">
              <a:lnSpc>
                <a:spcPct val="80000"/>
              </a:lnSpc>
              <a:buFont typeface="Arial" charset="0"/>
              <a:buChar char="•"/>
            </a:pPr>
            <a:r>
              <a:rPr lang="ru-RU" altLang="ru-RU" dirty="0" smtClean="0"/>
              <a:t>г) награждение грамотой, ценным подарком или деньгами;</a:t>
            </a:r>
          </a:p>
          <a:p>
            <a:pPr marL="609600" indent="-609600" algn="just" eaLnBrk="1" hangingPunct="1">
              <a:lnSpc>
                <a:spcPct val="80000"/>
              </a:lnSpc>
              <a:buFont typeface="Arial" charset="0"/>
              <a:buChar char="•"/>
            </a:pPr>
            <a:r>
              <a:rPr lang="ru-RU" altLang="ru-RU" dirty="0" smtClean="0"/>
              <a:t>д) награждение личной фотографией военнослужащего, снятого при развернутом Боевом знамени воинской части;</a:t>
            </a:r>
          </a:p>
          <a:p>
            <a:pPr marL="609600" indent="-609600" algn="just" eaLnBrk="1" hangingPunct="1">
              <a:lnSpc>
                <a:spcPct val="80000"/>
              </a:lnSpc>
              <a:buFont typeface="Arial" charset="0"/>
              <a:buChar char="•"/>
            </a:pPr>
            <a:r>
              <a:rPr lang="ru-RU" altLang="ru-RU" dirty="0" smtClean="0"/>
              <a:t>е) присвоение воинского звания ефрейтора (старшего матроса);</a:t>
            </a:r>
          </a:p>
          <a:p>
            <a:pPr marL="609600" indent="-609600" algn="just" eaLnBrk="1" hangingPunct="1">
              <a:lnSpc>
                <a:spcPct val="80000"/>
              </a:lnSpc>
              <a:buFont typeface="Arial" charset="0"/>
              <a:buChar char="•"/>
            </a:pPr>
            <a:r>
              <a:rPr lang="ru-RU" altLang="ru-RU" dirty="0" smtClean="0"/>
              <a:t>ж) досрочное присвоение сержантам (старшинам) очередного воинского звания, но не выше воинского звания, предусмотренного штатом для занимаемой воинской должности;</a:t>
            </a:r>
          </a:p>
          <a:p>
            <a:pPr marL="609600" indent="-609600" algn="just" eaLnBrk="1" hangingPunct="1">
              <a:lnSpc>
                <a:spcPct val="80000"/>
              </a:lnSpc>
              <a:buFont typeface="Arial" charset="0"/>
              <a:buChar char="•"/>
            </a:pPr>
            <a:r>
              <a:rPr lang="ru-RU" altLang="ru-RU" dirty="0" smtClean="0"/>
              <a:t>з) присвоение сержантам (старшинам) очередного воинского звания на одну ступень выше воинского звания, предусмотренного штатом для занимаемой воинской должности, до старшего сержанта (главного старшины) включительно;</a:t>
            </a:r>
          </a:p>
          <a:p>
            <a:pPr marL="609600" indent="-609600" algn="just" eaLnBrk="1" hangingPunct="1">
              <a:lnSpc>
                <a:spcPct val="80000"/>
              </a:lnSpc>
              <a:buFont typeface="Arial" charset="0"/>
              <a:buChar char="•"/>
            </a:pPr>
            <a:r>
              <a:rPr lang="ru-RU" altLang="ru-RU" dirty="0" smtClean="0"/>
              <a:t>и) награждение нагрудным знаком отличника;</a:t>
            </a:r>
          </a:p>
          <a:p>
            <a:pPr marL="609600" indent="-609600" algn="just" eaLnBrk="1" hangingPunct="1">
              <a:lnSpc>
                <a:spcPct val="80000"/>
              </a:lnSpc>
              <a:buFont typeface="Arial" charset="0"/>
              <a:buChar char="•"/>
            </a:pPr>
            <a:r>
              <a:rPr lang="ru-RU" altLang="ru-RU" dirty="0" smtClean="0"/>
              <a:t>к) занесение в Книгу почета воинской части (корабля) фамилий отличившихся солдат, матросов, сержантов и старшин.</a:t>
            </a:r>
          </a:p>
          <a:p>
            <a:pPr marL="609600" indent="-609600" algn="just" eaLnBrk="1" hangingPunct="1">
              <a:lnSpc>
                <a:spcPct val="80000"/>
              </a:lnSpc>
              <a:buFont typeface="Arial" charset="0"/>
              <a:buChar char="•"/>
            </a:pPr>
            <a:r>
              <a:rPr lang="ru-RU" altLang="ru-RU" dirty="0" smtClean="0"/>
              <a:t>К военнослужащим, проходящим военную службу по контракту на должностях солдат, матросов, сержантов и старшин, применяются все виды поощрений, указанные в настоящей статье, за исключением предусмотренного пунктом «в»..</a:t>
            </a:r>
            <a:endParaRPr lang="en-US" altLang="ru-RU" dirty="0"/>
          </a:p>
        </p:txBody>
      </p:sp>
    </p:spTree>
    <p:extLst>
      <p:ext uri="{BB962C8B-B14F-4D97-AF65-F5344CB8AC3E}">
        <p14:creationId xmlns:p14="http://schemas.microsoft.com/office/powerpoint/2010/main" val="14253927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15612" y="188640"/>
            <a:ext cx="6911975" cy="576262"/>
          </a:xfrm>
        </p:spPr>
        <p:txBody>
          <a:bodyPr/>
          <a:lstStyle/>
          <a:p>
            <a:r>
              <a:rPr lang="ru-RU" altLang="ru-RU" sz="2800" dirty="0" smtClean="0">
                <a:effectLst>
                  <a:outerShdw blurRad="38100" dist="38100" dir="2700000" algn="tl">
                    <a:srgbClr val="C0C0C0"/>
                  </a:outerShdw>
                </a:effectLst>
                <a:ea typeface="Arial" charset="0"/>
                <a:cs typeface="Arial" charset="0"/>
              </a:rPr>
              <a:t>Третий учебный </a:t>
            </a:r>
            <a:r>
              <a:rPr lang="ru-RU" altLang="ru-RU" sz="2800" dirty="0">
                <a:effectLst>
                  <a:outerShdw blurRad="38100" dist="38100" dir="2700000" algn="tl">
                    <a:srgbClr val="C0C0C0"/>
                  </a:outerShdw>
                </a:effectLst>
                <a:ea typeface="Arial" charset="0"/>
                <a:cs typeface="Arial" charset="0"/>
              </a:rPr>
              <a:t>вопрос</a:t>
            </a:r>
            <a:endParaRPr lang="ru-RU" altLang="ru-RU" sz="2800" dirty="0"/>
          </a:p>
        </p:txBody>
      </p:sp>
      <p:sp>
        <p:nvSpPr>
          <p:cNvPr id="21507" name="Rectangle 84"/>
          <p:cNvSpPr>
            <a:spLocks noChangeArrowheads="1"/>
          </p:cNvSpPr>
          <p:nvPr/>
        </p:nvSpPr>
        <p:spPr bwMode="auto">
          <a:xfrm>
            <a:off x="874037" y="2924944"/>
            <a:ext cx="7395124" cy="1656184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outerShdw blurRad="63500" dist="107763" dir="2700000" algn="ctr" rotWithShape="0">
              <a:schemeClr val="bg2">
                <a:alpha val="50000"/>
              </a:schemeClr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16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14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1400">
                <a:solidFill>
                  <a:schemeClr val="tx1"/>
                </a:solidFill>
                <a:latin typeface="Calibri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400">
                <a:solidFill>
                  <a:schemeClr val="tx1"/>
                </a:solidFill>
                <a:latin typeface="Calibri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400">
                <a:solidFill>
                  <a:schemeClr val="tx1"/>
                </a:solidFill>
                <a:latin typeface="Calibri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400">
                <a:solidFill>
                  <a:schemeClr val="tx1"/>
                </a:solidFill>
                <a:latin typeface="Calibri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400">
                <a:solidFill>
                  <a:schemeClr val="tx1"/>
                </a:solidFill>
                <a:latin typeface="Calibri" charset="0"/>
              </a:defRPr>
            </a:lvl9pPr>
          </a:lstStyle>
          <a:p>
            <a:pPr algn="ctr">
              <a:buNone/>
            </a:pPr>
            <a:r>
              <a:rPr lang="ru-RU" altLang="ru-RU" sz="2800" b="1" dirty="0" smtClean="0">
                <a:solidFill>
                  <a:srgbClr val="FFFF00"/>
                </a:solidFill>
              </a:rPr>
              <a:t>Порядок применения поощрений.</a:t>
            </a:r>
          </a:p>
        </p:txBody>
      </p:sp>
    </p:spTree>
    <p:extLst>
      <p:ext uri="{BB962C8B-B14F-4D97-AF65-F5344CB8AC3E}">
        <p14:creationId xmlns:p14="http://schemas.microsoft.com/office/powerpoint/2010/main" val="13952301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sz="2800" dirty="0" smtClean="0"/>
              <a:t> Порядок применения поощрений</a:t>
            </a:r>
            <a:endParaRPr lang="ru-RU" altLang="ru-RU" sz="2800" dirty="0"/>
          </a:p>
        </p:txBody>
      </p:sp>
      <p:sp>
        <p:nvSpPr>
          <p:cNvPr id="27651" name="Прямоугольник 2"/>
          <p:cNvSpPr>
            <a:spLocks noChangeArrowheads="1"/>
          </p:cNvSpPr>
          <p:nvPr/>
        </p:nvSpPr>
        <p:spPr bwMode="auto">
          <a:xfrm>
            <a:off x="-20752" y="1340768"/>
            <a:ext cx="8496300" cy="48013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indent="4572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609600" indent="-609600" algn="just" eaLnBrk="1" hangingPunct="1">
              <a:lnSpc>
                <a:spcPct val="90000"/>
              </a:lnSpc>
              <a:buFontTx/>
              <a:buNone/>
            </a:pPr>
            <a:r>
              <a:rPr lang="ru-RU" altLang="ru-RU" sz="2800" b="1" dirty="0" smtClean="0"/>
              <a:t>	</a:t>
            </a:r>
            <a:r>
              <a:rPr lang="ru-RU" altLang="ru-RU" sz="2800" dirty="0" smtClean="0"/>
              <a:t>  </a:t>
            </a:r>
            <a:r>
              <a:rPr lang="ru-RU" altLang="ru-RU" sz="2400" b="1" dirty="0" smtClean="0">
                <a:latin typeface="Arial Narrow" charset="0"/>
              </a:rPr>
              <a:t>За одно отличие военнослужащий может быть поощрен только один раз. </a:t>
            </a:r>
          </a:p>
          <a:p>
            <a:pPr marL="609600" indent="-609600" algn="just" eaLnBrk="1" hangingPunct="1">
              <a:lnSpc>
                <a:spcPct val="90000"/>
              </a:lnSpc>
              <a:buFontTx/>
              <a:buNone/>
            </a:pPr>
            <a:r>
              <a:rPr lang="ru-RU" altLang="ru-RU" sz="2400" b="1" dirty="0" smtClean="0">
                <a:latin typeface="Arial Narrow" charset="0"/>
              </a:rPr>
              <a:t>                      Военнослужащий, имеющий дисциплинарное взыскание, может быть поощрен только путем снятия ранее примененного взыскания.     Право снятия дисциплинарного взыскания принадлежит тому командиру (начальнику), которым взыскание было применено, а также его прямым начальникам, имеющим не меньшую, чем у него, дисциплинарную власть.</a:t>
            </a:r>
            <a:r>
              <a:rPr lang="ru-RU" altLang="ru-RU" sz="2400" dirty="0" smtClean="0">
                <a:latin typeface="Arial Narrow" charset="0"/>
              </a:rPr>
              <a:t> </a:t>
            </a:r>
          </a:p>
          <a:p>
            <a:pPr marL="609600" indent="-609600">
              <a:lnSpc>
                <a:spcPct val="90000"/>
              </a:lnSpc>
              <a:buFontTx/>
              <a:buNone/>
            </a:pPr>
            <a:r>
              <a:rPr lang="ru-RU" altLang="ru-RU" sz="2400" b="1" dirty="0" smtClean="0">
                <a:latin typeface="Arial Narrow" charset="0"/>
              </a:rPr>
              <a:t>                     Поощрения объявляются перед строем, на собраниях или совещаниях военнослужащих, в приказе или лично.</a:t>
            </a:r>
          </a:p>
          <a:p>
            <a:pPr marL="609600" indent="-609600">
              <a:lnSpc>
                <a:spcPct val="90000"/>
              </a:lnSpc>
              <a:buFontTx/>
              <a:buNone/>
            </a:pPr>
            <a:r>
              <a:rPr lang="ru-RU" altLang="ru-RU" sz="2400" b="1" dirty="0" smtClean="0">
                <a:latin typeface="Arial Narrow" charset="0"/>
              </a:rPr>
              <a:t>                    Объявление приказов о поощрении или награждении отличившихся военнослужащих обычно проводится в торжественной обстановке.</a:t>
            </a:r>
            <a:endParaRPr lang="en-US" altLang="ru-RU" sz="2400" dirty="0"/>
          </a:p>
        </p:txBody>
      </p:sp>
    </p:spTree>
    <p:extLst>
      <p:ext uri="{BB962C8B-B14F-4D97-AF65-F5344CB8AC3E}">
        <p14:creationId xmlns:p14="http://schemas.microsoft.com/office/powerpoint/2010/main" val="21126737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15612" y="188640"/>
            <a:ext cx="6911975" cy="576262"/>
          </a:xfrm>
        </p:spPr>
        <p:txBody>
          <a:bodyPr/>
          <a:lstStyle/>
          <a:p>
            <a:r>
              <a:rPr lang="ru-RU" altLang="ru-RU" sz="2800" dirty="0" smtClean="0">
                <a:effectLst>
                  <a:outerShdw blurRad="38100" dist="38100" dir="2700000" algn="tl">
                    <a:srgbClr val="C0C0C0"/>
                  </a:outerShdw>
                </a:effectLst>
                <a:ea typeface="Arial" charset="0"/>
                <a:cs typeface="Arial" charset="0"/>
              </a:rPr>
              <a:t>Четвертый учебный </a:t>
            </a:r>
            <a:r>
              <a:rPr lang="ru-RU" altLang="ru-RU" sz="2800" dirty="0">
                <a:effectLst>
                  <a:outerShdw blurRad="38100" dist="38100" dir="2700000" algn="tl">
                    <a:srgbClr val="C0C0C0"/>
                  </a:outerShdw>
                </a:effectLst>
                <a:ea typeface="Arial" charset="0"/>
                <a:cs typeface="Arial" charset="0"/>
              </a:rPr>
              <a:t>вопрос</a:t>
            </a:r>
            <a:endParaRPr lang="ru-RU" altLang="ru-RU" sz="2800" dirty="0"/>
          </a:p>
        </p:txBody>
      </p:sp>
      <p:sp>
        <p:nvSpPr>
          <p:cNvPr id="21507" name="Rectangle 84"/>
          <p:cNvSpPr>
            <a:spLocks noChangeArrowheads="1"/>
          </p:cNvSpPr>
          <p:nvPr/>
        </p:nvSpPr>
        <p:spPr bwMode="auto">
          <a:xfrm>
            <a:off x="874037" y="2924944"/>
            <a:ext cx="7395124" cy="1656184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outerShdw blurRad="63500" dist="107763" dir="2700000" algn="ctr" rotWithShape="0">
              <a:schemeClr val="bg2">
                <a:alpha val="50000"/>
              </a:schemeClr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16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14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1400">
                <a:solidFill>
                  <a:schemeClr val="tx1"/>
                </a:solidFill>
                <a:latin typeface="Calibri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400">
                <a:solidFill>
                  <a:schemeClr val="tx1"/>
                </a:solidFill>
                <a:latin typeface="Calibri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400">
                <a:solidFill>
                  <a:schemeClr val="tx1"/>
                </a:solidFill>
                <a:latin typeface="Calibri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400">
                <a:solidFill>
                  <a:schemeClr val="tx1"/>
                </a:solidFill>
                <a:latin typeface="Calibri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400">
                <a:solidFill>
                  <a:schemeClr val="tx1"/>
                </a:solidFill>
                <a:latin typeface="Calibri" charset="0"/>
              </a:defRPr>
            </a:lvl9pPr>
          </a:lstStyle>
          <a:p>
            <a:pPr algn="ctr" eaLnBrk="1" hangingPunct="1">
              <a:lnSpc>
                <a:spcPct val="90000"/>
              </a:lnSpc>
              <a:buNone/>
            </a:pPr>
            <a:r>
              <a:rPr lang="ru-RU" altLang="ru-RU" sz="2800" b="1" dirty="0" smtClean="0">
                <a:solidFill>
                  <a:srgbClr val="FFFF00"/>
                </a:solidFill>
              </a:rPr>
              <a:t>Поощрения, применяемые к студентам. Права начальников по применению поощрений к студентам, обучающимся на военной кафедре.</a:t>
            </a:r>
            <a:endParaRPr lang="ru-RU" altLang="ru-RU" sz="2800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683602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sz="2800" dirty="0" smtClean="0"/>
              <a:t> </a:t>
            </a:r>
            <a:r>
              <a:rPr lang="ru-RU" altLang="ru-RU" sz="2400" dirty="0" smtClean="0"/>
              <a:t>Поощрения, применяемые к студентам</a:t>
            </a:r>
            <a:endParaRPr lang="ru-RU" altLang="ru-RU" sz="2400" dirty="0"/>
          </a:p>
        </p:txBody>
      </p:sp>
      <p:sp>
        <p:nvSpPr>
          <p:cNvPr id="27651" name="Прямоугольник 2"/>
          <p:cNvSpPr>
            <a:spLocks noChangeArrowheads="1"/>
          </p:cNvSpPr>
          <p:nvPr/>
        </p:nvSpPr>
        <p:spPr bwMode="auto">
          <a:xfrm>
            <a:off x="179512" y="980728"/>
            <a:ext cx="8964488" cy="5521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indent="4572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609600" indent="-609600">
              <a:lnSpc>
                <a:spcPct val="90000"/>
              </a:lnSpc>
              <a:buFontTx/>
              <a:buNone/>
            </a:pPr>
            <a:r>
              <a:rPr lang="ru-RU" altLang="ru-RU" sz="2800" dirty="0" smtClean="0"/>
              <a:t> </a:t>
            </a:r>
            <a:r>
              <a:rPr lang="ru-RU" altLang="ru-RU" sz="2800" b="1" dirty="0" smtClean="0"/>
              <a:t>За успехи в учебе, несении службы в наряде, совершенствовании учебно-материальной базы, примерную воинскую дисциплину, за активное и добросовестное участие в мероприятиях, проводимых на военной кафедре, к студентам могут применяться следующие поощрения:</a:t>
            </a:r>
          </a:p>
          <a:p>
            <a:pPr marL="609600" indent="-609600">
              <a:lnSpc>
                <a:spcPct val="90000"/>
              </a:lnSpc>
              <a:buFont typeface="Arial" charset="0"/>
              <a:buChar char="•"/>
            </a:pPr>
            <a:r>
              <a:rPr lang="ru-RU" altLang="ru-RU" sz="2800" b="1" dirty="0" smtClean="0"/>
              <a:t>    Снятие ранее примененного дисциплинарного взыскания;</a:t>
            </a:r>
          </a:p>
          <a:p>
            <a:pPr marL="609600" indent="-609600">
              <a:lnSpc>
                <a:spcPct val="90000"/>
              </a:lnSpc>
              <a:buFont typeface="Arial" charset="0"/>
              <a:buChar char="•"/>
            </a:pPr>
            <a:r>
              <a:rPr lang="ru-RU" altLang="ru-RU" sz="2800" b="1" dirty="0" smtClean="0"/>
              <a:t>    Объявление благодарности;</a:t>
            </a:r>
          </a:p>
          <a:p>
            <a:pPr marL="609600" indent="-609600">
              <a:lnSpc>
                <a:spcPct val="90000"/>
              </a:lnSpc>
              <a:buFont typeface="Arial" charset="0"/>
              <a:buChar char="•"/>
            </a:pPr>
            <a:r>
              <a:rPr lang="ru-RU" altLang="ru-RU" sz="2800" b="1" dirty="0" smtClean="0"/>
              <a:t>    Награждение грамотой (почётной грамотой);</a:t>
            </a:r>
          </a:p>
          <a:p>
            <a:pPr marL="609600" indent="-609600">
              <a:lnSpc>
                <a:spcPct val="90000"/>
              </a:lnSpc>
              <a:buFont typeface="Arial" charset="0"/>
              <a:buChar char="•"/>
            </a:pPr>
            <a:r>
              <a:rPr lang="ru-RU" altLang="ru-RU" sz="2800" b="1" dirty="0" smtClean="0"/>
              <a:t>    Награждение ценным подарком или деньгами.</a:t>
            </a:r>
            <a:r>
              <a:rPr lang="ru-RU" altLang="ru-RU" sz="2800" dirty="0" smtClean="0"/>
              <a:t>              </a:t>
            </a:r>
            <a:endParaRPr lang="en-US" altLang="ru-RU" sz="2400" dirty="0"/>
          </a:p>
        </p:txBody>
      </p:sp>
    </p:spTree>
    <p:extLst>
      <p:ext uri="{BB962C8B-B14F-4D97-AF65-F5344CB8AC3E}">
        <p14:creationId xmlns:p14="http://schemas.microsoft.com/office/powerpoint/2010/main" val="15878108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Заголовок 1"/>
          <p:cNvSpPr>
            <a:spLocks noGrp="1"/>
          </p:cNvSpPr>
          <p:nvPr>
            <p:ph type="title"/>
          </p:nvPr>
        </p:nvSpPr>
        <p:spPr>
          <a:xfrm>
            <a:off x="1205768" y="188640"/>
            <a:ext cx="6911975" cy="576262"/>
          </a:xfrm>
        </p:spPr>
        <p:txBody>
          <a:bodyPr/>
          <a:lstStyle/>
          <a:p>
            <a:r>
              <a:rPr lang="ru-RU" altLang="ru-RU" sz="2400" smtClean="0"/>
              <a:t>Права начальников по применению поощрений к студентам</a:t>
            </a:r>
            <a:endParaRPr lang="ru-RU" altLang="ru-RU" sz="2400" dirty="0"/>
          </a:p>
        </p:txBody>
      </p:sp>
      <p:sp>
        <p:nvSpPr>
          <p:cNvPr id="27651" name="Прямоугольник 2"/>
          <p:cNvSpPr>
            <a:spLocks noChangeArrowheads="1"/>
          </p:cNvSpPr>
          <p:nvPr/>
        </p:nvSpPr>
        <p:spPr bwMode="auto">
          <a:xfrm>
            <a:off x="145659" y="1484784"/>
            <a:ext cx="8964488" cy="46228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indent="4572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609600" indent="-609600">
              <a:lnSpc>
                <a:spcPct val="80000"/>
              </a:lnSpc>
              <a:buFontTx/>
              <a:buNone/>
            </a:pPr>
            <a:r>
              <a:rPr lang="ru-RU" altLang="ru-RU" sz="2800" dirty="0" smtClean="0"/>
              <a:t>  </a:t>
            </a:r>
            <a:r>
              <a:rPr lang="ru-RU" altLang="ru-RU" sz="2400" b="1" u="sng" dirty="0" smtClean="0"/>
              <a:t>Все офицеры - прямые начальники имеют право</a:t>
            </a:r>
            <a:r>
              <a:rPr lang="ru-RU" altLang="ru-RU" sz="2400" b="1" dirty="0" smtClean="0"/>
              <a:t>:</a:t>
            </a:r>
          </a:p>
          <a:p>
            <a:pPr marL="609600" indent="-609600">
              <a:lnSpc>
                <a:spcPct val="80000"/>
              </a:lnSpc>
              <a:buFont typeface="Arial" charset="0"/>
              <a:buChar char="•"/>
            </a:pPr>
            <a:r>
              <a:rPr lang="ru-RU" altLang="ru-RU" sz="2400" b="1" dirty="0" smtClean="0"/>
              <a:t>Снимать ранее примененные ими дисциплинарные взыскания;</a:t>
            </a:r>
          </a:p>
          <a:p>
            <a:pPr marL="609600" indent="-609600">
              <a:lnSpc>
                <a:spcPct val="80000"/>
              </a:lnSpc>
              <a:buFont typeface="Arial" charset="0"/>
              <a:buChar char="•"/>
            </a:pPr>
            <a:r>
              <a:rPr lang="ru-RU" altLang="ru-RU" sz="2400" b="1" dirty="0" smtClean="0"/>
              <a:t>Объявлять благодарность.	</a:t>
            </a:r>
          </a:p>
          <a:p>
            <a:pPr indent="0">
              <a:lnSpc>
                <a:spcPct val="80000"/>
              </a:lnSpc>
            </a:pPr>
            <a:r>
              <a:rPr lang="ru-RU" altLang="ru-RU" sz="2400" b="1" dirty="0" smtClean="0"/>
              <a:t>        	     </a:t>
            </a:r>
            <a:r>
              <a:rPr lang="ru-RU" altLang="ru-RU" sz="2400" b="1" u="sng" dirty="0" smtClean="0"/>
              <a:t>Начальник военной кафедры имеет право</a:t>
            </a:r>
            <a:r>
              <a:rPr lang="ru-RU" altLang="ru-RU" sz="2400" b="1" dirty="0" smtClean="0"/>
              <a:t>:</a:t>
            </a:r>
          </a:p>
          <a:p>
            <a:pPr marL="609600" indent="-609600">
              <a:lnSpc>
                <a:spcPct val="80000"/>
              </a:lnSpc>
              <a:buFont typeface="Arial" charset="0"/>
              <a:buChar char="•"/>
            </a:pPr>
            <a:r>
              <a:rPr lang="ru-RU" altLang="ru-RU" sz="2400" b="1" dirty="0" smtClean="0"/>
              <a:t>Снимать ранее примененные им дисциплинарные взыскания;</a:t>
            </a:r>
          </a:p>
          <a:p>
            <a:pPr marL="609600" indent="-609600">
              <a:lnSpc>
                <a:spcPct val="80000"/>
              </a:lnSpc>
              <a:buFont typeface="Arial" charset="0"/>
              <a:buChar char="•"/>
            </a:pPr>
            <a:r>
              <a:rPr lang="ru-RU" altLang="ru-RU" sz="2400" b="1" dirty="0" smtClean="0"/>
              <a:t>Объявлять благодарность;	</a:t>
            </a:r>
          </a:p>
          <a:p>
            <a:pPr marL="609600" indent="-609600">
              <a:lnSpc>
                <a:spcPct val="80000"/>
              </a:lnSpc>
              <a:buFont typeface="Arial" charset="0"/>
              <a:buChar char="•"/>
            </a:pPr>
            <a:r>
              <a:rPr lang="ru-RU" altLang="ru-RU" sz="2400" b="1" dirty="0" smtClean="0"/>
              <a:t>Награждать грамотой.</a:t>
            </a:r>
          </a:p>
          <a:p>
            <a:pPr indent="0">
              <a:lnSpc>
                <a:spcPct val="80000"/>
              </a:lnSpc>
            </a:pPr>
            <a:r>
              <a:rPr lang="ru-RU" altLang="ru-RU" sz="2400" b="1" dirty="0" smtClean="0"/>
              <a:t>	             </a:t>
            </a:r>
            <a:r>
              <a:rPr lang="ru-RU" altLang="ru-RU" sz="2400" b="1" u="sng" dirty="0" smtClean="0"/>
              <a:t>Ректор НИУ ВШЭ имеет право</a:t>
            </a:r>
            <a:r>
              <a:rPr lang="ru-RU" altLang="ru-RU" sz="2400" b="1" dirty="0" smtClean="0"/>
              <a:t>:</a:t>
            </a:r>
          </a:p>
          <a:p>
            <a:pPr marL="609600" indent="-609600">
              <a:lnSpc>
                <a:spcPct val="80000"/>
              </a:lnSpc>
              <a:buFont typeface="Arial" charset="0"/>
              <a:buChar char="•"/>
            </a:pPr>
            <a:r>
              <a:rPr lang="ru-RU" altLang="ru-RU" sz="2400" b="1" dirty="0" smtClean="0"/>
              <a:t>Снимать ранее примененные им дисциплинарные взыскания;</a:t>
            </a:r>
          </a:p>
          <a:p>
            <a:pPr marL="609600" indent="-609600">
              <a:lnSpc>
                <a:spcPct val="80000"/>
              </a:lnSpc>
              <a:buFont typeface="Arial" charset="0"/>
              <a:buChar char="•"/>
            </a:pPr>
            <a:r>
              <a:rPr lang="ru-RU" altLang="ru-RU" sz="2400" b="1" dirty="0" smtClean="0"/>
              <a:t>Объявлять благодарность;</a:t>
            </a:r>
          </a:p>
          <a:p>
            <a:pPr marL="609600" indent="-609600">
              <a:lnSpc>
                <a:spcPct val="80000"/>
              </a:lnSpc>
              <a:buFont typeface="Arial" charset="0"/>
              <a:buChar char="•"/>
            </a:pPr>
            <a:r>
              <a:rPr lang="ru-RU" altLang="ru-RU" sz="2400" b="1" dirty="0" smtClean="0"/>
              <a:t>Награждать грамотой (почётной грамотой);</a:t>
            </a:r>
          </a:p>
          <a:p>
            <a:pPr marL="609600" indent="-609600">
              <a:lnSpc>
                <a:spcPct val="80000"/>
              </a:lnSpc>
              <a:buFont typeface="Arial" charset="0"/>
              <a:buChar char="•"/>
            </a:pPr>
            <a:r>
              <a:rPr lang="ru-RU" altLang="ru-RU" sz="2400" b="1" dirty="0" smtClean="0"/>
              <a:t>Награждать ценным подарком или деньгами</a:t>
            </a:r>
            <a:r>
              <a:rPr lang="ru-RU" altLang="ru-RU" sz="2800" b="1" dirty="0" smtClean="0"/>
              <a:t>.</a:t>
            </a:r>
            <a:endParaRPr lang="en-US" altLang="ru-RU" sz="2400" dirty="0"/>
          </a:p>
        </p:txBody>
      </p:sp>
    </p:spTree>
    <p:extLst>
      <p:ext uri="{BB962C8B-B14F-4D97-AF65-F5344CB8AC3E}">
        <p14:creationId xmlns:p14="http://schemas.microsoft.com/office/powerpoint/2010/main" val="10094357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Заголовок 1"/>
          <p:cNvSpPr>
            <a:spLocks noGrp="1"/>
          </p:cNvSpPr>
          <p:nvPr>
            <p:ph type="title"/>
          </p:nvPr>
        </p:nvSpPr>
        <p:spPr>
          <a:xfrm>
            <a:off x="1062037" y="188640"/>
            <a:ext cx="6911975" cy="576262"/>
          </a:xfrm>
        </p:spPr>
        <p:txBody>
          <a:bodyPr/>
          <a:lstStyle/>
          <a:p>
            <a:r>
              <a:rPr lang="ru-RU" altLang="ru-RU" sz="2800" dirty="0">
                <a:latin typeface="Times New Roman" charset="0"/>
                <a:ea typeface="Times New Roman" charset="0"/>
                <a:cs typeface="Times New Roman" charset="0"/>
              </a:rPr>
              <a:t>Задание на самостоятельную подготовку:</a:t>
            </a:r>
            <a:r>
              <a:rPr lang="ru-RU" altLang="ru-RU" dirty="0">
                <a:latin typeface="Times New Roman" charset="0"/>
                <a:ea typeface="Times New Roman" charset="0"/>
                <a:cs typeface="Times New Roman" charset="0"/>
              </a:rPr>
              <a:t/>
            </a:r>
            <a:br>
              <a:rPr lang="ru-RU" altLang="ru-RU" dirty="0">
                <a:latin typeface="Times New Roman" charset="0"/>
                <a:ea typeface="Times New Roman" charset="0"/>
                <a:cs typeface="Times New Roman" charset="0"/>
              </a:rPr>
            </a:br>
            <a:endParaRPr lang="ru-RU" altLang="ru-RU" dirty="0"/>
          </a:p>
        </p:txBody>
      </p:sp>
      <p:sp>
        <p:nvSpPr>
          <p:cNvPr id="3" name="Rectangle 84"/>
          <p:cNvSpPr>
            <a:spLocks noChangeArrowheads="1"/>
          </p:cNvSpPr>
          <p:nvPr/>
        </p:nvSpPr>
        <p:spPr bwMode="auto">
          <a:xfrm>
            <a:off x="468313" y="1268413"/>
            <a:ext cx="8099425" cy="4248150"/>
          </a:xfrm>
          <a:prstGeom prst="rect">
            <a:avLst/>
          </a:prstGeom>
          <a:solidFill>
            <a:srgbClr val="FF0000"/>
          </a:solidFill>
          <a:ln w="9525">
            <a:noFill/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anchor="ctr"/>
          <a:lstStyle>
            <a:lvl1pPr>
              <a:spcBef>
                <a:spcPct val="200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16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14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1400">
                <a:solidFill>
                  <a:schemeClr val="tx1"/>
                </a:solidFill>
                <a:latin typeface="Calibri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400">
                <a:solidFill>
                  <a:schemeClr val="tx1"/>
                </a:solidFill>
                <a:latin typeface="Calibri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400">
                <a:solidFill>
                  <a:schemeClr val="tx1"/>
                </a:solidFill>
                <a:latin typeface="Calibri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400">
                <a:solidFill>
                  <a:schemeClr val="tx1"/>
                </a:solidFill>
                <a:latin typeface="Calibri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400">
                <a:solidFill>
                  <a:schemeClr val="tx1"/>
                </a:solidFill>
                <a:latin typeface="Calibri" charset="0"/>
              </a:defRPr>
            </a:lvl9pPr>
          </a:lstStyle>
          <a:p>
            <a:pPr marL="609600" indent="-609600" eaLnBrk="1" hangingPunct="1">
              <a:buFont typeface="Wingdings" charset="2"/>
              <a:buChar char="§"/>
            </a:pPr>
            <a:r>
              <a:rPr lang="ru-RU" altLang="ru-RU" sz="2400" dirty="0" smtClean="0">
                <a:solidFill>
                  <a:srgbClr val="FFFF00"/>
                </a:solidFill>
              </a:rPr>
              <a:t>изучить самостоятельно ст. 1-16, 106-120 ДУ ВС РФ; ст. 17-105 ДУ ВС РФ. </a:t>
            </a:r>
          </a:p>
          <a:p>
            <a:pPr marL="609600" indent="-609600" eaLnBrk="1" hangingPunct="1">
              <a:buFont typeface="Wingdings" charset="2"/>
              <a:buChar char="§"/>
            </a:pPr>
            <a:r>
              <a:rPr lang="ru-RU" altLang="ru-RU" sz="2400" dirty="0" smtClean="0">
                <a:solidFill>
                  <a:srgbClr val="FFFF00"/>
                </a:solidFill>
              </a:rPr>
              <a:t>Доработать конспект</a:t>
            </a:r>
            <a:r>
              <a:rPr lang="en-US" altLang="ru-RU" sz="2400" dirty="0" smtClean="0">
                <a:solidFill>
                  <a:srgbClr val="FFFF00"/>
                </a:solidFill>
              </a:rPr>
              <a:t>;</a:t>
            </a:r>
          </a:p>
          <a:p>
            <a:pPr marL="609600" indent="-609600" eaLnBrk="1" hangingPunct="1">
              <a:buFont typeface="Wingdings" charset="2"/>
              <a:buChar char="§"/>
            </a:pPr>
            <a:endParaRPr lang="ru-RU" altLang="ru-RU" sz="2400" dirty="0" smtClean="0">
              <a:solidFill>
                <a:srgbClr val="FFFF00"/>
              </a:solidFill>
            </a:endParaRPr>
          </a:p>
          <a:p>
            <a:pPr marL="609600" indent="-609600" eaLnBrk="1" hangingPunct="1">
              <a:buFont typeface="Wingdings" charset="2"/>
              <a:buNone/>
            </a:pPr>
            <a:r>
              <a:rPr lang="ru-RU" altLang="ru-RU" sz="2400" dirty="0" smtClean="0">
                <a:solidFill>
                  <a:srgbClr val="FFFF00"/>
                </a:solidFill>
              </a:rPr>
              <a:t>	</a:t>
            </a:r>
            <a:r>
              <a:rPr lang="ru-RU" altLang="ru-RU" sz="2400" b="1" u="sng" dirty="0" smtClean="0">
                <a:solidFill>
                  <a:srgbClr val="FFFF00"/>
                </a:solidFill>
              </a:rPr>
              <a:t>Учебная литература</a:t>
            </a:r>
            <a:r>
              <a:rPr lang="en-US" altLang="ru-RU" sz="2400" b="1" dirty="0" smtClean="0">
                <a:solidFill>
                  <a:srgbClr val="FFFF00"/>
                </a:solidFill>
              </a:rPr>
              <a:t>:</a:t>
            </a:r>
            <a:r>
              <a:rPr lang="ru-RU" altLang="ru-RU" sz="2400" dirty="0" smtClean="0">
                <a:solidFill>
                  <a:srgbClr val="FFFF00"/>
                </a:solidFill>
              </a:rPr>
              <a:t>Дисциплинарный устав Вооружённых Сил Российской Федерации.</a:t>
            </a:r>
            <a:endParaRPr lang="ru-RU" altLang="ru-RU" sz="24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098535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15612" y="188640"/>
            <a:ext cx="6911975" cy="576262"/>
          </a:xfrm>
        </p:spPr>
        <p:txBody>
          <a:bodyPr/>
          <a:lstStyle/>
          <a:p>
            <a:r>
              <a:rPr lang="ru-RU" altLang="ru-RU" sz="2800" dirty="0" smtClean="0"/>
              <a:t>Занятие № 2</a:t>
            </a:r>
            <a:endParaRPr lang="ru-RU" altLang="ru-RU" sz="2800" dirty="0"/>
          </a:p>
        </p:txBody>
      </p:sp>
      <p:sp>
        <p:nvSpPr>
          <p:cNvPr id="21507" name="Rectangle 84"/>
          <p:cNvSpPr>
            <a:spLocks noChangeArrowheads="1"/>
          </p:cNvSpPr>
          <p:nvPr/>
        </p:nvSpPr>
        <p:spPr bwMode="auto">
          <a:xfrm>
            <a:off x="683568" y="2204864"/>
            <a:ext cx="7560043" cy="2160240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outerShdw blurRad="63500" dist="107763" dir="2700000" algn="ctr" rotWithShape="0">
              <a:schemeClr val="bg2">
                <a:alpha val="50000"/>
              </a:schemeClr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16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14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1400">
                <a:solidFill>
                  <a:schemeClr val="tx1"/>
                </a:solidFill>
                <a:latin typeface="Calibri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400">
                <a:solidFill>
                  <a:schemeClr val="tx1"/>
                </a:solidFill>
                <a:latin typeface="Calibri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400">
                <a:solidFill>
                  <a:schemeClr val="tx1"/>
                </a:solidFill>
                <a:latin typeface="Calibri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400">
                <a:solidFill>
                  <a:schemeClr val="tx1"/>
                </a:solidFill>
                <a:latin typeface="Calibri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400">
                <a:solidFill>
                  <a:schemeClr val="tx1"/>
                </a:solidFill>
                <a:latin typeface="Calibri" charset="0"/>
              </a:defRPr>
            </a:lvl9pPr>
          </a:lstStyle>
          <a:p>
            <a:pPr marL="609600" indent="-609600" algn="ctr" eaLnBrk="1" hangingPunct="1">
              <a:buFontTx/>
              <a:buNone/>
            </a:pPr>
            <a:r>
              <a:rPr lang="ru-RU" altLang="ru-RU" sz="2400" b="1" dirty="0" smtClean="0">
                <a:solidFill>
                  <a:srgbClr val="FFFF00"/>
                </a:solidFill>
              </a:rPr>
              <a:t>Дисциплинарная ответственность военнослужащих. </a:t>
            </a:r>
          </a:p>
          <a:p>
            <a:pPr marL="609600" indent="-609600" algn="ctr" eaLnBrk="1" hangingPunct="1">
              <a:buFontTx/>
              <a:buNone/>
            </a:pPr>
            <a:r>
              <a:rPr lang="ru-RU" altLang="ru-RU" sz="2400" b="1" dirty="0" smtClean="0">
                <a:solidFill>
                  <a:srgbClr val="FFFF00"/>
                </a:solidFill>
              </a:rPr>
              <a:t>         Дисциплинарные взыскания. </a:t>
            </a:r>
          </a:p>
          <a:p>
            <a:pPr marL="609600" indent="-609600" algn="ctr" eaLnBrk="1" hangingPunct="1">
              <a:buFontTx/>
              <a:buNone/>
            </a:pPr>
            <a:r>
              <a:rPr lang="ru-RU" altLang="ru-RU" sz="2400" b="1" dirty="0" smtClean="0">
                <a:solidFill>
                  <a:srgbClr val="FFFF00"/>
                </a:solidFill>
              </a:rPr>
              <a:t>         Учет поощрений и дисциплинарных взысканий.</a:t>
            </a:r>
            <a:endParaRPr lang="ru-RU" altLang="ru-RU" sz="2400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45592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6" descr="IMAGE313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01013" y="103188"/>
            <a:ext cx="935037" cy="517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484" name="Rectangle 84"/>
          <p:cNvSpPr>
            <a:spLocks noChangeArrowheads="1"/>
          </p:cNvSpPr>
          <p:nvPr/>
        </p:nvSpPr>
        <p:spPr bwMode="auto">
          <a:xfrm>
            <a:off x="999331" y="62331"/>
            <a:ext cx="6985000" cy="714375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outerShdw blurRad="63500" dist="107763" dir="2700000" algn="ctr" rotWithShape="0">
              <a:schemeClr val="bg2">
                <a:alpha val="50000"/>
              </a:schemeClr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indent="457200" eaLnBrk="0" hangingPunct="0">
              <a:spcBef>
                <a:spcPts val="600"/>
              </a:spcBef>
              <a:buClr>
                <a:schemeClr val="accent1"/>
              </a:buClr>
              <a:buSzPct val="76000"/>
              <a:buFont typeface="Wingdings 3" charset="2"/>
              <a:buChar char=""/>
              <a:defRPr sz="2600">
                <a:solidFill>
                  <a:schemeClr val="tx1"/>
                </a:solidFill>
                <a:latin typeface="Calibri" charset="0"/>
              </a:defRPr>
            </a:lvl1pPr>
            <a:lvl2pPr marL="742950" indent="-285750" eaLnBrk="0" hangingPunct="0">
              <a:spcBef>
                <a:spcPts val="500"/>
              </a:spcBef>
              <a:buClr>
                <a:schemeClr val="accent2"/>
              </a:buClr>
              <a:buSzPct val="76000"/>
              <a:buFont typeface="Wingdings 3" charset="2"/>
              <a:buChar char=""/>
              <a:defRPr sz="2300">
                <a:solidFill>
                  <a:schemeClr val="tx2"/>
                </a:solidFill>
                <a:latin typeface="Calibri" charset="0"/>
              </a:defRPr>
            </a:lvl2pPr>
            <a:lvl3pPr marL="1143000" indent="-228600" eaLnBrk="0" hangingPunct="0">
              <a:spcBef>
                <a:spcPts val="500"/>
              </a:spcBef>
              <a:buClr>
                <a:srgbClr val="BCBCBC"/>
              </a:buClr>
              <a:buSzPct val="76000"/>
              <a:buFont typeface="Wingdings 3" charset="2"/>
              <a:buChar char=""/>
              <a:defRPr sz="2000">
                <a:solidFill>
                  <a:schemeClr val="tx1"/>
                </a:solidFill>
                <a:latin typeface="Calibri" charset="0"/>
              </a:defRPr>
            </a:lvl3pPr>
            <a:lvl4pPr marL="1600200" indent="-228600" eaLnBrk="0" hangingPunct="0">
              <a:spcBef>
                <a:spcPts val="400"/>
              </a:spcBef>
              <a:buClr>
                <a:srgbClr val="8BA2B4"/>
              </a:buClr>
              <a:buSzPct val="70000"/>
              <a:buFont typeface="Wingdings" charset="2"/>
              <a:buChar char=""/>
              <a:defRPr sz="2000">
                <a:solidFill>
                  <a:schemeClr val="tx1"/>
                </a:solidFill>
                <a:latin typeface="Calibri" charset="0"/>
              </a:defRPr>
            </a:lvl4pPr>
            <a:lvl5pPr marL="2057400" indent="-228600" eaLnBrk="0" hangingPunct="0">
              <a:spcBef>
                <a:spcPts val="300"/>
              </a:spcBef>
              <a:buClr>
                <a:schemeClr val="accent2"/>
              </a:buClr>
              <a:buSzPct val="70000"/>
              <a:buFont typeface="Wingdings" charset="2"/>
              <a:buChar char=""/>
              <a:defRPr sz="16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charset="2"/>
              <a:buChar char=""/>
              <a:defRPr sz="16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charset="2"/>
              <a:buChar char=""/>
              <a:defRPr sz="16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charset="2"/>
              <a:buChar char=""/>
              <a:defRPr sz="16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charset="2"/>
              <a:buChar char=""/>
              <a:defRPr sz="1600">
                <a:solidFill>
                  <a:schemeClr val="tx1"/>
                </a:solidFill>
                <a:latin typeface="Calibri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2400" b="1" dirty="0">
                <a:solidFill>
                  <a:srgbClr val="FFFF00"/>
                </a:solidFill>
                <a:latin typeface="Arial" charset="0"/>
              </a:rPr>
              <a:t>УЧЕБНЫЕ ВОПРОСЫ</a:t>
            </a:r>
            <a:endParaRPr lang="ru-RU" altLang="ru-RU" sz="2400" b="1" dirty="0">
              <a:solidFill>
                <a:srgbClr val="FFFF00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8" name="Скругленный прямоугольник 32"/>
          <p:cNvSpPr>
            <a:spLocks noChangeArrowheads="1"/>
          </p:cNvSpPr>
          <p:nvPr/>
        </p:nvSpPr>
        <p:spPr bwMode="auto">
          <a:xfrm>
            <a:off x="34925" y="871538"/>
            <a:ext cx="9001125" cy="5380037"/>
          </a:xfrm>
          <a:prstGeom prst="roundRect">
            <a:avLst>
              <a:gd name="adj" fmla="val 6313"/>
            </a:avLst>
          </a:prstGeom>
          <a:solidFill>
            <a:schemeClr val="accent4">
              <a:lumMod val="60000"/>
              <a:lumOff val="40000"/>
              <a:alpha val="85097"/>
            </a:schemeClr>
          </a:solidFill>
          <a:ln w="15875" cap="sq" algn="ctr">
            <a:solidFill>
              <a:schemeClr val="accent1"/>
            </a:solidFill>
            <a:miter lim="800000"/>
            <a:headEnd type="none" w="sm" len="sm"/>
            <a:tailEnd type="none" w="sm" len="sm"/>
          </a:ln>
        </p:spPr>
        <p:txBody>
          <a:bodyPr lIns="0" tIns="0" rIns="0" bIns="0" anchor="ctr"/>
          <a:lstStyle/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ru-RU" altLang="ru-RU" sz="2400" b="1" dirty="0" smtClean="0">
                <a:solidFill>
                  <a:srgbClr val="FF0000"/>
                </a:solidFill>
              </a:rPr>
              <a:t>1.    Дисциплинарная ответственность военнослужащих.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ru-RU" altLang="ru-RU" sz="2400" b="1" dirty="0" smtClean="0">
                <a:solidFill>
                  <a:srgbClr val="FF0000"/>
                </a:solidFill>
              </a:rPr>
              <a:t>2.    Дисциплинарные взыскания и права командиров (начальников) по их применению.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ru-RU" altLang="ru-RU" sz="2400" b="1" dirty="0" smtClean="0">
                <a:solidFill>
                  <a:srgbClr val="FF0000"/>
                </a:solidFill>
              </a:rPr>
              <a:t>3.    Порядок применения и исполнения дисциплинарных взысканий.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ru-RU" altLang="ru-RU" sz="2400" b="1" dirty="0" smtClean="0">
                <a:solidFill>
                  <a:srgbClr val="FF0000"/>
                </a:solidFill>
              </a:rPr>
              <a:t>4.    Дисциплинарные взыскания, применяемые к студентам. Права начальников по применению дисциплинарных взысканий к студентам, обучающимся на военной кафедре.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ru-RU" altLang="ru-RU" sz="2400" b="1" dirty="0" smtClean="0">
                <a:solidFill>
                  <a:srgbClr val="FF0000"/>
                </a:solidFill>
              </a:rPr>
              <a:t>5.    Учет поощрений и дисциплинарных взысканий. Об обращениях (предложениях, заявлениях и жалобах).</a:t>
            </a:r>
            <a:endParaRPr lang="ru-RU" altLang="ru-RU" sz="2400" b="1" dirty="0">
              <a:solidFill>
                <a:srgbClr val="FF0000"/>
              </a:solidFill>
            </a:endParaRPr>
          </a:p>
        </p:txBody>
      </p:sp>
      <p:pic>
        <p:nvPicPr>
          <p:cNvPr id="20486" name="Рисунок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263" y="104775"/>
            <a:ext cx="814387" cy="681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600443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12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15612" y="188640"/>
            <a:ext cx="6911975" cy="576262"/>
          </a:xfrm>
        </p:spPr>
        <p:txBody>
          <a:bodyPr/>
          <a:lstStyle/>
          <a:p>
            <a:r>
              <a:rPr lang="ru-RU" altLang="ru-RU" sz="2800" dirty="0" smtClean="0">
                <a:effectLst>
                  <a:outerShdw blurRad="38100" dist="38100" dir="2700000" algn="tl">
                    <a:srgbClr val="C0C0C0"/>
                  </a:outerShdw>
                </a:effectLst>
                <a:ea typeface="Arial" charset="0"/>
                <a:cs typeface="Arial" charset="0"/>
              </a:rPr>
              <a:t>Первый учебный </a:t>
            </a:r>
            <a:r>
              <a:rPr lang="ru-RU" altLang="ru-RU" sz="2800" dirty="0">
                <a:effectLst>
                  <a:outerShdw blurRad="38100" dist="38100" dir="2700000" algn="tl">
                    <a:srgbClr val="C0C0C0"/>
                  </a:outerShdw>
                </a:effectLst>
                <a:ea typeface="Arial" charset="0"/>
                <a:cs typeface="Arial" charset="0"/>
              </a:rPr>
              <a:t>вопрос</a:t>
            </a:r>
            <a:endParaRPr lang="ru-RU" altLang="ru-RU" sz="2800" dirty="0"/>
          </a:p>
        </p:txBody>
      </p:sp>
      <p:sp>
        <p:nvSpPr>
          <p:cNvPr id="21507" name="Rectangle 84"/>
          <p:cNvSpPr>
            <a:spLocks noChangeArrowheads="1"/>
          </p:cNvSpPr>
          <p:nvPr/>
        </p:nvSpPr>
        <p:spPr bwMode="auto">
          <a:xfrm>
            <a:off x="874037" y="2924944"/>
            <a:ext cx="7395124" cy="1656184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outerShdw blurRad="63500" dist="107763" dir="2700000" algn="ctr" rotWithShape="0">
              <a:schemeClr val="bg2">
                <a:alpha val="50000"/>
              </a:schemeClr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16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14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1400">
                <a:solidFill>
                  <a:schemeClr val="tx1"/>
                </a:solidFill>
                <a:latin typeface="Calibri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400">
                <a:solidFill>
                  <a:schemeClr val="tx1"/>
                </a:solidFill>
                <a:latin typeface="Calibri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400">
                <a:solidFill>
                  <a:schemeClr val="tx1"/>
                </a:solidFill>
                <a:latin typeface="Calibri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400">
                <a:solidFill>
                  <a:schemeClr val="tx1"/>
                </a:solidFill>
                <a:latin typeface="Calibri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400">
                <a:solidFill>
                  <a:schemeClr val="tx1"/>
                </a:solidFill>
                <a:latin typeface="Calibri" charset="0"/>
              </a:defRPr>
            </a:lvl9pPr>
          </a:lstStyle>
          <a:p>
            <a:pPr marL="609600" indent="-609600" algn="ctr" eaLnBrk="1" hangingPunct="1">
              <a:lnSpc>
                <a:spcPct val="90000"/>
              </a:lnSpc>
              <a:buFontTx/>
              <a:buNone/>
            </a:pPr>
            <a:r>
              <a:rPr lang="ru-RU" altLang="ru-RU" sz="2800" b="1" dirty="0" smtClean="0">
                <a:solidFill>
                  <a:srgbClr val="FFFF00"/>
                </a:solidFill>
              </a:rPr>
              <a:t>Дисциплинарная ответственность военнослужащих.</a:t>
            </a:r>
            <a:endParaRPr lang="ru-RU" altLang="ru-RU" sz="2800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88919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6" descr="IMAGE313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01013" y="103188"/>
            <a:ext cx="935037" cy="517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484" name="Rectangle 84"/>
          <p:cNvSpPr>
            <a:spLocks noChangeArrowheads="1"/>
          </p:cNvSpPr>
          <p:nvPr/>
        </p:nvSpPr>
        <p:spPr bwMode="auto">
          <a:xfrm>
            <a:off x="999331" y="62331"/>
            <a:ext cx="6985000" cy="714375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outerShdw blurRad="63500" dist="107763" dir="2700000" algn="ctr" rotWithShape="0">
              <a:schemeClr val="bg2">
                <a:alpha val="50000"/>
              </a:schemeClr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indent="457200" eaLnBrk="0" hangingPunct="0">
              <a:spcBef>
                <a:spcPts val="600"/>
              </a:spcBef>
              <a:buClr>
                <a:schemeClr val="accent1"/>
              </a:buClr>
              <a:buSzPct val="76000"/>
              <a:buFont typeface="Wingdings 3" charset="2"/>
              <a:buChar char=""/>
              <a:defRPr sz="2600">
                <a:solidFill>
                  <a:schemeClr val="tx1"/>
                </a:solidFill>
                <a:latin typeface="Calibri" charset="0"/>
              </a:defRPr>
            </a:lvl1pPr>
            <a:lvl2pPr marL="742950" indent="-285750" eaLnBrk="0" hangingPunct="0">
              <a:spcBef>
                <a:spcPts val="500"/>
              </a:spcBef>
              <a:buClr>
                <a:schemeClr val="accent2"/>
              </a:buClr>
              <a:buSzPct val="76000"/>
              <a:buFont typeface="Wingdings 3" charset="2"/>
              <a:buChar char=""/>
              <a:defRPr sz="2300">
                <a:solidFill>
                  <a:schemeClr val="tx2"/>
                </a:solidFill>
                <a:latin typeface="Calibri" charset="0"/>
              </a:defRPr>
            </a:lvl2pPr>
            <a:lvl3pPr marL="1143000" indent="-228600" eaLnBrk="0" hangingPunct="0">
              <a:spcBef>
                <a:spcPts val="500"/>
              </a:spcBef>
              <a:buClr>
                <a:srgbClr val="BCBCBC"/>
              </a:buClr>
              <a:buSzPct val="76000"/>
              <a:buFont typeface="Wingdings 3" charset="2"/>
              <a:buChar char=""/>
              <a:defRPr sz="2000">
                <a:solidFill>
                  <a:schemeClr val="tx1"/>
                </a:solidFill>
                <a:latin typeface="Calibri" charset="0"/>
              </a:defRPr>
            </a:lvl3pPr>
            <a:lvl4pPr marL="1600200" indent="-228600" eaLnBrk="0" hangingPunct="0">
              <a:spcBef>
                <a:spcPts val="400"/>
              </a:spcBef>
              <a:buClr>
                <a:srgbClr val="8BA2B4"/>
              </a:buClr>
              <a:buSzPct val="70000"/>
              <a:buFont typeface="Wingdings" charset="2"/>
              <a:buChar char=""/>
              <a:defRPr sz="2000">
                <a:solidFill>
                  <a:schemeClr val="tx1"/>
                </a:solidFill>
                <a:latin typeface="Calibri" charset="0"/>
              </a:defRPr>
            </a:lvl4pPr>
            <a:lvl5pPr marL="2057400" indent="-228600" eaLnBrk="0" hangingPunct="0">
              <a:spcBef>
                <a:spcPts val="300"/>
              </a:spcBef>
              <a:buClr>
                <a:schemeClr val="accent2"/>
              </a:buClr>
              <a:buSzPct val="70000"/>
              <a:buFont typeface="Wingdings" charset="2"/>
              <a:buChar char=""/>
              <a:defRPr sz="16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charset="2"/>
              <a:buChar char=""/>
              <a:defRPr sz="16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charset="2"/>
              <a:buChar char=""/>
              <a:defRPr sz="16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charset="2"/>
              <a:buChar char=""/>
              <a:defRPr sz="16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charset="2"/>
              <a:buChar char=""/>
              <a:defRPr sz="1600">
                <a:solidFill>
                  <a:schemeClr val="tx1"/>
                </a:solidFill>
                <a:latin typeface="Calibri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2400" b="1" dirty="0">
                <a:solidFill>
                  <a:srgbClr val="FFFF00"/>
                </a:solidFill>
                <a:latin typeface="Arial" charset="0"/>
              </a:rPr>
              <a:t>УЧЕБНЫЕ ВОПРОСЫ</a:t>
            </a:r>
            <a:endParaRPr lang="ru-RU" altLang="ru-RU" sz="2400" b="1" dirty="0">
              <a:solidFill>
                <a:srgbClr val="FFFF00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8" name="Скругленный прямоугольник 32"/>
          <p:cNvSpPr>
            <a:spLocks noChangeArrowheads="1"/>
          </p:cNvSpPr>
          <p:nvPr/>
        </p:nvSpPr>
        <p:spPr bwMode="auto">
          <a:xfrm>
            <a:off x="99490" y="1052736"/>
            <a:ext cx="9001125" cy="5544616"/>
          </a:xfrm>
          <a:prstGeom prst="roundRect">
            <a:avLst>
              <a:gd name="adj" fmla="val 6313"/>
            </a:avLst>
          </a:prstGeom>
          <a:solidFill>
            <a:schemeClr val="accent4">
              <a:lumMod val="60000"/>
              <a:lumOff val="40000"/>
              <a:alpha val="85097"/>
            </a:schemeClr>
          </a:solidFill>
          <a:ln w="15875" cap="sq" algn="ctr">
            <a:solidFill>
              <a:schemeClr val="accent1"/>
            </a:solidFill>
            <a:miter lim="800000"/>
            <a:headEnd type="none" w="sm" len="sm"/>
            <a:tailEnd type="none" w="sm" len="sm"/>
          </a:ln>
        </p:spPr>
        <p:txBody>
          <a:bodyPr lIns="0" tIns="0" rIns="0" bIns="0" anchor="ctr"/>
          <a:lstStyle/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ru-RU" altLang="ru-RU" sz="2800" b="1" dirty="0" smtClean="0">
                <a:solidFill>
                  <a:srgbClr val="FF0000"/>
                </a:solidFill>
              </a:rPr>
              <a:t>1.Общие положения Дисциплинарного устава ВС РФ.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endParaRPr lang="ru-RU" altLang="ru-RU" sz="2800" b="1" dirty="0" smtClean="0">
              <a:solidFill>
                <a:srgbClr val="FF0000"/>
              </a:solidFill>
            </a:endParaRPr>
          </a:p>
          <a:p>
            <a:pPr marL="609600" indent="-609600" eaLnBrk="1" hangingPunct="1">
              <a:lnSpc>
                <a:spcPct val="90000"/>
              </a:lnSpc>
              <a:buFontTx/>
              <a:buAutoNum type="arabicPeriod" startAt="2"/>
            </a:pPr>
            <a:r>
              <a:rPr lang="ru-RU" altLang="ru-RU" sz="2800" b="1" dirty="0" smtClean="0">
                <a:solidFill>
                  <a:srgbClr val="FF0000"/>
                </a:solidFill>
              </a:rPr>
              <a:t>Поощрения и права командиров (начальников) по их применению.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endParaRPr lang="ru-RU" altLang="ru-RU" sz="2800" b="1" dirty="0" smtClean="0">
              <a:solidFill>
                <a:srgbClr val="FF0000"/>
              </a:solidFill>
            </a:endParaRPr>
          </a:p>
          <a:p>
            <a:pPr marL="609600" indent="-609600" eaLnBrk="1" hangingPunct="1">
              <a:lnSpc>
                <a:spcPct val="90000"/>
              </a:lnSpc>
              <a:buFontTx/>
              <a:buAutoNum type="arabicPeriod" startAt="3"/>
            </a:pPr>
            <a:r>
              <a:rPr lang="ru-RU" altLang="ru-RU" sz="2800" b="1" dirty="0" smtClean="0">
                <a:solidFill>
                  <a:srgbClr val="FF0000"/>
                </a:solidFill>
              </a:rPr>
              <a:t>Порядок применения поощрений.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endParaRPr lang="ru-RU" altLang="ru-RU" sz="2800" b="1" dirty="0" smtClean="0">
              <a:solidFill>
                <a:srgbClr val="FF0000"/>
              </a:solidFill>
            </a:endParaRPr>
          </a:p>
          <a:p>
            <a:pPr marL="609600" indent="-609600" eaLnBrk="1" hangingPunct="1">
              <a:lnSpc>
                <a:spcPct val="90000"/>
              </a:lnSpc>
              <a:buFontTx/>
              <a:buAutoNum type="arabicPeriod" startAt="4"/>
            </a:pPr>
            <a:r>
              <a:rPr lang="ru-RU" altLang="ru-RU" sz="2800" b="1" dirty="0" smtClean="0">
                <a:solidFill>
                  <a:srgbClr val="FF0000"/>
                </a:solidFill>
              </a:rPr>
              <a:t>Поощрения, применяемые к студентам. Права начальников по применению поощрений к студентам, обучающимся на военной кафедре.</a:t>
            </a:r>
            <a:r>
              <a:rPr lang="ru-RU" sz="1600" b="1" dirty="0" smtClean="0">
                <a:solidFill>
                  <a:srgbClr val="FF0000"/>
                </a:solidFill>
              </a:rPr>
              <a:t/>
            </a:r>
            <a:br>
              <a:rPr lang="ru-RU" sz="1600" b="1" dirty="0" smtClean="0">
                <a:solidFill>
                  <a:srgbClr val="FF0000"/>
                </a:solidFill>
              </a:rPr>
            </a:br>
            <a:endParaRPr lang="ru-RU" sz="16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12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sz="2800" dirty="0" err="1" smtClean="0"/>
              <a:t>Дициплинарная</a:t>
            </a:r>
            <a:r>
              <a:rPr lang="ru-RU" altLang="ru-RU" sz="2800" dirty="0" smtClean="0"/>
              <a:t> ответственность</a:t>
            </a:r>
            <a:endParaRPr lang="ru-RU" altLang="ru-RU" sz="2800" dirty="0"/>
          </a:p>
        </p:txBody>
      </p:sp>
      <p:sp>
        <p:nvSpPr>
          <p:cNvPr id="27651" name="Прямоугольник 2"/>
          <p:cNvSpPr>
            <a:spLocks noChangeArrowheads="1"/>
          </p:cNvSpPr>
          <p:nvPr/>
        </p:nvSpPr>
        <p:spPr bwMode="auto">
          <a:xfrm>
            <a:off x="179512" y="1340768"/>
            <a:ext cx="8496300" cy="53245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indent="4572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609600" indent="-609600" algn="just" eaLnBrk="1" hangingPunct="1">
              <a:buFont typeface="Arial" charset="0"/>
              <a:buChar char="•"/>
            </a:pPr>
            <a:r>
              <a:rPr lang="ru-RU" altLang="ru-RU" sz="2000" b="1" dirty="0" smtClean="0"/>
              <a:t>	</a:t>
            </a:r>
            <a:r>
              <a:rPr lang="ru-RU" altLang="ru-RU" sz="2000" dirty="0" smtClean="0"/>
              <a:t>Военнослужащие привлекаются к дисциплинарной ответственности за дисциплинарный проступок, то есть за противоправное, виновное действие (бездействие), выражающееся в нарушении воинской дисциплины, который в соответствии с законодательством Российской Федерации не влечет за собой уголовной или административной ответственности.. </a:t>
            </a:r>
          </a:p>
          <a:p>
            <a:pPr marL="609600" indent="-609600" algn="just" eaLnBrk="1" hangingPunct="1">
              <a:buFont typeface="Arial" charset="0"/>
              <a:buChar char="•"/>
            </a:pPr>
            <a:r>
              <a:rPr lang="ru-RU" altLang="ru-RU" sz="2000" dirty="0" smtClean="0"/>
              <a:t>     Военнослужащий привлекается к дисциплинарной ответственности только за тот дисциплинарный проступок, в отношении которого установлена его вина. </a:t>
            </a:r>
          </a:p>
          <a:p>
            <a:pPr marL="609600" indent="-609600" algn="just" eaLnBrk="1" hangingPunct="1">
              <a:buFont typeface="Arial" charset="0"/>
              <a:buChar char="•"/>
            </a:pPr>
            <a:r>
              <a:rPr lang="ru-RU" altLang="ru-RU" sz="2000" dirty="0" smtClean="0"/>
              <a:t>     </a:t>
            </a:r>
            <a:r>
              <a:rPr lang="ru-RU" altLang="ru-RU" sz="2000" b="1" dirty="0" smtClean="0"/>
              <a:t>Дисциплинарное взыскание</a:t>
            </a:r>
            <a:r>
              <a:rPr lang="ru-RU" altLang="ru-RU" sz="2000" dirty="0" smtClean="0"/>
              <a:t> является установленной государством мерой ответственности за дисциплинарный проступок, совершенный военнослужащим, и применяется в целях предупреждения совершения дисциплинарных проступков.	</a:t>
            </a:r>
          </a:p>
          <a:p>
            <a:pPr marL="609600" indent="-609600" algn="just" eaLnBrk="1" hangingPunct="1">
              <a:buFont typeface="Arial" charset="0"/>
              <a:buChar char="•"/>
            </a:pPr>
            <a:endParaRPr lang="ru-RU" altLang="ru-RU" sz="2000" dirty="0" smtClean="0"/>
          </a:p>
          <a:p>
            <a:pPr marL="609600" indent="-609600" eaLnBrk="1" hangingPunct="1">
              <a:buFont typeface="Arial" charset="0"/>
              <a:buChar char="•"/>
            </a:pPr>
            <a:endParaRPr lang="en-US" altLang="ru-RU" dirty="0"/>
          </a:p>
        </p:txBody>
      </p:sp>
    </p:spTree>
    <p:extLst>
      <p:ext uri="{BB962C8B-B14F-4D97-AF65-F5344CB8AC3E}">
        <p14:creationId xmlns:p14="http://schemas.microsoft.com/office/powerpoint/2010/main" val="8181843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15612" y="188640"/>
            <a:ext cx="6911975" cy="576262"/>
          </a:xfrm>
        </p:spPr>
        <p:txBody>
          <a:bodyPr/>
          <a:lstStyle/>
          <a:p>
            <a:r>
              <a:rPr lang="ru-RU" altLang="ru-RU" sz="2800" dirty="0" smtClean="0">
                <a:effectLst>
                  <a:outerShdw blurRad="38100" dist="38100" dir="2700000" algn="tl">
                    <a:srgbClr val="C0C0C0"/>
                  </a:outerShdw>
                </a:effectLst>
                <a:ea typeface="Arial" charset="0"/>
                <a:cs typeface="Arial" charset="0"/>
              </a:rPr>
              <a:t>Второй учебный </a:t>
            </a:r>
            <a:r>
              <a:rPr lang="ru-RU" altLang="ru-RU" sz="2800" dirty="0">
                <a:effectLst>
                  <a:outerShdw blurRad="38100" dist="38100" dir="2700000" algn="tl">
                    <a:srgbClr val="C0C0C0"/>
                  </a:outerShdw>
                </a:effectLst>
                <a:ea typeface="Arial" charset="0"/>
                <a:cs typeface="Arial" charset="0"/>
              </a:rPr>
              <a:t>вопрос</a:t>
            </a:r>
            <a:endParaRPr lang="ru-RU" altLang="ru-RU" sz="2800" dirty="0"/>
          </a:p>
        </p:txBody>
      </p:sp>
      <p:sp>
        <p:nvSpPr>
          <p:cNvPr id="21507" name="Rectangle 84"/>
          <p:cNvSpPr>
            <a:spLocks noChangeArrowheads="1"/>
          </p:cNvSpPr>
          <p:nvPr/>
        </p:nvSpPr>
        <p:spPr bwMode="auto">
          <a:xfrm>
            <a:off x="874037" y="2492896"/>
            <a:ext cx="7395124" cy="1656184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outerShdw blurRad="63500" dist="107763" dir="2700000" algn="ctr" rotWithShape="0">
              <a:schemeClr val="bg2">
                <a:alpha val="50000"/>
              </a:schemeClr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16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14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1400">
                <a:solidFill>
                  <a:schemeClr val="tx1"/>
                </a:solidFill>
                <a:latin typeface="Calibri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400">
                <a:solidFill>
                  <a:schemeClr val="tx1"/>
                </a:solidFill>
                <a:latin typeface="Calibri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400">
                <a:solidFill>
                  <a:schemeClr val="tx1"/>
                </a:solidFill>
                <a:latin typeface="Calibri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400">
                <a:solidFill>
                  <a:schemeClr val="tx1"/>
                </a:solidFill>
                <a:latin typeface="Calibri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400">
                <a:solidFill>
                  <a:schemeClr val="tx1"/>
                </a:solidFill>
                <a:latin typeface="Calibri" charset="0"/>
              </a:defRPr>
            </a:lvl9pPr>
          </a:lstStyle>
          <a:p>
            <a:pPr marL="609600" indent="-609600" algn="ctr" eaLnBrk="1" hangingPunct="1">
              <a:lnSpc>
                <a:spcPct val="90000"/>
              </a:lnSpc>
              <a:buFontTx/>
              <a:buNone/>
            </a:pPr>
            <a:r>
              <a:rPr lang="ru-RU" altLang="ru-RU" sz="2800" b="1" dirty="0" smtClean="0">
                <a:solidFill>
                  <a:srgbClr val="FFFF00"/>
                </a:solidFill>
              </a:rPr>
              <a:t>Дисциплинарные взыскания и права командиров (начальников) по их применению.</a:t>
            </a:r>
            <a:endParaRPr lang="ru-RU" altLang="ru-RU" sz="2800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212480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Заголовок 1"/>
          <p:cNvSpPr>
            <a:spLocks noGrp="1"/>
          </p:cNvSpPr>
          <p:nvPr>
            <p:ph type="title"/>
          </p:nvPr>
        </p:nvSpPr>
        <p:spPr>
          <a:xfrm>
            <a:off x="1187624" y="116632"/>
            <a:ext cx="6911975" cy="576262"/>
          </a:xfrm>
        </p:spPr>
        <p:txBody>
          <a:bodyPr/>
          <a:lstStyle/>
          <a:p>
            <a:r>
              <a:rPr lang="ru-RU" dirty="0"/>
              <a:t>Дисциплинарные взыскания, применяемые</a:t>
            </a:r>
            <a:br>
              <a:rPr lang="ru-RU" dirty="0"/>
            </a:br>
            <a:r>
              <a:rPr lang="ru-RU" dirty="0"/>
              <a:t>к солдатам, матросам, сержантам и старшинам</a:t>
            </a:r>
            <a:endParaRPr lang="ru-RU" altLang="ru-RU" dirty="0"/>
          </a:p>
        </p:txBody>
      </p:sp>
      <p:sp>
        <p:nvSpPr>
          <p:cNvPr id="27651" name="Прямоугольник 2"/>
          <p:cNvSpPr>
            <a:spLocks noChangeArrowheads="1"/>
          </p:cNvSpPr>
          <p:nvPr/>
        </p:nvSpPr>
        <p:spPr bwMode="auto">
          <a:xfrm>
            <a:off x="-20752" y="1340768"/>
            <a:ext cx="8496300" cy="50967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indent="4572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indent="0" eaLnBrk="1" hangingPunct="1">
              <a:lnSpc>
                <a:spcPct val="80000"/>
              </a:lnSpc>
            </a:pPr>
            <a:r>
              <a:rPr lang="ru-RU" altLang="ru-RU" b="1" dirty="0" smtClean="0"/>
              <a:t>	К солдатам, матросам, сержантам и старшинам могут применяться следующие виды дисциплинарных взысканий:</a:t>
            </a:r>
            <a:endParaRPr lang="ru-RU" altLang="ru-RU" dirty="0" smtClean="0"/>
          </a:p>
          <a:p>
            <a:pPr marL="609600" indent="-609600" eaLnBrk="1" hangingPunct="1">
              <a:lnSpc>
                <a:spcPct val="80000"/>
              </a:lnSpc>
              <a:buFont typeface="Arial" charset="0"/>
              <a:buChar char="•"/>
            </a:pPr>
            <a:r>
              <a:rPr lang="ru-RU" altLang="ru-RU" dirty="0" smtClean="0"/>
              <a:t>а) выговор;</a:t>
            </a:r>
          </a:p>
          <a:p>
            <a:pPr marL="609600" indent="-609600" eaLnBrk="1" hangingPunct="1">
              <a:lnSpc>
                <a:spcPct val="80000"/>
              </a:lnSpc>
              <a:buFont typeface="Arial" charset="0"/>
              <a:buChar char="•"/>
            </a:pPr>
            <a:r>
              <a:rPr lang="ru-RU" altLang="ru-RU" dirty="0" smtClean="0"/>
              <a:t>б) строгий выговор;</a:t>
            </a:r>
          </a:p>
          <a:p>
            <a:pPr marL="609600" indent="-609600" eaLnBrk="1" hangingPunct="1">
              <a:lnSpc>
                <a:spcPct val="80000"/>
              </a:lnSpc>
              <a:buFont typeface="Arial" charset="0"/>
              <a:buChar char="•"/>
            </a:pPr>
            <a:r>
              <a:rPr lang="ru-RU" altLang="ru-RU" dirty="0" smtClean="0"/>
              <a:t>в) лишение очередного увольнения из расположения воинской части или с корабля на берег;</a:t>
            </a:r>
          </a:p>
          <a:p>
            <a:pPr marL="609600" indent="-609600" eaLnBrk="1" hangingPunct="1">
              <a:lnSpc>
                <a:spcPct val="80000"/>
              </a:lnSpc>
              <a:buFont typeface="Arial" charset="0"/>
              <a:buChar char="•"/>
            </a:pPr>
            <a:r>
              <a:rPr lang="ru-RU" altLang="ru-RU" dirty="0" smtClean="0"/>
              <a:t>г) лишение нагрудного знака отличника;</a:t>
            </a:r>
          </a:p>
          <a:p>
            <a:pPr marL="609600" indent="-609600" eaLnBrk="1" hangingPunct="1">
              <a:lnSpc>
                <a:spcPct val="80000"/>
              </a:lnSpc>
              <a:buFont typeface="Arial" charset="0"/>
              <a:buChar char="•"/>
            </a:pPr>
            <a:r>
              <a:rPr lang="ru-RU" altLang="ru-RU" dirty="0" smtClean="0"/>
              <a:t>д) предупреждение о неполном служебном соответствии;</a:t>
            </a:r>
          </a:p>
          <a:p>
            <a:pPr marL="609600" indent="-609600" eaLnBrk="1" hangingPunct="1">
              <a:lnSpc>
                <a:spcPct val="80000"/>
              </a:lnSpc>
              <a:buFont typeface="Arial" charset="0"/>
              <a:buChar char="•"/>
            </a:pPr>
            <a:r>
              <a:rPr lang="ru-RU" altLang="ru-RU" dirty="0" smtClean="0"/>
              <a:t>е) снижение в воинской должности ефрейтора (старшего матроса) и сержанта (старшины);</a:t>
            </a:r>
          </a:p>
          <a:p>
            <a:pPr marL="609600" indent="-609600" eaLnBrk="1" hangingPunct="1">
              <a:lnSpc>
                <a:spcPct val="80000"/>
              </a:lnSpc>
              <a:buFont typeface="Arial" charset="0"/>
              <a:buChar char="•"/>
            </a:pPr>
            <a:r>
              <a:rPr lang="ru-RU" altLang="ru-RU" dirty="0" smtClean="0"/>
              <a:t>ж) снижение в воинском звании ефрейтора (старшего матроса) и сержанта (старшины);</a:t>
            </a:r>
          </a:p>
          <a:p>
            <a:pPr marL="609600" indent="-609600" eaLnBrk="1" hangingPunct="1">
              <a:lnSpc>
                <a:spcPct val="80000"/>
              </a:lnSpc>
              <a:buFont typeface="Arial" charset="0"/>
              <a:buChar char="•"/>
            </a:pPr>
            <a:r>
              <a:rPr lang="ru-RU" altLang="ru-RU" dirty="0" smtClean="0"/>
              <a:t>з) снижение в воинском звании со снижением в воинской должности ефрейтора (старшего матроса) и сержанта (старшины);</a:t>
            </a:r>
          </a:p>
          <a:p>
            <a:pPr marL="609600" indent="-609600" eaLnBrk="1" hangingPunct="1">
              <a:lnSpc>
                <a:spcPct val="80000"/>
              </a:lnSpc>
              <a:buFont typeface="Arial" charset="0"/>
              <a:buChar char="•"/>
            </a:pPr>
            <a:r>
              <a:rPr lang="ru-RU" altLang="ru-RU" dirty="0" smtClean="0"/>
              <a:t>и) досрочное увольнение с военной службы в связи с невыполнением условий контракта;</a:t>
            </a:r>
          </a:p>
          <a:p>
            <a:pPr marL="609600" indent="-609600" eaLnBrk="1" hangingPunct="1">
              <a:lnSpc>
                <a:spcPct val="80000"/>
              </a:lnSpc>
              <a:buFont typeface="Arial" charset="0"/>
              <a:buChar char="•"/>
            </a:pPr>
            <a:r>
              <a:rPr lang="ru-RU" altLang="ru-RU" dirty="0" smtClean="0"/>
              <a:t>к) дисциплинарный арест.</a:t>
            </a:r>
          </a:p>
          <a:p>
            <a:pPr marL="609600" indent="-609600" eaLnBrk="1" hangingPunct="1">
              <a:lnSpc>
                <a:spcPct val="80000"/>
              </a:lnSpc>
              <a:buFont typeface="Arial" charset="0"/>
              <a:buChar char="•"/>
            </a:pPr>
            <a:r>
              <a:rPr lang="ru-RU" altLang="ru-RU" dirty="0" smtClean="0"/>
              <a:t>К солдатам, матросам, сержантам и старшинам, проходящим военную службу по призыву, применяются все виды дисциплинарных взысканий, указанные в настоящей статье, за исключением предусмотренных пунктами «д» и «и», а к проходящим военную службу по контракту – за исключением предусмотренного        пунктом «в».</a:t>
            </a:r>
            <a:endParaRPr lang="ru-RU" altLang="ru-RU" sz="900" dirty="0" smtClean="0"/>
          </a:p>
          <a:p>
            <a:pPr marL="609600" indent="-609600" algn="just" eaLnBrk="1" hangingPunct="1">
              <a:lnSpc>
                <a:spcPct val="80000"/>
              </a:lnSpc>
              <a:buFont typeface="Arial" charset="0"/>
              <a:buChar char="•"/>
            </a:pPr>
            <a:endParaRPr lang="ru-RU" altLang="ru-RU" sz="1000" dirty="0"/>
          </a:p>
        </p:txBody>
      </p:sp>
    </p:spTree>
    <p:extLst>
      <p:ext uri="{BB962C8B-B14F-4D97-AF65-F5344CB8AC3E}">
        <p14:creationId xmlns:p14="http://schemas.microsoft.com/office/powerpoint/2010/main" val="11238494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Заголовок 1"/>
          <p:cNvSpPr>
            <a:spLocks noGrp="1"/>
          </p:cNvSpPr>
          <p:nvPr>
            <p:ph type="title"/>
          </p:nvPr>
        </p:nvSpPr>
        <p:spPr>
          <a:xfrm>
            <a:off x="1043608" y="260648"/>
            <a:ext cx="7128396" cy="576262"/>
          </a:xfrm>
        </p:spPr>
        <p:txBody>
          <a:bodyPr/>
          <a:lstStyle/>
          <a:p>
            <a:r>
              <a:rPr lang="ru-RU" sz="1600" dirty="0"/>
              <a:t>Права командиров (начальников) по применению дисциплинарных взысканий к подчиненным им солдатам, матросам, сержантам и старшинам</a:t>
            </a:r>
            <a:r>
              <a:rPr lang="ru-RU" sz="1200" dirty="0"/>
              <a:t/>
            </a:r>
            <a:br>
              <a:rPr lang="ru-RU" sz="1200" dirty="0"/>
            </a:br>
            <a:endParaRPr lang="ru-RU" altLang="ru-RU" sz="1600" dirty="0"/>
          </a:p>
        </p:txBody>
      </p:sp>
      <p:sp>
        <p:nvSpPr>
          <p:cNvPr id="27651" name="Прямоугольник 2"/>
          <p:cNvSpPr>
            <a:spLocks noChangeArrowheads="1"/>
          </p:cNvSpPr>
          <p:nvPr/>
        </p:nvSpPr>
        <p:spPr bwMode="auto">
          <a:xfrm>
            <a:off x="-492" y="1124744"/>
            <a:ext cx="8496300" cy="48197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indent="4572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609600" indent="-609600" algn="just" eaLnBrk="1" hangingPunct="1">
              <a:lnSpc>
                <a:spcPct val="80000"/>
              </a:lnSpc>
              <a:buFontTx/>
              <a:buNone/>
            </a:pPr>
            <a:r>
              <a:rPr lang="ru-RU" altLang="ru-RU" sz="2400" dirty="0"/>
              <a:t> </a:t>
            </a:r>
            <a:r>
              <a:rPr lang="ru-RU" altLang="ru-RU" sz="2400" dirty="0" smtClean="0"/>
              <a:t>	</a:t>
            </a:r>
            <a:r>
              <a:rPr lang="ru-RU" altLang="ru-RU" sz="2400" b="1" dirty="0" smtClean="0"/>
              <a:t>Командир </a:t>
            </a:r>
            <a:r>
              <a:rPr lang="ru-RU" altLang="ru-RU" sz="2400" b="1" dirty="0"/>
              <a:t>отделения, заместитель командира взвода, старшина роты (команды) и командир взвода (группы) имеют право:</a:t>
            </a:r>
          </a:p>
          <a:p>
            <a:pPr marL="609600" indent="-609600" algn="just" eaLnBrk="1" hangingPunct="1">
              <a:lnSpc>
                <a:spcPct val="80000"/>
              </a:lnSpc>
              <a:buFont typeface="Arial" charset="0"/>
              <a:buChar char="•"/>
            </a:pPr>
            <a:r>
              <a:rPr lang="ru-RU" altLang="ru-RU" sz="2400" dirty="0"/>
              <a:t>а) объявлять выговор и строгий выговор;</a:t>
            </a:r>
          </a:p>
          <a:p>
            <a:pPr marL="609600" indent="-609600" algn="just" eaLnBrk="1" hangingPunct="1">
              <a:lnSpc>
                <a:spcPct val="80000"/>
              </a:lnSpc>
              <a:buFont typeface="Arial" charset="0"/>
              <a:buChar char="•"/>
            </a:pPr>
            <a:r>
              <a:rPr lang="ru-RU" altLang="ru-RU" sz="2400" dirty="0"/>
              <a:t>б) лишать солдат и матросов очередного увольнения из расположения воинской части или с корабля на берег.</a:t>
            </a:r>
          </a:p>
          <a:p>
            <a:pPr marL="609600" indent="-609600" algn="just" eaLnBrk="1" hangingPunct="1">
              <a:lnSpc>
                <a:spcPct val="80000"/>
              </a:lnSpc>
            </a:pPr>
            <a:endParaRPr lang="ru-RU" altLang="ru-RU" sz="2400" dirty="0"/>
          </a:p>
          <a:p>
            <a:pPr marL="609600" indent="-609600" algn="just" eaLnBrk="1" hangingPunct="1">
              <a:lnSpc>
                <a:spcPct val="80000"/>
              </a:lnSpc>
              <a:buFontTx/>
              <a:buNone/>
            </a:pPr>
            <a:r>
              <a:rPr lang="ru-RU" altLang="ru-RU" sz="2400" dirty="0"/>
              <a:t>                 </a:t>
            </a:r>
            <a:r>
              <a:rPr lang="ru-RU" altLang="ru-RU" sz="2400" b="1" dirty="0"/>
              <a:t>Командир роты (боевого катера, корабля 4 ранга) имеет право:</a:t>
            </a:r>
          </a:p>
          <a:p>
            <a:pPr marL="609600" indent="-609600" algn="just" eaLnBrk="1" hangingPunct="1">
              <a:lnSpc>
                <a:spcPct val="80000"/>
              </a:lnSpc>
              <a:buFont typeface="Arial" charset="0"/>
              <a:buChar char="•"/>
            </a:pPr>
            <a:r>
              <a:rPr lang="ru-RU" altLang="ru-RU" sz="2400" dirty="0"/>
              <a:t>а) объявлять выговор и строгий выговор;</a:t>
            </a:r>
          </a:p>
          <a:p>
            <a:pPr marL="609600" indent="-609600" algn="just" eaLnBrk="1" hangingPunct="1">
              <a:lnSpc>
                <a:spcPct val="80000"/>
              </a:lnSpc>
              <a:buFont typeface="Arial" charset="0"/>
              <a:buChar char="•"/>
            </a:pPr>
            <a:r>
              <a:rPr lang="ru-RU" altLang="ru-RU" sz="2400" dirty="0"/>
              <a:t>б) лишать солдат, матросов, сержантов и старшин очередного увольнения из расположения воинской части или с корабля на берег;</a:t>
            </a:r>
          </a:p>
          <a:p>
            <a:pPr marL="609600" indent="-609600" algn="just" eaLnBrk="1" hangingPunct="1">
              <a:lnSpc>
                <a:spcPct val="80000"/>
              </a:lnSpc>
              <a:buFont typeface="Arial" charset="0"/>
              <a:buChar char="•"/>
            </a:pPr>
            <a:r>
              <a:rPr lang="ru-RU" altLang="ru-RU" sz="2400" dirty="0"/>
              <a:t>в) предупреждать о неполном служебном соответствии солдат и матросов. </a:t>
            </a:r>
            <a:endParaRPr lang="en-US" altLang="ru-RU" sz="2000" dirty="0"/>
          </a:p>
        </p:txBody>
      </p:sp>
    </p:spTree>
    <p:extLst>
      <p:ext uri="{BB962C8B-B14F-4D97-AF65-F5344CB8AC3E}">
        <p14:creationId xmlns:p14="http://schemas.microsoft.com/office/powerpoint/2010/main" val="1200890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15612" y="188640"/>
            <a:ext cx="6911975" cy="576262"/>
          </a:xfrm>
        </p:spPr>
        <p:txBody>
          <a:bodyPr/>
          <a:lstStyle/>
          <a:p>
            <a:r>
              <a:rPr lang="ru-RU" altLang="ru-RU" sz="2800" dirty="0" smtClean="0">
                <a:effectLst>
                  <a:outerShdw blurRad="38100" dist="38100" dir="2700000" algn="tl">
                    <a:srgbClr val="C0C0C0"/>
                  </a:outerShdw>
                </a:effectLst>
                <a:ea typeface="Arial" charset="0"/>
                <a:cs typeface="Arial" charset="0"/>
              </a:rPr>
              <a:t>Третий учебный </a:t>
            </a:r>
            <a:r>
              <a:rPr lang="ru-RU" altLang="ru-RU" sz="2800" dirty="0">
                <a:effectLst>
                  <a:outerShdw blurRad="38100" dist="38100" dir="2700000" algn="tl">
                    <a:srgbClr val="C0C0C0"/>
                  </a:outerShdw>
                </a:effectLst>
                <a:ea typeface="Arial" charset="0"/>
                <a:cs typeface="Arial" charset="0"/>
              </a:rPr>
              <a:t>вопрос</a:t>
            </a:r>
            <a:endParaRPr lang="ru-RU" altLang="ru-RU" sz="2800" dirty="0"/>
          </a:p>
        </p:txBody>
      </p:sp>
      <p:sp>
        <p:nvSpPr>
          <p:cNvPr id="21507" name="Rectangle 84"/>
          <p:cNvSpPr>
            <a:spLocks noChangeArrowheads="1"/>
          </p:cNvSpPr>
          <p:nvPr/>
        </p:nvSpPr>
        <p:spPr bwMode="auto">
          <a:xfrm>
            <a:off x="874037" y="2492896"/>
            <a:ext cx="7395124" cy="1656184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outerShdw blurRad="63500" dist="107763" dir="2700000" algn="ctr" rotWithShape="0">
              <a:schemeClr val="bg2">
                <a:alpha val="50000"/>
              </a:schemeClr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16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14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1400">
                <a:solidFill>
                  <a:schemeClr val="tx1"/>
                </a:solidFill>
                <a:latin typeface="Calibri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400">
                <a:solidFill>
                  <a:schemeClr val="tx1"/>
                </a:solidFill>
                <a:latin typeface="Calibri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400">
                <a:solidFill>
                  <a:schemeClr val="tx1"/>
                </a:solidFill>
                <a:latin typeface="Calibri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400">
                <a:solidFill>
                  <a:schemeClr val="tx1"/>
                </a:solidFill>
                <a:latin typeface="Calibri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400">
                <a:solidFill>
                  <a:schemeClr val="tx1"/>
                </a:solidFill>
                <a:latin typeface="Calibri" charset="0"/>
              </a:defRPr>
            </a:lvl9pPr>
          </a:lstStyle>
          <a:p>
            <a:pPr marL="609600" indent="-609600" algn="ctr" eaLnBrk="1" hangingPunct="1">
              <a:lnSpc>
                <a:spcPct val="90000"/>
              </a:lnSpc>
              <a:buFontTx/>
              <a:buNone/>
            </a:pPr>
            <a:r>
              <a:rPr lang="ru-RU" altLang="ru-RU" sz="2800" b="1" dirty="0">
                <a:solidFill>
                  <a:srgbClr val="FFFF00"/>
                </a:solidFill>
              </a:rPr>
              <a:t> </a:t>
            </a:r>
            <a:r>
              <a:rPr lang="ru-RU" altLang="ru-RU" sz="2800" b="1" dirty="0" smtClean="0">
                <a:solidFill>
                  <a:srgbClr val="FFFF00"/>
                </a:solidFill>
              </a:rPr>
              <a:t>Порядок применения и исполнения дисциплинарных взысканий.</a:t>
            </a:r>
            <a:endParaRPr lang="ru-RU" altLang="ru-RU" sz="2800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58498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Заголовок 1"/>
          <p:cNvSpPr>
            <a:spLocks noGrp="1"/>
          </p:cNvSpPr>
          <p:nvPr>
            <p:ph type="title"/>
          </p:nvPr>
        </p:nvSpPr>
        <p:spPr>
          <a:xfrm>
            <a:off x="1115616" y="46284"/>
            <a:ext cx="6911975" cy="576262"/>
          </a:xfrm>
        </p:spPr>
        <p:txBody>
          <a:bodyPr/>
          <a:lstStyle/>
          <a:p>
            <a:r>
              <a:rPr lang="ru-RU" altLang="ru-RU" dirty="0" smtClean="0"/>
              <a:t>Порядок применения дисциплинарных взысканий</a:t>
            </a:r>
            <a:endParaRPr lang="ru-RU" altLang="ru-RU" sz="1600" dirty="0"/>
          </a:p>
        </p:txBody>
      </p:sp>
      <p:sp>
        <p:nvSpPr>
          <p:cNvPr id="27651" name="Прямоугольник 2"/>
          <p:cNvSpPr>
            <a:spLocks noChangeArrowheads="1"/>
          </p:cNvSpPr>
          <p:nvPr/>
        </p:nvSpPr>
        <p:spPr bwMode="auto">
          <a:xfrm>
            <a:off x="3087" y="1340768"/>
            <a:ext cx="8496300" cy="5410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indent="4572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609600" indent="-609600" algn="just" eaLnBrk="1" hangingPunct="1">
              <a:lnSpc>
                <a:spcPct val="80000"/>
              </a:lnSpc>
              <a:buFontTx/>
              <a:buNone/>
            </a:pPr>
            <a:r>
              <a:rPr lang="ru-RU" altLang="ru-RU" sz="2400" dirty="0"/>
              <a:t> </a:t>
            </a:r>
            <a:r>
              <a:rPr lang="ru-RU" altLang="ru-RU" sz="2400" b="1" dirty="0">
                <a:latin typeface="Arial Narrow" charset="0"/>
              </a:rPr>
              <a:t>К военнослужащему, совершившему дисциплинарный проступок, могут применяться только те дисциплинарные взыскания, которые определены настоящим Уставом, соответствуют воинскому званию военнослужащего и дисциплинарной власти командира (начальника), принимающего решение о привлечении нарушителя к дисциплинарной ответственности.</a:t>
            </a:r>
          </a:p>
          <a:p>
            <a:pPr marL="609600" indent="-609600" algn="just" eaLnBrk="1" hangingPunct="1">
              <a:lnSpc>
                <a:spcPct val="80000"/>
              </a:lnSpc>
              <a:buFontTx/>
              <a:buNone/>
            </a:pPr>
            <a:r>
              <a:rPr lang="ru-RU" altLang="ru-RU" sz="2400" b="1" dirty="0">
                <a:latin typeface="Arial Narrow" charset="0"/>
              </a:rPr>
              <a:t>                Применение дисциплинарного взыскания к военнослужащему, совершившему дисциплинарный проступок, производится в срок до 10 суток со дня, когда командиру (начальнику) стало известно о совершенном дисциплинарном проступке.</a:t>
            </a:r>
          </a:p>
          <a:p>
            <a:pPr marL="609600" indent="-609600" algn="just" eaLnBrk="1" hangingPunct="1">
              <a:lnSpc>
                <a:spcPct val="80000"/>
              </a:lnSpc>
              <a:buFontTx/>
              <a:buNone/>
            </a:pPr>
            <a:r>
              <a:rPr lang="ru-RU" altLang="ru-RU" sz="2400" b="1" dirty="0">
                <a:latin typeface="Arial Narrow" charset="0"/>
              </a:rPr>
              <a:t>                Запрещается за один и тот же дисциплинарный проступок применять несколько дисциплинарных взысканий, или соединять одно взыскание с другим, или применять взыскание ко всему личному составу подразделения вместо наказания непосредственных виновников.</a:t>
            </a:r>
            <a:r>
              <a:rPr lang="ru-RU" altLang="ru-RU" sz="2400" dirty="0">
                <a:latin typeface="Arial Narrow" charset="0"/>
              </a:rPr>
              <a:t> </a:t>
            </a:r>
            <a:endParaRPr lang="en-US" altLang="ru-RU" sz="2800" dirty="0"/>
          </a:p>
        </p:txBody>
      </p:sp>
      <p:sp>
        <p:nvSpPr>
          <p:cNvPr id="2" name="TextBox 1"/>
          <p:cNvSpPr txBox="1"/>
          <p:nvPr/>
        </p:nvSpPr>
        <p:spPr>
          <a:xfrm>
            <a:off x="2898183" y="7020732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423398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dirty="0"/>
              <a:t>Порядок исполнения дисциплинарных взысканий</a:t>
            </a:r>
          </a:p>
        </p:txBody>
      </p:sp>
      <p:sp>
        <p:nvSpPr>
          <p:cNvPr id="27651" name="Прямоугольник 2"/>
          <p:cNvSpPr>
            <a:spLocks noChangeArrowheads="1"/>
          </p:cNvSpPr>
          <p:nvPr/>
        </p:nvSpPr>
        <p:spPr bwMode="auto">
          <a:xfrm>
            <a:off x="323850" y="1027003"/>
            <a:ext cx="8496300" cy="592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indent="4572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609600" indent="-609600" algn="just" eaLnBrk="1" hangingPunct="1">
              <a:lnSpc>
                <a:spcPct val="80000"/>
              </a:lnSpc>
              <a:buFontTx/>
              <a:buNone/>
            </a:pPr>
            <a:r>
              <a:rPr lang="ru-RU" altLang="ru-RU" sz="2400" dirty="0"/>
              <a:t> </a:t>
            </a:r>
            <a:r>
              <a:rPr lang="ru-RU" altLang="ru-RU" sz="2400" dirty="0" smtClean="0"/>
              <a:t>		</a:t>
            </a:r>
            <a:r>
              <a:rPr lang="ru-RU" altLang="ru-RU" sz="2400" b="1" u="sng" dirty="0" smtClean="0">
                <a:latin typeface="Arial Narrow" charset="0"/>
              </a:rPr>
              <a:t>Дисциплинарное </a:t>
            </a:r>
            <a:r>
              <a:rPr lang="ru-RU" altLang="ru-RU" sz="2400" b="1" u="sng" dirty="0">
                <a:latin typeface="Arial Narrow" charset="0"/>
              </a:rPr>
              <a:t>взыскание исполняется, как правило, немедленно</a:t>
            </a:r>
            <a:r>
              <a:rPr lang="ru-RU" altLang="ru-RU" sz="2400" b="1" dirty="0">
                <a:latin typeface="Arial Narrow" charset="0"/>
              </a:rPr>
              <a:t>, а в исключительных случаях – не позднее истечения срока давности привлечения военнослужащего к дисциплинарной ответственности. По истечении срока давности взыскание не исполняется, но запись о нем в служебной карточке сохраняется.</a:t>
            </a:r>
            <a:r>
              <a:rPr lang="ru-RU" altLang="ru-RU" sz="2400" dirty="0">
                <a:latin typeface="Arial Narrow" charset="0"/>
              </a:rPr>
              <a:t> </a:t>
            </a:r>
          </a:p>
          <a:p>
            <a:pPr marL="609600" indent="-609600">
              <a:buFontTx/>
              <a:buNone/>
            </a:pPr>
            <a:r>
              <a:rPr lang="ru-RU" altLang="ru-RU" sz="2400" b="1" dirty="0">
                <a:latin typeface="Arial Narrow" charset="0"/>
              </a:rPr>
              <a:t>                  </a:t>
            </a:r>
            <a:r>
              <a:rPr lang="ru-RU" altLang="ru-RU" sz="2400" b="1" u="sng" dirty="0">
                <a:latin typeface="Arial Narrow" charset="0"/>
              </a:rPr>
              <a:t>Решение судьи гарнизонного военного суда о назначении дисциплинарного ареста исполняется немедленно</a:t>
            </a:r>
            <a:r>
              <a:rPr lang="ru-RU" altLang="ru-RU" sz="2400" b="1" dirty="0">
                <a:latin typeface="Arial Narrow" charset="0"/>
              </a:rPr>
              <a:t>.</a:t>
            </a:r>
          </a:p>
          <a:p>
            <a:pPr marL="609600" indent="-609600">
              <a:buFontTx/>
              <a:buNone/>
            </a:pPr>
            <a:r>
              <a:rPr lang="ru-RU" altLang="ru-RU" sz="2400" b="1" dirty="0">
                <a:latin typeface="Arial Narrow" charset="0"/>
              </a:rPr>
              <a:t>                  </a:t>
            </a:r>
            <a:r>
              <a:rPr lang="ru-RU" altLang="ru-RU" sz="2400" b="1" u="sng" dirty="0">
                <a:latin typeface="Arial Narrow" charset="0"/>
              </a:rPr>
              <a:t>Исполнение дисциплинарного взыскания при подаче жалобы не приостанавливается</a:t>
            </a:r>
            <a:r>
              <a:rPr lang="ru-RU" altLang="ru-RU" sz="2400" b="1" dirty="0">
                <a:latin typeface="Arial Narrow" charset="0"/>
              </a:rPr>
              <a:t>, если не последует приказ вышестоящего командира (начальника) о его отмене, а в случае назначения дисциплинарного ареста – решения вышестоящего судебного органа.</a:t>
            </a:r>
          </a:p>
          <a:p>
            <a:pPr marL="609600" indent="-609600">
              <a:buFontTx/>
              <a:buNone/>
            </a:pPr>
            <a:r>
              <a:rPr lang="ru-RU" altLang="ru-RU" sz="2400" b="1" dirty="0">
                <a:latin typeface="Arial Narrow" charset="0"/>
              </a:rPr>
              <a:t>                  Досрочное прекращение исполнения дисциплинарного взыскания осуществляется в порядке, установленном законодательством Российской Федерации. </a:t>
            </a:r>
            <a:endParaRPr lang="en-US" altLang="ru-RU" sz="2400" dirty="0"/>
          </a:p>
        </p:txBody>
      </p:sp>
      <p:sp>
        <p:nvSpPr>
          <p:cNvPr id="2" name="TextBox 1"/>
          <p:cNvSpPr txBox="1"/>
          <p:nvPr/>
        </p:nvSpPr>
        <p:spPr>
          <a:xfrm>
            <a:off x="2898183" y="7020732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344923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Заголовок 1"/>
          <p:cNvSpPr>
            <a:spLocks noGrp="1"/>
          </p:cNvSpPr>
          <p:nvPr>
            <p:ph type="title"/>
          </p:nvPr>
        </p:nvSpPr>
        <p:spPr>
          <a:xfrm>
            <a:off x="1115616" y="192454"/>
            <a:ext cx="6911975" cy="576262"/>
          </a:xfrm>
        </p:spPr>
        <p:txBody>
          <a:bodyPr/>
          <a:lstStyle/>
          <a:p>
            <a:r>
              <a:rPr lang="ru-RU" altLang="ru-RU" sz="2400" dirty="0"/>
              <a:t>Объявление о взысканиях</a:t>
            </a:r>
          </a:p>
        </p:txBody>
      </p:sp>
      <p:sp>
        <p:nvSpPr>
          <p:cNvPr id="27651" name="Прямоугольник 2"/>
          <p:cNvSpPr>
            <a:spLocks noChangeArrowheads="1"/>
          </p:cNvSpPr>
          <p:nvPr/>
        </p:nvSpPr>
        <p:spPr bwMode="auto">
          <a:xfrm>
            <a:off x="179512" y="1340768"/>
            <a:ext cx="8496300" cy="40318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indent="4572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609600" indent="-609600" algn="just" eaLnBrk="1" hangingPunct="1">
              <a:lnSpc>
                <a:spcPct val="80000"/>
              </a:lnSpc>
              <a:buFont typeface="Arial" charset="0"/>
              <a:buChar char="•"/>
            </a:pPr>
            <a:r>
              <a:rPr lang="ru-RU" altLang="ru-RU" sz="2000" dirty="0"/>
              <a:t>солдатам и матросам – лично или перед строем; </a:t>
            </a:r>
          </a:p>
          <a:p>
            <a:pPr marL="609600" indent="-609600" algn="just" eaLnBrk="1" hangingPunct="1">
              <a:lnSpc>
                <a:spcPct val="80000"/>
              </a:lnSpc>
              <a:buFont typeface="Arial" charset="0"/>
              <a:buChar char="•"/>
            </a:pPr>
            <a:r>
              <a:rPr lang="ru-RU" altLang="ru-RU" sz="2000" dirty="0"/>
              <a:t>сержантам и старшинам – лично, на совещании или перед строем сержантов или старшин; </a:t>
            </a:r>
          </a:p>
          <a:p>
            <a:pPr marL="609600" indent="-609600" algn="just" eaLnBrk="1" hangingPunct="1">
              <a:lnSpc>
                <a:spcPct val="80000"/>
              </a:lnSpc>
              <a:buFont typeface="Arial" charset="0"/>
              <a:buChar char="•"/>
            </a:pPr>
            <a:r>
              <a:rPr lang="ru-RU" altLang="ru-RU" sz="2000" dirty="0"/>
              <a:t>прапорщикам и мичманам – лично, на совещании прапорщиков или мичманов, а также на совещании прапорщиков, мичманов и офицеров; </a:t>
            </a:r>
          </a:p>
          <a:p>
            <a:pPr marL="609600" indent="-609600" algn="just" eaLnBrk="1" hangingPunct="1">
              <a:lnSpc>
                <a:spcPct val="80000"/>
              </a:lnSpc>
              <a:buFont typeface="Arial" charset="0"/>
              <a:buChar char="•"/>
            </a:pPr>
            <a:r>
              <a:rPr lang="ru-RU" altLang="ru-RU" sz="2000" dirty="0"/>
              <a:t>офицерам – лично или на совещании (старшим офицерам – в присутствии старших офицеров, высшим офицерам – в присутствии высших офицеров). </a:t>
            </a:r>
          </a:p>
          <a:p>
            <a:pPr marL="609600" indent="-609600" algn="just" eaLnBrk="1" hangingPunct="1">
              <a:lnSpc>
                <a:spcPct val="80000"/>
              </a:lnSpc>
              <a:buFont typeface="Arial" charset="0"/>
              <a:buChar char="•"/>
            </a:pPr>
            <a:r>
              <a:rPr lang="ru-RU" altLang="ru-RU" sz="2000" dirty="0"/>
              <a:t>Кроме того, дисциплинарные взыскания могут объявляться в приказе.</a:t>
            </a:r>
          </a:p>
          <a:p>
            <a:pPr marL="609600" indent="-609600" algn="just" eaLnBrk="1" hangingPunct="1">
              <a:lnSpc>
                <a:spcPct val="80000"/>
              </a:lnSpc>
              <a:buFontTx/>
              <a:buNone/>
            </a:pPr>
            <a:r>
              <a:rPr lang="ru-RU" altLang="ru-RU" sz="2000" dirty="0"/>
              <a:t>              </a:t>
            </a:r>
            <a:r>
              <a:rPr lang="ru-RU" altLang="ru-RU" sz="2000" b="1" dirty="0"/>
              <a:t>Объявлять дисциплинарные взыскания командирам (начальникам) в присутствии их подчиненных запрещается.</a:t>
            </a:r>
          </a:p>
          <a:p>
            <a:pPr marL="609600" indent="-609600" algn="just" eaLnBrk="1" hangingPunct="1">
              <a:lnSpc>
                <a:spcPct val="80000"/>
              </a:lnSpc>
              <a:buFontTx/>
              <a:buNone/>
            </a:pPr>
            <a:r>
              <a:rPr lang="ru-RU" altLang="ru-RU" sz="2000" dirty="0"/>
              <a:t>               При объявлении военнослужащему дисциплинарного взыскания указываются причина наказания и суть дисциплинарного проступка.. 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2898183" y="7020732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361758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15612" y="188640"/>
            <a:ext cx="6911975" cy="576262"/>
          </a:xfrm>
        </p:spPr>
        <p:txBody>
          <a:bodyPr/>
          <a:lstStyle/>
          <a:p>
            <a:r>
              <a:rPr lang="ru-RU" altLang="ru-RU" sz="2800" dirty="0" smtClean="0">
                <a:effectLst>
                  <a:outerShdw blurRad="38100" dist="38100" dir="2700000" algn="tl">
                    <a:srgbClr val="C0C0C0"/>
                  </a:outerShdw>
                </a:effectLst>
                <a:ea typeface="Arial" charset="0"/>
                <a:cs typeface="Arial" charset="0"/>
              </a:rPr>
              <a:t>Четвертый учебный </a:t>
            </a:r>
            <a:r>
              <a:rPr lang="ru-RU" altLang="ru-RU" sz="2800" dirty="0">
                <a:effectLst>
                  <a:outerShdw blurRad="38100" dist="38100" dir="2700000" algn="tl">
                    <a:srgbClr val="C0C0C0"/>
                  </a:outerShdw>
                </a:effectLst>
                <a:ea typeface="Arial" charset="0"/>
                <a:cs typeface="Arial" charset="0"/>
              </a:rPr>
              <a:t>вопрос</a:t>
            </a:r>
            <a:endParaRPr lang="ru-RU" altLang="ru-RU" sz="2800" dirty="0"/>
          </a:p>
        </p:txBody>
      </p:sp>
      <p:sp>
        <p:nvSpPr>
          <p:cNvPr id="21507" name="Rectangle 84"/>
          <p:cNvSpPr>
            <a:spLocks noChangeArrowheads="1"/>
          </p:cNvSpPr>
          <p:nvPr/>
        </p:nvSpPr>
        <p:spPr bwMode="auto">
          <a:xfrm>
            <a:off x="814806" y="2636912"/>
            <a:ext cx="7513585" cy="2088232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outerShdw blurRad="63500" dist="107763" dir="2700000" algn="ctr" rotWithShape="0">
              <a:schemeClr val="bg2">
                <a:alpha val="50000"/>
              </a:schemeClr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16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14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1400">
                <a:solidFill>
                  <a:schemeClr val="tx1"/>
                </a:solidFill>
                <a:latin typeface="Calibri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400">
                <a:solidFill>
                  <a:schemeClr val="tx1"/>
                </a:solidFill>
                <a:latin typeface="Calibri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400">
                <a:solidFill>
                  <a:schemeClr val="tx1"/>
                </a:solidFill>
                <a:latin typeface="Calibri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400">
                <a:solidFill>
                  <a:schemeClr val="tx1"/>
                </a:solidFill>
                <a:latin typeface="Calibri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400">
                <a:solidFill>
                  <a:schemeClr val="tx1"/>
                </a:solidFill>
                <a:latin typeface="Calibri" charset="0"/>
              </a:defRPr>
            </a:lvl9pPr>
          </a:lstStyle>
          <a:p>
            <a:pPr marL="609600" indent="-609600" algn="ctr" eaLnBrk="1" hangingPunct="1">
              <a:lnSpc>
                <a:spcPct val="90000"/>
              </a:lnSpc>
              <a:buFontTx/>
              <a:buNone/>
            </a:pPr>
            <a:r>
              <a:rPr lang="ru-RU" altLang="ru-RU" sz="2800" b="1" dirty="0" smtClean="0">
                <a:solidFill>
                  <a:srgbClr val="FFFF00"/>
                </a:solidFill>
              </a:rPr>
              <a:t>Дисциплинарные взыскания, применяемые к студентам. Права начальников по применению дисциплинарных взысканий к студентам, обучающимся на военной кафедре.</a:t>
            </a:r>
            <a:endParaRPr lang="ru-RU" altLang="ru-RU" sz="2800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90754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Заголовок 1"/>
          <p:cNvSpPr>
            <a:spLocks noGrp="1"/>
          </p:cNvSpPr>
          <p:nvPr>
            <p:ph type="title"/>
          </p:nvPr>
        </p:nvSpPr>
        <p:spPr>
          <a:xfrm>
            <a:off x="1115616" y="192454"/>
            <a:ext cx="6911975" cy="576262"/>
          </a:xfrm>
        </p:spPr>
        <p:txBody>
          <a:bodyPr/>
          <a:lstStyle/>
          <a:p>
            <a:r>
              <a:rPr lang="ru-RU" altLang="ru-RU" dirty="0"/>
              <a:t>Дисциплинарные взыскания, применяемые к студентам</a:t>
            </a:r>
          </a:p>
        </p:txBody>
      </p:sp>
      <p:sp>
        <p:nvSpPr>
          <p:cNvPr id="27651" name="Прямоугольник 2"/>
          <p:cNvSpPr>
            <a:spLocks noChangeArrowheads="1"/>
          </p:cNvSpPr>
          <p:nvPr/>
        </p:nvSpPr>
        <p:spPr bwMode="auto">
          <a:xfrm>
            <a:off x="179512" y="1340768"/>
            <a:ext cx="8496300" cy="35394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indent="4572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609600" indent="-609600">
              <a:lnSpc>
                <a:spcPct val="80000"/>
              </a:lnSpc>
              <a:buFontTx/>
              <a:buNone/>
            </a:pPr>
            <a:r>
              <a:rPr lang="ru-RU" altLang="ru-RU" sz="2000" dirty="0"/>
              <a:t> При нарушении студентом воинской дисциплины, внутреннего порядка на кафедре, общественного порядка или условий Договора с Министерством обороны РФ командир (начальник) может ограничиться напоминанием о его обязанностях, а в случае необходимости и подвергнуть дисциплинарному взысканию. </a:t>
            </a:r>
            <a:endParaRPr lang="ru-RU" altLang="ru-RU" sz="2000" b="1" dirty="0"/>
          </a:p>
          <a:p>
            <a:pPr marL="609600" indent="-609600">
              <a:lnSpc>
                <a:spcPct val="80000"/>
              </a:lnSpc>
              <a:buFontTx/>
              <a:buNone/>
            </a:pPr>
            <a:r>
              <a:rPr lang="ru-RU" altLang="ru-RU" sz="2000" b="1" dirty="0"/>
              <a:t>             </a:t>
            </a:r>
            <a:r>
              <a:rPr lang="ru-RU" altLang="ru-RU" sz="2000" b="1" u="sng" dirty="0"/>
              <a:t>Дисциплинарные взыскания, применяемые к студентам</a:t>
            </a:r>
            <a:r>
              <a:rPr lang="ru-RU" altLang="ru-RU" sz="2000" b="1" dirty="0"/>
              <a:t>:</a:t>
            </a:r>
            <a:endParaRPr lang="ru-RU" altLang="ru-RU" sz="2000" dirty="0"/>
          </a:p>
          <a:p>
            <a:pPr marL="609600" indent="-609600">
              <a:lnSpc>
                <a:spcPct val="80000"/>
              </a:lnSpc>
              <a:buFont typeface="Arial" charset="0"/>
              <a:buChar char="•"/>
            </a:pPr>
            <a:r>
              <a:rPr lang="ru-RU" altLang="ru-RU" sz="2000" dirty="0"/>
              <a:t>Выговор;</a:t>
            </a:r>
          </a:p>
          <a:p>
            <a:pPr marL="609600" indent="-609600">
              <a:lnSpc>
                <a:spcPct val="80000"/>
              </a:lnSpc>
              <a:buFont typeface="Arial" charset="0"/>
              <a:buChar char="•"/>
            </a:pPr>
            <a:r>
              <a:rPr lang="ru-RU" altLang="ru-RU" sz="2000" dirty="0"/>
              <a:t>Строгий выговор;	</a:t>
            </a:r>
          </a:p>
          <a:p>
            <a:pPr marL="609600" indent="-609600">
              <a:lnSpc>
                <a:spcPct val="80000"/>
              </a:lnSpc>
              <a:buFont typeface="Arial" charset="0"/>
              <a:buChar char="•"/>
            </a:pPr>
            <a:r>
              <a:rPr lang="ru-RU" altLang="ru-RU" sz="2000" dirty="0"/>
              <a:t>Снижение в должности   (только для   командиров взводов, заместителей командиров взводов и командиров отделений);     </a:t>
            </a:r>
          </a:p>
          <a:p>
            <a:pPr marL="609600" indent="-609600">
              <a:lnSpc>
                <a:spcPct val="80000"/>
              </a:lnSpc>
              <a:buFont typeface="Arial" charset="0"/>
              <a:buChar char="•"/>
            </a:pPr>
            <a:r>
              <a:rPr lang="ru-RU" altLang="ru-RU" sz="2000" dirty="0"/>
              <a:t>Отстранение от обучения на военной кафедре с расторжением Договора;</a:t>
            </a:r>
          </a:p>
          <a:p>
            <a:pPr marL="609600" indent="-609600">
              <a:lnSpc>
                <a:spcPct val="80000"/>
              </a:lnSpc>
              <a:buFont typeface="Arial" charset="0"/>
              <a:buChar char="•"/>
            </a:pPr>
            <a:r>
              <a:rPr lang="ru-RU" altLang="ru-RU" sz="2000" dirty="0"/>
              <a:t>Отчисление с военных сборов (учебного сбора или стажировки).</a:t>
            </a:r>
            <a:endParaRPr lang="en-US" altLang="ru-RU" sz="2400" dirty="0"/>
          </a:p>
        </p:txBody>
      </p:sp>
      <p:sp>
        <p:nvSpPr>
          <p:cNvPr id="2" name="TextBox 1"/>
          <p:cNvSpPr txBox="1"/>
          <p:nvPr/>
        </p:nvSpPr>
        <p:spPr>
          <a:xfrm>
            <a:off x="2898183" y="7020732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660257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15612" y="188640"/>
            <a:ext cx="6911975" cy="576262"/>
          </a:xfrm>
        </p:spPr>
        <p:txBody>
          <a:bodyPr/>
          <a:lstStyle/>
          <a:p>
            <a:r>
              <a:rPr lang="ru-RU" altLang="ru-RU" sz="2800" dirty="0">
                <a:effectLst>
                  <a:outerShdw blurRad="38100" dist="38100" dir="2700000" algn="tl">
                    <a:srgbClr val="C0C0C0"/>
                  </a:outerShdw>
                </a:effectLst>
                <a:ea typeface="Arial" charset="0"/>
                <a:cs typeface="Arial" charset="0"/>
              </a:rPr>
              <a:t>Первый учебный вопрос</a:t>
            </a:r>
            <a:endParaRPr lang="ru-RU" altLang="ru-RU" sz="2800" dirty="0"/>
          </a:p>
        </p:txBody>
      </p:sp>
      <p:sp>
        <p:nvSpPr>
          <p:cNvPr id="21507" name="Rectangle 84"/>
          <p:cNvSpPr>
            <a:spLocks noChangeArrowheads="1"/>
          </p:cNvSpPr>
          <p:nvPr/>
        </p:nvSpPr>
        <p:spPr bwMode="auto">
          <a:xfrm>
            <a:off x="1137316" y="3284984"/>
            <a:ext cx="7200800" cy="1080120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outerShdw blurRad="63500" dist="107763" dir="2700000" algn="ctr" rotWithShape="0">
              <a:schemeClr val="bg2">
                <a:alpha val="50000"/>
              </a:schemeClr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16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14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1400">
                <a:solidFill>
                  <a:schemeClr val="tx1"/>
                </a:solidFill>
                <a:latin typeface="Calibri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400">
                <a:solidFill>
                  <a:schemeClr val="tx1"/>
                </a:solidFill>
                <a:latin typeface="Calibri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400">
                <a:solidFill>
                  <a:schemeClr val="tx1"/>
                </a:solidFill>
                <a:latin typeface="Calibri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400">
                <a:solidFill>
                  <a:schemeClr val="tx1"/>
                </a:solidFill>
                <a:latin typeface="Calibri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400">
                <a:solidFill>
                  <a:schemeClr val="tx1"/>
                </a:solidFill>
                <a:latin typeface="Calibri" charset="0"/>
              </a:defRPr>
            </a:lvl9pPr>
          </a:lstStyle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ru-RU" altLang="ru-RU" sz="2400" b="1" dirty="0" smtClean="0">
                <a:solidFill>
                  <a:srgbClr val="FFFF00"/>
                </a:solidFill>
              </a:rPr>
              <a:t>Общие положения Дисциплинарного устава ВС РФ.</a:t>
            </a:r>
          </a:p>
        </p:txBody>
      </p:sp>
    </p:spTree>
    <p:extLst>
      <p:ext uri="{BB962C8B-B14F-4D97-AF65-F5344CB8AC3E}">
        <p14:creationId xmlns:p14="http://schemas.microsoft.com/office/powerpoint/2010/main" val="19573602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Заголовок 1"/>
          <p:cNvSpPr>
            <a:spLocks noGrp="1"/>
          </p:cNvSpPr>
          <p:nvPr>
            <p:ph type="title"/>
          </p:nvPr>
        </p:nvSpPr>
        <p:spPr>
          <a:xfrm>
            <a:off x="1115616" y="192454"/>
            <a:ext cx="6911975" cy="576262"/>
          </a:xfrm>
        </p:spPr>
        <p:txBody>
          <a:bodyPr/>
          <a:lstStyle/>
          <a:p>
            <a:r>
              <a:rPr lang="ru-RU" altLang="ru-RU" dirty="0"/>
              <a:t>Права начальников по применению дисциплинарных взысканий к студентам</a:t>
            </a:r>
          </a:p>
        </p:txBody>
      </p:sp>
      <p:sp>
        <p:nvSpPr>
          <p:cNvPr id="27651" name="Прямоугольник 2"/>
          <p:cNvSpPr>
            <a:spLocks noChangeArrowheads="1"/>
          </p:cNvSpPr>
          <p:nvPr/>
        </p:nvSpPr>
        <p:spPr bwMode="auto">
          <a:xfrm>
            <a:off x="179512" y="1340768"/>
            <a:ext cx="8496300" cy="5410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indent="4572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609600" indent="-609600">
              <a:lnSpc>
                <a:spcPct val="80000"/>
              </a:lnSpc>
              <a:buFontTx/>
              <a:buNone/>
            </a:pPr>
            <a:r>
              <a:rPr lang="ru-RU" altLang="ru-RU" sz="2400" b="1" dirty="0">
                <a:latin typeface="Arial Narrow" charset="0"/>
              </a:rPr>
              <a:t> </a:t>
            </a:r>
            <a:r>
              <a:rPr lang="ru-RU" altLang="ru-RU" sz="2400" b="1" u="sng" dirty="0">
                <a:latin typeface="Arial Narrow" charset="0"/>
              </a:rPr>
              <a:t>Все офицеры - прямые начальники имеют право</a:t>
            </a:r>
            <a:r>
              <a:rPr lang="ru-RU" altLang="ru-RU" sz="2400" b="1" dirty="0">
                <a:latin typeface="Arial Narrow" charset="0"/>
              </a:rPr>
              <a:t> объявлять выговор и строгий выговор.</a:t>
            </a:r>
          </a:p>
          <a:p>
            <a:pPr marL="609600" indent="-609600">
              <a:lnSpc>
                <a:spcPct val="80000"/>
              </a:lnSpc>
              <a:buFontTx/>
              <a:buNone/>
            </a:pPr>
            <a:r>
              <a:rPr lang="ru-RU" altLang="ru-RU" sz="2400" b="1" dirty="0">
                <a:latin typeface="Arial Narrow" charset="0"/>
              </a:rPr>
              <a:t>               </a:t>
            </a:r>
            <a:r>
              <a:rPr lang="ru-RU" altLang="ru-RU" sz="2400" b="1" u="sng" dirty="0">
                <a:latin typeface="Arial Narrow" charset="0"/>
              </a:rPr>
              <a:t>Начальник военной кафедры имеет право</a:t>
            </a:r>
            <a:r>
              <a:rPr lang="ru-RU" altLang="ru-RU" sz="2400" b="1" dirty="0">
                <a:latin typeface="Arial Narrow" charset="0"/>
              </a:rPr>
              <a:t>:</a:t>
            </a:r>
          </a:p>
          <a:p>
            <a:pPr marL="609600" indent="-609600">
              <a:lnSpc>
                <a:spcPct val="80000"/>
              </a:lnSpc>
              <a:buFont typeface="Arial" charset="0"/>
              <a:buChar char="•"/>
            </a:pPr>
            <a:r>
              <a:rPr lang="ru-RU" altLang="ru-RU" sz="2400" b="1" dirty="0">
                <a:latin typeface="Arial Narrow" charset="0"/>
              </a:rPr>
              <a:t>Объявлять выговор и строгий выговор;</a:t>
            </a:r>
          </a:p>
          <a:p>
            <a:pPr marL="609600" indent="-609600">
              <a:lnSpc>
                <a:spcPct val="80000"/>
              </a:lnSpc>
              <a:buFont typeface="Arial" charset="0"/>
              <a:buChar char="•"/>
            </a:pPr>
            <a:r>
              <a:rPr lang="ru-RU" altLang="ru-RU" sz="2400" b="1" dirty="0">
                <a:latin typeface="Arial Narrow" charset="0"/>
              </a:rPr>
              <a:t>Снижать в должности командиров отделений, заместителей командиров взводов и командиров взводов;</a:t>
            </a:r>
          </a:p>
          <a:p>
            <a:pPr marL="609600" indent="-609600">
              <a:lnSpc>
                <a:spcPct val="80000"/>
              </a:lnSpc>
              <a:buFont typeface="Arial" charset="0"/>
              <a:buChar char="•"/>
            </a:pPr>
            <a:r>
              <a:rPr lang="ru-RU" altLang="ru-RU" sz="2400" b="1" dirty="0">
                <a:latin typeface="Arial Narrow" charset="0"/>
              </a:rPr>
              <a:t>Представлять ректору НИУ-ВШЭ студентов для отстранения от обучения на военной кафедре с расторжением Договора.</a:t>
            </a:r>
          </a:p>
          <a:p>
            <a:pPr marL="609600" indent="-609600">
              <a:lnSpc>
                <a:spcPct val="80000"/>
              </a:lnSpc>
              <a:buFontTx/>
              <a:buNone/>
            </a:pPr>
            <a:r>
              <a:rPr lang="ru-RU" altLang="ru-RU" sz="2400" b="1" dirty="0">
                <a:latin typeface="Arial Narrow" charset="0"/>
              </a:rPr>
              <a:t>                </a:t>
            </a:r>
            <a:r>
              <a:rPr lang="ru-RU" altLang="ru-RU" sz="2400" b="1" u="sng" dirty="0">
                <a:latin typeface="Arial Narrow" charset="0"/>
              </a:rPr>
              <a:t>Ректор университета имеет право</a:t>
            </a:r>
            <a:r>
              <a:rPr lang="ru-RU" altLang="ru-RU" sz="2400" b="1" dirty="0">
                <a:latin typeface="Arial Narrow" charset="0"/>
              </a:rPr>
              <a:t>:</a:t>
            </a:r>
          </a:p>
          <a:p>
            <a:pPr marL="609600" indent="-609600">
              <a:lnSpc>
                <a:spcPct val="80000"/>
              </a:lnSpc>
              <a:buFont typeface="Arial" charset="0"/>
              <a:buChar char="•"/>
            </a:pPr>
            <a:r>
              <a:rPr lang="ru-RU" altLang="ru-RU" sz="2400" b="1" dirty="0">
                <a:latin typeface="Arial Narrow" charset="0"/>
              </a:rPr>
              <a:t>Объявлять выговор, строгий выговор;</a:t>
            </a:r>
          </a:p>
          <a:p>
            <a:pPr marL="609600" indent="-609600">
              <a:lnSpc>
                <a:spcPct val="80000"/>
              </a:lnSpc>
              <a:buFont typeface="Arial" charset="0"/>
              <a:buChar char="•"/>
            </a:pPr>
            <a:r>
              <a:rPr lang="ru-RU" altLang="ru-RU" sz="2400" b="1" dirty="0">
                <a:latin typeface="Arial Narrow" charset="0"/>
              </a:rPr>
              <a:t>Отстранять от обучения на военной кафедре с расторжением договора по представлению начальника военной кафедры.</a:t>
            </a:r>
          </a:p>
          <a:p>
            <a:pPr marL="609600" indent="-609600">
              <a:lnSpc>
                <a:spcPct val="80000"/>
              </a:lnSpc>
              <a:buFontTx/>
              <a:buNone/>
            </a:pPr>
            <a:r>
              <a:rPr lang="ru-RU" altLang="ru-RU" sz="2400" b="1" dirty="0">
                <a:latin typeface="Arial Narrow" charset="0"/>
              </a:rPr>
              <a:t>                </a:t>
            </a:r>
            <a:r>
              <a:rPr lang="ru-RU" altLang="ru-RU" sz="2400" b="1" u="sng" dirty="0">
                <a:latin typeface="Arial Narrow" charset="0"/>
              </a:rPr>
              <a:t>Командиры воинских частей, на базе которых проводится учебный сбор (стажировка)</a:t>
            </a:r>
            <a:r>
              <a:rPr lang="ru-RU" altLang="ru-RU" sz="2400" b="1" dirty="0">
                <a:latin typeface="Arial Narrow" charset="0"/>
              </a:rPr>
              <a:t> имеют право своим приказом отчислить студента с учебного сбора (стажировки) за один или несколько совершенных им грубых дисциплинарных проступков.</a:t>
            </a:r>
            <a:endParaRPr lang="ru-RU" altLang="ru-RU" sz="2400" dirty="0"/>
          </a:p>
        </p:txBody>
      </p:sp>
      <p:sp>
        <p:nvSpPr>
          <p:cNvPr id="2" name="TextBox 1"/>
          <p:cNvSpPr txBox="1"/>
          <p:nvPr/>
        </p:nvSpPr>
        <p:spPr>
          <a:xfrm>
            <a:off x="2898183" y="7020732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05268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15612" y="188640"/>
            <a:ext cx="6911975" cy="576262"/>
          </a:xfrm>
        </p:spPr>
        <p:txBody>
          <a:bodyPr/>
          <a:lstStyle/>
          <a:p>
            <a:r>
              <a:rPr lang="ru-RU" altLang="ru-RU" sz="2800" dirty="0" smtClean="0">
                <a:effectLst>
                  <a:outerShdw blurRad="38100" dist="38100" dir="2700000" algn="tl">
                    <a:srgbClr val="C0C0C0"/>
                  </a:outerShdw>
                </a:effectLst>
                <a:ea typeface="Arial" charset="0"/>
                <a:cs typeface="Arial" charset="0"/>
              </a:rPr>
              <a:t>Четвертый учебный </a:t>
            </a:r>
            <a:r>
              <a:rPr lang="ru-RU" altLang="ru-RU" sz="2800" dirty="0">
                <a:effectLst>
                  <a:outerShdw blurRad="38100" dist="38100" dir="2700000" algn="tl">
                    <a:srgbClr val="C0C0C0"/>
                  </a:outerShdw>
                </a:effectLst>
                <a:ea typeface="Arial" charset="0"/>
                <a:cs typeface="Arial" charset="0"/>
              </a:rPr>
              <a:t>вопрос</a:t>
            </a:r>
            <a:endParaRPr lang="ru-RU" altLang="ru-RU" sz="2800" dirty="0"/>
          </a:p>
        </p:txBody>
      </p:sp>
      <p:sp>
        <p:nvSpPr>
          <p:cNvPr id="21507" name="Rectangle 84"/>
          <p:cNvSpPr>
            <a:spLocks noChangeArrowheads="1"/>
          </p:cNvSpPr>
          <p:nvPr/>
        </p:nvSpPr>
        <p:spPr bwMode="auto">
          <a:xfrm>
            <a:off x="814806" y="2636912"/>
            <a:ext cx="7513585" cy="2088232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outerShdw blurRad="63500" dist="107763" dir="2700000" algn="ctr" rotWithShape="0">
              <a:schemeClr val="bg2">
                <a:alpha val="50000"/>
              </a:schemeClr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16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14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1400">
                <a:solidFill>
                  <a:schemeClr val="tx1"/>
                </a:solidFill>
                <a:latin typeface="Calibri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400">
                <a:solidFill>
                  <a:schemeClr val="tx1"/>
                </a:solidFill>
                <a:latin typeface="Calibri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400">
                <a:solidFill>
                  <a:schemeClr val="tx1"/>
                </a:solidFill>
                <a:latin typeface="Calibri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400">
                <a:solidFill>
                  <a:schemeClr val="tx1"/>
                </a:solidFill>
                <a:latin typeface="Calibri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400">
                <a:solidFill>
                  <a:schemeClr val="tx1"/>
                </a:solidFill>
                <a:latin typeface="Calibri" charset="0"/>
              </a:defRPr>
            </a:lvl9pPr>
          </a:lstStyle>
          <a:p>
            <a:pPr marL="609600" indent="-609600" algn="ctr" eaLnBrk="1" hangingPunct="1">
              <a:lnSpc>
                <a:spcPct val="90000"/>
              </a:lnSpc>
              <a:buFontTx/>
              <a:buNone/>
            </a:pPr>
            <a:r>
              <a:rPr lang="ru-RU" altLang="ru-RU" sz="2800" b="1" dirty="0" smtClean="0">
                <a:solidFill>
                  <a:srgbClr val="FFFF00"/>
                </a:solidFill>
              </a:rPr>
              <a:t>Учет поощрений и дисциплинарных взысканий. Об обращениях (предложениях, заявлениях и жалобах).</a:t>
            </a:r>
            <a:endParaRPr lang="ru-RU" altLang="ru-RU" sz="2800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601586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Заголовок 1"/>
          <p:cNvSpPr>
            <a:spLocks noGrp="1"/>
          </p:cNvSpPr>
          <p:nvPr>
            <p:ph type="title"/>
          </p:nvPr>
        </p:nvSpPr>
        <p:spPr>
          <a:xfrm>
            <a:off x="1115616" y="192454"/>
            <a:ext cx="6911975" cy="576262"/>
          </a:xfrm>
        </p:spPr>
        <p:txBody>
          <a:bodyPr/>
          <a:lstStyle/>
          <a:p>
            <a:r>
              <a:rPr lang="ru-RU" altLang="ru-RU" dirty="0"/>
              <a:t>Учёт поощрений и дисциплинарных взысканий</a:t>
            </a:r>
          </a:p>
        </p:txBody>
      </p:sp>
      <p:sp>
        <p:nvSpPr>
          <p:cNvPr id="27651" name="Прямоугольник 2"/>
          <p:cNvSpPr>
            <a:spLocks noChangeArrowheads="1"/>
          </p:cNvSpPr>
          <p:nvPr/>
        </p:nvSpPr>
        <p:spPr bwMode="auto">
          <a:xfrm>
            <a:off x="179512" y="1340768"/>
            <a:ext cx="8496300" cy="45243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indent="4572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609600" indent="-609600" algn="just" eaLnBrk="1" hangingPunct="1">
              <a:buFontTx/>
              <a:buNone/>
            </a:pPr>
            <a:r>
              <a:rPr lang="ru-RU" altLang="ru-RU" sz="2400" dirty="0"/>
              <a:t> </a:t>
            </a:r>
          </a:p>
          <a:p>
            <a:pPr marL="609600" indent="-609600" algn="just" eaLnBrk="1" hangingPunct="1">
              <a:buFontTx/>
              <a:buNone/>
            </a:pPr>
            <a:r>
              <a:rPr lang="ru-RU" altLang="ru-RU" sz="2400" dirty="0"/>
              <a:t>              Все поощрения и дисциплинарные взыскания, предусмотренные настоящим Уставом, в том числе поощрения, объявленные командиром (начальником) всему личному составу воинской части (подразделения), заносятся в служебную карточку (приложение № 3 ДУ ВС РФ) </a:t>
            </a:r>
            <a:r>
              <a:rPr lang="ru-RU" altLang="ru-RU" sz="2400" b="1" dirty="0"/>
              <a:t>не позднее чем в семидневный срок.</a:t>
            </a:r>
            <a:r>
              <a:rPr lang="ru-RU" altLang="ru-RU" sz="2400" dirty="0"/>
              <a:t> </a:t>
            </a:r>
          </a:p>
          <a:p>
            <a:pPr marL="609600" indent="-609600" algn="ctr" eaLnBrk="1" hangingPunct="1">
              <a:buFontTx/>
              <a:buNone/>
            </a:pPr>
            <a:r>
              <a:rPr lang="ru-RU" altLang="ru-RU" sz="2400" b="1" u="sng" dirty="0"/>
              <a:t>Служебные карточки ведутся:</a:t>
            </a:r>
          </a:p>
          <a:p>
            <a:pPr marL="609600" indent="-609600" eaLnBrk="1" hangingPunct="1">
              <a:buFont typeface="Arial" charset="0"/>
              <a:buChar char="•"/>
            </a:pPr>
            <a:r>
              <a:rPr lang="ru-RU" altLang="ru-RU" sz="2400" b="1" dirty="0"/>
              <a:t>а) в роте</a:t>
            </a:r>
            <a:r>
              <a:rPr lang="ru-RU" altLang="ru-RU" sz="2400" dirty="0"/>
              <a:t> — на солдат и сержантов; </a:t>
            </a:r>
            <a:endParaRPr lang="ru-RU" altLang="ru-RU" sz="2400" b="1" dirty="0"/>
          </a:p>
          <a:p>
            <a:pPr marL="609600" indent="-609600" eaLnBrk="1" hangingPunct="1">
              <a:buFont typeface="Arial" charset="0"/>
              <a:buChar char="•"/>
            </a:pPr>
            <a:r>
              <a:rPr lang="ru-RU" altLang="ru-RU" sz="2400" b="1" dirty="0"/>
              <a:t>б) в штабе воинской части</a:t>
            </a:r>
            <a:r>
              <a:rPr lang="ru-RU" altLang="ru-RU" sz="2400" dirty="0"/>
              <a:t> — на прапорщиков и офицеров; 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2898183" y="7020732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987786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Заголовок 1"/>
          <p:cNvSpPr>
            <a:spLocks noGrp="1"/>
          </p:cNvSpPr>
          <p:nvPr>
            <p:ph type="title"/>
          </p:nvPr>
        </p:nvSpPr>
        <p:spPr>
          <a:xfrm>
            <a:off x="1115616" y="192454"/>
            <a:ext cx="6911975" cy="576262"/>
          </a:xfrm>
        </p:spPr>
        <p:txBody>
          <a:bodyPr/>
          <a:lstStyle/>
          <a:p>
            <a:r>
              <a:rPr lang="ru-RU" sz="2400" dirty="0"/>
              <a:t>О предложениях, заявлениях и жалобах</a:t>
            </a:r>
            <a:endParaRPr lang="ru-RU" altLang="ru-RU" sz="2400" dirty="0"/>
          </a:p>
        </p:txBody>
      </p:sp>
      <p:sp>
        <p:nvSpPr>
          <p:cNvPr id="27651" name="Прямоугольник 2"/>
          <p:cNvSpPr>
            <a:spLocks noChangeArrowheads="1"/>
          </p:cNvSpPr>
          <p:nvPr/>
        </p:nvSpPr>
        <p:spPr bwMode="auto">
          <a:xfrm>
            <a:off x="179512" y="1078568"/>
            <a:ext cx="8496300" cy="44012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indent="4572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/>
            <a:r>
              <a:rPr lang="ru-RU" altLang="ru-RU" sz="2800" b="1" dirty="0"/>
              <a:t>106.</a:t>
            </a:r>
            <a:r>
              <a:rPr lang="ru-RU" altLang="ru-RU" sz="2800" dirty="0"/>
              <a:t> </a:t>
            </a:r>
            <a:r>
              <a:rPr lang="ru-RU" altLang="ru-RU" sz="2800" b="1" dirty="0"/>
              <a:t>Военнослужащие имеют право</a:t>
            </a:r>
            <a:r>
              <a:rPr lang="ru-RU" altLang="ru-RU" sz="2800" dirty="0"/>
              <a:t> обращаться лично, а также направлять письменные обращения (предложения, заявления или жалобы) в государственные органы, органы местного самоуправления и должностным лицам в порядке, предусмотренном законами Российской Федерации, другими нормативными правовыми актами Российской Федерации и настоящим Уставом. 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2898183" y="7020732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79875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Заголовок 1"/>
          <p:cNvSpPr>
            <a:spLocks noGrp="1"/>
          </p:cNvSpPr>
          <p:nvPr>
            <p:ph type="title"/>
          </p:nvPr>
        </p:nvSpPr>
        <p:spPr>
          <a:xfrm>
            <a:off x="1115616" y="192454"/>
            <a:ext cx="6911975" cy="576262"/>
          </a:xfrm>
        </p:spPr>
        <p:txBody>
          <a:bodyPr/>
          <a:lstStyle/>
          <a:p>
            <a:r>
              <a:rPr lang="ru-RU" sz="2400" dirty="0"/>
              <a:t>О предложениях, заявлениях и жалобах</a:t>
            </a:r>
            <a:endParaRPr lang="ru-RU" altLang="ru-RU" sz="2400" dirty="0"/>
          </a:p>
        </p:txBody>
      </p:sp>
      <p:sp>
        <p:nvSpPr>
          <p:cNvPr id="27651" name="Прямоугольник 2"/>
          <p:cNvSpPr>
            <a:spLocks noChangeArrowheads="1"/>
          </p:cNvSpPr>
          <p:nvPr/>
        </p:nvSpPr>
        <p:spPr bwMode="auto">
          <a:xfrm>
            <a:off x="179512" y="1078568"/>
            <a:ext cx="8496300" cy="48936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indent="4572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/>
            <a:r>
              <a:rPr lang="ru-RU" altLang="ru-RU" sz="2400" dirty="0"/>
              <a:t> 108. Военнослужащий подает жалобу на незаконные в отношении его действия (бездействие) командира (начальника) или других военнослужащих, нарушение установленных законами Российской Федерации прав и свобод, неудовлетворение его положенными видами довольствия непосредственному командиру (начальнику) того лица, действия которого обжалует, а если заявляющий жалобу не знает, по чьей вине нарушены его права, жалоба подается по команде.</a:t>
            </a:r>
          </a:p>
          <a:p>
            <a:pPr algn="just" eaLnBrk="1" hangingPunct="1"/>
            <a:r>
              <a:rPr lang="ru-RU" altLang="ru-RU" sz="2400" dirty="0"/>
              <a:t>       Военнослужащий, подавший обращение (предложение, заявление или жалобу), не освобождается от выполнения приказов и своих должностных и специальных обязанностей.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2898183" y="7020732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025126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Заголовок 1"/>
          <p:cNvSpPr>
            <a:spLocks noGrp="1"/>
          </p:cNvSpPr>
          <p:nvPr>
            <p:ph type="title"/>
          </p:nvPr>
        </p:nvSpPr>
        <p:spPr>
          <a:xfrm>
            <a:off x="1115616" y="192454"/>
            <a:ext cx="6911975" cy="576262"/>
          </a:xfrm>
        </p:spPr>
        <p:txBody>
          <a:bodyPr/>
          <a:lstStyle/>
          <a:p>
            <a:r>
              <a:rPr lang="ru-RU" sz="2400" dirty="0"/>
              <a:t>О предложениях, заявлениях и жалобах</a:t>
            </a:r>
            <a:endParaRPr lang="ru-RU" altLang="ru-RU" sz="2400" dirty="0"/>
          </a:p>
        </p:txBody>
      </p:sp>
      <p:sp>
        <p:nvSpPr>
          <p:cNvPr id="27651" name="Прямоугольник 2"/>
          <p:cNvSpPr>
            <a:spLocks noChangeArrowheads="1"/>
          </p:cNvSpPr>
          <p:nvPr/>
        </p:nvSpPr>
        <p:spPr bwMode="auto">
          <a:xfrm>
            <a:off x="179512" y="1078568"/>
            <a:ext cx="8496300" cy="52629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indent="4572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609600" indent="-609600" algn="just" eaLnBrk="1" hangingPunct="1">
              <a:buFontTx/>
              <a:buNone/>
            </a:pPr>
            <a:r>
              <a:rPr lang="ru-RU" altLang="ru-RU" sz="2400" b="1" dirty="0"/>
              <a:t> 116. Все обращения (предложения, заявления или жалобы) подлежат обязательному рассмотрению в срок до 30 суток со дня регистрации. </a:t>
            </a:r>
            <a:endParaRPr lang="ru-RU" altLang="ru-RU" sz="2400" dirty="0"/>
          </a:p>
          <a:p>
            <a:pPr marL="609600" indent="-609600" algn="just" eaLnBrk="1" hangingPunct="1">
              <a:buFontTx/>
              <a:buNone/>
            </a:pPr>
            <a:r>
              <a:rPr lang="ru-RU" altLang="ru-RU" sz="2400" dirty="0"/>
              <a:t>                 В исключительных случаях, а также когда для разрешения обращения (предложения, заявления или жалобы) необходимо проведение специальной проверки, истребование дополнительных материалов или принятие других мер, </a:t>
            </a:r>
            <a:r>
              <a:rPr lang="ru-RU" altLang="ru-RU" sz="2400" b="1" dirty="0"/>
              <a:t>срок разрешения обращения (предложения, заявления или жалобы) может быть продлен командиром воинской части, но не более чем на 30 суток,</a:t>
            </a:r>
            <a:r>
              <a:rPr lang="ru-RU" altLang="ru-RU" sz="2400" dirty="0"/>
              <a:t> с уведомлением об этом военнослужащего, подавшего обращение (предложение, заявление или жалобу). 		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2898183" y="7020732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93480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Заголовок 1"/>
          <p:cNvSpPr>
            <a:spLocks noGrp="1"/>
          </p:cNvSpPr>
          <p:nvPr>
            <p:ph type="title"/>
          </p:nvPr>
        </p:nvSpPr>
        <p:spPr>
          <a:xfrm>
            <a:off x="1062037" y="188640"/>
            <a:ext cx="6911975" cy="576262"/>
          </a:xfrm>
        </p:spPr>
        <p:txBody>
          <a:bodyPr/>
          <a:lstStyle/>
          <a:p>
            <a:r>
              <a:rPr lang="ru-RU" altLang="ru-RU" sz="2800" dirty="0">
                <a:latin typeface="Times New Roman" charset="0"/>
                <a:ea typeface="Times New Roman" charset="0"/>
                <a:cs typeface="Times New Roman" charset="0"/>
              </a:rPr>
              <a:t>Задание на самостоятельную подготовку:</a:t>
            </a:r>
            <a:r>
              <a:rPr lang="ru-RU" altLang="ru-RU" dirty="0">
                <a:latin typeface="Times New Roman" charset="0"/>
                <a:ea typeface="Times New Roman" charset="0"/>
                <a:cs typeface="Times New Roman" charset="0"/>
              </a:rPr>
              <a:t/>
            </a:r>
            <a:br>
              <a:rPr lang="ru-RU" altLang="ru-RU" dirty="0">
                <a:latin typeface="Times New Roman" charset="0"/>
                <a:ea typeface="Times New Roman" charset="0"/>
                <a:cs typeface="Times New Roman" charset="0"/>
              </a:rPr>
            </a:br>
            <a:endParaRPr lang="ru-RU" altLang="ru-RU" dirty="0"/>
          </a:p>
        </p:txBody>
      </p:sp>
      <p:sp>
        <p:nvSpPr>
          <p:cNvPr id="3" name="Rectangle 84"/>
          <p:cNvSpPr>
            <a:spLocks noChangeArrowheads="1"/>
          </p:cNvSpPr>
          <p:nvPr/>
        </p:nvSpPr>
        <p:spPr bwMode="auto">
          <a:xfrm>
            <a:off x="468313" y="1268413"/>
            <a:ext cx="8099425" cy="4248150"/>
          </a:xfrm>
          <a:prstGeom prst="rect">
            <a:avLst/>
          </a:prstGeom>
          <a:solidFill>
            <a:srgbClr val="FF0000"/>
          </a:solidFill>
          <a:ln w="9525">
            <a:noFill/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anchor="ctr"/>
          <a:lstStyle>
            <a:lvl1pPr>
              <a:spcBef>
                <a:spcPct val="200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16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14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1400">
                <a:solidFill>
                  <a:schemeClr val="tx1"/>
                </a:solidFill>
                <a:latin typeface="Calibri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400">
                <a:solidFill>
                  <a:schemeClr val="tx1"/>
                </a:solidFill>
                <a:latin typeface="Calibri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400">
                <a:solidFill>
                  <a:schemeClr val="tx1"/>
                </a:solidFill>
                <a:latin typeface="Calibri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400">
                <a:solidFill>
                  <a:schemeClr val="tx1"/>
                </a:solidFill>
                <a:latin typeface="Calibri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400">
                <a:solidFill>
                  <a:schemeClr val="tx1"/>
                </a:solidFill>
                <a:latin typeface="Calibri" charset="0"/>
              </a:defRPr>
            </a:lvl9pPr>
          </a:lstStyle>
          <a:p>
            <a:pPr marL="609600" indent="-609600" eaLnBrk="1" hangingPunct="1">
              <a:buFont typeface="Wingdings" charset="2"/>
              <a:buChar char="§"/>
            </a:pPr>
            <a:r>
              <a:rPr lang="ru-RU" altLang="ru-RU" sz="2400" dirty="0">
                <a:solidFill>
                  <a:srgbClr val="FFFF00"/>
                </a:solidFill>
              </a:rPr>
              <a:t>изучить самостоятельно ст. 1-16, 106-120 ДУ ВС РФ; ст. 17-105 ДУ ВС РФ. </a:t>
            </a:r>
          </a:p>
          <a:p>
            <a:pPr marL="609600" indent="-609600" eaLnBrk="1" hangingPunct="1">
              <a:buFont typeface="Wingdings" charset="2"/>
              <a:buChar char="§"/>
            </a:pPr>
            <a:r>
              <a:rPr lang="ru-RU" altLang="ru-RU" sz="2400" dirty="0">
                <a:solidFill>
                  <a:srgbClr val="FFFF00"/>
                </a:solidFill>
              </a:rPr>
              <a:t>Доработать конспект</a:t>
            </a:r>
            <a:r>
              <a:rPr lang="en-US" altLang="ru-RU" sz="2400" dirty="0">
                <a:solidFill>
                  <a:srgbClr val="FFFF00"/>
                </a:solidFill>
              </a:rPr>
              <a:t>;</a:t>
            </a:r>
          </a:p>
          <a:p>
            <a:pPr marL="609600" indent="-609600" eaLnBrk="1" hangingPunct="1">
              <a:buFont typeface="Wingdings" charset="2"/>
              <a:buChar char="§"/>
            </a:pPr>
            <a:endParaRPr lang="ru-RU" altLang="ru-RU" sz="2400" dirty="0">
              <a:solidFill>
                <a:srgbClr val="FFFF00"/>
              </a:solidFill>
            </a:endParaRPr>
          </a:p>
          <a:p>
            <a:pPr marL="609600" indent="-609600" eaLnBrk="1" hangingPunct="1">
              <a:buFont typeface="Wingdings" charset="2"/>
              <a:buNone/>
            </a:pPr>
            <a:r>
              <a:rPr lang="ru-RU" altLang="ru-RU" sz="2400" dirty="0">
                <a:solidFill>
                  <a:srgbClr val="FFFF00"/>
                </a:solidFill>
              </a:rPr>
              <a:t>	</a:t>
            </a:r>
            <a:r>
              <a:rPr lang="ru-RU" altLang="ru-RU" sz="2400" b="1" u="sng" dirty="0">
                <a:solidFill>
                  <a:srgbClr val="FFFF00"/>
                </a:solidFill>
              </a:rPr>
              <a:t>Учебная литература</a:t>
            </a:r>
            <a:r>
              <a:rPr lang="en-US" altLang="ru-RU" sz="2400" b="1" dirty="0">
                <a:solidFill>
                  <a:srgbClr val="FFFF00"/>
                </a:solidFill>
              </a:rPr>
              <a:t>:</a:t>
            </a:r>
            <a:r>
              <a:rPr lang="ru-RU" altLang="ru-RU" sz="2400" dirty="0">
                <a:solidFill>
                  <a:srgbClr val="FFFF00"/>
                </a:solidFill>
              </a:rPr>
              <a:t>Дисциплинарный устав Вооружённых Сил Российской Федерации.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sz="2800" dirty="0" smtClean="0"/>
              <a:t>Общие положения</a:t>
            </a:r>
            <a:endParaRPr lang="ru-RU" altLang="ru-RU" sz="2800" dirty="0"/>
          </a:p>
        </p:txBody>
      </p:sp>
      <p:sp>
        <p:nvSpPr>
          <p:cNvPr id="27651" name="Прямоугольник 2"/>
          <p:cNvSpPr>
            <a:spLocks noChangeArrowheads="1"/>
          </p:cNvSpPr>
          <p:nvPr/>
        </p:nvSpPr>
        <p:spPr bwMode="auto">
          <a:xfrm>
            <a:off x="323850" y="2060848"/>
            <a:ext cx="8496300" cy="26776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indent="4572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indent="0" eaLnBrk="1" hangingPunct="1"/>
            <a:r>
              <a:rPr lang="ru-RU" altLang="ru-RU" sz="2800" b="1" u="sng" dirty="0" smtClean="0"/>
              <a:t>Воинская дисциплина</a:t>
            </a:r>
            <a:r>
              <a:rPr lang="ru-RU" altLang="ru-RU" sz="2800" dirty="0" smtClean="0"/>
              <a:t> - есть строгое и точное соблюдение всеми военнослужащими порядка и правил, установленных законами Российской Федерации, общевоинскими уставами Вооруженных Сил Российской Федерации и приказами командиров (начальников).</a:t>
            </a:r>
            <a:endParaRPr lang="ru-RU" altLang="ru-RU" sz="2800" dirty="0"/>
          </a:p>
        </p:txBody>
      </p:sp>
    </p:spTree>
    <p:extLst>
      <p:ext uri="{BB962C8B-B14F-4D97-AF65-F5344CB8AC3E}">
        <p14:creationId xmlns:p14="http://schemas.microsoft.com/office/powerpoint/2010/main" val="18524279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sz="2800" dirty="0" smtClean="0"/>
              <a:t>Общие положения</a:t>
            </a:r>
            <a:endParaRPr lang="ru-RU" altLang="ru-RU" sz="2800" dirty="0"/>
          </a:p>
        </p:txBody>
      </p:sp>
      <p:sp>
        <p:nvSpPr>
          <p:cNvPr id="27651" name="Прямоугольник 2"/>
          <p:cNvSpPr>
            <a:spLocks noChangeArrowheads="1"/>
          </p:cNvSpPr>
          <p:nvPr/>
        </p:nvSpPr>
        <p:spPr bwMode="auto">
          <a:xfrm>
            <a:off x="-180528" y="1052736"/>
            <a:ext cx="8496300" cy="56938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indent="4572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609600" indent="-609600" algn="just" eaLnBrk="1" hangingPunct="1">
              <a:buFontTx/>
              <a:buNone/>
            </a:pPr>
            <a:r>
              <a:rPr lang="ru-RU" altLang="ru-RU" sz="2800" dirty="0" smtClean="0"/>
              <a:t>	</a:t>
            </a:r>
            <a:r>
              <a:rPr lang="ru-RU" altLang="ru-RU" sz="2800" b="1" u="sng" dirty="0" smtClean="0"/>
              <a:t>Воинская дисциплина основывается</a:t>
            </a:r>
            <a:r>
              <a:rPr lang="ru-RU" altLang="ru-RU" sz="2800" b="1" i="1" dirty="0" smtClean="0"/>
              <a:t> -</a:t>
            </a:r>
            <a:r>
              <a:rPr lang="ru-RU" altLang="ru-RU" sz="2800" dirty="0" smtClean="0"/>
              <a:t> на осознании каждым военнослужащим воинского долга и личной ответственности за защиту Российской Федерации. Она строится на правовой основе, уважении чести и достоинства военнослужащих. </a:t>
            </a:r>
          </a:p>
          <a:p>
            <a:pPr marL="609600" indent="-609600" algn="just" eaLnBrk="1" hangingPunct="1">
              <a:buFontTx/>
              <a:buNone/>
            </a:pPr>
            <a:r>
              <a:rPr lang="ru-RU" altLang="ru-RU" sz="2800" dirty="0" smtClean="0"/>
              <a:t>		</a:t>
            </a:r>
            <a:r>
              <a:rPr lang="ru-RU" altLang="ru-RU" sz="2800" u="sng" dirty="0" smtClean="0"/>
              <a:t>Основным методом воспитания у военнослужащих  дисциплинированности является убеждение</a:t>
            </a:r>
            <a:r>
              <a:rPr lang="ru-RU" altLang="ru-RU" sz="2800" dirty="0" smtClean="0"/>
              <a:t>. Однако это не исключает возможности применения мер принуждения к тем, кто недобросовестно относится к выполнению своего воинского долга.</a:t>
            </a:r>
            <a:endParaRPr lang="ru-RU" altLang="ru-RU" sz="2800" dirty="0"/>
          </a:p>
        </p:txBody>
      </p:sp>
    </p:spTree>
    <p:extLst>
      <p:ext uri="{BB962C8B-B14F-4D97-AF65-F5344CB8AC3E}">
        <p14:creationId xmlns:p14="http://schemas.microsoft.com/office/powerpoint/2010/main" val="9540354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sz="2800" dirty="0" smtClean="0"/>
              <a:t>Состав наряда по роте</a:t>
            </a:r>
            <a:endParaRPr lang="ru-RU" altLang="ru-RU" sz="2800" dirty="0"/>
          </a:p>
        </p:txBody>
      </p:sp>
      <p:sp>
        <p:nvSpPr>
          <p:cNvPr id="27651" name="Прямоугольник 2"/>
          <p:cNvSpPr>
            <a:spLocks noChangeArrowheads="1"/>
          </p:cNvSpPr>
          <p:nvPr/>
        </p:nvSpPr>
        <p:spPr bwMode="auto">
          <a:xfrm>
            <a:off x="484347" y="980728"/>
            <a:ext cx="8175306" cy="58539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indent="4572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609600" indent="-609600" algn="ctr" eaLnBrk="1" hangingPunct="1">
              <a:lnSpc>
                <a:spcPct val="80000"/>
              </a:lnSpc>
              <a:buFontTx/>
              <a:buNone/>
            </a:pPr>
            <a:r>
              <a:rPr lang="ru-RU" altLang="ru-RU" sz="2800" dirty="0" smtClean="0"/>
              <a:t>	</a:t>
            </a:r>
            <a:r>
              <a:rPr lang="ru-RU" altLang="ru-RU" b="1" u="sng" dirty="0" smtClean="0"/>
              <a:t>Воинская дисциплина обязывает каждого военнослужащего</a:t>
            </a:r>
            <a:r>
              <a:rPr lang="en-US" altLang="ru-RU" b="1" u="sng" dirty="0" smtClean="0"/>
              <a:t>:</a:t>
            </a:r>
            <a:endParaRPr lang="ru-RU" altLang="ru-RU" sz="2400" b="1" u="sng" dirty="0" smtClean="0"/>
          </a:p>
          <a:p>
            <a:pPr marL="609600" indent="-609600" algn="just" eaLnBrk="1" hangingPunct="1">
              <a:lnSpc>
                <a:spcPct val="80000"/>
              </a:lnSpc>
              <a:buFont typeface="Arial" charset="0"/>
              <a:buChar char="•"/>
            </a:pPr>
            <a:r>
              <a:rPr lang="ru-RU" altLang="ru-RU" sz="2000" dirty="0" smtClean="0"/>
              <a:t>     быть верным Военной присяге (обязательству), строго соблюдать Конституцию Российской Федерации, законы Российской Федерации и требования общевоинских уставов;</a:t>
            </a:r>
          </a:p>
          <a:p>
            <a:pPr marL="609600" indent="-609600" algn="just" eaLnBrk="1" hangingPunct="1">
              <a:lnSpc>
                <a:spcPct val="80000"/>
              </a:lnSpc>
              <a:buFont typeface="Arial" charset="0"/>
              <a:buChar char="•"/>
            </a:pPr>
            <a:r>
              <a:rPr lang="ru-RU" altLang="ru-RU" sz="2000" dirty="0" smtClean="0"/>
              <a:t>     выполнять свой воинский долг умело и мужественно, добросовестно изучать военное дело, беречь государственное и военное имущество;</a:t>
            </a:r>
          </a:p>
          <a:p>
            <a:pPr marL="609600" indent="-609600" algn="just" eaLnBrk="1" hangingPunct="1">
              <a:lnSpc>
                <a:spcPct val="80000"/>
              </a:lnSpc>
              <a:buFont typeface="Arial" charset="0"/>
              <a:buChar char="•"/>
            </a:pPr>
            <a:r>
              <a:rPr lang="ru-RU" altLang="ru-RU" sz="2000" dirty="0" smtClean="0"/>
              <a:t>     беспрекословно выполнять поставленные задачи в любых условиях, в том числе с риском для жизни, стойко переносить трудности военной службы; </a:t>
            </a:r>
          </a:p>
          <a:p>
            <a:pPr marL="609600" indent="-609600" algn="just" eaLnBrk="1" hangingPunct="1">
              <a:lnSpc>
                <a:spcPct val="80000"/>
              </a:lnSpc>
              <a:buFont typeface="Arial" charset="0"/>
              <a:buChar char="•"/>
            </a:pPr>
            <a:r>
              <a:rPr lang="ru-RU" altLang="ru-RU" sz="2000" dirty="0" smtClean="0"/>
              <a:t>     быть бдительным, строго хранить государственную тайну;</a:t>
            </a:r>
          </a:p>
          <a:p>
            <a:pPr marL="609600" indent="-609600" algn="just" eaLnBrk="1" hangingPunct="1">
              <a:lnSpc>
                <a:spcPct val="80000"/>
              </a:lnSpc>
              <a:buFont typeface="Arial" charset="0"/>
              <a:buChar char="•"/>
            </a:pPr>
            <a:r>
              <a:rPr lang="ru-RU" altLang="ru-RU" sz="2000" dirty="0" smtClean="0"/>
              <a:t>     поддерживать определенные общевоинскими уставами правила взаимоотношений между военнослужащими, крепить войсковое товарищество;</a:t>
            </a:r>
          </a:p>
          <a:p>
            <a:pPr marL="609600" indent="-609600" algn="just" eaLnBrk="1" hangingPunct="1">
              <a:lnSpc>
                <a:spcPct val="80000"/>
              </a:lnSpc>
              <a:buFont typeface="Arial" charset="0"/>
              <a:buChar char="•"/>
            </a:pPr>
            <a:r>
              <a:rPr lang="ru-RU" altLang="ru-RU" sz="2000" dirty="0" smtClean="0"/>
              <a:t>     оказывать уважение командирам (начальникам) и друг другу, соблюдать правила воинского приветствия и воинской вежливости;</a:t>
            </a:r>
          </a:p>
          <a:p>
            <a:pPr marL="609600" indent="-609600" algn="just" eaLnBrk="1" hangingPunct="1">
              <a:lnSpc>
                <a:spcPct val="80000"/>
              </a:lnSpc>
              <a:buFont typeface="Arial" charset="0"/>
              <a:buChar char="•"/>
            </a:pPr>
            <a:r>
              <a:rPr lang="ru-RU" altLang="ru-RU" sz="2000" dirty="0" smtClean="0"/>
              <a:t>     вести себя с достоинством в общественных местах, не допускать самому и удерживать других от недостойных поступков, содействовать защите чести и достоинства граждан;</a:t>
            </a:r>
          </a:p>
          <a:p>
            <a:pPr marL="609600" indent="-609600" algn="just" eaLnBrk="1" hangingPunct="1">
              <a:lnSpc>
                <a:spcPct val="80000"/>
              </a:lnSpc>
              <a:buFont typeface="Arial" charset="0"/>
              <a:buChar char="•"/>
            </a:pPr>
            <a:r>
              <a:rPr lang="ru-RU" altLang="ru-RU" sz="2000" dirty="0" smtClean="0"/>
              <a:t>     соблюдать нормы международного гуманитарного права в соответствии с Конституцией Российской Федерации.</a:t>
            </a:r>
            <a:endParaRPr lang="en-US" altLang="ru-RU" sz="2000" dirty="0"/>
          </a:p>
        </p:txBody>
      </p:sp>
    </p:spTree>
    <p:extLst>
      <p:ext uri="{BB962C8B-B14F-4D97-AF65-F5344CB8AC3E}">
        <p14:creationId xmlns:p14="http://schemas.microsoft.com/office/powerpoint/2010/main" val="353905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Заголовок 1"/>
          <p:cNvSpPr>
            <a:spLocks noGrp="1"/>
          </p:cNvSpPr>
          <p:nvPr>
            <p:ph type="title"/>
          </p:nvPr>
        </p:nvSpPr>
        <p:spPr>
          <a:xfrm>
            <a:off x="1043608" y="188640"/>
            <a:ext cx="6911975" cy="576262"/>
          </a:xfrm>
        </p:spPr>
        <p:txBody>
          <a:bodyPr/>
          <a:lstStyle/>
          <a:p>
            <a:r>
              <a:rPr lang="ru-RU" altLang="ru-RU" sz="2800" dirty="0" smtClean="0"/>
              <a:t>Общие положения</a:t>
            </a:r>
            <a:endParaRPr lang="ru-RU" altLang="ru-RU" sz="2800" dirty="0"/>
          </a:p>
        </p:txBody>
      </p:sp>
      <p:sp>
        <p:nvSpPr>
          <p:cNvPr id="27651" name="Прямоугольник 2"/>
          <p:cNvSpPr>
            <a:spLocks noChangeArrowheads="1"/>
          </p:cNvSpPr>
          <p:nvPr/>
        </p:nvSpPr>
        <p:spPr bwMode="auto">
          <a:xfrm>
            <a:off x="251445" y="884423"/>
            <a:ext cx="8496300" cy="59523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indent="4572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609600" indent="-609600" eaLnBrk="1" hangingPunct="1">
              <a:lnSpc>
                <a:spcPct val="80000"/>
              </a:lnSpc>
              <a:buFontTx/>
              <a:buNone/>
            </a:pPr>
            <a:r>
              <a:rPr lang="ru-RU" altLang="ru-RU" sz="3600" dirty="0" smtClean="0"/>
              <a:t>		</a:t>
            </a:r>
            <a:r>
              <a:rPr lang="ru-RU" altLang="ru-RU" sz="2000" b="1" u="sng" dirty="0" smtClean="0"/>
              <a:t>Высокая воинская дисциплина достигается:</a:t>
            </a:r>
            <a:r>
              <a:rPr lang="ru-RU" altLang="ru-RU" sz="3600" dirty="0" smtClean="0"/>
              <a:t> </a:t>
            </a:r>
          </a:p>
          <a:p>
            <a:pPr marL="609600" indent="-609600" eaLnBrk="1" hangingPunct="1">
              <a:lnSpc>
                <a:spcPct val="80000"/>
              </a:lnSpc>
              <a:buFont typeface="Arial" charset="0"/>
              <a:buChar char="•"/>
            </a:pPr>
            <a:r>
              <a:rPr lang="ru-RU" altLang="ru-RU" sz="2000" dirty="0" smtClean="0"/>
              <a:t>     воспитанием у военнослужащих морально-психологических, боевых качеств и сознательного повиновения командирам (начальникам);</a:t>
            </a:r>
          </a:p>
          <a:p>
            <a:pPr marL="609600" indent="-609600" eaLnBrk="1" hangingPunct="1">
              <a:lnSpc>
                <a:spcPct val="80000"/>
              </a:lnSpc>
              <a:buFont typeface="Arial" charset="0"/>
              <a:buChar char="•"/>
            </a:pPr>
            <a:r>
              <a:rPr lang="ru-RU" altLang="ru-RU" sz="2000" dirty="0" smtClean="0"/>
              <a:t>     знанием и соблюдением военнослужащими законов Российской Федерации, других нормативных правовых актов Российской Федерации, требований общевоинских уставов и норм международного гуманитарного права;</a:t>
            </a:r>
          </a:p>
          <a:p>
            <a:pPr marL="609600" indent="-609600" eaLnBrk="1" hangingPunct="1">
              <a:lnSpc>
                <a:spcPct val="80000"/>
              </a:lnSpc>
              <a:buFont typeface="Arial" charset="0"/>
              <a:buChar char="•"/>
            </a:pPr>
            <a:r>
              <a:rPr lang="ru-RU" altLang="ru-RU" sz="2000" dirty="0" smtClean="0"/>
              <a:t>     личной ответственностью каждого военнослужащего за исполнение обязанностей военной службы;</a:t>
            </a:r>
          </a:p>
          <a:p>
            <a:pPr marL="609600" indent="-609600" eaLnBrk="1" hangingPunct="1">
              <a:lnSpc>
                <a:spcPct val="80000"/>
              </a:lnSpc>
              <a:buFont typeface="Arial" charset="0"/>
              <a:buChar char="•"/>
            </a:pPr>
            <a:r>
              <a:rPr lang="ru-RU" altLang="ru-RU" sz="2000" dirty="0" smtClean="0"/>
              <a:t>     поддержанием в воинской части (подразделении) внутреннего порядка всеми военнослужащими;</a:t>
            </a:r>
          </a:p>
          <a:p>
            <a:pPr marL="609600" indent="-609600" eaLnBrk="1" hangingPunct="1">
              <a:lnSpc>
                <a:spcPct val="80000"/>
              </a:lnSpc>
              <a:buFont typeface="Arial" charset="0"/>
              <a:buChar char="•"/>
            </a:pPr>
            <a:r>
              <a:rPr lang="ru-RU" altLang="ru-RU" sz="2000" dirty="0" smtClean="0"/>
              <a:t>     четкой организацией боевой подготовки и полным охватом ею личного состава;</a:t>
            </a:r>
          </a:p>
          <a:p>
            <a:pPr marL="609600" indent="-609600" eaLnBrk="1" hangingPunct="1">
              <a:lnSpc>
                <a:spcPct val="80000"/>
              </a:lnSpc>
              <a:buFont typeface="Arial" charset="0"/>
              <a:buChar char="•"/>
            </a:pPr>
            <a:r>
              <a:rPr lang="ru-RU" altLang="ru-RU" sz="2000" dirty="0" smtClean="0"/>
              <a:t>     повседневной требовательностью командиров (начальников) к подчиненным и контролем за их исполнительностью, уважением личного достоинства военнослужащих и постоянной заботой о них, умелым сочетанием и правильным применением мер убеждения, принуждения и общественного воздействия коллектива;</a:t>
            </a:r>
          </a:p>
          <a:p>
            <a:pPr marL="609600" indent="-609600" eaLnBrk="1" hangingPunct="1">
              <a:lnSpc>
                <a:spcPct val="80000"/>
              </a:lnSpc>
              <a:buFont typeface="Arial" charset="0"/>
              <a:buChar char="•"/>
            </a:pPr>
            <a:r>
              <a:rPr lang="ru-RU" altLang="ru-RU" sz="2000" dirty="0" smtClean="0"/>
              <a:t>    созданием в воинской части (подразделении) необходимых условий военной службы, быта и системы мер по ограничению опасных факторов военной службы.</a:t>
            </a:r>
            <a:endParaRPr lang="ru-RU" altLang="ru-RU" sz="2000" dirty="0"/>
          </a:p>
        </p:txBody>
      </p:sp>
    </p:spTree>
    <p:extLst>
      <p:ext uri="{BB962C8B-B14F-4D97-AF65-F5344CB8AC3E}">
        <p14:creationId xmlns:p14="http://schemas.microsoft.com/office/powerpoint/2010/main" val="907645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15612" y="188640"/>
            <a:ext cx="6911975" cy="576262"/>
          </a:xfrm>
        </p:spPr>
        <p:txBody>
          <a:bodyPr/>
          <a:lstStyle/>
          <a:p>
            <a:r>
              <a:rPr lang="ru-RU" altLang="ru-RU" sz="2800" dirty="0" smtClean="0">
                <a:effectLst>
                  <a:outerShdw blurRad="38100" dist="38100" dir="2700000" algn="tl">
                    <a:srgbClr val="C0C0C0"/>
                  </a:outerShdw>
                </a:effectLst>
                <a:ea typeface="Arial" charset="0"/>
                <a:cs typeface="Arial" charset="0"/>
              </a:rPr>
              <a:t>Второй учебный </a:t>
            </a:r>
            <a:r>
              <a:rPr lang="ru-RU" altLang="ru-RU" sz="2800" dirty="0">
                <a:effectLst>
                  <a:outerShdw blurRad="38100" dist="38100" dir="2700000" algn="tl">
                    <a:srgbClr val="C0C0C0"/>
                  </a:outerShdw>
                </a:effectLst>
                <a:ea typeface="Arial" charset="0"/>
                <a:cs typeface="Arial" charset="0"/>
              </a:rPr>
              <a:t>вопрос</a:t>
            </a:r>
            <a:endParaRPr lang="ru-RU" altLang="ru-RU" sz="2800" dirty="0"/>
          </a:p>
        </p:txBody>
      </p:sp>
      <p:sp>
        <p:nvSpPr>
          <p:cNvPr id="21507" name="Rectangle 84"/>
          <p:cNvSpPr>
            <a:spLocks noChangeArrowheads="1"/>
          </p:cNvSpPr>
          <p:nvPr/>
        </p:nvSpPr>
        <p:spPr bwMode="auto">
          <a:xfrm>
            <a:off x="874037" y="2924944"/>
            <a:ext cx="7395124" cy="1656184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outerShdw blurRad="63500" dist="107763" dir="2700000" algn="ctr" rotWithShape="0">
              <a:schemeClr val="bg2">
                <a:alpha val="50000"/>
              </a:schemeClr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16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14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1400">
                <a:solidFill>
                  <a:schemeClr val="tx1"/>
                </a:solidFill>
                <a:latin typeface="Calibri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400">
                <a:solidFill>
                  <a:schemeClr val="tx1"/>
                </a:solidFill>
                <a:latin typeface="Calibri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400">
                <a:solidFill>
                  <a:schemeClr val="tx1"/>
                </a:solidFill>
                <a:latin typeface="Calibri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400">
                <a:solidFill>
                  <a:schemeClr val="tx1"/>
                </a:solidFill>
                <a:latin typeface="Calibri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400">
                <a:solidFill>
                  <a:schemeClr val="tx1"/>
                </a:solidFill>
                <a:latin typeface="Calibri" charset="0"/>
              </a:defRPr>
            </a:lvl9pPr>
          </a:lstStyle>
          <a:p>
            <a:pPr algn="ctr" eaLnBrk="1" hangingPunct="1">
              <a:lnSpc>
                <a:spcPct val="90000"/>
              </a:lnSpc>
              <a:buNone/>
            </a:pPr>
            <a:r>
              <a:rPr lang="ru-RU" altLang="ru-RU" sz="2800" b="1" dirty="0" smtClean="0">
                <a:solidFill>
                  <a:srgbClr val="FFFF00"/>
                </a:solidFill>
              </a:rPr>
              <a:t>Поощрения и права командиров (начальников) по их применению.</a:t>
            </a:r>
          </a:p>
        </p:txBody>
      </p:sp>
    </p:spTree>
    <p:extLst>
      <p:ext uri="{BB962C8B-B14F-4D97-AF65-F5344CB8AC3E}">
        <p14:creationId xmlns:p14="http://schemas.microsoft.com/office/powerpoint/2010/main" val="9073721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sz="2800" dirty="0" smtClean="0"/>
              <a:t>Поощрения</a:t>
            </a:r>
            <a:endParaRPr lang="ru-RU" altLang="ru-RU" sz="2800" dirty="0"/>
          </a:p>
        </p:txBody>
      </p:sp>
      <p:sp>
        <p:nvSpPr>
          <p:cNvPr id="27651" name="Прямоугольник 2"/>
          <p:cNvSpPr>
            <a:spLocks noChangeArrowheads="1"/>
          </p:cNvSpPr>
          <p:nvPr/>
        </p:nvSpPr>
        <p:spPr bwMode="auto">
          <a:xfrm>
            <a:off x="323850" y="1484784"/>
            <a:ext cx="8496300" cy="47459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indent="4572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609600" indent="-609600" algn="just" eaLnBrk="1" hangingPunct="1">
              <a:lnSpc>
                <a:spcPct val="90000"/>
              </a:lnSpc>
              <a:buFont typeface="Arial" charset="0"/>
              <a:buChar char="•"/>
            </a:pPr>
            <a:r>
              <a:rPr lang="ru-RU" altLang="ru-RU" sz="2400" b="1" dirty="0" smtClean="0"/>
              <a:t>	Поощрения </a:t>
            </a:r>
            <a:r>
              <a:rPr lang="ru-RU" altLang="ru-RU" sz="2400" dirty="0" smtClean="0"/>
              <a:t>являются важным средством воспитания военнослужащих и укрепления воинской дисциплины.</a:t>
            </a:r>
          </a:p>
          <a:p>
            <a:pPr marL="609600" indent="-609600" algn="just" eaLnBrk="1" hangingPunct="1">
              <a:lnSpc>
                <a:spcPct val="90000"/>
              </a:lnSpc>
              <a:buFont typeface="Arial" charset="0"/>
              <a:buChar char="•"/>
            </a:pPr>
            <a:r>
              <a:rPr lang="ru-RU" altLang="ru-RU" sz="2400" dirty="0" smtClean="0"/>
              <a:t>Командир (начальник) в пределах прав, определенных настоящим Уставом, обязан поощрять подчиненных военнослужащих: </a:t>
            </a:r>
          </a:p>
          <a:p>
            <a:pPr marL="609600" indent="-609600" algn="just" eaLnBrk="1" hangingPunct="1">
              <a:lnSpc>
                <a:spcPct val="90000"/>
              </a:lnSpc>
              <a:buFont typeface="Arial" charset="0"/>
              <a:buChar char="•"/>
            </a:pPr>
            <a:r>
              <a:rPr lang="ru-RU" altLang="ru-RU" sz="2400" b="1" dirty="0" smtClean="0"/>
              <a:t>за особые личные заслуги;</a:t>
            </a:r>
          </a:p>
          <a:p>
            <a:pPr marL="609600" indent="-609600" algn="just" eaLnBrk="1" hangingPunct="1">
              <a:lnSpc>
                <a:spcPct val="90000"/>
              </a:lnSpc>
              <a:buFont typeface="Arial" charset="0"/>
              <a:buChar char="•"/>
            </a:pPr>
            <a:r>
              <a:rPr lang="ru-RU" altLang="ru-RU" sz="2400" b="1" dirty="0" smtClean="0"/>
              <a:t>за разумную инициативу; </a:t>
            </a:r>
          </a:p>
          <a:p>
            <a:pPr marL="609600" indent="-609600" algn="just" eaLnBrk="1" hangingPunct="1">
              <a:lnSpc>
                <a:spcPct val="90000"/>
              </a:lnSpc>
              <a:buFont typeface="Arial" charset="0"/>
              <a:buChar char="•"/>
            </a:pPr>
            <a:r>
              <a:rPr lang="ru-RU" altLang="ru-RU" sz="2400" b="1" dirty="0" smtClean="0"/>
              <a:t>за усердие и отличие по службе</a:t>
            </a:r>
            <a:r>
              <a:rPr lang="ru-RU" altLang="ru-RU" sz="2400" dirty="0" smtClean="0"/>
              <a:t>.</a:t>
            </a:r>
          </a:p>
          <a:p>
            <a:pPr marL="609600" indent="-609600" algn="just" eaLnBrk="1" hangingPunct="1">
              <a:lnSpc>
                <a:spcPct val="90000"/>
              </a:lnSpc>
              <a:buFont typeface="Arial" charset="0"/>
              <a:buChar char="•"/>
            </a:pPr>
            <a:r>
              <a:rPr lang="ru-RU" altLang="ru-RU" sz="2400" dirty="0" smtClean="0"/>
              <a:t>В том случае, когда командир (начальник) считает, что предоставленных ему прав недостаточно, он может ходатайствовать о поощрении отличившихся военнослужащих властью вышестоящего командира (начальника). </a:t>
            </a:r>
            <a:endParaRPr lang="ru-RU" altLang="ru-RU" sz="2400" dirty="0"/>
          </a:p>
        </p:txBody>
      </p:sp>
    </p:spTree>
    <p:extLst>
      <p:ext uri="{BB962C8B-B14F-4D97-AF65-F5344CB8AC3E}">
        <p14:creationId xmlns:p14="http://schemas.microsoft.com/office/powerpoint/2010/main" val="6685741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Начальная">
  <a:themeElements>
    <a:clrScheme name="Начальная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Начальная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Начальная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шаблон презентации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Начальная">
    <a:dk1>
      <a:sysClr val="windowText" lastClr="000000"/>
    </a:dk1>
    <a:lt1>
      <a:sysClr val="window" lastClr="FFFFFF"/>
    </a:lt1>
    <a:dk2>
      <a:srgbClr val="464653"/>
    </a:dk2>
    <a:lt2>
      <a:srgbClr val="DDE9EC"/>
    </a:lt2>
    <a:accent1>
      <a:srgbClr val="727CA3"/>
    </a:accent1>
    <a:accent2>
      <a:srgbClr val="9FB8CD"/>
    </a:accent2>
    <a:accent3>
      <a:srgbClr val="D2DA7A"/>
    </a:accent3>
    <a:accent4>
      <a:srgbClr val="FADA7A"/>
    </a:accent4>
    <a:accent5>
      <a:srgbClr val="B88472"/>
    </a:accent5>
    <a:accent6>
      <a:srgbClr val="8E736A"/>
    </a:accent6>
    <a:hlink>
      <a:srgbClr val="B292CA"/>
    </a:hlink>
    <a:folHlink>
      <a:srgbClr val="6B5680"/>
    </a:folHlink>
  </a:clrScheme>
</a:themeOverride>
</file>

<file path=ppt/theme/themeOverride2.xml><?xml version="1.0" encoding="utf-8"?>
<a:themeOverride xmlns:a="http://schemas.openxmlformats.org/drawingml/2006/main">
  <a:clrScheme name="Начальная">
    <a:dk1>
      <a:sysClr val="windowText" lastClr="000000"/>
    </a:dk1>
    <a:lt1>
      <a:sysClr val="window" lastClr="FFFFFF"/>
    </a:lt1>
    <a:dk2>
      <a:srgbClr val="464653"/>
    </a:dk2>
    <a:lt2>
      <a:srgbClr val="DDE9EC"/>
    </a:lt2>
    <a:accent1>
      <a:srgbClr val="727CA3"/>
    </a:accent1>
    <a:accent2>
      <a:srgbClr val="9FB8CD"/>
    </a:accent2>
    <a:accent3>
      <a:srgbClr val="D2DA7A"/>
    </a:accent3>
    <a:accent4>
      <a:srgbClr val="FADA7A"/>
    </a:accent4>
    <a:accent5>
      <a:srgbClr val="B88472"/>
    </a:accent5>
    <a:accent6>
      <a:srgbClr val="8E736A"/>
    </a:accent6>
    <a:hlink>
      <a:srgbClr val="B292CA"/>
    </a:hlink>
    <a:folHlink>
      <a:srgbClr val="6B56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300</TotalTime>
  <Words>1476</Words>
  <Application>Microsoft Office PowerPoint</Application>
  <PresentationFormat>Экран (4:3)</PresentationFormat>
  <Paragraphs>191</Paragraphs>
  <Slides>36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2</vt:i4>
      </vt:variant>
      <vt:variant>
        <vt:lpstr>Заголовки слайдов</vt:lpstr>
      </vt:variant>
      <vt:variant>
        <vt:i4>36</vt:i4>
      </vt:variant>
    </vt:vector>
  </HeadingPairs>
  <TitlesOfParts>
    <vt:vector size="38" baseType="lpstr">
      <vt:lpstr>Начальная</vt:lpstr>
      <vt:lpstr>шаблон презентации</vt:lpstr>
      <vt:lpstr>Презентация PowerPoint</vt:lpstr>
      <vt:lpstr>Презентация PowerPoint</vt:lpstr>
      <vt:lpstr>Первый учебный вопрос</vt:lpstr>
      <vt:lpstr>Общие положения</vt:lpstr>
      <vt:lpstr>Общие положения</vt:lpstr>
      <vt:lpstr>Состав наряда по роте</vt:lpstr>
      <vt:lpstr>Общие положения</vt:lpstr>
      <vt:lpstr>Второй учебный вопрос</vt:lpstr>
      <vt:lpstr>Поощрения</vt:lpstr>
      <vt:lpstr>К солдатам, матросам, сержантам и старшинам применяются следующие поощрения: </vt:lpstr>
      <vt:lpstr>Третий учебный вопрос</vt:lpstr>
      <vt:lpstr> Порядок применения поощрений</vt:lpstr>
      <vt:lpstr>Четвертый учебный вопрос</vt:lpstr>
      <vt:lpstr> Поощрения, применяемые к студентам</vt:lpstr>
      <vt:lpstr>Права начальников по применению поощрений к студентам</vt:lpstr>
      <vt:lpstr>Задание на самостоятельную подготовку: </vt:lpstr>
      <vt:lpstr>Занятие № 2</vt:lpstr>
      <vt:lpstr>Презентация PowerPoint</vt:lpstr>
      <vt:lpstr>Первый учебный вопрос</vt:lpstr>
      <vt:lpstr>Дициплинарная ответственность</vt:lpstr>
      <vt:lpstr>Второй учебный вопрос</vt:lpstr>
      <vt:lpstr>Дисциплинарные взыскания, применяемые к солдатам, матросам, сержантам и старшинам</vt:lpstr>
      <vt:lpstr>Права командиров (начальников) по применению дисциплинарных взысканий к подчиненным им солдатам, матросам, сержантам и старшинам </vt:lpstr>
      <vt:lpstr>Третий учебный вопрос</vt:lpstr>
      <vt:lpstr>Порядок применения дисциплинарных взысканий</vt:lpstr>
      <vt:lpstr>Порядок исполнения дисциплинарных взысканий</vt:lpstr>
      <vt:lpstr>Объявление о взысканиях</vt:lpstr>
      <vt:lpstr>Четвертый учебный вопрос</vt:lpstr>
      <vt:lpstr>Дисциплинарные взыскания, применяемые к студентам</vt:lpstr>
      <vt:lpstr>Права начальников по применению дисциплинарных взысканий к студентам</vt:lpstr>
      <vt:lpstr>Четвертый учебный вопрос</vt:lpstr>
      <vt:lpstr>Учёт поощрений и дисциплинарных взысканий</vt:lpstr>
      <vt:lpstr>О предложениях, заявлениях и жалобах</vt:lpstr>
      <vt:lpstr>О предложениях, заявлениях и жалобах</vt:lpstr>
      <vt:lpstr>О предложениях, заявлениях и жалобах</vt:lpstr>
      <vt:lpstr>Задание на самостоятельную подготовку: 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Холухоев Евгений Эльдарович</dc:creator>
  <cp:lastModifiedBy>User</cp:lastModifiedBy>
  <cp:revision>24</cp:revision>
  <dcterms:created xsi:type="dcterms:W3CDTF">2017-03-11T19:25:39Z</dcterms:created>
  <dcterms:modified xsi:type="dcterms:W3CDTF">2024-02-29T02:01:11Z</dcterms:modified>
</cp:coreProperties>
</file>