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50"/>
  </p:notesMasterIdLst>
  <p:handoutMasterIdLst>
    <p:handoutMasterId r:id="rId51"/>
  </p:handoutMasterIdLst>
  <p:sldIdLst>
    <p:sldId id="503" r:id="rId2"/>
    <p:sldId id="504" r:id="rId3"/>
    <p:sldId id="492" r:id="rId4"/>
    <p:sldId id="505" r:id="rId5"/>
    <p:sldId id="669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86" r:id="rId16"/>
    <p:sldId id="710" r:id="rId17"/>
    <p:sldId id="711" r:id="rId18"/>
    <p:sldId id="679" r:id="rId19"/>
    <p:sldId id="692" r:id="rId20"/>
    <p:sldId id="696" r:id="rId21"/>
    <p:sldId id="697" r:id="rId22"/>
    <p:sldId id="698" r:id="rId23"/>
    <p:sldId id="699" r:id="rId24"/>
    <p:sldId id="683" r:id="rId25"/>
    <p:sldId id="684" r:id="rId26"/>
    <p:sldId id="685" r:id="rId27"/>
    <p:sldId id="689" r:id="rId28"/>
    <p:sldId id="688" r:id="rId29"/>
    <p:sldId id="687" r:id="rId30"/>
    <p:sldId id="716" r:id="rId31"/>
    <p:sldId id="717" r:id="rId32"/>
    <p:sldId id="718" r:id="rId33"/>
    <p:sldId id="719" r:id="rId34"/>
    <p:sldId id="506" r:id="rId35"/>
    <p:sldId id="648" r:id="rId36"/>
    <p:sldId id="702" r:id="rId37"/>
    <p:sldId id="713" r:id="rId38"/>
    <p:sldId id="714" r:id="rId39"/>
    <p:sldId id="715" r:id="rId40"/>
    <p:sldId id="701" r:id="rId41"/>
    <p:sldId id="700" r:id="rId42"/>
    <p:sldId id="705" r:id="rId43"/>
    <p:sldId id="704" r:id="rId44"/>
    <p:sldId id="703" r:id="rId45"/>
    <p:sldId id="709" r:id="rId46"/>
    <p:sldId id="708" r:id="rId47"/>
    <p:sldId id="712" r:id="rId48"/>
    <p:sldId id="520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100" d="100"/>
          <a:sy n="100" d="100"/>
        </p:scale>
        <p:origin x="-104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636BB-A2A9-4FC4-B6BC-FE6662D90E7B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EACAA-9698-4C09-8508-30E999E03F95}">
      <dgm:prSet phldrT="[Текст]"/>
      <dgm:spPr/>
      <dgm:t>
        <a:bodyPr/>
        <a:lstStyle/>
        <a:p>
          <a:pPr algn="ctr"/>
          <a:r>
            <a:rPr lang="ru-RU" dirty="0" smtClean="0"/>
            <a:t>Чтобы произвести передачу разговора</a:t>
          </a:r>
          <a:endParaRPr lang="ru-RU" dirty="0"/>
        </a:p>
      </dgm:t>
    </dgm:pt>
    <dgm:pt modelId="{8F157D3E-69FC-4852-BD17-C1EF9D6CBC50}" type="parTrans" cxnId="{EC17CD41-E5FD-43D5-99C6-4B529A6A6E8F}">
      <dgm:prSet/>
      <dgm:spPr/>
      <dgm:t>
        <a:bodyPr/>
        <a:lstStyle/>
        <a:p>
          <a:pPr algn="ctr"/>
          <a:endParaRPr lang="ru-RU"/>
        </a:p>
      </dgm:t>
    </dgm:pt>
    <dgm:pt modelId="{5055783D-91C8-40EA-9C39-D765C4BABC89}" type="sibTrans" cxnId="{EC17CD41-E5FD-43D5-99C6-4B529A6A6E8F}">
      <dgm:prSet/>
      <dgm:spPr/>
      <dgm:t>
        <a:bodyPr/>
        <a:lstStyle/>
        <a:p>
          <a:pPr algn="ctr"/>
          <a:endParaRPr lang="ru-RU"/>
        </a:p>
      </dgm:t>
    </dgm:pt>
    <dgm:pt modelId="{DF37973D-BACC-4FFF-8840-09CCB9494EE2}">
      <dgm:prSet phldrT="[Текст]"/>
      <dgm:spPr/>
      <dgm:t>
        <a:bodyPr/>
        <a:lstStyle/>
        <a:p>
          <a:pPr algn="ctr"/>
          <a:r>
            <a:rPr lang="ru-RU" dirty="0" smtClean="0"/>
            <a:t>абонент нажимает на </a:t>
          </a:r>
          <a:r>
            <a:rPr lang="ru-RU" dirty="0" smtClean="0">
              <a:solidFill>
                <a:srgbClr val="FFFF00"/>
              </a:solidFill>
            </a:rPr>
            <a:t>разговорный клапан</a:t>
          </a:r>
          <a:endParaRPr lang="ru-RU" dirty="0">
            <a:solidFill>
              <a:srgbClr val="FFFF00"/>
            </a:solidFill>
          </a:endParaRPr>
        </a:p>
      </dgm:t>
    </dgm:pt>
    <dgm:pt modelId="{AFEB7DC9-3F66-4B15-ADCF-2798D239DE42}" type="parTrans" cxnId="{07812675-0488-477D-8ABA-EDE3E798FBAF}">
      <dgm:prSet/>
      <dgm:spPr/>
      <dgm:t>
        <a:bodyPr/>
        <a:lstStyle/>
        <a:p>
          <a:pPr algn="ctr"/>
          <a:endParaRPr lang="ru-RU"/>
        </a:p>
      </dgm:t>
    </dgm:pt>
    <dgm:pt modelId="{644020E1-09C4-4793-97FF-1C6FEDA82D7D}" type="sibTrans" cxnId="{07812675-0488-477D-8ABA-EDE3E798FBAF}">
      <dgm:prSet/>
      <dgm:spPr/>
      <dgm:t>
        <a:bodyPr/>
        <a:lstStyle/>
        <a:p>
          <a:pPr algn="ctr"/>
          <a:endParaRPr lang="ru-RU"/>
        </a:p>
      </dgm:t>
    </dgm:pt>
    <dgm:pt modelId="{B19B0B3A-5E41-4363-84F5-616157EBE2F3}">
      <dgm:prSet phldrT="[Текст]"/>
      <dgm:spPr/>
      <dgm:t>
        <a:bodyPr/>
        <a:lstStyle/>
        <a:p>
          <a:pPr algn="ctr"/>
          <a:r>
            <a:rPr lang="ru-RU" dirty="0" smtClean="0"/>
            <a:t>расположенный непосредственно на рукоятке телефонной трубки</a:t>
          </a:r>
          <a:endParaRPr lang="ru-RU" dirty="0"/>
        </a:p>
      </dgm:t>
    </dgm:pt>
    <dgm:pt modelId="{26B5D2B2-5E06-451D-8EB1-7332E2567DCF}" type="parTrans" cxnId="{835D3BA8-4CDE-4053-8C13-6F840476249D}">
      <dgm:prSet/>
      <dgm:spPr/>
      <dgm:t>
        <a:bodyPr/>
        <a:lstStyle/>
        <a:p>
          <a:pPr algn="ctr"/>
          <a:endParaRPr lang="ru-RU"/>
        </a:p>
      </dgm:t>
    </dgm:pt>
    <dgm:pt modelId="{AF794EAE-A434-45F3-B85B-B04F5C73A743}" type="sibTrans" cxnId="{835D3BA8-4CDE-4053-8C13-6F840476249D}">
      <dgm:prSet/>
      <dgm:spPr/>
      <dgm:t>
        <a:bodyPr/>
        <a:lstStyle/>
        <a:p>
          <a:pPr algn="ctr"/>
          <a:endParaRPr lang="ru-RU"/>
        </a:p>
      </dgm:t>
    </dgm:pt>
    <dgm:pt modelId="{15D8FA7C-B525-46BB-8551-34BE1FDAF0ED}" type="pres">
      <dgm:prSet presAssocID="{345636BB-A2A9-4FC4-B6BC-FE6662D90E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A5E27-2575-4EC4-B6D5-8D819C1D7458}" type="pres">
      <dgm:prSet presAssocID="{345636BB-A2A9-4FC4-B6BC-FE6662D90E7B}" presName="dummyMaxCanvas" presStyleCnt="0">
        <dgm:presLayoutVars/>
      </dgm:prSet>
      <dgm:spPr/>
    </dgm:pt>
    <dgm:pt modelId="{3A59FEFA-69FC-4F38-803B-77388509195E}" type="pres">
      <dgm:prSet presAssocID="{345636BB-A2A9-4FC4-B6BC-FE6662D90E7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548E0-AE0B-4DC7-9F2C-265F9947095A}" type="pres">
      <dgm:prSet presAssocID="{345636BB-A2A9-4FC4-B6BC-FE6662D90E7B}" presName="ThreeNodes_2" presStyleLbl="node1" presStyleIdx="1" presStyleCnt="3" custLinFactNeighborX="-3689" custLinFactNeighborY="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71CF5-DAB9-460F-80CD-394B0BDF30A2}" type="pres">
      <dgm:prSet presAssocID="{345636BB-A2A9-4FC4-B6BC-FE6662D90E7B}" presName="ThreeNodes_3" presStyleLbl="node1" presStyleIdx="2" presStyleCnt="3" custLinFactNeighborX="-6095" custLinFactNeighborY="-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6B664-59B0-4D59-9B21-A178E7FE305E}" type="pres">
      <dgm:prSet presAssocID="{345636BB-A2A9-4FC4-B6BC-FE6662D90E7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7E489-C07A-4947-ACE1-EC76DFD67FA3}" type="pres">
      <dgm:prSet presAssocID="{345636BB-A2A9-4FC4-B6BC-FE6662D90E7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78B6-C12A-4DC1-B460-CC504923BEDA}" type="pres">
      <dgm:prSet presAssocID="{345636BB-A2A9-4FC4-B6BC-FE6662D90E7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EA8B3-3C82-4C5C-A7CB-1A5EE95C28AF}" type="pres">
      <dgm:prSet presAssocID="{345636BB-A2A9-4FC4-B6BC-FE6662D90E7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7F0CA-01EE-42E1-AF7E-1DC5A3921088}" type="pres">
      <dgm:prSet presAssocID="{345636BB-A2A9-4FC4-B6BC-FE6662D90E7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35DB2-8CF6-422C-8BAF-7433A8934FA5}" type="presOf" srcId="{DF37973D-BACC-4FFF-8840-09CCB9494EE2}" destId="{D7EEA8B3-3C82-4C5C-A7CB-1A5EE95C28AF}" srcOrd="1" destOrd="0" presId="urn:microsoft.com/office/officeart/2005/8/layout/vProcess5"/>
    <dgm:cxn modelId="{DA5454CC-1A35-474C-89B4-7DDFA943BBA2}" type="presOf" srcId="{5055783D-91C8-40EA-9C39-D765C4BABC89}" destId="{B206B664-59B0-4D59-9B21-A178E7FE305E}" srcOrd="0" destOrd="0" presId="urn:microsoft.com/office/officeart/2005/8/layout/vProcess5"/>
    <dgm:cxn modelId="{E25806B7-3270-4BCA-97B0-0724E573110B}" type="presOf" srcId="{B19B0B3A-5E41-4363-84F5-616157EBE2F3}" destId="{AEC7F0CA-01EE-42E1-AF7E-1DC5A3921088}" srcOrd="1" destOrd="0" presId="urn:microsoft.com/office/officeart/2005/8/layout/vProcess5"/>
    <dgm:cxn modelId="{B10C1AE0-79F6-4D4D-89EE-A10C70077A80}" type="presOf" srcId="{345636BB-A2A9-4FC4-B6BC-FE6662D90E7B}" destId="{15D8FA7C-B525-46BB-8551-34BE1FDAF0ED}" srcOrd="0" destOrd="0" presId="urn:microsoft.com/office/officeart/2005/8/layout/vProcess5"/>
    <dgm:cxn modelId="{EC17CD41-E5FD-43D5-99C6-4B529A6A6E8F}" srcId="{345636BB-A2A9-4FC4-B6BC-FE6662D90E7B}" destId="{E67EACAA-9698-4C09-8508-30E999E03F95}" srcOrd="0" destOrd="0" parTransId="{8F157D3E-69FC-4852-BD17-C1EF9D6CBC50}" sibTransId="{5055783D-91C8-40EA-9C39-D765C4BABC89}"/>
    <dgm:cxn modelId="{835D3BA8-4CDE-4053-8C13-6F840476249D}" srcId="{345636BB-A2A9-4FC4-B6BC-FE6662D90E7B}" destId="{B19B0B3A-5E41-4363-84F5-616157EBE2F3}" srcOrd="2" destOrd="0" parTransId="{26B5D2B2-5E06-451D-8EB1-7332E2567DCF}" sibTransId="{AF794EAE-A434-45F3-B85B-B04F5C73A743}"/>
    <dgm:cxn modelId="{5B1C778E-EFC9-4CC1-B206-16C35A792D96}" type="presOf" srcId="{E67EACAA-9698-4C09-8508-30E999E03F95}" destId="{3A59FEFA-69FC-4F38-803B-77388509195E}" srcOrd="0" destOrd="0" presId="urn:microsoft.com/office/officeart/2005/8/layout/vProcess5"/>
    <dgm:cxn modelId="{3B065657-FFE6-4010-93DD-C35BC27E6488}" type="presOf" srcId="{B19B0B3A-5E41-4363-84F5-616157EBE2F3}" destId="{4FB71CF5-DAB9-460F-80CD-394B0BDF30A2}" srcOrd="0" destOrd="0" presId="urn:microsoft.com/office/officeart/2005/8/layout/vProcess5"/>
    <dgm:cxn modelId="{07812675-0488-477D-8ABA-EDE3E798FBAF}" srcId="{345636BB-A2A9-4FC4-B6BC-FE6662D90E7B}" destId="{DF37973D-BACC-4FFF-8840-09CCB9494EE2}" srcOrd="1" destOrd="0" parTransId="{AFEB7DC9-3F66-4B15-ADCF-2798D239DE42}" sibTransId="{644020E1-09C4-4793-97FF-1C6FEDA82D7D}"/>
    <dgm:cxn modelId="{636DC4DB-70B9-47DC-85D3-0E6B0865E625}" type="presOf" srcId="{DF37973D-BACC-4FFF-8840-09CCB9494EE2}" destId="{D40548E0-AE0B-4DC7-9F2C-265F9947095A}" srcOrd="0" destOrd="0" presId="urn:microsoft.com/office/officeart/2005/8/layout/vProcess5"/>
    <dgm:cxn modelId="{DBB3F995-8C43-4FFF-B876-0BEC76D76579}" type="presOf" srcId="{E67EACAA-9698-4C09-8508-30E999E03F95}" destId="{DD9778B6-C12A-4DC1-B460-CC504923BEDA}" srcOrd="1" destOrd="0" presId="urn:microsoft.com/office/officeart/2005/8/layout/vProcess5"/>
    <dgm:cxn modelId="{452E34A2-FFB4-431B-9DC7-551B67C44A84}" type="presOf" srcId="{644020E1-09C4-4793-97FF-1C6FEDA82D7D}" destId="{3D27E489-C07A-4947-ACE1-EC76DFD67FA3}" srcOrd="0" destOrd="0" presId="urn:microsoft.com/office/officeart/2005/8/layout/vProcess5"/>
    <dgm:cxn modelId="{240D19C0-267D-458C-8C78-3545115CD33D}" type="presParOf" srcId="{15D8FA7C-B525-46BB-8551-34BE1FDAF0ED}" destId="{72EA5E27-2575-4EC4-B6D5-8D819C1D7458}" srcOrd="0" destOrd="0" presId="urn:microsoft.com/office/officeart/2005/8/layout/vProcess5"/>
    <dgm:cxn modelId="{EDF7711B-78E5-41F0-9089-4DB3AE89DC3D}" type="presParOf" srcId="{15D8FA7C-B525-46BB-8551-34BE1FDAF0ED}" destId="{3A59FEFA-69FC-4F38-803B-77388509195E}" srcOrd="1" destOrd="0" presId="urn:microsoft.com/office/officeart/2005/8/layout/vProcess5"/>
    <dgm:cxn modelId="{CCBB69D4-15EF-4128-A14F-66E0098511EF}" type="presParOf" srcId="{15D8FA7C-B525-46BB-8551-34BE1FDAF0ED}" destId="{D40548E0-AE0B-4DC7-9F2C-265F9947095A}" srcOrd="2" destOrd="0" presId="urn:microsoft.com/office/officeart/2005/8/layout/vProcess5"/>
    <dgm:cxn modelId="{413BC224-5F89-4B2F-9329-A09B5809BD94}" type="presParOf" srcId="{15D8FA7C-B525-46BB-8551-34BE1FDAF0ED}" destId="{4FB71CF5-DAB9-460F-80CD-394B0BDF30A2}" srcOrd="3" destOrd="0" presId="urn:microsoft.com/office/officeart/2005/8/layout/vProcess5"/>
    <dgm:cxn modelId="{9CC8CCC9-C74B-42CE-A996-A94135D58D3A}" type="presParOf" srcId="{15D8FA7C-B525-46BB-8551-34BE1FDAF0ED}" destId="{B206B664-59B0-4D59-9B21-A178E7FE305E}" srcOrd="4" destOrd="0" presId="urn:microsoft.com/office/officeart/2005/8/layout/vProcess5"/>
    <dgm:cxn modelId="{0D9F261C-E6CE-4313-A4D3-D43FC829483A}" type="presParOf" srcId="{15D8FA7C-B525-46BB-8551-34BE1FDAF0ED}" destId="{3D27E489-C07A-4947-ACE1-EC76DFD67FA3}" srcOrd="5" destOrd="0" presId="urn:microsoft.com/office/officeart/2005/8/layout/vProcess5"/>
    <dgm:cxn modelId="{AF0CE34C-6A03-4F96-8F19-678C1CC20052}" type="presParOf" srcId="{15D8FA7C-B525-46BB-8551-34BE1FDAF0ED}" destId="{DD9778B6-C12A-4DC1-B460-CC504923BEDA}" srcOrd="6" destOrd="0" presId="urn:microsoft.com/office/officeart/2005/8/layout/vProcess5"/>
    <dgm:cxn modelId="{F25AE769-3B45-4446-8E0C-DF354CA7067F}" type="presParOf" srcId="{15D8FA7C-B525-46BB-8551-34BE1FDAF0ED}" destId="{D7EEA8B3-3C82-4C5C-A7CB-1A5EE95C28AF}" srcOrd="7" destOrd="0" presId="urn:microsoft.com/office/officeart/2005/8/layout/vProcess5"/>
    <dgm:cxn modelId="{1EE46E85-AA61-4F60-AF28-0A8F4CDCCCCD}" type="presParOf" srcId="{15D8FA7C-B525-46BB-8551-34BE1FDAF0ED}" destId="{AEC7F0CA-01EE-42E1-AF7E-1DC5A39210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685CC-4279-48DB-8E91-671949A13AE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E1D3CB-A4D9-49F2-83A3-9240D4030331}">
      <dgm:prSet phldrT="[Текст]"/>
      <dgm:spPr/>
      <dgm:t>
        <a:bodyPr/>
        <a:lstStyle/>
        <a:p>
          <a:r>
            <a:rPr lang="ru-RU" dirty="0" smtClean="0"/>
            <a:t>При передаче разговора звуковые колебания преобразуются в микрофоне </a:t>
          </a:r>
          <a:endParaRPr lang="ru-RU" dirty="0"/>
        </a:p>
      </dgm:t>
    </dgm:pt>
    <dgm:pt modelId="{AD2DBBD5-56BB-4F19-9717-7B95D2193E47}" type="parTrans" cxnId="{36368620-60F8-4811-81EC-2DD9005748C8}">
      <dgm:prSet/>
      <dgm:spPr/>
      <dgm:t>
        <a:bodyPr/>
        <a:lstStyle/>
        <a:p>
          <a:endParaRPr lang="ru-RU"/>
        </a:p>
      </dgm:t>
    </dgm:pt>
    <dgm:pt modelId="{DF731C5E-23B2-4281-B7E2-D2970BE90E3C}" type="sibTrans" cxnId="{36368620-60F8-4811-81EC-2DD9005748C8}">
      <dgm:prSet/>
      <dgm:spPr/>
      <dgm:t>
        <a:bodyPr/>
        <a:lstStyle/>
        <a:p>
          <a:endParaRPr lang="ru-RU"/>
        </a:p>
      </dgm:t>
    </dgm:pt>
    <dgm:pt modelId="{E5BE8BF2-DDB0-4389-ABA1-CD9115FCB4E5}">
      <dgm:prSet phldrT="[Текст]"/>
      <dgm:spPr/>
      <dgm:t>
        <a:bodyPr/>
        <a:lstStyle/>
        <a:p>
          <a:r>
            <a:rPr lang="ru-RU" dirty="0" smtClean="0"/>
            <a:t>в электрические и усиливаются усилителем</a:t>
          </a:r>
          <a:endParaRPr lang="ru-RU" dirty="0"/>
        </a:p>
      </dgm:t>
    </dgm:pt>
    <dgm:pt modelId="{0CDCB790-8F44-4D9A-A54E-6782F596B2ED}" type="parTrans" cxnId="{B66CB0CC-A37E-4D57-80B6-0D3B4AEEAA9F}">
      <dgm:prSet/>
      <dgm:spPr/>
      <dgm:t>
        <a:bodyPr/>
        <a:lstStyle/>
        <a:p>
          <a:endParaRPr lang="ru-RU"/>
        </a:p>
      </dgm:t>
    </dgm:pt>
    <dgm:pt modelId="{AE1036D5-1D7C-42AC-A8D8-6C23239319FE}" type="sibTrans" cxnId="{B66CB0CC-A37E-4D57-80B6-0D3B4AEEAA9F}">
      <dgm:prSet/>
      <dgm:spPr/>
      <dgm:t>
        <a:bodyPr/>
        <a:lstStyle/>
        <a:p>
          <a:endParaRPr lang="ru-RU"/>
        </a:p>
      </dgm:t>
    </dgm:pt>
    <dgm:pt modelId="{6979BAEE-C705-453D-A834-CE7D37471147}">
      <dgm:prSet phldrT="[Текст]"/>
      <dgm:spPr/>
      <dgm:t>
        <a:bodyPr/>
        <a:lstStyle/>
        <a:p>
          <a:r>
            <a:rPr lang="ru-RU" dirty="0" smtClean="0"/>
            <a:t>а затем передаются в линию</a:t>
          </a:r>
          <a:endParaRPr lang="ru-RU" dirty="0"/>
        </a:p>
      </dgm:t>
    </dgm:pt>
    <dgm:pt modelId="{6ED988ED-EE1E-499C-8AF0-5BE4F3C98729}" type="parTrans" cxnId="{E9304775-5A4F-4B8F-ABA9-8E27CD6F6DD9}">
      <dgm:prSet/>
      <dgm:spPr/>
      <dgm:t>
        <a:bodyPr/>
        <a:lstStyle/>
        <a:p>
          <a:endParaRPr lang="ru-RU"/>
        </a:p>
      </dgm:t>
    </dgm:pt>
    <dgm:pt modelId="{569F0C8F-EC07-47EA-A502-1527DEC831CB}" type="sibTrans" cxnId="{E9304775-5A4F-4B8F-ABA9-8E27CD6F6DD9}">
      <dgm:prSet/>
      <dgm:spPr/>
      <dgm:t>
        <a:bodyPr/>
        <a:lstStyle/>
        <a:p>
          <a:endParaRPr lang="ru-RU"/>
        </a:p>
      </dgm:t>
    </dgm:pt>
    <dgm:pt modelId="{AC764B27-59EC-4FC5-B328-A5919ADA3FA6}" type="pres">
      <dgm:prSet presAssocID="{03E685CC-4279-48DB-8E91-671949A13AE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AAF4B9-E36B-4FC5-87FF-51B68CCA7BA9}" type="pres">
      <dgm:prSet presAssocID="{A2E1D3CB-A4D9-49F2-83A3-9240D4030331}" presName="composite" presStyleCnt="0"/>
      <dgm:spPr/>
    </dgm:pt>
    <dgm:pt modelId="{99479B69-D8BF-4196-A998-C6B20CB45B87}" type="pres">
      <dgm:prSet presAssocID="{A2E1D3CB-A4D9-49F2-83A3-9240D4030331}" presName="bentUpArrow1" presStyleLbl="alignImgPlace1" presStyleIdx="0" presStyleCnt="2" custScaleX="186877" custScaleY="102181" custLinFactNeighborX="-70113" custLinFactNeighborY="-11800"/>
      <dgm:spPr/>
    </dgm:pt>
    <dgm:pt modelId="{05B569BA-D8D4-4DFE-A5C6-A7B086647330}" type="pres">
      <dgm:prSet presAssocID="{A2E1D3CB-A4D9-49F2-83A3-9240D4030331}" presName="ParentText" presStyleLbl="node1" presStyleIdx="0" presStyleCnt="3" custScaleX="266477" custScaleY="78531" custLinFactNeighborX="-20170" custLinFactNeighborY="-1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64DCD-EF84-4833-BD2F-999DD3F96D95}" type="pres">
      <dgm:prSet presAssocID="{A2E1D3CB-A4D9-49F2-83A3-9240D403033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031E7-55E0-43B9-8D52-6DA858BB98D6}" type="pres">
      <dgm:prSet presAssocID="{DF731C5E-23B2-4281-B7E2-D2970BE90E3C}" presName="sibTrans" presStyleCnt="0"/>
      <dgm:spPr/>
    </dgm:pt>
    <dgm:pt modelId="{85046A3F-B8E8-49C6-8678-C8F7EE0E2F23}" type="pres">
      <dgm:prSet presAssocID="{E5BE8BF2-DDB0-4389-ABA1-CD9115FCB4E5}" presName="composite" presStyleCnt="0"/>
      <dgm:spPr/>
    </dgm:pt>
    <dgm:pt modelId="{93E99409-1ECF-4C9B-9E6C-F3B227292221}" type="pres">
      <dgm:prSet presAssocID="{E5BE8BF2-DDB0-4389-ABA1-CD9115FCB4E5}" presName="bentUpArrow1" presStyleLbl="alignImgPlace1" presStyleIdx="1" presStyleCnt="2" custScaleX="121750" custScaleY="110418" custLinFactNeighborX="-8506" custLinFactNeighborY="-12460"/>
      <dgm:spPr/>
    </dgm:pt>
    <dgm:pt modelId="{D116CEE0-DACB-4A2C-8FFB-98B6D3506AFC}" type="pres">
      <dgm:prSet presAssocID="{E5BE8BF2-DDB0-4389-ABA1-CD9115FCB4E5}" presName="ParentText" presStyleLbl="node1" presStyleIdx="1" presStyleCnt="3" custScaleX="254008" custScaleY="81957" custLinFactNeighborX="14638" custLinFactNeighborY="-63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2DCAA-F779-48C7-AE6D-F376FA3B5B9D}" type="pres">
      <dgm:prSet presAssocID="{E5BE8BF2-DDB0-4389-ABA1-CD9115FCB4E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CEB5C-8793-43C6-BD38-24B3BE2DBBF8}" type="pres">
      <dgm:prSet presAssocID="{AE1036D5-1D7C-42AC-A8D8-6C23239319FE}" presName="sibTrans" presStyleCnt="0"/>
      <dgm:spPr/>
    </dgm:pt>
    <dgm:pt modelId="{2513011D-41A7-4600-9E57-A13D667BFAAD}" type="pres">
      <dgm:prSet presAssocID="{6979BAEE-C705-453D-A834-CE7D37471147}" presName="composite" presStyleCnt="0"/>
      <dgm:spPr/>
    </dgm:pt>
    <dgm:pt modelId="{8C667590-B7A8-4349-A173-50A8E835506A}" type="pres">
      <dgm:prSet presAssocID="{6979BAEE-C705-453D-A834-CE7D37471147}" presName="ParentText" presStyleLbl="node1" presStyleIdx="2" presStyleCnt="3" custScaleX="222275" custScaleY="80562" custLinFactNeighborX="32331" custLinFactNeighborY="-88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80133-E6FB-4CC5-81D1-959D57016390}" type="presOf" srcId="{6979BAEE-C705-453D-A834-CE7D37471147}" destId="{8C667590-B7A8-4349-A173-50A8E835506A}" srcOrd="0" destOrd="0" presId="urn:microsoft.com/office/officeart/2005/8/layout/StepDownProcess"/>
    <dgm:cxn modelId="{DA1FC22E-5F2A-451D-BDAE-792599C8C1A8}" type="presOf" srcId="{03E685CC-4279-48DB-8E91-671949A13AE8}" destId="{AC764B27-59EC-4FC5-B328-A5919ADA3FA6}" srcOrd="0" destOrd="0" presId="urn:microsoft.com/office/officeart/2005/8/layout/StepDownProcess"/>
    <dgm:cxn modelId="{CFCDD54F-D0E8-4F49-9938-B730FD828C4E}" type="presOf" srcId="{A2E1D3CB-A4D9-49F2-83A3-9240D4030331}" destId="{05B569BA-D8D4-4DFE-A5C6-A7B086647330}" srcOrd="0" destOrd="0" presId="urn:microsoft.com/office/officeart/2005/8/layout/StepDownProcess"/>
    <dgm:cxn modelId="{36368620-60F8-4811-81EC-2DD9005748C8}" srcId="{03E685CC-4279-48DB-8E91-671949A13AE8}" destId="{A2E1D3CB-A4D9-49F2-83A3-9240D4030331}" srcOrd="0" destOrd="0" parTransId="{AD2DBBD5-56BB-4F19-9717-7B95D2193E47}" sibTransId="{DF731C5E-23B2-4281-B7E2-D2970BE90E3C}"/>
    <dgm:cxn modelId="{E9304775-5A4F-4B8F-ABA9-8E27CD6F6DD9}" srcId="{03E685CC-4279-48DB-8E91-671949A13AE8}" destId="{6979BAEE-C705-453D-A834-CE7D37471147}" srcOrd="2" destOrd="0" parTransId="{6ED988ED-EE1E-499C-8AF0-5BE4F3C98729}" sibTransId="{569F0C8F-EC07-47EA-A502-1527DEC831CB}"/>
    <dgm:cxn modelId="{B66CB0CC-A37E-4D57-80B6-0D3B4AEEAA9F}" srcId="{03E685CC-4279-48DB-8E91-671949A13AE8}" destId="{E5BE8BF2-DDB0-4389-ABA1-CD9115FCB4E5}" srcOrd="1" destOrd="0" parTransId="{0CDCB790-8F44-4D9A-A54E-6782F596B2ED}" sibTransId="{AE1036D5-1D7C-42AC-A8D8-6C23239319FE}"/>
    <dgm:cxn modelId="{584C2B61-8306-4D9A-8350-27703C1AFE94}" type="presOf" srcId="{E5BE8BF2-DDB0-4389-ABA1-CD9115FCB4E5}" destId="{D116CEE0-DACB-4A2C-8FFB-98B6D3506AFC}" srcOrd="0" destOrd="0" presId="urn:microsoft.com/office/officeart/2005/8/layout/StepDownProcess"/>
    <dgm:cxn modelId="{1E2CCFDA-DD29-4A14-ADE3-CAB35CDABFC2}" type="presParOf" srcId="{AC764B27-59EC-4FC5-B328-A5919ADA3FA6}" destId="{EDAAF4B9-E36B-4FC5-87FF-51B68CCA7BA9}" srcOrd="0" destOrd="0" presId="urn:microsoft.com/office/officeart/2005/8/layout/StepDownProcess"/>
    <dgm:cxn modelId="{CE38C83A-8C9F-41A3-BD81-DE790D9355F4}" type="presParOf" srcId="{EDAAF4B9-E36B-4FC5-87FF-51B68CCA7BA9}" destId="{99479B69-D8BF-4196-A998-C6B20CB45B87}" srcOrd="0" destOrd="0" presId="urn:microsoft.com/office/officeart/2005/8/layout/StepDownProcess"/>
    <dgm:cxn modelId="{71BEED95-AECD-4E63-BED3-F2F63A78F332}" type="presParOf" srcId="{EDAAF4B9-E36B-4FC5-87FF-51B68CCA7BA9}" destId="{05B569BA-D8D4-4DFE-A5C6-A7B086647330}" srcOrd="1" destOrd="0" presId="urn:microsoft.com/office/officeart/2005/8/layout/StepDownProcess"/>
    <dgm:cxn modelId="{C528CB31-6C9D-44F6-B75A-C24172CF48FF}" type="presParOf" srcId="{EDAAF4B9-E36B-4FC5-87FF-51B68CCA7BA9}" destId="{21664DCD-EF84-4833-BD2F-999DD3F96D95}" srcOrd="2" destOrd="0" presId="urn:microsoft.com/office/officeart/2005/8/layout/StepDownProcess"/>
    <dgm:cxn modelId="{E468DB3A-4B63-4666-BF4B-8D08EC8CB115}" type="presParOf" srcId="{AC764B27-59EC-4FC5-B328-A5919ADA3FA6}" destId="{91F031E7-55E0-43B9-8D52-6DA858BB98D6}" srcOrd="1" destOrd="0" presId="urn:microsoft.com/office/officeart/2005/8/layout/StepDownProcess"/>
    <dgm:cxn modelId="{6BB579F6-CC82-48D6-9404-8362E58F4990}" type="presParOf" srcId="{AC764B27-59EC-4FC5-B328-A5919ADA3FA6}" destId="{85046A3F-B8E8-49C6-8678-C8F7EE0E2F23}" srcOrd="2" destOrd="0" presId="urn:microsoft.com/office/officeart/2005/8/layout/StepDownProcess"/>
    <dgm:cxn modelId="{67CC517E-5EB1-4EE4-B2B7-7671F7F96C9B}" type="presParOf" srcId="{85046A3F-B8E8-49C6-8678-C8F7EE0E2F23}" destId="{93E99409-1ECF-4C9B-9E6C-F3B227292221}" srcOrd="0" destOrd="0" presId="urn:microsoft.com/office/officeart/2005/8/layout/StepDownProcess"/>
    <dgm:cxn modelId="{C2B18EDB-4D2B-4CA4-B7A8-03DAD431082B}" type="presParOf" srcId="{85046A3F-B8E8-49C6-8678-C8F7EE0E2F23}" destId="{D116CEE0-DACB-4A2C-8FFB-98B6D3506AFC}" srcOrd="1" destOrd="0" presId="urn:microsoft.com/office/officeart/2005/8/layout/StepDownProcess"/>
    <dgm:cxn modelId="{5AC6395D-4C6A-4C9B-B9D1-B5B62B8BA031}" type="presParOf" srcId="{85046A3F-B8E8-49C6-8678-C8F7EE0E2F23}" destId="{08F2DCAA-F779-48C7-AE6D-F376FA3B5B9D}" srcOrd="2" destOrd="0" presId="urn:microsoft.com/office/officeart/2005/8/layout/StepDownProcess"/>
    <dgm:cxn modelId="{5140D06C-D570-4208-9779-EBA65E906459}" type="presParOf" srcId="{AC764B27-59EC-4FC5-B328-A5919ADA3FA6}" destId="{210CEB5C-8793-43C6-BD38-24B3BE2DBBF8}" srcOrd="3" destOrd="0" presId="urn:microsoft.com/office/officeart/2005/8/layout/StepDownProcess"/>
    <dgm:cxn modelId="{9937F16D-40CE-4588-A550-E555F08A4D0A}" type="presParOf" srcId="{AC764B27-59EC-4FC5-B328-A5919ADA3FA6}" destId="{2513011D-41A7-4600-9E57-A13D667BFAAD}" srcOrd="4" destOrd="0" presId="urn:microsoft.com/office/officeart/2005/8/layout/StepDownProcess"/>
    <dgm:cxn modelId="{0BADD292-757B-442D-8626-7B810BEC8C85}" type="presParOf" srcId="{2513011D-41A7-4600-9E57-A13D667BFAAD}" destId="{8C667590-B7A8-4349-A173-50A8E83550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685CC-4279-48DB-8E91-671949A13AE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E1D3CB-A4D9-49F2-83A3-9240D403033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Прием разговора проходит при отжатом клапане. </a:t>
          </a:r>
          <a:endParaRPr lang="ru-RU" sz="1800" dirty="0">
            <a:solidFill>
              <a:srgbClr val="FFFF00"/>
            </a:solidFill>
          </a:endParaRPr>
        </a:p>
      </dgm:t>
    </dgm:pt>
    <dgm:pt modelId="{AD2DBBD5-56BB-4F19-9717-7B95D2193E47}" type="parTrans" cxnId="{36368620-60F8-4811-81EC-2DD9005748C8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DF731C5E-23B2-4281-B7E2-D2970BE90E3C}" type="sibTrans" cxnId="{36368620-60F8-4811-81EC-2DD9005748C8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E5BE8BF2-DDB0-4389-ABA1-CD9115FCB4E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Поступающие с линии токи разговорной частоты в телефоне </a:t>
          </a:r>
          <a:endParaRPr lang="ru-RU" sz="1800" dirty="0">
            <a:solidFill>
              <a:srgbClr val="FFFF00"/>
            </a:solidFill>
          </a:endParaRPr>
        </a:p>
      </dgm:t>
    </dgm:pt>
    <dgm:pt modelId="{0CDCB790-8F44-4D9A-A54E-6782F596B2ED}" type="parTrans" cxnId="{B66CB0CC-A37E-4D57-80B6-0D3B4AEEAA9F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AE1036D5-1D7C-42AC-A8D8-6C23239319FE}" type="sibTrans" cxnId="{B66CB0CC-A37E-4D57-80B6-0D3B4AEEAA9F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6979BAEE-C705-453D-A834-CE7D3747114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преобразуются в звуковые колебания. </a:t>
          </a:r>
          <a:endParaRPr lang="ru-RU" sz="1800" dirty="0">
            <a:solidFill>
              <a:srgbClr val="FFFF00"/>
            </a:solidFill>
          </a:endParaRPr>
        </a:p>
      </dgm:t>
    </dgm:pt>
    <dgm:pt modelId="{6ED988ED-EE1E-499C-8AF0-5BE4F3C98729}" type="parTrans" cxnId="{E9304775-5A4F-4B8F-ABA9-8E27CD6F6DD9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569F0C8F-EC07-47EA-A502-1527DEC831CB}" type="sibTrans" cxnId="{E9304775-5A4F-4B8F-ABA9-8E27CD6F6DD9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FE0CF638-3C8B-494A-9498-1B53EE8AC8D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При плохой слышимости абонент нажимает кнопку УСИЛЕНИЕ, что улучшает слышимость.</a:t>
          </a:r>
          <a:endParaRPr lang="ru-RU" sz="1800" dirty="0">
            <a:solidFill>
              <a:srgbClr val="FFFF00"/>
            </a:solidFill>
          </a:endParaRPr>
        </a:p>
      </dgm:t>
    </dgm:pt>
    <dgm:pt modelId="{3F04BF75-6F01-453E-B1EA-3C6BA1629B1A}" type="parTrans" cxnId="{10584C68-FEFC-4632-A154-E3C773AF541B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F03830AF-4A7D-4208-BCB1-CFF9F508A656}" type="sibTrans" cxnId="{10584C68-FEFC-4632-A154-E3C773AF541B}">
      <dgm:prSet/>
      <dgm:spPr/>
      <dgm:t>
        <a:bodyPr/>
        <a:lstStyle/>
        <a:p>
          <a:endParaRPr lang="ru-RU" sz="1800">
            <a:solidFill>
              <a:srgbClr val="FFFF00"/>
            </a:solidFill>
          </a:endParaRPr>
        </a:p>
      </dgm:t>
    </dgm:pt>
    <dgm:pt modelId="{AC764B27-59EC-4FC5-B328-A5919ADA3FA6}" type="pres">
      <dgm:prSet presAssocID="{03E685CC-4279-48DB-8E91-671949A13AE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AAF4B9-E36B-4FC5-87FF-51B68CCA7BA9}" type="pres">
      <dgm:prSet presAssocID="{A2E1D3CB-A4D9-49F2-83A3-9240D4030331}" presName="composite" presStyleCnt="0"/>
      <dgm:spPr/>
    </dgm:pt>
    <dgm:pt modelId="{99479B69-D8BF-4196-A998-C6B20CB45B87}" type="pres">
      <dgm:prSet presAssocID="{A2E1D3CB-A4D9-49F2-83A3-9240D4030331}" presName="bentUpArrow1" presStyleLbl="alignImgPlace1" presStyleIdx="0" presStyleCnt="3" custScaleX="186877" custScaleY="102181" custLinFactNeighborX="-70113" custLinFactNeighborY="-11800"/>
      <dgm:spPr/>
    </dgm:pt>
    <dgm:pt modelId="{05B569BA-D8D4-4DFE-A5C6-A7B086647330}" type="pres">
      <dgm:prSet presAssocID="{A2E1D3CB-A4D9-49F2-83A3-9240D4030331}" presName="ParentText" presStyleLbl="node1" presStyleIdx="0" presStyleCnt="4" custScaleX="233367" custScaleY="78531" custLinFactNeighborX="-20170" custLinFactNeighborY="-12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64DCD-EF84-4833-BD2F-999DD3F96D95}" type="pres">
      <dgm:prSet presAssocID="{A2E1D3CB-A4D9-49F2-83A3-9240D403033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031E7-55E0-43B9-8D52-6DA858BB98D6}" type="pres">
      <dgm:prSet presAssocID="{DF731C5E-23B2-4281-B7E2-D2970BE90E3C}" presName="sibTrans" presStyleCnt="0"/>
      <dgm:spPr/>
    </dgm:pt>
    <dgm:pt modelId="{85046A3F-B8E8-49C6-8678-C8F7EE0E2F23}" type="pres">
      <dgm:prSet presAssocID="{E5BE8BF2-DDB0-4389-ABA1-CD9115FCB4E5}" presName="composite" presStyleCnt="0"/>
      <dgm:spPr/>
    </dgm:pt>
    <dgm:pt modelId="{93E99409-1ECF-4C9B-9E6C-F3B227292221}" type="pres">
      <dgm:prSet presAssocID="{E5BE8BF2-DDB0-4389-ABA1-CD9115FCB4E5}" presName="bentUpArrow1" presStyleLbl="alignImgPlace1" presStyleIdx="1" presStyleCnt="3" custScaleX="121750" custScaleY="110418" custLinFactNeighborX="-8506" custLinFactNeighborY="-12460"/>
      <dgm:spPr/>
    </dgm:pt>
    <dgm:pt modelId="{D116CEE0-DACB-4A2C-8FFB-98B6D3506AFC}" type="pres">
      <dgm:prSet presAssocID="{E5BE8BF2-DDB0-4389-ABA1-CD9115FCB4E5}" presName="ParentText" presStyleLbl="node1" presStyleIdx="1" presStyleCnt="4" custScaleX="236909" custScaleY="81957" custLinFactNeighborX="14638" custLinFactNeighborY="-63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2DCAA-F779-48C7-AE6D-F376FA3B5B9D}" type="pres">
      <dgm:prSet presAssocID="{E5BE8BF2-DDB0-4389-ABA1-CD9115FCB4E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CEB5C-8793-43C6-BD38-24B3BE2DBBF8}" type="pres">
      <dgm:prSet presAssocID="{AE1036D5-1D7C-42AC-A8D8-6C23239319FE}" presName="sibTrans" presStyleCnt="0"/>
      <dgm:spPr/>
    </dgm:pt>
    <dgm:pt modelId="{2513011D-41A7-4600-9E57-A13D667BFAAD}" type="pres">
      <dgm:prSet presAssocID="{6979BAEE-C705-453D-A834-CE7D37471147}" presName="composite" presStyleCnt="0"/>
      <dgm:spPr/>
    </dgm:pt>
    <dgm:pt modelId="{65FAD953-CDD1-4D57-A411-8F549DCB8948}" type="pres">
      <dgm:prSet presAssocID="{6979BAEE-C705-453D-A834-CE7D37471147}" presName="bentUpArrow1" presStyleLbl="alignImgPlace1" presStyleIdx="2" presStyleCnt="3" custLinFactNeighborX="-18570" custLinFactNeighborY="-13393"/>
      <dgm:spPr/>
    </dgm:pt>
    <dgm:pt modelId="{8C667590-B7A8-4349-A173-50A8E835506A}" type="pres">
      <dgm:prSet presAssocID="{6979BAEE-C705-453D-A834-CE7D37471147}" presName="ParentText" presStyleLbl="node1" presStyleIdx="2" presStyleCnt="4" custScaleX="222275" custScaleY="80562" custLinFactNeighborX="35212" custLinFactNeighborY="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CED31-9FEE-4755-AA10-928B6CDF90B3}" type="pres">
      <dgm:prSet presAssocID="{6979BAEE-C705-453D-A834-CE7D3747114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317FCB3-D74B-45DE-A69B-08939BF76679}" type="pres">
      <dgm:prSet presAssocID="{569F0C8F-EC07-47EA-A502-1527DEC831CB}" presName="sibTrans" presStyleCnt="0"/>
      <dgm:spPr/>
    </dgm:pt>
    <dgm:pt modelId="{CF9F2238-169C-402F-8BF0-E96617B8BDD8}" type="pres">
      <dgm:prSet presAssocID="{FE0CF638-3C8B-494A-9498-1B53EE8AC8D9}" presName="composite" presStyleCnt="0"/>
      <dgm:spPr/>
    </dgm:pt>
    <dgm:pt modelId="{74E34F6B-F820-418B-A10E-255555141840}" type="pres">
      <dgm:prSet presAssocID="{FE0CF638-3C8B-494A-9498-1B53EE8AC8D9}" presName="ParentText" presStyleLbl="node1" presStyleIdx="3" presStyleCnt="4" custScaleX="222796" custScaleY="106936" custLinFactNeighborX="14281" custLinFactNeighborY="-6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84C68-FEFC-4632-A154-E3C773AF541B}" srcId="{03E685CC-4279-48DB-8E91-671949A13AE8}" destId="{FE0CF638-3C8B-494A-9498-1B53EE8AC8D9}" srcOrd="3" destOrd="0" parTransId="{3F04BF75-6F01-453E-B1EA-3C6BA1629B1A}" sibTransId="{F03830AF-4A7D-4208-BCB1-CFF9F508A656}"/>
    <dgm:cxn modelId="{F0321F18-CDA3-4044-B1D8-CFD6FC32B72A}" type="presOf" srcId="{03E685CC-4279-48DB-8E91-671949A13AE8}" destId="{AC764B27-59EC-4FC5-B328-A5919ADA3FA6}" srcOrd="0" destOrd="0" presId="urn:microsoft.com/office/officeart/2005/8/layout/StepDownProcess"/>
    <dgm:cxn modelId="{C795A7DC-BE07-421B-8E9E-DE8B5C4F0AA4}" type="presOf" srcId="{A2E1D3CB-A4D9-49F2-83A3-9240D4030331}" destId="{05B569BA-D8D4-4DFE-A5C6-A7B086647330}" srcOrd="0" destOrd="0" presId="urn:microsoft.com/office/officeart/2005/8/layout/StepDownProcess"/>
    <dgm:cxn modelId="{58831132-43D8-451B-B23B-952025C1F95B}" type="presOf" srcId="{E5BE8BF2-DDB0-4389-ABA1-CD9115FCB4E5}" destId="{D116CEE0-DACB-4A2C-8FFB-98B6D3506AFC}" srcOrd="0" destOrd="0" presId="urn:microsoft.com/office/officeart/2005/8/layout/StepDownProcess"/>
    <dgm:cxn modelId="{95C4E4EA-BE0B-42ED-A52F-CB3023ACA1E2}" type="presOf" srcId="{FE0CF638-3C8B-494A-9498-1B53EE8AC8D9}" destId="{74E34F6B-F820-418B-A10E-255555141840}" srcOrd="0" destOrd="0" presId="urn:microsoft.com/office/officeart/2005/8/layout/StepDownProcess"/>
    <dgm:cxn modelId="{36368620-60F8-4811-81EC-2DD9005748C8}" srcId="{03E685CC-4279-48DB-8E91-671949A13AE8}" destId="{A2E1D3CB-A4D9-49F2-83A3-9240D4030331}" srcOrd="0" destOrd="0" parTransId="{AD2DBBD5-56BB-4F19-9717-7B95D2193E47}" sibTransId="{DF731C5E-23B2-4281-B7E2-D2970BE90E3C}"/>
    <dgm:cxn modelId="{E9304775-5A4F-4B8F-ABA9-8E27CD6F6DD9}" srcId="{03E685CC-4279-48DB-8E91-671949A13AE8}" destId="{6979BAEE-C705-453D-A834-CE7D37471147}" srcOrd="2" destOrd="0" parTransId="{6ED988ED-EE1E-499C-8AF0-5BE4F3C98729}" sibTransId="{569F0C8F-EC07-47EA-A502-1527DEC831CB}"/>
    <dgm:cxn modelId="{B66CB0CC-A37E-4D57-80B6-0D3B4AEEAA9F}" srcId="{03E685CC-4279-48DB-8E91-671949A13AE8}" destId="{E5BE8BF2-DDB0-4389-ABA1-CD9115FCB4E5}" srcOrd="1" destOrd="0" parTransId="{0CDCB790-8F44-4D9A-A54E-6782F596B2ED}" sibTransId="{AE1036D5-1D7C-42AC-A8D8-6C23239319FE}"/>
    <dgm:cxn modelId="{059ADE73-7566-4EF7-9C88-6B8DCD3ABB0F}" type="presOf" srcId="{6979BAEE-C705-453D-A834-CE7D37471147}" destId="{8C667590-B7A8-4349-A173-50A8E835506A}" srcOrd="0" destOrd="0" presId="urn:microsoft.com/office/officeart/2005/8/layout/StepDownProcess"/>
    <dgm:cxn modelId="{33AF21A9-2B09-4090-B790-6C14F57B7D36}" type="presParOf" srcId="{AC764B27-59EC-4FC5-B328-A5919ADA3FA6}" destId="{EDAAF4B9-E36B-4FC5-87FF-51B68CCA7BA9}" srcOrd="0" destOrd="0" presId="urn:microsoft.com/office/officeart/2005/8/layout/StepDownProcess"/>
    <dgm:cxn modelId="{1A0558EB-51D6-4464-BAD2-2B2BBE66165B}" type="presParOf" srcId="{EDAAF4B9-E36B-4FC5-87FF-51B68CCA7BA9}" destId="{99479B69-D8BF-4196-A998-C6B20CB45B87}" srcOrd="0" destOrd="0" presId="urn:microsoft.com/office/officeart/2005/8/layout/StepDownProcess"/>
    <dgm:cxn modelId="{9E01041E-E51C-443A-A104-E53928E699F8}" type="presParOf" srcId="{EDAAF4B9-E36B-4FC5-87FF-51B68CCA7BA9}" destId="{05B569BA-D8D4-4DFE-A5C6-A7B086647330}" srcOrd="1" destOrd="0" presId="urn:microsoft.com/office/officeart/2005/8/layout/StepDownProcess"/>
    <dgm:cxn modelId="{25544890-3DA7-4BA3-BE2F-3C1EBB081C3A}" type="presParOf" srcId="{EDAAF4B9-E36B-4FC5-87FF-51B68CCA7BA9}" destId="{21664DCD-EF84-4833-BD2F-999DD3F96D95}" srcOrd="2" destOrd="0" presId="urn:microsoft.com/office/officeart/2005/8/layout/StepDownProcess"/>
    <dgm:cxn modelId="{25C7B8A2-13CF-4592-AB3C-C364F3D4E551}" type="presParOf" srcId="{AC764B27-59EC-4FC5-B328-A5919ADA3FA6}" destId="{91F031E7-55E0-43B9-8D52-6DA858BB98D6}" srcOrd="1" destOrd="0" presId="urn:microsoft.com/office/officeart/2005/8/layout/StepDownProcess"/>
    <dgm:cxn modelId="{F6D386BE-6E8F-41CA-AD98-0FD2C2E83F6C}" type="presParOf" srcId="{AC764B27-59EC-4FC5-B328-A5919ADA3FA6}" destId="{85046A3F-B8E8-49C6-8678-C8F7EE0E2F23}" srcOrd="2" destOrd="0" presId="urn:microsoft.com/office/officeart/2005/8/layout/StepDownProcess"/>
    <dgm:cxn modelId="{20BB9E8A-5E21-441A-BFF4-951FED3E02DC}" type="presParOf" srcId="{85046A3F-B8E8-49C6-8678-C8F7EE0E2F23}" destId="{93E99409-1ECF-4C9B-9E6C-F3B227292221}" srcOrd="0" destOrd="0" presId="urn:microsoft.com/office/officeart/2005/8/layout/StepDownProcess"/>
    <dgm:cxn modelId="{FB3A274C-8F10-4EAF-A1C9-933861537945}" type="presParOf" srcId="{85046A3F-B8E8-49C6-8678-C8F7EE0E2F23}" destId="{D116CEE0-DACB-4A2C-8FFB-98B6D3506AFC}" srcOrd="1" destOrd="0" presId="urn:microsoft.com/office/officeart/2005/8/layout/StepDownProcess"/>
    <dgm:cxn modelId="{2DF77CB9-4384-40EE-845A-3ADDC6A3D0DE}" type="presParOf" srcId="{85046A3F-B8E8-49C6-8678-C8F7EE0E2F23}" destId="{08F2DCAA-F779-48C7-AE6D-F376FA3B5B9D}" srcOrd="2" destOrd="0" presId="urn:microsoft.com/office/officeart/2005/8/layout/StepDownProcess"/>
    <dgm:cxn modelId="{B011CD09-C0A4-4AAB-BBE2-48AD8C345F23}" type="presParOf" srcId="{AC764B27-59EC-4FC5-B328-A5919ADA3FA6}" destId="{210CEB5C-8793-43C6-BD38-24B3BE2DBBF8}" srcOrd="3" destOrd="0" presId="urn:microsoft.com/office/officeart/2005/8/layout/StepDownProcess"/>
    <dgm:cxn modelId="{3FA83911-A462-4DE1-8A32-F0FA6B84E7E1}" type="presParOf" srcId="{AC764B27-59EC-4FC5-B328-A5919ADA3FA6}" destId="{2513011D-41A7-4600-9E57-A13D667BFAAD}" srcOrd="4" destOrd="0" presId="urn:microsoft.com/office/officeart/2005/8/layout/StepDownProcess"/>
    <dgm:cxn modelId="{68745732-3391-4201-9516-7633B7511A12}" type="presParOf" srcId="{2513011D-41A7-4600-9E57-A13D667BFAAD}" destId="{65FAD953-CDD1-4D57-A411-8F549DCB8948}" srcOrd="0" destOrd="0" presId="urn:microsoft.com/office/officeart/2005/8/layout/StepDownProcess"/>
    <dgm:cxn modelId="{8DEEA529-F7AB-4B52-B02D-A0CA832C12FA}" type="presParOf" srcId="{2513011D-41A7-4600-9E57-A13D667BFAAD}" destId="{8C667590-B7A8-4349-A173-50A8E835506A}" srcOrd="1" destOrd="0" presId="urn:microsoft.com/office/officeart/2005/8/layout/StepDownProcess"/>
    <dgm:cxn modelId="{CB0D82C9-2C07-4298-9E97-CDC628534275}" type="presParOf" srcId="{2513011D-41A7-4600-9E57-A13D667BFAAD}" destId="{4F3CED31-9FEE-4755-AA10-928B6CDF90B3}" srcOrd="2" destOrd="0" presId="urn:microsoft.com/office/officeart/2005/8/layout/StepDownProcess"/>
    <dgm:cxn modelId="{70F26C13-0603-40D8-BC2B-FD80C4FE4962}" type="presParOf" srcId="{AC764B27-59EC-4FC5-B328-A5919ADA3FA6}" destId="{1317FCB3-D74B-45DE-A69B-08939BF76679}" srcOrd="5" destOrd="0" presId="urn:microsoft.com/office/officeart/2005/8/layout/StepDownProcess"/>
    <dgm:cxn modelId="{B21D56F1-160C-45D0-B80B-80444FADA2D8}" type="presParOf" srcId="{AC764B27-59EC-4FC5-B328-A5919ADA3FA6}" destId="{CF9F2238-169C-402F-8BF0-E96617B8BDD8}" srcOrd="6" destOrd="0" presId="urn:microsoft.com/office/officeart/2005/8/layout/StepDownProcess"/>
    <dgm:cxn modelId="{DE86D647-46FB-4FBA-89EB-A29BD5E1B6BB}" type="presParOf" srcId="{CF9F2238-169C-402F-8BF0-E96617B8BDD8}" destId="{74E34F6B-F820-418B-A10E-25555514184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E8E32-C37F-474B-ADEC-8822A7661A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BA4B7F-85C6-4955-81C4-DA9456D33A96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endParaRPr lang="ru-RU" sz="1200" dirty="0"/>
        </a:p>
      </dgm:t>
    </dgm:pt>
    <dgm:pt modelId="{03207E42-438B-4BEE-BD4C-6AC1193E4CF7}" type="parTrans" cxnId="{2E835363-FF70-41D3-840E-57D9778C6CA5}">
      <dgm:prSet/>
      <dgm:spPr/>
      <dgm:t>
        <a:bodyPr/>
        <a:lstStyle/>
        <a:p>
          <a:endParaRPr lang="ru-RU" sz="2000"/>
        </a:p>
      </dgm:t>
    </dgm:pt>
    <dgm:pt modelId="{95CFBCA0-BF78-4BAC-B38C-C5B6551CDE41}" type="sibTrans" cxnId="{2E835363-FF70-41D3-840E-57D9778C6CA5}">
      <dgm:prSet/>
      <dgm:spPr/>
      <dgm:t>
        <a:bodyPr/>
        <a:lstStyle/>
        <a:p>
          <a:endParaRPr lang="ru-RU" sz="2000"/>
        </a:p>
      </dgm:t>
    </dgm:pt>
    <dgm:pt modelId="{63C3E7F5-189B-48E6-971D-9A551A9DFC3B}">
      <dgm:prSet phldrT="[Текст]" custT="1"/>
      <dgm:spPr/>
      <dgm:t>
        <a:bodyPr/>
        <a:lstStyle/>
        <a:p>
          <a:r>
            <a:rPr lang="ru-RU" sz="1800" smtClean="0"/>
            <a:t>Состояние </a:t>
          </a:r>
          <a:r>
            <a:rPr lang="ru-RU" sz="1800" dirty="0" smtClean="0"/>
            <a:t>ящика и верхней панели;</a:t>
          </a:r>
          <a:endParaRPr lang="ru-RU" sz="1800" dirty="0"/>
        </a:p>
      </dgm:t>
    </dgm:pt>
    <dgm:pt modelId="{91791030-F85E-4F80-BCC1-253BA2342244}" type="parTrans" cxnId="{CF1E06C0-004D-4459-94B1-42705269FFA9}">
      <dgm:prSet/>
      <dgm:spPr/>
      <dgm:t>
        <a:bodyPr/>
        <a:lstStyle/>
        <a:p>
          <a:endParaRPr lang="ru-RU" sz="2000"/>
        </a:p>
      </dgm:t>
    </dgm:pt>
    <dgm:pt modelId="{A9C82CDE-4CE2-4E99-9429-3B1CA1F1FE13}" type="sibTrans" cxnId="{CF1E06C0-004D-4459-94B1-42705269FFA9}">
      <dgm:prSet/>
      <dgm:spPr/>
      <dgm:t>
        <a:bodyPr/>
        <a:lstStyle/>
        <a:p>
          <a:endParaRPr lang="ru-RU" sz="2000"/>
        </a:p>
      </dgm:t>
    </dgm:pt>
    <dgm:pt modelId="{A4B4B29A-20CE-493A-81BA-B667DA5F8705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endParaRPr lang="ru-RU" sz="1200" dirty="0"/>
        </a:p>
      </dgm:t>
    </dgm:pt>
    <dgm:pt modelId="{B430DAF5-681A-4E32-BAFB-6E2A715961F9}" type="parTrans" cxnId="{24979329-277D-40F3-A03B-F548D8A6CE6C}">
      <dgm:prSet/>
      <dgm:spPr/>
      <dgm:t>
        <a:bodyPr/>
        <a:lstStyle/>
        <a:p>
          <a:endParaRPr lang="ru-RU" sz="2000"/>
        </a:p>
      </dgm:t>
    </dgm:pt>
    <dgm:pt modelId="{3659FE74-8E00-44B0-9330-9F87B04DC12D}" type="sibTrans" cxnId="{24979329-277D-40F3-A03B-F548D8A6CE6C}">
      <dgm:prSet/>
      <dgm:spPr/>
      <dgm:t>
        <a:bodyPr/>
        <a:lstStyle/>
        <a:p>
          <a:endParaRPr lang="ru-RU" sz="2000"/>
        </a:p>
      </dgm:t>
    </dgm:pt>
    <dgm:pt modelId="{11AE8137-1C84-4810-BA34-9CC3711DC82F}">
      <dgm:prSet phldrT="[Текст]" custT="1"/>
      <dgm:spPr/>
      <dgm:t>
        <a:bodyPr/>
        <a:lstStyle/>
        <a:p>
          <a:r>
            <a:rPr lang="ru-RU" sz="1800" dirty="0" smtClean="0"/>
            <a:t>Наличие винтов;</a:t>
          </a:r>
          <a:endParaRPr lang="ru-RU" sz="1800" dirty="0"/>
        </a:p>
      </dgm:t>
    </dgm:pt>
    <dgm:pt modelId="{953064D5-E455-4345-8FFD-FA2687DC7E89}" type="parTrans" cxnId="{EEF3DFB1-086F-4D3A-A6F5-8C40EB45F723}">
      <dgm:prSet/>
      <dgm:spPr/>
      <dgm:t>
        <a:bodyPr/>
        <a:lstStyle/>
        <a:p>
          <a:endParaRPr lang="ru-RU" sz="2000"/>
        </a:p>
      </dgm:t>
    </dgm:pt>
    <dgm:pt modelId="{53D0731E-38BE-4B1E-BE28-8E767A31F9C7}" type="sibTrans" cxnId="{EEF3DFB1-086F-4D3A-A6F5-8C40EB45F723}">
      <dgm:prSet/>
      <dgm:spPr/>
      <dgm:t>
        <a:bodyPr/>
        <a:lstStyle/>
        <a:p>
          <a:endParaRPr lang="ru-RU" sz="2000"/>
        </a:p>
      </dgm:t>
    </dgm:pt>
    <dgm:pt modelId="{7F665D9F-7BC2-423A-B40F-FA091F813003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endParaRPr lang="ru-RU" sz="1200" dirty="0"/>
        </a:p>
      </dgm:t>
    </dgm:pt>
    <dgm:pt modelId="{3C08462A-55C5-4568-9D82-6FC63A5C9837}" type="parTrans" cxnId="{BBA8E7DC-4AD3-41C8-84B4-4578A821CBFF}">
      <dgm:prSet/>
      <dgm:spPr/>
      <dgm:t>
        <a:bodyPr/>
        <a:lstStyle/>
        <a:p>
          <a:endParaRPr lang="ru-RU" sz="2000"/>
        </a:p>
      </dgm:t>
    </dgm:pt>
    <dgm:pt modelId="{6104AF72-9E0B-40DB-AAA6-E3030E6A12DD}" type="sibTrans" cxnId="{BBA8E7DC-4AD3-41C8-84B4-4578A821CBFF}">
      <dgm:prSet/>
      <dgm:spPr/>
      <dgm:t>
        <a:bodyPr/>
        <a:lstStyle/>
        <a:p>
          <a:endParaRPr lang="ru-RU" sz="2000"/>
        </a:p>
      </dgm:t>
    </dgm:pt>
    <dgm:pt modelId="{645CEFD5-E8EF-43F5-9887-5A960B9E3942}">
      <dgm:prSet phldrT="[Текст]" custT="1"/>
      <dgm:spPr/>
      <dgm:t>
        <a:bodyPr/>
        <a:lstStyle/>
        <a:p>
          <a:r>
            <a:rPr lang="ru-RU" sz="1800" dirty="0" smtClean="0"/>
            <a:t>Состояние микротелефонный трубки и шнура;</a:t>
          </a:r>
          <a:endParaRPr lang="ru-RU" sz="1800" dirty="0"/>
        </a:p>
      </dgm:t>
    </dgm:pt>
    <dgm:pt modelId="{3448C8F8-9C88-404C-BA52-588F6E509A8D}" type="parTrans" cxnId="{272AD3F1-073D-4369-BBE9-6C9E6038A0EF}">
      <dgm:prSet/>
      <dgm:spPr/>
      <dgm:t>
        <a:bodyPr/>
        <a:lstStyle/>
        <a:p>
          <a:endParaRPr lang="ru-RU" sz="2000"/>
        </a:p>
      </dgm:t>
    </dgm:pt>
    <dgm:pt modelId="{B721C74F-6B64-4055-8D2F-A7A9A4D3D7AB}" type="sibTrans" cxnId="{272AD3F1-073D-4369-BBE9-6C9E6038A0EF}">
      <dgm:prSet/>
      <dgm:spPr/>
      <dgm:t>
        <a:bodyPr/>
        <a:lstStyle/>
        <a:p>
          <a:endParaRPr lang="ru-RU" sz="2000"/>
        </a:p>
      </dgm:t>
    </dgm:pt>
    <dgm:pt modelId="{82374D1C-7057-4B7F-A2A0-B43DCC673A30}">
      <dgm:prSet phldrT="[Текст]" custT="1"/>
      <dgm:spPr/>
      <dgm:t>
        <a:bodyPr/>
        <a:lstStyle/>
        <a:p>
          <a:endParaRPr lang="ru-RU" sz="1200" dirty="0"/>
        </a:p>
      </dgm:t>
    </dgm:pt>
    <dgm:pt modelId="{B0DD9194-6DF0-4486-95F3-72F67B330097}" type="parTrans" cxnId="{07A5FBEB-AE3B-4776-BDF8-1ED47E14DE92}">
      <dgm:prSet/>
      <dgm:spPr/>
      <dgm:t>
        <a:bodyPr/>
        <a:lstStyle/>
        <a:p>
          <a:endParaRPr lang="ru-RU" sz="2000"/>
        </a:p>
      </dgm:t>
    </dgm:pt>
    <dgm:pt modelId="{C95C8205-4807-4706-A0C4-462AA23C5CFC}" type="sibTrans" cxnId="{07A5FBEB-AE3B-4776-BDF8-1ED47E14DE92}">
      <dgm:prSet/>
      <dgm:spPr/>
      <dgm:t>
        <a:bodyPr/>
        <a:lstStyle/>
        <a:p>
          <a:endParaRPr lang="ru-RU" sz="2000"/>
        </a:p>
      </dgm:t>
    </dgm:pt>
    <dgm:pt modelId="{FD1E8CC5-8D36-44F9-8048-6BA25D455569}">
      <dgm:prSet phldrT="[Текст]" custT="1"/>
      <dgm:spPr/>
      <dgm:t>
        <a:bodyPr/>
        <a:lstStyle/>
        <a:p>
          <a:endParaRPr lang="ru-RU" sz="1200" dirty="0"/>
        </a:p>
      </dgm:t>
    </dgm:pt>
    <dgm:pt modelId="{D0F0A6B6-B28B-43EF-A9D4-352CF9E4240D}" type="parTrans" cxnId="{3A064642-01E8-49D5-89F2-76B62ED080CC}">
      <dgm:prSet/>
      <dgm:spPr/>
      <dgm:t>
        <a:bodyPr/>
        <a:lstStyle/>
        <a:p>
          <a:endParaRPr lang="ru-RU" sz="2000"/>
        </a:p>
      </dgm:t>
    </dgm:pt>
    <dgm:pt modelId="{0EDB3C18-7678-4B3C-AAE9-0A48BAC0973B}" type="sibTrans" cxnId="{3A064642-01E8-49D5-89F2-76B62ED080CC}">
      <dgm:prSet/>
      <dgm:spPr/>
      <dgm:t>
        <a:bodyPr/>
        <a:lstStyle/>
        <a:p>
          <a:endParaRPr lang="ru-RU" sz="2000"/>
        </a:p>
      </dgm:t>
    </dgm:pt>
    <dgm:pt modelId="{4DE8BCDD-3EDA-459F-B213-8BE5001D69D9}">
      <dgm:prSet phldrT="[Текст]" custT="1"/>
      <dgm:spPr/>
      <dgm:t>
        <a:bodyPr/>
        <a:lstStyle/>
        <a:p>
          <a:endParaRPr lang="ru-RU" sz="1200" dirty="0"/>
        </a:p>
      </dgm:t>
    </dgm:pt>
    <dgm:pt modelId="{33256E5C-2D2E-4DD9-9E68-82A328292CF6}" type="parTrans" cxnId="{C1B4B81E-56B9-4D57-B1DA-0A07100B3BAA}">
      <dgm:prSet/>
      <dgm:spPr/>
      <dgm:t>
        <a:bodyPr/>
        <a:lstStyle/>
        <a:p>
          <a:endParaRPr lang="ru-RU" sz="2000"/>
        </a:p>
      </dgm:t>
    </dgm:pt>
    <dgm:pt modelId="{96CD3A6A-25D4-4708-AF56-EFFB1F8746E8}" type="sibTrans" cxnId="{C1B4B81E-56B9-4D57-B1DA-0A07100B3BAA}">
      <dgm:prSet/>
      <dgm:spPr/>
      <dgm:t>
        <a:bodyPr/>
        <a:lstStyle/>
        <a:p>
          <a:endParaRPr lang="ru-RU" sz="2000"/>
        </a:p>
      </dgm:t>
    </dgm:pt>
    <dgm:pt modelId="{69ED35DC-A327-4C5A-8D50-F4AD9586240B}">
      <dgm:prSet phldrT="[Текст]" custT="1"/>
      <dgm:spPr/>
      <dgm:t>
        <a:bodyPr/>
        <a:lstStyle/>
        <a:p>
          <a:endParaRPr lang="ru-RU" sz="1200" dirty="0"/>
        </a:p>
      </dgm:t>
    </dgm:pt>
    <dgm:pt modelId="{A9D223DC-FE55-4CEF-8ADA-AAAF5D88C618}" type="parTrans" cxnId="{7341F6A0-C248-4F7A-AC9F-30C231D7EAD8}">
      <dgm:prSet/>
      <dgm:spPr/>
      <dgm:t>
        <a:bodyPr/>
        <a:lstStyle/>
        <a:p>
          <a:endParaRPr lang="ru-RU" sz="2000"/>
        </a:p>
      </dgm:t>
    </dgm:pt>
    <dgm:pt modelId="{1695B9B8-04BD-4AC6-8AE4-A26886457E6A}" type="sibTrans" cxnId="{7341F6A0-C248-4F7A-AC9F-30C231D7EAD8}">
      <dgm:prSet/>
      <dgm:spPr/>
      <dgm:t>
        <a:bodyPr/>
        <a:lstStyle/>
        <a:p>
          <a:endParaRPr lang="ru-RU" sz="2000"/>
        </a:p>
      </dgm:t>
    </dgm:pt>
    <dgm:pt modelId="{B2DD38B5-EC78-4D3D-A58B-9EBE800FDBC9}">
      <dgm:prSet phldrT="[Текст]" custT="1"/>
      <dgm:spPr/>
      <dgm:t>
        <a:bodyPr/>
        <a:lstStyle/>
        <a:p>
          <a:endParaRPr lang="ru-RU" sz="1200" dirty="0"/>
        </a:p>
      </dgm:t>
    </dgm:pt>
    <dgm:pt modelId="{97BB87DD-D1D9-4A29-B603-55049E14FD43}" type="parTrans" cxnId="{C2FB331B-63D7-4ED7-9910-1896CD0B34D1}">
      <dgm:prSet/>
      <dgm:spPr/>
      <dgm:t>
        <a:bodyPr/>
        <a:lstStyle/>
        <a:p>
          <a:endParaRPr lang="ru-RU" sz="2000"/>
        </a:p>
      </dgm:t>
    </dgm:pt>
    <dgm:pt modelId="{860F26A9-CBE3-41D5-A4C7-6A28C0A3E267}" type="sibTrans" cxnId="{C2FB331B-63D7-4ED7-9910-1896CD0B34D1}">
      <dgm:prSet/>
      <dgm:spPr/>
      <dgm:t>
        <a:bodyPr/>
        <a:lstStyle/>
        <a:p>
          <a:endParaRPr lang="ru-RU" sz="2000"/>
        </a:p>
      </dgm:t>
    </dgm:pt>
    <dgm:pt modelId="{FF7A045C-F188-433F-B232-40C3A6420BE3}">
      <dgm:prSet custT="1"/>
      <dgm:spPr/>
      <dgm:t>
        <a:bodyPr/>
        <a:lstStyle/>
        <a:p>
          <a:r>
            <a:rPr lang="ru-RU" sz="1800" dirty="0" smtClean="0"/>
            <a:t>Наличие батареи;</a:t>
          </a:r>
          <a:endParaRPr lang="ru-RU" sz="1800" dirty="0"/>
        </a:p>
      </dgm:t>
    </dgm:pt>
    <dgm:pt modelId="{54912F28-E1BA-4301-828E-242E1E552F45}" type="parTrans" cxnId="{7B306418-22AF-4343-AE08-AC431057CDCF}">
      <dgm:prSet/>
      <dgm:spPr/>
      <dgm:t>
        <a:bodyPr/>
        <a:lstStyle/>
        <a:p>
          <a:endParaRPr lang="ru-RU" sz="2000"/>
        </a:p>
      </dgm:t>
    </dgm:pt>
    <dgm:pt modelId="{B0D57912-C181-45EC-814B-63D78DAF8888}" type="sibTrans" cxnId="{7B306418-22AF-4343-AE08-AC431057CDCF}">
      <dgm:prSet/>
      <dgm:spPr/>
      <dgm:t>
        <a:bodyPr/>
        <a:lstStyle/>
        <a:p>
          <a:endParaRPr lang="ru-RU" sz="2000"/>
        </a:p>
      </dgm:t>
    </dgm:pt>
    <dgm:pt modelId="{60552F6B-23B4-4DBC-9FDE-2F3286CC59FE}">
      <dgm:prSet custT="1"/>
      <dgm:spPr/>
      <dgm:t>
        <a:bodyPr/>
        <a:lstStyle/>
        <a:p>
          <a:r>
            <a:rPr lang="ru-RU" sz="1800" dirty="0" smtClean="0"/>
            <a:t>Наличие и состояние плечевого ремня;</a:t>
          </a:r>
          <a:endParaRPr lang="ru-RU" sz="1800" dirty="0"/>
        </a:p>
      </dgm:t>
    </dgm:pt>
    <dgm:pt modelId="{F4BA436E-FD75-4D30-8CFE-F7FAC76AB63C}" type="parTrans" cxnId="{BEAFCCAA-6E24-4EA5-9427-1A4485D37546}">
      <dgm:prSet/>
      <dgm:spPr/>
      <dgm:t>
        <a:bodyPr/>
        <a:lstStyle/>
        <a:p>
          <a:endParaRPr lang="ru-RU" sz="2000"/>
        </a:p>
      </dgm:t>
    </dgm:pt>
    <dgm:pt modelId="{C2B82F4A-9A2A-4218-BB13-71F84DC2CD88}" type="sibTrans" cxnId="{BEAFCCAA-6E24-4EA5-9427-1A4485D37546}">
      <dgm:prSet/>
      <dgm:spPr/>
      <dgm:t>
        <a:bodyPr/>
        <a:lstStyle/>
        <a:p>
          <a:endParaRPr lang="ru-RU" sz="2000"/>
        </a:p>
      </dgm:t>
    </dgm:pt>
    <dgm:pt modelId="{98541160-8473-4174-AFE7-03DD38C8BA7D}">
      <dgm:prSet custT="1"/>
      <dgm:spPr/>
      <dgm:t>
        <a:bodyPr/>
        <a:lstStyle/>
        <a:p>
          <a:r>
            <a:rPr lang="ru-RU" sz="1800" dirty="0" smtClean="0"/>
            <a:t>Наличие ручки индуктора;</a:t>
          </a:r>
          <a:endParaRPr lang="ru-RU" sz="1800" dirty="0"/>
        </a:p>
      </dgm:t>
    </dgm:pt>
    <dgm:pt modelId="{D9A30718-EFD5-4D19-84D7-4417D2A14361}" type="parTrans" cxnId="{8A2DA895-5D32-4DED-8BB6-E9D05AEA63C8}">
      <dgm:prSet/>
      <dgm:spPr/>
      <dgm:t>
        <a:bodyPr/>
        <a:lstStyle/>
        <a:p>
          <a:endParaRPr lang="ru-RU" sz="2000"/>
        </a:p>
      </dgm:t>
    </dgm:pt>
    <dgm:pt modelId="{BCAB8969-E02B-4630-A1AD-ABF005C989DB}" type="sibTrans" cxnId="{8A2DA895-5D32-4DED-8BB6-E9D05AEA63C8}">
      <dgm:prSet/>
      <dgm:spPr/>
      <dgm:t>
        <a:bodyPr/>
        <a:lstStyle/>
        <a:p>
          <a:endParaRPr lang="ru-RU" sz="2000"/>
        </a:p>
      </dgm:t>
    </dgm:pt>
    <dgm:pt modelId="{2A01932A-743D-4D8D-BDF3-E52452F86632}">
      <dgm:prSet custT="1"/>
      <dgm:spPr/>
      <dgm:t>
        <a:bodyPr/>
        <a:lstStyle/>
        <a:p>
          <a:r>
            <a:rPr lang="ru-RU" sz="1800" dirty="0" smtClean="0"/>
            <a:t>Механическую исправность кнопки У и переключателя РП;</a:t>
          </a:r>
          <a:endParaRPr lang="ru-RU" sz="1800" dirty="0"/>
        </a:p>
      </dgm:t>
    </dgm:pt>
    <dgm:pt modelId="{B90C4904-E4EF-405A-98D5-0D559917E738}" type="parTrans" cxnId="{3037AB32-FEAF-4C0F-A69E-337B195262A3}">
      <dgm:prSet/>
      <dgm:spPr/>
      <dgm:t>
        <a:bodyPr/>
        <a:lstStyle/>
        <a:p>
          <a:endParaRPr lang="ru-RU" sz="2000"/>
        </a:p>
      </dgm:t>
    </dgm:pt>
    <dgm:pt modelId="{734214AA-EF74-4574-82D1-A975FC132FF1}" type="sibTrans" cxnId="{3037AB32-FEAF-4C0F-A69E-337B195262A3}">
      <dgm:prSet/>
      <dgm:spPr/>
      <dgm:t>
        <a:bodyPr/>
        <a:lstStyle/>
        <a:p>
          <a:endParaRPr lang="ru-RU" sz="2000"/>
        </a:p>
      </dgm:t>
    </dgm:pt>
    <dgm:pt modelId="{4A9B3224-2EFA-4297-BB52-02C43CF1A79F}">
      <dgm:prSet custT="1"/>
      <dgm:spPr/>
      <dgm:t>
        <a:bodyPr/>
        <a:lstStyle/>
        <a:p>
          <a:r>
            <a:rPr lang="ru-RU" sz="1800" dirty="0" smtClean="0"/>
            <a:t>Надежность крепление зажимов</a:t>
          </a:r>
          <a:endParaRPr lang="ru-RU" sz="1800" dirty="0"/>
        </a:p>
      </dgm:t>
    </dgm:pt>
    <dgm:pt modelId="{BEEB896A-358D-4A90-989A-3077B33C1268}" type="parTrans" cxnId="{021312E9-2CA0-4429-9777-FCC1EA4E0A2D}">
      <dgm:prSet/>
      <dgm:spPr/>
      <dgm:t>
        <a:bodyPr/>
        <a:lstStyle/>
        <a:p>
          <a:endParaRPr lang="ru-RU" sz="2000"/>
        </a:p>
      </dgm:t>
    </dgm:pt>
    <dgm:pt modelId="{049B1605-D2A5-4733-9209-40210B575237}" type="sibTrans" cxnId="{021312E9-2CA0-4429-9777-FCC1EA4E0A2D}">
      <dgm:prSet/>
      <dgm:spPr/>
      <dgm:t>
        <a:bodyPr/>
        <a:lstStyle/>
        <a:p>
          <a:endParaRPr lang="ru-RU" sz="2000"/>
        </a:p>
      </dgm:t>
    </dgm:pt>
    <dgm:pt modelId="{F6313188-EA56-40D4-86C7-E2AA1D143386}" type="pres">
      <dgm:prSet presAssocID="{64FE8E32-C37F-474B-ADEC-8822A7661A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681DC-C161-4E61-ACE8-782908EB5CA4}" type="pres">
      <dgm:prSet presAssocID="{51BA4B7F-85C6-4955-81C4-DA9456D33A96}" presName="composite" presStyleCnt="0"/>
      <dgm:spPr/>
    </dgm:pt>
    <dgm:pt modelId="{284539F1-7CA3-455A-9502-74BE7A2B2053}" type="pres">
      <dgm:prSet presAssocID="{51BA4B7F-85C6-4955-81C4-DA9456D33A96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4AAE5-B1BA-4BFE-BADB-51EA1C54392C}" type="pres">
      <dgm:prSet presAssocID="{51BA4B7F-85C6-4955-81C4-DA9456D33A96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BCFF7-9A43-432C-A2E4-BEC9AEC8F638}" type="pres">
      <dgm:prSet presAssocID="{95CFBCA0-BF78-4BAC-B38C-C5B6551CDE41}" presName="sp" presStyleCnt="0"/>
      <dgm:spPr/>
    </dgm:pt>
    <dgm:pt modelId="{0A4A5CBA-4B4D-4476-B232-2B414E5593D8}" type="pres">
      <dgm:prSet presAssocID="{A4B4B29A-20CE-493A-81BA-B667DA5F8705}" presName="composite" presStyleCnt="0"/>
      <dgm:spPr/>
    </dgm:pt>
    <dgm:pt modelId="{5EAE8695-B1EF-41E7-809F-E88CEC32857A}" type="pres">
      <dgm:prSet presAssocID="{A4B4B29A-20CE-493A-81BA-B667DA5F870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02443-5430-488B-B3F4-97DCABFD2581}" type="pres">
      <dgm:prSet presAssocID="{A4B4B29A-20CE-493A-81BA-B667DA5F870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F75AC-9F03-4CA3-B3E0-AC132D1766F7}" type="pres">
      <dgm:prSet presAssocID="{3659FE74-8E00-44B0-9330-9F87B04DC12D}" presName="sp" presStyleCnt="0"/>
      <dgm:spPr/>
    </dgm:pt>
    <dgm:pt modelId="{80974C7A-8A72-460E-B807-3397BF93D946}" type="pres">
      <dgm:prSet presAssocID="{7F665D9F-7BC2-423A-B40F-FA091F813003}" presName="composite" presStyleCnt="0"/>
      <dgm:spPr/>
    </dgm:pt>
    <dgm:pt modelId="{FD46E704-39C5-4D1B-AB84-4B1F189CE58A}" type="pres">
      <dgm:prSet presAssocID="{7F665D9F-7BC2-423A-B40F-FA091F813003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107DF-8345-4176-9450-3EC3F6258455}" type="pres">
      <dgm:prSet presAssocID="{7F665D9F-7BC2-423A-B40F-FA091F813003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BDA13-76B6-46FD-A3B0-AB612DB7B43F}" type="pres">
      <dgm:prSet presAssocID="{6104AF72-9E0B-40DB-AAA6-E3030E6A12DD}" presName="sp" presStyleCnt="0"/>
      <dgm:spPr/>
    </dgm:pt>
    <dgm:pt modelId="{A848B5A4-172A-4A78-90A3-5517FC584815}" type="pres">
      <dgm:prSet presAssocID="{FD1E8CC5-8D36-44F9-8048-6BA25D455569}" presName="composite" presStyleCnt="0"/>
      <dgm:spPr/>
    </dgm:pt>
    <dgm:pt modelId="{F1ECFD3F-4AB8-4725-AB38-F12E9076D36C}" type="pres">
      <dgm:prSet presAssocID="{FD1E8CC5-8D36-44F9-8048-6BA25D45556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FB7F6-9DD0-49F7-920A-5BC2FD4C6824}" type="pres">
      <dgm:prSet presAssocID="{FD1E8CC5-8D36-44F9-8048-6BA25D45556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783CC-13E4-4F17-B5D4-CDBE8F0A5C55}" type="pres">
      <dgm:prSet presAssocID="{0EDB3C18-7678-4B3C-AAE9-0A48BAC0973B}" presName="sp" presStyleCnt="0"/>
      <dgm:spPr/>
    </dgm:pt>
    <dgm:pt modelId="{F657D4AE-B653-4639-810E-F6AFADAA8066}" type="pres">
      <dgm:prSet presAssocID="{69ED35DC-A327-4C5A-8D50-F4AD9586240B}" presName="composite" presStyleCnt="0"/>
      <dgm:spPr/>
    </dgm:pt>
    <dgm:pt modelId="{5187A58D-F427-41D9-B3F9-C7ADF528A60D}" type="pres">
      <dgm:prSet presAssocID="{69ED35DC-A327-4C5A-8D50-F4AD9586240B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F58E-087A-4B25-B5B5-762664AB1006}" type="pres">
      <dgm:prSet presAssocID="{69ED35DC-A327-4C5A-8D50-F4AD9586240B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32FA3-8E3E-40D7-A45D-2F577E44A05A}" type="pres">
      <dgm:prSet presAssocID="{1695B9B8-04BD-4AC6-8AE4-A26886457E6A}" presName="sp" presStyleCnt="0"/>
      <dgm:spPr/>
    </dgm:pt>
    <dgm:pt modelId="{A1A06A19-65F9-49A5-B5DD-AB3D9B8599E5}" type="pres">
      <dgm:prSet presAssocID="{B2DD38B5-EC78-4D3D-A58B-9EBE800FDBC9}" presName="composite" presStyleCnt="0"/>
      <dgm:spPr/>
    </dgm:pt>
    <dgm:pt modelId="{13106486-E19A-4BFD-B6DE-9A798FA3902D}" type="pres">
      <dgm:prSet presAssocID="{B2DD38B5-EC78-4D3D-A58B-9EBE800FDBC9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7BB32-ADC9-4B81-A936-D7D9FCC28F01}" type="pres">
      <dgm:prSet presAssocID="{B2DD38B5-EC78-4D3D-A58B-9EBE800FDBC9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B6D0A-3C95-401E-8226-90C158A738BF}" type="pres">
      <dgm:prSet presAssocID="{860F26A9-CBE3-41D5-A4C7-6A28C0A3E267}" presName="sp" presStyleCnt="0"/>
      <dgm:spPr/>
    </dgm:pt>
    <dgm:pt modelId="{EF03433A-626A-4D5A-80B2-953044B56CE5}" type="pres">
      <dgm:prSet presAssocID="{4DE8BCDD-3EDA-459F-B213-8BE5001D69D9}" presName="composite" presStyleCnt="0"/>
      <dgm:spPr/>
    </dgm:pt>
    <dgm:pt modelId="{24A95785-B89A-494B-8983-D8F2B4CA3E86}" type="pres">
      <dgm:prSet presAssocID="{4DE8BCDD-3EDA-459F-B213-8BE5001D69D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BE3E9-7BDA-4D4C-8EF6-6FEBA7F9B083}" type="pres">
      <dgm:prSet presAssocID="{4DE8BCDD-3EDA-459F-B213-8BE5001D69D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7F62D-C7F7-4633-B015-47DE90D07D30}" type="pres">
      <dgm:prSet presAssocID="{96CD3A6A-25D4-4708-AF56-EFFB1F8746E8}" presName="sp" presStyleCnt="0"/>
      <dgm:spPr/>
    </dgm:pt>
    <dgm:pt modelId="{CADC2BBE-0F99-4437-BF6C-697D340E6CF6}" type="pres">
      <dgm:prSet presAssocID="{82374D1C-7057-4B7F-A2A0-B43DCC673A30}" presName="composite" presStyleCnt="0"/>
      <dgm:spPr/>
    </dgm:pt>
    <dgm:pt modelId="{90D13A7D-470A-4AC0-88DF-32C9A7CA664C}" type="pres">
      <dgm:prSet presAssocID="{82374D1C-7057-4B7F-A2A0-B43DCC673A3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8C548-DA7A-4F5C-895B-DE5C50DC4734}" type="pres">
      <dgm:prSet presAssocID="{82374D1C-7057-4B7F-A2A0-B43DCC673A30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5FBEB-AE3B-4776-BDF8-1ED47E14DE92}" srcId="{64FE8E32-C37F-474B-ADEC-8822A7661AD4}" destId="{82374D1C-7057-4B7F-A2A0-B43DCC673A30}" srcOrd="7" destOrd="0" parTransId="{B0DD9194-6DF0-4486-95F3-72F67B330097}" sibTransId="{C95C8205-4807-4706-A0C4-462AA23C5CFC}"/>
    <dgm:cxn modelId="{29D91A73-A708-4D40-8B87-60733B5C80A8}" type="presOf" srcId="{63C3E7F5-189B-48E6-971D-9A551A9DFC3B}" destId="{A1F4AAE5-B1BA-4BFE-BADB-51EA1C54392C}" srcOrd="0" destOrd="0" presId="urn:microsoft.com/office/officeart/2005/8/layout/chevron2"/>
    <dgm:cxn modelId="{1A45F029-FB19-49A5-84B3-573FCC738C36}" type="presOf" srcId="{11AE8137-1C84-4810-BA34-9CC3711DC82F}" destId="{2D602443-5430-488B-B3F4-97DCABFD2581}" srcOrd="0" destOrd="0" presId="urn:microsoft.com/office/officeart/2005/8/layout/chevron2"/>
    <dgm:cxn modelId="{C1B4B81E-56B9-4D57-B1DA-0A07100B3BAA}" srcId="{64FE8E32-C37F-474B-ADEC-8822A7661AD4}" destId="{4DE8BCDD-3EDA-459F-B213-8BE5001D69D9}" srcOrd="6" destOrd="0" parTransId="{33256E5C-2D2E-4DD9-9E68-82A328292CF6}" sibTransId="{96CD3A6A-25D4-4708-AF56-EFFB1F8746E8}"/>
    <dgm:cxn modelId="{F2D9C39D-8C4F-46E8-95FF-60D702AE8BE5}" type="presOf" srcId="{64FE8E32-C37F-474B-ADEC-8822A7661AD4}" destId="{F6313188-EA56-40D4-86C7-E2AA1D143386}" srcOrd="0" destOrd="0" presId="urn:microsoft.com/office/officeart/2005/8/layout/chevron2"/>
    <dgm:cxn modelId="{EEF3DFB1-086F-4D3A-A6F5-8C40EB45F723}" srcId="{A4B4B29A-20CE-493A-81BA-B667DA5F8705}" destId="{11AE8137-1C84-4810-BA34-9CC3711DC82F}" srcOrd="0" destOrd="0" parTransId="{953064D5-E455-4345-8FFD-FA2687DC7E89}" sibTransId="{53D0731E-38BE-4B1E-BE28-8E767A31F9C7}"/>
    <dgm:cxn modelId="{EFAD7966-AB19-4BF3-96AA-A2A217BCAEB0}" type="presOf" srcId="{4A9B3224-2EFA-4297-BB52-02C43CF1A79F}" destId="{3138C548-DA7A-4F5C-895B-DE5C50DC4734}" srcOrd="0" destOrd="0" presId="urn:microsoft.com/office/officeart/2005/8/layout/chevron2"/>
    <dgm:cxn modelId="{B3E26750-FB12-4FD1-95C8-3EB12469D2D1}" type="presOf" srcId="{645CEFD5-E8EF-43F5-9887-5A960B9E3942}" destId="{521107DF-8345-4176-9450-3EC3F6258455}" srcOrd="0" destOrd="0" presId="urn:microsoft.com/office/officeart/2005/8/layout/chevron2"/>
    <dgm:cxn modelId="{C2FB331B-63D7-4ED7-9910-1896CD0B34D1}" srcId="{64FE8E32-C37F-474B-ADEC-8822A7661AD4}" destId="{B2DD38B5-EC78-4D3D-A58B-9EBE800FDBC9}" srcOrd="5" destOrd="0" parTransId="{97BB87DD-D1D9-4A29-B603-55049E14FD43}" sibTransId="{860F26A9-CBE3-41D5-A4C7-6A28C0A3E267}"/>
    <dgm:cxn modelId="{24979329-277D-40F3-A03B-F548D8A6CE6C}" srcId="{64FE8E32-C37F-474B-ADEC-8822A7661AD4}" destId="{A4B4B29A-20CE-493A-81BA-B667DA5F8705}" srcOrd="1" destOrd="0" parTransId="{B430DAF5-681A-4E32-BAFB-6E2A715961F9}" sibTransId="{3659FE74-8E00-44B0-9330-9F87B04DC12D}"/>
    <dgm:cxn modelId="{7B306418-22AF-4343-AE08-AC431057CDCF}" srcId="{FD1E8CC5-8D36-44F9-8048-6BA25D455569}" destId="{FF7A045C-F188-433F-B232-40C3A6420BE3}" srcOrd="0" destOrd="0" parTransId="{54912F28-E1BA-4301-828E-242E1E552F45}" sibTransId="{B0D57912-C181-45EC-814B-63D78DAF8888}"/>
    <dgm:cxn modelId="{60338F11-02D3-41A4-B054-F246709A893A}" type="presOf" srcId="{82374D1C-7057-4B7F-A2A0-B43DCC673A30}" destId="{90D13A7D-470A-4AC0-88DF-32C9A7CA664C}" srcOrd="0" destOrd="0" presId="urn:microsoft.com/office/officeart/2005/8/layout/chevron2"/>
    <dgm:cxn modelId="{2EEB8F17-C3B4-496C-8023-9C9E513087E3}" type="presOf" srcId="{FF7A045C-F188-433F-B232-40C3A6420BE3}" destId="{4FCFB7F6-9DD0-49F7-920A-5BC2FD4C6824}" srcOrd="0" destOrd="0" presId="urn:microsoft.com/office/officeart/2005/8/layout/chevron2"/>
    <dgm:cxn modelId="{8A2DA895-5D32-4DED-8BB6-E9D05AEA63C8}" srcId="{B2DD38B5-EC78-4D3D-A58B-9EBE800FDBC9}" destId="{98541160-8473-4174-AFE7-03DD38C8BA7D}" srcOrd="0" destOrd="0" parTransId="{D9A30718-EFD5-4D19-84D7-4417D2A14361}" sibTransId="{BCAB8969-E02B-4630-A1AD-ABF005C989DB}"/>
    <dgm:cxn modelId="{9DAF19C1-777B-4512-8485-6C96D4183903}" type="presOf" srcId="{FD1E8CC5-8D36-44F9-8048-6BA25D455569}" destId="{F1ECFD3F-4AB8-4725-AB38-F12E9076D36C}" srcOrd="0" destOrd="0" presId="urn:microsoft.com/office/officeart/2005/8/layout/chevron2"/>
    <dgm:cxn modelId="{BEAFCCAA-6E24-4EA5-9427-1A4485D37546}" srcId="{69ED35DC-A327-4C5A-8D50-F4AD9586240B}" destId="{60552F6B-23B4-4DBC-9FDE-2F3286CC59FE}" srcOrd="0" destOrd="0" parTransId="{F4BA436E-FD75-4D30-8CFE-F7FAC76AB63C}" sibTransId="{C2B82F4A-9A2A-4218-BB13-71F84DC2CD88}"/>
    <dgm:cxn modelId="{A1AB072C-F805-482B-A254-D45133EA2056}" type="presOf" srcId="{2A01932A-743D-4D8D-BDF3-E52452F86632}" destId="{C9CBE3E9-7BDA-4D4C-8EF6-6FEBA7F9B083}" srcOrd="0" destOrd="0" presId="urn:microsoft.com/office/officeart/2005/8/layout/chevron2"/>
    <dgm:cxn modelId="{021312E9-2CA0-4429-9777-FCC1EA4E0A2D}" srcId="{82374D1C-7057-4B7F-A2A0-B43DCC673A30}" destId="{4A9B3224-2EFA-4297-BB52-02C43CF1A79F}" srcOrd="0" destOrd="0" parTransId="{BEEB896A-358D-4A90-989A-3077B33C1268}" sibTransId="{049B1605-D2A5-4733-9209-40210B575237}"/>
    <dgm:cxn modelId="{375E956B-C877-4009-AD55-44DA3C7C5EDA}" type="presOf" srcId="{51BA4B7F-85C6-4955-81C4-DA9456D33A96}" destId="{284539F1-7CA3-455A-9502-74BE7A2B2053}" srcOrd="0" destOrd="0" presId="urn:microsoft.com/office/officeart/2005/8/layout/chevron2"/>
    <dgm:cxn modelId="{31EB60B7-E891-48D5-B39F-A0FC27615847}" type="presOf" srcId="{98541160-8473-4174-AFE7-03DD38C8BA7D}" destId="{0E47BB32-ADC9-4B81-A936-D7D9FCC28F01}" srcOrd="0" destOrd="0" presId="urn:microsoft.com/office/officeart/2005/8/layout/chevron2"/>
    <dgm:cxn modelId="{CF1E06C0-004D-4459-94B1-42705269FFA9}" srcId="{51BA4B7F-85C6-4955-81C4-DA9456D33A96}" destId="{63C3E7F5-189B-48E6-971D-9A551A9DFC3B}" srcOrd="0" destOrd="0" parTransId="{91791030-F85E-4F80-BCC1-253BA2342244}" sibTransId="{A9C82CDE-4CE2-4E99-9429-3B1CA1F1FE13}"/>
    <dgm:cxn modelId="{44F3B792-D1EA-4ECA-B1DD-C49BBBBFECC7}" type="presOf" srcId="{B2DD38B5-EC78-4D3D-A58B-9EBE800FDBC9}" destId="{13106486-E19A-4BFD-B6DE-9A798FA3902D}" srcOrd="0" destOrd="0" presId="urn:microsoft.com/office/officeart/2005/8/layout/chevron2"/>
    <dgm:cxn modelId="{08E35C3F-A6AD-44A3-8C0F-60459E58BC5A}" type="presOf" srcId="{A4B4B29A-20CE-493A-81BA-B667DA5F8705}" destId="{5EAE8695-B1EF-41E7-809F-E88CEC32857A}" srcOrd="0" destOrd="0" presId="urn:microsoft.com/office/officeart/2005/8/layout/chevron2"/>
    <dgm:cxn modelId="{C893CB56-3D54-48E1-AA06-04A32E4F4566}" type="presOf" srcId="{69ED35DC-A327-4C5A-8D50-F4AD9586240B}" destId="{5187A58D-F427-41D9-B3F9-C7ADF528A60D}" srcOrd="0" destOrd="0" presId="urn:microsoft.com/office/officeart/2005/8/layout/chevron2"/>
    <dgm:cxn modelId="{4292F631-0AD9-409F-8E83-BE9F4C7AE2C1}" type="presOf" srcId="{7F665D9F-7BC2-423A-B40F-FA091F813003}" destId="{FD46E704-39C5-4D1B-AB84-4B1F189CE58A}" srcOrd="0" destOrd="0" presId="urn:microsoft.com/office/officeart/2005/8/layout/chevron2"/>
    <dgm:cxn modelId="{2E835363-FF70-41D3-840E-57D9778C6CA5}" srcId="{64FE8E32-C37F-474B-ADEC-8822A7661AD4}" destId="{51BA4B7F-85C6-4955-81C4-DA9456D33A96}" srcOrd="0" destOrd="0" parTransId="{03207E42-438B-4BEE-BD4C-6AC1193E4CF7}" sibTransId="{95CFBCA0-BF78-4BAC-B38C-C5B6551CDE41}"/>
    <dgm:cxn modelId="{4BAD786C-A510-4C8B-827B-F082CA9877E6}" type="presOf" srcId="{60552F6B-23B4-4DBC-9FDE-2F3286CC59FE}" destId="{0558F58E-087A-4B25-B5B5-762664AB1006}" srcOrd="0" destOrd="0" presId="urn:microsoft.com/office/officeart/2005/8/layout/chevron2"/>
    <dgm:cxn modelId="{3037AB32-FEAF-4C0F-A69E-337B195262A3}" srcId="{4DE8BCDD-3EDA-459F-B213-8BE5001D69D9}" destId="{2A01932A-743D-4D8D-BDF3-E52452F86632}" srcOrd="0" destOrd="0" parTransId="{B90C4904-E4EF-405A-98D5-0D559917E738}" sibTransId="{734214AA-EF74-4574-82D1-A975FC132FF1}"/>
    <dgm:cxn modelId="{272AD3F1-073D-4369-BBE9-6C9E6038A0EF}" srcId="{7F665D9F-7BC2-423A-B40F-FA091F813003}" destId="{645CEFD5-E8EF-43F5-9887-5A960B9E3942}" srcOrd="0" destOrd="0" parTransId="{3448C8F8-9C88-404C-BA52-588F6E509A8D}" sibTransId="{B721C74F-6B64-4055-8D2F-A7A9A4D3D7AB}"/>
    <dgm:cxn modelId="{BBA8E7DC-4AD3-41C8-84B4-4578A821CBFF}" srcId="{64FE8E32-C37F-474B-ADEC-8822A7661AD4}" destId="{7F665D9F-7BC2-423A-B40F-FA091F813003}" srcOrd="2" destOrd="0" parTransId="{3C08462A-55C5-4568-9D82-6FC63A5C9837}" sibTransId="{6104AF72-9E0B-40DB-AAA6-E3030E6A12DD}"/>
    <dgm:cxn modelId="{7341F6A0-C248-4F7A-AC9F-30C231D7EAD8}" srcId="{64FE8E32-C37F-474B-ADEC-8822A7661AD4}" destId="{69ED35DC-A327-4C5A-8D50-F4AD9586240B}" srcOrd="4" destOrd="0" parTransId="{A9D223DC-FE55-4CEF-8ADA-AAAF5D88C618}" sibTransId="{1695B9B8-04BD-4AC6-8AE4-A26886457E6A}"/>
    <dgm:cxn modelId="{3A7EB7AB-BCB1-4E61-BB30-85EFE54F6BAA}" type="presOf" srcId="{4DE8BCDD-3EDA-459F-B213-8BE5001D69D9}" destId="{24A95785-B89A-494B-8983-D8F2B4CA3E86}" srcOrd="0" destOrd="0" presId="urn:microsoft.com/office/officeart/2005/8/layout/chevron2"/>
    <dgm:cxn modelId="{3A064642-01E8-49D5-89F2-76B62ED080CC}" srcId="{64FE8E32-C37F-474B-ADEC-8822A7661AD4}" destId="{FD1E8CC5-8D36-44F9-8048-6BA25D455569}" srcOrd="3" destOrd="0" parTransId="{D0F0A6B6-B28B-43EF-A9D4-352CF9E4240D}" sibTransId="{0EDB3C18-7678-4B3C-AAE9-0A48BAC0973B}"/>
    <dgm:cxn modelId="{7592DEF5-DEDE-45F6-A737-AB3C24E8E5CC}" type="presParOf" srcId="{F6313188-EA56-40D4-86C7-E2AA1D143386}" destId="{D44681DC-C161-4E61-ACE8-782908EB5CA4}" srcOrd="0" destOrd="0" presId="urn:microsoft.com/office/officeart/2005/8/layout/chevron2"/>
    <dgm:cxn modelId="{7C70B48D-1E6B-4BDF-915E-A0DC0EF87777}" type="presParOf" srcId="{D44681DC-C161-4E61-ACE8-782908EB5CA4}" destId="{284539F1-7CA3-455A-9502-74BE7A2B2053}" srcOrd="0" destOrd="0" presId="urn:microsoft.com/office/officeart/2005/8/layout/chevron2"/>
    <dgm:cxn modelId="{A5F52A4C-D5EF-42C0-B4FA-50D83CF45216}" type="presParOf" srcId="{D44681DC-C161-4E61-ACE8-782908EB5CA4}" destId="{A1F4AAE5-B1BA-4BFE-BADB-51EA1C54392C}" srcOrd="1" destOrd="0" presId="urn:microsoft.com/office/officeart/2005/8/layout/chevron2"/>
    <dgm:cxn modelId="{9D3423BD-03F0-48F3-802A-B9DB82305358}" type="presParOf" srcId="{F6313188-EA56-40D4-86C7-E2AA1D143386}" destId="{029BCFF7-9A43-432C-A2E4-BEC9AEC8F638}" srcOrd="1" destOrd="0" presId="urn:microsoft.com/office/officeart/2005/8/layout/chevron2"/>
    <dgm:cxn modelId="{A3A54A80-2562-40E9-9543-580C89C6467C}" type="presParOf" srcId="{F6313188-EA56-40D4-86C7-E2AA1D143386}" destId="{0A4A5CBA-4B4D-4476-B232-2B414E5593D8}" srcOrd="2" destOrd="0" presId="urn:microsoft.com/office/officeart/2005/8/layout/chevron2"/>
    <dgm:cxn modelId="{D4410AC7-8387-4E0C-91E9-C07DF4654FBC}" type="presParOf" srcId="{0A4A5CBA-4B4D-4476-B232-2B414E5593D8}" destId="{5EAE8695-B1EF-41E7-809F-E88CEC32857A}" srcOrd="0" destOrd="0" presId="urn:microsoft.com/office/officeart/2005/8/layout/chevron2"/>
    <dgm:cxn modelId="{24B45B8C-2BC8-40F1-96AC-63A9176075CD}" type="presParOf" srcId="{0A4A5CBA-4B4D-4476-B232-2B414E5593D8}" destId="{2D602443-5430-488B-B3F4-97DCABFD2581}" srcOrd="1" destOrd="0" presId="urn:microsoft.com/office/officeart/2005/8/layout/chevron2"/>
    <dgm:cxn modelId="{E9C3512E-4435-4BD0-8A44-8B39AB953233}" type="presParOf" srcId="{F6313188-EA56-40D4-86C7-E2AA1D143386}" destId="{15AF75AC-9F03-4CA3-B3E0-AC132D1766F7}" srcOrd="3" destOrd="0" presId="urn:microsoft.com/office/officeart/2005/8/layout/chevron2"/>
    <dgm:cxn modelId="{8CB63DB5-B323-4812-A8D9-937B4C34D36D}" type="presParOf" srcId="{F6313188-EA56-40D4-86C7-E2AA1D143386}" destId="{80974C7A-8A72-460E-B807-3397BF93D946}" srcOrd="4" destOrd="0" presId="urn:microsoft.com/office/officeart/2005/8/layout/chevron2"/>
    <dgm:cxn modelId="{7D11D0DE-C401-4E83-8335-4B220488047E}" type="presParOf" srcId="{80974C7A-8A72-460E-B807-3397BF93D946}" destId="{FD46E704-39C5-4D1B-AB84-4B1F189CE58A}" srcOrd="0" destOrd="0" presId="urn:microsoft.com/office/officeart/2005/8/layout/chevron2"/>
    <dgm:cxn modelId="{C5529F68-42A0-41E9-83B2-CC65755B3372}" type="presParOf" srcId="{80974C7A-8A72-460E-B807-3397BF93D946}" destId="{521107DF-8345-4176-9450-3EC3F6258455}" srcOrd="1" destOrd="0" presId="urn:microsoft.com/office/officeart/2005/8/layout/chevron2"/>
    <dgm:cxn modelId="{C6142426-BC9B-4A64-8D6F-B7E4B1C94515}" type="presParOf" srcId="{F6313188-EA56-40D4-86C7-E2AA1D143386}" destId="{F47BDA13-76B6-46FD-A3B0-AB612DB7B43F}" srcOrd="5" destOrd="0" presId="urn:microsoft.com/office/officeart/2005/8/layout/chevron2"/>
    <dgm:cxn modelId="{BD0B368E-15A4-4B9B-B628-910CFFF0E74D}" type="presParOf" srcId="{F6313188-EA56-40D4-86C7-E2AA1D143386}" destId="{A848B5A4-172A-4A78-90A3-5517FC584815}" srcOrd="6" destOrd="0" presId="urn:microsoft.com/office/officeart/2005/8/layout/chevron2"/>
    <dgm:cxn modelId="{79E4E805-C36B-434A-B8ED-A2F183205E24}" type="presParOf" srcId="{A848B5A4-172A-4A78-90A3-5517FC584815}" destId="{F1ECFD3F-4AB8-4725-AB38-F12E9076D36C}" srcOrd="0" destOrd="0" presId="urn:microsoft.com/office/officeart/2005/8/layout/chevron2"/>
    <dgm:cxn modelId="{C3D21EB1-79DE-413D-9D86-82E28F457347}" type="presParOf" srcId="{A848B5A4-172A-4A78-90A3-5517FC584815}" destId="{4FCFB7F6-9DD0-49F7-920A-5BC2FD4C6824}" srcOrd="1" destOrd="0" presId="urn:microsoft.com/office/officeart/2005/8/layout/chevron2"/>
    <dgm:cxn modelId="{59994DEC-D53B-4A57-B313-872828E456F0}" type="presParOf" srcId="{F6313188-EA56-40D4-86C7-E2AA1D143386}" destId="{A9A783CC-13E4-4F17-B5D4-CDBE8F0A5C55}" srcOrd="7" destOrd="0" presId="urn:microsoft.com/office/officeart/2005/8/layout/chevron2"/>
    <dgm:cxn modelId="{DF991558-63D8-4710-9392-AF5CFCC577E0}" type="presParOf" srcId="{F6313188-EA56-40D4-86C7-E2AA1D143386}" destId="{F657D4AE-B653-4639-810E-F6AFADAA8066}" srcOrd="8" destOrd="0" presId="urn:microsoft.com/office/officeart/2005/8/layout/chevron2"/>
    <dgm:cxn modelId="{B45748F6-7957-4EEC-9E77-FCCE1FBBD7F0}" type="presParOf" srcId="{F657D4AE-B653-4639-810E-F6AFADAA8066}" destId="{5187A58D-F427-41D9-B3F9-C7ADF528A60D}" srcOrd="0" destOrd="0" presId="urn:microsoft.com/office/officeart/2005/8/layout/chevron2"/>
    <dgm:cxn modelId="{27C44F2D-1D59-48F4-ABB0-ACA5015D28AC}" type="presParOf" srcId="{F657D4AE-B653-4639-810E-F6AFADAA8066}" destId="{0558F58E-087A-4B25-B5B5-762664AB1006}" srcOrd="1" destOrd="0" presId="urn:microsoft.com/office/officeart/2005/8/layout/chevron2"/>
    <dgm:cxn modelId="{C82F6D43-4E2D-4568-B36A-E1A72846165E}" type="presParOf" srcId="{F6313188-EA56-40D4-86C7-E2AA1D143386}" destId="{DB932FA3-8E3E-40D7-A45D-2F577E44A05A}" srcOrd="9" destOrd="0" presId="urn:microsoft.com/office/officeart/2005/8/layout/chevron2"/>
    <dgm:cxn modelId="{2BA0B0BE-85DA-4DF5-9F4F-805FB8AFAA12}" type="presParOf" srcId="{F6313188-EA56-40D4-86C7-E2AA1D143386}" destId="{A1A06A19-65F9-49A5-B5DD-AB3D9B8599E5}" srcOrd="10" destOrd="0" presId="urn:microsoft.com/office/officeart/2005/8/layout/chevron2"/>
    <dgm:cxn modelId="{11CAA08C-FC18-4F47-8BB0-04749E89181F}" type="presParOf" srcId="{A1A06A19-65F9-49A5-B5DD-AB3D9B8599E5}" destId="{13106486-E19A-4BFD-B6DE-9A798FA3902D}" srcOrd="0" destOrd="0" presId="urn:microsoft.com/office/officeart/2005/8/layout/chevron2"/>
    <dgm:cxn modelId="{A08E4E0A-D7CD-4F3C-9E13-8CAD598FB23B}" type="presParOf" srcId="{A1A06A19-65F9-49A5-B5DD-AB3D9B8599E5}" destId="{0E47BB32-ADC9-4B81-A936-D7D9FCC28F01}" srcOrd="1" destOrd="0" presId="urn:microsoft.com/office/officeart/2005/8/layout/chevron2"/>
    <dgm:cxn modelId="{85705F2F-E0D7-483D-8E74-431BA9F997D7}" type="presParOf" srcId="{F6313188-EA56-40D4-86C7-E2AA1D143386}" destId="{3AEB6D0A-3C95-401E-8226-90C158A738BF}" srcOrd="11" destOrd="0" presId="urn:microsoft.com/office/officeart/2005/8/layout/chevron2"/>
    <dgm:cxn modelId="{10AF7D54-916E-465C-8EE0-F5A15CB1EFA7}" type="presParOf" srcId="{F6313188-EA56-40D4-86C7-E2AA1D143386}" destId="{EF03433A-626A-4D5A-80B2-953044B56CE5}" srcOrd="12" destOrd="0" presId="urn:microsoft.com/office/officeart/2005/8/layout/chevron2"/>
    <dgm:cxn modelId="{313DE362-F11F-4A80-A6C1-12CA8EBE330B}" type="presParOf" srcId="{EF03433A-626A-4D5A-80B2-953044B56CE5}" destId="{24A95785-B89A-494B-8983-D8F2B4CA3E86}" srcOrd="0" destOrd="0" presId="urn:microsoft.com/office/officeart/2005/8/layout/chevron2"/>
    <dgm:cxn modelId="{CC370B4D-BDAF-409C-BF07-11A6E5F3DA73}" type="presParOf" srcId="{EF03433A-626A-4D5A-80B2-953044B56CE5}" destId="{C9CBE3E9-7BDA-4D4C-8EF6-6FEBA7F9B083}" srcOrd="1" destOrd="0" presId="urn:microsoft.com/office/officeart/2005/8/layout/chevron2"/>
    <dgm:cxn modelId="{96094DE9-BD07-438C-A558-BB606A327E60}" type="presParOf" srcId="{F6313188-EA56-40D4-86C7-E2AA1D143386}" destId="{8317F62D-C7F7-4633-B015-47DE90D07D30}" srcOrd="13" destOrd="0" presId="urn:microsoft.com/office/officeart/2005/8/layout/chevron2"/>
    <dgm:cxn modelId="{27928FD7-25A8-48F5-B032-6F8D6C2FB888}" type="presParOf" srcId="{F6313188-EA56-40D4-86C7-E2AA1D143386}" destId="{CADC2BBE-0F99-4437-BF6C-697D340E6CF6}" srcOrd="14" destOrd="0" presId="urn:microsoft.com/office/officeart/2005/8/layout/chevron2"/>
    <dgm:cxn modelId="{C1BC3B32-3BEC-40D4-AA2A-5BC331CDDEC2}" type="presParOf" srcId="{CADC2BBE-0F99-4437-BF6C-697D340E6CF6}" destId="{90D13A7D-470A-4AC0-88DF-32C9A7CA664C}" srcOrd="0" destOrd="0" presId="urn:microsoft.com/office/officeart/2005/8/layout/chevron2"/>
    <dgm:cxn modelId="{D36EAD4B-41CA-4DDF-82D6-8984EEC8DE04}" type="presParOf" srcId="{CADC2BBE-0F99-4437-BF6C-697D340E6CF6}" destId="{3138C548-DA7A-4F5C-895B-DE5C50DC47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FEFA-69FC-4F38-803B-77388509195E}">
      <dsp:nvSpPr>
        <dsp:cNvPr id="0" name=""/>
        <dsp:cNvSpPr/>
      </dsp:nvSpPr>
      <dsp:spPr>
        <a:xfrm>
          <a:off x="0" y="0"/>
          <a:ext cx="7479908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Чтобы произвести передачу разговора</a:t>
          </a:r>
          <a:endParaRPr lang="ru-RU" sz="3000" kern="1200" dirty="0"/>
        </a:p>
      </dsp:txBody>
      <dsp:txXfrm>
        <a:off x="35709" y="35709"/>
        <a:ext cx="6164296" cy="1147782"/>
      </dsp:txXfrm>
    </dsp:sp>
    <dsp:sp modelId="{D40548E0-AE0B-4DC7-9F2C-265F9947095A}">
      <dsp:nvSpPr>
        <dsp:cNvPr id="0" name=""/>
        <dsp:cNvSpPr/>
      </dsp:nvSpPr>
      <dsp:spPr>
        <a:xfrm>
          <a:off x="384058" y="1440163"/>
          <a:ext cx="7479908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абонент нажимает на </a:t>
          </a:r>
          <a:r>
            <a:rPr lang="ru-RU" sz="3000" kern="1200" dirty="0" smtClean="0">
              <a:solidFill>
                <a:srgbClr val="FFFF00"/>
              </a:solidFill>
            </a:rPr>
            <a:t>разговорный клапан</a:t>
          </a:r>
          <a:endParaRPr lang="ru-RU" sz="3000" kern="1200" dirty="0">
            <a:solidFill>
              <a:srgbClr val="FFFF00"/>
            </a:solidFill>
          </a:endParaRPr>
        </a:p>
      </dsp:txBody>
      <dsp:txXfrm>
        <a:off x="419767" y="1475872"/>
        <a:ext cx="5956018" cy="1147782"/>
      </dsp:txXfrm>
    </dsp:sp>
    <dsp:sp modelId="{4FB71CF5-DAB9-460F-80CD-394B0BDF30A2}">
      <dsp:nvSpPr>
        <dsp:cNvPr id="0" name=""/>
        <dsp:cNvSpPr/>
      </dsp:nvSpPr>
      <dsp:spPr>
        <a:xfrm>
          <a:off x="864083" y="2808309"/>
          <a:ext cx="7479908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расположенный непосредственно на рукоятке телефонной трубки</a:t>
          </a:r>
          <a:endParaRPr lang="ru-RU" sz="3000" kern="1200" dirty="0"/>
        </a:p>
      </dsp:txBody>
      <dsp:txXfrm>
        <a:off x="899792" y="2844018"/>
        <a:ext cx="5956018" cy="1147782"/>
      </dsp:txXfrm>
    </dsp:sp>
    <dsp:sp modelId="{B206B664-59B0-4D59-9B21-A178E7FE305E}">
      <dsp:nvSpPr>
        <dsp:cNvPr id="0" name=""/>
        <dsp:cNvSpPr/>
      </dsp:nvSpPr>
      <dsp:spPr>
        <a:xfrm>
          <a:off x="6687428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65736" y="924560"/>
        <a:ext cx="435864" cy="596341"/>
      </dsp:txXfrm>
    </dsp:sp>
    <dsp:sp modelId="{3D27E489-C07A-4947-ACE1-EC76DFD67FA3}">
      <dsp:nvSpPr>
        <dsp:cNvPr id="0" name=""/>
        <dsp:cNvSpPr/>
      </dsp:nvSpPr>
      <dsp:spPr>
        <a:xfrm>
          <a:off x="73474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5257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79B69-D8BF-4196-A998-C6B20CB45B87}">
      <dsp:nvSpPr>
        <dsp:cNvPr id="0" name=""/>
        <dsp:cNvSpPr/>
      </dsp:nvSpPr>
      <dsp:spPr>
        <a:xfrm rot="5400000">
          <a:off x="2785500" y="391293"/>
          <a:ext cx="1000356" cy="20828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569BA-D8D4-4DFE-A5C6-A7B086647330}">
      <dsp:nvSpPr>
        <dsp:cNvPr id="0" name=""/>
        <dsp:cNvSpPr/>
      </dsp:nvSpPr>
      <dsp:spPr>
        <a:xfrm>
          <a:off x="1614010" y="14935"/>
          <a:ext cx="4391721" cy="9059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 передаче разговора звуковые колебания преобразуются в микрофоне </a:t>
          </a:r>
          <a:endParaRPr lang="ru-RU" sz="1900" kern="1200" dirty="0"/>
        </a:p>
      </dsp:txBody>
      <dsp:txXfrm>
        <a:off x="1658242" y="59167"/>
        <a:ext cx="4303257" cy="817464"/>
      </dsp:txXfrm>
    </dsp:sp>
    <dsp:sp modelId="{21664DCD-EF84-4833-BD2F-999DD3F96D95}">
      <dsp:nvSpPr>
        <dsp:cNvPr id="0" name=""/>
        <dsp:cNvSpPr/>
      </dsp:nvSpPr>
      <dsp:spPr>
        <a:xfrm>
          <a:off x="4966320" y="15740"/>
          <a:ext cx="1198647" cy="9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99409-1ECF-4C9B-9E6C-F3B227292221}">
      <dsp:nvSpPr>
        <dsp:cNvPr id="0" name=""/>
        <dsp:cNvSpPr/>
      </dsp:nvSpPr>
      <dsp:spPr>
        <a:xfrm rot="5400000">
          <a:off x="5437106" y="1950243"/>
          <a:ext cx="1080997" cy="1356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6CEE0-DACB-4A2C-8FFB-98B6D3506AFC}">
      <dsp:nvSpPr>
        <dsp:cNvPr id="0" name=""/>
        <dsp:cNvSpPr/>
      </dsp:nvSpPr>
      <dsp:spPr>
        <a:xfrm>
          <a:off x="4295696" y="1138870"/>
          <a:ext cx="4186223" cy="9454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электрические и усиливаются усилителем</a:t>
          </a:r>
          <a:endParaRPr lang="ru-RU" sz="1900" kern="1200" dirty="0"/>
        </a:p>
      </dsp:txBody>
      <dsp:txXfrm>
        <a:off x="4341857" y="1185031"/>
        <a:ext cx="4093901" cy="853128"/>
      </dsp:txXfrm>
    </dsp:sp>
    <dsp:sp modelId="{08F2DCAA-F779-48C7-AE6D-F376FA3B5B9D}">
      <dsp:nvSpPr>
        <dsp:cNvPr id="0" name=""/>
        <dsp:cNvSpPr/>
      </dsp:nvSpPr>
      <dsp:spPr>
        <a:xfrm>
          <a:off x="6971597" y="1218211"/>
          <a:ext cx="1198647" cy="9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67590-B7A8-4349-A173-50A8E835506A}">
      <dsp:nvSpPr>
        <dsp:cNvPr id="0" name=""/>
        <dsp:cNvSpPr/>
      </dsp:nvSpPr>
      <dsp:spPr>
        <a:xfrm>
          <a:off x="6695315" y="2353467"/>
          <a:ext cx="3663242" cy="929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 затем передаются в линию</a:t>
          </a:r>
          <a:endParaRPr lang="ru-RU" sz="1900" kern="1200" dirty="0"/>
        </a:p>
      </dsp:txBody>
      <dsp:txXfrm>
        <a:off x="6740691" y="2398843"/>
        <a:ext cx="3572490" cy="838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79B69-D8BF-4196-A998-C6B20CB45B87}">
      <dsp:nvSpPr>
        <dsp:cNvPr id="0" name=""/>
        <dsp:cNvSpPr/>
      </dsp:nvSpPr>
      <dsp:spPr>
        <a:xfrm rot="5400000">
          <a:off x="2431183" y="351253"/>
          <a:ext cx="874432" cy="18206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569BA-D8D4-4DFE-A5C6-A7B086647330}">
      <dsp:nvSpPr>
        <dsp:cNvPr id="0" name=""/>
        <dsp:cNvSpPr/>
      </dsp:nvSpPr>
      <dsp:spPr>
        <a:xfrm>
          <a:off x="1645652" y="22270"/>
          <a:ext cx="3361908" cy="79189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Прием разговора проходит при отжатом клапане. 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1684316" y="60934"/>
        <a:ext cx="3284580" cy="714563"/>
      </dsp:txXfrm>
    </dsp:sp>
    <dsp:sp modelId="{21664DCD-EF84-4833-BD2F-999DD3F96D95}">
      <dsp:nvSpPr>
        <dsp:cNvPr id="0" name=""/>
        <dsp:cNvSpPr/>
      </dsp:nvSpPr>
      <dsp:spPr>
        <a:xfrm>
          <a:off x="4337483" y="22974"/>
          <a:ext cx="1047762" cy="81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99409-1ECF-4C9B-9E6C-F3B227292221}">
      <dsp:nvSpPr>
        <dsp:cNvPr id="0" name=""/>
        <dsp:cNvSpPr/>
      </dsp:nvSpPr>
      <dsp:spPr>
        <a:xfrm rot="5400000">
          <a:off x="4677195" y="1713963"/>
          <a:ext cx="944922" cy="11861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313614"/>
            <a:satOff val="-6139"/>
            <a:lumOff val="5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6CEE0-DACB-4A2C-8FFB-98B6D3506AFC}">
      <dsp:nvSpPr>
        <dsp:cNvPr id="0" name=""/>
        <dsp:cNvSpPr/>
      </dsp:nvSpPr>
      <dsp:spPr>
        <a:xfrm>
          <a:off x="3802630" y="1004725"/>
          <a:ext cx="3412934" cy="826438"/>
        </a:xfrm>
        <a:prstGeom prst="roundRect">
          <a:avLst>
            <a:gd name="adj" fmla="val 16670"/>
          </a:avLst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Поступающие с линии токи разговорной частоты в телефоне 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3842981" y="1045076"/>
        <a:ext cx="3332232" cy="745736"/>
      </dsp:txXfrm>
    </dsp:sp>
    <dsp:sp modelId="{08F2DCAA-F779-48C7-AE6D-F376FA3B5B9D}">
      <dsp:nvSpPr>
        <dsp:cNvPr id="0" name=""/>
        <dsp:cNvSpPr/>
      </dsp:nvSpPr>
      <dsp:spPr>
        <a:xfrm>
          <a:off x="6018526" y="1074079"/>
          <a:ext cx="1047762" cy="81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AD953-CDD1-4D57-A411-8F549DCB8948}">
      <dsp:nvSpPr>
        <dsp:cNvPr id="0" name=""/>
        <dsp:cNvSpPr/>
      </dsp:nvSpPr>
      <dsp:spPr>
        <a:xfrm rot="5400000">
          <a:off x="6173844" y="2893079"/>
          <a:ext cx="855768" cy="9742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2627227"/>
            <a:satOff val="-12278"/>
            <a:lumOff val="116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67590-B7A8-4349-A173-50A8E835506A}">
      <dsp:nvSpPr>
        <dsp:cNvPr id="0" name=""/>
        <dsp:cNvSpPr/>
      </dsp:nvSpPr>
      <dsp:spPr>
        <a:xfrm>
          <a:off x="5754552" y="2160236"/>
          <a:ext cx="3202116" cy="812371"/>
        </a:xfrm>
        <a:prstGeom prst="roundRect">
          <a:avLst>
            <a:gd name="adj" fmla="val 16670"/>
          </a:avLst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преобразуются в звуковые колебания. 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5794216" y="2199900"/>
        <a:ext cx="3122788" cy="733043"/>
      </dsp:txXfrm>
    </dsp:sp>
    <dsp:sp modelId="{4F3CED31-9FEE-4755-AA10-928B6CDF90B3}">
      <dsp:nvSpPr>
        <dsp:cNvPr id="0" name=""/>
        <dsp:cNvSpPr/>
      </dsp:nvSpPr>
      <dsp:spPr>
        <a:xfrm>
          <a:off x="7568647" y="2155228"/>
          <a:ext cx="1047762" cy="81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34F6B-F820-418B-A10E-255555141840}">
      <dsp:nvSpPr>
        <dsp:cNvPr id="0" name=""/>
        <dsp:cNvSpPr/>
      </dsp:nvSpPr>
      <dsp:spPr>
        <a:xfrm>
          <a:off x="7108548" y="3129381"/>
          <a:ext cx="3209621" cy="1078321"/>
        </a:xfrm>
        <a:prstGeom prst="roundRect">
          <a:avLst>
            <a:gd name="adj" fmla="val 1667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</a:rPr>
            <a:t>При плохой слышимости абонент нажимает кнопку УСИЛЕНИЕ, что улучшает слышимость.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7161197" y="3182030"/>
        <a:ext cx="3104323" cy="973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539F1-7CA3-455A-9502-74BE7A2B2053}">
      <dsp:nvSpPr>
        <dsp:cNvPr id="0" name=""/>
        <dsp:cNvSpPr/>
      </dsp:nvSpPr>
      <dsp:spPr>
        <a:xfrm rot="5400000">
          <a:off x="-86549" y="89318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-5400000">
        <a:off x="0" y="204717"/>
        <a:ext cx="403896" cy="173098"/>
      </dsp:txXfrm>
    </dsp:sp>
    <dsp:sp modelId="{A1F4AAE5-B1BA-4BFE-BADB-51EA1C54392C}">
      <dsp:nvSpPr>
        <dsp:cNvPr id="0" name=""/>
        <dsp:cNvSpPr/>
      </dsp:nvSpPr>
      <dsp:spPr>
        <a:xfrm rot="5400000">
          <a:off x="4430816" y="-4024150"/>
          <a:ext cx="375243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Состояние </a:t>
          </a:r>
          <a:r>
            <a:rPr lang="ru-RU" sz="1800" kern="1200" dirty="0" smtClean="0"/>
            <a:t>ящика и верхней панели;</a:t>
          </a:r>
          <a:endParaRPr lang="ru-RU" sz="1800" kern="1200" dirty="0"/>
        </a:p>
      </dsp:txBody>
      <dsp:txXfrm rot="-5400000">
        <a:off x="403896" y="21088"/>
        <a:ext cx="8410766" cy="338607"/>
      </dsp:txXfrm>
    </dsp:sp>
    <dsp:sp modelId="{5EAE8695-B1EF-41E7-809F-E88CEC32857A}">
      <dsp:nvSpPr>
        <dsp:cNvPr id="0" name=""/>
        <dsp:cNvSpPr/>
      </dsp:nvSpPr>
      <dsp:spPr>
        <a:xfrm rot="5400000">
          <a:off x="-86549" y="590796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-5400000">
        <a:off x="0" y="706195"/>
        <a:ext cx="403896" cy="173098"/>
      </dsp:txXfrm>
    </dsp:sp>
    <dsp:sp modelId="{2D602443-5430-488B-B3F4-97DCABFD2581}">
      <dsp:nvSpPr>
        <dsp:cNvPr id="0" name=""/>
        <dsp:cNvSpPr/>
      </dsp:nvSpPr>
      <dsp:spPr>
        <a:xfrm rot="5400000">
          <a:off x="4430915" y="-3522772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Наличие винтов;</a:t>
          </a:r>
          <a:endParaRPr lang="ru-RU" sz="1800" kern="1200" dirty="0"/>
        </a:p>
      </dsp:txBody>
      <dsp:txXfrm rot="-5400000">
        <a:off x="403896" y="522555"/>
        <a:ext cx="8410776" cy="338430"/>
      </dsp:txXfrm>
    </dsp:sp>
    <dsp:sp modelId="{FD46E704-39C5-4D1B-AB84-4B1F189CE58A}">
      <dsp:nvSpPr>
        <dsp:cNvPr id="0" name=""/>
        <dsp:cNvSpPr/>
      </dsp:nvSpPr>
      <dsp:spPr>
        <a:xfrm rot="5400000">
          <a:off x="-86549" y="1092273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-5400000">
        <a:off x="0" y="1207672"/>
        <a:ext cx="403896" cy="173098"/>
      </dsp:txXfrm>
    </dsp:sp>
    <dsp:sp modelId="{521107DF-8345-4176-9450-3EC3F6258455}">
      <dsp:nvSpPr>
        <dsp:cNvPr id="0" name=""/>
        <dsp:cNvSpPr/>
      </dsp:nvSpPr>
      <dsp:spPr>
        <a:xfrm rot="5400000">
          <a:off x="4430915" y="-3021294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Состояние микротелефонный трубки и шнура;</a:t>
          </a:r>
          <a:endParaRPr lang="ru-RU" sz="1800" kern="1200" dirty="0"/>
        </a:p>
      </dsp:txBody>
      <dsp:txXfrm rot="-5400000">
        <a:off x="403896" y="1024033"/>
        <a:ext cx="8410776" cy="338430"/>
      </dsp:txXfrm>
    </dsp:sp>
    <dsp:sp modelId="{F1ECFD3F-4AB8-4725-AB38-F12E9076D36C}">
      <dsp:nvSpPr>
        <dsp:cNvPr id="0" name=""/>
        <dsp:cNvSpPr/>
      </dsp:nvSpPr>
      <dsp:spPr>
        <a:xfrm rot="5400000">
          <a:off x="-86549" y="1593750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1709149"/>
        <a:ext cx="403896" cy="173098"/>
      </dsp:txXfrm>
    </dsp:sp>
    <dsp:sp modelId="{4FCFB7F6-9DD0-49F7-920A-5BC2FD4C6824}">
      <dsp:nvSpPr>
        <dsp:cNvPr id="0" name=""/>
        <dsp:cNvSpPr/>
      </dsp:nvSpPr>
      <dsp:spPr>
        <a:xfrm rot="5400000">
          <a:off x="4430915" y="-2519817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Наличие батареи;</a:t>
          </a:r>
          <a:endParaRPr lang="ru-RU" sz="1800" kern="1200" dirty="0"/>
        </a:p>
      </dsp:txBody>
      <dsp:txXfrm rot="-5400000">
        <a:off x="403896" y="1525510"/>
        <a:ext cx="8410776" cy="338430"/>
      </dsp:txXfrm>
    </dsp:sp>
    <dsp:sp modelId="{5187A58D-F427-41D9-B3F9-C7ADF528A60D}">
      <dsp:nvSpPr>
        <dsp:cNvPr id="0" name=""/>
        <dsp:cNvSpPr/>
      </dsp:nvSpPr>
      <dsp:spPr>
        <a:xfrm rot="5400000">
          <a:off x="-86549" y="2095227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2210626"/>
        <a:ext cx="403896" cy="173098"/>
      </dsp:txXfrm>
    </dsp:sp>
    <dsp:sp modelId="{0558F58E-087A-4B25-B5B5-762664AB1006}">
      <dsp:nvSpPr>
        <dsp:cNvPr id="0" name=""/>
        <dsp:cNvSpPr/>
      </dsp:nvSpPr>
      <dsp:spPr>
        <a:xfrm rot="5400000">
          <a:off x="4430915" y="-2018340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Наличие и состояние плечевого ремня;</a:t>
          </a:r>
          <a:endParaRPr lang="ru-RU" sz="1800" kern="1200" dirty="0"/>
        </a:p>
      </dsp:txBody>
      <dsp:txXfrm rot="-5400000">
        <a:off x="403896" y="2026987"/>
        <a:ext cx="8410776" cy="338430"/>
      </dsp:txXfrm>
    </dsp:sp>
    <dsp:sp modelId="{13106486-E19A-4BFD-B6DE-9A798FA3902D}">
      <dsp:nvSpPr>
        <dsp:cNvPr id="0" name=""/>
        <dsp:cNvSpPr/>
      </dsp:nvSpPr>
      <dsp:spPr>
        <a:xfrm rot="5400000">
          <a:off x="-86549" y="2596705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2712104"/>
        <a:ext cx="403896" cy="173098"/>
      </dsp:txXfrm>
    </dsp:sp>
    <dsp:sp modelId="{0E47BB32-ADC9-4B81-A936-D7D9FCC28F01}">
      <dsp:nvSpPr>
        <dsp:cNvPr id="0" name=""/>
        <dsp:cNvSpPr/>
      </dsp:nvSpPr>
      <dsp:spPr>
        <a:xfrm rot="5400000">
          <a:off x="4430915" y="-1516862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Наличие ручки индуктора;</a:t>
          </a:r>
          <a:endParaRPr lang="ru-RU" sz="1800" kern="1200" dirty="0"/>
        </a:p>
      </dsp:txBody>
      <dsp:txXfrm rot="-5400000">
        <a:off x="403896" y="2528465"/>
        <a:ext cx="8410776" cy="338430"/>
      </dsp:txXfrm>
    </dsp:sp>
    <dsp:sp modelId="{24A95785-B89A-494B-8983-D8F2B4CA3E86}">
      <dsp:nvSpPr>
        <dsp:cNvPr id="0" name=""/>
        <dsp:cNvSpPr/>
      </dsp:nvSpPr>
      <dsp:spPr>
        <a:xfrm rot="5400000">
          <a:off x="-86549" y="3098182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3213581"/>
        <a:ext cx="403896" cy="173098"/>
      </dsp:txXfrm>
    </dsp:sp>
    <dsp:sp modelId="{C9CBE3E9-7BDA-4D4C-8EF6-6FEBA7F9B083}">
      <dsp:nvSpPr>
        <dsp:cNvPr id="0" name=""/>
        <dsp:cNvSpPr/>
      </dsp:nvSpPr>
      <dsp:spPr>
        <a:xfrm rot="5400000">
          <a:off x="4430915" y="-1015385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Механическую исправность кнопки У и переключателя РП;</a:t>
          </a:r>
          <a:endParaRPr lang="ru-RU" sz="1800" kern="1200" dirty="0"/>
        </a:p>
      </dsp:txBody>
      <dsp:txXfrm rot="-5400000">
        <a:off x="403896" y="3029942"/>
        <a:ext cx="8410776" cy="338430"/>
      </dsp:txXfrm>
    </dsp:sp>
    <dsp:sp modelId="{90D13A7D-470A-4AC0-88DF-32C9A7CA664C}">
      <dsp:nvSpPr>
        <dsp:cNvPr id="0" name=""/>
        <dsp:cNvSpPr/>
      </dsp:nvSpPr>
      <dsp:spPr>
        <a:xfrm rot="5400000">
          <a:off x="-86549" y="3599659"/>
          <a:ext cx="576994" cy="403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0" y="3715058"/>
        <a:ext cx="403896" cy="173098"/>
      </dsp:txXfrm>
    </dsp:sp>
    <dsp:sp modelId="{3138C548-DA7A-4F5C-895B-DE5C50DC4734}">
      <dsp:nvSpPr>
        <dsp:cNvPr id="0" name=""/>
        <dsp:cNvSpPr/>
      </dsp:nvSpPr>
      <dsp:spPr>
        <a:xfrm rot="5400000">
          <a:off x="4430915" y="-513908"/>
          <a:ext cx="375046" cy="8429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Надежность крепление зажимов</a:t>
          </a:r>
          <a:endParaRPr lang="ru-RU" sz="1800" kern="1200" dirty="0"/>
        </a:p>
      </dsp:txBody>
      <dsp:txXfrm rot="-5400000">
        <a:off x="403896" y="3531419"/>
        <a:ext cx="8410776" cy="33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.png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.png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231613F-8C04-4693-A816-7D1747BD6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BAB4D9-C04C-40DC-8430-E3A6C9B8C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CF0E-DF1F-4139-83F7-C2F3BA5669B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190FA8-F71E-4B09-8240-89074E60B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3DD636-1568-4F17-A523-0DF3CE9F13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3301-64D1-417C-8F0F-7F2A39C73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40C3-686E-41B7-B178-C095E839550E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1A55-7731-4089-8686-C1B07412F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7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89C476-CCFF-4B70-A03D-0935C21EC76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CA8F8B-397F-4060-9448-02F851F12C6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9C0-CF26-4655-AF24-D7F81307B70B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7C5-F555-44AB-949F-ECE0266AE485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6C36-756A-455A-B503-D39E7907DA79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9C38-322B-4056-8576-3071E74A06F7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FD4-A10C-45DD-9CC2-692EE1CFD7AB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78B9-613A-4843-A9FE-320C71228B8C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F1C7-8341-4A7C-82C6-B3D0A1419EEE}" type="datetime1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B3C-CC70-4143-A06D-897B7586FCB2}" type="datetime1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4CF3-AD7A-434F-92C2-4E44441F5624}" type="datetime1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3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5BC8-5ABD-4666-8005-3D032D8B7058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6718-941F-41CF-9F4E-8092832E999B}" type="datetime1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59F9A3-B820-4ADE-8172-010DCA1920AA}" type="datetime1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h4.googleusercontent.com/-ieXWCLTCpMo/X_xbdbz6H7I/AAAAAAAARAo/3HXJPhp1ymITiaZHCrwKSScNzi4Stg6qgCLcBGAsYHQ/s826/19885.png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image" Target="https://lh4.googleusercontent.com/-ieXWCLTCpMo/X_xbdbz6H7I/AAAAAAAARAo/3HXJPhp1ymITiaZHCrwKSScNzi4Stg6qgCLcBGAsYHQ/w640-h454/19885.png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38363" y="481013"/>
            <a:ext cx="8001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ЗАБАЙКАЛЬСКИЙ ГОСУДАРСТВЕННЫЙ УНИВЕРСИТЕТ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ВОЕННЫЙ УЧЕБНЫЙ ЦЕНТР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8813" y="908720"/>
            <a:ext cx="6984379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5" descr="C:\Users\chitgu.local\Desktop\s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3" y="154296"/>
            <a:ext cx="10810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E:\ВУЦ\ФОТОГРАФИИ\Chistaya_Emblema_VU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115" y="205049"/>
            <a:ext cx="10096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374611" y="2604080"/>
            <a:ext cx="3671887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Тема </a:t>
            </a:r>
            <a:r>
              <a:rPr lang="ru-RU" altLang="ru-RU" sz="2000" b="1" dirty="0" smtClean="0"/>
              <a:t>3. Групповое занятие </a:t>
            </a:r>
            <a:endParaRPr lang="ru-RU" altLang="ru-RU" sz="2000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4611" y="3098060"/>
            <a:ext cx="10141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Средства радио и проводной связи подразделения. Носимые радиостанции. </a:t>
            </a:r>
            <a:endParaRPr lang="ru-RU" sz="2400" b="1" cap="all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4527258"/>
              </p:ext>
            </p:extLst>
          </p:nvPr>
        </p:nvGraphicFramePr>
        <p:xfrm>
          <a:off x="334434" y="2554823"/>
          <a:ext cx="87998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34433" y="1095555"/>
            <a:ext cx="11425767" cy="1341438"/>
          </a:xfrm>
          <a:prstGeom prst="downArrow">
            <a:avLst>
              <a:gd name="adj1" fmla="val 88350"/>
              <a:gd name="adj2" fmla="val 6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Для обеспечения возможности соединения одного абонента с большим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количеством абонентов достаточно использовать коммутатор.</a:t>
            </a:r>
          </a:p>
        </p:txBody>
      </p:sp>
      <p:pic>
        <p:nvPicPr>
          <p:cNvPr id="6" name="Picture 2" descr="http://talks.guns.ru/forums/icons/forum_pictures/005022/50225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91" y="3501606"/>
            <a:ext cx="3283628" cy="26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name="Точечный рисунок" r:id="rId9" imgW="4266667" imgH="3486637" progId="PBrush">
                  <p:embed/>
                </p:oleObj>
              </mc:Choice>
              <mc:Fallback>
                <p:oleObj name="Точечный рисунок" r:id="rId9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10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69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3339" y="11669"/>
          <a:ext cx="11772147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43339" y="2564904"/>
          <a:ext cx="12048661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266" name="Picture 2" descr="http://forum.guns.ru/forums/icons/forum_pictures/003780/378082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" y="4437112"/>
            <a:ext cx="2253930" cy="2279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5" name="Точечный рисунок" r:id="rId14" imgW="4266667" imgH="3486637" progId="PBrush">
                  <p:embed/>
                </p:oleObj>
              </mc:Choice>
              <mc:Fallback>
                <p:oleObj name="Точечный рисунок" r:id="rId1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11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71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сылка на другую страницу 1"/>
          <p:cNvSpPr/>
          <p:nvPr/>
        </p:nvSpPr>
        <p:spPr>
          <a:xfrm>
            <a:off x="1007533" y="765176"/>
            <a:ext cx="10369551" cy="76517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Порядок подготовки ТА-57 к работе и проверки «на себя»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23359" y="1563658"/>
            <a:ext cx="11137900" cy="10080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Подготовка к работе телефонного аппарата ТА-57 начинается с внешнего осмотра.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1233045"/>
              </p:ext>
            </p:extLst>
          </p:nvPr>
        </p:nvGraphicFramePr>
        <p:xfrm>
          <a:off x="1664497" y="2575394"/>
          <a:ext cx="8832981" cy="40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9" name="Точечный рисунок" r:id="rId8" imgW="4266667" imgH="3486637" progId="PBrush">
                  <p:embed/>
                </p:oleObj>
              </mc:Choice>
              <mc:Fallback>
                <p:oleObj name="Точечный рисунок" r:id="rId8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0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22" y="5336635"/>
            <a:ext cx="11307233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rgbClr val="FF0000"/>
                </a:solidFill>
              </a:rPr>
              <a:t>Mикрофон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при разговоре должен находится вблизи </a:t>
            </a:r>
            <a:r>
              <a:rPr lang="ru-RU" sz="2000" dirty="0" err="1">
                <a:solidFill>
                  <a:srgbClr val="FFFF00"/>
                </a:solidFill>
              </a:rPr>
              <a:t>pтa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.  </a:t>
            </a:r>
            <a:r>
              <a:rPr lang="ru-RU" sz="2000" dirty="0">
                <a:solidFill>
                  <a:srgbClr val="FFFF00"/>
                </a:solidFill>
              </a:rPr>
              <a:t>А телефон – плотно  </a:t>
            </a:r>
            <a:r>
              <a:rPr lang="ru-RU" sz="2000" dirty="0" smtClean="0">
                <a:solidFill>
                  <a:srgbClr val="FFFF00"/>
                </a:solidFill>
              </a:rPr>
              <a:t>прижать </a:t>
            </a:r>
            <a:r>
              <a:rPr lang="ru-RU" sz="2000" dirty="0">
                <a:solidFill>
                  <a:srgbClr val="FFFF00"/>
                </a:solidFill>
              </a:rPr>
              <a:t>к уху. При удалении микрофона от рта, а телефона от уха -  дальность, громкость и качество связи снижаются. Прикрывать микрофон рукой нельзя, так как при этом снижается его </a:t>
            </a:r>
            <a:r>
              <a:rPr lang="ru-RU" sz="2000" dirty="0" err="1">
                <a:solidFill>
                  <a:srgbClr val="FFFF00"/>
                </a:solidFill>
              </a:rPr>
              <a:t>шумостойкость</a:t>
            </a:r>
            <a:r>
              <a:rPr lang="ru-RU" sz="2000" dirty="0">
                <a:solidFill>
                  <a:srgbClr val="FFFF00"/>
                </a:solidFill>
              </a:rPr>
              <a:t> и слышимость будет хуже;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 flipV="1">
            <a:off x="7204178" y="583606"/>
            <a:ext cx="3671887" cy="5418667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6495887" y="2394806"/>
            <a:ext cx="50884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- для ведения разговора надо нажать разговорный клапан, расположенный на рукоятке микротелефона (включается питание усилителя передачи).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39766" y="3364302"/>
            <a:ext cx="1948491" cy="2220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talks.guns.ru/forums/icons/forum_pictures/005022/50225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51" y="1594897"/>
            <a:ext cx="460791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1411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y-market.com/_bd/52/5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75" y="3692106"/>
            <a:ext cx="6659593" cy="300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>
            <a:off x="178799" y="1077914"/>
            <a:ext cx="7899400" cy="2606675"/>
          </a:xfrm>
          <a:prstGeom prst="stripedRightArrow">
            <a:avLst>
              <a:gd name="adj1" fmla="val 77463"/>
              <a:gd name="adj2" fmla="val 70895"/>
            </a:avLst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предназначен</a:t>
            </a:r>
            <a:r>
              <a:rPr lang="ru-RU" i="1" dirty="0"/>
              <a:t> для обеспечения телефонной связи на 20 - 30 км. Кабель состоит из токопроводящих жил (медных и стальных оцинкованных проволок) с изоляцией из полиэтилена высокой плотности, скрученных в пару. </a:t>
            </a:r>
            <a:endParaRPr lang="ru-RU" dirty="0"/>
          </a:p>
        </p:txBody>
      </p:sp>
      <p:pic>
        <p:nvPicPr>
          <p:cNvPr id="26629" name="Picture 4" descr="http://alsana.kz/upload/iblock/c76/c7613c867a6de60a4740b0a1b8c4d0f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884929"/>
            <a:ext cx="4348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7" name="Точечный рисунок" r:id="rId6" imgW="4266667" imgH="3486637" progId="PBrush">
                  <p:embed/>
                </p:oleObj>
              </mc:Choice>
              <mc:Fallback>
                <p:oleObj name="Точечный рисунок" r:id="rId6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Полевой кабель П-274М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705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524001" y="5190439"/>
            <a:ext cx="9144000" cy="1495034"/>
          </a:xfrm>
        </p:spPr>
        <p:txBody>
          <a:bodyPr rtlCol="0">
            <a:normAutofit/>
          </a:bodyPr>
          <a:lstStyle/>
          <a:p>
            <a:pPr marL="0" indent="3556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светостабилизированного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полиэтилена высокой плотности, толщиной 0.5 мм.</a:t>
            </a:r>
          </a:p>
          <a:p>
            <a:pPr marL="0" indent="3556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изолированные жилы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максимальным диаметром 2.3 мм скручиваются в пару с шагом 80-100 мм. </a:t>
            </a:r>
            <a:endParaRPr lang="ru-RU" altLang="ru-RU" sz="2400" dirty="0"/>
          </a:p>
        </p:txBody>
      </p:sp>
      <p:pic>
        <p:nvPicPr>
          <p:cNvPr id="215044" name="Picture 2" descr="П274М, П274МЛ Провод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21" y="1490035"/>
            <a:ext cx="966158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D793179-7A48-4A30-B8FA-10F5ADA64ECE}" type="slidenum">
              <a:rPr lang="ru-RU" altLang="ru-RU" sz="2400" b="1" smtClean="0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pPr/>
              <a:t>15</a:t>
            </a:fld>
            <a:endParaRPr lang="ru-RU" altLang="ru-RU" sz="2400" b="1" smtClean="0">
              <a:solidFill>
                <a:srgbClr val="FFFFFF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1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Полевой кабель П-274М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8" y="2204865"/>
            <a:ext cx="10586644" cy="416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7210" y="1196753"/>
            <a:ext cx="8256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технические характеристики легких кабелей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5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Полевой кабель П-274М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5" name="Picture 1" descr="Кабеля П-274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3" y="1354347"/>
            <a:ext cx="10028089" cy="52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825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1497" y="670542"/>
            <a:ext cx="8256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технические характеристики легких кабелей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9" name="Точечный рисунок" r:id="rId6" imgW="4266667" imgH="3486637" progId="PBrush">
                  <p:embed/>
                </p:oleObj>
              </mc:Choice>
              <mc:Fallback>
                <p:oleObj name="Точечный рисунок" r:id="rId6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Полевой кабель П-274М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5"/>
          <p:cNvGrpSpPr>
            <a:grpSpLocks/>
          </p:cNvGrpSpPr>
          <p:nvPr/>
        </p:nvGrpSpPr>
        <p:grpSpPr bwMode="auto">
          <a:xfrm>
            <a:off x="493184" y="1115775"/>
            <a:ext cx="5952067" cy="754063"/>
            <a:chOff x="0" y="0"/>
            <a:chExt cx="7128792" cy="8374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7128792" cy="8374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562" y="40551"/>
              <a:ext cx="7047668" cy="756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i="1" dirty="0"/>
                <a:t>Строительная длина кабеля - 500 м.</a:t>
              </a:r>
              <a:endParaRPr lang="ru-RU" dirty="0"/>
            </a:p>
          </p:txBody>
        </p:sp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1583267" y="2110360"/>
            <a:ext cx="6718300" cy="688975"/>
            <a:chOff x="0" y="791"/>
            <a:chExt cx="7128792" cy="105094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791"/>
              <a:ext cx="7128792" cy="10509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1659" y="51642"/>
              <a:ext cx="7025476" cy="949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i="1" dirty="0"/>
                <a:t>Масса одного километра кабеля - не более 16 кг.</a:t>
              </a:r>
              <a:endParaRPr lang="ru-RU" dirty="0"/>
            </a:p>
          </p:txBody>
        </p:sp>
      </p:grpSp>
      <p:sp>
        <p:nvSpPr>
          <p:cNvPr id="20" name="Скругленный прямоугольник 4"/>
          <p:cNvSpPr/>
          <p:nvPr/>
        </p:nvSpPr>
        <p:spPr>
          <a:xfrm>
            <a:off x="1231901" y="3143250"/>
            <a:ext cx="9345084" cy="1098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/>
          </a:p>
        </p:txBody>
      </p:sp>
      <p:grpSp>
        <p:nvGrpSpPr>
          <p:cNvPr id="27653" name="Группа 12"/>
          <p:cNvGrpSpPr>
            <a:grpSpLocks/>
          </p:cNvGrpSpPr>
          <p:nvPr/>
        </p:nvGrpSpPr>
        <p:grpSpPr bwMode="auto">
          <a:xfrm>
            <a:off x="3843868" y="4864222"/>
            <a:ext cx="5854700" cy="644525"/>
            <a:chOff x="0" y="1515836"/>
            <a:chExt cx="7128792" cy="12168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515836"/>
              <a:ext cx="7128792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6"/>
            <p:cNvSpPr/>
            <p:nvPr/>
          </p:nvSpPr>
          <p:spPr>
            <a:xfrm>
              <a:off x="59277" y="1575777"/>
              <a:ext cx="7010237" cy="1096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i="1" dirty="0"/>
                <a:t>Масса катушки - 4,5 кг. </a:t>
              </a:r>
              <a:endParaRPr lang="ru-RU" dirty="0"/>
            </a:p>
          </p:txBody>
        </p:sp>
      </p:grpSp>
      <p:grpSp>
        <p:nvGrpSpPr>
          <p:cNvPr id="27654" name="Группа 13"/>
          <p:cNvGrpSpPr>
            <a:grpSpLocks/>
          </p:cNvGrpSpPr>
          <p:nvPr/>
        </p:nvGrpSpPr>
        <p:grpSpPr bwMode="auto">
          <a:xfrm>
            <a:off x="5427133" y="5748339"/>
            <a:ext cx="6570133" cy="682625"/>
            <a:chOff x="59399" y="2670604"/>
            <a:chExt cx="7176480" cy="140663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7950" y="2670604"/>
              <a:ext cx="7127929" cy="12169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59399" y="2978101"/>
              <a:ext cx="7010015" cy="109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i="1" dirty="0"/>
                <a:t>Масса катушки с кабелем - не более 12 - 13 кг.</a:t>
              </a:r>
              <a:endParaRPr lang="ru-RU" dirty="0"/>
            </a:p>
          </p:txBody>
        </p:sp>
      </p:grpSp>
      <p:sp>
        <p:nvSpPr>
          <p:cNvPr id="21" name="Выноска со стрелками влево/вправо 20"/>
          <p:cNvSpPr/>
          <p:nvPr/>
        </p:nvSpPr>
        <p:spPr>
          <a:xfrm rot="5400000">
            <a:off x="4970581" y="-627205"/>
            <a:ext cx="2065338" cy="8981017"/>
          </a:xfrm>
          <a:prstGeom prst="leftRightArrowCallout">
            <a:avLst>
              <a:gd name="adj1" fmla="val 6478"/>
              <a:gd name="adj2" fmla="val 10677"/>
              <a:gd name="adj3" fmla="val 15618"/>
              <a:gd name="adj4" fmla="val 48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6" name="Прямоугольник 21"/>
          <p:cNvSpPr>
            <a:spLocks noChangeArrowheads="1"/>
          </p:cNvSpPr>
          <p:nvPr/>
        </p:nvSpPr>
        <p:spPr bwMode="auto">
          <a:xfrm>
            <a:off x="1967443" y="3567837"/>
            <a:ext cx="7874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i="1" dirty="0">
                <a:solidFill>
                  <a:schemeClr val="bg1"/>
                </a:solidFill>
              </a:rPr>
              <a:t>Телефонно-</a:t>
            </a:r>
            <a:r>
              <a:rPr lang="ru-RU" i="1" dirty="0" err="1">
                <a:solidFill>
                  <a:schemeClr val="bg1"/>
                </a:solidFill>
              </a:rPr>
              <a:t>кабелъная</a:t>
            </a:r>
            <a:r>
              <a:rPr lang="ru-RU" i="1" dirty="0">
                <a:solidFill>
                  <a:schemeClr val="bg1"/>
                </a:solidFill>
              </a:rPr>
              <a:t> катушка ТК - 2  служит для удобства размотки кабеля при прокладке линий связи и для сматывания кабеля при ее снятии.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Развернутая стрелка 23"/>
          <p:cNvSpPr/>
          <p:nvPr/>
        </p:nvSpPr>
        <p:spPr>
          <a:xfrm rot="5400000">
            <a:off x="7383464" y="325437"/>
            <a:ext cx="1368425" cy="3244851"/>
          </a:xfrm>
          <a:prstGeom prst="uturnArrow">
            <a:avLst>
              <a:gd name="adj1" fmla="val 15854"/>
              <a:gd name="adj2" fmla="val 14447"/>
              <a:gd name="adj3" fmla="val 29221"/>
              <a:gd name="adj4" fmla="val 43750"/>
              <a:gd name="adj5" fmla="val 43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звернутая стрелка 24"/>
          <p:cNvSpPr/>
          <p:nvPr/>
        </p:nvSpPr>
        <p:spPr>
          <a:xfrm rot="5400000" flipH="1" flipV="1">
            <a:off x="3461808" y="4193966"/>
            <a:ext cx="1092200" cy="2838451"/>
          </a:xfrm>
          <a:prstGeom prst="uturnArrow">
            <a:avLst>
              <a:gd name="adj1" fmla="val 15854"/>
              <a:gd name="adj2" fmla="val 14447"/>
              <a:gd name="adj3" fmla="val 29221"/>
              <a:gd name="adj4" fmla="val 43750"/>
              <a:gd name="adj5" fmla="val 43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 descr="image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7" y="4454736"/>
            <a:ext cx="1995577" cy="17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b616d20c7f44929dcc50d9f0389acd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75019">
            <a:off x="10139283" y="1132046"/>
            <a:ext cx="1496652" cy="23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Точечный рисунок" r:id="rId5" imgW="4266667" imgH="3486637" progId="PBrush">
                  <p:embed/>
                </p:oleObj>
              </mc:Choice>
              <mc:Fallback>
                <p:oleObj name="Точечный рисунок" r:id="rId5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18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Телефонно-кабельная катушка ТК-2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91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2399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19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321" y="1190108"/>
            <a:ext cx="11317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Тип</a:t>
            </a:r>
            <a:r>
              <a:rPr lang="ru-RU" sz="2000" dirty="0" smtClean="0"/>
              <a:t> </a:t>
            </a:r>
            <a:r>
              <a:rPr lang="ru-RU" sz="2000" dirty="0"/>
              <a:t>- переносной телефонный коммутатор системы МБ с индукторным </a:t>
            </a:r>
            <a:r>
              <a:rPr lang="ru-RU" sz="2000" dirty="0" smtClean="0"/>
              <a:t>вызовом.</a:t>
            </a:r>
            <a:endParaRPr lang="ru-RU" sz="2000" dirty="0"/>
          </a:p>
          <a:p>
            <a:pPr algn="just"/>
            <a:r>
              <a:rPr lang="ru-RU" sz="2000" b="1" i="1" dirty="0"/>
              <a:t>Назначение</a:t>
            </a:r>
            <a:r>
              <a:rPr lang="ru-RU" sz="2000" dirty="0"/>
              <a:t> - для создания телефонной станции малой емкости в полевых условиях.</a:t>
            </a:r>
          </a:p>
          <a:p>
            <a:pPr algn="just"/>
            <a:r>
              <a:rPr lang="ru-RU" sz="2000" b="1" i="1" dirty="0"/>
              <a:t>Емкость</a:t>
            </a:r>
            <a:r>
              <a:rPr lang="ru-RU" sz="2000" dirty="0"/>
              <a:t> - рассчитан на включение 10 2-х проводных кабельных линий и линий дистанционного управления радиостанциями. Емкость может быть увеличена до 20 номеров путем совместной установки и спаривания двух коммутаторов при обслуживании их одним телефонистом. В коммутаторе предусмотрена возможность циркулярного соединения абонентов.</a:t>
            </a:r>
          </a:p>
          <a:p>
            <a:pPr algn="just"/>
            <a:r>
              <a:rPr lang="ru-RU" sz="2000" b="1" i="1" dirty="0"/>
              <a:t>Источники питания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батарея ГБ-10-У-1,3, напряжением 9 </a:t>
            </a:r>
            <a:r>
              <a:rPr lang="ru-RU" sz="2000" dirty="0" smtClean="0">
                <a:sym typeface="Symbol"/>
              </a:rPr>
              <a:t> </a:t>
            </a:r>
            <a:r>
              <a:rPr lang="ru-RU" sz="2000" dirty="0" smtClean="0"/>
              <a:t>1,5 </a:t>
            </a:r>
            <a:r>
              <a:rPr lang="ru-RU" sz="2000" dirty="0"/>
              <a:t>В,</a:t>
            </a:r>
            <a:br>
              <a:rPr lang="ru-RU" sz="2000" dirty="0"/>
            </a:br>
            <a:r>
              <a:rPr lang="ru-RU" sz="2000" dirty="0" smtClean="0"/>
              <a:t>                                                         -        батарея </a:t>
            </a:r>
            <a:r>
              <a:rPr lang="ru-RU" sz="2000" dirty="0"/>
              <a:t>ЭЛЕМС 10 Т напряжением 11,0 В.</a:t>
            </a:r>
          </a:p>
          <a:p>
            <a:pPr algn="just"/>
            <a:r>
              <a:rPr lang="ru-RU" sz="2000" b="1" i="1" dirty="0"/>
              <a:t>Масса</a:t>
            </a:r>
            <a:r>
              <a:rPr lang="ru-RU" sz="2000" dirty="0"/>
              <a:t> - коммутатора 13 кг, соединительного оборудования 9 кг.</a:t>
            </a:r>
          </a:p>
        </p:txBody>
      </p:sp>
      <p:pic>
        <p:nvPicPr>
          <p:cNvPr id="6" name="Рисунок 5" descr="2. Назначение, состав, основные ттх, принципиальная схема и принцип  установления соединений в коммутаторе п-193м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82" y="4072214"/>
            <a:ext cx="3830129" cy="239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атарея &quot;ГБ10У1,3&quot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04" y="4183811"/>
            <a:ext cx="3148643" cy="2090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62993" y="750963"/>
            <a:ext cx="584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Технические характеристики коммутатора П-193М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8147" y="1484784"/>
            <a:ext cx="107081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УЧЕБНЫЕ ВОПРОСЫ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61950" algn="l"/>
                <a:tab pos="447675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1. Назначение, тактико-технические характеристики, подготовка к работе и подключение к линии полевых телефонных аппаратов ТА-57. Назначение и устройство легкого полевого кабеля П-274М. Порядок размотки его с катушки и намотки на нее. Изготовление временных  сростков на полевом кабеле.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Назначение, тактико-технические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и общее устройство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переносной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радиостанции. Органы управления переносной радиостанции и их назначение. Подготовка переносной радиостанции к работе и проверка ее работоспособности.</a:t>
            </a:r>
          </a:p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 на заданную частоту.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82574"/>
              </p:ext>
            </p:extLst>
          </p:nvPr>
        </p:nvGraphicFramePr>
        <p:xfrm>
          <a:off x="11255375" y="98425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75" y="98425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69993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20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456" y="1681814"/>
            <a:ext cx="11317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Коммутатор обеспечивает:</a:t>
            </a:r>
            <a:endParaRPr lang="ru-RU" sz="2000" dirty="0"/>
          </a:p>
          <a:p>
            <a:pPr lvl="0" algn="just"/>
            <a:r>
              <a:rPr lang="ru-RU" sz="2000" dirty="0"/>
              <a:t>Телефонную связь между абонентами МБ.</a:t>
            </a:r>
          </a:p>
          <a:p>
            <a:pPr lvl="0" algn="just"/>
            <a:r>
              <a:rPr lang="ru-RU" sz="2000" dirty="0"/>
              <a:t>Циркулярное соединение до 10 абонентов.</a:t>
            </a:r>
          </a:p>
          <a:p>
            <a:pPr lvl="0" algn="just"/>
            <a:r>
              <a:rPr lang="ru-RU" sz="2000" dirty="0"/>
              <a:t>Установление соединения между 5-ю парами абонентов одновременно.</a:t>
            </a:r>
          </a:p>
          <a:p>
            <a:pPr lvl="0" algn="just"/>
            <a:r>
              <a:rPr lang="ru-RU" sz="2000" dirty="0"/>
              <a:t>Дистанционное управление радиостанциями.</a:t>
            </a:r>
          </a:p>
          <a:p>
            <a:pPr lvl="0" algn="just"/>
            <a:r>
              <a:rPr lang="ru-RU" sz="2000" dirty="0"/>
              <a:t>Спаренную работу с аналогичным коммутатором.</a:t>
            </a:r>
          </a:p>
          <a:p>
            <a:pPr lvl="0" algn="just"/>
            <a:r>
              <a:rPr lang="ru-RU" sz="2000" dirty="0"/>
              <a:t>Прием вызова абонентов, опрос абонентов, посылку им вызова, соединение и отбой абонентов.</a:t>
            </a:r>
          </a:p>
          <a:p>
            <a:pPr lvl="0" algn="just"/>
            <a:r>
              <a:rPr lang="ru-RU" sz="2000" dirty="0"/>
              <a:t>Контроль разговора соединенных абонентов.</a:t>
            </a:r>
          </a:p>
          <a:p>
            <a:pPr lvl="0" algn="just"/>
            <a:r>
              <a:rPr lang="ru-RU" sz="2000" dirty="0"/>
              <a:t>Возможность дублирования разговорных приборов рабочего места оператора внешним ТА системы МБ.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6729" y="1281704"/>
            <a:ext cx="584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Технические характеристики коммутатора П-193М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92920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21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/>
          <a:stretch>
            <a:fillRect/>
          </a:stretch>
        </p:blipFill>
        <p:spPr>
          <a:xfrm>
            <a:off x="145267" y="899464"/>
            <a:ext cx="5651684" cy="48112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7223" y="1701095"/>
            <a:ext cx="65856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/>
              <a:t>Корпус коммутационного устройства изготовлен из металла. На  передней  стороне  данного  устройства </a:t>
            </a:r>
            <a:r>
              <a:rPr lang="ru-RU" sz="1900" dirty="0" smtClean="0"/>
              <a:t>установлены:</a:t>
            </a:r>
            <a:endParaRPr lang="ru-RU" sz="1900" dirty="0"/>
          </a:p>
          <a:p>
            <a:pPr lvl="0"/>
            <a:r>
              <a:rPr lang="ru-RU" sz="2000" dirty="0" smtClean="0"/>
              <a:t>1. Опросно-вызывные </a:t>
            </a:r>
            <a:r>
              <a:rPr lang="ru-RU" sz="2000" dirty="0"/>
              <a:t>кнопки для опроса, вызова и контроля разговора абонентов;</a:t>
            </a:r>
          </a:p>
          <a:p>
            <a:pPr lvl="0"/>
            <a:r>
              <a:rPr lang="ru-RU" sz="2000" dirty="0" smtClean="0"/>
              <a:t>2. Отбойно-вызывные </a:t>
            </a:r>
            <a:r>
              <a:rPr lang="ru-RU" sz="2000" dirty="0"/>
              <a:t>клапана;</a:t>
            </a:r>
            <a:r>
              <a:rPr lang="ru-RU" sz="2000" b="1" dirty="0"/>
              <a:t> </a:t>
            </a:r>
            <a:endParaRPr lang="ru-RU" sz="2000" dirty="0"/>
          </a:p>
          <a:p>
            <a:pPr lvl="0"/>
            <a:r>
              <a:rPr lang="ru-RU" sz="2000" dirty="0" smtClean="0"/>
              <a:t>3. Соединительные </a:t>
            </a:r>
            <a:r>
              <a:rPr lang="ru-RU" sz="2000" dirty="0"/>
              <a:t>гнезда для соединения абонентов между собой;</a:t>
            </a:r>
          </a:p>
          <a:p>
            <a:pPr lvl="0"/>
            <a:r>
              <a:rPr lang="ru-RU" sz="2000" dirty="0" smtClean="0"/>
              <a:t>4. Соединительные </a:t>
            </a:r>
            <a:r>
              <a:rPr lang="ru-RU" sz="2000" dirty="0"/>
              <a:t>шнуры со штепселями для соединения абонентов между собой;</a:t>
            </a:r>
          </a:p>
          <a:p>
            <a:pPr lvl="0"/>
            <a:r>
              <a:rPr lang="ru-RU" sz="2000" dirty="0" smtClean="0"/>
              <a:t>5. Планка </a:t>
            </a:r>
            <a:r>
              <a:rPr lang="ru-RU" sz="2000" dirty="0"/>
              <a:t>для записи позывных;</a:t>
            </a:r>
          </a:p>
          <a:p>
            <a:pPr lvl="0"/>
            <a:r>
              <a:rPr lang="ru-RU" sz="2000" dirty="0" smtClean="0"/>
              <a:t>6. Рычажок </a:t>
            </a:r>
            <a:r>
              <a:rPr lang="ru-RU" sz="2000" dirty="0"/>
              <a:t>для возвращения опросно-вызывных кнопок;</a:t>
            </a:r>
          </a:p>
          <a:p>
            <a:pPr lvl="0"/>
            <a:r>
              <a:rPr lang="ru-RU" sz="2000" dirty="0" smtClean="0"/>
              <a:t>7. Шторка </a:t>
            </a:r>
            <a:r>
              <a:rPr lang="ru-RU" sz="2000" dirty="0"/>
              <a:t>для крепления отбойно - вызывных клапанов;</a:t>
            </a:r>
          </a:p>
          <a:p>
            <a:pPr lvl="0"/>
            <a:r>
              <a:rPr lang="ru-RU" sz="2000" dirty="0" smtClean="0"/>
              <a:t>8. Холостые </a:t>
            </a:r>
            <a:r>
              <a:rPr lang="ru-RU" sz="2000" dirty="0"/>
              <a:t>гнезда для размещения соединительных шнуров со штепселями в рабочем положении.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80913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205068" y="979110"/>
            <a:ext cx="4806880" cy="4498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1835" y="2149420"/>
            <a:ext cx="6542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верхней части данного коммутационного устройства </a:t>
            </a:r>
            <a:r>
              <a:rPr lang="ru-RU" sz="2400" dirty="0" smtClean="0"/>
              <a:t>установлены:</a:t>
            </a:r>
            <a:endParaRPr lang="ru-RU" sz="2400" dirty="0"/>
          </a:p>
          <a:p>
            <a:pPr algn="just"/>
            <a:r>
              <a:rPr lang="ru-RU" sz="2400" dirty="0"/>
              <a:t>  1. Двадцать линейных клемм - они служат для присоединения линий абонентов;</a:t>
            </a:r>
          </a:p>
          <a:p>
            <a:pPr algn="just"/>
            <a:r>
              <a:rPr lang="ru-RU" sz="2400" dirty="0"/>
              <a:t>  2. Отсек, предназначенный для аккумулятора ГБ-10-У-1,3.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222700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441587" y="1112806"/>
            <a:ext cx="4406457" cy="4148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7494" y="1818116"/>
            <a:ext cx="74445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Линейный щиток помещен в металлический корпус и имеет </a:t>
            </a:r>
            <a:r>
              <a:rPr lang="ru-RU" sz="2400" b="1" i="1" dirty="0" smtClean="0"/>
              <a:t>:</a:t>
            </a:r>
            <a:endParaRPr lang="ru-RU" sz="2400" dirty="0"/>
          </a:p>
          <a:p>
            <a:pPr algn="just"/>
            <a:r>
              <a:rPr lang="ru-RU" sz="2400" dirty="0"/>
              <a:t>1. Набор из десяти парных линейных фиксаторов предназначен для присоединения линий абонентов;</a:t>
            </a:r>
          </a:p>
          <a:p>
            <a:pPr algn="just"/>
            <a:r>
              <a:rPr lang="ru-RU" sz="2400" dirty="0"/>
              <a:t>2. </a:t>
            </a:r>
            <a:r>
              <a:rPr lang="ru-RU" sz="2400" dirty="0" err="1"/>
              <a:t>Тридцатиконтактная</a:t>
            </a:r>
            <a:r>
              <a:rPr lang="ru-RU" sz="2400" dirty="0"/>
              <a:t> колодка используется для соединения кабеля связи ТСКВ - 10×2, исходящего от коммутационного оборудования.	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 txBox="1">
            <a:spLocks noGrp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57263" eaLnBrk="1" hangingPunct="1"/>
            <a:fld id="{EEFB3185-A321-486B-8C91-B1093E2A02FD}" type="slidenum">
              <a:rPr lang="ru-RU" altLang="ru-RU" sz="1500" b="0"/>
              <a:pPr algn="r" defTabSz="957263" eaLnBrk="1" hangingPunct="1"/>
              <a:t>24</a:t>
            </a:fld>
            <a:endParaRPr lang="ru-RU" altLang="ru-RU" sz="1500" b="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88189" y="692150"/>
            <a:ext cx="4244195" cy="365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33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0033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0033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0033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00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rgbClr val="FF0000"/>
                </a:solidFill>
                <a:latin typeface="+mn-lt"/>
              </a:rPr>
              <a:t>Порядок работы на коммутаторе: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chemeClr val="tx1"/>
                </a:solidFill>
                <a:latin typeface="+mn-lt"/>
              </a:rPr>
              <a:t>1) при поступлении вызова от абонента </a:t>
            </a:r>
            <a:r>
              <a:rPr lang="ru-RU" altLang="ru-RU" dirty="0">
                <a:solidFill>
                  <a:srgbClr val="0000CC"/>
                </a:solidFill>
                <a:latin typeface="+mn-lt"/>
              </a:rPr>
              <a:t>закрыть  дверцу клапана, 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rgbClr val="008000"/>
                </a:solidFill>
                <a:latin typeface="+mn-lt"/>
              </a:rPr>
              <a:t>нажать опросно-вызывную кнопку</a:t>
            </a:r>
            <a:r>
              <a:rPr lang="ru-RU" altLang="ru-RU" dirty="0">
                <a:solidFill>
                  <a:schemeClr val="tx1"/>
                </a:solidFill>
                <a:latin typeface="+mn-lt"/>
              </a:rPr>
              <a:t>  вызвавшего абонента и произвести опрос;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1844675"/>
            <a:ext cx="732309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4" name="Line 6"/>
          <p:cNvSpPr>
            <a:spLocks noChangeShapeType="1"/>
          </p:cNvSpPr>
          <p:nvPr/>
        </p:nvSpPr>
        <p:spPr bwMode="auto">
          <a:xfrm>
            <a:off x="4163351" y="2618117"/>
            <a:ext cx="2418603" cy="16030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3398808" y="3096883"/>
            <a:ext cx="3183146" cy="6469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 txBox="1">
            <a:spLocks noGrp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57263" eaLnBrk="1" hangingPunct="1"/>
            <a:fld id="{228D6997-0D54-4BD3-B331-2BE7BB305FB4}" type="slidenum">
              <a:rPr lang="ru-RU" altLang="ru-RU" sz="1500" b="0"/>
              <a:pPr algn="r" defTabSz="957263" eaLnBrk="1" hangingPunct="1"/>
              <a:t>25</a:t>
            </a:fld>
            <a:endParaRPr lang="ru-RU" altLang="ru-RU" sz="1500" b="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560715" y="1718694"/>
            <a:ext cx="3890513" cy="29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33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0033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0033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0033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00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chemeClr val="tx1"/>
                </a:solidFill>
                <a:latin typeface="+mn-lt"/>
              </a:rPr>
              <a:t>2) получив заказ на соединение,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rgbClr val="008000"/>
                </a:solidFill>
                <a:latin typeface="+mn-lt"/>
              </a:rPr>
              <a:t>нажать опросно-вызывную кнопку требуемого абонента</a:t>
            </a:r>
            <a:r>
              <a:rPr lang="ru-RU" altLang="ru-RU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altLang="ru-RU" dirty="0">
                <a:solidFill>
                  <a:srgbClr val="0000CC"/>
                </a:solidFill>
                <a:latin typeface="+mn-lt"/>
              </a:rPr>
              <a:t>послать  ему вызов индуктором;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43" y="1325564"/>
            <a:ext cx="6798612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3717985" y="3176016"/>
            <a:ext cx="5568646" cy="1815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V="1">
            <a:off x="2993291" y="3510951"/>
            <a:ext cx="7410165" cy="926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 txBox="1">
            <a:spLocks noGrp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57263" eaLnBrk="1" hangingPunct="1"/>
            <a:fld id="{2ACDF8D0-974C-4C2D-9788-84F4FB9AC709}" type="slidenum">
              <a:rPr lang="ru-RU" altLang="ru-RU" sz="1500" b="0"/>
              <a:pPr algn="r" defTabSz="957263" eaLnBrk="1" hangingPunct="1"/>
              <a:t>26</a:t>
            </a:fld>
            <a:endParaRPr lang="ru-RU" altLang="ru-RU" sz="1500" b="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603849" y="692150"/>
            <a:ext cx="4323862" cy="40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0033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0033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0033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00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chemeClr val="tx1"/>
                </a:solidFill>
                <a:latin typeface="+mn-lt"/>
              </a:rPr>
              <a:t>3) </a:t>
            </a:r>
            <a:r>
              <a:rPr lang="ru-RU" altLang="ru-RU" dirty="0">
                <a:solidFill>
                  <a:srgbClr val="0000CC"/>
                </a:solidFill>
                <a:latin typeface="+mn-lt"/>
              </a:rPr>
              <a:t>вставить штепсель шнура</a:t>
            </a:r>
            <a:r>
              <a:rPr lang="ru-RU" altLang="ru-RU" dirty="0">
                <a:solidFill>
                  <a:schemeClr val="tx1"/>
                </a:solidFill>
                <a:latin typeface="+mn-lt"/>
              </a:rPr>
              <a:t> вызвавшего абонента в гнездо требуемого абонента,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chemeClr val="tx1"/>
                </a:solidFill>
                <a:latin typeface="+mn-lt"/>
              </a:rPr>
              <a:t>убедиться в прохождении разговора, 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ru-RU" altLang="ru-RU" dirty="0">
                <a:solidFill>
                  <a:schemeClr val="tx1"/>
                </a:solidFill>
                <a:latin typeface="+mn-lt"/>
              </a:rPr>
              <a:t>после чего </a:t>
            </a:r>
            <a:r>
              <a:rPr lang="ru-RU" altLang="ru-RU" dirty="0">
                <a:solidFill>
                  <a:srgbClr val="008000"/>
                </a:solidFill>
                <a:latin typeface="+mn-lt"/>
              </a:rPr>
              <a:t>общим рычагом</a:t>
            </a:r>
            <a:r>
              <a:rPr lang="ru-RU" altLang="ru-RU" dirty="0">
                <a:solidFill>
                  <a:schemeClr val="tx1"/>
                </a:solidFill>
                <a:latin typeface="+mn-lt"/>
              </a:rPr>
              <a:t> освободить нажатую опросно-вызывную кнопку.</a:t>
            </a: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7" y="2027238"/>
            <a:ext cx="6281027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3902863" y="3644899"/>
            <a:ext cx="4732179" cy="5040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4233985" y="1268414"/>
            <a:ext cx="5406292" cy="3240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nimBg="1"/>
      <p:bldP spid="1679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661549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1" y="970433"/>
            <a:ext cx="1140777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b="1" i="1" dirty="0" smtClean="0"/>
              <a:t>Тип</a:t>
            </a:r>
            <a:r>
              <a:rPr lang="ru-RU" sz="1900" dirty="0" smtClean="0"/>
              <a:t> </a:t>
            </a:r>
            <a:r>
              <a:rPr lang="ru-RU" sz="1900" dirty="0"/>
              <a:t>- переносной полевой телефонный коммутатор системы МБ с индукторным </a:t>
            </a:r>
            <a:r>
              <a:rPr lang="ru-RU" sz="1900" dirty="0" smtClean="0"/>
              <a:t>вызовом.</a:t>
            </a:r>
            <a:endParaRPr lang="ru-RU" sz="1900" dirty="0"/>
          </a:p>
          <a:p>
            <a:pPr algn="just"/>
            <a:r>
              <a:rPr lang="ru-RU" sz="1900" b="1" i="1" dirty="0"/>
              <a:t>Назначение</a:t>
            </a:r>
            <a:r>
              <a:rPr lang="ru-RU" sz="1900" dirty="0"/>
              <a:t> - для создания телефонной станции малой емкости в полевых условиях.</a:t>
            </a:r>
          </a:p>
          <a:p>
            <a:pPr algn="just"/>
            <a:r>
              <a:rPr lang="ru-RU" sz="1900" b="1" i="1" dirty="0"/>
              <a:t>Емкость</a:t>
            </a:r>
            <a:r>
              <a:rPr lang="ru-RU" sz="1900" dirty="0"/>
              <a:t> - рассчитан на включение 10-ти 2-х проводных полевых кабельных линий, линий дистанционного управления радиостанциями и линии станции ЦБ (АТС) к абонентским линиям 1 или 2, работающим в режиме СЛ. Емкость может быть увеличена до 20 номеров путем совместной установки и спаривания двух коммутаторов при обслуживании их одним телефонистом. В коммутаторе предусмотрена возможность циркулярного соединения абонентов.</a:t>
            </a:r>
          </a:p>
          <a:p>
            <a:pPr algn="just"/>
            <a:r>
              <a:rPr lang="ru-RU" sz="1900" b="1" i="1" dirty="0"/>
              <a:t>Источники питания</a:t>
            </a:r>
            <a:r>
              <a:rPr lang="ru-RU" sz="1900" dirty="0"/>
              <a:t> - батарея ГБ-10-У-1,3, напряжением 9</a:t>
            </a:r>
            <a:r>
              <a:rPr lang="ru-RU" sz="1900" dirty="0">
                <a:sym typeface="Symbol"/>
              </a:rPr>
              <a:t></a:t>
            </a:r>
            <a:r>
              <a:rPr lang="ru-RU" sz="1900" dirty="0"/>
              <a:t>1,5 В.</a:t>
            </a:r>
            <a:br>
              <a:rPr lang="ru-RU" sz="1900" dirty="0"/>
            </a:br>
            <a:r>
              <a:rPr lang="ru-RU" sz="1900" dirty="0"/>
              <a:t>                  </a:t>
            </a:r>
            <a:r>
              <a:rPr lang="ru-RU" sz="1900" dirty="0" smtClean="0"/>
              <a:t>                                               -           батарея </a:t>
            </a:r>
            <a:r>
              <a:rPr lang="ru-RU" sz="1900" dirty="0"/>
              <a:t>ЭЛЕМС 10Т напряжением 11,0 В.</a:t>
            </a:r>
          </a:p>
          <a:p>
            <a:pPr algn="just"/>
            <a:r>
              <a:rPr lang="ru-RU" sz="1900" b="1" i="1" dirty="0"/>
              <a:t>Масса</a:t>
            </a:r>
            <a:r>
              <a:rPr lang="ru-RU" sz="1900" dirty="0"/>
              <a:t> - коммутатора - 10, 5 кг, соединительного оборудования - 9,5 кг.</a:t>
            </a:r>
          </a:p>
        </p:txBody>
      </p:sp>
      <p:pic>
        <p:nvPicPr>
          <p:cNvPr id="6" name="Рисунок 5" descr="П 193м полевой телефонный коммутатор схем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4061143"/>
            <a:ext cx="3122762" cy="261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атарея &quot;ГБ10У1,3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79" y="4252823"/>
            <a:ext cx="2786332" cy="20703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28686" y="613089"/>
            <a:ext cx="5893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Технические характеристики коммутатора П-193 М2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П-193М2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6357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28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578" y="818627"/>
            <a:ext cx="6876599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/>
              <a:t>Органы управления и их значение</a:t>
            </a:r>
            <a:endParaRPr lang="ru-RU" sz="1900" dirty="0"/>
          </a:p>
          <a:p>
            <a:pPr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/>
              <a:t>Внутреннее устройство коммутационного аппарата включает в себя стальной каркас, на передней части которого </a:t>
            </a:r>
            <a:r>
              <a:rPr lang="ru-RU" sz="1900" dirty="0" smtClean="0"/>
              <a:t>установлены:</a:t>
            </a:r>
            <a:endParaRPr lang="ru-RU" sz="1900" dirty="0"/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1. Опросно-вызывные </a:t>
            </a:r>
            <a:r>
              <a:rPr lang="ru-RU" sz="1900" dirty="0"/>
              <a:t>кнопки;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2. 4 </a:t>
            </a:r>
            <a:r>
              <a:rPr lang="ru-RU" sz="1900" dirty="0"/>
              <a:t>ряда кнопок 1…10 промежуточные линии;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3. Кнопки </a:t>
            </a:r>
            <a:r>
              <a:rPr lang="ru-RU" sz="1900" dirty="0"/>
              <a:t>СБРОС для приведения кнопок 1…10 рабочего места;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4. Кнопка </a:t>
            </a:r>
            <a:r>
              <a:rPr lang="ru-RU" sz="1900" dirty="0"/>
              <a:t>НАБ. НОМЕРА при работе с АТС;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5. Тумблеры </a:t>
            </a:r>
            <a:r>
              <a:rPr lang="ru-RU" sz="1900" dirty="0"/>
              <a:t>СЛ1-МБ, СЛ2-МБ для переключения первого, второго абонентского комплекта в режим МБ или СЛ;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6. Тумблер </a:t>
            </a:r>
            <a:r>
              <a:rPr lang="ru-RU" sz="1900" dirty="0"/>
              <a:t>ЗС-ОТКЛ для отключения звуковой сигнализации;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7. Тумблер </a:t>
            </a:r>
            <a:r>
              <a:rPr lang="ru-RU" sz="1900" dirty="0"/>
              <a:t>ПИТ-ОТКЛ для подключения оборудования коммутатора к батарее питания;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8. Светодиоды </a:t>
            </a:r>
            <a:r>
              <a:rPr lang="ru-RU" sz="1900" dirty="0"/>
              <a:t>1...10 для оптической индикации приема вызова;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9. Светодиоды </a:t>
            </a:r>
            <a:r>
              <a:rPr lang="ru-RU" sz="1900" dirty="0"/>
              <a:t>1...4 ПРОМЕЖ. ЛИНИИ для оптической индикации приема отбоя;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10.Номеронабиратель </a:t>
            </a:r>
            <a:r>
              <a:rPr lang="ru-RU" sz="1900" dirty="0"/>
              <a:t>Н1 для набора номера при работе в режиме СЛ;</a:t>
            </a:r>
          </a:p>
          <a:p>
            <a:pPr lvl="0" algn="just">
              <a:tabLst>
                <a:tab pos="5918200" algn="l"/>
                <a:tab pos="6099175" algn="l"/>
                <a:tab pos="6634163" algn="l"/>
              </a:tabLst>
            </a:pPr>
            <a:r>
              <a:rPr lang="ru-RU" sz="1900" dirty="0" smtClean="0"/>
              <a:t>11. Разъемы </a:t>
            </a:r>
            <a:r>
              <a:rPr lang="ru-RU" sz="1900" dirty="0"/>
              <a:t>СПАР.РАБ, МТ, клеммы ТА для подключения внешних устройств.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7177176" y="1397479"/>
            <a:ext cx="4848047" cy="4087639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П-193М2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33447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29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/>
          <a:stretch>
            <a:fillRect/>
          </a:stretch>
        </p:blipFill>
        <p:spPr>
          <a:xfrm>
            <a:off x="1190445" y="569344"/>
            <a:ext cx="10058400" cy="571068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Коммутатор П-193М2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38175" y="1302955"/>
            <a:ext cx="11119629" cy="38500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lvl="0" indent="-457200" algn="just" eaLnBrk="0" hangingPunct="0">
              <a:lnSpc>
                <a:spcPct val="110000"/>
              </a:lnSpc>
              <a:defRPr sz="23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effectLst/>
              </a:rPr>
              <a:t>1. Подготовка по связи. Учебное пособие.- М.: 2019 г.</a:t>
            </a:r>
          </a:p>
          <a:p>
            <a:r>
              <a:rPr lang="ru-RU" sz="2400" dirty="0">
                <a:effectLst/>
              </a:rPr>
              <a:t>2. Сборник нормативов по боевой подготовке Сухопутных войск. Воениздат.  2011 г.</a:t>
            </a:r>
          </a:p>
          <a:p>
            <a:r>
              <a:rPr lang="ru-RU" sz="2400" dirty="0" smtClean="0">
                <a:effectLst/>
              </a:rPr>
              <a:t>3. </a:t>
            </a:r>
            <a:r>
              <a:rPr lang="ru-RU" sz="2400" dirty="0">
                <a:effectLst/>
              </a:rPr>
              <a:t>Учебник сержанта мотострелковых войск. Воениздат.- М.:  2003 г.</a:t>
            </a:r>
          </a:p>
          <a:p>
            <a:r>
              <a:rPr lang="ru-RU" sz="2400" dirty="0" smtClean="0">
                <a:effectLst/>
              </a:rPr>
              <a:t>4. </a:t>
            </a:r>
            <a:r>
              <a:rPr lang="ru-RU" sz="2400" dirty="0">
                <a:effectLst/>
              </a:rPr>
              <a:t>Учебник сержанта войск связи. Воениздат.- М.: 2004 г.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33651" y="284969"/>
            <a:ext cx="6657974" cy="567157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000" rIns="27000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Литература:    </a:t>
            </a:r>
          </a:p>
        </p:txBody>
      </p:sp>
      <p:sp>
        <p:nvSpPr>
          <p:cNvPr id="18" name="AutoShape 8" descr="http://www.obg33.narod.ru/oborona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19" name="AutoShape 10" descr="http://www.obg33.narod.ru/oborona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0" name="AutoShape 12" descr="http://www.obg33.narod.ru/oborona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1" name="AutoShape 15" descr="http://img1.labirint.ru/books43/429635/big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44280"/>
              </p:ext>
            </p:extLst>
          </p:nvPr>
        </p:nvGraphicFramePr>
        <p:xfrm>
          <a:off x="11266487" y="136525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6487" y="136525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61750" y="233585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93907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30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81226" y="248178"/>
            <a:ext cx="8315324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itchFamily="34" charset="0"/>
              </a:rPr>
              <a:t>Устройство </a:t>
            </a:r>
            <a:r>
              <a:rPr lang="ru-RU" dirty="0">
                <a:latin typeface="Arial" pitchFamily="34" charset="0"/>
              </a:rPr>
              <a:t>сростков легких полевых кабелей </a:t>
            </a:r>
            <a:r>
              <a:rPr lang="ru-RU" dirty="0" smtClean="0">
                <a:latin typeface="Arial" pitchFamily="34" charset="0"/>
              </a:rPr>
              <a:t>связи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145240" y="1643062"/>
            <a:ext cx="8458199" cy="2462213"/>
            <a:chOff x="0" y="178"/>
            <a:chExt cx="4701" cy="1016"/>
          </a:xfrm>
        </p:grpSpPr>
        <p:pic>
          <p:nvPicPr>
            <p:cNvPr id="35841" name="Рисунок 358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"/>
            <a:stretch>
              <a:fillRect/>
            </a:stretch>
          </p:blipFill>
          <p:spPr bwMode="auto">
            <a:xfrm>
              <a:off x="0" y="270"/>
              <a:ext cx="4701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2135" y="178"/>
              <a:ext cx="9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flipV="1">
              <a:off x="1539" y="1013"/>
              <a:ext cx="15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2119" y="1013"/>
              <a:ext cx="4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1539" y="541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3122" y="541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473786" y="1321543"/>
            <a:ext cx="6953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144" y="4465588"/>
            <a:ext cx="11158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условиях местности, при монтаже кабелей типов П-274 и П-274м, необходимо проводить соединение, придерживаясь определённых инструкций: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аккуратно удалить изоляционный слой с проводящих жил на длину от 10 до 12 миллиметров с помощью режущего инструмента;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разделить медные провода внутри каждой жилы и отвести их в сторону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2777" y="768881"/>
            <a:ext cx="434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Правила сращивания полевого кабеля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1631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31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201524" y="1518238"/>
            <a:ext cx="8000999" cy="2552701"/>
            <a:chOff x="0" y="-11"/>
            <a:chExt cx="5109" cy="1146"/>
          </a:xfrm>
        </p:grpSpPr>
        <p:pic>
          <p:nvPicPr>
            <p:cNvPr id="35850" name="Рисунок 358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"/>
            <a:stretch>
              <a:fillRect/>
            </a:stretch>
          </p:blipFill>
          <p:spPr bwMode="auto">
            <a:xfrm>
              <a:off x="0" y="-11"/>
              <a:ext cx="5109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852" name="Line 54"/>
            <p:cNvCxnSpPr>
              <a:cxnSpLocks noChangeShapeType="1"/>
            </p:cNvCxnSpPr>
            <p:nvPr/>
          </p:nvCxnSpPr>
          <p:spPr bwMode="auto">
            <a:xfrm>
              <a:off x="2023" y="171"/>
              <a:ext cx="5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5411102" y="1552164"/>
            <a:ext cx="704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20-25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8964" y="4368284"/>
            <a:ext cx="565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связать стальные проволоки жил прямым узлом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81226" y="248178"/>
            <a:ext cx="8315324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itchFamily="34" charset="0"/>
              </a:rPr>
              <a:t>Устройство </a:t>
            </a:r>
            <a:r>
              <a:rPr lang="ru-RU" dirty="0">
                <a:latin typeface="Arial" pitchFamily="34" charset="0"/>
              </a:rPr>
              <a:t>сростков легких полевых кабелей </a:t>
            </a:r>
            <a:r>
              <a:rPr lang="ru-RU" dirty="0" smtClean="0">
                <a:latin typeface="Arial" pitchFamily="34" charset="0"/>
              </a:rPr>
              <a:t>связи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63502" y="912850"/>
            <a:ext cx="434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Правила сращивания полевого кабеля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250447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81226" y="248178"/>
            <a:ext cx="8315324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itchFamily="34" charset="0"/>
              </a:rPr>
              <a:t>Устройство </a:t>
            </a:r>
            <a:r>
              <a:rPr lang="ru-RU" dirty="0">
                <a:latin typeface="Arial" pitchFamily="34" charset="0"/>
              </a:rPr>
              <a:t>сростков легких полевых кабелей </a:t>
            </a:r>
            <a:r>
              <a:rPr lang="ru-RU" dirty="0" smtClean="0">
                <a:latin typeface="Arial" pitchFamily="34" charset="0"/>
              </a:rPr>
              <a:t>связи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103313"/>
            <a:ext cx="8601074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262" y="3807767"/>
            <a:ext cx="11068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- срезать выступающие концы стальных кабелей после того, как узел будет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затянут;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вокруг узла выполнить обмотку медными жилами левой стороны, следуя направлению движения часов, в то время как медные жилы правой стороны следует обмотать в направлении, противоположном движению часовых стрелок;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используя оставшиеся части медных кабелей, обернуть обрезанные концы стальных проводов, продолжая обмотку вдоль всей длины до самой токопроводящей жилы.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3502" y="912850"/>
            <a:ext cx="434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Правила сращивания полевого кабеля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09679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81226" y="248178"/>
            <a:ext cx="8315324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itchFamily="34" charset="0"/>
              </a:rPr>
              <a:t>Устройство </a:t>
            </a:r>
            <a:r>
              <a:rPr lang="ru-RU" dirty="0">
                <a:latin typeface="Arial" pitchFamily="34" charset="0"/>
              </a:rPr>
              <a:t>сростков легких полевых кабелей </a:t>
            </a:r>
            <a:r>
              <a:rPr lang="ru-RU" dirty="0" smtClean="0">
                <a:latin typeface="Arial" pitchFamily="34" charset="0"/>
              </a:rPr>
              <a:t>связи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35616"/>
            <a:ext cx="8248649" cy="20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8675" y="3496092"/>
            <a:ext cx="1049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Провести изоляцию соединения, обернув каждый проводник минимум пятью оборотами изоляционной ленты. При этом лента должна захватывать внешнюю оболочку провода минимум на 10-15 миллиметров с обеих сторон. Важно, чтобы каждый новый слой ленты частично накладывался на предыдущий, покрывая его на половину своей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ширины;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Произвести укрепление мест соединения проводников, добавив 2-3 слоя изоляционной ленты между точками их стыковки, обеспечивая тем самым их неподвижность относительно друг друга.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Соединение на другом конце кабеля следует выполнять с несовпадением по отношению к первоначальному соединению, чтобы обеспечить дополнительную стабильность конструкции.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3502" y="912850"/>
            <a:ext cx="434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Правила сращивания полевого кабеля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098567" y="1858681"/>
            <a:ext cx="104878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вопрос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Назначение, тактико-технические данные и общее устройство переносной радиостанции. Органы управления переносной радиостанции и их назначение. Подготовка переносной радиостанции к работе и проверка ее работоспособности.</a:t>
            </a:r>
          </a:p>
          <a:p>
            <a:pPr algn="just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на заданную частоту.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9520"/>
              </p:ext>
            </p:extLst>
          </p:nvPr>
        </p:nvGraphicFramePr>
        <p:xfrm>
          <a:off x="11294729" y="8890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729" y="8890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60623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447064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291" y="1486106"/>
            <a:ext cx="878456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/>
              <a:t>Тип</a:t>
            </a:r>
            <a:endParaRPr lang="ru-RU" sz="1700" dirty="0"/>
          </a:p>
          <a:p>
            <a:pPr algn="just"/>
            <a:r>
              <a:rPr lang="ru-RU" sz="1700" dirty="0" smtClean="0"/>
              <a:t>Радиостанция </a:t>
            </a:r>
            <a:r>
              <a:rPr lang="ru-RU" sz="1700" dirty="0"/>
              <a:t>Р-159М является носимой, приемо-передающей, симплексной, телефонно-телеграфной, малой мощности, диапазона метровых волн.</a:t>
            </a:r>
          </a:p>
          <a:p>
            <a:pPr algn="just"/>
            <a:r>
              <a:rPr lang="ru-RU" sz="1700" b="1" i="1" dirty="0"/>
              <a:t>Назначение</a:t>
            </a:r>
            <a:endParaRPr lang="ru-RU" sz="1700" dirty="0"/>
          </a:p>
          <a:p>
            <a:pPr algn="just"/>
            <a:r>
              <a:rPr lang="ru-RU" sz="1700" dirty="0"/>
              <a:t>Радиостанция предназначена для обеспечения радиосвязи в тактическом звене управления (рота ‑ батальон ‑ полк) при нахождении должностных лиц на месте и в </a:t>
            </a:r>
            <a:r>
              <a:rPr lang="ru-RU" sz="1700" dirty="0" smtClean="0"/>
              <a:t>движении.</a:t>
            </a:r>
            <a:endParaRPr lang="ru-RU" sz="1700" dirty="0"/>
          </a:p>
          <a:p>
            <a:pPr algn="just"/>
            <a:r>
              <a:rPr lang="ru-RU" sz="1700" b="1" i="1" dirty="0"/>
              <a:t>Диапазон рабочих частот</a:t>
            </a:r>
            <a:endParaRPr lang="ru-RU" sz="1700" dirty="0"/>
          </a:p>
          <a:p>
            <a:pPr algn="just"/>
            <a:r>
              <a:rPr lang="ru-RU" sz="1700" dirty="0"/>
              <a:t>Радиостанция работает в диапазоне рабочих частот 30 ÷ 75,999 МГц, шаг сетки рабочих частот 1 кГц.</a:t>
            </a:r>
          </a:p>
          <a:p>
            <a:pPr algn="just"/>
            <a:r>
              <a:rPr lang="ru-RU" sz="1700" b="1" i="1" dirty="0"/>
              <a:t>Виды радиосигналов</a:t>
            </a:r>
            <a:endParaRPr lang="ru-RU" sz="1700" dirty="0"/>
          </a:p>
          <a:p>
            <a:pPr algn="just"/>
            <a:r>
              <a:rPr lang="ru-RU" sz="1700" dirty="0"/>
              <a:t>В радиостанции используются радиосигналы с частотной модуляцией.</a:t>
            </a:r>
          </a:p>
          <a:p>
            <a:pPr algn="just"/>
            <a:r>
              <a:rPr lang="ru-RU" sz="1700" b="1" i="1" dirty="0"/>
              <a:t>Режимы работы</a:t>
            </a:r>
            <a:endParaRPr lang="ru-RU" sz="1700" dirty="0"/>
          </a:p>
          <a:p>
            <a:pPr algn="just"/>
            <a:r>
              <a:rPr lang="ru-RU" sz="1700" dirty="0"/>
              <a:t>В радиостанции предусмотрены следующие режимы работы:</a:t>
            </a:r>
          </a:p>
          <a:p>
            <a:pPr algn="just"/>
            <a:r>
              <a:rPr lang="ru-RU" sz="1700" dirty="0"/>
              <a:t>телефонный (с помощью микрофонно-телефонной гарнитуры, подключаемой непосредственно к радиостанции);</a:t>
            </a:r>
          </a:p>
          <a:p>
            <a:pPr algn="just"/>
            <a:r>
              <a:rPr lang="ru-RU" sz="1700" dirty="0"/>
              <a:t>телеграфный (передача осуществляется телеграфным ключом, прием ‑ на головные телефоны);</a:t>
            </a:r>
          </a:p>
          <a:p>
            <a:pPr algn="just"/>
            <a:r>
              <a:rPr lang="ru-RU" sz="1700" dirty="0"/>
              <a:t>дистанционное управление с телефонного аппарата ТА-57 по кабельной линии П-274М  длинной до 500 м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54024" y="11397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Технические характеристики радиостанции </a:t>
            </a:r>
            <a:r>
              <a:rPr lang="ru-RU" b="1" dirty="0" smtClean="0"/>
              <a:t>Р-159М</a:t>
            </a:r>
            <a:endParaRPr lang="ru-RU" b="1" dirty="0"/>
          </a:p>
        </p:txBody>
      </p:sp>
      <p:pic>
        <p:nvPicPr>
          <p:cNvPr id="9" name="Picture 4" descr="Описание: r_159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07" y="1851169"/>
            <a:ext cx="2592287" cy="35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07334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127083"/>
            <a:ext cx="900597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/>
              <a:t>Мощность передатчика</a:t>
            </a:r>
            <a:endParaRPr lang="ru-RU" sz="1700" dirty="0"/>
          </a:p>
          <a:p>
            <a:pPr algn="just"/>
            <a:r>
              <a:rPr lang="ru-RU" sz="1700" dirty="0" smtClean="0"/>
              <a:t>Мощность </a:t>
            </a:r>
            <a:r>
              <a:rPr lang="ru-RU" sz="1700" dirty="0"/>
              <a:t>передатчика радиостанции не менее 5 Вт  на нагрузку 75 Ом.</a:t>
            </a:r>
          </a:p>
          <a:p>
            <a:pPr algn="just"/>
            <a:r>
              <a:rPr lang="ru-RU" sz="1700" b="1" i="1" dirty="0"/>
              <a:t>Чувствительность приемника</a:t>
            </a:r>
            <a:endParaRPr lang="ru-RU" sz="1700" dirty="0"/>
          </a:p>
          <a:p>
            <a:pPr algn="just"/>
            <a:r>
              <a:rPr lang="ru-RU" sz="1700" dirty="0"/>
              <a:t>Чувствительность приемника радиостанции при заданном соотношении выходных напряжений сигнал/шум:</a:t>
            </a:r>
          </a:p>
          <a:p>
            <a:pPr algn="just"/>
            <a:r>
              <a:rPr lang="ru-RU" sz="1700" dirty="0"/>
              <a:t>в телеграфном режиме ‑ 0,6 мкВ.</a:t>
            </a:r>
          </a:p>
          <a:p>
            <a:pPr algn="just"/>
            <a:r>
              <a:rPr lang="ru-RU" sz="1700" dirty="0"/>
              <a:t>в телефонном режиме ‑ 1,2 мкВ;</a:t>
            </a:r>
          </a:p>
          <a:p>
            <a:pPr algn="just"/>
            <a:r>
              <a:rPr lang="ru-RU" sz="1700" b="1" i="1" dirty="0"/>
              <a:t>Антенны и дальность связи</a:t>
            </a:r>
            <a:endParaRPr lang="ru-RU" sz="1700" dirty="0"/>
          </a:p>
          <a:p>
            <a:pPr algn="just"/>
            <a:r>
              <a:rPr lang="ru-RU" sz="1700" dirty="0"/>
              <a:t>Дальность связи на среднепересеченной местности в телефонном режиме составляет:</a:t>
            </a:r>
          </a:p>
          <a:p>
            <a:pPr algn="just"/>
            <a:r>
              <a:rPr lang="ru-RU" sz="1700" dirty="0"/>
              <a:t>на антенну штыревую АШ-1,5 </a:t>
            </a:r>
            <a:r>
              <a:rPr lang="ru-RU" sz="1700" dirty="0" smtClean="0"/>
              <a:t>(</a:t>
            </a:r>
            <a:r>
              <a:rPr lang="ru-RU" sz="1700" dirty="0"/>
              <a:t>гибкая штыревая антенна конструкции </a:t>
            </a:r>
            <a:r>
              <a:rPr lang="ru-RU" sz="1700" dirty="0" smtClean="0"/>
              <a:t>Куликова)</a:t>
            </a:r>
            <a:r>
              <a:rPr lang="ru-RU" sz="1700" dirty="0"/>
              <a:t> ‑ до 10 км </a:t>
            </a:r>
            <a:r>
              <a:rPr lang="ru-RU" sz="1700" dirty="0" smtClean="0"/>
              <a:t>;</a:t>
            </a:r>
            <a:endParaRPr lang="ru-RU" sz="1700" dirty="0"/>
          </a:p>
          <a:p>
            <a:pPr algn="just"/>
            <a:r>
              <a:rPr lang="ru-RU" sz="1700" dirty="0"/>
              <a:t>на антенну штыревую </a:t>
            </a:r>
            <a:r>
              <a:rPr lang="ru-RU" sz="1700" dirty="0" smtClean="0"/>
              <a:t>АШ-2,7 (</a:t>
            </a:r>
            <a:r>
              <a:rPr lang="ru-RU" sz="1700" dirty="0"/>
              <a:t>6-секционная штыревая </a:t>
            </a:r>
            <a:r>
              <a:rPr lang="ru-RU" sz="1700" dirty="0" smtClean="0"/>
              <a:t>антенна)                               </a:t>
            </a:r>
            <a:r>
              <a:rPr lang="ru-RU" sz="1700" dirty="0"/>
              <a:t>‑ до 12 км;</a:t>
            </a:r>
          </a:p>
          <a:p>
            <a:pPr algn="just"/>
            <a:r>
              <a:rPr lang="ru-RU" sz="1700" dirty="0"/>
              <a:t>на антенну бегущей волны  </a:t>
            </a:r>
            <a:r>
              <a:rPr lang="ru-RU" sz="1700" dirty="0" smtClean="0"/>
              <a:t>АБВ-40 (</a:t>
            </a:r>
            <a:r>
              <a:rPr lang="ru-RU" sz="1700" dirty="0"/>
              <a:t>лучевая антенна длиной 40 </a:t>
            </a:r>
            <a:r>
              <a:rPr lang="ru-RU" sz="1700" dirty="0" smtClean="0"/>
              <a:t>метров</a:t>
            </a:r>
            <a:r>
              <a:rPr lang="ru-RU" sz="1600" dirty="0" smtClean="0"/>
              <a:t>)</a:t>
            </a:r>
            <a:r>
              <a:rPr lang="ru-RU" sz="1700" dirty="0" smtClean="0"/>
              <a:t>                </a:t>
            </a:r>
            <a:r>
              <a:rPr lang="ru-RU" sz="1700" dirty="0"/>
              <a:t>‑ до 30 км.</a:t>
            </a:r>
          </a:p>
          <a:p>
            <a:pPr algn="just"/>
            <a:r>
              <a:rPr lang="ru-RU" sz="1700" b="1" i="1" dirty="0"/>
              <a:t>Источник питания</a:t>
            </a:r>
            <a:endParaRPr lang="ru-RU" sz="1700" dirty="0"/>
          </a:p>
          <a:p>
            <a:pPr algn="just"/>
            <a:r>
              <a:rPr lang="ru-RU" sz="1700" dirty="0"/>
              <a:t>Источником питания радиостанции является одна щелочная аккумуляторная батарея 10НКП-10 напряжением 12 В или две аккумуляторные батареи 10НКГЦ-3,5.</a:t>
            </a:r>
          </a:p>
          <a:p>
            <a:pPr algn="just"/>
            <a:r>
              <a:rPr lang="ru-RU" sz="1700" b="1" i="1" dirty="0"/>
              <a:t>Масса</a:t>
            </a:r>
            <a:endParaRPr lang="ru-RU" sz="1700" dirty="0"/>
          </a:p>
          <a:p>
            <a:pPr algn="just"/>
            <a:r>
              <a:rPr lang="ru-RU" sz="1700" dirty="0"/>
              <a:t>Масса рабочего комплекта радиостанции составляет 11,7 кг.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2" b="5675"/>
          <a:stretch>
            <a:fillRect/>
          </a:stretch>
        </p:blipFill>
        <p:spPr bwMode="auto">
          <a:xfrm>
            <a:off x="9282022" y="794000"/>
            <a:ext cx="2832340" cy="34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2580" name="Picture 4" descr="Аккумулятор щелочной 10нкп-10 — купить в Красноярске. Состояние: Новое.  Батарейки, аккумуляторы, элементы питания на интернет-аукционе Au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65" y="4580626"/>
            <a:ext cx="2087460" cy="15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97233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8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500" y="950111"/>
            <a:ext cx="94837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Антенна штыревая </a:t>
            </a:r>
            <a:r>
              <a:rPr lang="ru-RU" sz="1700" dirty="0"/>
              <a:t>АШ-1,5 (гибкая штыревая антенна конструкции Куликова)</a:t>
            </a:r>
          </a:p>
        </p:txBody>
      </p:sp>
      <p:sp>
        <p:nvSpPr>
          <p:cNvPr id="4" name="AutoShape 7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181250" name="Picture 2" descr="Антенна &quot;Куликов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33977"/>
            <a:ext cx="4957014" cy="46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9991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38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0950" y="1127082"/>
            <a:ext cx="931227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Антенна штыревая </a:t>
            </a:r>
            <a:r>
              <a:rPr lang="ru-RU" sz="1700" dirty="0"/>
              <a:t>АШ-2,7 (6-секционная штыревая антенна)</a:t>
            </a:r>
          </a:p>
        </p:txBody>
      </p:sp>
      <p:sp>
        <p:nvSpPr>
          <p:cNvPr id="4" name="AutoShape 7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181252" name="Picture 4" descr="Антенна Куликова куликовка штыревая ИП2 кронштейн ИП6. ГАЗ69 УАЗ469: 500  грн. - Антенны для авто Львов на Ol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0538" y="-670764"/>
            <a:ext cx="3836255" cy="92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383318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39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0950" y="1127082"/>
            <a:ext cx="931227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Антенна бегущей </a:t>
            </a:r>
            <a:r>
              <a:rPr lang="ru-RU" sz="1700" dirty="0"/>
              <a:t>волны  АБВ-40 (лучевая антенна длиной 40 метров</a:t>
            </a:r>
            <a:r>
              <a:rPr lang="ru-RU" sz="1600" dirty="0"/>
              <a:t>)</a:t>
            </a:r>
            <a:endParaRPr lang="ru-RU" sz="1700" dirty="0"/>
          </a:p>
        </p:txBody>
      </p:sp>
      <p:sp>
        <p:nvSpPr>
          <p:cNvPr id="4" name="AutoShape 7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АКБ : 10НКП-10; 10АНКЦ(С)-4,0; 10АНКЦ(С)-7,0; 10АНКЦ(С)-4,0 (Украина) |  REIBERT.inf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" name="AutoShape 2" descr="https://www.radioscanner.ru/uploader/2016/abv-40m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3300" name="Picture 4" descr="https://www.radioscanner.ru/uploader/2016/abv-40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247897"/>
            <a:ext cx="5406127" cy="36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3" name="Picture 7" descr="https://forum.qrz.ru/attachment.php?attachmentid=330568&amp;amp;d=16674801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247897"/>
            <a:ext cx="5976189" cy="36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44279" y="2363856"/>
            <a:ext cx="104878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вопрос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61950" algn="l"/>
                <a:tab pos="447675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Назначение, тактико-технические характеристики, подготовка к работе и подключение к линии полевых телефонных аппаратов ТА-57. Назначение и устройство легкого полевого кабеля П-274М. Порядок размотки его с катушки и намотки на нее. Изготовление временных  сростков на полевом кабеле.</a:t>
            </a:r>
          </a:p>
          <a:p>
            <a:pPr marL="514350" indent="-514350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493729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40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993" y="677412"/>
            <a:ext cx="112833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Органы управления радиостанции:</a:t>
            </a:r>
            <a:endParaRPr lang="ru-RU" sz="2000" i="1" dirty="0"/>
          </a:p>
          <a:p>
            <a:pPr algn="just"/>
            <a:r>
              <a:rPr lang="ru-RU" sz="2000" dirty="0"/>
              <a:t>1. Прибор для настройки ВЧ тракта радиостанции и контроля напряжения аккумуляторных батарей.</a:t>
            </a:r>
          </a:p>
          <a:p>
            <a:pPr algn="just"/>
            <a:r>
              <a:rPr lang="ru-RU" sz="2000" dirty="0"/>
              <a:t>2. Переключатели для установки рабочей частоты.</a:t>
            </a:r>
          </a:p>
          <a:p>
            <a:pPr algn="just"/>
            <a:r>
              <a:rPr lang="ru-RU" sz="2000" dirty="0"/>
              <a:t>3.Разъем для подключения антенны.</a:t>
            </a:r>
          </a:p>
          <a:p>
            <a:pPr algn="just"/>
            <a:r>
              <a:rPr lang="ru-RU" sz="2000" dirty="0"/>
              <a:t>4.Разъем для подключения микрофонно-телефонной гарнитуры.</a:t>
            </a:r>
          </a:p>
          <a:p>
            <a:pPr algn="just"/>
            <a:r>
              <a:rPr lang="ru-RU" sz="2000" dirty="0"/>
              <a:t>5.Тумблер включения питания радиостанции.</a:t>
            </a:r>
          </a:p>
          <a:p>
            <a:pPr algn="just"/>
            <a:r>
              <a:rPr lang="ru-RU" sz="2000" dirty="0"/>
              <a:t>6. Переключатель для выбора режима работы радиостанции.</a:t>
            </a:r>
          </a:p>
          <a:p>
            <a:pPr algn="just"/>
            <a:r>
              <a:rPr lang="ru-RU" sz="2000" dirty="0"/>
              <a:t>7. Клеммы для подключения линии дистанционного управления.</a:t>
            </a:r>
          </a:p>
          <a:p>
            <a:pPr algn="just"/>
            <a:r>
              <a:rPr lang="ru-RU" sz="2000" dirty="0"/>
              <a:t>8. Кнопка проверки величины питающего напряжения и посылки тонального вызова.</a:t>
            </a:r>
          </a:p>
          <a:p>
            <a:pPr algn="just"/>
            <a:r>
              <a:rPr lang="ru-RU" sz="2000" dirty="0"/>
              <a:t>9. Кнопка настройки тракта радиостанции.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79400"/>
              </p:ext>
            </p:extLst>
          </p:nvPr>
        </p:nvGraphicFramePr>
        <p:xfrm>
          <a:off x="2743199" y="3976777"/>
          <a:ext cx="6941999" cy="257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6" name="Picture" r:id="rId5" imgW="5176661" imgH="2407800" progId="Word.Picture.8">
                  <p:embed/>
                </p:oleObj>
              </mc:Choice>
              <mc:Fallback>
                <p:oleObj name="Picture" r:id="rId5" imgW="5176661" imgH="2407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199" y="3976777"/>
                        <a:ext cx="6941999" cy="2570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12816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41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079" y="989980"/>
            <a:ext cx="11331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Подготовка к работе и правила эксплуатации радиостанции</a:t>
            </a:r>
            <a:endParaRPr lang="ru-RU" sz="2000" i="1" dirty="0"/>
          </a:p>
          <a:p>
            <a:pPr algn="just"/>
            <a:r>
              <a:rPr lang="ru-RU" sz="2000" b="1" i="1" dirty="0"/>
              <a:t>Перед началом работы</a:t>
            </a:r>
            <a:r>
              <a:rPr lang="ru-RU" sz="2000" dirty="0"/>
              <a:t> выполнить следующее:</a:t>
            </a:r>
          </a:p>
          <a:p>
            <a:pPr algn="just"/>
            <a:r>
              <a:rPr lang="ru-RU" sz="2000" dirty="0"/>
              <a:t>поставить тумблер ВКЛ. в нижнее положение;</a:t>
            </a:r>
          </a:p>
          <a:p>
            <a:pPr algn="just"/>
            <a:r>
              <a:rPr lang="ru-RU" sz="2000" dirty="0"/>
              <a:t>подключить антенну;</a:t>
            </a:r>
          </a:p>
          <a:p>
            <a:pPr algn="just"/>
            <a:r>
              <a:rPr lang="ru-RU" sz="2000" dirty="0"/>
              <a:t>подключить аккумуляторную батарею;</a:t>
            </a:r>
          </a:p>
          <a:p>
            <a:pPr algn="just"/>
            <a:r>
              <a:rPr lang="ru-RU" sz="2000" dirty="0"/>
              <a:t>подключить микрофонно-телефонную </a:t>
            </a:r>
            <a:r>
              <a:rPr lang="ru-RU" sz="2000" dirty="0" smtClean="0"/>
              <a:t>гарнитуру.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84505"/>
              </p:ext>
            </p:extLst>
          </p:nvPr>
        </p:nvGraphicFramePr>
        <p:xfrm>
          <a:off x="1388854" y="2928972"/>
          <a:ext cx="10114232" cy="227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2" name="Picture" r:id="rId5" imgW="4699582" imgH="1764828" progId="Word.Picture.8">
                  <p:embed/>
                </p:oleObj>
              </mc:Choice>
              <mc:Fallback>
                <p:oleObj name="Picture" r:id="rId5" imgW="4699582" imgH="176482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54" y="2928972"/>
                        <a:ext cx="10114232" cy="2272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4" b="738"/>
          <a:stretch/>
        </p:blipFill>
        <p:spPr bwMode="auto">
          <a:xfrm>
            <a:off x="415786" y="4666888"/>
            <a:ext cx="8280920" cy="19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68540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00" y="1639019"/>
            <a:ext cx="10838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Включение питания и проверка питающего напряжения</a:t>
            </a:r>
            <a:r>
              <a:rPr lang="ru-RU" sz="2000" dirty="0"/>
              <a:t>:</a:t>
            </a:r>
          </a:p>
          <a:p>
            <a:r>
              <a:rPr lang="ru-RU" sz="2000" dirty="0"/>
              <a:t>включить тумблер ВКЛ.;</a:t>
            </a:r>
          </a:p>
          <a:p>
            <a:r>
              <a:rPr lang="ru-RU" sz="2000" dirty="0"/>
              <a:t>кнопку НАПР. нажать и проверить величину питающего напряжения по ИП (стрелка должна быть в пределах закрашенного сектора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61648"/>
              </p:ext>
            </p:extLst>
          </p:nvPr>
        </p:nvGraphicFramePr>
        <p:xfrm>
          <a:off x="1155940" y="3519578"/>
          <a:ext cx="9868618" cy="229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4" name="Picture" r:id="rId5" imgW="4349363" imgH="1236789" progId="Word.Picture.8">
                  <p:embed/>
                </p:oleObj>
              </mc:Choice>
              <mc:Fallback>
                <p:oleObj name="Picture" r:id="rId5" imgW="4349363" imgH="1236789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940" y="3519578"/>
                        <a:ext cx="9868618" cy="2294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851075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8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947" y="1016811"/>
            <a:ext cx="10765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Настройка радиостанции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000" dirty="0"/>
              <a:t>установить рабочую частоту согласно радиоданных;</a:t>
            </a:r>
          </a:p>
          <a:p>
            <a:r>
              <a:rPr lang="ru-RU" sz="2000" dirty="0"/>
              <a:t>нажать кнопку НАСТР. и удерживать  1 ÷ 2 секунды после отработки автоматики, при этом стрелка ИП устанавливается в максимальное </a:t>
            </a:r>
            <a:r>
              <a:rPr lang="ru-RU" sz="2000" dirty="0" smtClean="0"/>
              <a:t>положение. </a:t>
            </a:r>
            <a:endParaRPr lang="ru-RU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50802"/>
              </p:ext>
            </p:extLst>
          </p:nvPr>
        </p:nvGraphicFramePr>
        <p:xfrm>
          <a:off x="905774" y="2415396"/>
          <a:ext cx="10230926" cy="209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9" name="Picture" r:id="rId5" imgW="5423151" imgH="879703" progId="Word.Picture.8">
                  <p:embed/>
                </p:oleObj>
              </mc:Choice>
              <mc:Fallback>
                <p:oleObj name="Picture" r:id="rId5" imgW="5423151" imgH="879703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774" y="2415396"/>
                        <a:ext cx="10230926" cy="2096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4" b="738"/>
          <a:stretch/>
        </p:blipFill>
        <p:spPr bwMode="auto">
          <a:xfrm>
            <a:off x="1955540" y="4459856"/>
            <a:ext cx="8280920" cy="2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97333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735" y="856292"/>
            <a:ext cx="10918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Установка режима работы</a:t>
            </a:r>
            <a:endParaRPr lang="ru-RU" sz="2000" dirty="0"/>
          </a:p>
          <a:p>
            <a:pPr algn="just"/>
            <a:r>
              <a:rPr lang="ru-RU" sz="2000" dirty="0"/>
              <a:t>Режим работы устанавливается в зависимости от потребностей обеспечения связи, при этом следует учитывать следующее:</a:t>
            </a:r>
          </a:p>
          <a:p>
            <a:pPr algn="just"/>
            <a:r>
              <a:rPr lang="ru-RU" sz="2000" dirty="0"/>
              <a:t>ТЛФ ‑ основной режим работы, когда работа осуществляется с микрофонно-телефонной гарнитуры, подключенной непосредственно к радиостанции;</a:t>
            </a:r>
          </a:p>
          <a:p>
            <a:pPr algn="just"/>
            <a:r>
              <a:rPr lang="ru-RU" sz="2000" dirty="0"/>
              <a:t>ТЛФ ПШ ‑ режим аналогичен предыдущему, в котором при отсутствии сигнала корреспондента в головных телефонах отсутствуют шумы. Следует учитывать, что при этом дальность связи сокращается на 20 ÷ 30 %;</a:t>
            </a:r>
          </a:p>
          <a:p>
            <a:pPr algn="just"/>
            <a:r>
              <a:rPr lang="ru-RU" sz="2000" dirty="0"/>
              <a:t>ДУ ‑ работа, осуществляется с телефонного аппарата ТА-57, подключенного кабелем П-274М к клеммам ЛИНИЯ;</a:t>
            </a:r>
          </a:p>
          <a:p>
            <a:pPr algn="just"/>
            <a:r>
              <a:rPr lang="ru-RU" sz="2000" dirty="0"/>
              <a:t>ТЛГ ‑ передача, осуществляется телеграфным ключом, подключенным к клеммам ЛИНИЯ, прием ‑ на головные телефоны микрофонно-телефонной </a:t>
            </a:r>
            <a:r>
              <a:rPr lang="ru-RU" sz="2000" dirty="0" smtClean="0"/>
              <a:t>гарнитуры.</a:t>
            </a:r>
            <a:endParaRPr lang="ru-RU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95928"/>
              </p:ext>
            </p:extLst>
          </p:nvPr>
        </p:nvGraphicFramePr>
        <p:xfrm>
          <a:off x="1423360" y="4917057"/>
          <a:ext cx="9687464" cy="16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Picture" r:id="rId5" imgW="3959577" imgH="1173100" progId="Word.Picture.8">
                  <p:embed/>
                </p:oleObj>
              </mc:Choice>
              <mc:Fallback>
                <p:oleObj name="Picture" r:id="rId5" imgW="3959577" imgH="11731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360" y="4917057"/>
                        <a:ext cx="9687464" cy="161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Радиостанция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86919"/>
              </p:ext>
            </p:extLst>
          </p:nvPr>
        </p:nvGraphicFramePr>
        <p:xfrm>
          <a:off x="11231563" y="1460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460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373689" y="210300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7" descr="image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70" y="845389"/>
            <a:ext cx="9325155" cy="601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dirty="0" smtClean="0"/>
              <a:t>Порядок настройки </a:t>
            </a:r>
            <a:r>
              <a:rPr lang="ru-RU" altLang="ru-RU" dirty="0" smtClean="0">
                <a:latin typeface="Arial" panose="020B0604020202020204" pitchFamily="34" charset="0"/>
              </a:rPr>
              <a:t>радиостанции Р-159М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098567" y="2474233"/>
            <a:ext cx="10487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вопрос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Рубежный контроль по теме № 3.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47099"/>
              </p:ext>
            </p:extLst>
          </p:nvPr>
        </p:nvGraphicFramePr>
        <p:xfrm>
          <a:off x="11294729" y="8890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729" y="8890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60623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189" y="204714"/>
            <a:ext cx="113351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7988" algn="l"/>
                <a:tab pos="4391025" algn="l"/>
              </a:tabLst>
            </a:pPr>
            <a:r>
              <a:rPr lang="ru-RU" b="1" dirty="0" smtClean="0"/>
              <a:t>                                                                                      1 </a:t>
            </a:r>
            <a:r>
              <a:rPr lang="ru-RU" b="1" dirty="0"/>
              <a:t>вариант</a:t>
            </a:r>
            <a:endParaRPr lang="ru-RU" dirty="0"/>
          </a:p>
          <a:p>
            <a:pPr lvl="0"/>
            <a:r>
              <a:rPr lang="ru-RU" dirty="0" smtClean="0"/>
              <a:t>1.  ТТХ </a:t>
            </a:r>
            <a:r>
              <a:rPr lang="ru-RU" dirty="0"/>
              <a:t>радиостанции </a:t>
            </a:r>
            <a:r>
              <a:rPr lang="ru-RU" dirty="0" smtClean="0"/>
              <a:t>Р-159М.</a:t>
            </a:r>
            <a:endParaRPr lang="ru-RU" dirty="0"/>
          </a:p>
          <a:p>
            <a:pPr lvl="0"/>
            <a:r>
              <a:rPr lang="ru-RU" dirty="0" smtClean="0"/>
              <a:t>2.  Источник </a:t>
            </a:r>
            <a:r>
              <a:rPr lang="ru-RU" dirty="0"/>
              <a:t>питания коммутатора </a:t>
            </a:r>
            <a:r>
              <a:rPr lang="ru-RU" dirty="0" smtClean="0"/>
              <a:t>П-193М2.</a:t>
            </a:r>
            <a:endParaRPr lang="ru-RU" dirty="0"/>
          </a:p>
          <a:p>
            <a:pPr algn="just"/>
            <a:r>
              <a:rPr lang="ru-RU" dirty="0" smtClean="0"/>
              <a:t>3. </a:t>
            </a:r>
            <a:r>
              <a:rPr lang="ru-RU" dirty="0"/>
              <a:t>Дальность связи радиостанции Р-159М </a:t>
            </a:r>
            <a:r>
              <a:rPr lang="ru-RU" dirty="0" smtClean="0"/>
              <a:t>на </a:t>
            </a:r>
            <a:r>
              <a:rPr lang="ru-RU" dirty="0"/>
              <a:t>среднепересеченной местности в телефонном режиме составляет:</a:t>
            </a:r>
          </a:p>
          <a:p>
            <a:pPr algn="just"/>
            <a:r>
              <a:rPr lang="ru-RU" dirty="0" smtClean="0"/>
              <a:t>- на гибкую штыревую антенну </a:t>
            </a:r>
            <a:r>
              <a:rPr lang="ru-RU" dirty="0"/>
              <a:t>конструкции </a:t>
            </a:r>
            <a:r>
              <a:rPr lang="ru-RU" dirty="0" smtClean="0"/>
              <a:t>Куликова </a:t>
            </a:r>
            <a:r>
              <a:rPr lang="ru-RU" dirty="0"/>
              <a:t>‑ </a:t>
            </a:r>
            <a:r>
              <a:rPr lang="ru-RU" dirty="0" smtClean="0"/>
              <a:t>до ? км.</a:t>
            </a:r>
            <a:endParaRPr lang="ru-RU" dirty="0"/>
          </a:p>
          <a:p>
            <a:pPr lvl="0"/>
            <a:r>
              <a:rPr lang="ru-RU" dirty="0" smtClean="0"/>
              <a:t>4.  ТТХ телефонного аппарата ТА-57.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                         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2 </a:t>
            </a:r>
            <a:r>
              <a:rPr lang="ru-RU" b="1" dirty="0"/>
              <a:t>вариант</a:t>
            </a:r>
            <a:endParaRPr lang="ru-RU" dirty="0"/>
          </a:p>
          <a:p>
            <a:pPr lvl="0"/>
            <a:r>
              <a:rPr lang="ru-RU" dirty="0" smtClean="0"/>
              <a:t>1.  ТТХ коммутатора П-193М.</a:t>
            </a:r>
            <a:endParaRPr lang="ru-RU" dirty="0"/>
          </a:p>
          <a:p>
            <a:pPr lvl="0"/>
            <a:r>
              <a:rPr lang="ru-RU" dirty="0" smtClean="0"/>
              <a:t>2.  Источник </a:t>
            </a:r>
            <a:r>
              <a:rPr lang="ru-RU" dirty="0"/>
              <a:t>питания </a:t>
            </a:r>
            <a:r>
              <a:rPr lang="ru-RU" dirty="0" smtClean="0"/>
              <a:t>радиостанции Р-159М.</a:t>
            </a:r>
            <a:endParaRPr lang="ru-RU" dirty="0"/>
          </a:p>
          <a:p>
            <a:pPr algn="just"/>
            <a:r>
              <a:rPr lang="ru-RU" dirty="0" smtClean="0"/>
              <a:t>3. Дальность </a:t>
            </a:r>
            <a:r>
              <a:rPr lang="ru-RU" dirty="0"/>
              <a:t>связи радиостанции Р-159М на среднепересеченной местности в телефонном режиме составляет:</a:t>
            </a:r>
          </a:p>
          <a:p>
            <a:pPr algn="just"/>
            <a:r>
              <a:rPr lang="ru-RU" dirty="0" smtClean="0"/>
              <a:t>- на 6-секционную штыревую антенну                               ‑ </a:t>
            </a:r>
            <a:r>
              <a:rPr lang="ru-RU" dirty="0"/>
              <a:t>до ? км.</a:t>
            </a:r>
          </a:p>
          <a:p>
            <a:pPr lvl="0"/>
            <a:r>
              <a:rPr lang="ru-RU" dirty="0" smtClean="0"/>
              <a:t>4. </a:t>
            </a:r>
            <a:r>
              <a:rPr lang="ru-RU" dirty="0"/>
              <a:t>ТТХ телефонного аппарата ТА-57.</a:t>
            </a:r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                                         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3 </a:t>
            </a:r>
            <a:r>
              <a:rPr lang="ru-RU" b="1" dirty="0"/>
              <a:t>вариант</a:t>
            </a:r>
            <a:endParaRPr lang="ru-RU" dirty="0"/>
          </a:p>
          <a:p>
            <a:pPr marL="180975" lvl="0" indent="-180975">
              <a:buAutoNum type="arabicPeriod"/>
            </a:pPr>
            <a:r>
              <a:rPr lang="ru-RU" dirty="0" smtClean="0"/>
              <a:t> ТТХ </a:t>
            </a:r>
            <a:r>
              <a:rPr lang="ru-RU" dirty="0"/>
              <a:t>коммутатора </a:t>
            </a:r>
            <a:r>
              <a:rPr lang="ru-RU" dirty="0" smtClean="0"/>
              <a:t>П-193М2.</a:t>
            </a:r>
          </a:p>
          <a:p>
            <a:pPr marL="266700" lvl="0" indent="-266700">
              <a:buAutoNum type="arabicPeriod"/>
            </a:pPr>
            <a:r>
              <a:rPr lang="ru-RU" dirty="0"/>
              <a:t>Источник питания коммутатора </a:t>
            </a:r>
            <a:r>
              <a:rPr lang="ru-RU" dirty="0" smtClean="0"/>
              <a:t>П-193М. </a:t>
            </a:r>
          </a:p>
          <a:p>
            <a:pPr algn="just"/>
            <a:r>
              <a:rPr lang="ru-RU" dirty="0" smtClean="0"/>
              <a:t>3.  Дальность </a:t>
            </a:r>
            <a:r>
              <a:rPr lang="ru-RU" dirty="0"/>
              <a:t>связи радиостанции Р-159М на среднепересеченной местности в телефонном режиме составляет:</a:t>
            </a:r>
          </a:p>
          <a:p>
            <a:pPr algn="just"/>
            <a:r>
              <a:rPr lang="ru-RU" dirty="0"/>
              <a:t>- на </a:t>
            </a:r>
            <a:r>
              <a:rPr lang="ru-RU" dirty="0" smtClean="0"/>
              <a:t>лучевую антенну </a:t>
            </a:r>
            <a:r>
              <a:rPr lang="ru-RU" dirty="0"/>
              <a:t>длиной 40 метров </a:t>
            </a:r>
            <a:r>
              <a:rPr lang="ru-RU" dirty="0" smtClean="0"/>
              <a:t>                         ‑ </a:t>
            </a:r>
            <a:r>
              <a:rPr lang="ru-RU" dirty="0"/>
              <a:t>до ? км.</a:t>
            </a:r>
          </a:p>
          <a:p>
            <a:pPr lvl="0"/>
            <a:r>
              <a:rPr lang="ru-RU" dirty="0" smtClean="0"/>
              <a:t>4. </a:t>
            </a:r>
            <a:r>
              <a:rPr lang="ru-RU" dirty="0"/>
              <a:t>ТТХ телефонного аппарата ТА-57.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5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788" y="2526758"/>
            <a:ext cx="5062287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50403"/>
              </p:ext>
            </p:extLst>
          </p:nvPr>
        </p:nvGraphicFramePr>
        <p:xfrm>
          <a:off x="11264900" y="98425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4900" y="98425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61750" y="20796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48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71649" y="881386"/>
            <a:ext cx="11292512" cy="2132856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Назначение: </a:t>
            </a:r>
            <a:endParaRPr lang="ru-RU" dirty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Телефон ТА-57 переносной полевой, универсального типа (системы МБ-ЦБ) с индукторным вызовом используется для организации телефонной связи в полевых условиях.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71648" y="2893472"/>
            <a:ext cx="7168501" cy="3862477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Дальность связи: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 при использовании ТА-57 характеризуется дальностью приема вызова. Индукторный вызов нормально проходит через линию, которая имеет на частоте 800 Гц затухание 5,5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этом дальность связи по кабельным линиям связи составляет (в зависимости от применяемого кабеля или провода):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П-274М -35-40 км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П-268 -40-45 км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ПВЛС (стальной провод d= 3мм) -150-170 км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5364" name="Picture 2" descr="http://talks.guns.ru/forums/icons/forum_pictures/005022/50225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9" y="2552700"/>
            <a:ext cx="460791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4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72534" y="1011328"/>
            <a:ext cx="5304367" cy="2016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ТА-57 - универсальный, переносной, полевой телефонный аппарат с индукторным вызовом. Может дистанционно управлять радиостанцией малой мощности. </a:t>
            </a:r>
          </a:p>
        </p:txBody>
      </p:sp>
      <p:sp>
        <p:nvSpPr>
          <p:cNvPr id="8" name="Двойная стрелка влево/вверх 7"/>
          <p:cNvSpPr/>
          <p:nvPr/>
        </p:nvSpPr>
        <p:spPr>
          <a:xfrm flipH="1">
            <a:off x="2544234" y="3093845"/>
            <a:ext cx="3359151" cy="792163"/>
          </a:xfrm>
          <a:prstGeom prst="leftUpArrow">
            <a:avLst>
              <a:gd name="adj1" fmla="val 13599"/>
              <a:gd name="adj2" fmla="val 1644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79118" y="4076700"/>
            <a:ext cx="4476749" cy="2305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ашивка 11"/>
          <p:cNvSpPr/>
          <p:nvPr/>
        </p:nvSpPr>
        <p:spPr>
          <a:xfrm flipH="1">
            <a:off x="143934" y="4086226"/>
            <a:ext cx="4273551" cy="22955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flipH="1">
            <a:off x="3024718" y="4076701"/>
            <a:ext cx="4836583" cy="22955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21377670">
            <a:off x="10955867" y="1916113"/>
            <a:ext cx="1092200" cy="33083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451" y="4370389"/>
            <a:ext cx="374438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Дистанционное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управление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радиостанциями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возможно 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расстоянии до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2 км. 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95700" y="4400551"/>
            <a:ext cx="3168651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Боевое применение - применяется во всех звеньях управления,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на полевых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узлах связи и ПУ. </a:t>
            </a:r>
            <a:endParaRPr lang="ru-RU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2818" y="4260850"/>
            <a:ext cx="4083049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Он обеспечивает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надёжную связь: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 по кабелю П-247М до 48 км;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по кабелю П-268 до 68 км;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 по ПВЛС,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до 150-170 км. </a:t>
            </a:r>
          </a:p>
        </p:txBody>
      </p:sp>
      <p:pic>
        <p:nvPicPr>
          <p:cNvPr id="13" name="Picture 6" descr="http://russianarms.mybb.ru/uploads/000f/85/b8/3503-3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7642">
            <a:off x="7579958" y="795059"/>
            <a:ext cx="2429470" cy="27404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5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037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амять с посл. доступом 3"/>
          <p:cNvSpPr/>
          <p:nvPr/>
        </p:nvSpPr>
        <p:spPr>
          <a:xfrm>
            <a:off x="221571" y="1881189"/>
            <a:ext cx="6644217" cy="424815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    Электропитание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Электрическое питание аппарата производится от батареи типа ГБ-10-У-1.3 напряжением 10 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Расшифровка обозначения батареи: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</a:t>
            </a:r>
            <a:r>
              <a:rPr lang="ru-RU" dirty="0"/>
              <a:t> - галетная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</a:t>
            </a:r>
            <a:r>
              <a:rPr lang="ru-RU" dirty="0"/>
              <a:t> - батарея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</a:t>
            </a:r>
            <a:r>
              <a:rPr lang="ru-RU" dirty="0"/>
              <a:t> - универсальный электролит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1.3</a:t>
            </a:r>
            <a:r>
              <a:rPr lang="ru-RU" dirty="0"/>
              <a:t> - электрическая емкость в ампер/часах.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808134" y="4005264"/>
            <a:ext cx="1689100" cy="960437"/>
          </a:xfrm>
          <a:prstGeom prst="rightArrow">
            <a:avLst>
              <a:gd name="adj1" fmla="val 660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Батарея &quot;ГБ10У1,3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76" y="2988185"/>
            <a:ext cx="4052481" cy="31411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9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618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92" y="5614028"/>
            <a:ext cx="11511152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Состоит:</a:t>
            </a:r>
            <a:endParaRPr lang="ru-RU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1 - корпус; 2 - микротелефонная трубка; 3 - верхняя панель; 4-панель с радиодеталями Масса аппарата с батареей -около 3 кг.</a:t>
            </a:r>
          </a:p>
        </p:txBody>
      </p:sp>
      <p:pic>
        <p:nvPicPr>
          <p:cNvPr id="18437" name="Picture 6" descr="http://savok.name/uploads/telefon/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1" y="1960533"/>
            <a:ext cx="4114799" cy="30861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2" descr="http://img18.olx.ua/images_slandocomua/217241128_1_644x461_sssr-telefon-ta-57-s-magneto-polevoy-zaporoz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-555" r="7281"/>
          <a:stretch>
            <a:fillRect/>
          </a:stretch>
        </p:blipFill>
        <p:spPr bwMode="auto">
          <a:xfrm>
            <a:off x="646980" y="1960533"/>
            <a:ext cx="4017475" cy="30861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ройная стрелка влево/вправо/вверх 3"/>
          <p:cNvSpPr/>
          <p:nvPr/>
        </p:nvSpPr>
        <p:spPr>
          <a:xfrm flipV="1">
            <a:off x="5143660" y="3135159"/>
            <a:ext cx="1727200" cy="2449513"/>
          </a:xfrm>
          <a:prstGeom prst="leftRightUpArrow">
            <a:avLst>
              <a:gd name="adj1" fmla="val 10148"/>
              <a:gd name="adj2" fmla="val 13118"/>
              <a:gd name="adj3" fmla="val 22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3" name="Точечный рисунок" r:id="rId5" imgW="4266667" imgH="3486637" progId="PBrush">
                  <p:embed/>
                </p:oleObj>
              </mc:Choice>
              <mc:Fallback>
                <p:oleObj name="Точечный рисунок" r:id="rId5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8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80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266" y="816277"/>
            <a:ext cx="3672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Технические характеристики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431801" y="1481586"/>
            <a:ext cx="6432551" cy="4903340"/>
          </a:xfrm>
          <a:prstGeom prst="rightArrowCallout">
            <a:avLst>
              <a:gd name="adj1" fmla="val 8925"/>
              <a:gd name="adj2" fmla="val 10869"/>
              <a:gd name="adj3" fmla="val 20376"/>
              <a:gd name="adj4" fmla="val 6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40352"/>
              </p:ext>
            </p:extLst>
          </p:nvPr>
        </p:nvGraphicFramePr>
        <p:xfrm>
          <a:off x="433917" y="1499665"/>
          <a:ext cx="4318000" cy="48916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18000"/>
              </a:tblGrid>
              <a:tr h="476068">
                <a:tc>
                  <a:txBody>
                    <a:bodyPr/>
                    <a:lstStyle/>
                    <a:p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Наименование параметра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17" marR="121917" marT="45724" marB="45724" anchor="ctr"/>
                </a:tc>
              </a:tr>
              <a:tr h="1842003">
                <a:tc>
                  <a:txBody>
                    <a:bodyPr/>
                    <a:lstStyle/>
                    <a:p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Условия эксплуатации при питании аппарата от батареи ГБ-Ю-У-1,3:</a:t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- температура окружающего воздуха</a:t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- относительная влажность воздуха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17" marR="121917" marT="45724" marB="45724" anchor="ctr"/>
                </a:tc>
              </a:tr>
              <a:tr h="1842003">
                <a:tc>
                  <a:txBody>
                    <a:bodyPr/>
                    <a:lstStyle/>
                    <a:p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Условия эксплуатации при питании аппарата от элементов А-316 Прима:</a:t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- температура окружающего воздуха</a:t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- относительная влажность воздуха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17" marR="121917" marT="45724" marB="45724" anchor="ctr"/>
                </a:tc>
              </a:tr>
              <a:tr h="334910">
                <a:tc>
                  <a:txBody>
                    <a:bodyPr/>
                    <a:lstStyle/>
                    <a:p>
                      <a:r>
                        <a:rPr lang="ru-RU" sz="1800" u="none" strike="noStrike">
                          <a:solidFill>
                            <a:srgbClr val="FFFF00"/>
                          </a:solidFill>
                          <a:effectLst/>
                        </a:rPr>
                        <a:t>Масса аппарата</a:t>
                      </a:r>
                      <a:endParaRPr lang="ru-RU" sz="1800" u="none" strike="noStrike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17" marR="121917" marT="45724" marB="45724" anchor="ctr"/>
                </a:tc>
              </a:tr>
              <a:tr h="334910">
                <a:tc>
                  <a:txBody>
                    <a:bodyPr/>
                    <a:lstStyle/>
                    <a:p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Габариты, мм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17" marR="121917" marT="45724" marB="45724" anchor="ctr"/>
                </a:tc>
              </a:tr>
            </a:tbl>
          </a:graphicData>
        </a:graphic>
      </p:graphicFrame>
      <p:sp>
        <p:nvSpPr>
          <p:cNvPr id="7" name="Прямоугольник с одним вырезанным углом 6"/>
          <p:cNvSpPr/>
          <p:nvPr/>
        </p:nvSpPr>
        <p:spPr>
          <a:xfrm>
            <a:off x="6864351" y="1481586"/>
            <a:ext cx="4800600" cy="490334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10981"/>
              </p:ext>
            </p:extLst>
          </p:nvPr>
        </p:nvGraphicFramePr>
        <p:xfrm>
          <a:off x="6870700" y="1481585"/>
          <a:ext cx="4794251" cy="49001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94251"/>
              </a:tblGrid>
              <a:tr h="840176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Значение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45" marR="121945" marT="45719" marB="45719"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1501786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/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от минус 50 °С до плюс 50 °С</a:t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до 98% при температуре 40 °С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45" marR="121945" marT="45719" marB="45719" anchor="ctr"/>
                </a:tc>
              </a:tr>
              <a:tr h="1501786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/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от минус 10 °С до плюс 40 °С </a:t>
                      </a:r>
                      <a:b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до 80% при температуре +20 °С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45" marR="121945" marT="45719" marB="45719" anchor="ctr"/>
                </a:tc>
              </a:tr>
              <a:tr h="528207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не более 3кг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45" marR="121945" marT="45719" marB="45719" anchor="ctr"/>
                </a:tc>
              </a:tr>
              <a:tr h="528207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222х165х80</a:t>
                      </a:r>
                      <a:endParaRPr lang="ru-RU" sz="180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121945" marR="121945" marT="45719" marB="45719" anchor="ctr"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7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1423650" y="15081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9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47819" y="248178"/>
            <a:ext cx="6908410" cy="3486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 tIns="20250" bIns="20250">
            <a:spAutoFit/>
          </a:bodyPr>
          <a:lstStyle>
            <a:defPPr>
              <a:defRPr lang="ru-RU"/>
            </a:defPPr>
            <a:lvl1pPr algn="ctr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dirty="0" smtClean="0">
                <a:latin typeface="Arial" panose="020B0604020202020204" pitchFamily="34" charset="0"/>
              </a:rPr>
              <a:t>Телефон ТА-57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08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2551</Words>
  <Application>Microsoft Office PowerPoint</Application>
  <PresentationFormat>Произвольный</PresentationFormat>
  <Paragraphs>356</Paragraphs>
  <Slides>48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Тема Office</vt:lpstr>
      <vt:lpstr>Точечный рисунок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Фввф</dc:title>
  <dc:creator>Иван Беспалов</dc:creator>
  <cp:lastModifiedBy>Admin</cp:lastModifiedBy>
  <cp:revision>326</cp:revision>
  <dcterms:created xsi:type="dcterms:W3CDTF">2015-11-29T19:32:36Z</dcterms:created>
  <dcterms:modified xsi:type="dcterms:W3CDTF">2024-09-10T05:13:08Z</dcterms:modified>
</cp:coreProperties>
</file>