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439" r:id="rId2"/>
    <p:sldId id="418" r:id="rId3"/>
    <p:sldId id="419" r:id="rId4"/>
    <p:sldId id="483" r:id="rId5"/>
    <p:sldId id="491" r:id="rId6"/>
    <p:sldId id="495" r:id="rId7"/>
    <p:sldId id="496" r:id="rId8"/>
    <p:sldId id="492" r:id="rId9"/>
    <p:sldId id="494" r:id="rId10"/>
    <p:sldId id="493" r:id="rId11"/>
    <p:sldId id="500" r:id="rId12"/>
    <p:sldId id="497" r:id="rId13"/>
    <p:sldId id="499" r:id="rId14"/>
    <p:sldId id="516" r:id="rId15"/>
    <p:sldId id="501" r:id="rId16"/>
    <p:sldId id="502" r:id="rId17"/>
    <p:sldId id="503" r:id="rId18"/>
    <p:sldId id="504" r:id="rId19"/>
    <p:sldId id="505" r:id="rId20"/>
    <p:sldId id="506" r:id="rId21"/>
    <p:sldId id="507" r:id="rId22"/>
    <p:sldId id="508" r:id="rId23"/>
    <p:sldId id="509" r:id="rId24"/>
    <p:sldId id="510" r:id="rId25"/>
    <p:sldId id="511" r:id="rId26"/>
    <p:sldId id="512" r:id="rId27"/>
    <p:sldId id="513" r:id="rId28"/>
    <p:sldId id="514" r:id="rId29"/>
    <p:sldId id="515" r:id="rId30"/>
    <p:sldId id="484" r:id="rId31"/>
    <p:sldId id="477" r:id="rId32"/>
    <p:sldId id="518" r:id="rId33"/>
    <p:sldId id="519" r:id="rId34"/>
    <p:sldId id="520" r:id="rId35"/>
    <p:sldId id="517" r:id="rId36"/>
    <p:sldId id="488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AD6ECB2-73BF-41F1-9EDD-7C4476BC302D}">
          <p14:sldIdLst>
            <p14:sldId id="439"/>
            <p14:sldId id="418"/>
            <p14:sldId id="419"/>
            <p14:sldId id="483"/>
            <p14:sldId id="491"/>
            <p14:sldId id="495"/>
            <p14:sldId id="496"/>
          </p14:sldIdLst>
        </p14:section>
        <p14:section name="Раздел без заголовка" id="{D73F93FA-262A-4372-87D5-DB54359F3EBD}">
          <p14:sldIdLst>
            <p14:sldId id="492"/>
            <p14:sldId id="494"/>
            <p14:sldId id="493"/>
            <p14:sldId id="500"/>
            <p14:sldId id="497"/>
            <p14:sldId id="499"/>
            <p14:sldId id="516"/>
            <p14:sldId id="501"/>
            <p14:sldId id="502"/>
            <p14:sldId id="503"/>
            <p14:sldId id="504"/>
            <p14:sldId id="505"/>
            <p14:sldId id="506"/>
            <p14:sldId id="507"/>
            <p14:sldId id="508"/>
            <p14:sldId id="509"/>
            <p14:sldId id="510"/>
            <p14:sldId id="511"/>
            <p14:sldId id="512"/>
            <p14:sldId id="513"/>
            <p14:sldId id="514"/>
            <p14:sldId id="515"/>
            <p14:sldId id="484"/>
          </p14:sldIdLst>
        </p14:section>
        <p14:section name="Раздел без заголовка" id="{79C4806F-2646-465E-B2C8-930197BEC21D}">
          <p14:sldIdLst>
            <p14:sldId id="477"/>
            <p14:sldId id="518"/>
            <p14:sldId id="519"/>
            <p14:sldId id="520"/>
            <p14:sldId id="517"/>
            <p14:sldId id="48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F75C"/>
    <a:srgbClr val="E39C67"/>
    <a:srgbClr val="F24CDA"/>
    <a:srgbClr val="1D12FC"/>
    <a:srgbClr val="FB6613"/>
    <a:srgbClr val="F6591A"/>
    <a:srgbClr val="FF99FF"/>
    <a:srgbClr val="F79646"/>
    <a:srgbClr val="0BE30B"/>
    <a:srgbClr val="E30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C2E93-C1C3-4C7E-B1EE-5C2FEF0CFCFE}" type="datetimeFigureOut">
              <a:rPr lang="ru-RU" smtClean="0"/>
              <a:pPr/>
              <a:t>30.01.2024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76714-AE31-4419-85F1-CA319F87C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394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5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16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17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18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19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20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21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22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23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24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25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6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26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27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28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29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8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9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10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11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12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13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4024313" y="9720263"/>
            <a:ext cx="3078162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 anchor="b"/>
          <a:lstStyle>
            <a:lvl1pPr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90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054E3A1-48AF-4290-97B5-1D76741B0048}" type="slidenum">
              <a:rPr lang="ru-RU" altLang="ru-RU" sz="1300" b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 algn="r" eaLnBrk="1" hangingPunct="1"/>
              <a:t>15</a:t>
            </a:fld>
            <a:endParaRPr lang="ru-RU" altLang="ru-RU" sz="1300" b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Структура МСО на БТР</a:t>
            </a:r>
          </a:p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60534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15D1-F8F1-4AF9-B8FD-732DF31847B7}" type="datetime1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34D28998-E499-41CE-9408-0AEE7474E24A}" type="datetime1">
              <a:rPr lang="ru-RU" smtClean="0"/>
              <a:pPr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5984226E-4DFD-4EC0-88E0-15DBA77FEFAD}" type="datetime1">
              <a:rPr lang="ru-RU" smtClean="0"/>
              <a:pPr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C79-2D29-45A2-80CC-E64C8C735320}" type="datetime1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8DE6D-DEE0-4DF7-8359-1550E4975BD0}" type="datetime1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B551D-6C56-4300-BC0A-2814D45A1CC8}" type="datetime1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4E73-60E5-4F6F-A09C-E2FA74926E84}" type="datetime1">
              <a:rPr lang="ru-RU" smtClean="0"/>
              <a:t>30.01.2024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73873-93C6-4CBC-BB95-2BA91E1FEC35}" type="datetime1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72FECA80-A992-4FDB-8426-716427548AFD}" type="datetime1">
              <a:rPr lang="ru-RU" smtClean="0"/>
              <a:pPr/>
              <a:t>30.01.2024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83955FF2-C295-4517-BBC4-8254D6383747}" type="datetime1">
              <a:rPr lang="ru-RU" smtClean="0"/>
              <a:pPr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1C078667-01DA-4505-91BA-149D0855FC6F}" type="datetime1">
              <a:rPr lang="ru-RU" smtClean="0"/>
              <a:pPr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C84C40A-5BA3-4593-B661-78FAF12BA39C}" type="datetime1">
              <a:rPr lang="ru-RU" smtClean="0"/>
              <a:pPr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36FEA9B4-FE70-4D0F-94BF-E2B5AAA80C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14363" y="548680"/>
            <a:ext cx="80010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ru-RU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ЗАБАЙКАЛЬСКИЙ ГОСУДАРСТВЕННЫЙ УНИВЕРСИТЕТ</a:t>
            </a:r>
            <a:r>
              <a:rPr lang="ru-RU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ВОЕННЫЙ УЧЕБНЫЙ ЦЕНТР</a:t>
            </a:r>
            <a:endParaRPr lang="ru-RU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104812" y="908720"/>
            <a:ext cx="6984379" cy="0"/>
          </a:xfrm>
          <a:prstGeom prst="line">
            <a:avLst/>
          </a:prstGeom>
          <a:ln w="57150" cmpd="thickThin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4" name="Picture 5" descr="C:\Users\chitgu.local\Desktop\ss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0"/>
            <a:ext cx="10810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4" descr="E:\ВУЦ\ФОТОГРАФИИ\Chistaya_Emblema_VUT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7" y="41276"/>
            <a:ext cx="100965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95"/>
          <p:cNvSpPr txBox="1">
            <a:spLocks noChangeArrowheads="1"/>
          </p:cNvSpPr>
          <p:nvPr/>
        </p:nvSpPr>
        <p:spPr bwMode="auto">
          <a:xfrm>
            <a:off x="323528" y="2420888"/>
            <a:ext cx="5688632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b="1" dirty="0"/>
              <a:t>Тема </a:t>
            </a:r>
            <a:r>
              <a:rPr lang="ru-RU" altLang="ru-RU" sz="2000" b="1" dirty="0" smtClean="0"/>
              <a:t>2. </a:t>
            </a:r>
            <a:r>
              <a:rPr lang="ru-RU" altLang="ru-RU" sz="2000" b="1" dirty="0" smtClean="0"/>
              <a:t>Занятие 2. Практическое занятие </a:t>
            </a:r>
            <a:endParaRPr lang="ru-RU" altLang="ru-RU" sz="2000" b="1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67544" y="3387040"/>
            <a:ext cx="81478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defRPr/>
            </a:pP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Средства индивидуальной защиты и пользование ими.</a:t>
            </a:r>
            <a:endParaRPr lang="ru-RU" sz="2400" b="1" cap="all" dirty="0" smtClean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36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95537" y="1268760"/>
            <a:ext cx="8496944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444500" eaLnBrk="1" hangingPunct="1"/>
            <a:r>
              <a:rPr lang="ru-RU" altLang="ru-RU" sz="2000" dirty="0" smtClean="0">
                <a:latin typeface="Times New Roman" panose="02020603050405020304" pitchFamily="18" charset="0"/>
              </a:rPr>
              <a:t>При </a:t>
            </a:r>
            <a:r>
              <a:rPr lang="ru-RU" altLang="ru-RU" sz="2000" dirty="0">
                <a:latin typeface="Times New Roman" panose="02020603050405020304" pitchFamily="18" charset="0"/>
              </a:rPr>
              <a:t>получении защитного плаща, чулок, перчаток необходимо проверить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комплектность, целость материала, швов и фурнитуры. Обнаружив </a:t>
            </a:r>
          </a:p>
          <a:p>
            <a:pPr marL="0" indent="0" eaLnBrk="1" hangingPunct="1"/>
            <a:r>
              <a:rPr lang="ru-RU" altLang="ru-RU" sz="2000" dirty="0">
                <a:latin typeface="Times New Roman" panose="02020603050405020304" pitchFamily="18" charset="0"/>
              </a:rPr>
              <a:t>некомплектность или неисправность средств защиты, доукомплектовать </a:t>
            </a:r>
            <a:r>
              <a:rPr lang="ru-RU" altLang="ru-RU" sz="2000" dirty="0" smtClean="0">
                <a:latin typeface="Times New Roman" panose="02020603050405020304" pitchFamily="18" charset="0"/>
              </a:rPr>
              <a:t>их </a:t>
            </a:r>
            <a:r>
              <a:rPr lang="ru-RU" altLang="ru-RU" sz="2000" dirty="0">
                <a:latin typeface="Times New Roman" panose="02020603050405020304" pitchFamily="18" charset="0"/>
              </a:rPr>
              <a:t>или провести ремонт.</a:t>
            </a:r>
          </a:p>
          <a:p>
            <a:pPr eaLnBrk="1" hangingPunct="1"/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Подбор плащей проводят по росту военнослужащего: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– первый рост – для военнослужащих ростом до 166 см;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– второй – от 166 до 172 см;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– третий – от 172 до 178 см;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– четвертый – от 178 до 184 см и выше.</a:t>
            </a:r>
          </a:p>
          <a:p>
            <a:pPr eaLnBrk="1" hangingPunct="1"/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Подбор чулок проводят по размеру обуви: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– первый рост – для обуви (сапоги, ботинки) до 40-го размера;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– второй рост – для 42-го размера;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– третий рост – для 43-го размера и больше.</a:t>
            </a: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Подготовка к пользованию</a:t>
            </a:r>
            <a:endParaRPr lang="ru-RU" altLang="ru-RU" sz="20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73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0" y="3645024"/>
            <a:ext cx="2782887" cy="306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Подготовка к пользованию</a:t>
            </a:r>
            <a:endParaRPr lang="ru-RU" altLang="ru-RU" sz="2000" b="1" dirty="0">
              <a:latin typeface="Times New Roman" panose="02020603050405020304" pitchFamily="18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04111" y="1218245"/>
            <a:ext cx="8837613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Для зимней обуви (валенки, унты) чулки подбирают на один размер 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больше, чем для летней.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При получении чулок, не бывших в носке, необходимо: вставить шпеньки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в держатели; привязать тесьму двойным узлом к петле в верхней части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голенища; уложить чулки в чехол, свернув каждый чулок отдельно в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скатку, начиная с </a:t>
            </a:r>
            <a:r>
              <a:rPr lang="ru-RU" altLang="ru-RU" sz="2000" dirty="0" err="1">
                <a:latin typeface="Times New Roman" panose="02020603050405020304" pitchFamily="18" charset="0"/>
              </a:rPr>
              <a:t>осоюзки</a:t>
            </a:r>
            <a:r>
              <a:rPr lang="ru-RU" altLang="ru-RU" sz="2000" dirty="0">
                <a:latin typeface="Times New Roman" panose="02020603050405020304" pitchFamily="18" charset="0"/>
              </a:rPr>
              <a:t>; застегнуть чехол.</a:t>
            </a:r>
          </a:p>
          <a:p>
            <a:pPr eaLnBrk="1" hangingPunct="1"/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Подбор перчаток</a:t>
            </a:r>
            <a:r>
              <a:rPr lang="ru-RU" altLang="ru-RU" sz="2000" dirty="0">
                <a:latin typeface="Times New Roman" panose="02020603050405020304" pitchFamily="18" charset="0"/>
              </a:rPr>
              <a:t> проводят по результатам измерении обхвата ладони на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уровне пятого пястно-фалангового сустава: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– для БЛ-1М – до 21 см – первый размер;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                        – от 21 до 23 см – второй размер;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                        – более 23 см – третий размер;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– для БЗ-1М – до 22,5 см – первый размер;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                       </a:t>
            </a:r>
            <a:r>
              <a:rPr lang="en-US" altLang="ru-RU" sz="2000" dirty="0">
                <a:latin typeface="Times New Roman" panose="02020603050405020304" pitchFamily="18" charset="0"/>
              </a:rPr>
              <a:t>– </a:t>
            </a:r>
            <a:r>
              <a:rPr lang="en-US" altLang="ru-RU" sz="2000" dirty="0" err="1">
                <a:latin typeface="Times New Roman" panose="02020603050405020304" pitchFamily="18" charset="0"/>
              </a:rPr>
              <a:t>более</a:t>
            </a:r>
            <a:r>
              <a:rPr lang="en-US" altLang="ru-RU" sz="2000" dirty="0">
                <a:latin typeface="Times New Roman" panose="02020603050405020304" pitchFamily="18" charset="0"/>
              </a:rPr>
              <a:t> 22,5 </a:t>
            </a:r>
            <a:r>
              <a:rPr lang="en-US" altLang="ru-RU" sz="2000" dirty="0" err="1">
                <a:latin typeface="Times New Roman" panose="02020603050405020304" pitchFamily="18" charset="0"/>
              </a:rPr>
              <a:t>см</a:t>
            </a:r>
            <a:r>
              <a:rPr lang="en-US" altLang="ru-RU" sz="2000" dirty="0">
                <a:latin typeface="Times New Roman" panose="02020603050405020304" pitchFamily="18" charset="0"/>
              </a:rPr>
              <a:t> </a:t>
            </a:r>
            <a:r>
              <a:rPr lang="ru-RU" altLang="ru-RU" sz="2000" b="0" dirty="0">
                <a:latin typeface="Times New Roman" panose="02020603050405020304" pitchFamily="18" charset="0"/>
              </a:rPr>
              <a:t>– </a:t>
            </a:r>
            <a:r>
              <a:rPr lang="en-US" altLang="ru-RU" sz="2000" dirty="0" err="1">
                <a:latin typeface="Times New Roman" panose="02020603050405020304" pitchFamily="18" charset="0"/>
              </a:rPr>
              <a:t>второй</a:t>
            </a:r>
            <a:r>
              <a:rPr lang="en-US" altLang="ru-RU" sz="2000" dirty="0">
                <a:latin typeface="Times New Roman" panose="02020603050405020304" pitchFamily="18" charset="0"/>
              </a:rPr>
              <a:t> </a:t>
            </a:r>
            <a:r>
              <a:rPr lang="en-US" altLang="ru-RU" sz="2000" dirty="0" err="1">
                <a:latin typeface="Times New Roman" panose="02020603050405020304" pitchFamily="18" charset="0"/>
              </a:rPr>
              <a:t>размер</a:t>
            </a:r>
            <a:r>
              <a:rPr lang="en-US" altLang="ru-RU" sz="2000" dirty="0">
                <a:latin typeface="Times New Roman" panose="02020603050405020304" pitchFamily="18" charset="0"/>
              </a:rPr>
              <a:t>.</a:t>
            </a:r>
            <a:endParaRPr lang="ru-RU" altLang="ru-RU" sz="2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94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Укладка защитного плаща ОП-1М в чехол </a:t>
            </a: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557555" y="3465849"/>
            <a:ext cx="2808312" cy="2432952"/>
            <a:chOff x="2514" y="2900"/>
            <a:chExt cx="4680" cy="3514"/>
          </a:xfrm>
        </p:grpSpPr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4" y="2900"/>
              <a:ext cx="4680" cy="3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4854" y="6054"/>
              <a:ext cx="540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100" i="1">
                  <a:latin typeface="Times New Roman" panose="02020603050405020304" pitchFamily="18" charset="0"/>
                </a:rPr>
                <a:t>а</a:t>
              </a:r>
              <a:endParaRPr lang="ru-RU" altLang="ru-RU"/>
            </a:p>
          </p:txBody>
        </p:sp>
      </p:grp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3779912" y="3465850"/>
            <a:ext cx="4680149" cy="2432952"/>
            <a:chOff x="2068" y="6642"/>
            <a:chExt cx="5850" cy="3431"/>
          </a:xfrm>
        </p:grpSpPr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8" y="6642"/>
              <a:ext cx="5850" cy="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3538" y="9713"/>
              <a:ext cx="54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100" i="1">
                  <a:latin typeface="Times New Roman" panose="02020603050405020304" pitchFamily="18" charset="0"/>
                </a:rPr>
                <a:t>б</a:t>
              </a:r>
              <a:endParaRPr lang="ru-RU" altLang="ru-RU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6358" y="9713"/>
              <a:ext cx="54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1100" i="1">
                  <a:latin typeface="Times New Roman" panose="02020603050405020304" pitchFamily="18" charset="0"/>
                </a:rPr>
                <a:t>в</a:t>
              </a:r>
              <a:endParaRPr lang="ru-RU" altLang="ru-RU"/>
            </a:p>
          </p:txBody>
        </p:sp>
      </p:grp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57554" y="1289665"/>
            <a:ext cx="7989664" cy="18158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Arial" pitchFamily="34" charset="0"/>
                <a:ea typeface="Times-Roman"/>
                <a:cs typeface="Arial" pitchFamily="34" charset="0"/>
              </a:rPr>
              <a:t>Для </a:t>
            </a:r>
            <a:r>
              <a:rPr lang="ru-RU" sz="1600" b="1" dirty="0">
                <a:latin typeface="Arial" pitchFamily="34" charset="0"/>
                <a:ea typeface="Times-Roman"/>
                <a:cs typeface="Arial" pitchFamily="34" charset="0"/>
              </a:rPr>
              <a:t>укладки плаща в чехол необходимо: расстелить чехол на ровной поверхности наружной стороной вверх, держатели плаща пропустить через прорези в хлястиках чехла; полы и спинку сложить продольными складками так, чтобы габариты плаща по ширине не превышали 30 см; уложить плащ, начиная снизу, гармошкой (с шириной складок 15…20 см) на чехол и отвернуть капюшон на плащ, завернуть боковые стороны чехла, скатать плащ вместе с чехлом и застегнуть хлястики чехла</a:t>
            </a:r>
          </a:p>
        </p:txBody>
      </p:sp>
    </p:spTree>
    <p:extLst>
      <p:ext uri="{BB962C8B-B14F-4D97-AF65-F5344CB8AC3E}">
        <p14:creationId xmlns:p14="http://schemas.microsoft.com/office/powerpoint/2010/main" val="73290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Общевойсковой защитный комплект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itchFamily="18" charset="0"/>
              </a:rPr>
              <a:t>«Походном»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 положении </a:t>
            </a:r>
            <a:endParaRPr lang="ru-RU" altLang="ru-RU" sz="20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04111" y="1694483"/>
            <a:ext cx="8837613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Общевойсковой защитный комплект используют в положениях 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«Походном»</a:t>
            </a:r>
            <a:r>
              <a:rPr lang="ru-RU" altLang="ru-RU" sz="2000" dirty="0">
                <a:latin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«Наготове»</a:t>
            </a:r>
            <a:r>
              <a:rPr lang="ru-RU" altLang="ru-RU" sz="2000" dirty="0">
                <a:latin typeface="Times New Roman" panose="02020603050405020304" pitchFamily="18" charset="0"/>
              </a:rPr>
              <a:t> и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«Боевом»</a:t>
            </a:r>
            <a:r>
              <a:rPr lang="ru-RU" altLang="ru-RU" sz="2000" dirty="0">
                <a:latin typeface="Times New Roman" panose="02020603050405020304" pitchFamily="18" charset="0"/>
              </a:rPr>
              <a:t>.</a:t>
            </a:r>
          </a:p>
          <a:p>
            <a:pPr eaLnBrk="1" hangingPunct="1"/>
            <a:endParaRPr lang="en-US" altLang="ru-RU" sz="20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В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«Походном»</a:t>
            </a:r>
            <a:r>
              <a:rPr lang="ru-RU" altLang="ru-RU" sz="2000" dirty="0">
                <a:latin typeface="Times New Roman" panose="02020603050405020304" pitchFamily="18" charset="0"/>
              </a:rPr>
              <a:t> положении при действии личного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состава в пешем порядке плащ переносят в чехле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за спиной, защитные чулки и перчатки – в чехле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на поясном ремне. При действиях личного состава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в закрытых подвижных объектах вооружения и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военной техники, в фортификационных сооружениях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ОЗК может быть снят и уложен в месте, указанном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командиром. Плащ за спиной в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«Походном»</a:t>
            </a:r>
            <a:endParaRPr lang="ru-RU" altLang="ru-RU" sz="20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положении закрепляют поверх снаряжения с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оказанием взаимопомощи.</a:t>
            </a:r>
            <a:r>
              <a:rPr lang="ru-RU" altLang="ru-RU" sz="1800" dirty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132856"/>
            <a:ext cx="2049463" cy="446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334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1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729078"/>
              </p:ext>
            </p:extLst>
          </p:nvPr>
        </p:nvGraphicFramePr>
        <p:xfrm>
          <a:off x="4709703" y="2060847"/>
          <a:ext cx="3829050" cy="3384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80" r:id="rId3" imgW="9723810" imgH="7228571" progId="">
                  <p:embed/>
                </p:oleObj>
              </mc:Choice>
              <mc:Fallback>
                <p:oleObj r:id="rId3" imgW="9723810" imgH="722857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9703" y="2060847"/>
                        <a:ext cx="3829050" cy="338437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2" name="AutoShape 2" descr="http://www.fresher.ru/wp-content/images/813/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AutoShape 4" descr="http://www.fresher.ru/wp-content/images/813/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http://www.fresher.ru/wp-content/images/813/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0117" name="Picture 5" descr="http://magisterpro.ru/pict/7/02.jpg"/>
          <p:cNvPicPr>
            <a:picLocks noChangeAspect="1" noChangeArrowheads="1"/>
          </p:cNvPicPr>
          <p:nvPr/>
        </p:nvPicPr>
        <p:blipFill>
          <a:blip r:embed="rId5" cstate="print"/>
          <a:srcRect l="21696" t="14527" r="50567" b="61327"/>
          <a:stretch>
            <a:fillRect/>
          </a:stretch>
        </p:blipFill>
        <p:spPr bwMode="auto">
          <a:xfrm>
            <a:off x="307975" y="2060848"/>
            <a:ext cx="4032448" cy="3384376"/>
          </a:xfrm>
          <a:prstGeom prst="rect">
            <a:avLst/>
          </a:prstGeom>
          <a:noFill/>
        </p:spPr>
      </p:pic>
      <p:sp>
        <p:nvSpPr>
          <p:cNvPr id="9011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460375" y="5877272"/>
            <a:ext cx="79928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1430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в «походном» положении; б – в положении «наготове»;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143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–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«боевом» положении при защитном плаще надетом в рукава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Общевойсковой защитный комплект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2000" b="1" dirty="0">
                <a:latin typeface="Times New Roman" panose="02020603050405020304" pitchFamily="18" charset="0"/>
              </a:rPr>
              <a:t>положениях </a:t>
            </a:r>
            <a:r>
              <a:rPr lang="ru-RU" alt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«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Походном»</a:t>
            </a:r>
            <a:r>
              <a:rPr lang="ru-RU" altLang="ru-RU" sz="2000" b="1" dirty="0">
                <a:latin typeface="Times New Roman" panose="02020603050405020304" pitchFamily="18" charset="0"/>
              </a:rPr>
              <a:t>, 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«Наготове»</a:t>
            </a:r>
            <a:r>
              <a:rPr lang="ru-RU" altLang="ru-RU" sz="2000" b="1" dirty="0">
                <a:latin typeface="Times New Roman" panose="02020603050405020304" pitchFamily="18" charset="0"/>
              </a:rPr>
              <a:t> и 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«Боевом»</a:t>
            </a:r>
            <a:endParaRPr lang="ru-RU" altLang="ru-RU" sz="20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55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Общевойсковой защитный комплект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в положении </a:t>
            </a:r>
            <a:r>
              <a:rPr lang="ru-RU" alt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«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Наготове»</a:t>
            </a:r>
            <a:r>
              <a:rPr lang="ru-RU" altLang="ru-RU" sz="2000" b="1" dirty="0">
                <a:latin typeface="Times New Roman" panose="02020603050405020304" pitchFamily="18" charset="0"/>
              </a:rPr>
              <a:t> и 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«Боевом»</a:t>
            </a:r>
            <a:r>
              <a:rPr lang="ru-RU" altLang="ru-RU" sz="2000" b="1" dirty="0">
                <a:latin typeface="Times New Roman" panose="02020603050405020304" pitchFamily="18" charset="0"/>
              </a:rPr>
              <a:t>. </a:t>
            </a:r>
            <a:endParaRPr lang="ru-RU" altLang="ru-RU" sz="20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2301" y="1196752"/>
            <a:ext cx="8652187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В положении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«Наготове»</a:t>
            </a:r>
            <a:r>
              <a:rPr lang="ru-RU" altLang="ru-RU" sz="2000" dirty="0">
                <a:latin typeface="Times New Roman" panose="02020603050405020304" pitchFamily="18" charset="0"/>
              </a:rPr>
              <a:t> ОЗК переводят в случаях, когда это затрудняет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действия личного состава.</a:t>
            </a:r>
          </a:p>
          <a:p>
            <a:pPr algn="just" eaLnBrk="1" hangingPunct="1"/>
            <a:endParaRPr lang="ru-RU" altLang="ru-RU" sz="2000" dirty="0"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Защитный плащ ОП-1М в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«Боевом»</a:t>
            </a:r>
            <a:r>
              <a:rPr lang="ru-RU" altLang="ru-RU" sz="2000" dirty="0">
                <a:latin typeface="Times New Roman" panose="02020603050405020304" pitchFamily="18" charset="0"/>
              </a:rPr>
              <a:t> положении используют в виде </a:t>
            </a:r>
          </a:p>
          <a:p>
            <a:pPr algn="just"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накидки</a:t>
            </a:r>
            <a:r>
              <a:rPr lang="ru-RU" altLang="ru-RU" sz="2000" dirty="0">
                <a:latin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надетым в рукава</a:t>
            </a:r>
            <a:r>
              <a:rPr lang="ru-RU" altLang="ru-RU" sz="2000" dirty="0">
                <a:latin typeface="Times New Roman" panose="02020603050405020304" pitchFamily="18" charset="0"/>
              </a:rPr>
              <a:t> и в виде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комбинезона</a:t>
            </a:r>
            <a:r>
              <a:rPr lang="ru-RU" altLang="ru-RU" sz="2000" dirty="0">
                <a:latin typeface="Times New Roman" panose="02020603050405020304" pitchFamily="18" charset="0"/>
              </a:rPr>
              <a:t>.</a:t>
            </a:r>
          </a:p>
          <a:p>
            <a:pPr algn="just" eaLnBrk="1" hangingPunct="1"/>
            <a:endParaRPr lang="ru-RU" altLang="ru-RU" sz="2000" dirty="0"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В виде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накидки</a:t>
            </a:r>
            <a:r>
              <a:rPr lang="ru-RU" altLang="ru-RU" sz="2000" dirty="0">
                <a:latin typeface="Times New Roman" panose="02020603050405020304" pitchFamily="18" charset="0"/>
              </a:rPr>
              <a:t> плащ используют при внезапном применении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противником ОВ или БА.</a:t>
            </a:r>
          </a:p>
          <a:p>
            <a:pPr algn="just" eaLnBrk="1" hangingPunct="1"/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Плащ в рукава</a:t>
            </a:r>
            <a:r>
              <a:rPr lang="ru-RU" altLang="ru-RU" sz="2000" dirty="0">
                <a:latin typeface="Times New Roman" panose="02020603050405020304" pitchFamily="18" charset="0"/>
              </a:rPr>
              <a:t>, чулки и перчатки надевают заблаговременно: перед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преодолением в пешем порядке и в открытых подвижных объектах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вооружения и военной техники зон заражения ОВ и БА и зон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радиоактивного заражения в условиях пылеобразования; перед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действиями в пешем порядке на местности, зараженной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ОВ, РП, БА; в предвидении выпадения РВ из облака ядерного взрыва;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перед проведением специальной обработки вооружения и военной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техники.</a:t>
            </a:r>
          </a:p>
        </p:txBody>
      </p:sp>
    </p:spTree>
    <p:extLst>
      <p:ext uri="{BB962C8B-B14F-4D97-AF65-F5344CB8AC3E}">
        <p14:creationId xmlns:p14="http://schemas.microsoft.com/office/powerpoint/2010/main" val="78102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Общевойсковой защитный комплект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alt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«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Боевом</a:t>
            </a:r>
            <a:r>
              <a:rPr lang="ru-RU" alt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»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itchFamily="18" charset="0"/>
              </a:rPr>
              <a:t>положении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 </a:t>
            </a:r>
            <a:endParaRPr lang="ru-RU" altLang="ru-RU" sz="20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04111" y="1700808"/>
            <a:ext cx="8837613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В виде комбинезона</a:t>
            </a:r>
            <a:r>
              <a:rPr lang="ru-RU" altLang="ru-RU" sz="2000" dirty="0">
                <a:latin typeface="Times New Roman" panose="02020603050405020304" pitchFamily="18" charset="0"/>
              </a:rPr>
              <a:t> плащ с чулками и перчатками надевают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заблаговременно и используют в зонах заражения ОВ или БА: перед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действиями в пешем порядке на местности с высокой  растительностью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или покрытой глубоким снегом; перед проведением спасательно-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эвакуационных, инженерных работ и ремонте зараженного вооружения и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военной техники.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При преодолении зоны заражения ОВ или БА в пешем порядке и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отсутствии высокой растительности, глубокого снега, а также при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проведении специальной обработки небольших предметов (личного или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группового оружия, средств наблюдения и т. п.) используют, как правило,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чулки и перчатки (плащ не надевают). Чулки без плаща и перчаток могут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быть использованы при передвижении в пешем порядке в сырую погоду </a:t>
            </a:r>
          </a:p>
          <a:p>
            <a:pPr algn="just" eaLnBrk="1" hangingPunct="1"/>
            <a:r>
              <a:rPr lang="ru-RU" altLang="ru-RU" sz="2000" dirty="0">
                <a:latin typeface="Times New Roman" panose="02020603050405020304" pitchFamily="18" charset="0"/>
              </a:rPr>
              <a:t>по местности, зараженной РП.</a:t>
            </a:r>
          </a:p>
        </p:txBody>
      </p:sp>
    </p:spTree>
    <p:extLst>
      <p:ext uri="{BB962C8B-B14F-4D97-AF65-F5344CB8AC3E}">
        <p14:creationId xmlns:p14="http://schemas.microsoft.com/office/powerpoint/2010/main" val="366184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Общевойсковой защитный комплект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«Боевом»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itchFamily="18" charset="0"/>
              </a:rPr>
              <a:t>положении</a:t>
            </a:r>
            <a:endParaRPr lang="ru-RU" altLang="ru-RU" sz="20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20193" y="1268760"/>
            <a:ext cx="8837612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</a:rPr>
              <a:t>Плащ надевают в </a:t>
            </a:r>
            <a:r>
              <a:rPr lang="ru-RU" altLang="ru-RU" dirty="0">
                <a:solidFill>
                  <a:srgbClr val="FF3300"/>
                </a:solidFill>
                <a:latin typeface="Times New Roman" panose="02020603050405020304" pitchFamily="18" charset="0"/>
              </a:rPr>
              <a:t>виде накидки</a:t>
            </a:r>
            <a:r>
              <a:rPr lang="ru-RU" altLang="ru-RU" dirty="0">
                <a:latin typeface="Times New Roman" panose="02020603050405020304" pitchFamily="18" charset="0"/>
              </a:rPr>
              <a:t> по сигналу </a:t>
            </a:r>
            <a:r>
              <a:rPr lang="ru-RU" altLang="ru-RU" dirty="0">
                <a:solidFill>
                  <a:srgbClr val="FF3300"/>
                </a:solidFill>
                <a:latin typeface="Times New Roman" panose="02020603050405020304" pitchFamily="18" charset="0"/>
              </a:rPr>
              <a:t>«Химическая </a:t>
            </a:r>
          </a:p>
          <a:p>
            <a:pPr eaLnBrk="1" hangingPunct="1"/>
            <a:r>
              <a:rPr lang="ru-RU" altLang="ru-RU" dirty="0">
                <a:solidFill>
                  <a:srgbClr val="FF3300"/>
                </a:solidFill>
                <a:latin typeface="Times New Roman" panose="02020603050405020304" pitchFamily="18" charset="0"/>
              </a:rPr>
              <a:t>тревога»,</a:t>
            </a:r>
            <a:r>
              <a:rPr lang="ru-RU" altLang="ru-RU" dirty="0">
                <a:latin typeface="Times New Roman" panose="02020603050405020304" pitchFamily="18" charset="0"/>
              </a:rPr>
              <a:t> по команде голосом </a:t>
            </a:r>
            <a:r>
              <a:rPr lang="ru-RU" altLang="ru-RU" dirty="0">
                <a:solidFill>
                  <a:srgbClr val="FF3300"/>
                </a:solidFill>
                <a:latin typeface="Times New Roman" panose="02020603050405020304" pitchFamily="18" charset="0"/>
              </a:rPr>
              <a:t>«Газы, плащи»</a:t>
            </a:r>
            <a:r>
              <a:rPr lang="ru-RU" altLang="ru-RU" dirty="0">
                <a:latin typeface="Times New Roman" panose="02020603050405020304" pitchFamily="18" charset="0"/>
              </a:rPr>
              <a:t> или </a:t>
            </a: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</a:rPr>
              <a:t>самостоятельно по первым недостоверным признакам </a:t>
            </a: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</a:rPr>
              <a:t>применения противником химического или </a:t>
            </a: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</a:rPr>
              <a:t>бактериологического (биологического) оружия.</a:t>
            </a:r>
          </a:p>
          <a:p>
            <a:pPr eaLnBrk="1" hangingPunct="1"/>
            <a:endParaRPr lang="ru-RU" altLang="ru-RU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</a:rPr>
              <a:t>Надевание ОЗК </a:t>
            </a:r>
            <a:r>
              <a:rPr lang="ru-RU" altLang="ru-RU" dirty="0">
                <a:solidFill>
                  <a:srgbClr val="FF3300"/>
                </a:solidFill>
                <a:latin typeface="Times New Roman" panose="02020603050405020304" pitchFamily="18" charset="0"/>
              </a:rPr>
              <a:t>(плащ в рукава)</a:t>
            </a:r>
            <a:r>
              <a:rPr lang="ru-RU" altLang="ru-RU" dirty="0">
                <a:latin typeface="Times New Roman" panose="02020603050405020304" pitchFamily="18" charset="0"/>
              </a:rPr>
              <a:t> на местности проводят по </a:t>
            </a: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</a:rPr>
              <a:t>команде </a:t>
            </a:r>
            <a:r>
              <a:rPr lang="ru-RU" altLang="ru-RU" dirty="0">
                <a:solidFill>
                  <a:srgbClr val="FF3300"/>
                </a:solidFill>
                <a:latin typeface="Times New Roman" panose="02020603050405020304" pitchFamily="18" charset="0"/>
              </a:rPr>
              <a:t>«Плащ в рукава. Газы».</a:t>
            </a:r>
            <a:r>
              <a:rPr lang="ru-RU" altLang="ru-RU" dirty="0"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endParaRPr lang="ru-RU" altLang="ru-RU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</a:rPr>
              <a:t>Защитный комплект в </a:t>
            </a:r>
            <a:r>
              <a:rPr lang="ru-RU" altLang="ru-RU" dirty="0">
                <a:solidFill>
                  <a:srgbClr val="FF3300"/>
                </a:solidFill>
                <a:latin typeface="Times New Roman" panose="02020603050405020304" pitchFamily="18" charset="0"/>
              </a:rPr>
              <a:t>виде комбинезона</a:t>
            </a:r>
            <a:r>
              <a:rPr lang="ru-RU" altLang="ru-RU" dirty="0">
                <a:latin typeface="Times New Roman" panose="02020603050405020304" pitchFamily="18" charset="0"/>
              </a:rPr>
              <a:t> надевают на </a:t>
            </a:r>
          </a:p>
          <a:p>
            <a:pPr eaLnBrk="1" hangingPunct="1"/>
            <a:r>
              <a:rPr lang="ru-RU" altLang="ru-RU" dirty="0">
                <a:latin typeface="Times New Roman" panose="02020603050405020304" pitchFamily="18" charset="0"/>
              </a:rPr>
              <a:t>незараженной местности, в укрытии, сооружении по команде </a:t>
            </a:r>
          </a:p>
          <a:p>
            <a:pPr eaLnBrk="1" hangingPunct="1"/>
            <a:r>
              <a:rPr lang="ru-RU" altLang="ru-RU" dirty="0">
                <a:solidFill>
                  <a:srgbClr val="FF3300"/>
                </a:solidFill>
                <a:latin typeface="Times New Roman" panose="02020603050405020304" pitchFamily="18" charset="0"/>
              </a:rPr>
              <a:t>«Защитный костюм надеть. Газы».</a:t>
            </a:r>
            <a:r>
              <a:rPr lang="ru-RU" altLang="ru-RU" dirty="0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800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Общевойсковой защитный комплект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«Боевом»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itchFamily="18" charset="0"/>
              </a:rPr>
              <a:t>положении</a:t>
            </a:r>
            <a:endParaRPr lang="ru-RU" altLang="ru-RU" sz="20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18894" y="1063667"/>
            <a:ext cx="8837613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Плащ надевают в виде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накидки</a:t>
            </a:r>
            <a:r>
              <a:rPr lang="ru-RU" altLang="ru-RU" sz="2000" dirty="0">
                <a:latin typeface="Times New Roman" panose="02020603050405020304" pitchFamily="18" charset="0"/>
              </a:rPr>
              <a:t> по сигналу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«Химическая тревога»</a:t>
            </a:r>
            <a:r>
              <a:rPr lang="ru-RU" altLang="ru-RU" sz="2000" dirty="0">
                <a:latin typeface="Times New Roman" panose="02020603050405020304" pitchFamily="18" charset="0"/>
              </a:rPr>
              <a:t>, по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команде голосом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«Газы, плащи»</a:t>
            </a:r>
            <a:r>
              <a:rPr lang="ru-RU" altLang="ru-RU" sz="2000" dirty="0">
                <a:latin typeface="Times New Roman" panose="02020603050405020304" pitchFamily="18" charset="0"/>
              </a:rPr>
              <a:t> или самостоятельно по первым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недостоверным признакам применения противником химического или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бактериологического (биологического) оружия.</a:t>
            </a:r>
          </a:p>
          <a:p>
            <a:pPr eaLnBrk="1" hangingPunct="1"/>
            <a:endParaRPr lang="ru-RU" altLang="ru-RU" sz="20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В этих случаях личному составу, находящемуся вне укрытий, необходимо: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1.</a:t>
            </a:r>
            <a:r>
              <a:rPr lang="ru-RU" altLang="ru-RU" sz="2000" dirty="0">
                <a:latin typeface="Times New Roman" panose="02020603050405020304" pitchFamily="18" charset="0"/>
              </a:rPr>
              <a:t> закрыть глаза и задержать дыхание, положить оружие;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2.</a:t>
            </a:r>
            <a:r>
              <a:rPr lang="ru-RU" altLang="ru-RU" sz="2000" dirty="0">
                <a:latin typeface="Times New Roman" panose="02020603050405020304" pitchFamily="18" charset="0"/>
              </a:rPr>
              <a:t> снять стальной шлем и головной убор;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3.</a:t>
            </a:r>
            <a:r>
              <a:rPr lang="ru-RU" altLang="ru-RU" sz="2000" dirty="0">
                <a:latin typeface="Times New Roman" panose="02020603050405020304" pitchFamily="18" charset="0"/>
              </a:rPr>
              <a:t> надеть противогаз, сделать выдох, открыть глаза и возобновить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дыхание, раскрыть чехол плаща, дернув тесемку вверх (при ношении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плаща без чехла для его раскрытия расстегнуть </a:t>
            </a:r>
            <a:r>
              <a:rPr lang="ru-RU" altLang="ru-RU" sz="2000" dirty="0" err="1">
                <a:latin typeface="Times New Roman" panose="02020603050405020304" pitchFamily="18" charset="0"/>
              </a:rPr>
              <a:t>затяжник</a:t>
            </a:r>
            <a:r>
              <a:rPr lang="ru-RU" altLang="ru-RU" sz="2000" dirty="0">
                <a:latin typeface="Times New Roman" panose="02020603050405020304" pitchFamily="18" charset="0"/>
              </a:rPr>
              <a:t> капюшона на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скатке);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4.</a:t>
            </a:r>
            <a:r>
              <a:rPr lang="ru-RU" altLang="ru-RU" sz="2000" dirty="0">
                <a:latin typeface="Times New Roman" panose="02020603050405020304" pitchFamily="18" charset="0"/>
              </a:rPr>
              <a:t> отвести руки назад и, взявшись за полы, накинуть плащ на плечи;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5.</a:t>
            </a:r>
            <a:r>
              <a:rPr lang="ru-RU" altLang="ru-RU" sz="2000" dirty="0">
                <a:latin typeface="Times New Roman" panose="02020603050405020304" pitchFamily="18" charset="0"/>
              </a:rPr>
              <a:t> надеть капюшон на голову;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6.</a:t>
            </a:r>
            <a:r>
              <a:rPr lang="ru-RU" altLang="ru-RU" sz="2000" dirty="0">
                <a:latin typeface="Times New Roman" panose="02020603050405020304" pitchFamily="18" charset="0"/>
              </a:rPr>
              <a:t> запахнуть полы плаща;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7.</a:t>
            </a:r>
            <a:r>
              <a:rPr lang="ru-RU" altLang="ru-RU" sz="2000" dirty="0">
                <a:latin typeface="Times New Roman" panose="02020603050405020304" pitchFamily="18" charset="0"/>
              </a:rPr>
              <a:t> присесть или прилечь и прикрыть плащом обмундирование, обувь,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головной убор, стальной шлем и оружие для предохранения их от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заражения.</a:t>
            </a:r>
          </a:p>
        </p:txBody>
      </p:sp>
    </p:spTree>
    <p:extLst>
      <p:ext uri="{BB962C8B-B14F-4D97-AF65-F5344CB8AC3E}">
        <p14:creationId xmlns:p14="http://schemas.microsoft.com/office/powerpoint/2010/main" val="193214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Общевойсковой защитный комплект</a:t>
            </a:r>
          </a:p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«Боевом»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itchFamily="18" charset="0"/>
              </a:rPr>
              <a:t>положении</a:t>
            </a:r>
            <a:endParaRPr lang="ru-RU" altLang="ru-RU" sz="20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04110" y="1268760"/>
            <a:ext cx="8837613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Если плащ размещен на грунте в развернутом состоянии, то необходимо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взять его обеими руками за верхнюю часть и надеть в виде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накидки</a:t>
            </a:r>
            <a:r>
              <a:rPr lang="ru-RU" altLang="ru-RU" sz="2000" dirty="0">
                <a:latin typeface="Times New Roman" panose="02020603050405020304" pitchFamily="18" charset="0"/>
              </a:rPr>
              <a:t>,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перебросив взмахом через голову, немедленно использовать пакет ИПП. </a:t>
            </a:r>
          </a:p>
          <a:p>
            <a:pPr eaLnBrk="1" hangingPunct="1"/>
            <a:endParaRPr lang="ru-RU" altLang="ru-RU" sz="20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После прохождения первичного облака необходимо: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1.</a:t>
            </a:r>
            <a:r>
              <a:rPr lang="ru-RU" altLang="ru-RU" sz="2000" dirty="0">
                <a:latin typeface="Times New Roman" panose="02020603050405020304" pitchFamily="18" charset="0"/>
              </a:rPr>
              <a:t> сбросить зараженный плащ;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2.</a:t>
            </a:r>
            <a:r>
              <a:rPr lang="ru-RU" altLang="ru-RU" sz="2000" dirty="0">
                <a:latin typeface="Times New Roman" panose="02020603050405020304" pitchFamily="18" charset="0"/>
              </a:rPr>
              <a:t> перевести в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«Боевое»</a:t>
            </a:r>
            <a:r>
              <a:rPr lang="ru-RU" altLang="ru-RU" sz="2000" dirty="0">
                <a:latin typeface="Times New Roman" panose="02020603050405020304" pitchFamily="18" charset="0"/>
              </a:rPr>
              <a:t> положение ОКЗК (ОКЗК-М, ОКЗК-Д);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3.</a:t>
            </a:r>
            <a:r>
              <a:rPr lang="ru-RU" altLang="ru-RU" sz="2000" dirty="0">
                <a:latin typeface="Times New Roman" panose="02020603050405020304" pitchFamily="18" charset="0"/>
              </a:rPr>
              <a:t> надеть стальной шлем;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4.</a:t>
            </a:r>
            <a:r>
              <a:rPr lang="ru-RU" altLang="ru-RU" sz="2000" dirty="0">
                <a:latin typeface="Times New Roman" panose="02020603050405020304" pitchFamily="18" charset="0"/>
              </a:rPr>
              <a:t> вынуть из чехла, надеть и закрепить чулки;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5.</a:t>
            </a:r>
            <a:r>
              <a:rPr lang="ru-RU" altLang="ru-RU" sz="2000" dirty="0">
                <a:latin typeface="Times New Roman" panose="02020603050405020304" pitchFamily="18" charset="0"/>
              </a:rPr>
              <a:t> вынуть из чехла перчатки;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6.</a:t>
            </a:r>
            <a:r>
              <a:rPr lang="ru-RU" altLang="ru-RU" sz="2000" dirty="0">
                <a:latin typeface="Times New Roman" panose="02020603050405020304" pitchFamily="18" charset="0"/>
              </a:rPr>
              <a:t> остатками раствора из пакета ИПП повторно обработать кисти рук и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надеть перчатки.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При появлении первых признаков поражения </a:t>
            </a:r>
            <a:r>
              <a:rPr lang="en-US" altLang="ru-RU" sz="2000" dirty="0">
                <a:latin typeface="Times New Roman" panose="02020603050405020304" pitchFamily="18" charset="0"/>
              </a:rPr>
              <a:t>VX</a:t>
            </a:r>
            <a:r>
              <a:rPr lang="ru-RU" altLang="ru-RU" sz="2000" dirty="0">
                <a:latin typeface="Times New Roman" panose="02020603050405020304" pitchFamily="18" charset="0"/>
              </a:rPr>
              <a:t>, зарином (зоманом)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ввести средство при отравлении фосфорорганическими отравляющими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веществами (ФОВ) из аптечки индивидуальной (АИ).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При передвижении в открытых транспортных средствах для надевания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плаща по возможности делают остановку.</a:t>
            </a:r>
          </a:p>
        </p:txBody>
      </p:sp>
    </p:spTree>
    <p:extLst>
      <p:ext uri="{BB962C8B-B14F-4D97-AF65-F5344CB8AC3E}">
        <p14:creationId xmlns:p14="http://schemas.microsoft.com/office/powerpoint/2010/main" val="76578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3" y="980728"/>
            <a:ext cx="795592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УЧЕБНЫЕ ВОПРОСЫ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>
              <a:buFontTx/>
              <a:buAutoNum type="arabicPeriod"/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Назначение и устройство общевойскового защитного комплекта (ОЗК), а также порядок надевания, снятия, укладки и переноски защитного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комплекта.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Изучение условий и порядка выполнения нормативов Н-РХБЗ-4а, 4б.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03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</a:rPr>
              <a:t>Заблаговременное надевание ОЗК (плащ в рукава) </a:t>
            </a:r>
            <a:r>
              <a:rPr lang="ru-RU" altLang="ru-RU" b="1" dirty="0" smtClean="0">
                <a:latin typeface="Times New Roman" panose="02020603050405020304" pitchFamily="18" charset="0"/>
              </a:rPr>
              <a:t>на незараженной </a:t>
            </a:r>
            <a:r>
              <a:rPr lang="ru-RU" altLang="ru-RU" b="1" dirty="0">
                <a:latin typeface="Times New Roman" panose="02020603050405020304" pitchFamily="18" charset="0"/>
              </a:rPr>
              <a:t>местности проводят по </a:t>
            </a:r>
            <a:r>
              <a:rPr lang="ru-RU" altLang="ru-RU" b="1" dirty="0" smtClean="0">
                <a:latin typeface="Times New Roman" panose="02020603050405020304" pitchFamily="18" charset="0"/>
              </a:rPr>
              <a:t>команде  </a:t>
            </a:r>
            <a:r>
              <a:rPr lang="ru-RU" altLang="ru-RU" b="1" dirty="0">
                <a:solidFill>
                  <a:srgbClr val="FF3300"/>
                </a:solidFill>
                <a:latin typeface="Times New Roman" panose="02020603050405020304" pitchFamily="18" charset="0"/>
              </a:rPr>
              <a:t>«Плащ </a:t>
            </a:r>
            <a:r>
              <a:rPr lang="ru-RU" altLang="ru-RU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в рукава</a:t>
            </a:r>
            <a:r>
              <a:rPr lang="ru-RU" altLang="ru-RU" b="1" dirty="0">
                <a:solidFill>
                  <a:srgbClr val="FF3300"/>
                </a:solidFill>
                <a:latin typeface="Times New Roman" panose="02020603050405020304" pitchFamily="18" charset="0"/>
              </a:rPr>
              <a:t>. Газы».</a:t>
            </a:r>
            <a:endParaRPr lang="ru-RU" altLang="ru-RU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89310" y="1556792"/>
            <a:ext cx="8837612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Для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этого необходимо: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1.</a:t>
            </a:r>
            <a:r>
              <a:rPr lang="ru-RU" altLang="ru-RU" sz="2000" dirty="0">
                <a:latin typeface="Times New Roman" panose="02020603050405020304" pitchFamily="18" charset="0"/>
              </a:rPr>
              <a:t> положить оружие, надеть чулки, застегнуть хлястики и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завязать обе тесьмы на поясном ремне;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2.</a:t>
            </a:r>
            <a:r>
              <a:rPr lang="ru-RU" altLang="ru-RU" sz="2000" dirty="0">
                <a:latin typeface="Times New Roman" panose="02020603050405020304" pitchFamily="18" charset="0"/>
              </a:rPr>
              <a:t> перевести в «Боевое» положение противогаз и ОКЗК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(ОКЗК-М, ОКЗК-Д);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3.</a:t>
            </a:r>
            <a:r>
              <a:rPr lang="ru-RU" altLang="ru-RU" sz="2000" dirty="0">
                <a:latin typeface="Times New Roman" panose="02020603050405020304" pitchFamily="18" charset="0"/>
              </a:rPr>
              <a:t> надеть стальной шлем;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4.</a:t>
            </a:r>
            <a:r>
              <a:rPr lang="ru-RU" altLang="ru-RU" sz="2000" dirty="0">
                <a:latin typeface="Times New Roman" panose="02020603050405020304" pitchFamily="18" charset="0"/>
              </a:rPr>
              <a:t> вынуть из чехла и надеть перчатки, заправив рукава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куртки ОКЗК (ОКЗК-М, ОКЗК-Д) под краги (при ношении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зимнего обмундирования краги перчаток также надевают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поверх рукавов);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5.</a:t>
            </a:r>
            <a:r>
              <a:rPr lang="ru-RU" altLang="ru-RU" sz="2000" dirty="0">
                <a:latin typeface="Times New Roman" panose="02020603050405020304" pitchFamily="18" charset="0"/>
              </a:rPr>
              <a:t> раскрыть чехол плаща, дернув тесьму вверх;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6.</a:t>
            </a:r>
            <a:r>
              <a:rPr lang="ru-RU" altLang="ru-RU" sz="2000" dirty="0">
                <a:latin typeface="Times New Roman" panose="02020603050405020304" pitchFamily="18" charset="0"/>
              </a:rPr>
              <a:t> надеть плащ в рукава, при этом петли на низках рукавов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надеть на большие пальцы поверх перчаток;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7.</a:t>
            </a:r>
            <a:r>
              <a:rPr lang="ru-RU" altLang="ru-RU" sz="2000" dirty="0">
                <a:latin typeface="Times New Roman" panose="02020603050405020304" pitchFamily="18" charset="0"/>
              </a:rPr>
              <a:t> надеть капюшон на стальной шлем и застегнуть плащ;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8.</a:t>
            </a:r>
            <a:r>
              <a:rPr lang="ru-RU" altLang="ru-RU" sz="2000" dirty="0">
                <a:latin typeface="Times New Roman" panose="02020603050405020304" pitchFamily="18" charset="0"/>
              </a:rPr>
              <a:t> взять оружие.</a:t>
            </a:r>
          </a:p>
        </p:txBody>
      </p:sp>
    </p:spTree>
    <p:extLst>
      <p:ext uri="{BB962C8B-B14F-4D97-AF65-F5344CB8AC3E}">
        <p14:creationId xmlns:p14="http://schemas.microsoft.com/office/powerpoint/2010/main" val="200521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itchFamily="18" charset="0"/>
              </a:rPr>
              <a:t>Общевойсковой защитный комплект</a:t>
            </a:r>
          </a:p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altLang="ru-RU" b="1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«Боевом»</a:t>
            </a:r>
            <a:r>
              <a:rPr lang="ru-RU" altLang="ru-RU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itchFamily="18" charset="0"/>
              </a:rPr>
              <a:t>положении</a:t>
            </a:r>
            <a:endParaRPr lang="ru-RU" altLang="ru-RU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07504" y="1124744"/>
            <a:ext cx="8837612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В том случае, если противник неожиданно применил ядерное оружие 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(ЯО), химическое оружие (ХО) или биологическое оружие (БО), то 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общевойсковой защитный комплект надевается в виде плаща в 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следующем порядке:</a:t>
            </a:r>
            <a:endParaRPr lang="ru-RU" altLang="ru-RU" sz="2000" b="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1.</a:t>
            </a:r>
            <a:r>
              <a:rPr lang="ru-RU" altLang="ru-RU" sz="2000" dirty="0">
                <a:latin typeface="Times New Roman" panose="02020603050405020304" pitchFamily="18" charset="0"/>
              </a:rPr>
              <a:t> привести противогаз в «Боевое» положение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и развернуть плащ, потянув за тесьму,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предназначенную для раскрытия чехла,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в которой он находится;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2.</a:t>
            </a:r>
            <a:r>
              <a:rPr lang="ru-RU" altLang="ru-RU" sz="2000" dirty="0">
                <a:latin typeface="Times New Roman" panose="02020603050405020304" pitchFamily="18" charset="0"/>
              </a:rPr>
              <a:t> оружие повесить на шею;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3.</a:t>
            </a:r>
            <a:r>
              <a:rPr lang="ru-RU" altLang="ru-RU" sz="2000" dirty="0">
                <a:latin typeface="Times New Roman" panose="02020603050405020304" pitchFamily="18" charset="0"/>
              </a:rPr>
              <a:t> вынуть защитные чулки и перчатки из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чехла и не сходя с места надеть вначале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перчатки, а затем чулки, подвязав тесемки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к поясному ремню;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4.</a:t>
            </a:r>
            <a:r>
              <a:rPr lang="ru-RU" altLang="ru-RU" sz="2000" dirty="0">
                <a:latin typeface="Times New Roman" panose="02020603050405020304" pitchFamily="18" charset="0"/>
              </a:rPr>
              <a:t> надеть плащ в рукава;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5.</a:t>
            </a:r>
            <a:r>
              <a:rPr lang="ru-RU" altLang="ru-RU" sz="2000" dirty="0">
                <a:latin typeface="Times New Roman" panose="02020603050405020304" pitchFamily="18" charset="0"/>
              </a:rPr>
              <a:t> застегнуть полы плаща на нижние 4 шпенька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и перевести оружие в положение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«на ремень»</a:t>
            </a:r>
            <a:r>
              <a:rPr lang="ru-RU" altLang="ru-RU" sz="2000" dirty="0">
                <a:latin typeface="Times New Roman" panose="02020603050405020304" pitchFamily="18" charset="0"/>
              </a:rPr>
              <a:t>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6.</a:t>
            </a:r>
            <a:r>
              <a:rPr lang="ru-RU" altLang="ru-RU" sz="2000" dirty="0">
                <a:latin typeface="Times New Roman" panose="02020603050405020304" pitchFamily="18" charset="0"/>
              </a:rPr>
              <a:t> застегнуть остальные шпеньки и накинуть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капюшон на голову. 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126200"/>
            <a:ext cx="2476500" cy="457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40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b="1" dirty="0" smtClean="0">
                <a:latin typeface="Times New Roman" panose="02020603050405020304" pitchFamily="18" charset="0"/>
                <a:cs typeface="Times New Roman" pitchFamily="18" charset="0"/>
              </a:rPr>
              <a:t>Порядок снятия ОЗК</a:t>
            </a:r>
            <a:endParaRPr lang="ru-RU" altLang="ru-RU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04112" y="1124744"/>
            <a:ext cx="8837612" cy="558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Для снятия зараженного ОЗК вне зоны заражения необходимо:</a:t>
            </a:r>
          </a:p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1.</a:t>
            </a:r>
            <a:r>
              <a:rPr lang="ru-RU" altLang="ru-RU" sz="1700" dirty="0">
                <a:latin typeface="Times New Roman" panose="02020603050405020304" pitchFamily="18" charset="0"/>
              </a:rPr>
              <a:t> повернуться лицом к ветру;</a:t>
            </a:r>
          </a:p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2.</a:t>
            </a:r>
            <a:r>
              <a:rPr lang="ru-RU" altLang="ru-RU" sz="1700" dirty="0">
                <a:latin typeface="Times New Roman" panose="02020603050405020304" pitchFamily="18" charset="0"/>
              </a:rPr>
              <a:t> расстегнуть полы плаща, хлястики чулок и снять петли с больших </a:t>
            </a: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пальцев рук;</a:t>
            </a:r>
          </a:p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3.</a:t>
            </a:r>
            <a:r>
              <a:rPr lang="ru-RU" altLang="ru-RU" sz="1700" dirty="0">
                <a:latin typeface="Times New Roman" panose="02020603050405020304" pitchFamily="18" charset="0"/>
              </a:rPr>
              <a:t> откинуть капюшон с головы за спину;</a:t>
            </a:r>
          </a:p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4.</a:t>
            </a:r>
            <a:r>
              <a:rPr lang="ru-RU" altLang="ru-RU" sz="1700" dirty="0">
                <a:latin typeface="Times New Roman" panose="02020603050405020304" pitchFamily="18" charset="0"/>
              </a:rPr>
              <a:t> опустить обшлага рукавов на кисти и вынуть руки из рукавов плаща </a:t>
            </a: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(за спиной);</a:t>
            </a:r>
          </a:p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5.</a:t>
            </a:r>
            <a:r>
              <a:rPr lang="ru-RU" altLang="ru-RU" sz="1700" dirty="0">
                <a:latin typeface="Times New Roman" panose="02020603050405020304" pitchFamily="18" charset="0"/>
              </a:rPr>
              <a:t> не снимая перчаток, развязать держатели плаща и вытащить их из </a:t>
            </a: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рамок чехла, приподнять плащ за держатели вверх и сбросить назад;</a:t>
            </a:r>
          </a:p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6.</a:t>
            </a:r>
            <a:r>
              <a:rPr lang="ru-RU" altLang="ru-RU" sz="1700" dirty="0">
                <a:latin typeface="Times New Roman" panose="02020603050405020304" pitchFamily="18" charset="0"/>
              </a:rPr>
              <a:t> при необходимости провести дегазацию рецептурой ИДП-1 оружия, </a:t>
            </a: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стального шлема, ФПК противогаза, футляра для очков;</a:t>
            </a:r>
          </a:p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7.</a:t>
            </a:r>
            <a:r>
              <a:rPr lang="ru-RU" altLang="ru-RU" sz="1700" dirty="0">
                <a:latin typeface="Times New Roman" panose="02020603050405020304" pitchFamily="18" charset="0"/>
              </a:rPr>
              <a:t> отвязать тесемки чулок от поясного ремня,</a:t>
            </a: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а затем, поочередно наступая носком</a:t>
            </a: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одной ноги на пяточную часть </a:t>
            </a:r>
            <a:r>
              <a:rPr lang="ru-RU" altLang="ru-RU" sz="1700" dirty="0" err="1">
                <a:latin typeface="Times New Roman" panose="02020603050405020304" pitchFamily="18" charset="0"/>
              </a:rPr>
              <a:t>осоюзки</a:t>
            </a:r>
            <a:endParaRPr lang="ru-RU" altLang="ru-RU" sz="17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чулка другой ноги, вытащить ноги из чулок</a:t>
            </a: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до половины и </a:t>
            </a:r>
            <a:r>
              <a:rPr lang="ru-RU" altLang="ru-RU" sz="1700" dirty="0" err="1">
                <a:latin typeface="Times New Roman" panose="02020603050405020304" pitchFamily="18" charset="0"/>
              </a:rPr>
              <a:t>стряхиванием</a:t>
            </a:r>
            <a:r>
              <a:rPr lang="ru-RU" altLang="ru-RU" sz="1700" dirty="0">
                <a:latin typeface="Times New Roman" panose="02020603050405020304" pitchFamily="18" charset="0"/>
              </a:rPr>
              <a:t> снять чулки;</a:t>
            </a:r>
          </a:p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8.</a:t>
            </a:r>
            <a:r>
              <a:rPr lang="ru-RU" altLang="ru-RU" sz="1700" dirty="0">
                <a:latin typeface="Times New Roman" panose="02020603050405020304" pitchFamily="18" charset="0"/>
              </a:rPr>
              <a:t> отойти от снятых зараженных СИЗК</a:t>
            </a: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в наветренную сторону;</a:t>
            </a:r>
          </a:p>
          <a:p>
            <a:pPr eaLnBrk="1" hangingPunct="1"/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9.</a:t>
            </a:r>
            <a:r>
              <a:rPr lang="ru-RU" altLang="ru-RU" sz="1700" dirty="0">
                <a:latin typeface="Times New Roman" panose="02020603050405020304" pitchFamily="18" charset="0"/>
              </a:rPr>
              <a:t> после действия в зоне заражения ОВ обработать ОКЗК (ОКЗК-М, </a:t>
            </a:r>
            <a:endParaRPr lang="en-US" altLang="ru-RU" sz="17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ОКЗК-Д), обмундирование, снаряжение, сумку для противогаза</a:t>
            </a:r>
            <a:r>
              <a:rPr lang="en-US" altLang="ru-RU" sz="1700" dirty="0">
                <a:latin typeface="Times New Roman" panose="02020603050405020304" pitchFamily="18" charset="0"/>
              </a:rPr>
              <a:t> </a:t>
            </a:r>
            <a:r>
              <a:rPr lang="ru-RU" altLang="ru-RU" sz="1700" dirty="0">
                <a:latin typeface="Times New Roman" panose="02020603050405020304" pitchFamily="18" charset="0"/>
              </a:rPr>
              <a:t>и обувь </a:t>
            </a:r>
            <a:endParaRPr lang="en-US" altLang="ru-RU" sz="17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1700" dirty="0">
                <a:latin typeface="Times New Roman" panose="02020603050405020304" pitchFamily="18" charset="0"/>
              </a:rPr>
              <a:t>пакетом ДПП (ДПС-1); </a:t>
            </a:r>
            <a:r>
              <a:rPr lang="ru-RU" altLang="ru-RU" sz="1700" dirty="0">
                <a:solidFill>
                  <a:srgbClr val="FF3300"/>
                </a:solidFill>
                <a:latin typeface="Times New Roman" panose="02020603050405020304" pitchFamily="18" charset="0"/>
              </a:rPr>
              <a:t>10.</a:t>
            </a:r>
            <a:r>
              <a:rPr lang="ru-RU" altLang="ru-RU" sz="1700" dirty="0">
                <a:latin typeface="Times New Roman" panose="02020603050405020304" pitchFamily="18" charset="0"/>
              </a:rPr>
              <a:t> снять перчатки и противогаз.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49080"/>
            <a:ext cx="324008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23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1700" dirty="0">
                <a:latin typeface="Times New Roman" panose="02020603050405020304" pitchFamily="18" charset="0"/>
              </a:rPr>
              <a:t>Защитный комплект в виде комбинезона надевают на незараженной </a:t>
            </a:r>
          </a:p>
          <a:p>
            <a:pPr algn="ctr"/>
            <a:r>
              <a:rPr lang="ru-RU" altLang="ru-RU" sz="1700" dirty="0">
                <a:latin typeface="Times New Roman" panose="02020603050405020304" pitchFamily="18" charset="0"/>
              </a:rPr>
              <a:t>местности, в укрытии, сооружении по </a:t>
            </a:r>
            <a:r>
              <a:rPr lang="ru-RU" altLang="ru-RU" sz="1700" dirty="0" smtClean="0">
                <a:latin typeface="Times New Roman" panose="02020603050405020304" pitchFamily="18" charset="0"/>
              </a:rPr>
              <a:t>команде </a:t>
            </a:r>
            <a:r>
              <a:rPr lang="ru-RU" altLang="ru-RU" sz="17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«Защитный </a:t>
            </a:r>
            <a:r>
              <a:rPr lang="ru-RU" altLang="ru-RU" sz="1700" dirty="0">
                <a:solidFill>
                  <a:srgbClr val="FF0000"/>
                </a:solidFill>
                <a:latin typeface="Times New Roman" panose="02020603050405020304" pitchFamily="18" charset="0"/>
              </a:rPr>
              <a:t>костюм надеть. Газы».</a:t>
            </a:r>
            <a:endParaRPr lang="ru-RU" altLang="ru-RU" sz="17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04111" y="1340768"/>
            <a:ext cx="88376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8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По </a:t>
            </a:r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этой команде необходимо: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1.</a:t>
            </a:r>
            <a:r>
              <a:rPr lang="ru-RU" altLang="ru-RU" sz="1800" dirty="0">
                <a:latin typeface="Times New Roman" panose="02020603050405020304" pitchFamily="18" charset="0"/>
              </a:rPr>
              <a:t> положить оружие;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2.</a:t>
            </a:r>
            <a:r>
              <a:rPr lang="ru-RU" altLang="ru-RU" sz="1800" dirty="0">
                <a:latin typeface="Times New Roman" panose="02020603050405020304" pitchFamily="18" charset="0"/>
              </a:rPr>
              <a:t> заправить козырьки под обшлага рукавов куртки ОКЗК (ОКЗК-М, </a:t>
            </a:r>
          </a:p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</a:rPr>
              <a:t>ОКЗК-Д), если они были выпущены;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3.</a:t>
            </a:r>
            <a:r>
              <a:rPr lang="ru-RU" altLang="ru-RU" sz="1800" dirty="0">
                <a:latin typeface="Times New Roman" panose="02020603050405020304" pitchFamily="18" charset="0"/>
              </a:rPr>
              <a:t> снять сумку с противогазом, снаряжение, стальной шлем, головной </a:t>
            </a:r>
          </a:p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</a:rPr>
              <a:t>убор;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4.</a:t>
            </a:r>
            <a:r>
              <a:rPr lang="ru-RU" altLang="ru-RU" sz="1800" dirty="0">
                <a:latin typeface="Times New Roman" panose="02020603050405020304" pitchFamily="18" charset="0"/>
              </a:rPr>
              <a:t> снять очки и респиратор, если они были надеты;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5.</a:t>
            </a:r>
            <a:r>
              <a:rPr lang="ru-RU" altLang="ru-RU" sz="1800" dirty="0">
                <a:latin typeface="Times New Roman" panose="02020603050405020304" pitchFamily="18" charset="0"/>
              </a:rPr>
              <a:t> снять плащ в чехле и положить на землю;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6.</a:t>
            </a:r>
            <a:r>
              <a:rPr lang="ru-RU" altLang="ru-RU" sz="1800" dirty="0">
                <a:latin typeface="Times New Roman" panose="02020603050405020304" pitchFamily="18" charset="0"/>
              </a:rPr>
              <a:t> надеть чулки, застегнуть хлястики и завязать тесьму на брючном </a:t>
            </a:r>
          </a:p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</a:rPr>
              <a:t>ремне, раскрыть чехол плаща и, взявшись за держатели, занести плащ с </a:t>
            </a:r>
          </a:p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</a:rPr>
              <a:t>чехлом за спину так, чтобы чехол находился на спине под плащом;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7.</a:t>
            </a:r>
            <a:r>
              <a:rPr lang="ru-RU" altLang="ru-RU" sz="1800" dirty="0">
                <a:latin typeface="Times New Roman" panose="02020603050405020304" pitchFamily="18" charset="0"/>
              </a:rPr>
              <a:t> надеть плащ в рукава;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8.</a:t>
            </a:r>
            <a:r>
              <a:rPr lang="ru-RU" altLang="ru-RU" sz="1800" dirty="0">
                <a:latin typeface="Times New Roman" panose="02020603050405020304" pitchFamily="18" charset="0"/>
              </a:rPr>
              <a:t> продеть концы держателей в рамки в низу плаща и закрепить в рамках </a:t>
            </a:r>
          </a:p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</a:rPr>
              <a:t>держателей;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9.</a:t>
            </a:r>
            <a:r>
              <a:rPr lang="ru-RU" altLang="ru-RU" sz="1800" dirty="0">
                <a:latin typeface="Times New Roman" panose="02020603050405020304" pitchFamily="18" charset="0"/>
              </a:rPr>
              <a:t> застегнуть центральные отверстия на центральный шпенек сначала </a:t>
            </a:r>
          </a:p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</a:rPr>
              <a:t>правой, а затем левой пол плаща и закрепить их закрепкой;</a:t>
            </a:r>
          </a:p>
          <a:p>
            <a:pPr eaLnBrk="1" hangingPunct="1"/>
            <a:r>
              <a:rPr lang="ru-RU" altLang="ru-RU" sz="1800" dirty="0">
                <a:solidFill>
                  <a:srgbClr val="FF3300"/>
                </a:solidFill>
                <a:latin typeface="Times New Roman" panose="02020603050405020304" pitchFamily="18" charset="0"/>
              </a:rPr>
              <a:t>10.</a:t>
            </a:r>
            <a:r>
              <a:rPr lang="ru-RU" altLang="ru-RU" sz="1800" dirty="0">
                <a:latin typeface="Times New Roman" panose="02020603050405020304" pitchFamily="18" charset="0"/>
              </a:rPr>
              <a:t> застегнуть полы плаща на шпеньки так, чтобы левая пола </a:t>
            </a:r>
          </a:p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</a:rPr>
              <a:t>обхватывала левую ногу, а правая – правую;</a:t>
            </a:r>
          </a:p>
        </p:txBody>
      </p:sp>
    </p:spTree>
    <p:extLst>
      <p:ext uri="{BB962C8B-B14F-4D97-AF65-F5344CB8AC3E}">
        <p14:creationId xmlns:p14="http://schemas.microsoft.com/office/powerpoint/2010/main" val="132946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1700" dirty="0">
                <a:latin typeface="Times New Roman" panose="02020603050405020304" pitchFamily="18" charset="0"/>
              </a:rPr>
              <a:t>Защитный комплект в виде комбинезона надевают на незараженной </a:t>
            </a:r>
          </a:p>
          <a:p>
            <a:pPr algn="ctr"/>
            <a:r>
              <a:rPr lang="ru-RU" altLang="ru-RU" sz="1700" dirty="0">
                <a:latin typeface="Times New Roman" panose="02020603050405020304" pitchFamily="18" charset="0"/>
              </a:rPr>
              <a:t>местности, в укрытии, сооружении по </a:t>
            </a:r>
            <a:r>
              <a:rPr lang="ru-RU" altLang="ru-RU" sz="1700" dirty="0" smtClean="0">
                <a:latin typeface="Times New Roman" panose="02020603050405020304" pitchFamily="18" charset="0"/>
              </a:rPr>
              <a:t>команде </a:t>
            </a:r>
            <a:r>
              <a:rPr lang="ru-RU" altLang="ru-RU" sz="17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«Защитный </a:t>
            </a:r>
            <a:r>
              <a:rPr lang="ru-RU" altLang="ru-RU" sz="1700" dirty="0">
                <a:solidFill>
                  <a:srgbClr val="FF0000"/>
                </a:solidFill>
                <a:latin typeface="Times New Roman" panose="02020603050405020304" pitchFamily="18" charset="0"/>
              </a:rPr>
              <a:t>костюм надеть. Газы».</a:t>
            </a:r>
            <a:endParaRPr lang="ru-RU" altLang="ru-RU" sz="17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04111" y="1268760"/>
            <a:ext cx="8837613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11.</a:t>
            </a:r>
            <a:r>
              <a:rPr lang="ru-RU" altLang="ru-RU" sz="1900" dirty="0">
                <a:latin typeface="Times New Roman" panose="02020603050405020304" pitchFamily="18" charset="0"/>
              </a:rPr>
              <a:t> держатели двух шпеньков, расположенные ниже центрального </a:t>
            </a:r>
          </a:p>
          <a:p>
            <a:pPr eaLnBrk="1" hangingPunct="1"/>
            <a:r>
              <a:rPr lang="ru-RU" altLang="ru-RU" sz="1900" dirty="0">
                <a:latin typeface="Times New Roman" panose="02020603050405020304" pitchFamily="18" charset="0"/>
              </a:rPr>
              <a:t>шпенька, закрепить закрепками;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12.</a:t>
            </a:r>
            <a:r>
              <a:rPr lang="ru-RU" altLang="ru-RU" sz="1900" dirty="0">
                <a:latin typeface="Times New Roman" panose="02020603050405020304" pitchFamily="18" charset="0"/>
              </a:rPr>
              <a:t> застегнуть боковые хлястики плаща на шпеньки, обернув их </a:t>
            </a:r>
          </a:p>
          <a:p>
            <a:pPr eaLnBrk="1" hangingPunct="1"/>
            <a:r>
              <a:rPr lang="ru-RU" altLang="ru-RU" sz="1900" dirty="0">
                <a:latin typeface="Times New Roman" panose="02020603050405020304" pitchFamily="18" charset="0"/>
              </a:rPr>
              <a:t>предварительно вокруг ног под коленями;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13.</a:t>
            </a:r>
            <a:r>
              <a:rPr lang="ru-RU" altLang="ru-RU" sz="1900" dirty="0">
                <a:latin typeface="Times New Roman" panose="02020603050405020304" pitchFamily="18" charset="0"/>
              </a:rPr>
              <a:t> застегнуть полы плаща, оставив </a:t>
            </a:r>
            <a:r>
              <a:rPr lang="ru-RU" altLang="ru-RU" sz="1900" dirty="0" err="1">
                <a:latin typeface="Times New Roman" panose="02020603050405020304" pitchFamily="18" charset="0"/>
              </a:rPr>
              <a:t>незастегнутыми</a:t>
            </a:r>
            <a:r>
              <a:rPr lang="ru-RU" altLang="ru-RU" sz="1900" dirty="0">
                <a:latin typeface="Times New Roman" panose="02020603050405020304" pitchFamily="18" charset="0"/>
              </a:rPr>
              <a:t> два верхних </a:t>
            </a:r>
          </a:p>
          <a:p>
            <a:pPr eaLnBrk="1" hangingPunct="1"/>
            <a:r>
              <a:rPr lang="ru-RU" altLang="ru-RU" sz="1900" dirty="0">
                <a:latin typeface="Times New Roman" panose="02020603050405020304" pitchFamily="18" charset="0"/>
              </a:rPr>
              <a:t>шпенька;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14.</a:t>
            </a:r>
            <a:r>
              <a:rPr lang="ru-RU" altLang="ru-RU" sz="1900" dirty="0">
                <a:latin typeface="Times New Roman" panose="02020603050405020304" pitchFamily="18" charset="0"/>
              </a:rPr>
              <a:t> надеть поверх плаща полевое снаряжение и сумку для противогаза;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15.</a:t>
            </a:r>
            <a:r>
              <a:rPr lang="ru-RU" altLang="ru-RU" sz="1900" dirty="0">
                <a:latin typeface="Times New Roman" panose="02020603050405020304" pitchFamily="18" charset="0"/>
              </a:rPr>
              <a:t> перевести в </a:t>
            </a:r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«Боевое»</a:t>
            </a:r>
            <a:r>
              <a:rPr lang="ru-RU" altLang="ru-RU" sz="1900" dirty="0">
                <a:latin typeface="Times New Roman" panose="02020603050405020304" pitchFamily="18" charset="0"/>
              </a:rPr>
              <a:t> положение противогаз;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16.</a:t>
            </a:r>
            <a:r>
              <a:rPr lang="ru-RU" altLang="ru-RU" sz="1900" dirty="0">
                <a:latin typeface="Times New Roman" panose="02020603050405020304" pitchFamily="18" charset="0"/>
              </a:rPr>
              <a:t> надеть и застегнуть подшлемник, заправив его под куртку;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17.</a:t>
            </a:r>
            <a:r>
              <a:rPr lang="ru-RU" altLang="ru-RU" sz="1900" dirty="0">
                <a:latin typeface="Times New Roman" panose="02020603050405020304" pitchFamily="18" charset="0"/>
              </a:rPr>
              <a:t> надеть головной убор и стальной шлем;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18.</a:t>
            </a:r>
            <a:r>
              <a:rPr lang="ru-RU" altLang="ru-RU" sz="1900" dirty="0">
                <a:latin typeface="Times New Roman" panose="02020603050405020304" pitchFamily="18" charset="0"/>
              </a:rPr>
              <a:t> надеть капюшон плаща на стальной шлем;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19.</a:t>
            </a:r>
            <a:r>
              <a:rPr lang="ru-RU" altLang="ru-RU" sz="1900" dirty="0">
                <a:latin typeface="Times New Roman" panose="02020603050405020304" pitchFamily="18" charset="0"/>
              </a:rPr>
              <a:t> застегнуть два верхних шпенька;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20.</a:t>
            </a:r>
            <a:r>
              <a:rPr lang="ru-RU" altLang="ru-RU" sz="1900" dirty="0">
                <a:latin typeface="Times New Roman" panose="02020603050405020304" pitchFamily="18" charset="0"/>
              </a:rPr>
              <a:t> завернуть рукава плаща;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21.</a:t>
            </a:r>
            <a:r>
              <a:rPr lang="ru-RU" altLang="ru-RU" sz="1900" dirty="0">
                <a:latin typeface="Times New Roman" panose="02020603050405020304" pitchFamily="18" charset="0"/>
              </a:rPr>
              <a:t> достать из чехла и надеть перчатки, заправив рукава куртки ОКЗК </a:t>
            </a:r>
            <a:endParaRPr lang="en-US" altLang="ru-RU" sz="19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1900" dirty="0">
                <a:latin typeface="Times New Roman" panose="02020603050405020304" pitchFamily="18" charset="0"/>
              </a:rPr>
              <a:t>(ОКЗК-М, ОКЗК-Д) под краги перчаток (при ношении зимнего </a:t>
            </a:r>
            <a:endParaRPr lang="en-US" altLang="ru-RU" sz="19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1900" dirty="0">
                <a:latin typeface="Times New Roman" panose="02020603050405020304" pitchFamily="18" charset="0"/>
              </a:rPr>
              <a:t>обмундирования краги перчаток также надевают поверх рукавов);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22.</a:t>
            </a:r>
            <a:r>
              <a:rPr lang="ru-RU" altLang="ru-RU" sz="1900" dirty="0">
                <a:latin typeface="Times New Roman" panose="02020603050405020304" pitchFamily="18" charset="0"/>
              </a:rPr>
              <a:t> опустить низки рукавов плаща на краги перчаток, надев петли на </a:t>
            </a:r>
            <a:endParaRPr lang="en-US" altLang="ru-RU" sz="19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1900" dirty="0">
                <a:latin typeface="Times New Roman" panose="02020603050405020304" pitchFamily="18" charset="0"/>
              </a:rPr>
              <a:t>большие пальцы.</a:t>
            </a:r>
          </a:p>
        </p:txBody>
      </p:sp>
    </p:spTree>
    <p:extLst>
      <p:ext uri="{BB962C8B-B14F-4D97-AF65-F5344CB8AC3E}">
        <p14:creationId xmlns:p14="http://schemas.microsoft.com/office/powerpoint/2010/main" val="46704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Порядок надевания общевойскового защитного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комплекта</a:t>
            </a:r>
          </a:p>
          <a:p>
            <a:pPr algn="ctr"/>
            <a:r>
              <a:rPr lang="ru-RU" alt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2000" b="1" dirty="0">
                <a:latin typeface="Times New Roman" panose="02020603050405020304" pitchFamily="18" charset="0"/>
              </a:rPr>
              <a:t>в виде комбинезона</a:t>
            </a:r>
            <a:endParaRPr lang="ru-RU" altLang="ru-RU" sz="2000" b="1" dirty="0">
              <a:latin typeface="Times New Roman" panose="02020603050405020304" pitchFamily="18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1124744"/>
            <a:ext cx="2961809" cy="5423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918" y="1268761"/>
            <a:ext cx="268538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88" y="3573017"/>
            <a:ext cx="2654816" cy="294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07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Порядок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снятия </a:t>
            </a:r>
            <a:r>
              <a:rPr lang="ru-RU" altLang="ru-RU" sz="2000" b="1" dirty="0">
                <a:latin typeface="Times New Roman" panose="02020603050405020304" pitchFamily="18" charset="0"/>
              </a:rPr>
              <a:t>общевойскового защитного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комплекта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04111" y="1196752"/>
            <a:ext cx="8837613" cy="50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444500"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Снятие зараженного ОВ или БА общевойскового </a:t>
            </a:r>
            <a:r>
              <a:rPr lang="ru-RU" altLang="ru-RU" sz="19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защитного комплекта</a:t>
            </a:r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, надетого в виде комбинезона, производят </a:t>
            </a:r>
            <a:r>
              <a:rPr lang="ru-RU" altLang="ru-RU" sz="19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по команде </a:t>
            </a:r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«Защитный костюм снять».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По этой команде необходимо:</a:t>
            </a:r>
            <a:endParaRPr lang="ru-RU" altLang="ru-RU" sz="1900" b="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1.</a:t>
            </a:r>
            <a:r>
              <a:rPr lang="ru-RU" altLang="ru-RU" sz="1900" dirty="0">
                <a:latin typeface="Times New Roman" panose="02020603050405020304" pitchFamily="18" charset="0"/>
              </a:rPr>
              <a:t> повернуться лицом к ветру;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2.</a:t>
            </a:r>
            <a:r>
              <a:rPr lang="ru-RU" altLang="ru-RU" sz="1900" dirty="0">
                <a:latin typeface="Times New Roman" panose="02020603050405020304" pitchFamily="18" charset="0"/>
              </a:rPr>
              <a:t> снять сумку для противогаза (вынуть из сумки ФПК противогаза РШ-4,</a:t>
            </a:r>
            <a:endParaRPr lang="en-US" altLang="ru-RU" sz="19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1900" dirty="0">
                <a:latin typeface="Times New Roman" panose="02020603050405020304" pitchFamily="18" charset="0"/>
              </a:rPr>
              <a:t>оставив ее свободно висеть на соединительной трубке);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3.</a:t>
            </a:r>
            <a:r>
              <a:rPr lang="ru-RU" altLang="ru-RU" sz="1900" dirty="0">
                <a:latin typeface="Times New Roman" panose="02020603050405020304" pitchFamily="18" charset="0"/>
              </a:rPr>
              <a:t> снять снаряжение;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4.</a:t>
            </a:r>
            <a:r>
              <a:rPr lang="ru-RU" altLang="ru-RU" sz="1900" dirty="0">
                <a:latin typeface="Times New Roman" panose="02020603050405020304" pitchFamily="18" charset="0"/>
              </a:rPr>
              <a:t> отстегнуть закрепки, расстегнув полы плаща и хлястики чулок;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5.</a:t>
            </a:r>
            <a:r>
              <a:rPr lang="ru-RU" altLang="ru-RU" sz="1900" dirty="0">
                <a:latin typeface="Times New Roman" panose="02020603050405020304" pitchFamily="18" charset="0"/>
              </a:rPr>
              <a:t> снять петли с больших пальцев рук;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6.</a:t>
            </a:r>
            <a:r>
              <a:rPr lang="ru-RU" altLang="ru-RU" sz="1900" dirty="0">
                <a:latin typeface="Times New Roman" panose="02020603050405020304" pitchFamily="18" charset="0"/>
              </a:rPr>
              <a:t> откинуть капюшон с головы на спину;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7.</a:t>
            </a:r>
            <a:r>
              <a:rPr lang="ru-RU" altLang="ru-RU" sz="1900" dirty="0">
                <a:latin typeface="Times New Roman" panose="02020603050405020304" pitchFamily="18" charset="0"/>
              </a:rPr>
              <a:t> освободить держатели из стальных рамок;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8.</a:t>
            </a:r>
            <a:r>
              <a:rPr lang="ru-RU" altLang="ru-RU" sz="1900" dirty="0">
                <a:latin typeface="Times New Roman" panose="02020603050405020304" pitchFamily="18" charset="0"/>
              </a:rPr>
              <a:t> вытащить руки из рукавов плаща (за спиной) не снимая перчаток;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9.</a:t>
            </a:r>
            <a:r>
              <a:rPr lang="ru-RU" altLang="ru-RU" sz="1900" dirty="0">
                <a:latin typeface="Times New Roman" panose="02020603050405020304" pitchFamily="18" charset="0"/>
              </a:rPr>
              <a:t> приподнять плащ за держатели вверх и сбросить назад;</a:t>
            </a:r>
          </a:p>
          <a:p>
            <a:pPr eaLnBrk="1" hangingPunct="1"/>
            <a:r>
              <a:rPr lang="ru-RU" altLang="ru-RU" sz="1900" dirty="0">
                <a:solidFill>
                  <a:srgbClr val="FF3300"/>
                </a:solidFill>
                <a:latin typeface="Times New Roman" panose="02020603050405020304" pitchFamily="18" charset="0"/>
              </a:rPr>
              <a:t>10.</a:t>
            </a:r>
            <a:r>
              <a:rPr lang="ru-RU" altLang="ru-RU" sz="1900" dirty="0">
                <a:latin typeface="Times New Roman" panose="02020603050405020304" pitchFamily="18" charset="0"/>
              </a:rPr>
              <a:t> отвязать тесемки чулок от брючного ремня, а затем, поочередно </a:t>
            </a:r>
          </a:p>
          <a:p>
            <a:pPr eaLnBrk="1" hangingPunct="1"/>
            <a:r>
              <a:rPr lang="ru-RU" altLang="ru-RU" sz="1900" dirty="0">
                <a:latin typeface="Times New Roman" panose="02020603050405020304" pitchFamily="18" charset="0"/>
              </a:rPr>
              <a:t>наступая носком одной ноги на пяточную часть </a:t>
            </a:r>
            <a:r>
              <a:rPr lang="ru-RU" altLang="ru-RU" sz="1900" dirty="0" err="1">
                <a:latin typeface="Times New Roman" panose="02020603050405020304" pitchFamily="18" charset="0"/>
              </a:rPr>
              <a:t>осоюзки</a:t>
            </a:r>
            <a:r>
              <a:rPr lang="ru-RU" altLang="ru-RU" sz="1900" dirty="0">
                <a:latin typeface="Times New Roman" panose="02020603050405020304" pitchFamily="18" charset="0"/>
              </a:rPr>
              <a:t> чулка другой </a:t>
            </a:r>
          </a:p>
          <a:p>
            <a:pPr eaLnBrk="1" hangingPunct="1"/>
            <a:r>
              <a:rPr lang="ru-RU" altLang="ru-RU" sz="1900" dirty="0">
                <a:latin typeface="Times New Roman" panose="02020603050405020304" pitchFamily="18" charset="0"/>
              </a:rPr>
              <a:t>ноги, вытащить ноги из чулок до половины и </a:t>
            </a:r>
            <a:r>
              <a:rPr lang="ru-RU" altLang="ru-RU" sz="1900" dirty="0" err="1">
                <a:latin typeface="Times New Roman" panose="02020603050405020304" pitchFamily="18" charset="0"/>
              </a:rPr>
              <a:t>стряхиванием</a:t>
            </a:r>
            <a:r>
              <a:rPr lang="ru-RU" altLang="ru-RU" sz="1900" dirty="0">
                <a:latin typeface="Times New Roman" panose="02020603050405020304" pitchFamily="18" charset="0"/>
              </a:rPr>
              <a:t> снять чулок.</a:t>
            </a:r>
          </a:p>
        </p:txBody>
      </p:sp>
    </p:spTree>
    <p:extLst>
      <p:ext uri="{BB962C8B-B14F-4D97-AF65-F5344CB8AC3E}">
        <p14:creationId xmlns:p14="http://schemas.microsoft.com/office/powerpoint/2010/main" val="277758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Порядок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снятия </a:t>
            </a:r>
            <a:r>
              <a:rPr lang="ru-RU" altLang="ru-RU" sz="2000" b="1" dirty="0">
                <a:latin typeface="Times New Roman" panose="02020603050405020304" pitchFamily="18" charset="0"/>
              </a:rPr>
              <a:t>общевойскового защитного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комплекта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25807" y="1124744"/>
            <a:ext cx="883761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444500"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Снятие зараженного ОВ или БА общевойскового </a:t>
            </a:r>
            <a:r>
              <a:rPr lang="ru-RU" altLang="ru-RU" sz="20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защитного комплекта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, надетого в виде комбинезона, производят </a:t>
            </a:r>
            <a:r>
              <a:rPr lang="ru-RU" altLang="ru-RU" sz="20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по команде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«Защитный костюм снять».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По этой команде необходимо:</a:t>
            </a:r>
            <a:endParaRPr lang="ru-RU" altLang="ru-RU" sz="2000" b="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1.</a:t>
            </a:r>
            <a:r>
              <a:rPr lang="ru-RU" altLang="ru-RU" sz="2000" dirty="0">
                <a:latin typeface="Times New Roman" panose="02020603050405020304" pitchFamily="18" charset="0"/>
              </a:rPr>
              <a:t> повернуться лицом к ветру;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2.</a:t>
            </a:r>
            <a:r>
              <a:rPr lang="ru-RU" altLang="ru-RU" sz="2000" dirty="0">
                <a:latin typeface="Times New Roman" panose="02020603050405020304" pitchFamily="18" charset="0"/>
              </a:rPr>
              <a:t> снять сумку для противогаза (вынуть из сумки ФПК противогаза РШ-4,</a:t>
            </a:r>
            <a:endParaRPr lang="en-US" altLang="ru-RU" sz="20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оставив ее свободно висеть на соединительной трубке);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3.</a:t>
            </a:r>
            <a:r>
              <a:rPr lang="ru-RU" altLang="ru-RU" sz="2000" dirty="0">
                <a:latin typeface="Times New Roman" panose="02020603050405020304" pitchFamily="18" charset="0"/>
              </a:rPr>
              <a:t> снять снаряжение;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4.</a:t>
            </a:r>
            <a:r>
              <a:rPr lang="ru-RU" altLang="ru-RU" sz="2000" dirty="0">
                <a:latin typeface="Times New Roman" panose="02020603050405020304" pitchFamily="18" charset="0"/>
              </a:rPr>
              <a:t> отстегнуть закрепки, расстегнув полы плаща и хлястики чулок;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5.</a:t>
            </a:r>
            <a:r>
              <a:rPr lang="ru-RU" altLang="ru-RU" sz="2000" dirty="0">
                <a:latin typeface="Times New Roman" panose="02020603050405020304" pitchFamily="18" charset="0"/>
              </a:rPr>
              <a:t> снять петли с больших пальцев рук;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6.</a:t>
            </a:r>
            <a:r>
              <a:rPr lang="ru-RU" altLang="ru-RU" sz="2000" dirty="0">
                <a:latin typeface="Times New Roman" panose="02020603050405020304" pitchFamily="18" charset="0"/>
              </a:rPr>
              <a:t> откинуть капюшон с головы на спину;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7.</a:t>
            </a:r>
            <a:r>
              <a:rPr lang="ru-RU" altLang="ru-RU" sz="2000" dirty="0">
                <a:latin typeface="Times New Roman" panose="02020603050405020304" pitchFamily="18" charset="0"/>
              </a:rPr>
              <a:t> освободить держатели из стальных рамок;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8.</a:t>
            </a:r>
            <a:r>
              <a:rPr lang="ru-RU" altLang="ru-RU" sz="2000" dirty="0">
                <a:latin typeface="Times New Roman" panose="02020603050405020304" pitchFamily="18" charset="0"/>
              </a:rPr>
              <a:t> вытащить руки из рукавов плаща (за спиной) не снимая перчаток;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9.</a:t>
            </a:r>
            <a:r>
              <a:rPr lang="ru-RU" altLang="ru-RU" sz="2000" dirty="0">
                <a:latin typeface="Times New Roman" panose="02020603050405020304" pitchFamily="18" charset="0"/>
              </a:rPr>
              <a:t> приподнять плащ за держатели вверх и сбросить назад;</a:t>
            </a: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10.</a:t>
            </a:r>
            <a:r>
              <a:rPr lang="ru-RU" altLang="ru-RU" sz="2000" dirty="0">
                <a:latin typeface="Times New Roman" panose="02020603050405020304" pitchFamily="18" charset="0"/>
              </a:rPr>
              <a:t> отвязать тесемки чулок от брючного ремня, а затем, поочередно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наступая носком одной ноги на пяточную часть </a:t>
            </a:r>
            <a:r>
              <a:rPr lang="ru-RU" altLang="ru-RU" sz="2000" dirty="0" err="1">
                <a:latin typeface="Times New Roman" panose="02020603050405020304" pitchFamily="18" charset="0"/>
              </a:rPr>
              <a:t>осоюзки</a:t>
            </a:r>
            <a:r>
              <a:rPr lang="ru-RU" altLang="ru-RU" sz="2000" dirty="0">
                <a:latin typeface="Times New Roman" panose="02020603050405020304" pitchFamily="18" charset="0"/>
              </a:rPr>
              <a:t> чулка другой </a:t>
            </a:r>
          </a:p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ноги, вытащить ноги из чулок до половины и </a:t>
            </a:r>
            <a:r>
              <a:rPr lang="ru-RU" altLang="ru-RU" sz="2000" dirty="0" err="1">
                <a:latin typeface="Times New Roman" panose="02020603050405020304" pitchFamily="18" charset="0"/>
              </a:rPr>
              <a:t>стряхиванием</a:t>
            </a:r>
            <a:r>
              <a:rPr lang="ru-RU" altLang="ru-RU" sz="2000" dirty="0">
                <a:latin typeface="Times New Roman" panose="02020603050405020304" pitchFamily="18" charset="0"/>
              </a:rPr>
              <a:t> снять чулок.</a:t>
            </a:r>
          </a:p>
        </p:txBody>
      </p:sp>
    </p:spTree>
    <p:extLst>
      <p:ext uri="{BB962C8B-B14F-4D97-AF65-F5344CB8AC3E}">
        <p14:creationId xmlns:p14="http://schemas.microsoft.com/office/powerpoint/2010/main" val="113629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Порядок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снятия </a:t>
            </a:r>
            <a:r>
              <a:rPr lang="ru-RU" altLang="ru-RU" sz="2000" b="1" dirty="0">
                <a:latin typeface="Times New Roman" panose="02020603050405020304" pitchFamily="18" charset="0"/>
              </a:rPr>
              <a:t>общевойскового защитного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комплекта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18" y="1556792"/>
            <a:ext cx="4076700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318" y="1556792"/>
            <a:ext cx="3901138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65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Предельно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допустимые сроки </a:t>
            </a:r>
            <a:r>
              <a:rPr lang="ru-RU" altLang="ru-RU" sz="2000" b="1" dirty="0">
                <a:latin typeface="Times New Roman" panose="02020603050405020304" pitchFamily="18" charset="0"/>
              </a:rPr>
              <a:t>пребывания личного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состава</a:t>
            </a:r>
          </a:p>
          <a:p>
            <a:pPr algn="ctr"/>
            <a:r>
              <a:rPr lang="ru-RU" alt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2000" b="1" dirty="0">
                <a:latin typeface="Times New Roman" panose="02020603050405020304" pitchFamily="18" charset="0"/>
              </a:rPr>
              <a:t>в </a:t>
            </a:r>
            <a:r>
              <a:rPr lang="ru-RU" altLang="ru-RU" sz="2000" b="1" dirty="0" smtClean="0">
                <a:latin typeface="Times New Roman" panose="02020603050405020304" pitchFamily="18" charset="0"/>
              </a:rPr>
              <a:t>средствах </a:t>
            </a:r>
            <a:r>
              <a:rPr lang="ru-RU" altLang="ru-RU" sz="2000" b="1" dirty="0">
                <a:latin typeface="Times New Roman" panose="02020603050405020304" pitchFamily="18" charset="0"/>
              </a:rPr>
              <a:t>защиты кожи</a:t>
            </a:r>
            <a:endParaRPr lang="ru-RU" altLang="ru-RU" sz="2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28386" y="1268760"/>
            <a:ext cx="8184312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444500"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Предельно допустимыми сроками </a:t>
            </a:r>
            <a:r>
              <a:rPr lang="ru-RU" altLang="ru-RU" sz="20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пребывания личного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состава в герметичных средствах </a:t>
            </a:r>
            <a:r>
              <a:rPr lang="ru-RU" altLang="ru-RU" sz="20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защиты кожи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под воздействием солнечных лучей и </a:t>
            </a:r>
            <a:r>
              <a:rPr lang="ru-RU" altLang="ru-RU" sz="2000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слабом ветре </a:t>
            </a:r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могут быть:</a:t>
            </a:r>
          </a:p>
          <a:p>
            <a:pPr eaLnBrk="1" hangingPunct="1"/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при температуре +30°С и выше 15 – 20 мин;</a:t>
            </a:r>
          </a:p>
          <a:p>
            <a:pPr eaLnBrk="1" hangingPunct="1"/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при температуре от +25 до +29°С – 30 мин;</a:t>
            </a:r>
          </a:p>
          <a:p>
            <a:pPr eaLnBrk="1" hangingPunct="1"/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при температуре от +20 до +24°С – 40 – 45 мин;</a:t>
            </a:r>
            <a:endParaRPr lang="en-US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при температуре от +15 до +19°С – 1,5 – 2 ч;</a:t>
            </a:r>
          </a:p>
          <a:p>
            <a:pPr eaLnBrk="1" hangingPunct="1"/>
            <a:endParaRPr lang="ru-RU" altLang="ru-RU" sz="2000" dirty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FF3300"/>
                </a:solidFill>
                <a:latin typeface="Times New Roman" panose="02020603050405020304" pitchFamily="18" charset="0"/>
              </a:rPr>
              <a:t>при температуре ниже +15°С – более 3 ч. </a:t>
            </a:r>
          </a:p>
        </p:txBody>
      </p:sp>
    </p:spTree>
    <p:extLst>
      <p:ext uri="{BB962C8B-B14F-4D97-AF65-F5344CB8AC3E}">
        <p14:creationId xmlns:p14="http://schemas.microsoft.com/office/powerpoint/2010/main" val="42633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0500" y="949325"/>
            <a:ext cx="8845550" cy="266382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indent="354013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914400" indent="-4572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286000" indent="-4572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ru-RU" altLang="ru-RU" sz="2300">
                <a:solidFill>
                  <a:srgbClr val="000000"/>
                </a:solidFill>
                <a:latin typeface="Arial" charset="0"/>
                <a:cs typeface="Arial" charset="0"/>
              </a:rPr>
              <a:t>Учебник сержанта войск РХБ защиты, 2014 г.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ru-RU" altLang="ru-RU" sz="2300">
                <a:solidFill>
                  <a:srgbClr val="000000"/>
                </a:solidFill>
                <a:latin typeface="Arial" charset="0"/>
                <a:cs typeface="Arial" charset="0"/>
              </a:rPr>
              <a:t>Радиационная, химическая и биологическая защита, 2005 г. 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ru-RU" altLang="ru-RU" sz="2300">
                <a:solidFill>
                  <a:srgbClr val="000000"/>
                </a:solidFill>
                <a:latin typeface="Arial" charset="0"/>
                <a:cs typeface="Arial" charset="0"/>
              </a:rPr>
              <a:t>Руководство по эксплуатации средств индивидуальной и коллективной защиты,, М., Воениздат, 2014 г. ДСП.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ru-RU" altLang="ru-RU" sz="2300">
                <a:solidFill>
                  <a:srgbClr val="000000"/>
                </a:solidFill>
                <a:latin typeface="Arial" charset="0"/>
                <a:cs typeface="Arial" charset="0"/>
              </a:rPr>
              <a:t>Руководство по специальной обработке в подразделениях,, М., Воениздат, 2002 г. ДСП.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ru-RU" altLang="ru-RU" sz="2300">
                <a:solidFill>
                  <a:srgbClr val="000000"/>
                </a:solidFill>
                <a:latin typeface="Arial" charset="0"/>
                <a:cs typeface="Arial" charset="0"/>
              </a:rPr>
              <a:t>Сборник нормативов по боевой подготовке Сухопутных войск. Книга 5. Для частей и подразделений войск РХБ защиты, М., Воениздат, 2014 г.</a:t>
            </a:r>
          </a:p>
        </p:txBody>
      </p:sp>
      <p:pic>
        <p:nvPicPr>
          <p:cNvPr id="4099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622675"/>
            <a:ext cx="217011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8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838200" y="304800"/>
            <a:ext cx="77724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4000" b="1">
                <a:solidFill>
                  <a:srgbClr val="FC0410"/>
                </a:solidFill>
              </a:rPr>
              <a:t>Литература</a:t>
            </a:r>
            <a:r>
              <a:rPr lang="ru-RU" altLang="ru-RU" sz="4000">
                <a:solidFill>
                  <a:schemeClr val="bg1"/>
                </a:solidFill>
              </a:rPr>
              <a:t>: </a:t>
            </a:r>
            <a:endParaRPr lang="en-US" altLang="ru-RU" sz="4000">
              <a:solidFill>
                <a:schemeClr val="bg1"/>
              </a:solidFill>
            </a:endParaRPr>
          </a:p>
        </p:txBody>
      </p:sp>
      <p:pic>
        <p:nvPicPr>
          <p:cNvPr id="4101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636963"/>
            <a:ext cx="2147888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Рисунок 1"/>
          <p:cNvPicPr>
            <a:picLocks noChangeAspect="1"/>
          </p:cNvPicPr>
          <p:nvPr/>
        </p:nvPicPr>
        <p:blipFill>
          <a:blip r:embed="rId6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5" y="3651250"/>
            <a:ext cx="211772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6" descr="image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3644900"/>
            <a:ext cx="232092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605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323528" y="2606715"/>
            <a:ext cx="85709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lvl="0" algn="just"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вопрос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Изучение условий и порядка выполнения нормативов Н-РХБЗ-4а, 4б.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07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827584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</a:t>
            </a:r>
            <a:r>
              <a:rPr lang="ru-R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выполнения нормативов </a:t>
            </a:r>
            <a:r>
              <a:rPr lang="ru-R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Н-РХБЗ-4а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76256" y="6597352"/>
            <a:ext cx="2133600" cy="365125"/>
          </a:xfrm>
        </p:spPr>
        <p:txBody>
          <a:bodyPr/>
          <a:lstStyle/>
          <a:p>
            <a:fld id="{36FEA9B4-FE70-4D0F-94BF-E2B5AAA80C48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/>
        </p:nvSpPr>
        <p:spPr>
          <a:xfrm>
            <a:off x="287524" y="1340768"/>
            <a:ext cx="8568952" cy="504056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b="1" dirty="0" smtClean="0"/>
              <a:t> Условия выполнения. </a:t>
            </a:r>
            <a:r>
              <a:rPr lang="ru-RU" dirty="0" smtClean="0"/>
              <a:t>Обучаемые в составе подразделения находятся на незараженной местности (ведут боевые действия, находятся в районе расположения, в укрытиях или закрытых машинах). Средства защиты при обучаемых.</a:t>
            </a:r>
          </a:p>
          <a:p>
            <a:pPr algn="just">
              <a:buNone/>
            </a:pPr>
            <a:r>
              <a:rPr lang="ru-RU" dirty="0" smtClean="0"/>
              <a:t>По команде </a:t>
            </a:r>
            <a:r>
              <a:rPr lang="ru-RU" b="1" dirty="0" smtClean="0"/>
              <a:t>«Плащ в рукава. Газы» </a:t>
            </a:r>
            <a:r>
              <a:rPr lang="ru-RU" dirty="0" smtClean="0"/>
              <a:t>обучаемые надевают чулки, противогазы, перчатки, плащи в рукава и при действиях на машинах выстраиваются около них.</a:t>
            </a:r>
          </a:p>
          <a:p>
            <a:pPr algn="just">
              <a:buNone/>
            </a:pPr>
            <a:r>
              <a:rPr lang="ru-RU" b="1" dirty="0" smtClean="0"/>
              <a:t>Время отсчитывается </a:t>
            </a:r>
            <a:r>
              <a:rPr lang="ru-RU" dirty="0" smtClean="0"/>
              <a:t>от момента подачи команды до полного надевания ОЗК.</a:t>
            </a:r>
          </a:p>
          <a:p>
            <a:pPr algn="just">
              <a:buNone/>
            </a:pPr>
            <a:r>
              <a:rPr lang="ru-RU" b="1" dirty="0" smtClean="0"/>
              <a:t>Оценка снижается на один балл</a:t>
            </a:r>
            <a:r>
              <a:rPr lang="ru-RU" dirty="0" smtClean="0"/>
              <a:t>, если:</a:t>
            </a:r>
          </a:p>
          <a:p>
            <a:r>
              <a:rPr lang="ru-RU" dirty="0" smtClean="0"/>
              <a:t>не полностью выполнены отдельные операции при надевании средств защиты;</a:t>
            </a:r>
          </a:p>
          <a:p>
            <a:r>
              <a:rPr lang="ru-RU" dirty="0" smtClean="0"/>
              <a:t>допущены ошибки, снижающие оценку на один балл, при надевании противогаза (норматив № 1)</a:t>
            </a:r>
          </a:p>
          <a:p>
            <a:pPr>
              <a:buNone/>
            </a:pPr>
            <a:r>
              <a:rPr lang="ru-RU" b="1" dirty="0" smtClean="0"/>
              <a:t>Оценка ставится «неудовлетворительно»</a:t>
            </a:r>
            <a:r>
              <a:rPr lang="ru-RU" dirty="0" smtClean="0"/>
              <a:t>, если: </a:t>
            </a:r>
          </a:p>
          <a:p>
            <a:r>
              <a:rPr lang="ru-RU" dirty="0" smtClean="0"/>
              <a:t>не застегнуто более двух шпеньков;</a:t>
            </a:r>
          </a:p>
          <a:p>
            <a:r>
              <a:rPr lang="ru-RU" dirty="0" smtClean="0"/>
              <a:t>- допущены ошибки, определяющие оценку «неудовлетворительно», при надевании противогаза (норматив № 1).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737677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827584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</a:t>
            </a:r>
            <a:r>
              <a:rPr lang="ru-R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выполнения нормативов </a:t>
            </a:r>
            <a:r>
              <a:rPr lang="ru-R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Н-РХБЗ-4а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76256" y="6597352"/>
            <a:ext cx="2133600" cy="365125"/>
          </a:xfrm>
        </p:spPr>
        <p:txBody>
          <a:bodyPr/>
          <a:lstStyle/>
          <a:p>
            <a:fld id="{36FEA9B4-FE70-4D0F-94BF-E2B5AAA80C48}" type="slidenum">
              <a:rPr lang="ru-RU" smtClean="0"/>
              <a:pPr/>
              <a:t>32</a:t>
            </a:fld>
            <a:endParaRPr lang="ru-RU" dirty="0"/>
          </a:p>
        </p:txBody>
      </p:sp>
      <p:pic>
        <p:nvPicPr>
          <p:cNvPr id="6" name="Picture 2" descr="http://uchebniy-center.ru/wp-content/uploads/2016/02/%D0%BD%D0%BE%D1%80%D0%BC-%E2%84%964%D0%B0.jpg"/>
          <p:cNvPicPr>
            <a:picLocks noChangeAspect="1" noChangeArrowheads="1"/>
          </p:cNvPicPr>
          <p:nvPr/>
        </p:nvPicPr>
        <p:blipFill>
          <a:blip r:embed="rId2" cstate="print"/>
          <a:srcRect t="30365"/>
          <a:stretch>
            <a:fillRect/>
          </a:stretch>
        </p:blipFill>
        <p:spPr bwMode="auto">
          <a:xfrm>
            <a:off x="179512" y="1196752"/>
            <a:ext cx="8784976" cy="5472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25369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827584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</a:t>
            </a:r>
            <a:r>
              <a:rPr lang="ru-R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выполнения нормативов </a:t>
            </a:r>
            <a:r>
              <a:rPr lang="ru-R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Н-РХБЗ-4б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76256" y="6597352"/>
            <a:ext cx="2133600" cy="365125"/>
          </a:xfrm>
        </p:spPr>
        <p:txBody>
          <a:bodyPr/>
          <a:lstStyle/>
          <a:p>
            <a:fld id="{36FEA9B4-FE70-4D0F-94BF-E2B5AAA80C48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/>
        </p:nvSpPr>
        <p:spPr>
          <a:xfrm>
            <a:off x="251520" y="1340768"/>
            <a:ext cx="8568952" cy="5184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</a:pPr>
            <a:r>
              <a:rPr lang="ru-RU" b="1" dirty="0" smtClean="0"/>
              <a:t> </a:t>
            </a:r>
            <a:r>
              <a:rPr lang="ru-RU" sz="4500" b="1" dirty="0" smtClean="0"/>
              <a:t>Условия выполнения. </a:t>
            </a:r>
            <a:r>
              <a:rPr lang="ru-RU" sz="4500" dirty="0" smtClean="0"/>
              <a:t>Обучаемые в составе подразделения находятся на незараженной местности (ведут боевые действия, находятся в районе расположения, в укрытиях или закрытых машинах). Средства защиты при обучаемых.</a:t>
            </a:r>
          </a:p>
          <a:p>
            <a:pPr>
              <a:buNone/>
            </a:pPr>
            <a:r>
              <a:rPr lang="ru-RU" sz="4500" dirty="0" smtClean="0"/>
              <a:t>По команде </a:t>
            </a:r>
            <a:r>
              <a:rPr lang="ru-RU" sz="4500" b="1" dirty="0" smtClean="0"/>
              <a:t>«Защитный костюм надеть. Газы» </a:t>
            </a:r>
            <a:r>
              <a:rPr lang="ru-RU" sz="4500" dirty="0" smtClean="0"/>
              <a:t> обучаемые надевают чулки, плащи в виде комбинезона, противогазы, подшлемники, перчатки и при действиях на машинах выстраиваются около них.</a:t>
            </a:r>
          </a:p>
          <a:p>
            <a:pPr>
              <a:buNone/>
            </a:pPr>
            <a:endParaRPr lang="ru-RU" sz="4500" dirty="0" smtClean="0"/>
          </a:p>
          <a:p>
            <a:pPr algn="just">
              <a:buNone/>
            </a:pPr>
            <a:r>
              <a:rPr lang="ru-RU" sz="4500" b="1" dirty="0" smtClean="0"/>
              <a:t>Время отсчитывается </a:t>
            </a:r>
            <a:r>
              <a:rPr lang="ru-RU" sz="4500" dirty="0" smtClean="0"/>
              <a:t>от подачи команды до полного надевания ОЗК.</a:t>
            </a:r>
          </a:p>
          <a:p>
            <a:pPr algn="just">
              <a:buNone/>
            </a:pPr>
            <a:endParaRPr lang="ru-RU" sz="4500" dirty="0" smtClean="0"/>
          </a:p>
          <a:p>
            <a:pPr>
              <a:buNone/>
            </a:pPr>
            <a:r>
              <a:rPr lang="ru-RU" sz="4500" b="1" dirty="0" smtClean="0"/>
              <a:t>Ошибки, снижающие оценку на один балл:</a:t>
            </a:r>
            <a:endParaRPr lang="ru-RU" sz="4500" dirty="0" smtClean="0"/>
          </a:p>
          <a:p>
            <a:r>
              <a:rPr lang="ru-RU" sz="4500" dirty="0" smtClean="0"/>
              <a:t>не полностью выполнены отдельные операции при надевании средств защиты;</a:t>
            </a:r>
          </a:p>
          <a:p>
            <a:r>
              <a:rPr lang="ru-RU" sz="4500" dirty="0" smtClean="0"/>
              <a:t>допущены ошибки, снижающие оценку на один балл, при надевании противогаза (норматив № 1).</a:t>
            </a:r>
          </a:p>
          <a:p>
            <a:pPr>
              <a:buNone/>
            </a:pPr>
            <a:r>
              <a:rPr lang="ru-RU" sz="4500" b="1" dirty="0" smtClean="0"/>
              <a:t>Ошибки, определяющие оценку «неудовлетворительно»:</a:t>
            </a:r>
            <a:endParaRPr lang="ru-RU" sz="4500" dirty="0" smtClean="0"/>
          </a:p>
          <a:p>
            <a:r>
              <a:rPr lang="ru-RU" sz="4500" dirty="0" smtClean="0"/>
              <a:t>не застегнуто более двух шпеньков;</a:t>
            </a:r>
          </a:p>
          <a:p>
            <a:r>
              <a:rPr lang="ru-RU" sz="4500" dirty="0" smtClean="0"/>
              <a:t>допущены ошибки, определяющие оценку «неудовлетворительно», при надевании противогаза (норматив № 1).</a:t>
            </a:r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val="41993847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827584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</a:t>
            </a:r>
            <a:r>
              <a:rPr lang="ru-R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выполнения нормативов </a:t>
            </a:r>
            <a:r>
              <a:rPr lang="ru-R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Н-РХБЗ-4б</a:t>
            </a:r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76256" y="6597352"/>
            <a:ext cx="2133600" cy="365125"/>
          </a:xfrm>
        </p:spPr>
        <p:txBody>
          <a:bodyPr/>
          <a:lstStyle/>
          <a:p>
            <a:fld id="{36FEA9B4-FE70-4D0F-94BF-E2B5AAA80C48}" type="slidenum">
              <a:rPr lang="ru-RU" smtClean="0"/>
              <a:pPr/>
              <a:t>34</a:t>
            </a:fld>
            <a:endParaRPr lang="ru-RU" dirty="0"/>
          </a:p>
        </p:txBody>
      </p:sp>
      <p:pic>
        <p:nvPicPr>
          <p:cNvPr id="5" name="Picture 2" descr="http://fireman.club/wp-content/uploads/2017/05/Normativ-nadevaniya-OZK.jpg"/>
          <p:cNvPicPr>
            <a:picLocks noChangeAspect="1" noChangeArrowheads="1"/>
          </p:cNvPicPr>
          <p:nvPr/>
        </p:nvPicPr>
        <p:blipFill>
          <a:blip r:embed="rId2" cstate="print"/>
          <a:srcRect t="30185"/>
          <a:stretch>
            <a:fillRect/>
          </a:stretch>
        </p:blipFill>
        <p:spPr bwMode="auto">
          <a:xfrm>
            <a:off x="251520" y="1268760"/>
            <a:ext cx="8712968" cy="53544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995866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3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012668"/>
              </p:ext>
            </p:extLst>
          </p:nvPr>
        </p:nvGraphicFramePr>
        <p:xfrm>
          <a:off x="323490" y="1196752"/>
          <a:ext cx="8640985" cy="5466652"/>
        </p:xfrm>
        <a:graphic>
          <a:graphicData uri="http://schemas.openxmlformats.org/drawingml/2006/table">
            <a:tbl>
              <a:tblPr/>
              <a:tblGrid>
                <a:gridCol w="57494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846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735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10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3517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8711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0837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 (порядок) выполнения норматива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Оценка по времени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отлично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хорошо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удовлет-ворительно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7797">
                <a:tc rowSpan="11">
                  <a:txBody>
                    <a:bodyPr/>
                    <a:lstStyle/>
                    <a:p>
                      <a:pPr algn="just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Обучаемые в составе подразделения ведут боевые действия, находятся в районе расположения, в укрытиях или закрытых машинах.</a:t>
                      </a:r>
                    </a:p>
                    <a:p>
                      <a:pPr algn="just"/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а)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командам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«Плащ в рукава, чулки, перчатки надеть», «Газы»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обучаемые надевают защитные чулки, перчатки, защитные плащи в рукава, противогазы и при действиях на машинах выстраиваются около них;</a:t>
                      </a:r>
                    </a:p>
                    <a:p>
                      <a:pPr algn="just"/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б)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командам </a:t>
                      </a: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«Защитный комплект надеть», «Газы»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обучаемые надевают  общевойсковой защитный комплект в виде комбинезона и противогазы и при действиях на машинах выстраиваются около них;</a:t>
                      </a:r>
                    </a:p>
                    <a:p>
                      <a:pPr marL="0" marR="0" lvl="0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выполнения норматива отсчитывается с момента подачи команды до полного надевания ОЗК.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9966">
                <a:tc vMerge="1"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ОЗК в виде плаща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8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Военнослужащие на открытой местности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8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мин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мин 20 сек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мин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8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Военнослужащие в укрытиях или закрытых машинах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9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мин 35 сек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мин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мин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9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ОЗК в виде комбинезона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18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Военнослужащие на открытой местности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9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мин 35 сек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мин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мин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18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Военнослужащие в укрытиях или закрытых машинах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615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мин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мин 40 сек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мин 10 сек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827584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</a:t>
            </a:r>
            <a:r>
              <a:rPr lang="ru-R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выполнения нормативов Н-РХБЗ-4а, 4б.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76256" y="6597352"/>
            <a:ext cx="2133600" cy="365125"/>
          </a:xfrm>
        </p:spPr>
        <p:txBody>
          <a:bodyPr/>
          <a:lstStyle/>
          <a:p>
            <a:fld id="{36FEA9B4-FE70-4D0F-94BF-E2B5AAA80C48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48253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4787" y="2526758"/>
            <a:ext cx="5062287" cy="9941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60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539552" y="2113112"/>
            <a:ext cx="83548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514350" lvl="0" indent="-514350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вопрос №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Назначение и устройство общевойскового защитного комплекта (ОЗК), а также порядок надевания, снятия, укладки и переноски защитного комплекта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EA9B4-FE70-4D0F-94BF-E2B5AAA80C4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75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6144" y="2060848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ru-RU" altLang="ru-RU" sz="2400" dirty="0"/>
              <a:t>К общевойсковым средствам индивидуальной защиты кожи (СИЗК) </a:t>
            </a:r>
            <a:r>
              <a:rPr lang="ru-RU" altLang="ru-RU" sz="2400" dirty="0" smtClean="0"/>
              <a:t>изолирующего </a:t>
            </a:r>
            <a:r>
              <a:rPr lang="ru-RU" altLang="ru-RU" sz="2400" dirty="0"/>
              <a:t>типа относятся общевойсковой защитный комплект (ОЗК) </a:t>
            </a:r>
            <a:r>
              <a:rPr lang="ru-RU" altLang="ru-RU" sz="2400" dirty="0" smtClean="0"/>
              <a:t>и </a:t>
            </a:r>
            <a:r>
              <a:rPr lang="ru-RU" altLang="ru-RU" sz="2400" dirty="0"/>
              <a:t>костюм защитный </a:t>
            </a:r>
            <a:r>
              <a:rPr lang="ru-RU" altLang="ru-RU" sz="2400" dirty="0" smtClean="0"/>
              <a:t>(КЗВП-М). </a:t>
            </a:r>
            <a:r>
              <a:rPr lang="ru-RU" altLang="ru-RU" sz="2400" dirty="0"/>
              <a:t>Специальным средством защиты </a:t>
            </a:r>
            <a:r>
              <a:rPr lang="ru-RU" altLang="ru-RU" sz="2400" dirty="0" smtClean="0"/>
              <a:t>является </a:t>
            </a:r>
            <a:r>
              <a:rPr lang="ru-RU" altLang="ru-RU" sz="2400" dirty="0"/>
              <a:t>костюм легкий защитный Л-1 (костюм Л-1). Принцип защитного </a:t>
            </a:r>
            <a:r>
              <a:rPr lang="ru-RU" altLang="ru-RU" sz="2400" dirty="0" smtClean="0"/>
              <a:t>действия </a:t>
            </a:r>
            <a:r>
              <a:rPr lang="ru-RU" altLang="ru-RU" sz="2400" dirty="0"/>
              <a:t>ОЗК, КЗП и костюма Л-1 заключается в изоляции кожных </a:t>
            </a:r>
            <a:r>
              <a:rPr lang="ru-RU" altLang="ru-RU" sz="2400" dirty="0" smtClean="0"/>
              <a:t>покровов</a:t>
            </a:r>
            <a:r>
              <a:rPr lang="ru-RU" altLang="ru-RU" sz="2400" dirty="0"/>
              <a:t>, обмундирования и обуви личного состава от воздействия ОВ, РП, БА</a:t>
            </a:r>
            <a:r>
              <a:rPr lang="ru-RU" altLang="ru-RU" sz="2400" dirty="0" smtClean="0"/>
              <a:t>.</a:t>
            </a:r>
            <a:endParaRPr lang="ru-RU" altLang="ru-RU" sz="2400" dirty="0"/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Общевойсковой защитный комплект (ОЗК)</a:t>
            </a:r>
            <a:endParaRPr lang="ru-RU" altLang="ru-RU" sz="20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88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Общевойсковой защитный комплект (ОЗК) — ООО «МетПромЗащит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8" y="1676397"/>
            <a:ext cx="428625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460" name="Picture 4" descr="Общевойсковой защитный комплект ОЗК (костюм ОЗК) - Юртэкс: поставка наборов  инструментов по Москв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00808"/>
            <a:ext cx="223224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</a:rPr>
              <a:t>Общевойсковой защитный комплект (ОЗК)</a:t>
            </a:r>
            <a:endParaRPr lang="ru-RU" altLang="ru-RU" sz="20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7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424" y="1628800"/>
            <a:ext cx="4680520" cy="442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292080" y="1916832"/>
            <a:ext cx="36733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ОЗК состоит :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защитный плащ ОП-1М;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затяжник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петля спинки;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и 7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рамки (полукольца) стальные;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петля для большого пальца руки;   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и 10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закрепки;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центральный шпенёк;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хлястик;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держатели плаща;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чехол для защитного плаща ОП-1М;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чехол для защитных чулок и перчаток;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защитные чулки; </a:t>
            </a:r>
          </a:p>
          <a:p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защитные перчатки БЛ-1М;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– защитные перчатки БЗ-1М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 smtClean="0">
                <a:latin typeface="Times New Roman" panose="02020603050405020304" pitchFamily="18" charset="0"/>
              </a:rPr>
              <a:t>Устройство общевойскового защитного комплекта </a:t>
            </a:r>
            <a:r>
              <a:rPr lang="ru-RU" altLang="ru-RU" sz="2000" b="1" dirty="0">
                <a:latin typeface="Times New Roman" panose="02020603050405020304" pitchFamily="18" charset="0"/>
              </a:rPr>
              <a:t>(ОЗК)</a:t>
            </a:r>
            <a:endParaRPr lang="ru-RU" altLang="ru-RU" sz="20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19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10" name="Picture 6" descr="https://sun9-2.userapi.com/impf/c630429/v630429065/4b25b/5YNt0TV-g1M.jpg?size=322x807&amp;quality=96&amp;sign=4b8c0ca3eb32e6e97c65649cb1d999ef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18" y="1412776"/>
            <a:ext cx="2189480" cy="494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88098" y="2425388"/>
            <a:ext cx="57606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cs typeface="Times New Roman" pitchFamily="18" charset="0"/>
              </a:rPr>
              <a:t>В комплект КЗВП-М входят: комбинезон, капюшон (с лицевой частью МГП), жилет, подшлемник, сумка для хранения и транспортировки костюма, трубки соединительные (двух видов: большая и малая), сапоги, сумка (для УОПВ), перчатки БЛ-1М, перчатки х/б, узел подачи воздуха, коробка ЕО-16к, устройство зарядное, техническое описание и инструкция по эксплуатации.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cs typeface="Times New Roman" pitchFamily="18" charset="0"/>
              </a:rPr>
              <a:t>Костюм защитный с вентилируемым </a:t>
            </a:r>
            <a:r>
              <a:rPr lang="ru-RU" altLang="ru-RU" sz="2000" b="1" dirty="0" err="1">
                <a:cs typeface="Times New Roman" pitchFamily="18" charset="0"/>
              </a:rPr>
              <a:t>подкостюмным</a:t>
            </a:r>
            <a:r>
              <a:rPr lang="ru-RU" altLang="ru-RU" sz="2000" b="1" dirty="0">
                <a:cs typeface="Times New Roman" pitchFamily="18" charset="0"/>
              </a:rPr>
              <a:t> пространством КЗВП-М</a:t>
            </a:r>
            <a:endParaRPr lang="ru-RU" altLang="ru-RU" sz="20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23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Костюм Л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18" y="2662809"/>
            <a:ext cx="4220605" cy="373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532" name="Picture 4" descr="Костюм Л1 вид сзад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222" y="2374776"/>
            <a:ext cx="3181169" cy="412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8618" y="1268760"/>
            <a:ext cx="7848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cs typeface="Times New Roman" pitchFamily="18" charset="0"/>
              </a:rPr>
              <a:t>В комплектацию костюма «Л-1» </a:t>
            </a:r>
            <a:r>
              <a:rPr lang="ru-RU" dirty="0" smtClean="0">
                <a:cs typeface="Times New Roman" pitchFamily="18" charset="0"/>
              </a:rPr>
              <a:t>входит: полукомбинезон, куртка </a:t>
            </a:r>
            <a:r>
              <a:rPr lang="ru-RU" dirty="0">
                <a:cs typeface="Times New Roman" pitchFamily="18" charset="0"/>
              </a:rPr>
              <a:t>с </a:t>
            </a:r>
            <a:r>
              <a:rPr lang="ru-RU" dirty="0" smtClean="0">
                <a:cs typeface="Times New Roman" pitchFamily="18" charset="0"/>
              </a:rPr>
              <a:t>капюшоном, сумка, перчатки </a:t>
            </a:r>
            <a:r>
              <a:rPr lang="ru-RU" dirty="0">
                <a:cs typeface="Times New Roman" pitchFamily="18" charset="0"/>
              </a:rPr>
              <a:t>(из ткани Т-15 или УНКЛ</a:t>
            </a:r>
            <a:r>
              <a:rPr lang="ru-RU" dirty="0" smtClean="0">
                <a:cs typeface="Times New Roman" pitchFamily="18" charset="0"/>
              </a:rPr>
              <a:t>), шесть </a:t>
            </a:r>
            <a:r>
              <a:rPr lang="ru-RU" dirty="0">
                <a:cs typeface="Times New Roman" pitchFamily="18" charset="0"/>
              </a:rPr>
              <a:t>пластмассовых шпеньков (типа "пукля") для </a:t>
            </a:r>
            <a:r>
              <a:rPr lang="ru-RU" dirty="0" smtClean="0">
                <a:cs typeface="Times New Roman" pitchFamily="18" charset="0"/>
              </a:rPr>
              <a:t>застёжки.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698618" y="332656"/>
            <a:ext cx="7848600" cy="685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altLang="ru-RU" sz="2000" b="1" dirty="0">
                <a:cs typeface="Times New Roman" pitchFamily="18" charset="0"/>
              </a:rPr>
              <a:t>Костюм </a:t>
            </a:r>
            <a:r>
              <a:rPr lang="ru-RU" altLang="ru-RU" sz="2000" b="1" dirty="0" smtClean="0">
                <a:cs typeface="Times New Roman" pitchFamily="18" charset="0"/>
              </a:rPr>
              <a:t>легкий </a:t>
            </a:r>
            <a:r>
              <a:rPr lang="ru-RU" altLang="ru-RU" sz="2000" b="1" dirty="0">
                <a:cs typeface="Times New Roman" pitchFamily="18" charset="0"/>
              </a:rPr>
              <a:t>защитный Л-1  </a:t>
            </a:r>
            <a:endParaRPr lang="ru-RU" altLang="ru-RU" sz="20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31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WINSEGMENT1START" val="1"/>
  <p:tag name="PPWINSEGMENT1LENGTH" val="25"/>
  <p:tag name="PPWINSEGMENT1SOURCERTF" val="{\rtf1\ansi\deff0{\fonttbl{\f0\fcharset0 Arial;}}{\colortbl\red255\green255\blue255;}{\f0\fs40\b\shad\cf0 Infrastructure Priorities\par}}"/>
  <p:tag name="PPWINSEGMENT1TARGETRTF" val="{\rtf1\ansi\deff1{\fonttbl{\f1\fcharset0 Arial;}{\f2\fcharset204 Arial;}}{\colortbl\red0\green0\blue0;\red255\green255\blue255;}{\f2\fs40\b\shad\cf1 \'CF\'F0\'E8\'EE\'F0\'E8\'F2\'E5\'F2\'FB \'E8\'ED\'F4\'F0\'E0\'F1\'F2\'F0\'F3\'EA\'F2\'F3\'F0\'FB\par}}"/>
  <p:tag name="PPWINSEGMENT2START" val="27"/>
  <p:tag name="PPWINSEGMENT2LENGTH" val="30"/>
  <p:tag name="PPWINSEGMENT2SOURCERTF" val="{\rtf1\ansi\deff0{\fonttbl{\f0\fcharset0 Arial;}}{\colortbl\red255\green255\blue255;}{\f0\fs40\b\shad\cf0 IT Challenges\par}}"/>
  <p:tag name="PPWINSEGMENT2TARGETRTF" val="{\rtf1\ansi\deff1{\fonttbl{\f1\fcharset0 Arial;}{\f2\fcharset204 Arial;}}{\colortbl\red0\green0\blue0;\red255\green255\blue255;}{\f2\fs40\b\shad\cf1 \'CF\'F0\'EE\'E1\'EB\'E5\'EC\'FB \'E8\'ED\'F4\'EE\'F0\'EC\'E0\'F6\'E8\'EE\'ED\'ED\'FB\'F5 \'F1\'E8\'F1\'F2\'E5\'EC\par}}"/>
  <p:tag name="PPWINSEGMENT3START" val="58"/>
  <p:tag name="PPWINSEGMENT3LENGTH" val="35"/>
  <p:tag name="PPWINSEGMENT3SOURCERTF" val="{\rtf1\ansi\deff0{\fonttbl{\f0\fcharset0 Arial;}}{\colortbl\red255\green255\blue255;}{\f0\fs40\b\shad\cf0 Windows IT Infrastructure Platform\par}}"/>
  <p:tag name="PPWINSEGMENT3TARGETRTF" val="{\rtf1\ansi\deff1{\fonttbl{\f1\fcharset0 Arial;}{\f2\fcharset204 Arial;}}{\colortbl\red0\green0\blue0;\red255\green255\blue255;}{\f2\fs40\b\shad\cf1 \'CF\'EB\'E0\'F2\'F4\'EE\'F0\'EC\'E0 \'C8\'D2-\'E8\'ED\'F4\'F0\'E0\'F1\'F2\'F0\'F3\'EA\'F2\'F3\'F0\'FB Windows\par}}"/>
  <p:tag name="PPWINSEGMENT4START" val="94"/>
  <p:tag name="PPWINSEGMENT4LENGTH" val="27"/>
  <p:tag name="PPWINSEGMENT4SOURCERTF" val="{\rtf1\ansi\deff0{\fonttbl{\f0\fcharset0 Arial;}}{\colortbl\red255\green255\blue255;}{\f0\fs36\b\shad\cf0 Core Platform Fundamentals\par}}"/>
  <p:tag name="PPWINSEGMENT4TARGETRTF" val="{\rtf1\ansi\deff1{\fonttbl{\f1\fcharset0 Arial;}{\f2\fcharset204 Arial;}}{\colortbl\red0\green0\blue0;\red255\green255\blue255;}{\f2\fs36\b\shad\cf1 \'CE\'F1\'ED\'EE\'E2\'ED\'FB\'E5 \'EF\'F0\'E8\'ED\'F6\'E8\'EF\'FB \'EF\'EB\'E0\'F2\'F4\'EE\'F0\'EC\'FB\par}}"/>
  <p:tag name="PPWINSEGMENT5START" val="122"/>
  <p:tag name="PPWINSEGMENT5LENGTH" val="19"/>
  <p:tag name="PPWINSEGMENT5SOURCERTF" val="{\rtf1\ansi\deff0{\fonttbl{\f0\fcharset0 Arial;}}{\colortbl\red255\green255\blue255;}{\f0\fs32\b\shad\cf0 Secure Foundation\par}}"/>
  <p:tag name="PPWINSEGMENT5TARGETRTF" val="{\rtf1\ansi\deff1{\fonttbl{\f1\fcharset0 Arial;}{\f2\fcharset204 Arial;}}{\colortbl\red0\green0\blue0;\red255\green255\blue255;}{\f2\fs32\b\shad\cf1 \'CE\'F1\'ED\'EE\'E2\'FB \'E1\'E5\'E7\'EE\'EF\'E0\'F1\'ED\'EE\'F1\'F2\'E8\par}}"/>
  <p:tag name="PPWINSEGMENT6START" val="142"/>
  <p:tag name="PPWINSEGMENT6LENGTH" val="24"/>
  <p:tag name="PPWINSEGMENT6SOURCERTF" val="{\rtf1\ansi\deff0{\fonttbl{\f0\fcharset0 Arial;}}{\colortbl\red255\green255\blue255;}{\f0\fs32\b\shad\cf0 Reliability and Availability\par}}"/>
  <p:tag name="PPWINSEGMENT6TARGETRTF" val="{\rtf1\ansi\deff1{\fonttbl{\f1\fcharset0 Arial;}{\f2\fcharset204 Arial;}}{\colortbl\red0\green0\blue0;\red255\green255\blue255;}{\f2\fs32\b\shad\cf1 \'CD\'E0\'E4\'E5\'E6\'ED\'EE\'F1\'F2\'FC \'E8 \'E4\'EE\'F1\'F2\'F3\'EF\'ED\'EE\'F1\'F2\'FC\par}}"/>
  <p:tag name="PPWINSEGMENT7START" val="167"/>
  <p:tag name="PPWINSEGMENT7LENGTH" val="37"/>
  <p:tag name="PPWINSEGMENT7SOURCERTF" val="{\rtf1\ansi\deff0{\fonttbl{\f0\fcharset0 Arial;}}{\colortbl\red255\green255\blue255;}{\f0\fs32\b\shad\cf0 Performance and Scalability\par}}"/>
  <p:tag name="PPWINSEGMENT7TARGETRTF" val="{\rtf1\ansi\deff1{\fonttbl{\f1\fcharset0 Arial;}{\f2\fcharset204 Arial;}}{\colortbl\red0\green0\blue0;\red255\green255\blue255;}{\f2\fs32\b\shad\cf1 \'CF\'F0\'EE\'E8\'E7\'E2\'EE\'E4\'E8\'F2\'E5\'EB\'FC\'ED\'EE\'F1\'F2\'FC \'E8 \'EC\'E0\'F1\'F8\'F2\'E0\'E1\'E8\'F0\'F3\'E5\'EC\'EE\'F1\'F2\'FC\par}}"/>
  <p:tag name="PPWINSEGMENT8START" val="205"/>
  <p:tag name="PPWINSEGMENT8LENGTH" val="13"/>
  <p:tag name="PPWINSEGMENT8SOURCERTF" val="{\rtf1\ansi\deff0{\fonttbl{\f0\fcharset0 Arial;}}{\colortbl\red255\green255\blue255;}{\f0\fs32\b\shad\cf0 Manageability\par}}"/>
  <p:tag name="PPWINSEGMENT8TARGETRTF" val="{\rtf1\ansi\deff1{\fonttbl{\f1\fcharset0 Arial;}{\f2\fcharset204 Arial;}}{\colortbl\red0\green0\blue0;\red255\green255\blue255;}{\f2\fs32\b\shad\cf1 \'D3\'EF\'F0\'E0\'E2\'EB\'FF\'E5\'EC\'EE\'F1\'F2\'FC\par}}"/>
  <p:tag name="PPWINSEGMENT9START" val="219"/>
  <p:tag name="PPWINSEGMENT9LENGTH" val="25"/>
  <p:tag name="PPWINSEGMENT9SOURCERTF" val="{\rtf1\ansi\deff0{\fonttbl{\f0\fcharset0 Arial;}}{\colortbl\red255\green255\blue255;}{\f0\fs36\b\shad\cf0 IT Infrastructure Solutions\par}}"/>
  <p:tag name="PPWINSEGMENT9TARGETRTF" val="{\rtf1\ansi\deff1{\fonttbl{\f1\fcharset0 Arial;}{\f2\fcharset204 Arial;}}{\colortbl\red0\green0\blue0;\red255\green255\blue255;}{\f2\fs36\b\shad\cf1 \'D0\'E5\'F8\'E5\'ED\'E8\'FF \'C8\'D2-\'E8\'ED\'F4\'F0\'E0\'F1\'F2\'F0\'F3\'EA\'F2\'F3\'F0\'FB\par}}"/>
  <p:tag name="PPWINSEGMENT10START" val="245"/>
  <p:tag name="PPWINSEGMENT10LENGTH" val="20"/>
  <p:tag name="PPWINSEGMENT10SOURCERTF" val="{\rtf1\ansi\deff0{\fonttbl{\f0\fcharset0 Arial;}}{\colortbl\red255\green255\blue255;}{\f0\fs32\b\shad\cf0 Server Consolidation\par}}"/>
  <p:tag name="PPWINSEGMENT10TARGETRTF" val="{\rtf1\ansi\deff1{\fonttbl{\f1\fcharset0 Arial;}{\f2\fcharset204 Arial;}}{\colortbl\red0\green0\blue0;\red255\green255\blue255;}{\f2\fs32\b\shad\cf1 \'CE\'E1\'FA\'E5\'E4\'E8\'ED\'E5\'ED\'E8\'E5}{\f1\fs32\b\shad\cf1  }{\f2\fs32\b\shad\cf1 \'F1\'E5\'F0\'E2\'E5\'F0\'EE\'E2\par}}"/>
  <p:tag name="PPWINSEGMENT11START" val="266"/>
  <p:tag name="PPWINSEGMENT11LENGTH" val="26"/>
  <p:tag name="PPWINSEGMENT11SOURCERTF" val="{\rtf1\ansi\deff0{\fonttbl{\f0\fcharset0 Arial;}}{\colortbl\red255\green255\blue255;}{\f0\fs32\b\shad\cf0 Identity Management\par}}"/>
  <p:tag name="PPWINSEGMENT11TARGETRTF" val="{\rtf1\ansi\deff1{\fonttbl{\f1\fcharset0 Arial;}{\f2\fcharset204 Arial;}}{\colortbl\red0\green0\blue0;\red255\green255\blue255;}{\f2\fs32\b\shad\cf1 \'D3\'EF\'F0\'E0\'E2\'EB\'E5\'ED\'E8\'E5 \'F3\'E4\'EE\'F1\'F2\'EE\'E2\'E5\'F0\'E5\'ED\'E8\'FF\'EC\'E8\par}}"/>
  <p:tag name="PPWINSEGMENT12START" val="293"/>
  <p:tag name="PPWINSEGMENT12LENGTH" val="24"/>
  <p:tag name="PPWINSEGMENT12SOURCERTF" val="{\rtf1\ansi\deff0{\fonttbl{\f0\fcharset0 Arial;}}{\colortbl\red255\green255\blue255;}{\f0\fs32\b\shad\cf0 Secure Network Access\par}}"/>
  <p:tag name="PPWINSEGMENT12TARGETRTF" val="{\rtf1\ansi\deff1{\fonttbl{\f1\fcharset0 Arial;}{\f2\fcharset204 Arial;}}{\colortbl\red0\green0\blue0;\red255\green255\blue255;}{\f2\fs32\b\shad\cf1 \'C1\'E5\'E7\'EE\'EF\'E0\'F1\'ED\'FB\'E9 \'E4\'EE\'F1\'F2\'F3\'EF \'EA \'F1\'E5\'F2\'E8\par}}"/>
  <p:tag name="PPWINSEGMENT13START" val="318"/>
  <p:tag name="PPWINSEGMENT13LENGTH" val="29"/>
  <p:tag name="PPWINSEGMENT13SOURCERTF" val="{\rtf1\ansi\deff0{\fonttbl{\f0\fcharset0 Arial;}}{\colortbl\red255\green255\blue255;}{\f0\fs40\b\shad\cf0 Window Server 2003 Enablement\par}}"/>
  <p:tag name="PPWINSEGMENT13TARGETRTF" val="{\rtf1\ansi\deff1{\fonttbl{\f1\fcharset0 Arial;}{\f2\fcharset204 Arial;}}{\colortbl\red0\green0\blue0;\red255\green255\blue255;}{\f2\fs40\b\shad\cf1 \'C2\'ED\'E5\'E4\'F0\'E5\'ED\'E8\'E5 Windows Server 2003\par}}"/>
  <p:tag name="PPWINSEGMENT14START" val="348"/>
  <p:tag name="PPWINSEGMENT14LENGTH" val="17"/>
  <p:tag name="PPWINSEGMENT14SOURCERTF" val="{\rtf1\ansi\deff0{\fonttbl{\f0\fcharset0 Arial;}}{\colortbl\red255\green255\blue255;}{\f0\fs40\b\shad\cf0 Call to Action\par}}"/>
  <p:tag name="PPWINSEGMENT14TARGETRTF" val="{\rtf1\ansi\deff1{\fonttbl{\f1\fcharset0 Arial;}{\f2\fcharset204 Arial;}}{\colortbl\red0\green0\blue0;\red255\green255\blue255;}{\f2\fs40\b\shad\cf1 \'CF\'F0\'E8\'E7\'FB\'E2 \'EA \'E4\'E5\'E9\'F1\'F2\'E2\'E8\'FE\par}}"/>
  <p:tag name="PPWINSEGMENT15START" val="366"/>
  <p:tag name="PPWINSEGMENT15LENGTH" val="10"/>
  <p:tag name="PPWINSEGMENT15SOURCERTF" val="{\rtf1\ansi\deff0{\fonttbl{\f0\fcharset0 Arial;}}{\colortbl\red255\green255\blue255;}{\f0\fs40\b\shad\cf0 Discussion\par}}"/>
  <p:tag name="PPWINSEGMENT15TARGETRTF" val="{\rtf1\ansi\deff1{\fonttbl{\f1\fcharset0 Arial;}{\f2\fcharset204 Arial;}}{\colortbl\red0\green0\blue0;\red255\green255\blue255;}{\f2\fs40\b\shad\cf1 \'CE\'E1\'F1\'F3\'E6\'E4\'E5\'ED\'E8\'E5\par}}"/>
  <p:tag name="PPWINLASTSAVEDTRANSLATION" val="Приоритеты инфраструктуры&#10;Проблемы информационных систем&#10;Платформа ИТ-инфраструктуры Windows&#10;Основные принципы платформы&#10;Основы безопасности&#10;Надежность и доступность&#10;Производительность и масштабируемость&#10;Управляемость&#10;Решения ИТ-инфраструктуры&#10;Объединение серверов&#10;Управление удостоверениями&#10;Безопасный доступ к сети&#10;Внедрение Windows Server 2003&#10;Призыв к действию&#10;Обсуждение"/>
  <p:tag name="PPWINALREADYSEGMENTED" val="True"/>
  <p:tag name="PPWINTOTALSEGMENTS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WINSEGMENT1START" val="1"/>
  <p:tag name="PPWINSEGMENT1LENGTH" val="10"/>
  <p:tag name="PPWINSEGMENT1SOURCERTF" val="{\rtf1\ansi\deff0{\fonttbl{\f0\fcharset0 Arial;}}{\colortbl\red254\green228\blue96;}{\f0\fs96\b\shad\cf0 Agenda\par}}"/>
  <p:tag name="PPWINSEGMENT1TARGETRTF" val="{\rtf1\ansi\deff1{\fonttbl{\f1\fcharset0 Arial;}{\f2\fcharset204 Arial;}}{\colortbl\red0\green0\blue0;\red254\green228\blue96;}{\f2\fs96\b\shad\cf1 \'D1\'EE\'E4\'E5\'F0\'E6\'E0\'ED\'E8\'E5\par}}"/>
  <p:tag name="PPWINLASTSAVEDTRANSLATION" val="Содержание"/>
  <p:tag name="PPWINALREADYSEGMENTED" val="True"/>
  <p:tag name="PPWINTOTALSEGMENTS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6200</TotalTime>
  <Words>3497</Words>
  <Application>Microsoft Office PowerPoint</Application>
  <PresentationFormat>Экран (4:3)</PresentationFormat>
  <Paragraphs>439</Paragraphs>
  <Slides>36</Slides>
  <Notes>23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Шкитов</dc:creator>
  <cp:lastModifiedBy>Admin</cp:lastModifiedBy>
  <cp:revision>743</cp:revision>
  <dcterms:created xsi:type="dcterms:W3CDTF">2015-12-14T07:51:32Z</dcterms:created>
  <dcterms:modified xsi:type="dcterms:W3CDTF">2024-01-30T03:12:27Z</dcterms:modified>
</cp:coreProperties>
</file>