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sldIdLst>
    <p:sldId id="313" r:id="rId4"/>
    <p:sldId id="314" r:id="rId5"/>
    <p:sldId id="292" r:id="rId6"/>
    <p:sldId id="305" r:id="rId7"/>
    <p:sldId id="306" r:id="rId8"/>
    <p:sldId id="307" r:id="rId9"/>
    <p:sldId id="308" r:id="rId10"/>
    <p:sldId id="296" r:id="rId11"/>
    <p:sldId id="297" r:id="rId12"/>
    <p:sldId id="298" r:id="rId13"/>
    <p:sldId id="300" r:id="rId14"/>
    <p:sldId id="301" r:id="rId15"/>
    <p:sldId id="302" r:id="rId16"/>
    <p:sldId id="294" r:id="rId1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9E4"/>
    <a:srgbClr val="D0E2DC"/>
    <a:srgbClr val="0033CC"/>
    <a:srgbClr val="00CCFF"/>
    <a:srgbClr val="663300"/>
    <a:srgbClr val="FF0000"/>
    <a:srgbClr val="FF9933"/>
    <a:srgbClr val="E1F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6798" autoAdjust="0"/>
    <p:restoredTop sz="93829" autoAdjust="0"/>
  </p:normalViewPr>
  <p:slideViewPr>
    <p:cSldViewPr>
      <p:cViewPr>
        <p:scale>
          <a:sx n="70" d="100"/>
          <a:sy n="70" d="100"/>
        </p:scale>
        <p:origin x="-1152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582070B5-A9E8-4D91-AB4D-49D959A5701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B47BE-C2F4-405F-8D52-64D21F0FA2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FEFA5-A3CE-47D5-9E4A-972D34E2D198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2CA5-2CE2-473B-85B9-858190A41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C6D0D-214D-4DD6-9CEE-61A973A9B298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9B32D-2A8D-4956-9F94-3679319EF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BD1F7DD4-E1D3-41A9-9F6A-42168D00C03D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14C1C-BA62-4050-82A2-EC0C7999B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AC692-09E9-4D2E-BA7A-5EB40317790E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0F32C-ED35-424A-B077-0A97C2D33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76AB5C8A-4135-4548-AA17-0EE359D286F1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B73E745B-2721-40A2-A81F-FCB29C21B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EDF72-AB5E-49E3-A2F5-AC08BFC21F8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7F91A-3BD7-40A0-9756-5B1186E07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1A4F3-FE1A-4229-967E-6B2B3935505B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4042-961F-42C3-A54E-EC3981B84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C0EA6-5039-472B-8BD1-13E5064C194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9220E-5172-4F59-BE78-9A75C4DDA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43B2C-2C22-4594-BA88-65D188E33FB6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1253-270A-4F35-9504-E6D9EA27B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80B82-7697-4A2F-BD69-0026C057AA63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34795-94E1-404B-8B39-1FF96EC64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75D7C-4A19-42BB-BA73-5F5A61D02382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8BDF4-124D-42AF-B5BC-517A408BB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35B4AAE1-17A0-492E-AB60-A6D3EFAC0713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A7B4F585-547A-47EA-AFD7-13917C9F8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68349-CC01-47FD-8F76-1E205CB42E9B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9992F-9764-4B32-8F6C-6F524147F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2C8B8-C421-4BD4-BADD-DBDAB9B42F3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E4D74-4D01-4EFA-AAA1-542AA791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28A6DF2D-185F-4721-9AE8-D76A95B6FDBD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C81D8-C341-49F3-9224-0A66F052E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50EB6-B079-4330-9E9A-BA23D8E3771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ABD3A-88F8-452B-B96D-4DEFF90D8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3B3257D8-35A0-4B48-BA12-92F5F5C0FD96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0BD2936E-F2D7-4789-9A62-1CFFAB671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D37D-4874-4990-8A5B-CCE8FEB0A2BE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26D2D-778A-4C15-8AE3-BDDE5F610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C71EF-79C2-431B-80F4-54AB71B3735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3E34E-F0F1-413F-9D65-C3E513918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1D536-1D27-4EDE-86D4-8D0739FB714F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BA2A-2350-4C25-AB5E-54501E4C8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3C7FD-A812-4F74-95B9-961FE31FE0B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9AEBE-04B6-4258-9B37-692BE6764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C314D832-ED34-437E-B84A-804EC63987DC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1DEC49C7-3860-473E-B9D4-3D0A46522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F4867-2334-4A6D-A7F8-2525A6915B7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AAD8F-0742-46DA-8669-768CCBC89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D5388274-4E85-472B-985A-05300036D5EF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DD799886-EBD3-4518-A934-AB71A9566D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412F8-7D22-4216-AC83-7DF7316BF839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8688B-6F33-4067-B55F-7442BC7BA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6C81C-3CB6-4D9D-ADA7-448CF49568C3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F9AFA-3281-4020-B300-6FA586CFA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D7211-E863-412A-BA5C-F1FE9BB788D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11485-7672-47B1-8444-0D6A0581A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45012-85E7-4464-AED3-A8B42E990D7D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045E1-CF2D-4AA6-83DB-DFFFCA246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941ED-84F2-4208-97A3-59AE1E27ED0F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5DE78-BC55-4093-8464-904F1441F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EAB20-5D61-470B-98C8-7F1F2B07F21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82BEC-D759-4A5F-AFEB-052980C02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DFD56-AFE8-42FC-8D18-61A59CA0CB7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6ABC3-D537-43DF-B998-EC7E7E73B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21879DEE-0CCC-428B-AC19-C21F2379440A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0C89DCD5-B217-438D-B502-E0E2352A2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80A114-7FDA-4652-8B1A-C261271A2085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713573-B3DD-48E2-A971-E7C0F27A02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55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6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70" r:id="rId2"/>
    <p:sldLayoutId id="2147484191" r:id="rId3"/>
    <p:sldLayoutId id="2147484171" r:id="rId4"/>
    <p:sldLayoutId id="2147484172" r:id="rId5"/>
    <p:sldLayoutId id="2147484192" r:id="rId6"/>
    <p:sldLayoutId id="2147484193" r:id="rId7"/>
    <p:sldLayoutId id="2147484194" r:id="rId8"/>
    <p:sldLayoutId id="2147484195" r:id="rId9"/>
    <p:sldLayoutId id="2147484173" r:id="rId10"/>
    <p:sldLayoutId id="21474841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3075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102628-9ECF-4889-9293-303832E2EC93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9A9BAC-73FE-4DC5-97DD-2CFE2BCDA7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79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0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74" r:id="rId2"/>
    <p:sldLayoutId id="2147484198" r:id="rId3"/>
    <p:sldLayoutId id="2147484175" r:id="rId4"/>
    <p:sldLayoutId id="2147484176" r:id="rId5"/>
    <p:sldLayoutId id="2147484199" r:id="rId6"/>
    <p:sldLayoutId id="2147484200" r:id="rId7"/>
    <p:sldLayoutId id="2147484201" r:id="rId8"/>
    <p:sldLayoutId id="2147484202" r:id="rId9"/>
    <p:sldLayoutId id="2147484177" r:id="rId10"/>
    <p:sldLayoutId id="21474842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512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6885DA-EB24-4B78-B673-97D19C0007A2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46465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8C2E90-BD7D-4D00-B035-0C9E687C2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27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8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182" r:id="rId2"/>
    <p:sldLayoutId id="2147484212" r:id="rId3"/>
    <p:sldLayoutId id="2147484183" r:id="rId4"/>
    <p:sldLayoutId id="2147484184" r:id="rId5"/>
    <p:sldLayoutId id="2147484213" r:id="rId6"/>
    <p:sldLayoutId id="2147484214" r:id="rId7"/>
    <p:sldLayoutId id="2147484215" r:id="rId8"/>
    <p:sldLayoutId id="2147484216" r:id="rId9"/>
    <p:sldLayoutId id="2147484185" r:id="rId10"/>
    <p:sldLayoutId id="21474842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346539"/>
            <a:ext cx="86409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3600" b="1" cap="all" dirty="0" smtClean="0">
                <a:solidFill>
                  <a:srgbClr val="FF3300"/>
                </a:solidFill>
              </a:rPr>
              <a:t>СРЕДСТВА ИНДИВИДУАЛЬНОЙ ЗАЩИТЫ И ПОЛЬЗОВАНИЕ ИМИ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95"/>
          <p:cNvSpPr txBox="1">
            <a:spLocks noChangeArrowheads="1"/>
          </p:cNvSpPr>
          <p:nvPr/>
        </p:nvSpPr>
        <p:spPr bwMode="auto">
          <a:xfrm>
            <a:off x="395536" y="2236222"/>
            <a:ext cx="4968552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Тема </a:t>
            </a:r>
            <a:r>
              <a:rPr lang="ru-RU" altLang="ru-RU" b="1" dirty="0" smtClean="0"/>
              <a:t>2. </a:t>
            </a:r>
            <a:r>
              <a:rPr lang="ru-RU" altLang="ru-RU" b="1" dirty="0"/>
              <a:t>Занятие </a:t>
            </a:r>
            <a:r>
              <a:rPr lang="ru-RU" altLang="ru-RU" b="1" dirty="0" smtClean="0"/>
              <a:t>1. Лекция</a:t>
            </a:r>
            <a:endParaRPr lang="ru-RU" altLang="ru-RU" b="1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868787" y="481013"/>
            <a:ext cx="8001055" cy="11430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50000"/>
              </a:spcBef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ЗАБАЙКАЛЬСКИЙ ГОСУДАРСТВЕННЫЙ УНИВЕРСИТЕТ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1600" b="1" dirty="0" smtClean="0">
                <a:latin typeface="+mj-lt"/>
                <a:ea typeface="+mj-ea"/>
                <a:cs typeface="+mj-cs"/>
              </a:rPr>
              <a:t>ВОЕННЫЙ УЧЕБНЫЙ ЦЕНТР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39750" y="1052513"/>
            <a:ext cx="8064500" cy="0"/>
          </a:xfrm>
          <a:prstGeom prst="line">
            <a:avLst/>
          </a:prstGeom>
          <a:ln w="5715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chitgu.local\Desktop\s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78" y="0"/>
            <a:ext cx="1080121" cy="10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E:\ВУЦ\ФОТОГРАФИИ\Chistaya_Emblema_VU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290"/>
            <a:ext cx="1009876" cy="102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4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475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245475" y="154558"/>
            <a:ext cx="898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10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849883" y="44624"/>
            <a:ext cx="7395592" cy="7143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685800" algn="ctr"/>
            <a:r>
              <a:rPr lang="ru-RU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подготовка к использованию респиратора Р-2</a:t>
            </a: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0" y="758999"/>
            <a:ext cx="9144000" cy="6099001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0000" algn="just">
              <a:spcAft>
                <a:spcPts val="0"/>
              </a:spcAft>
            </a:pP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841978"/>
            <a:ext cx="8784976" cy="1259919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360000" algn="just">
              <a:spcAft>
                <a:spcPts val="0"/>
              </a:spcAft>
            </a:pP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респиратора по росту производят в зависимости от высоты лица </a:t>
            </a:r>
            <a:r>
              <a:rPr lang="en-US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см, способ измерения которой показан на рисунке: высота лица менее 10,9 см соответствует 1 росту, высоте лица 11 – 11,9 см соответствует 2 рост, высоте лица 12 см и более соответствует 3 рост респиратора.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496" y="2163880"/>
            <a:ext cx="4608512" cy="4708714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подбора респиратора произвести его подгонку и проверку плотности прилегания полумаски.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подгонки респиратора необходимо: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вынуть респиратор из пакета и проверить его исправность; 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надеть полумаску на лицо так, чтобы подбородок и нос разместились внутри ее; 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одну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нерастягивающуюся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лямку наголовника расположить на теменной части головы, а другую - на затылочной; 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необходимости с помощью пряжек отрегулировать длину эластичных лямок; 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прижать концы носового зажима к носу.</a:t>
            </a:r>
          </a:p>
          <a:p>
            <a:pPr indent="360000" algn="just">
              <a:spcAft>
                <a:spcPts val="0"/>
              </a:spcAft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надевании респиратора не следует сильно прижимать полумаску к лицу и сильно отжимать носовой зажим</a:t>
            </a: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90263" y="2162914"/>
            <a:ext cx="4176463" cy="4650462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 algn="just">
              <a:spcAft>
                <a:spcPts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плотности прилегания надетой полумаски к лицу взять экран большим и указательным пальцами одной руки, зажать отверстие в экране ладонью другой руки и сделать легкий выдох. Если при этом по линии прилегания респиратора к лицу воздух не выходит, а лишь несколько раздувает полумаску, респиратор надет правильно. Если воздух проходит в области крыльев носа, то необходимо плотнее прижать к носу концы носового зажима. Если герметично надеть респиратор не удается, необходимо заменить его респиратором другого роста.</a:t>
            </a:r>
          </a:p>
        </p:txBody>
      </p:sp>
    </p:spTree>
    <p:extLst>
      <p:ext uri="{BB962C8B-B14F-4D97-AF65-F5344CB8AC3E}">
        <p14:creationId xmlns:p14="http://schemas.microsoft.com/office/powerpoint/2010/main" val="19566484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475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532688" y="1889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11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849882" y="18251"/>
            <a:ext cx="7538541" cy="7143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360000" algn="ctr">
              <a:spcAft>
                <a:spcPts val="0"/>
              </a:spcAft>
              <a:tabLst>
                <a:tab pos="588963" algn="l"/>
              </a:tabLst>
            </a:pPr>
            <a:r>
              <a:rPr lang="ru-RU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  Учебный вопрос.  Правила пользования противогазом, респиратором и средствами защиты органов дыхания</a:t>
            </a:r>
            <a:endParaRPr lang="ru-RU" alt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0" y="758999"/>
            <a:ext cx="9144000" cy="6099001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0000" algn="just">
              <a:spcAft>
                <a:spcPts val="0"/>
              </a:spcAft>
              <a:tabLst>
                <a:tab pos="588963" algn="l"/>
              </a:tabLs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5" y="1295525"/>
            <a:ext cx="8856984" cy="442674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3600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 носят в трех положениях: </a:t>
            </a:r>
            <a:r>
              <a:rPr lang="ru-RU" alt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походном</a:t>
            </a:r>
            <a:r>
              <a:rPr lang="ru-RU" alt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наготове» </a:t>
            </a:r>
            <a:r>
              <a:rPr lang="ru-RU" alt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боевом».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5" y="2132856"/>
            <a:ext cx="8928992" cy="4545925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3600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21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перевода противогаза в «походное» положение необходимо:</a:t>
            </a:r>
          </a:p>
          <a:p>
            <a:pPr lvl="0" indent="3600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сумку с противогазом через правое плечо так, чтобы она находилась на левом боку и клапан ее был обращен от себя; </a:t>
            </a:r>
          </a:p>
          <a:p>
            <a:pPr lvl="0" indent="3600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подогнать с помощью передвижной пряжки длину плечевого ремня так, чтобы верхний край сумки был на уровне поясного ремня;</a:t>
            </a:r>
          </a:p>
          <a:p>
            <a:pPr lvl="0" indent="3600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отстегнуть клапан сумки, вынуть противогаз, проверить надежность присоединения ФПК к лицевой части, состояние стекол очкового узла и клапанов выдоха, грязные стекла протереть, утратившие прозрачность </a:t>
            </a:r>
            <a:r>
              <a:rPr lang="ru-RU" alt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незапотевающие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пленки заменить; </a:t>
            </a:r>
          </a:p>
          <a:p>
            <a:pPr lvl="0" indent="3600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уложить противогаз в сумку и застегнуть ее; </a:t>
            </a:r>
          </a:p>
          <a:p>
            <a:pPr lvl="0" indent="3600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сдвинуть сумку с противогазом назад, чтобы при ходьбе она не мешала движению руки и при необходимости закрепить противогаз на туловище с помощью поясной тесьмы.</a:t>
            </a:r>
          </a:p>
        </p:txBody>
      </p:sp>
    </p:spTree>
    <p:extLst>
      <p:ext uri="{BB962C8B-B14F-4D97-AF65-F5344CB8AC3E}">
        <p14:creationId xmlns:p14="http://schemas.microsoft.com/office/powerpoint/2010/main" val="13041820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475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245475" y="188913"/>
            <a:ext cx="8630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12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971599" y="45839"/>
            <a:ext cx="7056785" cy="502841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360000" algn="ctr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 фильтрующими противогазами</a:t>
            </a: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143508" y="548680"/>
            <a:ext cx="8856984" cy="6302375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508" y="642382"/>
            <a:ext cx="8856984" cy="1634490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342900" lvl="0" indent="-342900" algn="ctr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перевода противогаза в положение «наготове» необходимо: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расстегнуть клапан сумки (у противогаза ПМГ-2 сумку не расстегивать);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противогаз поясной тесьмой на туловище;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ослабить подбородочный ремень стального шлема (плечевой ремень сумки располагают, как правило, под лямками вещевого мешка, но поверх ремней снаряжения и держателей плаща ОП-1М).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3508" y="2420888"/>
            <a:ext cx="8856984" cy="715089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«боевое» </a:t>
            </a: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противогаз переводят по сигналу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«Химическая тревога»</a:t>
            </a: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команде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«Газы»,</a:t>
            </a: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 самостоятельно.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3298224"/>
            <a:ext cx="8640960" cy="337113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перевода противогаза ПМГ-2 в «боевое» положение необходимо: 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задержать дыхание, закрыть глаза, при необходимости положить оружие; 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снять стальной шлем и головной убор;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вынуть противогаз, взять шлем-маску обеими руками за утолщение края у нижней части так, чтобы большие пальцы ладони были снаружи, а остальные внутри ее; 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приложить нижнюю часть шлем-маски под подбородок и резким движением рук вверх и назад натянуть шлем-маску на голову так, чтобы не было складок, а очковый узел располагался против глаз;</a:t>
            </a:r>
          </a:p>
          <a:p>
            <a:pPr marL="342900" lvl="0" indent="-342900" algn="just">
              <a:spcAft>
                <a:spcPts val="0"/>
              </a:spcAft>
              <a:buFontTx/>
              <a:buAutoNum type="arabicPeriod"/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устранить перекос и складки, если они образовались при надевании шлем-маски, сделать полный выдох, открыть глаза и возобновить дыхание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использования противогаза в «боевом» положении снять его по команде</a:t>
            </a:r>
            <a:r>
              <a:rPr lang="ru-RU" alt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«Противогаз снять» </a:t>
            </a: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«Средства защиты снять». </a:t>
            </a: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spcAft>
                <a:spcPts val="0"/>
              </a:spcAft>
              <a:tabLst>
                <a:tab pos="588963" algn="l"/>
              </a:tabLst>
            </a:pP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снятия противогаза, зараженного капельно-жидкими</a:t>
            </a:r>
            <a:r>
              <a:rPr lang="ru-RU" alt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БТХВ, следующий. При подозрении на заражение надетого противогаза аэрозолем или каплями БТХВ немедленно, не снимая противогаза, </a:t>
            </a:r>
            <a:r>
              <a:rPr lang="ru-RU" alt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продегазировать</a:t>
            </a: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с использованием ИПП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10269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475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532688" y="188913"/>
            <a:ext cx="611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13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0" y="555625"/>
            <a:ext cx="9144000" cy="6302375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marL="342900" indent="-342900" algn="just">
              <a:spcAft>
                <a:spcPts val="0"/>
              </a:spcAft>
              <a:tabLst>
                <a:tab pos="588963" algn="l"/>
              </a:tabLst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oup 1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259883"/>
              </p:ext>
            </p:extLst>
          </p:nvPr>
        </p:nvGraphicFramePr>
        <p:xfrm>
          <a:off x="100854" y="980728"/>
          <a:ext cx="8773320" cy="5760732"/>
        </p:xfrm>
        <a:graphic>
          <a:graphicData uri="http://schemas.openxmlformats.org/drawingml/2006/table">
            <a:tbl>
              <a:tblPr/>
              <a:tblGrid>
                <a:gridCol w="5566621"/>
                <a:gridCol w="1069442"/>
                <a:gridCol w="928687"/>
                <a:gridCol w="140755"/>
                <a:gridCol w="1067815"/>
              </a:tblGrid>
              <a:tr h="32863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(порядок) выполнения норматива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времени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отлично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хорошо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удовлет-ворительно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6">
                <a:tc rowSpan="15"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Обучаемые в составе подразделения находятся на позиции, в боевой или специальной технике, ведут боевые действия, отдыхают на привале и т.п. Противогазы и респираторы в походном положении. Неожиданно подается команда «Газы» или «Респиратор надеть». Обучаемые надевают противогазы или респираторы. Время отсчитывается от момента подачи команды до возобновления дыхания после надевания противогаза (респиратора). </a:t>
                      </a:r>
                    </a:p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снижается на один балл, если: - при надевании противогаза обучаемый не закрыл глаза и не задержал дыхание или после надевания не сделал полный выдох; - шлем-маска (маска) надета с перекосом или перекручена соединительная трубка; - концы носового зажима респиратора не прижаты к носу. Оценка ставится «неудовлетворительно», если допущено образование таких складок или перекосов, при которых наружный воздух может проникать под шлем-маску (маску)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Надевание противогаза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Военнослужащий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Взвод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Надевание респиратора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Военнослужащий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Взвод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777876" y="74054"/>
            <a:ext cx="7610548" cy="575791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 fontAlgn="t"/>
            <a:r>
              <a:rPr lang="ru-RU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 №1  «Надевание противогаза или респиратора»</a:t>
            </a:r>
          </a:p>
        </p:txBody>
      </p:sp>
    </p:spTree>
    <p:extLst>
      <p:ext uri="{BB962C8B-B14F-4D97-AF65-F5344CB8AC3E}">
        <p14:creationId xmlns:p14="http://schemas.microsoft.com/office/powerpoint/2010/main" val="7245576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475" y="44624"/>
            <a:ext cx="935037" cy="5175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3491" name="Text Box 11"/>
          <p:cNvSpPr txBox="1">
            <a:spLocks noChangeArrowheads="1"/>
          </p:cNvSpPr>
          <p:nvPr/>
        </p:nvSpPr>
        <p:spPr bwMode="auto">
          <a:xfrm>
            <a:off x="8460804" y="177800"/>
            <a:ext cx="647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1</a:t>
            </a:r>
            <a:r>
              <a:rPr lang="en-US" altLang="ru-RU" b="1" dirty="0" smtClean="0">
                <a:solidFill>
                  <a:srgbClr val="FFFFFF"/>
                </a:solidFill>
              </a:rPr>
              <a:t>9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63492" name="Rectangle 84"/>
          <p:cNvSpPr>
            <a:spLocks noChangeArrowheads="1"/>
          </p:cNvSpPr>
          <p:nvPr/>
        </p:nvSpPr>
        <p:spPr bwMode="auto">
          <a:xfrm>
            <a:off x="849884" y="214313"/>
            <a:ext cx="7395591" cy="6937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самостоятельную подготовку:</a:t>
            </a: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250825" y="1125538"/>
            <a:ext cx="8605838" cy="5378450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algn="just">
              <a:defRPr/>
            </a:pP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Следующее занятие: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занятие тема № 2, занятие № 2 </a:t>
            </a:r>
          </a:p>
          <a:p>
            <a:pPr algn="just"/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на самостоятельную работу: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1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Доработать конспекты занятий с использованием рекомендованной литературы.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2. Подготовиться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проверке знаний по вопросам пройденного материала. 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3. Подготовить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 к следующему занятию.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4. Иметь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рабочие тетради, канцелярские принадлежности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algn="just"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тренажей отработать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нормативы:</a:t>
            </a:r>
          </a:p>
          <a:p>
            <a:pPr marL="363538" algn="just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Н-РХБЗ- 1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 4а,  4б.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1" descr="C:\Users\НИЛ\Downloads\russia_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0238" y="115888"/>
            <a:ext cx="714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11"/>
          <p:cNvSpPr txBox="1">
            <a:spLocks noChangeArrowheads="1"/>
          </p:cNvSpPr>
          <p:nvPr/>
        </p:nvSpPr>
        <p:spPr bwMode="auto">
          <a:xfrm>
            <a:off x="8358188" y="14287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8212" name="Rectangle 84"/>
          <p:cNvSpPr>
            <a:spLocks noChangeArrowheads="1"/>
          </p:cNvSpPr>
          <p:nvPr/>
        </p:nvSpPr>
        <p:spPr bwMode="auto">
          <a:xfrm>
            <a:off x="1116013" y="115888"/>
            <a:ext cx="6913562" cy="6477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  <p:sp>
        <p:nvSpPr>
          <p:cNvPr id="9" name="Скругленный прямоугольник 32"/>
          <p:cNvSpPr>
            <a:spLocks noChangeArrowheads="1"/>
          </p:cNvSpPr>
          <p:nvPr/>
        </p:nvSpPr>
        <p:spPr bwMode="auto">
          <a:xfrm>
            <a:off x="179388" y="1052513"/>
            <a:ext cx="8856662" cy="5113337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Литература: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основная: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Боевой устав Сухопутных войск, ч. 3 (взвод, отделение, танк). - М.: Воениздат, 2013. - 206с.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Тактика. Военно-научный труд. - М.: Воениздат,1989. - 495 с.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Учебник сержанта мотострелковых войск. Воениздат, 2003 г.</a:t>
            </a:r>
          </a:p>
          <a:p>
            <a:pPr hangingPunct="0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Наставление по защите войск от ОМП. - М.: Воениздат, 1989. - 216с.</a:t>
            </a:r>
          </a:p>
          <a:p>
            <a:pPr hangingPunct="0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5.Защита от оружия массового поражения. Справочник. - М.: Воениздат, 1984. - 156с.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дополнительная: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Технические средства обучения: ПК-1, мультимедийный проектор - 1.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Наглядные пособия: электронные слайды по вопросам занятия (презентация к лекции).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Материальная часть: экран, классная доска, цветные мелки, указка, рабочие тетради студентов,  средства защиты органов дыхания: противогазы ПМГ-2 (ПМК, ПМК-2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2558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316913" y="1889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1000125" y="71438"/>
            <a:ext cx="6985000" cy="7143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457200" algn="ctr"/>
            <a:r>
              <a:rPr lang="ru-RU" altLang="ru-RU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</a:t>
            </a: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08720"/>
            <a:ext cx="8967787" cy="5760640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668" y="1268760"/>
            <a:ext cx="8784976" cy="1940957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363538" algn="just">
              <a:lnSpc>
                <a:spcPct val="150000"/>
              </a:lnSpc>
              <a:defRPr/>
            </a:pP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устройство фильтрующего  противогаза и респиратора. Подбор лицевой части, сборка, проверка исправности, укладка противогаза и респиратора в сумку.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4499" y="3789040"/>
            <a:ext cx="8784976" cy="2553891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363538" algn="just">
              <a:lnSpc>
                <a:spcPct val="150000"/>
              </a:lnSpc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 противогазом, респиратором и средствами защиты органов дыхания от окиси углерода. Изучение условий и порядка выполнения нормативов Н – РХБЗ – 1,2.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08720"/>
            <a:ext cx="8967787" cy="5760640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11" descr="C:\Users\НИЛ\Downloads\russia_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38" y="115888"/>
            <a:ext cx="714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11"/>
          <p:cNvSpPr txBox="1">
            <a:spLocks noChangeArrowheads="1"/>
          </p:cNvSpPr>
          <p:nvPr/>
        </p:nvSpPr>
        <p:spPr bwMode="auto">
          <a:xfrm>
            <a:off x="8316913" y="260350"/>
            <a:ext cx="519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Arial" charset="0"/>
              </a:rPr>
              <a:t>4</a:t>
            </a:r>
            <a:endParaRPr lang="ru-RU" altLang="ru-RU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Rectangle 84"/>
          <p:cNvSpPr>
            <a:spLocks noChangeArrowheads="1"/>
          </p:cNvSpPr>
          <p:nvPr/>
        </p:nvSpPr>
        <p:spPr bwMode="auto">
          <a:xfrm>
            <a:off x="1116013" y="115888"/>
            <a:ext cx="6913562" cy="72072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  Учебный вопрос. </a:t>
            </a:r>
            <a:r>
              <a:rPr lang="ru-RU" altLang="en-US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Назначение и устройство фильтрующего противогаза и респиратора.</a:t>
            </a:r>
            <a:endParaRPr lang="ru-RU" altLang="en-US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262" y="1124744"/>
            <a:ext cx="8784976" cy="102155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Фильтрующий противогаз состоит 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из лицевой части (маски или шлем-маски) и фильтрующе-поглощающей коробки, которые соединены между собой непосредственно или с помощью соединительной трубки.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141" y="2348880"/>
            <a:ext cx="8784976" cy="1634490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В комплект противогаза входят 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также сумка и </a:t>
            </a:r>
            <a:r>
              <a:rPr lang="ru-RU" altLang="ru-RU" dirty="0" err="1">
                <a:solidFill>
                  <a:prstClr val="black"/>
                </a:solidFill>
                <a:latin typeface="Arial" charset="0"/>
                <a:cs typeface="Arial" charset="0"/>
              </a:rPr>
              <a:t>незапотевающие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 пленки, а также, в зависимости от типа противогаза, могут входить мембраны переговорного устройства, трикотажный гидрофобный чехол, накладные утеплительные манжеты, водонепроницаемый мешок, крышка фляги с клапаном и бирка.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754" y="4149080"/>
            <a:ext cx="8784976" cy="102155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Принцип действия противогазов 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основан на изоляции лица, глаз и органов дыхания человека от окружающей среды и очистке вдыхаемого воздуха от токсичных аэрозолей и паров в фильтрующе-поглощающей коробке (ФПК).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555" y="5373216"/>
            <a:ext cx="8784976" cy="102155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Воздух в фильтрующе-поглощающих коробках очищается </a:t>
            </a:r>
            <a:r>
              <a:rPr lang="ru-RU" altLang="ru-RU" dirty="0" err="1">
                <a:solidFill>
                  <a:prstClr val="black"/>
                </a:solidFill>
                <a:latin typeface="Arial" charset="0"/>
                <a:cs typeface="Arial" charset="0"/>
              </a:rPr>
              <a:t>противоаэрозольным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 фильтром от аэрозолей, а затем в слое поглотителя (шихты) - от газов и паров боевых токсических химических 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400692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08720"/>
            <a:ext cx="8967787" cy="5760640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11" descr="C:\Users\НИЛ\Downloads\russia_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38" y="115888"/>
            <a:ext cx="714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11"/>
          <p:cNvSpPr txBox="1">
            <a:spLocks noChangeArrowheads="1"/>
          </p:cNvSpPr>
          <p:nvPr/>
        </p:nvSpPr>
        <p:spPr bwMode="auto">
          <a:xfrm>
            <a:off x="8316913" y="260350"/>
            <a:ext cx="519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Arial" charset="0"/>
              </a:rPr>
              <a:t>5</a:t>
            </a:r>
            <a:endParaRPr lang="ru-RU" altLang="ru-RU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1116013" y="115888"/>
            <a:ext cx="6913562" cy="72072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  Учебный вопрос. </a:t>
            </a:r>
            <a:r>
              <a:rPr lang="ru-RU" altLang="en-US" sz="1600" b="1" dirty="0" smtClean="0">
                <a:solidFill>
                  <a:srgbClr val="FFFF00"/>
                </a:solidFill>
                <a:latin typeface="Arial" charset="0"/>
              </a:rPr>
              <a:t>Назначение и устройство фильтрующего противогаза и респиратора.</a:t>
            </a:r>
            <a:endParaRPr lang="ru-RU" altLang="en-US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5606" name="Rectangle 3"/>
          <p:cNvSpPr txBox="1">
            <a:spLocks noChangeArrowheads="1"/>
          </p:cNvSpPr>
          <p:nvPr/>
        </p:nvSpPr>
        <p:spPr bwMode="auto">
          <a:xfrm>
            <a:off x="3559174" y="908720"/>
            <a:ext cx="2308970" cy="53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547688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822325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096963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3716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1828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286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2743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2004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u="sng" dirty="0">
                <a:solidFill>
                  <a:schemeClr val="tx2"/>
                </a:solidFill>
                <a:latin typeface="Cambria" pitchFamily="18" charset="0"/>
              </a:rPr>
              <a:t>Противогаз ПМГ-2</a:t>
            </a:r>
          </a:p>
        </p:txBody>
      </p:sp>
      <p:pic>
        <p:nvPicPr>
          <p:cNvPr id="2560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t="29164" r="22104" b="5833"/>
          <a:stretch>
            <a:fillRect/>
          </a:stretch>
        </p:blipFill>
        <p:spPr bwMode="auto">
          <a:xfrm>
            <a:off x="384391" y="1439663"/>
            <a:ext cx="4208081" cy="269211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sp>
        <p:nvSpPr>
          <p:cNvPr id="12" name="TextBox 11"/>
          <p:cNvSpPr txBox="1"/>
          <p:nvPr/>
        </p:nvSpPr>
        <p:spPr>
          <a:xfrm>
            <a:off x="4788024" y="1305467"/>
            <a:ext cx="4120009" cy="282630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1 - шлем-маска ШМ-66Му; 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- фильтрующе-поглощающая коробка ЕО-62К в чехле;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-  сумка; 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-  шлем-маска ШМ-62;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5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-  не запотевающие пленки;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6-мембраны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переговорного устройства для ШМ-66Му; </a:t>
            </a:r>
            <a:endParaRPr lang="ru-RU" altLang="ru-RU" sz="16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7-накладные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утеплительные манжеты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721" y="4221088"/>
            <a:ext cx="8540376" cy="2526649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spcAft>
                <a:spcPct val="30000"/>
              </a:spcAft>
            </a:pP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Противогаз ПМГ-2 </a:t>
            </a: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комплектуется:</a:t>
            </a:r>
          </a:p>
          <a:p>
            <a:pPr lvl="0" algn="just">
              <a:spcAft>
                <a:spcPct val="30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1. 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фильтрующе-поглощающей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коробкой ЕО-62К 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</a:p>
          <a:p>
            <a:pPr lvl="0" algn="just">
              <a:spcAft>
                <a:spcPct val="3000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2. 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шлем-масками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ШМ-62 и ШМ-66Му (имеет переговорное устройство) 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  <a:p>
            <a:pPr algn="just">
              <a:spcAft>
                <a:spcPct val="30000"/>
              </a:spcAft>
            </a:pPr>
            <a:r>
              <a:rPr lang="ru-RU" altLang="ru-RU" sz="1600" dirty="0" smtClean="0">
                <a:latin typeface="Arial" charset="0"/>
              </a:rPr>
              <a:t>	</a:t>
            </a:r>
            <a:r>
              <a:rPr lang="ru-RU" altLang="ru-RU" sz="1600" b="1" dirty="0" smtClean="0">
                <a:latin typeface="Arial" charset="0"/>
              </a:rPr>
              <a:t>Шлем-маска </a:t>
            </a:r>
            <a:r>
              <a:rPr lang="ru-RU" altLang="ru-RU" sz="1600" b="1" dirty="0">
                <a:latin typeface="Arial" charset="0"/>
              </a:rPr>
              <a:t>ШМ-66Му</a:t>
            </a:r>
            <a:r>
              <a:rPr lang="ru-RU" altLang="ru-RU" sz="1600" dirty="0">
                <a:latin typeface="Arial" charset="0"/>
              </a:rPr>
              <a:t>. Маркировка на лицевую часть ШМ-66Му нанесена в виде выпуклого оттиска от пресс-формы: в подбородочной части в круге цифрой указан рост шлем-маски, две последние цифры года изготовления, квартал (точками), условное обозначение предприятия-изготовителя (буквой), номер пресс-формы</a:t>
            </a:r>
            <a:r>
              <a:rPr lang="ru-RU" altLang="ru-RU" sz="1600" dirty="0" smtClean="0">
                <a:latin typeface="Arial" charset="0"/>
              </a:rPr>
              <a:t>.</a:t>
            </a:r>
            <a:endParaRPr lang="ru-RU" altLang="ru-RU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8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08720"/>
            <a:ext cx="8967787" cy="5760640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11" descr="C:\Users\НИЛ\Downloads\russia_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38" y="115888"/>
            <a:ext cx="714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11"/>
          <p:cNvSpPr txBox="1">
            <a:spLocks noChangeArrowheads="1"/>
          </p:cNvSpPr>
          <p:nvPr/>
        </p:nvSpPr>
        <p:spPr bwMode="auto">
          <a:xfrm>
            <a:off x="8316913" y="260350"/>
            <a:ext cx="519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Arial" charset="0"/>
              </a:rPr>
              <a:t>6</a:t>
            </a:r>
            <a:endParaRPr lang="ru-RU" altLang="ru-RU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1116013" y="115888"/>
            <a:ext cx="6913562" cy="72072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  Учебный вопрос. </a:t>
            </a:r>
            <a:r>
              <a:rPr lang="ru-RU" altLang="en-US" sz="1600" b="1" dirty="0" smtClean="0">
                <a:solidFill>
                  <a:srgbClr val="FFFF00"/>
                </a:solidFill>
                <a:latin typeface="Arial" charset="0"/>
              </a:rPr>
              <a:t>Назначение и устройство фильтрующего противогаза и респиратора.</a:t>
            </a:r>
            <a:endParaRPr lang="ru-RU" altLang="en-US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3" r="16403"/>
          <a:stretch>
            <a:fillRect/>
          </a:stretch>
        </p:blipFill>
        <p:spPr bwMode="auto">
          <a:xfrm>
            <a:off x="475455" y="3212976"/>
            <a:ext cx="4002137" cy="335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2"/>
          <p:cNvSpPr txBox="1">
            <a:spLocks noChangeArrowheads="1"/>
          </p:cNvSpPr>
          <p:nvPr/>
        </p:nvSpPr>
        <p:spPr bwMode="auto">
          <a:xfrm>
            <a:off x="3444096" y="885825"/>
            <a:ext cx="2664693" cy="68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547688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822325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096963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3716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1828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286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2743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2004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u="sng" dirty="0">
                <a:solidFill>
                  <a:schemeClr val="tx2"/>
                </a:solidFill>
                <a:latin typeface="Cambria" pitchFamily="18" charset="0"/>
              </a:rPr>
              <a:t>Противогаз ПМК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1412776"/>
            <a:ext cx="8829596" cy="1464231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Противогаз ПМК комплектуется фильтрующе-поглощающей коробкой ЕО.1.08.01 и маской М-80. Комплектность противогаза и его внешний вид показаны на рисунке.</a:t>
            </a:r>
          </a:p>
          <a:p>
            <a:pPr lvl="0"/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Маски М-80 выпускают с левосторонним (90 %) и правосторонним          (10 %) расположением узла присоединения ФПК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995" y="3366376"/>
            <a:ext cx="4263231" cy="3166824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1 - маска М-80;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- коробка ЕО.1.08.01 в чехле;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3-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сумка;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- бирка: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5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- водонепроницаемый мешок;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- не запотевающие пленки; </a:t>
            </a:r>
            <a:endParaRPr lang="ru-RU" altLang="ru-RU" sz="20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7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- утеплительные манжеты</a:t>
            </a:r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8 - крышка фляги с клапаном</a:t>
            </a:r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</a:p>
          <a:p>
            <a:pPr lvl="0"/>
            <a:r>
              <a:rPr lang="ru-RU" altLang="ru-RU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000" dirty="0">
                <a:solidFill>
                  <a:prstClr val="black"/>
                </a:solidFill>
                <a:latin typeface="Arial" charset="0"/>
                <a:cs typeface="Arial" charset="0"/>
              </a:rPr>
              <a:t>9 – вкладыш</a:t>
            </a:r>
          </a:p>
        </p:txBody>
      </p:sp>
    </p:spTree>
    <p:extLst>
      <p:ext uri="{BB962C8B-B14F-4D97-AF65-F5344CB8AC3E}">
        <p14:creationId xmlns:p14="http://schemas.microsoft.com/office/powerpoint/2010/main" val="17692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08720"/>
            <a:ext cx="8967787" cy="5807492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3538" algn="just">
              <a:defRPr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11" descr="C:\Users\НИЛ\Downloads\russia_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38" y="115888"/>
            <a:ext cx="714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11"/>
          <p:cNvSpPr txBox="1">
            <a:spLocks noChangeArrowheads="1"/>
          </p:cNvSpPr>
          <p:nvPr/>
        </p:nvSpPr>
        <p:spPr bwMode="auto">
          <a:xfrm>
            <a:off x="8316913" y="260350"/>
            <a:ext cx="519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Arial" charset="0"/>
              </a:rPr>
              <a:t>7</a:t>
            </a:r>
            <a:endParaRPr lang="ru-RU" altLang="ru-RU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" name="Rectangle 84"/>
          <p:cNvSpPr>
            <a:spLocks noChangeArrowheads="1"/>
          </p:cNvSpPr>
          <p:nvPr/>
        </p:nvSpPr>
        <p:spPr bwMode="auto">
          <a:xfrm>
            <a:off x="1116013" y="115888"/>
            <a:ext cx="6913562" cy="72072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  Учебный вопрос. </a:t>
            </a:r>
            <a:r>
              <a:rPr lang="ru-RU" altLang="en-US" sz="1600" b="1" dirty="0" smtClean="0">
                <a:solidFill>
                  <a:srgbClr val="FFFF00"/>
                </a:solidFill>
                <a:latin typeface="Arial" charset="0"/>
              </a:rPr>
              <a:t>Назначение и устройство фильтрующего противогаза и респиратора.</a:t>
            </a:r>
            <a:endParaRPr lang="ru-RU" altLang="en-US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2765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138021"/>
              </p:ext>
            </p:extLst>
          </p:nvPr>
        </p:nvGraphicFramePr>
        <p:xfrm>
          <a:off x="673191" y="2516967"/>
          <a:ext cx="2511425" cy="325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r:id="rId4" imgW="5009524" imgH="6485714" progId="MSPhotoEd.3">
                  <p:embed/>
                </p:oleObj>
              </mc:Choice>
              <mc:Fallback>
                <p:oleObj r:id="rId4" imgW="5009524" imgH="648571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91" y="2516967"/>
                        <a:ext cx="2511425" cy="325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91881" y="2996952"/>
            <a:ext cx="5472733" cy="337113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Фильтрующая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полумаска респиратора Р-2 изготовлена из трех слоев различных материалов.</a:t>
            </a:r>
          </a:p>
          <a:p>
            <a:pPr lvl="0" algn="just">
              <a:spcAft>
                <a:spcPts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Внешний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слой – </a:t>
            </a:r>
            <a:r>
              <a:rPr lang="ru-RU" altLang="ru-RU" sz="1600" dirty="0" err="1">
                <a:solidFill>
                  <a:prstClr val="black"/>
                </a:solidFill>
                <a:latin typeface="Arial" charset="0"/>
                <a:cs typeface="Arial" charset="0"/>
              </a:rPr>
              <a:t>пенополиуретан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 защитного цвета, внутренний – воздухонепроницаемая полиэтиленовая пленка с вмонтированными двумя клапанами вдоха. Между </a:t>
            </a:r>
            <a:r>
              <a:rPr lang="ru-RU" altLang="ru-RU" sz="1600" dirty="0" err="1">
                <a:solidFill>
                  <a:prstClr val="black"/>
                </a:solidFill>
                <a:latin typeface="Arial" charset="0"/>
                <a:cs typeface="Arial" charset="0"/>
              </a:rPr>
              <a:t>пенополиуретаном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 и пленкой расположен слой фильтрующего материала из полимерных волокон. Клапан выдоха размещен в передней части полумаски и закрыт снаружи экраном. Респиратор имеет носовой зажим, предназначенный для поджима полумаски к лицу в области переносицы.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56" y="5402911"/>
            <a:ext cx="2906896" cy="119181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1 – полумаска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</a:p>
          <a:p>
            <a:pPr lvl="0"/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– клапан выдоха; </a:t>
            </a:r>
            <a:endParaRPr lang="ru-RU" altLang="ru-RU" sz="16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– носовой зажим</a:t>
            </a: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</a:p>
          <a:p>
            <a:pPr lvl="0"/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– наголовник.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919" y="1052736"/>
            <a:ext cx="8750695" cy="1464231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Респиратор </a:t>
            </a:r>
            <a:r>
              <a:rPr lang="ru-RU" altLang="ru-RU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Р-2 предназначен для защиты органов дыхания от радиоактивной и грунтовой пыли.</a:t>
            </a:r>
            <a:endParaRPr lang="ru-RU" altLang="ru-RU" sz="16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algn="just">
              <a:spcAft>
                <a:spcPts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Респиратор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  <a:cs typeface="Arial" charset="0"/>
              </a:rPr>
              <a:t>не обогащает вдыхаемый воздух кислородом, поэтому его можно применять в атмосфере, содержащей не менее 17 % кислорода (по объему). Респиратор не защищает от токсичных газов и паров.</a:t>
            </a:r>
          </a:p>
        </p:txBody>
      </p:sp>
    </p:spTree>
    <p:extLst>
      <p:ext uri="{BB962C8B-B14F-4D97-AF65-F5344CB8AC3E}">
        <p14:creationId xmlns:p14="http://schemas.microsoft.com/office/powerpoint/2010/main" val="316678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68263" y="953690"/>
            <a:ext cx="8967787" cy="5787677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ctr"/>
          <a:lstStyle/>
          <a:p>
            <a:pPr indent="685800" algn="ctr">
              <a:spcAft>
                <a:spcPts val="0"/>
              </a:spcAft>
            </a:pPr>
            <a:endParaRPr lang="ru-RU" alt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85800" algn="ctr">
              <a:spcAft>
                <a:spcPts val="0"/>
              </a:spcAft>
            </a:pPr>
            <a:endParaRPr lang="ru-RU" alt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85800" algn="ctr">
              <a:spcAft>
                <a:spcPts val="0"/>
              </a:spcAft>
            </a:pPr>
            <a:endParaRPr lang="ru-RU" alt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85800" algn="ctr">
              <a:spcAft>
                <a:spcPts val="0"/>
              </a:spcAft>
            </a:pPr>
            <a:endParaRPr lang="ru-RU" alt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316913" y="1889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8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882650" y="-27384"/>
            <a:ext cx="7218363" cy="9810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457200"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подбора штатных средств индивидуальной защиты мотострелковых подразделений, их проверки и эксплуатации.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33627" r="22418"/>
          <a:stretch>
            <a:fillRect/>
          </a:stretch>
        </p:blipFill>
        <p:spPr bwMode="auto">
          <a:xfrm>
            <a:off x="6732064" y="4005062"/>
            <a:ext cx="2175430" cy="253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 l="33505" t="11249" r="27921" b="16872"/>
          <a:stretch>
            <a:fillRect/>
          </a:stretch>
        </p:blipFill>
        <p:spPr bwMode="auto">
          <a:xfrm>
            <a:off x="251520" y="4005063"/>
            <a:ext cx="2218435" cy="253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41785" y="1081152"/>
            <a:ext cx="8750695" cy="1123712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252000" algn="just">
              <a:spcAft>
                <a:spcPts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подбор средств защиты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 в подразделениях по результатам антропометрических измерений с последующим закреплением средств защиты за каждым военнослужащим.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9955" y="3883105"/>
            <a:ext cx="4262109" cy="2826306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288000" algn="just">
              <a:spcAft>
                <a:spcPts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масок противогазов 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ПМК (масочные коробочные) и ПМК-2 осуществляют по величине вертикального и горизонтального обхватов головы.</a:t>
            </a:r>
          </a:p>
          <a:p>
            <a:pPr lvl="0" indent="288000" algn="just">
              <a:spcAft>
                <a:spcPts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всех измерений округляют до 0,5 см.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85" y="2301148"/>
            <a:ext cx="8773078" cy="1464231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685800" algn="ctr">
              <a:spcAft>
                <a:spcPts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подготовка к использованию фильтрующих противогазов</a:t>
            </a:r>
            <a:endParaRPr lang="ru-RU" altLang="ru-RU" sz="20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685800" algn="just">
              <a:spcAft>
                <a:spcPts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шлем-масок противогазов ПМГ</a:t>
            </a:r>
            <a:r>
              <a:rPr lang="en-US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габарита) </a:t>
            </a:r>
            <a:r>
              <a:rPr lang="ru-RU" alt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осуществляют по результатам замера вертикального обхвата головы. </a:t>
            </a:r>
          </a:p>
        </p:txBody>
      </p:sp>
    </p:spTree>
    <p:extLst>
      <p:ext uri="{BB962C8B-B14F-4D97-AF65-F5344CB8AC3E}">
        <p14:creationId xmlns:p14="http://schemas.microsoft.com/office/powerpoint/2010/main" val="28952745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IMAGE3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103188"/>
            <a:ext cx="9350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8316913" y="1889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solidFill>
                  <a:srgbClr val="FFFFFF"/>
                </a:solidFill>
              </a:rPr>
              <a:t>9</a:t>
            </a:r>
            <a:endParaRPr lang="ru-RU" altLang="ru-RU" b="1" dirty="0">
              <a:solidFill>
                <a:srgbClr val="FFFFFF"/>
              </a:solidFill>
            </a:endParaRPr>
          </a:p>
        </p:txBody>
      </p:sp>
      <p:sp>
        <p:nvSpPr>
          <p:cNvPr id="45060" name="Rectangle 84"/>
          <p:cNvSpPr>
            <a:spLocks noChangeArrowheads="1"/>
          </p:cNvSpPr>
          <p:nvPr/>
        </p:nvSpPr>
        <p:spPr bwMode="auto">
          <a:xfrm>
            <a:off x="1000125" y="71438"/>
            <a:ext cx="6985000" cy="7143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indent="457200" algn="ctr"/>
            <a:r>
              <a:rPr lang="ru-RU" alt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alt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</a:t>
            </a:r>
            <a:r>
              <a:rPr lang="ru-RU" alt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размеров противогаза и головы</a:t>
            </a:r>
            <a:endParaRPr lang="ru-RU" alt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32"/>
          <p:cNvSpPr>
            <a:spLocks noChangeArrowheads="1"/>
          </p:cNvSpPr>
          <p:nvPr/>
        </p:nvSpPr>
        <p:spPr bwMode="auto">
          <a:xfrm>
            <a:off x="0" y="908720"/>
            <a:ext cx="9144000" cy="5949279"/>
          </a:xfrm>
          <a:prstGeom prst="roundRect">
            <a:avLst>
              <a:gd name="adj" fmla="val 6313"/>
            </a:avLst>
          </a:prstGeom>
          <a:solidFill>
            <a:schemeClr val="accent4">
              <a:lumMod val="60000"/>
              <a:lumOff val="40000"/>
              <a:alpha val="85097"/>
            </a:schemeClr>
          </a:solidFill>
          <a:ln w="15875" cap="sq" algn="ctr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0" tIns="0" rIns="0" bIns="0" anchor="t" anchorCtr="0"/>
          <a:lstStyle/>
          <a:p>
            <a:pPr indent="685800" algn="just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482"/>
          <p:cNvSpPr>
            <a:spLocks noChangeArrowheads="1"/>
          </p:cNvSpPr>
          <p:nvPr/>
        </p:nvSpPr>
        <p:spPr bwMode="auto">
          <a:xfrm>
            <a:off x="68709" y="3501008"/>
            <a:ext cx="89677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масок противогазов ПМК и ПМК-2 по сумме измерений вертикального и  горизонтального обхватов головы</a:t>
            </a:r>
          </a:p>
        </p:txBody>
      </p:sp>
      <p:graphicFrame>
        <p:nvGraphicFramePr>
          <p:cNvPr id="9" name="Group 14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3864309"/>
              </p:ext>
            </p:extLst>
          </p:nvPr>
        </p:nvGraphicFramePr>
        <p:xfrm>
          <a:off x="179512" y="2204864"/>
          <a:ext cx="8820944" cy="1341120"/>
        </p:xfrm>
        <a:graphic>
          <a:graphicData uri="http://schemas.openxmlformats.org/drawingml/2006/table">
            <a:tbl>
              <a:tblPr/>
              <a:tblGrid>
                <a:gridCol w="2048407"/>
                <a:gridCol w="1515717"/>
                <a:gridCol w="1335232"/>
                <a:gridCol w="981274"/>
                <a:gridCol w="1605082"/>
                <a:gridCol w="1335232"/>
              </a:tblGrid>
              <a:tr h="306388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Лицевая часть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 лицевой  части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ШМ-41Му, ШМ-62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и менее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63,5–65,5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66–68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68,5–70,5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и более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ШМ-66Му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и менее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63,5–65,5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66–68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68,5 и более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Group 148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552624"/>
              </p:ext>
            </p:extLst>
          </p:nvPr>
        </p:nvGraphicFramePr>
        <p:xfrm>
          <a:off x="107504" y="4293096"/>
          <a:ext cx="8967784" cy="2437856"/>
        </p:xfrm>
        <a:graphic>
          <a:graphicData uri="http://schemas.openxmlformats.org/drawingml/2006/table">
            <a:tbl>
              <a:tblPr/>
              <a:tblGrid>
                <a:gridCol w="2739600"/>
                <a:gridCol w="848329"/>
                <a:gridCol w="1791926"/>
                <a:gridCol w="1791927"/>
                <a:gridCol w="1796002"/>
              </a:tblGrid>
              <a:tr h="295731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измерений, см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</a:t>
                      </a:r>
                    </a:p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маски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упора лямок наголовника со  стороны концов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7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лобной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височных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щечных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118,5 и менее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119–121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121,5–123,5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124–126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126,5–128,5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7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131,5 и более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8263" y="1009144"/>
            <a:ext cx="8967787" cy="1123712"/>
          </a:xfrm>
          <a:prstGeom prst="roundRect">
            <a:avLst/>
          </a:prstGeom>
          <a:solidFill>
            <a:srgbClr val="FFFF00">
              <a:alpha val="87000"/>
            </a:srgb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685800" algn="just"/>
            <a:r>
              <a:rPr lang="ru-RU" alt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сумме двух измерений определяют типоразмер (рост маски и номера упоров лямок наголовника со стороны концов) маски в соответствии с </a:t>
            </a:r>
            <a:r>
              <a:rPr lang="ru-RU" alt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ростовочными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интервалами, приведенными в таблице.</a:t>
            </a:r>
          </a:p>
        </p:txBody>
      </p:sp>
    </p:spTree>
    <p:extLst>
      <p:ext uri="{BB962C8B-B14F-4D97-AF65-F5344CB8AC3E}">
        <p14:creationId xmlns:p14="http://schemas.microsoft.com/office/powerpoint/2010/main" val="41398597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3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5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6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1298</Words>
  <Application>Microsoft Office PowerPoint</Application>
  <PresentationFormat>Экран (4:3)</PresentationFormat>
  <Paragraphs>269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Начальная</vt:lpstr>
      <vt:lpstr>1_Начальная</vt:lpstr>
      <vt:lpstr>3_Начальная</vt:lpstr>
      <vt:lpstr>MSPhotoEd.3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  Е  К  Ц  И  Я по дисциплине «Тактика»</dc:title>
  <dc:creator>User</dc:creator>
  <cp:lastModifiedBy>HOME</cp:lastModifiedBy>
  <cp:revision>166</cp:revision>
  <dcterms:created xsi:type="dcterms:W3CDTF">2011-10-07T05:30:24Z</dcterms:created>
  <dcterms:modified xsi:type="dcterms:W3CDTF">2022-01-29T10:22:09Z</dcterms:modified>
</cp:coreProperties>
</file>