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351" r:id="rId2"/>
    <p:sldId id="257" r:id="rId3"/>
    <p:sldId id="259" r:id="rId4"/>
    <p:sldId id="312" r:id="rId5"/>
    <p:sldId id="313" r:id="rId6"/>
    <p:sldId id="314" r:id="rId7"/>
    <p:sldId id="315" r:id="rId8"/>
    <p:sldId id="316" r:id="rId9"/>
    <p:sldId id="317" r:id="rId10"/>
    <p:sldId id="318" r:id="rId11"/>
    <p:sldId id="319" r:id="rId12"/>
    <p:sldId id="320" r:id="rId13"/>
    <p:sldId id="296" r:id="rId14"/>
    <p:sldId id="297" r:id="rId15"/>
    <p:sldId id="299" r:id="rId16"/>
    <p:sldId id="300" r:id="rId17"/>
    <p:sldId id="301" r:id="rId18"/>
    <p:sldId id="302" r:id="rId19"/>
    <p:sldId id="303" r:id="rId20"/>
    <p:sldId id="304" r:id="rId21"/>
    <p:sldId id="305" r:id="rId22"/>
    <p:sldId id="306" r:id="rId23"/>
    <p:sldId id="307" r:id="rId24"/>
    <p:sldId id="308" r:id="rId25"/>
    <p:sldId id="309" r:id="rId26"/>
    <p:sldId id="310" r:id="rId27"/>
    <p:sldId id="311" r:id="rId28"/>
    <p:sldId id="321" r:id="rId29"/>
    <p:sldId id="322" r:id="rId30"/>
    <p:sldId id="323" r:id="rId31"/>
    <p:sldId id="324" r:id="rId32"/>
    <p:sldId id="325" r:id="rId33"/>
    <p:sldId id="326" r:id="rId34"/>
    <p:sldId id="327" r:id="rId35"/>
    <p:sldId id="328" r:id="rId36"/>
    <p:sldId id="329" r:id="rId37"/>
    <p:sldId id="330" r:id="rId38"/>
    <p:sldId id="331" r:id="rId39"/>
    <p:sldId id="332" r:id="rId40"/>
    <p:sldId id="333" r:id="rId41"/>
    <p:sldId id="334" r:id="rId42"/>
    <p:sldId id="335" r:id="rId43"/>
    <p:sldId id="336" r:id="rId44"/>
    <p:sldId id="337" r:id="rId45"/>
    <p:sldId id="350" r:id="rId46"/>
    <p:sldId id="338" r:id="rId47"/>
    <p:sldId id="339" r:id="rId48"/>
    <p:sldId id="340" r:id="rId49"/>
    <p:sldId id="262" r:id="rId50"/>
    <p:sldId id="264" r:id="rId51"/>
    <p:sldId id="265" r:id="rId52"/>
    <p:sldId id="266" r:id="rId53"/>
    <p:sldId id="267" r:id="rId54"/>
    <p:sldId id="294" r:id="rId55"/>
    <p:sldId id="280" r:id="rId56"/>
    <p:sldId id="281" r:id="rId57"/>
    <p:sldId id="282" r:id="rId58"/>
    <p:sldId id="283" r:id="rId59"/>
    <p:sldId id="284" r:id="rId60"/>
    <p:sldId id="289" r:id="rId61"/>
    <p:sldId id="295" r:id="rId62"/>
    <p:sldId id="341" r:id="rId63"/>
    <p:sldId id="342" r:id="rId64"/>
    <p:sldId id="343" r:id="rId65"/>
    <p:sldId id="344" r:id="rId66"/>
    <p:sldId id="345" r:id="rId67"/>
    <p:sldId id="346" r:id="rId68"/>
    <p:sldId id="347" r:id="rId69"/>
    <p:sldId id="348" r:id="rId70"/>
    <p:sldId id="349" r:id="rId71"/>
    <p:sldId id="291" r:id="rId72"/>
  </p:sldIdLst>
  <p:sldSz cx="9144000" cy="6858000" type="screen4x3"/>
  <p:notesSz cx="9144000" cy="6858000"/>
  <p:defaultText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4622" autoAdjust="0"/>
  </p:normalViewPr>
  <p:slideViewPr>
    <p:cSldViewPr>
      <p:cViewPr>
        <p:scale>
          <a:sx n="90" d="100"/>
          <a:sy n="90" d="100"/>
        </p:scale>
        <p:origin x="-60" y="-14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DA5D6F06-C174-42A4-B6B9-FFC03F3C1311}" type="datetimeFigureOut">
              <a:rPr lang="ru-RU" smtClean="0"/>
              <a:t>16.09.2024</a:t>
            </a:fld>
            <a:endParaRPr lang="ru-RU"/>
          </a:p>
        </p:txBody>
      </p:sp>
      <p:sp>
        <p:nvSpPr>
          <p:cNvPr id="4" name="Образ слайда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D034DC27-9848-4EA7-A55D-581A803C1138}" type="slidenum">
              <a:rPr lang="ru-RU" smtClean="0"/>
              <a:t>‹#›</a:t>
            </a:fld>
            <a:endParaRPr lang="ru-RU"/>
          </a:p>
        </p:txBody>
      </p:sp>
    </p:spTree>
    <p:extLst>
      <p:ext uri="{BB962C8B-B14F-4D97-AF65-F5344CB8AC3E}">
        <p14:creationId xmlns:p14="http://schemas.microsoft.com/office/powerpoint/2010/main" val="365729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PlaceHolder 1"/>
          <p:cNvSpPr>
            <a:spLocks noGrp="1" noRot="1" noChangeAspect="1"/>
          </p:cNvSpPr>
          <p:nvPr>
            <p:ph type="sldImg"/>
          </p:nvPr>
        </p:nvSpPr>
        <p:spPr>
          <a:xfrm>
            <a:off x="1371600" y="1143000"/>
            <a:ext cx="4113213" cy="3084513"/>
          </a:xfrm>
          <a:prstGeom prst="rect">
            <a:avLst/>
          </a:prstGeom>
          <a:ln w="0">
            <a:noFill/>
          </a:ln>
        </p:spPr>
      </p:sp>
      <p:sp>
        <p:nvSpPr>
          <p:cNvPr id="275" name="PlaceHolder 2"/>
          <p:cNvSpPr>
            <a:spLocks noGrp="1"/>
          </p:cNvSpPr>
          <p:nvPr>
            <p:ph type="body"/>
          </p:nvPr>
        </p:nvSpPr>
        <p:spPr>
          <a:xfrm>
            <a:off x="685800" y="4400640"/>
            <a:ext cx="5484600" cy="3598560"/>
          </a:xfrm>
          <a:prstGeom prst="rect">
            <a:avLst/>
          </a:prstGeom>
          <a:noFill/>
          <a:ln w="0">
            <a:noFill/>
          </a:ln>
        </p:spPr>
        <p:txBody>
          <a:bodyPr lIns="91440" tIns="45720" rIns="91440" bIns="45720" anchor="t">
            <a:noAutofit/>
          </a:bodyPr>
          <a:lstStyle/>
          <a:p>
            <a:pPr marL="216000" indent="0">
              <a:lnSpc>
                <a:spcPct val="100000"/>
              </a:lnSpc>
              <a:buNone/>
              <a:tabLst>
                <a:tab pos="0" algn="l"/>
              </a:tabLst>
            </a:pPr>
            <a:r>
              <a:rPr lang="ru-RU" sz="2000" b="0" strike="noStrike" spc="-1">
                <a:solidFill>
                  <a:srgbClr val="000000"/>
                </a:solidFill>
                <a:latin typeface="Arial"/>
              </a:rPr>
              <a:t>Необходимо красиво расположить надписи </a:t>
            </a:r>
          </a:p>
        </p:txBody>
      </p:sp>
      <p:sp>
        <p:nvSpPr>
          <p:cNvPr id="276" name="PlaceHolder 3"/>
          <p:cNvSpPr>
            <a:spLocks noGrp="1"/>
          </p:cNvSpPr>
          <p:nvPr>
            <p:ph type="sldNum" idx="85"/>
          </p:nvPr>
        </p:nvSpPr>
        <p:spPr>
          <a:xfrm>
            <a:off x="3884760" y="8685360"/>
            <a:ext cx="2970000" cy="456840"/>
          </a:xfrm>
          <a:prstGeom prst="rect">
            <a:avLst/>
          </a:prstGeom>
          <a:noFill/>
          <a:ln w="0">
            <a:noFill/>
          </a:ln>
        </p:spPr>
        <p:txBody>
          <a:bodyPr lIns="91440" tIns="45720" rIns="91440" bIns="45720" anchor="b">
            <a:noAutofit/>
          </a:bodyPr>
          <a:lstStyle>
            <a:lvl1pPr indent="0" algn="r">
              <a:lnSpc>
                <a:spcPct val="100000"/>
              </a:lnSpc>
              <a:buNone/>
              <a:tabLst>
                <a:tab pos="0" algn="l"/>
              </a:tabLst>
              <a:defRPr lang="ru-RU" sz="1200" b="0" strike="noStrike" spc="-1">
                <a:solidFill>
                  <a:srgbClr val="000000"/>
                </a:solidFill>
                <a:latin typeface="Times New Roman"/>
              </a:defRPr>
            </a:lvl1pPr>
          </a:lstStyle>
          <a:p>
            <a:pPr indent="0" algn="r">
              <a:lnSpc>
                <a:spcPct val="100000"/>
              </a:lnSpc>
              <a:buNone/>
              <a:tabLst>
                <a:tab pos="0" algn="l"/>
              </a:tabLst>
            </a:pPr>
            <a:fld id="{2BFF50B8-E1A3-44DA-9FC5-249363BC8F09}" type="slidenum">
              <a:rPr lang="ru-RU" sz="1200" b="0" strike="noStrike" spc="-1">
                <a:solidFill>
                  <a:srgbClr val="000000"/>
                </a:solidFill>
                <a:latin typeface="Times New Roman"/>
              </a:rPr>
              <a:t>4</a:t>
            </a:fld>
            <a:endParaRPr lang="ru-RU" sz="1200" b="0" strike="noStrike" spc="-1">
              <a:solidFill>
                <a:srgbClr val="000000"/>
              </a:solidFill>
              <a:latin typeface="Times New Roman"/>
            </a:endParaRPr>
          </a:p>
        </p:txBody>
      </p:sp>
    </p:spTree>
    <p:extLst>
      <p:ext uri="{BB962C8B-B14F-4D97-AF65-F5344CB8AC3E}">
        <p14:creationId xmlns:p14="http://schemas.microsoft.com/office/powerpoint/2010/main" val="2299903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PlaceHolder 1"/>
          <p:cNvSpPr>
            <a:spLocks noGrp="1" noRot="1" noChangeAspect="1"/>
          </p:cNvSpPr>
          <p:nvPr>
            <p:ph type="sldImg"/>
          </p:nvPr>
        </p:nvSpPr>
        <p:spPr>
          <a:xfrm>
            <a:off x="1371600" y="1143000"/>
            <a:ext cx="4113213" cy="3084513"/>
          </a:xfrm>
          <a:prstGeom prst="rect">
            <a:avLst/>
          </a:prstGeom>
          <a:ln w="0">
            <a:noFill/>
          </a:ln>
        </p:spPr>
      </p:sp>
      <p:sp>
        <p:nvSpPr>
          <p:cNvPr id="278" name="PlaceHolder 2"/>
          <p:cNvSpPr>
            <a:spLocks noGrp="1"/>
          </p:cNvSpPr>
          <p:nvPr>
            <p:ph type="body"/>
          </p:nvPr>
        </p:nvSpPr>
        <p:spPr>
          <a:xfrm>
            <a:off x="685800" y="4400640"/>
            <a:ext cx="5484600" cy="3598560"/>
          </a:xfrm>
          <a:prstGeom prst="rect">
            <a:avLst/>
          </a:prstGeom>
          <a:noFill/>
          <a:ln w="0">
            <a:noFill/>
          </a:ln>
        </p:spPr>
        <p:txBody>
          <a:bodyPr lIns="91440" tIns="45720" rIns="91440" bIns="45720" anchor="t">
            <a:noAutofit/>
          </a:bodyPr>
          <a:lstStyle/>
          <a:p>
            <a:pPr marL="216000" indent="0">
              <a:lnSpc>
                <a:spcPct val="100000"/>
              </a:lnSpc>
              <a:buNone/>
              <a:tabLst>
                <a:tab pos="0" algn="l"/>
              </a:tabLst>
            </a:pPr>
            <a:r>
              <a:rPr lang="ru-RU" sz="2000" b="0" strike="noStrike" spc="-1">
                <a:solidFill>
                  <a:srgbClr val="000000"/>
                </a:solidFill>
                <a:latin typeface="Arial"/>
              </a:rPr>
              <a:t>Необходимо красиво расположить надписи </a:t>
            </a:r>
          </a:p>
        </p:txBody>
      </p:sp>
      <p:sp>
        <p:nvSpPr>
          <p:cNvPr id="279" name="PlaceHolder 3"/>
          <p:cNvSpPr>
            <a:spLocks noGrp="1"/>
          </p:cNvSpPr>
          <p:nvPr>
            <p:ph type="sldNum" idx="86"/>
          </p:nvPr>
        </p:nvSpPr>
        <p:spPr>
          <a:xfrm>
            <a:off x="3884760" y="8685360"/>
            <a:ext cx="2970000" cy="456840"/>
          </a:xfrm>
          <a:prstGeom prst="rect">
            <a:avLst/>
          </a:prstGeom>
          <a:noFill/>
          <a:ln w="0">
            <a:noFill/>
          </a:ln>
        </p:spPr>
        <p:txBody>
          <a:bodyPr lIns="91440" tIns="45720" rIns="91440" bIns="45720" anchor="b">
            <a:noAutofit/>
          </a:bodyPr>
          <a:lstStyle>
            <a:lvl1pPr indent="0" algn="r">
              <a:lnSpc>
                <a:spcPct val="100000"/>
              </a:lnSpc>
              <a:buNone/>
              <a:tabLst>
                <a:tab pos="0" algn="l"/>
              </a:tabLst>
              <a:defRPr lang="ru-RU" sz="1200" b="0" strike="noStrike" spc="-1">
                <a:solidFill>
                  <a:srgbClr val="000000"/>
                </a:solidFill>
                <a:latin typeface="Times New Roman"/>
              </a:defRPr>
            </a:lvl1pPr>
          </a:lstStyle>
          <a:p>
            <a:pPr indent="0" algn="r">
              <a:lnSpc>
                <a:spcPct val="100000"/>
              </a:lnSpc>
              <a:buNone/>
              <a:tabLst>
                <a:tab pos="0" algn="l"/>
              </a:tabLst>
            </a:pPr>
            <a:fld id="{89D8513A-5850-402D-AF11-F2A81BA7777D}" type="slidenum">
              <a:rPr lang="ru-RU" sz="1200" b="0" strike="noStrike" spc="-1">
                <a:solidFill>
                  <a:srgbClr val="000000"/>
                </a:solidFill>
                <a:latin typeface="Times New Roman"/>
              </a:rPr>
              <a:t>5</a:t>
            </a:fld>
            <a:endParaRPr lang="ru-RU" sz="1200" b="0" strike="noStrike" spc="-1">
              <a:solidFill>
                <a:srgbClr val="000000"/>
              </a:solidFill>
              <a:latin typeface="Times New Roman"/>
            </a:endParaRPr>
          </a:p>
        </p:txBody>
      </p:sp>
    </p:spTree>
    <p:extLst>
      <p:ext uri="{BB962C8B-B14F-4D97-AF65-F5344CB8AC3E}">
        <p14:creationId xmlns:p14="http://schemas.microsoft.com/office/powerpoint/2010/main" val="478820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PlaceHolder 1"/>
          <p:cNvSpPr>
            <a:spLocks noGrp="1" noRot="1" noChangeAspect="1"/>
          </p:cNvSpPr>
          <p:nvPr>
            <p:ph type="sldImg"/>
          </p:nvPr>
        </p:nvSpPr>
        <p:spPr>
          <a:xfrm>
            <a:off x="1371600" y="1143000"/>
            <a:ext cx="4113213" cy="3084513"/>
          </a:xfrm>
          <a:prstGeom prst="rect">
            <a:avLst/>
          </a:prstGeom>
          <a:ln w="0">
            <a:noFill/>
          </a:ln>
        </p:spPr>
      </p:sp>
      <p:sp>
        <p:nvSpPr>
          <p:cNvPr id="281" name="PlaceHolder 2"/>
          <p:cNvSpPr>
            <a:spLocks noGrp="1"/>
          </p:cNvSpPr>
          <p:nvPr>
            <p:ph type="body"/>
          </p:nvPr>
        </p:nvSpPr>
        <p:spPr>
          <a:xfrm>
            <a:off x="685800" y="4400640"/>
            <a:ext cx="5484600" cy="3598560"/>
          </a:xfrm>
          <a:prstGeom prst="rect">
            <a:avLst/>
          </a:prstGeom>
          <a:noFill/>
          <a:ln w="0">
            <a:noFill/>
          </a:ln>
        </p:spPr>
        <p:txBody>
          <a:bodyPr lIns="91440" tIns="45720" rIns="91440" bIns="45720" anchor="t">
            <a:noAutofit/>
          </a:bodyPr>
          <a:lstStyle/>
          <a:p>
            <a:pPr marL="216000" indent="0">
              <a:lnSpc>
                <a:spcPct val="100000"/>
              </a:lnSpc>
              <a:buNone/>
              <a:tabLst>
                <a:tab pos="0" algn="l"/>
              </a:tabLst>
            </a:pPr>
            <a:r>
              <a:rPr lang="ru-RU" sz="2000" b="0" strike="noStrike" spc="-1">
                <a:solidFill>
                  <a:srgbClr val="000000"/>
                </a:solidFill>
                <a:latin typeface="Arial"/>
              </a:rPr>
              <a:t>Необходимо красиво расположить надписи </a:t>
            </a:r>
          </a:p>
        </p:txBody>
      </p:sp>
      <p:sp>
        <p:nvSpPr>
          <p:cNvPr id="282" name="PlaceHolder 3"/>
          <p:cNvSpPr>
            <a:spLocks noGrp="1"/>
          </p:cNvSpPr>
          <p:nvPr>
            <p:ph type="sldNum" idx="87"/>
          </p:nvPr>
        </p:nvSpPr>
        <p:spPr>
          <a:xfrm>
            <a:off x="3884760" y="8685360"/>
            <a:ext cx="2970000" cy="456840"/>
          </a:xfrm>
          <a:prstGeom prst="rect">
            <a:avLst/>
          </a:prstGeom>
          <a:noFill/>
          <a:ln w="0">
            <a:noFill/>
          </a:ln>
        </p:spPr>
        <p:txBody>
          <a:bodyPr lIns="91440" tIns="45720" rIns="91440" bIns="45720" anchor="b">
            <a:noAutofit/>
          </a:bodyPr>
          <a:lstStyle>
            <a:lvl1pPr indent="0" algn="r">
              <a:lnSpc>
                <a:spcPct val="100000"/>
              </a:lnSpc>
              <a:buNone/>
              <a:tabLst>
                <a:tab pos="0" algn="l"/>
              </a:tabLst>
              <a:defRPr lang="ru-RU" sz="1200" b="0" strike="noStrike" spc="-1">
                <a:solidFill>
                  <a:srgbClr val="000000"/>
                </a:solidFill>
                <a:latin typeface="Times New Roman"/>
              </a:defRPr>
            </a:lvl1pPr>
          </a:lstStyle>
          <a:p>
            <a:pPr indent="0" algn="r">
              <a:lnSpc>
                <a:spcPct val="100000"/>
              </a:lnSpc>
              <a:buNone/>
              <a:tabLst>
                <a:tab pos="0" algn="l"/>
              </a:tabLst>
            </a:pPr>
            <a:fld id="{411F6A1D-B753-4D6F-A0DB-8AB88710AF1B}" type="slidenum">
              <a:rPr lang="ru-RU" sz="1200" b="0" strike="noStrike" spc="-1">
                <a:solidFill>
                  <a:srgbClr val="000000"/>
                </a:solidFill>
                <a:latin typeface="Times New Roman"/>
              </a:rPr>
              <a:t>6</a:t>
            </a:fld>
            <a:endParaRPr lang="ru-RU" sz="1200" b="0" strike="noStrike" spc="-1">
              <a:solidFill>
                <a:srgbClr val="000000"/>
              </a:solidFill>
              <a:latin typeface="Times New Roman"/>
            </a:endParaRPr>
          </a:p>
        </p:txBody>
      </p:sp>
    </p:spTree>
    <p:extLst>
      <p:ext uri="{BB962C8B-B14F-4D97-AF65-F5344CB8AC3E}">
        <p14:creationId xmlns:p14="http://schemas.microsoft.com/office/powerpoint/2010/main" val="882258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PlaceHolder 1"/>
          <p:cNvSpPr>
            <a:spLocks noGrp="1" noRot="1" noChangeAspect="1"/>
          </p:cNvSpPr>
          <p:nvPr>
            <p:ph type="sldImg"/>
          </p:nvPr>
        </p:nvSpPr>
        <p:spPr>
          <a:xfrm>
            <a:off x="1371600" y="1143000"/>
            <a:ext cx="4113213" cy="3084513"/>
          </a:xfrm>
          <a:prstGeom prst="rect">
            <a:avLst/>
          </a:prstGeom>
          <a:ln w="0">
            <a:noFill/>
          </a:ln>
        </p:spPr>
      </p:sp>
      <p:sp>
        <p:nvSpPr>
          <p:cNvPr id="284" name="PlaceHolder 2"/>
          <p:cNvSpPr>
            <a:spLocks noGrp="1"/>
          </p:cNvSpPr>
          <p:nvPr>
            <p:ph type="body"/>
          </p:nvPr>
        </p:nvSpPr>
        <p:spPr>
          <a:xfrm>
            <a:off x="685800" y="4400640"/>
            <a:ext cx="5484600" cy="3598560"/>
          </a:xfrm>
          <a:prstGeom prst="rect">
            <a:avLst/>
          </a:prstGeom>
          <a:noFill/>
          <a:ln w="0">
            <a:noFill/>
          </a:ln>
        </p:spPr>
        <p:txBody>
          <a:bodyPr lIns="91440" tIns="45720" rIns="91440" bIns="45720" anchor="t">
            <a:noAutofit/>
          </a:bodyPr>
          <a:lstStyle/>
          <a:p>
            <a:pPr marL="216000" indent="0">
              <a:lnSpc>
                <a:spcPct val="100000"/>
              </a:lnSpc>
              <a:buNone/>
              <a:tabLst>
                <a:tab pos="0" algn="l"/>
              </a:tabLst>
            </a:pPr>
            <a:r>
              <a:rPr lang="ru-RU" sz="2000" b="0" strike="noStrike" spc="-1">
                <a:solidFill>
                  <a:srgbClr val="000000"/>
                </a:solidFill>
                <a:latin typeface="Arial"/>
              </a:rPr>
              <a:t>Необходимо красиво расположить надписи </a:t>
            </a:r>
          </a:p>
        </p:txBody>
      </p:sp>
      <p:sp>
        <p:nvSpPr>
          <p:cNvPr id="285" name="PlaceHolder 3"/>
          <p:cNvSpPr>
            <a:spLocks noGrp="1"/>
          </p:cNvSpPr>
          <p:nvPr>
            <p:ph type="sldNum" idx="88"/>
          </p:nvPr>
        </p:nvSpPr>
        <p:spPr>
          <a:xfrm>
            <a:off x="3884760" y="8685360"/>
            <a:ext cx="2970000" cy="456840"/>
          </a:xfrm>
          <a:prstGeom prst="rect">
            <a:avLst/>
          </a:prstGeom>
          <a:noFill/>
          <a:ln w="0">
            <a:noFill/>
          </a:ln>
        </p:spPr>
        <p:txBody>
          <a:bodyPr lIns="91440" tIns="45720" rIns="91440" bIns="45720" anchor="b">
            <a:noAutofit/>
          </a:bodyPr>
          <a:lstStyle>
            <a:lvl1pPr indent="0" algn="r">
              <a:lnSpc>
                <a:spcPct val="100000"/>
              </a:lnSpc>
              <a:buNone/>
              <a:tabLst>
                <a:tab pos="0" algn="l"/>
              </a:tabLst>
              <a:defRPr lang="ru-RU" sz="1200" b="0" strike="noStrike" spc="-1">
                <a:solidFill>
                  <a:srgbClr val="000000"/>
                </a:solidFill>
                <a:latin typeface="Times New Roman"/>
              </a:defRPr>
            </a:lvl1pPr>
          </a:lstStyle>
          <a:p>
            <a:pPr indent="0" algn="r">
              <a:lnSpc>
                <a:spcPct val="100000"/>
              </a:lnSpc>
              <a:buNone/>
              <a:tabLst>
                <a:tab pos="0" algn="l"/>
              </a:tabLst>
            </a:pPr>
            <a:fld id="{652E8578-240A-4CD9-AC53-89B43201B9C0}" type="slidenum">
              <a:rPr lang="ru-RU" sz="1200" b="0" strike="noStrike" spc="-1">
                <a:solidFill>
                  <a:srgbClr val="000000"/>
                </a:solidFill>
                <a:latin typeface="Times New Roman"/>
              </a:rPr>
              <a:t>7</a:t>
            </a:fld>
            <a:endParaRPr lang="ru-RU" sz="1200" b="0" strike="noStrike" spc="-1">
              <a:solidFill>
                <a:srgbClr val="000000"/>
              </a:solidFill>
              <a:latin typeface="Times New Roman"/>
            </a:endParaRPr>
          </a:p>
        </p:txBody>
      </p:sp>
    </p:spTree>
    <p:extLst>
      <p:ext uri="{BB962C8B-B14F-4D97-AF65-F5344CB8AC3E}">
        <p14:creationId xmlns:p14="http://schemas.microsoft.com/office/powerpoint/2010/main" val="1360339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PlaceHolder 1"/>
          <p:cNvSpPr>
            <a:spLocks noGrp="1" noRot="1" noChangeAspect="1"/>
          </p:cNvSpPr>
          <p:nvPr>
            <p:ph type="sldImg"/>
          </p:nvPr>
        </p:nvSpPr>
        <p:spPr>
          <a:xfrm>
            <a:off x="1371600" y="1143000"/>
            <a:ext cx="4113213" cy="3084513"/>
          </a:xfrm>
          <a:prstGeom prst="rect">
            <a:avLst/>
          </a:prstGeom>
          <a:ln w="0">
            <a:noFill/>
          </a:ln>
        </p:spPr>
      </p:sp>
      <p:sp>
        <p:nvSpPr>
          <p:cNvPr id="287" name="PlaceHolder 2"/>
          <p:cNvSpPr>
            <a:spLocks noGrp="1"/>
          </p:cNvSpPr>
          <p:nvPr>
            <p:ph type="body"/>
          </p:nvPr>
        </p:nvSpPr>
        <p:spPr>
          <a:xfrm>
            <a:off x="685800" y="4400640"/>
            <a:ext cx="5484600" cy="3598560"/>
          </a:xfrm>
          <a:prstGeom prst="rect">
            <a:avLst/>
          </a:prstGeom>
          <a:noFill/>
          <a:ln w="0">
            <a:noFill/>
          </a:ln>
        </p:spPr>
        <p:txBody>
          <a:bodyPr lIns="91440" tIns="45720" rIns="91440" bIns="45720" anchor="t">
            <a:noAutofit/>
          </a:bodyPr>
          <a:lstStyle/>
          <a:p>
            <a:pPr marL="216000" indent="0">
              <a:lnSpc>
                <a:spcPct val="100000"/>
              </a:lnSpc>
              <a:buNone/>
              <a:tabLst>
                <a:tab pos="0" algn="l"/>
              </a:tabLst>
            </a:pPr>
            <a:r>
              <a:rPr lang="ru-RU" sz="2000" b="0" strike="noStrike" spc="-1">
                <a:solidFill>
                  <a:srgbClr val="000000"/>
                </a:solidFill>
                <a:latin typeface="Arial"/>
              </a:rPr>
              <a:t>Необходимо красиво расположить надписи </a:t>
            </a:r>
          </a:p>
        </p:txBody>
      </p:sp>
      <p:sp>
        <p:nvSpPr>
          <p:cNvPr id="288" name="PlaceHolder 3"/>
          <p:cNvSpPr>
            <a:spLocks noGrp="1"/>
          </p:cNvSpPr>
          <p:nvPr>
            <p:ph type="sldNum" idx="89"/>
          </p:nvPr>
        </p:nvSpPr>
        <p:spPr>
          <a:xfrm>
            <a:off x="3884760" y="8685360"/>
            <a:ext cx="2970000" cy="456840"/>
          </a:xfrm>
          <a:prstGeom prst="rect">
            <a:avLst/>
          </a:prstGeom>
          <a:noFill/>
          <a:ln w="0">
            <a:noFill/>
          </a:ln>
        </p:spPr>
        <p:txBody>
          <a:bodyPr lIns="91440" tIns="45720" rIns="91440" bIns="45720" anchor="b">
            <a:noAutofit/>
          </a:bodyPr>
          <a:lstStyle>
            <a:lvl1pPr indent="0" algn="r">
              <a:lnSpc>
                <a:spcPct val="100000"/>
              </a:lnSpc>
              <a:buNone/>
              <a:tabLst>
                <a:tab pos="0" algn="l"/>
              </a:tabLst>
              <a:defRPr lang="ru-RU" sz="1200" b="0" strike="noStrike" spc="-1">
                <a:solidFill>
                  <a:srgbClr val="000000"/>
                </a:solidFill>
                <a:latin typeface="Times New Roman"/>
              </a:defRPr>
            </a:lvl1pPr>
          </a:lstStyle>
          <a:p>
            <a:pPr indent="0" algn="r">
              <a:lnSpc>
                <a:spcPct val="100000"/>
              </a:lnSpc>
              <a:buNone/>
              <a:tabLst>
                <a:tab pos="0" algn="l"/>
              </a:tabLst>
            </a:pPr>
            <a:fld id="{6890D75C-707A-4158-B8D4-9EED811F525E}" type="slidenum">
              <a:rPr lang="ru-RU" sz="1200" b="0" strike="noStrike" spc="-1">
                <a:solidFill>
                  <a:srgbClr val="000000"/>
                </a:solidFill>
                <a:latin typeface="Times New Roman"/>
              </a:rPr>
              <a:t>8</a:t>
            </a:fld>
            <a:endParaRPr lang="ru-RU" sz="1200" b="0" strike="noStrike" spc="-1">
              <a:solidFill>
                <a:srgbClr val="000000"/>
              </a:solidFill>
              <a:latin typeface="Times New Roman"/>
            </a:endParaRPr>
          </a:p>
        </p:txBody>
      </p:sp>
    </p:spTree>
    <p:extLst>
      <p:ext uri="{BB962C8B-B14F-4D97-AF65-F5344CB8AC3E}">
        <p14:creationId xmlns:p14="http://schemas.microsoft.com/office/powerpoint/2010/main" val="4288132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PlaceHolder 1"/>
          <p:cNvSpPr>
            <a:spLocks noGrp="1" noRot="1" noChangeAspect="1"/>
          </p:cNvSpPr>
          <p:nvPr>
            <p:ph type="sldImg"/>
          </p:nvPr>
        </p:nvSpPr>
        <p:spPr>
          <a:xfrm>
            <a:off x="1371600" y="1143000"/>
            <a:ext cx="4113213" cy="3084513"/>
          </a:xfrm>
          <a:prstGeom prst="rect">
            <a:avLst/>
          </a:prstGeom>
          <a:ln w="0">
            <a:noFill/>
          </a:ln>
        </p:spPr>
      </p:sp>
      <p:sp>
        <p:nvSpPr>
          <p:cNvPr id="290" name="PlaceHolder 2"/>
          <p:cNvSpPr>
            <a:spLocks noGrp="1"/>
          </p:cNvSpPr>
          <p:nvPr>
            <p:ph type="body"/>
          </p:nvPr>
        </p:nvSpPr>
        <p:spPr>
          <a:xfrm>
            <a:off x="685800" y="4400640"/>
            <a:ext cx="5484600" cy="3598560"/>
          </a:xfrm>
          <a:prstGeom prst="rect">
            <a:avLst/>
          </a:prstGeom>
          <a:noFill/>
          <a:ln w="0">
            <a:noFill/>
          </a:ln>
        </p:spPr>
        <p:txBody>
          <a:bodyPr lIns="91440" tIns="45720" rIns="91440" bIns="45720" anchor="t">
            <a:noAutofit/>
          </a:bodyPr>
          <a:lstStyle/>
          <a:p>
            <a:pPr marL="216000" indent="0">
              <a:lnSpc>
                <a:spcPct val="100000"/>
              </a:lnSpc>
              <a:buNone/>
              <a:tabLst>
                <a:tab pos="0" algn="l"/>
              </a:tabLst>
            </a:pPr>
            <a:r>
              <a:rPr lang="ru-RU" sz="2000" b="0" strike="noStrike" spc="-1">
                <a:solidFill>
                  <a:srgbClr val="000000"/>
                </a:solidFill>
                <a:latin typeface="Arial"/>
              </a:rPr>
              <a:t>Необходимо красиво расположить надписи </a:t>
            </a:r>
          </a:p>
        </p:txBody>
      </p:sp>
      <p:sp>
        <p:nvSpPr>
          <p:cNvPr id="291" name="PlaceHolder 3"/>
          <p:cNvSpPr>
            <a:spLocks noGrp="1"/>
          </p:cNvSpPr>
          <p:nvPr>
            <p:ph type="sldNum" idx="90"/>
          </p:nvPr>
        </p:nvSpPr>
        <p:spPr>
          <a:xfrm>
            <a:off x="3884760" y="8685360"/>
            <a:ext cx="2970000" cy="456840"/>
          </a:xfrm>
          <a:prstGeom prst="rect">
            <a:avLst/>
          </a:prstGeom>
          <a:noFill/>
          <a:ln w="0">
            <a:noFill/>
          </a:ln>
        </p:spPr>
        <p:txBody>
          <a:bodyPr lIns="91440" tIns="45720" rIns="91440" bIns="45720" anchor="b">
            <a:noAutofit/>
          </a:bodyPr>
          <a:lstStyle>
            <a:lvl1pPr indent="0" algn="r">
              <a:lnSpc>
                <a:spcPct val="100000"/>
              </a:lnSpc>
              <a:buNone/>
              <a:tabLst>
                <a:tab pos="0" algn="l"/>
              </a:tabLst>
              <a:defRPr lang="ru-RU" sz="1200" b="0" strike="noStrike" spc="-1">
                <a:solidFill>
                  <a:srgbClr val="000000"/>
                </a:solidFill>
                <a:latin typeface="Times New Roman"/>
              </a:defRPr>
            </a:lvl1pPr>
          </a:lstStyle>
          <a:p>
            <a:pPr indent="0" algn="r">
              <a:lnSpc>
                <a:spcPct val="100000"/>
              </a:lnSpc>
              <a:buNone/>
              <a:tabLst>
                <a:tab pos="0" algn="l"/>
              </a:tabLst>
            </a:pPr>
            <a:fld id="{83E86C3E-4161-48CF-A3BA-7CB92E885620}" type="slidenum">
              <a:rPr lang="ru-RU" sz="1200" b="0" strike="noStrike" spc="-1">
                <a:solidFill>
                  <a:srgbClr val="000000"/>
                </a:solidFill>
                <a:latin typeface="Times New Roman"/>
              </a:rPr>
              <a:t>9</a:t>
            </a:fld>
            <a:endParaRPr lang="ru-RU" sz="1200" b="0" strike="noStrike" spc="-1">
              <a:solidFill>
                <a:srgbClr val="000000"/>
              </a:solidFill>
              <a:latin typeface="Times New Roman"/>
            </a:endParaRPr>
          </a:p>
        </p:txBody>
      </p:sp>
    </p:spTree>
    <p:extLst>
      <p:ext uri="{BB962C8B-B14F-4D97-AF65-F5344CB8AC3E}">
        <p14:creationId xmlns:p14="http://schemas.microsoft.com/office/powerpoint/2010/main" val="3140124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noRot="1" noChangeAspect="1"/>
          </p:cNvSpPr>
          <p:nvPr>
            <p:ph type="sldImg"/>
          </p:nvPr>
        </p:nvSpPr>
        <p:spPr>
          <a:xfrm>
            <a:off x="1371600" y="1143000"/>
            <a:ext cx="4113213" cy="3084513"/>
          </a:xfrm>
          <a:prstGeom prst="rect">
            <a:avLst/>
          </a:prstGeom>
          <a:ln w="0">
            <a:noFill/>
          </a:ln>
        </p:spPr>
      </p:sp>
      <p:sp>
        <p:nvSpPr>
          <p:cNvPr id="293" name="PlaceHolder 2"/>
          <p:cNvSpPr>
            <a:spLocks noGrp="1"/>
          </p:cNvSpPr>
          <p:nvPr>
            <p:ph type="body"/>
          </p:nvPr>
        </p:nvSpPr>
        <p:spPr>
          <a:xfrm>
            <a:off x="685800" y="4400640"/>
            <a:ext cx="5484600" cy="3598560"/>
          </a:xfrm>
          <a:prstGeom prst="rect">
            <a:avLst/>
          </a:prstGeom>
          <a:noFill/>
          <a:ln w="0">
            <a:noFill/>
          </a:ln>
        </p:spPr>
        <p:txBody>
          <a:bodyPr lIns="91440" tIns="45720" rIns="91440" bIns="45720" anchor="t">
            <a:noAutofit/>
          </a:bodyPr>
          <a:lstStyle/>
          <a:p>
            <a:pPr marL="216000" indent="0">
              <a:lnSpc>
                <a:spcPct val="100000"/>
              </a:lnSpc>
              <a:buNone/>
              <a:tabLst>
                <a:tab pos="0" algn="l"/>
              </a:tabLst>
            </a:pPr>
            <a:r>
              <a:rPr lang="ru-RU" sz="2000" b="0" strike="noStrike" spc="-1">
                <a:solidFill>
                  <a:srgbClr val="000000"/>
                </a:solidFill>
                <a:latin typeface="Arial"/>
              </a:rPr>
              <a:t>Необходимо красиво расположить надписи </a:t>
            </a:r>
          </a:p>
        </p:txBody>
      </p:sp>
      <p:sp>
        <p:nvSpPr>
          <p:cNvPr id="294" name="PlaceHolder 3"/>
          <p:cNvSpPr>
            <a:spLocks noGrp="1"/>
          </p:cNvSpPr>
          <p:nvPr>
            <p:ph type="sldNum" idx="91"/>
          </p:nvPr>
        </p:nvSpPr>
        <p:spPr>
          <a:xfrm>
            <a:off x="3884760" y="8685360"/>
            <a:ext cx="2970000" cy="456840"/>
          </a:xfrm>
          <a:prstGeom prst="rect">
            <a:avLst/>
          </a:prstGeom>
          <a:noFill/>
          <a:ln w="0">
            <a:noFill/>
          </a:ln>
        </p:spPr>
        <p:txBody>
          <a:bodyPr lIns="91440" tIns="45720" rIns="91440" bIns="45720" anchor="b">
            <a:noAutofit/>
          </a:bodyPr>
          <a:lstStyle>
            <a:lvl1pPr indent="0" algn="r">
              <a:lnSpc>
                <a:spcPct val="100000"/>
              </a:lnSpc>
              <a:buNone/>
              <a:tabLst>
                <a:tab pos="0" algn="l"/>
              </a:tabLst>
              <a:defRPr lang="ru-RU" sz="1200" b="0" strike="noStrike" spc="-1">
                <a:solidFill>
                  <a:srgbClr val="000000"/>
                </a:solidFill>
                <a:latin typeface="Times New Roman"/>
              </a:defRPr>
            </a:lvl1pPr>
          </a:lstStyle>
          <a:p>
            <a:pPr indent="0" algn="r">
              <a:lnSpc>
                <a:spcPct val="100000"/>
              </a:lnSpc>
              <a:buNone/>
              <a:tabLst>
                <a:tab pos="0" algn="l"/>
              </a:tabLst>
            </a:pPr>
            <a:fld id="{066121B9-2485-4BC0-93BC-3C2AE89DCF33}" type="slidenum">
              <a:rPr lang="ru-RU" sz="1200" b="0" strike="noStrike" spc="-1">
                <a:solidFill>
                  <a:srgbClr val="000000"/>
                </a:solidFill>
                <a:latin typeface="Times New Roman"/>
              </a:rPr>
              <a:t>10</a:t>
            </a:fld>
            <a:endParaRPr lang="ru-RU" sz="1200" b="0" strike="noStrike" spc="-1">
              <a:solidFill>
                <a:srgbClr val="000000"/>
              </a:solidFill>
              <a:latin typeface="Times New Roman"/>
            </a:endParaRPr>
          </a:p>
        </p:txBody>
      </p:sp>
    </p:spTree>
    <p:extLst>
      <p:ext uri="{BB962C8B-B14F-4D97-AF65-F5344CB8AC3E}">
        <p14:creationId xmlns:p14="http://schemas.microsoft.com/office/powerpoint/2010/main" val="37594617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 name="PlaceHolder 1"/>
          <p:cNvSpPr>
            <a:spLocks noGrp="1" noRot="1" noChangeAspect="1"/>
          </p:cNvSpPr>
          <p:nvPr>
            <p:ph type="sldImg"/>
          </p:nvPr>
        </p:nvSpPr>
        <p:spPr>
          <a:xfrm>
            <a:off x="1371600" y="1143000"/>
            <a:ext cx="4113213" cy="3084513"/>
          </a:xfrm>
          <a:prstGeom prst="rect">
            <a:avLst/>
          </a:prstGeom>
          <a:ln w="0">
            <a:noFill/>
          </a:ln>
        </p:spPr>
      </p:sp>
      <p:sp>
        <p:nvSpPr>
          <p:cNvPr id="296" name="PlaceHolder 2"/>
          <p:cNvSpPr>
            <a:spLocks noGrp="1"/>
          </p:cNvSpPr>
          <p:nvPr>
            <p:ph type="body"/>
          </p:nvPr>
        </p:nvSpPr>
        <p:spPr>
          <a:xfrm>
            <a:off x="685800" y="4400640"/>
            <a:ext cx="5484600" cy="3598560"/>
          </a:xfrm>
          <a:prstGeom prst="rect">
            <a:avLst/>
          </a:prstGeom>
          <a:noFill/>
          <a:ln w="0">
            <a:noFill/>
          </a:ln>
        </p:spPr>
        <p:txBody>
          <a:bodyPr lIns="91440" tIns="45720" rIns="91440" bIns="45720" anchor="t">
            <a:noAutofit/>
          </a:bodyPr>
          <a:lstStyle/>
          <a:p>
            <a:pPr marL="216000" indent="0">
              <a:lnSpc>
                <a:spcPct val="100000"/>
              </a:lnSpc>
              <a:buNone/>
              <a:tabLst>
                <a:tab pos="0" algn="l"/>
              </a:tabLst>
            </a:pPr>
            <a:r>
              <a:rPr lang="ru-RU" sz="2000" b="0" strike="noStrike" spc="-1">
                <a:solidFill>
                  <a:srgbClr val="000000"/>
                </a:solidFill>
                <a:latin typeface="Arial"/>
              </a:rPr>
              <a:t>Необходимо красиво расположить надписи </a:t>
            </a:r>
          </a:p>
        </p:txBody>
      </p:sp>
      <p:sp>
        <p:nvSpPr>
          <p:cNvPr id="297" name="PlaceHolder 3"/>
          <p:cNvSpPr>
            <a:spLocks noGrp="1"/>
          </p:cNvSpPr>
          <p:nvPr>
            <p:ph type="sldNum" idx="92"/>
          </p:nvPr>
        </p:nvSpPr>
        <p:spPr>
          <a:xfrm>
            <a:off x="3884760" y="8685360"/>
            <a:ext cx="2970000" cy="456840"/>
          </a:xfrm>
          <a:prstGeom prst="rect">
            <a:avLst/>
          </a:prstGeom>
          <a:noFill/>
          <a:ln w="0">
            <a:noFill/>
          </a:ln>
        </p:spPr>
        <p:txBody>
          <a:bodyPr lIns="91440" tIns="45720" rIns="91440" bIns="45720" anchor="b">
            <a:noAutofit/>
          </a:bodyPr>
          <a:lstStyle>
            <a:lvl1pPr indent="0" algn="r">
              <a:lnSpc>
                <a:spcPct val="100000"/>
              </a:lnSpc>
              <a:buNone/>
              <a:tabLst>
                <a:tab pos="0" algn="l"/>
              </a:tabLst>
              <a:defRPr lang="ru-RU" sz="1200" b="0" strike="noStrike" spc="-1">
                <a:solidFill>
                  <a:srgbClr val="000000"/>
                </a:solidFill>
                <a:latin typeface="Times New Roman"/>
              </a:defRPr>
            </a:lvl1pPr>
          </a:lstStyle>
          <a:p>
            <a:pPr indent="0" algn="r">
              <a:lnSpc>
                <a:spcPct val="100000"/>
              </a:lnSpc>
              <a:buNone/>
              <a:tabLst>
                <a:tab pos="0" algn="l"/>
              </a:tabLst>
            </a:pPr>
            <a:fld id="{5B0867C7-A055-445E-8BCF-27EAC9892228}" type="slidenum">
              <a:rPr lang="ru-RU" sz="1200" b="0" strike="noStrike" spc="-1">
                <a:solidFill>
                  <a:srgbClr val="000000"/>
                </a:solidFill>
                <a:latin typeface="Times New Roman"/>
              </a:rPr>
              <a:t>12</a:t>
            </a:fld>
            <a:endParaRPr lang="ru-RU" sz="1200" b="0" strike="noStrike" spc="-1">
              <a:solidFill>
                <a:srgbClr val="000000"/>
              </a:solidFill>
              <a:latin typeface="Times New Roman"/>
            </a:endParaRPr>
          </a:p>
        </p:txBody>
      </p:sp>
    </p:spTree>
    <p:extLst>
      <p:ext uri="{BB962C8B-B14F-4D97-AF65-F5344CB8AC3E}">
        <p14:creationId xmlns:p14="http://schemas.microsoft.com/office/powerpoint/2010/main" val="3156365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type="title" preserve="1" userDrawn="1">
  <p:cSld name="Титульный слайд">
    <p:spTree>
      <p:nvGrpSpPr>
        <p:cNvPr id="1" name=""/>
        <p:cNvGrpSpPr/>
        <p:nvPr/>
      </p:nvGrpSpPr>
      <p:grpSpPr bwMode="auto">
        <a:xfrm>
          <a:off x="0" y="0"/>
          <a:ext cx="0" cy="0"/>
          <a:chOff x="0" y="0"/>
          <a:chExt cx="0" cy="0"/>
        </a:xfrm>
      </p:grpSpPr>
      <p:sp>
        <p:nvSpPr>
          <p:cNvPr id="2" name="Заголовок 1"/>
          <p:cNvSpPr>
            <a:spLocks noGrp="1"/>
          </p:cNvSpPr>
          <p:nvPr>
            <p:ph type="ctrTitle"/>
          </p:nvPr>
        </p:nvSpPr>
        <p:spPr bwMode="auto">
          <a:xfrm>
            <a:off x="685800" y="2130425"/>
            <a:ext cx="7772400" cy="1470025"/>
          </a:xfrm>
        </p:spPr>
        <p:txBody>
          <a:bodyPr/>
          <a:lstStyle/>
          <a:p>
            <a:pPr>
              <a:defRPr/>
            </a:pPr>
            <a:r>
              <a:rPr lang="ru-RU"/>
              <a:t>Образец заголовка</a:t>
            </a:r>
          </a:p>
        </p:txBody>
      </p:sp>
      <p:sp>
        <p:nvSpPr>
          <p:cNvPr id="3" name="Подзаголовок 2"/>
          <p:cNvSpPr>
            <a:spLocks noGrp="1"/>
          </p:cNvSpPr>
          <p:nvPr>
            <p:ph type="subTitle" idx="1"/>
          </p:nvPr>
        </p:nvSpPr>
        <p:spPr bwMode="auto">
          <a:xfrm>
            <a:off x="1371600" y="3886200"/>
            <a:ext cx="6400800" cy="175259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ru-RU"/>
              <a:t>Образец подзаголовка</a:t>
            </a:r>
          </a:p>
        </p:txBody>
      </p:sp>
      <p:sp>
        <p:nvSpPr>
          <p:cNvPr id="4" name="Дата 3"/>
          <p:cNvSpPr>
            <a:spLocks noGrp="1"/>
          </p:cNvSpPr>
          <p:nvPr>
            <p:ph type="dt" sz="half" idx="10"/>
          </p:nvPr>
        </p:nvSpPr>
        <p:spPr bwMode="auto"/>
        <p:txBody>
          <a:bodyPr/>
          <a:lstStyle/>
          <a:p>
            <a:pPr>
              <a:defRPr/>
            </a:pPr>
            <a:fld id="{A786B45B-7259-423C-ADEA-0A8295AF983A}" type="datetimeFigureOut">
              <a:rPr lang="ru-RU"/>
              <a:t>16.09.2024</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019CC7AB-115E-4198-AD55-25432CB63579}" type="slidenum">
              <a:rPr lang="ru-RU"/>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vertTx" preserve="1" userDrawn="1">
  <p:cSld name="Заголовок и вертикальный текс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p>
        </p:txBody>
      </p:sp>
      <p:sp>
        <p:nvSpPr>
          <p:cNvPr id="3" name="Вертикальный текст 2"/>
          <p:cNvSpPr>
            <a:spLocks noGrp="1"/>
          </p:cNvSpPr>
          <p:nvPr>
            <p:ph type="body" orient="vert" idx="1"/>
          </p:nvPr>
        </p:nvSpPr>
        <p:spPr bwMode="auto"/>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4" name="Дата 3"/>
          <p:cNvSpPr>
            <a:spLocks noGrp="1"/>
          </p:cNvSpPr>
          <p:nvPr>
            <p:ph type="dt" sz="half" idx="10"/>
          </p:nvPr>
        </p:nvSpPr>
        <p:spPr bwMode="auto"/>
        <p:txBody>
          <a:bodyPr/>
          <a:lstStyle/>
          <a:p>
            <a:pPr>
              <a:defRPr/>
            </a:pPr>
            <a:fld id="{A786B45B-7259-423C-ADEA-0A8295AF983A}" type="datetimeFigureOut">
              <a:rPr lang="ru-RU"/>
              <a:t>16.09.2024</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019CC7AB-115E-4198-AD55-25432CB63579}" type="slidenum">
              <a:rPr lang="ru-RU"/>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Вертикальный заголовок и текст">
    <p:spTree>
      <p:nvGrpSpPr>
        <p:cNvPr id="1" name=""/>
        <p:cNvGrpSpPr/>
        <p:nvPr/>
      </p:nvGrpSpPr>
      <p:grpSpPr bwMode="auto">
        <a:xfrm>
          <a:off x="0" y="0"/>
          <a:ext cx="0" cy="0"/>
          <a:chOff x="0" y="0"/>
          <a:chExt cx="0" cy="0"/>
        </a:xfrm>
      </p:grpSpPr>
      <p:sp>
        <p:nvSpPr>
          <p:cNvPr id="2" name="Вертикальный заголовок 1"/>
          <p:cNvSpPr>
            <a:spLocks noGrp="1"/>
          </p:cNvSpPr>
          <p:nvPr>
            <p:ph type="title" orient="vert"/>
          </p:nvPr>
        </p:nvSpPr>
        <p:spPr bwMode="auto">
          <a:xfrm>
            <a:off x="6629400" y="274638"/>
            <a:ext cx="2057400" cy="5851525"/>
          </a:xfrm>
        </p:spPr>
        <p:txBody>
          <a:bodyPr vert="eaVert"/>
          <a:lstStyle/>
          <a:p>
            <a:pPr>
              <a:defRPr/>
            </a:pPr>
            <a:r>
              <a:rPr lang="ru-RU"/>
              <a:t>Образец заголовка</a:t>
            </a:r>
          </a:p>
        </p:txBody>
      </p:sp>
      <p:sp>
        <p:nvSpPr>
          <p:cNvPr id="3" name="Вертикальный текст 2"/>
          <p:cNvSpPr>
            <a:spLocks noGrp="1"/>
          </p:cNvSpPr>
          <p:nvPr>
            <p:ph type="body" orient="vert" idx="1"/>
          </p:nvPr>
        </p:nvSpPr>
        <p:spPr bwMode="auto">
          <a:xfrm>
            <a:off x="457200" y="274638"/>
            <a:ext cx="6019800" cy="5851525"/>
          </a:xfrm>
        </p:spPr>
        <p:txBody>
          <a:bodyPr vert="eaVert"/>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4" name="Дата 3"/>
          <p:cNvSpPr>
            <a:spLocks noGrp="1"/>
          </p:cNvSpPr>
          <p:nvPr>
            <p:ph type="dt" sz="half" idx="10"/>
          </p:nvPr>
        </p:nvSpPr>
        <p:spPr bwMode="auto"/>
        <p:txBody>
          <a:bodyPr/>
          <a:lstStyle/>
          <a:p>
            <a:pPr>
              <a:defRPr/>
            </a:pPr>
            <a:fld id="{A786B45B-7259-423C-ADEA-0A8295AF983A}" type="datetimeFigureOut">
              <a:rPr lang="ru-RU"/>
              <a:t>16.09.2024</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019CC7AB-115E-4198-AD55-25432CB63579}" type="slidenum">
              <a:rPr lang="ru-RU"/>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userDrawn="1">
  <p:cSld name="4_Пользовательский макет">
    <p:spTree>
      <p:nvGrpSpPr>
        <p:cNvPr id="1" name=""/>
        <p:cNvGrpSpPr/>
        <p:nvPr/>
      </p:nvGrpSpPr>
      <p:grpSpPr bwMode="auto">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Заголовок и объект">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p>
        </p:txBody>
      </p:sp>
      <p:sp>
        <p:nvSpPr>
          <p:cNvPr id="3" name="Содержимое 2"/>
          <p:cNvSpPr>
            <a:spLocks noGrp="1"/>
          </p:cNvSpPr>
          <p:nvPr>
            <p:ph idx="1"/>
          </p:nvPr>
        </p:nvSpPr>
        <p:spPr bwMode="auto"/>
        <p:txBody>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4" name="Дата 3"/>
          <p:cNvSpPr>
            <a:spLocks noGrp="1"/>
          </p:cNvSpPr>
          <p:nvPr>
            <p:ph type="dt" sz="half" idx="10"/>
          </p:nvPr>
        </p:nvSpPr>
        <p:spPr bwMode="auto"/>
        <p:txBody>
          <a:bodyPr/>
          <a:lstStyle/>
          <a:p>
            <a:pPr>
              <a:defRPr/>
            </a:pPr>
            <a:fld id="{A786B45B-7259-423C-ADEA-0A8295AF983A}" type="datetimeFigureOut">
              <a:rPr lang="ru-RU"/>
              <a:t>16.09.2024</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019CC7AB-115E-4198-AD55-25432CB63579}" type="slidenum">
              <a:rPr lang="ru-RU"/>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Заголовок раздел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722313" y="4406900"/>
            <a:ext cx="7772400" cy="1362075"/>
          </a:xfrm>
        </p:spPr>
        <p:txBody>
          <a:bodyPr anchor="t"/>
          <a:lstStyle>
            <a:lvl1pPr algn="l">
              <a:defRPr sz="4000" b="1" cap="all"/>
            </a:lvl1pPr>
          </a:lstStyle>
          <a:p>
            <a:pPr>
              <a:defRPr/>
            </a:pPr>
            <a:r>
              <a:rPr lang="ru-RU"/>
              <a:t>Образец заголовка</a:t>
            </a:r>
          </a:p>
        </p:txBody>
      </p:sp>
      <p:sp>
        <p:nvSpPr>
          <p:cNvPr id="3" name="Текст 2"/>
          <p:cNvSpPr>
            <a:spLocks noGrp="1"/>
          </p:cNvSpPr>
          <p:nvPr>
            <p:ph type="body" idx="1"/>
          </p:nvPr>
        </p:nvSpPr>
        <p:spPr bwMode="auto">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ru-RU"/>
              <a:t>Образец текста</a:t>
            </a:r>
            <a:endParaRPr/>
          </a:p>
        </p:txBody>
      </p:sp>
      <p:sp>
        <p:nvSpPr>
          <p:cNvPr id="4" name="Дата 3"/>
          <p:cNvSpPr>
            <a:spLocks noGrp="1"/>
          </p:cNvSpPr>
          <p:nvPr>
            <p:ph type="dt" sz="half" idx="10"/>
          </p:nvPr>
        </p:nvSpPr>
        <p:spPr bwMode="auto"/>
        <p:txBody>
          <a:bodyPr/>
          <a:lstStyle/>
          <a:p>
            <a:pPr>
              <a:defRPr/>
            </a:pPr>
            <a:fld id="{A786B45B-7259-423C-ADEA-0A8295AF983A}" type="datetimeFigureOut">
              <a:rPr lang="ru-RU"/>
              <a:t>16.09.2024</a:t>
            </a:fld>
            <a:endParaRPr lang="ru-RU"/>
          </a:p>
        </p:txBody>
      </p:sp>
      <p:sp>
        <p:nvSpPr>
          <p:cNvPr id="5" name="Нижний колонтитул 4"/>
          <p:cNvSpPr>
            <a:spLocks noGrp="1"/>
          </p:cNvSpPr>
          <p:nvPr>
            <p:ph type="ftr" sz="quarter" idx="11"/>
          </p:nvPr>
        </p:nvSpPr>
        <p:spPr bwMode="auto"/>
        <p:txBody>
          <a:bodyPr/>
          <a:lstStyle/>
          <a:p>
            <a:pPr>
              <a:defRPr/>
            </a:pPr>
            <a:endParaRPr lang="ru-RU"/>
          </a:p>
        </p:txBody>
      </p:sp>
      <p:sp>
        <p:nvSpPr>
          <p:cNvPr id="6" name="Номер слайда 5"/>
          <p:cNvSpPr>
            <a:spLocks noGrp="1"/>
          </p:cNvSpPr>
          <p:nvPr>
            <p:ph type="sldNum" sz="quarter" idx="12"/>
          </p:nvPr>
        </p:nvSpPr>
        <p:spPr bwMode="auto"/>
        <p:txBody>
          <a:bodyPr/>
          <a:lstStyle/>
          <a:p>
            <a:pPr>
              <a:defRPr/>
            </a:pPr>
            <a:fld id="{019CC7AB-115E-4198-AD55-25432CB63579}" type="slidenum">
              <a:rPr lang="ru-RU"/>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Два объекта">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p>
        </p:txBody>
      </p:sp>
      <p:sp>
        <p:nvSpPr>
          <p:cNvPr id="3" name="Содержимое 2"/>
          <p:cNvSpPr>
            <a:spLocks noGrp="1"/>
          </p:cNvSpPr>
          <p:nvPr>
            <p:ph sz="half" idx="1"/>
          </p:nvPr>
        </p:nvSpPr>
        <p:spPr bwMode="auto">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4" name="Содержимое 3"/>
          <p:cNvSpPr>
            <a:spLocks noGrp="1"/>
          </p:cNvSpPr>
          <p:nvPr>
            <p:ph sz="half" idx="2"/>
          </p:nvPr>
        </p:nvSpPr>
        <p:spPr bwMode="auto">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5" name="Дата 4"/>
          <p:cNvSpPr>
            <a:spLocks noGrp="1"/>
          </p:cNvSpPr>
          <p:nvPr>
            <p:ph type="dt" sz="half" idx="10"/>
          </p:nvPr>
        </p:nvSpPr>
        <p:spPr bwMode="auto"/>
        <p:txBody>
          <a:bodyPr/>
          <a:lstStyle/>
          <a:p>
            <a:pPr>
              <a:defRPr/>
            </a:pPr>
            <a:fld id="{A786B45B-7259-423C-ADEA-0A8295AF983A}" type="datetimeFigureOut">
              <a:rPr lang="ru-RU"/>
              <a:t>16.09.2024</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019CC7AB-115E-4198-AD55-25432CB63579}" type="slidenum">
              <a:rPr lang="ru-RU"/>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Сравнение">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lvl1pPr>
              <a:defRPr/>
            </a:lvl1pPr>
          </a:lstStyle>
          <a:p>
            <a:pPr>
              <a:defRPr/>
            </a:pPr>
            <a:r>
              <a:rPr lang="ru-RU"/>
              <a:t>Образец заголовка</a:t>
            </a:r>
          </a:p>
        </p:txBody>
      </p:sp>
      <p:sp>
        <p:nvSpPr>
          <p:cNvPr id="3" name="Текст 2"/>
          <p:cNvSpPr>
            <a:spLocks noGrp="1"/>
          </p:cNvSpPr>
          <p:nvPr>
            <p:ph type="body" idx="1"/>
          </p:nvPr>
        </p:nvSpPr>
        <p:spPr bwMode="auto">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4" name="Содержимое 3"/>
          <p:cNvSpPr>
            <a:spLocks noGrp="1"/>
          </p:cNvSpPr>
          <p:nvPr>
            <p:ph sz="half" idx="2"/>
          </p:nvPr>
        </p:nvSpPr>
        <p:spPr bwMode="auto">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5" name="Текст 4"/>
          <p:cNvSpPr>
            <a:spLocks noGrp="1"/>
          </p:cNvSpPr>
          <p:nvPr>
            <p:ph type="body" sz="quarter" idx="3"/>
          </p:nvPr>
        </p:nvSpPr>
        <p:spPr bwMode="auto">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ru-RU"/>
              <a:t>Образец текста</a:t>
            </a:r>
            <a:endParaRPr/>
          </a:p>
        </p:txBody>
      </p:sp>
      <p:sp>
        <p:nvSpPr>
          <p:cNvPr id="6" name="Содержимое 5"/>
          <p:cNvSpPr>
            <a:spLocks noGrp="1"/>
          </p:cNvSpPr>
          <p:nvPr>
            <p:ph sz="quarter" idx="4"/>
          </p:nvPr>
        </p:nvSpPr>
        <p:spPr bwMode="auto">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7" name="Дата 6"/>
          <p:cNvSpPr>
            <a:spLocks noGrp="1"/>
          </p:cNvSpPr>
          <p:nvPr>
            <p:ph type="dt" sz="half" idx="10"/>
          </p:nvPr>
        </p:nvSpPr>
        <p:spPr bwMode="auto"/>
        <p:txBody>
          <a:bodyPr/>
          <a:lstStyle/>
          <a:p>
            <a:pPr>
              <a:defRPr/>
            </a:pPr>
            <a:fld id="{A786B45B-7259-423C-ADEA-0A8295AF983A}" type="datetimeFigureOut">
              <a:rPr lang="ru-RU"/>
              <a:t>16.09.2024</a:t>
            </a:fld>
            <a:endParaRPr lang="ru-RU"/>
          </a:p>
        </p:txBody>
      </p:sp>
      <p:sp>
        <p:nvSpPr>
          <p:cNvPr id="8" name="Нижний колонтитул 7"/>
          <p:cNvSpPr>
            <a:spLocks noGrp="1"/>
          </p:cNvSpPr>
          <p:nvPr>
            <p:ph type="ftr" sz="quarter" idx="11"/>
          </p:nvPr>
        </p:nvSpPr>
        <p:spPr bwMode="auto"/>
        <p:txBody>
          <a:bodyPr/>
          <a:lstStyle/>
          <a:p>
            <a:pPr>
              <a:defRPr/>
            </a:pPr>
            <a:endParaRPr lang="ru-RU"/>
          </a:p>
        </p:txBody>
      </p:sp>
      <p:sp>
        <p:nvSpPr>
          <p:cNvPr id="9" name="Номер слайда 8"/>
          <p:cNvSpPr>
            <a:spLocks noGrp="1"/>
          </p:cNvSpPr>
          <p:nvPr>
            <p:ph type="sldNum" sz="quarter" idx="12"/>
          </p:nvPr>
        </p:nvSpPr>
        <p:spPr bwMode="auto"/>
        <p:txBody>
          <a:bodyPr/>
          <a:lstStyle/>
          <a:p>
            <a:pPr>
              <a:defRPr/>
            </a:pPr>
            <a:fld id="{019CC7AB-115E-4198-AD55-25432CB63579}" type="slidenum">
              <a:rPr lang="ru-RU"/>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Только заголовок">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p:txBody>
          <a:bodyPr/>
          <a:lstStyle/>
          <a:p>
            <a:pPr>
              <a:defRPr/>
            </a:pPr>
            <a:r>
              <a:rPr lang="ru-RU"/>
              <a:t>Образец заголовка</a:t>
            </a:r>
          </a:p>
        </p:txBody>
      </p:sp>
      <p:sp>
        <p:nvSpPr>
          <p:cNvPr id="3" name="Дата 2"/>
          <p:cNvSpPr>
            <a:spLocks noGrp="1"/>
          </p:cNvSpPr>
          <p:nvPr>
            <p:ph type="dt" sz="half" idx="10"/>
          </p:nvPr>
        </p:nvSpPr>
        <p:spPr bwMode="auto"/>
        <p:txBody>
          <a:bodyPr/>
          <a:lstStyle/>
          <a:p>
            <a:pPr>
              <a:defRPr/>
            </a:pPr>
            <a:fld id="{A786B45B-7259-423C-ADEA-0A8295AF983A}" type="datetimeFigureOut">
              <a:rPr lang="ru-RU"/>
              <a:t>16.09.2024</a:t>
            </a:fld>
            <a:endParaRPr lang="ru-RU"/>
          </a:p>
        </p:txBody>
      </p:sp>
      <p:sp>
        <p:nvSpPr>
          <p:cNvPr id="4" name="Нижний колонтитул 3"/>
          <p:cNvSpPr>
            <a:spLocks noGrp="1"/>
          </p:cNvSpPr>
          <p:nvPr>
            <p:ph type="ftr" sz="quarter" idx="11"/>
          </p:nvPr>
        </p:nvSpPr>
        <p:spPr bwMode="auto"/>
        <p:txBody>
          <a:bodyPr/>
          <a:lstStyle/>
          <a:p>
            <a:pPr>
              <a:defRPr/>
            </a:pPr>
            <a:endParaRPr lang="ru-RU"/>
          </a:p>
        </p:txBody>
      </p:sp>
      <p:sp>
        <p:nvSpPr>
          <p:cNvPr id="5" name="Номер слайда 4"/>
          <p:cNvSpPr>
            <a:spLocks noGrp="1"/>
          </p:cNvSpPr>
          <p:nvPr>
            <p:ph type="sldNum" sz="quarter" idx="12"/>
          </p:nvPr>
        </p:nvSpPr>
        <p:spPr bwMode="auto"/>
        <p:txBody>
          <a:bodyPr/>
          <a:lstStyle/>
          <a:p>
            <a:pPr>
              <a:defRPr/>
            </a:pPr>
            <a:fld id="{019CC7AB-115E-4198-AD55-25432CB63579}" type="slidenum">
              <a:rPr lang="ru-RU"/>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Пустой слайд">
    <p:spTree>
      <p:nvGrpSpPr>
        <p:cNvPr id="1" name=""/>
        <p:cNvGrpSpPr/>
        <p:nvPr/>
      </p:nvGrpSpPr>
      <p:grpSpPr bwMode="auto">
        <a:xfrm>
          <a:off x="0" y="0"/>
          <a:ext cx="0" cy="0"/>
          <a:chOff x="0" y="0"/>
          <a:chExt cx="0" cy="0"/>
        </a:xfrm>
      </p:grpSpPr>
      <p:sp>
        <p:nvSpPr>
          <p:cNvPr id="2" name="Дата 1"/>
          <p:cNvSpPr>
            <a:spLocks noGrp="1"/>
          </p:cNvSpPr>
          <p:nvPr>
            <p:ph type="dt" sz="half" idx="10"/>
          </p:nvPr>
        </p:nvSpPr>
        <p:spPr bwMode="auto"/>
        <p:txBody>
          <a:bodyPr/>
          <a:lstStyle/>
          <a:p>
            <a:pPr>
              <a:defRPr/>
            </a:pPr>
            <a:fld id="{A786B45B-7259-423C-ADEA-0A8295AF983A}" type="datetimeFigureOut">
              <a:rPr lang="ru-RU"/>
              <a:t>16.09.2024</a:t>
            </a:fld>
            <a:endParaRPr lang="ru-RU"/>
          </a:p>
        </p:txBody>
      </p:sp>
      <p:sp>
        <p:nvSpPr>
          <p:cNvPr id="3" name="Нижний колонтитул 2"/>
          <p:cNvSpPr>
            <a:spLocks noGrp="1"/>
          </p:cNvSpPr>
          <p:nvPr>
            <p:ph type="ftr" sz="quarter" idx="11"/>
          </p:nvPr>
        </p:nvSpPr>
        <p:spPr bwMode="auto"/>
        <p:txBody>
          <a:bodyPr/>
          <a:lstStyle/>
          <a:p>
            <a:pPr>
              <a:defRPr/>
            </a:pPr>
            <a:endParaRPr lang="ru-RU"/>
          </a:p>
        </p:txBody>
      </p:sp>
      <p:sp>
        <p:nvSpPr>
          <p:cNvPr id="4" name="Номер слайда 3"/>
          <p:cNvSpPr>
            <a:spLocks noGrp="1"/>
          </p:cNvSpPr>
          <p:nvPr>
            <p:ph type="sldNum" sz="quarter" idx="12"/>
          </p:nvPr>
        </p:nvSpPr>
        <p:spPr bwMode="auto"/>
        <p:txBody>
          <a:bodyPr/>
          <a:lstStyle/>
          <a:p>
            <a:pPr>
              <a:defRPr/>
            </a:pPr>
            <a:fld id="{019CC7AB-115E-4198-AD55-25432CB63579}" type="slidenum">
              <a:rPr lang="ru-RU"/>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Объект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457200" y="273050"/>
            <a:ext cx="3008313" cy="1162050"/>
          </a:xfrm>
        </p:spPr>
        <p:txBody>
          <a:bodyPr anchor="b"/>
          <a:lstStyle>
            <a:lvl1pPr algn="l">
              <a:defRPr sz="2000" b="1"/>
            </a:lvl1pPr>
          </a:lstStyle>
          <a:p>
            <a:pPr>
              <a:defRPr/>
            </a:pPr>
            <a:r>
              <a:rPr lang="ru-RU"/>
              <a:t>Образец заголовка</a:t>
            </a:r>
          </a:p>
        </p:txBody>
      </p:sp>
      <p:sp>
        <p:nvSpPr>
          <p:cNvPr id="3" name="Содержимое 2"/>
          <p:cNvSpPr>
            <a:spLocks noGrp="1"/>
          </p:cNvSpPr>
          <p:nvPr>
            <p:ph idx="1"/>
          </p:nvPr>
        </p:nvSpPr>
        <p:spPr bwMode="auto">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4" name="Текст 3"/>
          <p:cNvSpPr>
            <a:spLocks noGrp="1"/>
          </p:cNvSpPr>
          <p:nvPr>
            <p:ph type="body" sz="half" idx="2"/>
          </p:nvPr>
        </p:nvSpPr>
        <p:spPr bwMode="auto">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5" name="Дата 4"/>
          <p:cNvSpPr>
            <a:spLocks noGrp="1"/>
          </p:cNvSpPr>
          <p:nvPr>
            <p:ph type="dt" sz="half" idx="10"/>
          </p:nvPr>
        </p:nvSpPr>
        <p:spPr bwMode="auto"/>
        <p:txBody>
          <a:bodyPr/>
          <a:lstStyle/>
          <a:p>
            <a:pPr>
              <a:defRPr/>
            </a:pPr>
            <a:fld id="{A786B45B-7259-423C-ADEA-0A8295AF983A}" type="datetimeFigureOut">
              <a:rPr lang="ru-RU"/>
              <a:t>16.09.2024</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019CC7AB-115E-4198-AD55-25432CB63579}" type="slidenum">
              <a:rPr lang="ru-RU"/>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Рисунок с подписью">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1792288" y="4800600"/>
            <a:ext cx="5486400" cy="566738"/>
          </a:xfrm>
        </p:spPr>
        <p:txBody>
          <a:bodyPr anchor="b"/>
          <a:lstStyle>
            <a:lvl1pPr algn="l">
              <a:defRPr sz="2000" b="1"/>
            </a:lvl1pPr>
          </a:lstStyle>
          <a:p>
            <a:pPr>
              <a:defRPr/>
            </a:pPr>
            <a:r>
              <a:rPr lang="ru-RU"/>
              <a:t>Образец заголовка</a:t>
            </a:r>
          </a:p>
        </p:txBody>
      </p:sp>
      <p:sp>
        <p:nvSpPr>
          <p:cNvPr id="3" name="Рисунок 2"/>
          <p:cNvSpPr>
            <a:spLocks noGrp="1"/>
          </p:cNvSpPr>
          <p:nvPr>
            <p:ph type="pic" idx="1"/>
          </p:nvPr>
        </p:nvSpPr>
        <p:spPr bwMode="auto">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a:defRPr/>
            </a:pPr>
            <a:endParaRPr lang="ru-RU"/>
          </a:p>
        </p:txBody>
      </p:sp>
      <p:sp>
        <p:nvSpPr>
          <p:cNvPr id="4" name="Текст 3"/>
          <p:cNvSpPr>
            <a:spLocks noGrp="1"/>
          </p:cNvSpPr>
          <p:nvPr>
            <p:ph type="body" sz="half" idx="2"/>
          </p:nvPr>
        </p:nvSpPr>
        <p:spPr bwMode="auto">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ru-RU"/>
              <a:t>Образец текста</a:t>
            </a:r>
            <a:endParaRPr/>
          </a:p>
        </p:txBody>
      </p:sp>
      <p:sp>
        <p:nvSpPr>
          <p:cNvPr id="5" name="Дата 4"/>
          <p:cNvSpPr>
            <a:spLocks noGrp="1"/>
          </p:cNvSpPr>
          <p:nvPr>
            <p:ph type="dt" sz="half" idx="10"/>
          </p:nvPr>
        </p:nvSpPr>
        <p:spPr bwMode="auto"/>
        <p:txBody>
          <a:bodyPr/>
          <a:lstStyle/>
          <a:p>
            <a:pPr>
              <a:defRPr/>
            </a:pPr>
            <a:fld id="{A786B45B-7259-423C-ADEA-0A8295AF983A}" type="datetimeFigureOut">
              <a:rPr lang="ru-RU"/>
              <a:t>16.09.2024</a:t>
            </a:fld>
            <a:endParaRPr lang="ru-RU"/>
          </a:p>
        </p:txBody>
      </p:sp>
      <p:sp>
        <p:nvSpPr>
          <p:cNvPr id="6" name="Нижний колонтитул 5"/>
          <p:cNvSpPr>
            <a:spLocks noGrp="1"/>
          </p:cNvSpPr>
          <p:nvPr>
            <p:ph type="ftr" sz="quarter" idx="11"/>
          </p:nvPr>
        </p:nvSpPr>
        <p:spPr bwMode="auto"/>
        <p:txBody>
          <a:bodyPr/>
          <a:lstStyle/>
          <a:p>
            <a:pPr>
              <a:defRPr/>
            </a:pPr>
            <a:endParaRPr lang="ru-RU"/>
          </a:p>
        </p:txBody>
      </p:sp>
      <p:sp>
        <p:nvSpPr>
          <p:cNvPr id="7" name="Номер слайда 6"/>
          <p:cNvSpPr>
            <a:spLocks noGrp="1"/>
          </p:cNvSpPr>
          <p:nvPr>
            <p:ph type="sldNum" sz="quarter" idx="12"/>
          </p:nvPr>
        </p:nvSpPr>
        <p:spPr bwMode="auto"/>
        <p:txBody>
          <a:bodyPr/>
          <a:lstStyle/>
          <a:p>
            <a:pPr>
              <a:defRPr/>
            </a:pPr>
            <a:fld id="{019CC7AB-115E-4198-AD55-25432CB63579}" type="slidenum">
              <a:rPr lang="ru-RU"/>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tile tx="0" ty="0" sx="100000" sy="100000" flip="none" algn="tl"/>
        </a:blipFill>
        <a:effectLst/>
      </p:bgPr>
    </p:bg>
    <p:spTree>
      <p:nvGrpSpPr>
        <p:cNvPr id="1" name=""/>
        <p:cNvGrpSpPr/>
        <p:nvPr/>
      </p:nvGrpSpPr>
      <p:grpSpPr bwMode="auto">
        <a:xfrm>
          <a:off x="0" y="0"/>
          <a:ext cx="0" cy="0"/>
          <a:chOff x="0" y="0"/>
          <a:chExt cx="0" cy="0"/>
        </a:xfrm>
      </p:grpSpPr>
      <p:sp>
        <p:nvSpPr>
          <p:cNvPr id="2" name="Заголовок 1"/>
          <p:cNvSpPr>
            <a:spLocks noGrp="1"/>
          </p:cNvSpPr>
          <p:nvPr>
            <p:ph type="title"/>
          </p:nvPr>
        </p:nvSpPr>
        <p:spPr bwMode="auto">
          <a:xfrm>
            <a:off x="457200" y="274638"/>
            <a:ext cx="8229600" cy="1143000"/>
          </a:xfrm>
          <a:prstGeom prst="rect">
            <a:avLst/>
          </a:prstGeom>
        </p:spPr>
        <p:txBody>
          <a:bodyPr vert="horz" lIns="91440" tIns="45720" rIns="91440" bIns="45720" rtlCol="0" anchor="ctr">
            <a:normAutofit/>
          </a:bodyPr>
          <a:lstStyle/>
          <a:p>
            <a:pPr>
              <a:defRPr/>
            </a:pPr>
            <a:r>
              <a:rPr lang="ru-RU"/>
              <a:t>Образец заголовка</a:t>
            </a:r>
          </a:p>
        </p:txBody>
      </p:sp>
      <p:sp>
        <p:nvSpPr>
          <p:cNvPr id="3" name="Текст 2"/>
          <p:cNvSpPr>
            <a:spLocks noGrp="1"/>
          </p:cNvSpPr>
          <p:nvPr>
            <p:ph type="body" idx="1"/>
          </p:nvPr>
        </p:nvSpPr>
        <p:spPr bwMode="auto">
          <a:xfrm>
            <a:off x="457200" y="1600200"/>
            <a:ext cx="8229600" cy="4525963"/>
          </a:xfrm>
          <a:prstGeom prst="rect">
            <a:avLst/>
          </a:prstGeom>
        </p:spPr>
        <p:txBody>
          <a:bodyPr vert="horz" lIns="91440" tIns="45720" rIns="91440" bIns="45720" rtlCol="0">
            <a:normAutofit/>
          </a:bodyPr>
          <a:lstStyle/>
          <a:p>
            <a:pPr lvl="0">
              <a:defRPr/>
            </a:pPr>
            <a:r>
              <a:rPr lang="ru-RU"/>
              <a:t>Образец текста</a:t>
            </a:r>
            <a:endParaRPr/>
          </a:p>
          <a:p>
            <a:pPr lvl="1">
              <a:defRPr/>
            </a:pPr>
            <a:r>
              <a:rPr lang="ru-RU"/>
              <a:t>Второй уровень</a:t>
            </a:r>
            <a:endParaRPr/>
          </a:p>
          <a:p>
            <a:pPr lvl="2">
              <a:defRPr/>
            </a:pPr>
            <a:r>
              <a:rPr lang="ru-RU"/>
              <a:t>Третий уровень</a:t>
            </a:r>
            <a:endParaRPr/>
          </a:p>
          <a:p>
            <a:pPr lvl="3">
              <a:defRPr/>
            </a:pPr>
            <a:r>
              <a:rPr lang="ru-RU"/>
              <a:t>Четвертый уровень</a:t>
            </a:r>
            <a:endParaRPr/>
          </a:p>
          <a:p>
            <a:pPr lvl="4">
              <a:defRPr/>
            </a:pPr>
            <a:r>
              <a:rPr lang="ru-RU"/>
              <a:t>Пятый уровень</a:t>
            </a:r>
          </a:p>
        </p:txBody>
      </p:sp>
      <p:sp>
        <p:nvSpPr>
          <p:cNvPr id="4" name="Дата 3"/>
          <p:cNvSpPr>
            <a:spLocks noGrp="1"/>
          </p:cNvSpPr>
          <p:nvPr>
            <p:ph type="dt" sz="half" idx="2"/>
          </p:nvPr>
        </p:nvSpPr>
        <p:spPr bwMode="auto">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Bahnschrift"/>
              </a:defRPr>
            </a:lvl1pPr>
          </a:lstStyle>
          <a:p>
            <a:pPr>
              <a:defRPr/>
            </a:pPr>
            <a:fld id="{A786B45B-7259-423C-ADEA-0A8295AF983A}" type="datetimeFigureOut">
              <a:rPr lang="ru-RU"/>
              <a:t>16.09.2024</a:t>
            </a:fld>
            <a:endParaRPr lang="ru-RU"/>
          </a:p>
        </p:txBody>
      </p:sp>
      <p:sp>
        <p:nvSpPr>
          <p:cNvPr id="5" name="Нижний колонтитул 4"/>
          <p:cNvSpPr>
            <a:spLocks noGrp="1"/>
          </p:cNvSpPr>
          <p:nvPr>
            <p:ph type="ftr" sz="quarter" idx="3"/>
          </p:nvPr>
        </p:nvSpPr>
        <p:spPr bwMode="auto">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Bahnschrift"/>
              </a:defRPr>
            </a:lvl1pPr>
          </a:lstStyle>
          <a:p>
            <a:pPr>
              <a:defRPr/>
            </a:pPr>
            <a:endParaRPr lang="ru-RU"/>
          </a:p>
        </p:txBody>
      </p:sp>
      <p:sp>
        <p:nvSpPr>
          <p:cNvPr id="6" name="Номер слайда 5"/>
          <p:cNvSpPr>
            <a:spLocks noGrp="1"/>
          </p:cNvSpPr>
          <p:nvPr>
            <p:ph type="sldNum" sz="quarter" idx="4"/>
          </p:nvPr>
        </p:nvSpPr>
        <p:spPr bwMode="auto">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Bahnschrift"/>
              </a:defRPr>
            </a:lvl1pPr>
          </a:lstStyle>
          <a:p>
            <a:pPr>
              <a:defRPr/>
            </a:pPr>
            <a:fld id="{019CC7AB-115E-4198-AD55-25432CB63579}" type="slidenum">
              <a:rPr lang="ru-RU"/>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a:spcBef>
          <a:spcPts val="0"/>
        </a:spcBef>
        <a:buNone/>
        <a:defRPr sz="4400">
          <a:solidFill>
            <a:schemeClr val="tx1"/>
          </a:solidFill>
          <a:latin typeface="Bahnschrift"/>
          <a:ea typeface="+mj-ea"/>
          <a:cs typeface="+mj-cs"/>
        </a:defRPr>
      </a:lvl1pPr>
    </p:titleStyle>
    <p:bodyStyle>
      <a:lvl1pPr marL="342900" indent="-342900" algn="l" defTabSz="914400">
        <a:spcBef>
          <a:spcPts val="0"/>
        </a:spcBef>
        <a:buFont typeface="Arial"/>
        <a:buChar char="•"/>
        <a:defRPr sz="3200">
          <a:solidFill>
            <a:schemeClr val="tx1"/>
          </a:solidFill>
          <a:latin typeface="Bahnschrift"/>
          <a:ea typeface="+mn-ea"/>
          <a:cs typeface="+mn-cs"/>
        </a:defRPr>
      </a:lvl1pPr>
      <a:lvl2pPr marL="742950" indent="-285750" algn="l" defTabSz="914400">
        <a:spcBef>
          <a:spcPts val="0"/>
        </a:spcBef>
        <a:buFont typeface="Arial"/>
        <a:buChar char="–"/>
        <a:defRPr sz="2800">
          <a:solidFill>
            <a:schemeClr val="tx1"/>
          </a:solidFill>
          <a:latin typeface="Bahnschrift"/>
          <a:ea typeface="+mn-ea"/>
          <a:cs typeface="+mn-cs"/>
        </a:defRPr>
      </a:lvl2pPr>
      <a:lvl3pPr marL="1143000" indent="-228600" algn="l" defTabSz="914400">
        <a:spcBef>
          <a:spcPts val="0"/>
        </a:spcBef>
        <a:buFont typeface="Arial"/>
        <a:buChar char="•"/>
        <a:defRPr sz="2400">
          <a:solidFill>
            <a:schemeClr val="tx1"/>
          </a:solidFill>
          <a:latin typeface="Bahnschrift"/>
          <a:ea typeface="+mn-ea"/>
          <a:cs typeface="+mn-cs"/>
        </a:defRPr>
      </a:lvl3pPr>
      <a:lvl4pPr marL="1600200" indent="-228600" algn="l" defTabSz="914400">
        <a:spcBef>
          <a:spcPts val="0"/>
        </a:spcBef>
        <a:buFont typeface="Arial"/>
        <a:buChar char="–"/>
        <a:defRPr sz="2000">
          <a:solidFill>
            <a:schemeClr val="tx1"/>
          </a:solidFill>
          <a:latin typeface="Bahnschrift"/>
          <a:ea typeface="+mn-ea"/>
          <a:cs typeface="+mn-cs"/>
        </a:defRPr>
      </a:lvl4pPr>
      <a:lvl5pPr marL="2057400" indent="-228600" algn="l" defTabSz="914400">
        <a:spcBef>
          <a:spcPts val="0"/>
        </a:spcBef>
        <a:buFont typeface="Arial"/>
        <a:buChar char="»"/>
        <a:defRPr sz="2000">
          <a:solidFill>
            <a:schemeClr val="tx1"/>
          </a:solidFill>
          <a:latin typeface="Bahnschrif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429000" indent="-228600" algn="l" defTabSz="914400">
        <a:spcBef>
          <a:spcPts val="0"/>
        </a:spcBef>
        <a:buFont typeface="Arial"/>
        <a:buChar char="•"/>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ru-RU"/>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 Id="rId5" Type="http://schemas.openxmlformats.org/officeDocument/2006/relationships/image" Target="../media/image58.jpeg"/><Relationship Id="rId4" Type="http://schemas.openxmlformats.org/officeDocument/2006/relationships/hyperlink" Target="https://topwar.ru/uploads/posts/2018-03/1520727739_zapusk-tu-143.jpg"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topwar.ru/armament/drones/" TargetMode="Externa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hyperlink" Target="https://topwar.ru/uploads/posts/2018-03/1520779086_elementy-kompleksa-mini-bla-zastava-v-transportnom-konteynere.jpg" TargetMode="External"/><Relationship Id="rId2" Type="http://schemas.openxmlformats.org/officeDocument/2006/relationships/image" Target="../media/image71.jpeg"/><Relationship Id="rId1" Type="http://schemas.openxmlformats.org/officeDocument/2006/relationships/slideLayout" Target="../slideLayouts/slideLayout12.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topwar.ru/uploads/posts/2018-03/1520779343_granat-4.jpg" TargetMode="External"/><Relationship Id="rId2" Type="http://schemas.openxmlformats.org/officeDocument/2006/relationships/image" Target="../media/image73.png"/><Relationship Id="rId1" Type="http://schemas.openxmlformats.org/officeDocument/2006/relationships/slideLayout" Target="../slideLayouts/slideLayout12.xml"/><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2.xml"/><Relationship Id="rId4" Type="http://schemas.openxmlformats.org/officeDocument/2006/relationships/image" Target="../media/image78.jpeg"/></Relationships>
</file>

<file path=ppt/slides/_rels/slide43.xml.rels><?xml version="1.0" encoding="UTF-8" standalone="yes"?>
<Relationships xmlns="http://schemas.openxmlformats.org/package/2006/relationships"><Relationship Id="rId3" Type="http://schemas.openxmlformats.org/officeDocument/2006/relationships/hyperlink" Target="https://topwar.ru/uploads/posts/2018-03/1520779847_sistema-svyazi-bespilotnogo-kompleksa-forpost.jpg" TargetMode="External"/><Relationship Id="rId2" Type="http://schemas.openxmlformats.org/officeDocument/2006/relationships/image" Target="../media/image79.png"/><Relationship Id="rId1" Type="http://schemas.openxmlformats.org/officeDocument/2006/relationships/slideLayout" Target="../slideLayouts/slideLayout12.xml"/><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hyperlink" Target="https://topwar.ru/uploads/posts/2018-03/1520780267_orion-v-polete.png" TargetMode="External"/><Relationship Id="rId2" Type="http://schemas.openxmlformats.org/officeDocument/2006/relationships/image" Target="../media/image85.jpeg"/><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12.xml"/><Relationship Id="rId5" Type="http://schemas.openxmlformats.org/officeDocument/2006/relationships/image" Target="../media/image92.png"/><Relationship Id="rId4" Type="http://schemas.openxmlformats.org/officeDocument/2006/relationships/image" Target="../media/image91.jp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jp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2.xml"/><Relationship Id="rId5" Type="http://schemas.openxmlformats.org/officeDocument/2006/relationships/image" Target="../media/image110.jpg"/><Relationship Id="rId4" Type="http://schemas.openxmlformats.org/officeDocument/2006/relationships/image" Target="../media/image109.jpeg"/></Relationships>
</file>

<file path=ppt/slides/_rels/slide62.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2.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64.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11560" y="404664"/>
            <a:ext cx="8136904" cy="18002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lvl="0" algn="ctr"/>
            <a:r>
              <a:rPr lang="ru-RU" sz="2000" b="1" cap="all" dirty="0">
                <a:solidFill>
                  <a:srgbClr val="4E67C8"/>
                </a:solidFill>
                <a:latin typeface="Times New Roman" pitchFamily="18" charset="0"/>
                <a:cs typeface="Times New Roman" pitchFamily="18" charset="0"/>
              </a:rPr>
              <a:t>Федеральное государственное образовательное учреждение высшего образования </a:t>
            </a:r>
            <a:br>
              <a:rPr lang="ru-RU" sz="2000" b="1" cap="all" dirty="0">
                <a:solidFill>
                  <a:srgbClr val="4E67C8"/>
                </a:solidFill>
                <a:latin typeface="Times New Roman" pitchFamily="18" charset="0"/>
                <a:cs typeface="Times New Roman" pitchFamily="18" charset="0"/>
              </a:rPr>
            </a:br>
            <a:r>
              <a:rPr lang="ru-RU" sz="2000" b="1" cap="all" dirty="0" smtClean="0">
                <a:solidFill>
                  <a:srgbClr val="4E67C8"/>
                </a:solidFill>
                <a:latin typeface="Times New Roman" pitchFamily="18" charset="0"/>
                <a:cs typeface="Times New Roman" pitchFamily="18" charset="0"/>
              </a:rPr>
              <a:t>ЗАБАЙКАЛЬСКИЙ ГОСУДАРСТВЕННЫЙ </a:t>
            </a:r>
            <a:r>
              <a:rPr lang="ru-RU" sz="2000" b="1" cap="all" dirty="0">
                <a:solidFill>
                  <a:srgbClr val="4E67C8"/>
                </a:solidFill>
                <a:latin typeface="Times New Roman" pitchFamily="18" charset="0"/>
                <a:cs typeface="Times New Roman" pitchFamily="18" charset="0"/>
              </a:rPr>
              <a:t>УНИВЕРСИТЕТ</a:t>
            </a:r>
            <a:r>
              <a:rPr lang="en-US" sz="3200" b="1" cap="all" dirty="0">
                <a:solidFill>
                  <a:srgbClr val="4E67C8"/>
                </a:solidFill>
                <a:latin typeface="Times New Roman" pitchFamily="18" charset="0"/>
                <a:cs typeface="Times New Roman" pitchFamily="18" charset="0"/>
              </a:rPr>
              <a:t/>
            </a:r>
            <a:br>
              <a:rPr lang="en-US" sz="3200" b="1" cap="all" dirty="0">
                <a:solidFill>
                  <a:srgbClr val="4E67C8"/>
                </a:solidFill>
                <a:latin typeface="Times New Roman" pitchFamily="18" charset="0"/>
                <a:cs typeface="Times New Roman" pitchFamily="18" charset="0"/>
              </a:rPr>
            </a:br>
            <a:r>
              <a:rPr lang="ru-RU" sz="3200" b="1" cap="all" dirty="0" smtClean="0">
                <a:gradFill>
                  <a:gsLst>
                    <a:gs pos="0">
                      <a:prstClr val="black"/>
                    </a:gs>
                    <a:gs pos="40000">
                      <a:prstClr val="black">
                        <a:lumMod val="75000"/>
                        <a:lumOff val="25000"/>
                      </a:prstClr>
                    </a:gs>
                    <a:gs pos="100000">
                      <a:srgbClr val="212745">
                        <a:alpha val="65000"/>
                      </a:srgbClr>
                    </a:gs>
                  </a:gsLst>
                  <a:lin ang="5400000" scaled="0"/>
                </a:gradFill>
                <a:latin typeface="Times New Roman" pitchFamily="18" charset="0"/>
                <a:cs typeface="Times New Roman" pitchFamily="18" charset="0"/>
              </a:rPr>
              <a:t>ВОЕННЫЙ УЧЕБНЫЙ ЦЕНТР</a:t>
            </a:r>
            <a:endParaRPr lang="ru-RU" dirty="0">
              <a:solidFill>
                <a:prstClr val="black"/>
              </a:solidFill>
            </a:endParaRPr>
          </a:p>
        </p:txBody>
      </p:sp>
      <p:sp>
        <p:nvSpPr>
          <p:cNvPr id="4" name="Прямоугольник 3"/>
          <p:cNvSpPr/>
          <p:nvPr/>
        </p:nvSpPr>
        <p:spPr>
          <a:xfrm>
            <a:off x="539552" y="3785604"/>
            <a:ext cx="8424936" cy="1940531"/>
          </a:xfrm>
          <a:prstGeom prst="rect">
            <a:avLst/>
          </a:prstGeom>
        </p:spPr>
        <p:txBody>
          <a:bodyPr wrap="square">
            <a:spAutoFit/>
          </a:bodyPr>
          <a:lstStyle/>
          <a:p>
            <a:pPr lvl="0" algn="ctr">
              <a:spcBef>
                <a:spcPct val="20000"/>
              </a:spcBef>
              <a:spcAft>
                <a:spcPts val="300"/>
              </a:spcAft>
              <a:buClr>
                <a:srgbClr val="F14124">
                  <a:lumMod val="75000"/>
                </a:srgbClr>
              </a:buClr>
              <a:buSzPct val="130000"/>
            </a:pPr>
            <a:r>
              <a:rPr lang="ru-RU" sz="2800" b="1" dirty="0" smtClean="0">
                <a:solidFill>
                  <a:srgbClr val="FF0000"/>
                </a:solidFill>
                <a:latin typeface="Times New Roman" pitchFamily="18" charset="0"/>
                <a:cs typeface="Times New Roman" pitchFamily="18" charset="0"/>
              </a:rPr>
              <a:t>Тема </a:t>
            </a:r>
            <a:r>
              <a:rPr lang="ru-RU" sz="2800" b="1" dirty="0">
                <a:solidFill>
                  <a:srgbClr val="FF0000"/>
                </a:solidFill>
                <a:latin typeface="Times New Roman" pitchFamily="18" charset="0"/>
                <a:cs typeface="Times New Roman" pitchFamily="18" charset="0"/>
              </a:rPr>
              <a:t>№ 4</a:t>
            </a:r>
            <a:r>
              <a:rPr lang="ru-RU" sz="2800" b="1" dirty="0" smtClean="0">
                <a:solidFill>
                  <a:srgbClr val="FF0000"/>
                </a:solidFill>
                <a:latin typeface="Times New Roman" pitchFamily="18" charset="0"/>
                <a:cs typeface="Times New Roman" pitchFamily="18" charset="0"/>
              </a:rPr>
              <a:t>. </a:t>
            </a:r>
            <a:r>
              <a:rPr lang="ru-RU" sz="2800" dirty="0" smtClean="0">
                <a:solidFill>
                  <a:srgbClr val="FF0000"/>
                </a:solidFill>
                <a:latin typeface="Times New Roman" pitchFamily="18" charset="0"/>
                <a:cs typeface="Times New Roman" pitchFamily="18" charset="0"/>
              </a:rPr>
              <a:t>«</a:t>
            </a:r>
            <a:r>
              <a:rPr lang="ru-RU" sz="2800" b="1" dirty="0">
                <a:solidFill>
                  <a:srgbClr val="FF0000"/>
                </a:solidFill>
                <a:latin typeface="Times New Roman" pitchFamily="18" charset="0"/>
                <a:cs typeface="Times New Roman" pitchFamily="18" charset="0"/>
              </a:rPr>
              <a:t>Организация, вооружение и боевая техника подразделений  МСР, МСВ, МСО</a:t>
            </a:r>
            <a:r>
              <a:rPr lang="ru-RU" sz="2800" b="1" dirty="0" smtClean="0">
                <a:solidFill>
                  <a:srgbClr val="FF0000"/>
                </a:solidFill>
                <a:latin typeface="Times New Roman"/>
                <a:ea typeface="Times New Roman"/>
              </a:rPr>
              <a:t>»</a:t>
            </a:r>
          </a:p>
          <a:p>
            <a:pPr lvl="0" algn="ctr">
              <a:spcBef>
                <a:spcPct val="20000"/>
              </a:spcBef>
              <a:spcAft>
                <a:spcPts val="300"/>
              </a:spcAft>
              <a:buClr>
                <a:srgbClr val="F14124">
                  <a:lumMod val="75000"/>
                </a:srgbClr>
              </a:buClr>
              <a:buSzPct val="130000"/>
            </a:pPr>
            <a:r>
              <a:rPr lang="ru-RU" sz="2800" b="1" dirty="0" smtClean="0">
                <a:solidFill>
                  <a:srgbClr val="FF0000"/>
                </a:solidFill>
                <a:latin typeface="Times New Roman"/>
              </a:rPr>
              <a:t>Занятие №2.</a:t>
            </a:r>
            <a:r>
              <a:rPr lang="ru-RU" sz="2800" b="1" dirty="0"/>
              <a:t> </a:t>
            </a:r>
            <a:r>
              <a:rPr lang="ru-RU" sz="2800" dirty="0">
                <a:solidFill>
                  <a:srgbClr val="FF0000"/>
                </a:solidFill>
                <a:latin typeface="Times New Roman" pitchFamily="18" charset="0"/>
                <a:cs typeface="Times New Roman" pitchFamily="18" charset="0"/>
              </a:rPr>
              <a:t>Основные виды и ТТХ БПЛА применяемых в ВС РФ .</a:t>
            </a:r>
            <a:endParaRPr lang="ru-RU" sz="28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6290511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Прямоугольник 218"/>
          <p:cNvSpPr/>
          <p:nvPr/>
        </p:nvSpPr>
        <p:spPr>
          <a:xfrm>
            <a:off x="4427984" y="585596"/>
            <a:ext cx="4048393" cy="1059072"/>
          </a:xfrm>
          <a:prstGeom prst="rect">
            <a:avLst/>
          </a:prstGeom>
          <a:noFill/>
          <a:ln w="0">
            <a:noFill/>
          </a:ln>
        </p:spPr>
        <p:style>
          <a:lnRef idx="0">
            <a:scrgbClr r="0" g="0" b="0"/>
          </a:lnRef>
          <a:fillRef idx="0">
            <a:scrgbClr r="0" g="0" b="0"/>
          </a:fillRef>
          <a:effectRef idx="0">
            <a:scrgbClr r="0" g="0" b="0"/>
          </a:effectRef>
          <a:fontRef idx="minor"/>
        </p:style>
        <p:txBody>
          <a:bodyPr lIns="67491" tIns="33746" rIns="67491" bIns="33746" anchor="t">
            <a:noAutofit/>
          </a:bodyPr>
          <a:lstStyle/>
          <a:p>
            <a:pPr marL="9449" algn="ctr">
              <a:lnSpc>
                <a:spcPts val="1953"/>
              </a:lnSpc>
            </a:pPr>
            <a:r>
              <a:rPr lang="ru-RU" b="1" spc="-1" dirty="0">
                <a:solidFill>
                  <a:srgbClr val="FFFFFF"/>
                </a:solidFill>
                <a:latin typeface="Arial"/>
                <a:ea typeface="Microsoft YaHei"/>
              </a:rPr>
              <a:t>История БПЛА</a:t>
            </a:r>
            <a:endParaRPr lang="ru-RU" spc="-1" dirty="0">
              <a:solidFill>
                <a:srgbClr val="FFFFFF"/>
              </a:solidFill>
              <a:latin typeface="Arial"/>
            </a:endParaRPr>
          </a:p>
          <a:p>
            <a:pPr marL="9449" algn="ctr">
              <a:lnSpc>
                <a:spcPts val="1953"/>
              </a:lnSpc>
            </a:pPr>
            <a:r>
              <a:rPr lang="ru-RU" b="1" spc="-16" dirty="0">
                <a:solidFill>
                  <a:srgbClr val="FFFFFF"/>
                </a:solidFill>
                <a:latin typeface="Arial"/>
                <a:ea typeface="Microsoft YaHei"/>
              </a:rPr>
              <a:t>Фау-</a:t>
            </a:r>
            <a:r>
              <a:rPr lang="ru-RU" b="1" spc="-1" dirty="0">
                <a:solidFill>
                  <a:srgbClr val="FFFFFF"/>
                </a:solidFill>
                <a:latin typeface="Arial"/>
                <a:ea typeface="Microsoft YaHei"/>
              </a:rPr>
              <a:t>1</a:t>
            </a:r>
            <a:r>
              <a:rPr lang="ru-RU" b="1" spc="-34" dirty="0">
                <a:solidFill>
                  <a:srgbClr val="FFFFFF"/>
                </a:solidFill>
                <a:latin typeface="Arial"/>
                <a:ea typeface="Microsoft YaHei"/>
              </a:rPr>
              <a:t> </a:t>
            </a:r>
            <a:r>
              <a:rPr lang="ru-RU" b="1" spc="-1" dirty="0">
                <a:solidFill>
                  <a:srgbClr val="FFFFFF"/>
                </a:solidFill>
                <a:latin typeface="Arial"/>
                <a:ea typeface="Microsoft YaHei"/>
              </a:rPr>
              <a:t>—</a:t>
            </a:r>
            <a:r>
              <a:rPr lang="ru-RU" b="1" spc="-34" dirty="0">
                <a:solidFill>
                  <a:srgbClr val="FFFFFF"/>
                </a:solidFill>
                <a:latin typeface="Arial"/>
                <a:ea typeface="Microsoft YaHei"/>
              </a:rPr>
              <a:t> </a:t>
            </a:r>
            <a:r>
              <a:rPr lang="ru-RU" b="1" spc="-1" dirty="0">
                <a:solidFill>
                  <a:srgbClr val="FFFFFF"/>
                </a:solidFill>
                <a:latin typeface="Arial"/>
                <a:ea typeface="Microsoft YaHei"/>
              </a:rPr>
              <a:t>Массовое</a:t>
            </a:r>
            <a:r>
              <a:rPr lang="ru-RU" b="1" spc="-24" dirty="0">
                <a:solidFill>
                  <a:srgbClr val="FFFFFF"/>
                </a:solidFill>
                <a:latin typeface="Arial"/>
                <a:ea typeface="Microsoft YaHei"/>
              </a:rPr>
              <a:t> </a:t>
            </a:r>
            <a:r>
              <a:rPr lang="ru-RU" b="1" spc="-9" dirty="0">
                <a:solidFill>
                  <a:srgbClr val="FFFFFF"/>
                </a:solidFill>
                <a:latin typeface="Arial"/>
                <a:ea typeface="Microsoft YaHei"/>
              </a:rPr>
              <a:t>применение</a:t>
            </a:r>
            <a:r>
              <a:rPr lang="ru-RU" b="1" spc="-26" dirty="0">
                <a:solidFill>
                  <a:srgbClr val="FFFFFF"/>
                </a:solidFill>
                <a:latin typeface="Arial"/>
                <a:ea typeface="Microsoft YaHei"/>
              </a:rPr>
              <a:t> </a:t>
            </a:r>
            <a:r>
              <a:rPr lang="ru-RU" b="1" spc="-1" dirty="0">
                <a:solidFill>
                  <a:srgbClr val="FFFFFF"/>
                </a:solidFill>
                <a:latin typeface="Arial"/>
                <a:ea typeface="Microsoft YaHei"/>
              </a:rPr>
              <a:t>в</a:t>
            </a:r>
            <a:r>
              <a:rPr lang="ru-RU" b="1" spc="-34" dirty="0">
                <a:solidFill>
                  <a:srgbClr val="FFFFFF"/>
                </a:solidFill>
                <a:latin typeface="Arial"/>
                <a:ea typeface="Microsoft YaHei"/>
              </a:rPr>
              <a:t> </a:t>
            </a:r>
            <a:r>
              <a:rPr lang="ru-RU" b="1" spc="-1" dirty="0">
                <a:solidFill>
                  <a:srgbClr val="FFFFFF"/>
                </a:solidFill>
                <a:latin typeface="Arial"/>
                <a:ea typeface="Microsoft YaHei"/>
              </a:rPr>
              <a:t>боевых</a:t>
            </a:r>
            <a:r>
              <a:rPr lang="ru-RU" b="1" spc="-24" dirty="0">
                <a:solidFill>
                  <a:srgbClr val="FFFFFF"/>
                </a:solidFill>
                <a:latin typeface="Arial"/>
                <a:ea typeface="Microsoft YaHei"/>
              </a:rPr>
              <a:t> </a:t>
            </a:r>
            <a:r>
              <a:rPr lang="ru-RU" b="1" spc="-1" dirty="0">
                <a:solidFill>
                  <a:srgbClr val="FFFFFF"/>
                </a:solidFill>
                <a:latin typeface="Arial"/>
                <a:ea typeface="Microsoft YaHei"/>
              </a:rPr>
              <a:t>действиях</a:t>
            </a:r>
            <a:r>
              <a:rPr lang="ru-RU" b="1" spc="-34" dirty="0">
                <a:solidFill>
                  <a:srgbClr val="FFFFFF"/>
                </a:solidFill>
                <a:latin typeface="Arial"/>
                <a:ea typeface="Microsoft YaHei"/>
              </a:rPr>
              <a:t> </a:t>
            </a:r>
            <a:r>
              <a:rPr lang="ru-RU" b="1" spc="-16" dirty="0">
                <a:solidFill>
                  <a:srgbClr val="FFFFFF"/>
                </a:solidFill>
                <a:latin typeface="Arial"/>
                <a:ea typeface="Microsoft YaHei"/>
              </a:rPr>
              <a:t>БВС</a:t>
            </a:r>
            <a:endParaRPr lang="ru-RU" spc="-1" dirty="0">
              <a:solidFill>
                <a:srgbClr val="FFFFFF"/>
              </a:solidFill>
              <a:latin typeface="Arial"/>
            </a:endParaRPr>
          </a:p>
        </p:txBody>
      </p:sp>
      <p:sp>
        <p:nvSpPr>
          <p:cNvPr id="220" name="object 13"/>
          <p:cNvSpPr/>
          <p:nvPr/>
        </p:nvSpPr>
        <p:spPr>
          <a:xfrm>
            <a:off x="251520" y="1115132"/>
            <a:ext cx="4723305" cy="4913448"/>
          </a:xfrm>
          <a:prstGeom prst="rect">
            <a:avLst/>
          </a:prstGeom>
          <a:noFill/>
          <a:ln w="0">
            <a:noFill/>
          </a:ln>
        </p:spPr>
        <p:style>
          <a:lnRef idx="0">
            <a:scrgbClr r="0" g="0" b="0"/>
          </a:lnRef>
          <a:fillRef idx="0">
            <a:scrgbClr r="0" g="0" b="0"/>
          </a:fillRef>
          <a:effectRef idx="0">
            <a:scrgbClr r="0" g="0" b="0"/>
          </a:effectRef>
          <a:fontRef idx="minor"/>
        </p:style>
        <p:txBody>
          <a:bodyPr lIns="0" tIns="9449" rIns="0" bIns="0" anchor="t">
            <a:spAutoFit/>
          </a:bodyPr>
          <a:lstStyle/>
          <a:p>
            <a:pPr marL="9449">
              <a:lnSpc>
                <a:spcPts val="4113"/>
              </a:lnSpc>
              <a:spcBef>
                <a:spcPts val="74"/>
              </a:spcBef>
            </a:pPr>
            <a:endParaRPr lang="ru-RU" sz="3600" spc="-1" dirty="0">
              <a:solidFill>
                <a:srgbClr val="FFFFFF"/>
              </a:solidFill>
              <a:latin typeface="Arial"/>
            </a:endParaRPr>
          </a:p>
          <a:p>
            <a:pPr marL="9449">
              <a:lnSpc>
                <a:spcPts val="1953"/>
              </a:lnSpc>
            </a:pPr>
            <a:endParaRPr lang="ru-RU" spc="-1" dirty="0">
              <a:solidFill>
                <a:srgbClr val="FFFFFF"/>
              </a:solidFill>
              <a:latin typeface="Arial"/>
            </a:endParaRPr>
          </a:p>
          <a:p>
            <a:pPr marL="9449" algn="just">
              <a:spcBef>
                <a:spcPts val="1444"/>
              </a:spcBef>
              <a:tabLst>
                <a:tab pos="0" algn="l"/>
              </a:tabLst>
            </a:pPr>
            <a:r>
              <a:rPr lang="ru-RU" sz="1350" spc="-1" dirty="0">
                <a:solidFill>
                  <a:srgbClr val="FFFFFF"/>
                </a:solidFill>
                <a:latin typeface="Arial"/>
              </a:rPr>
              <a:t>В</a:t>
            </a:r>
            <a:r>
              <a:rPr lang="ru-RU" sz="1350" spc="-9" dirty="0">
                <a:solidFill>
                  <a:srgbClr val="FFFFFF"/>
                </a:solidFill>
                <a:latin typeface="Arial"/>
              </a:rPr>
              <a:t> </a:t>
            </a:r>
            <a:r>
              <a:rPr lang="ru-RU" sz="1350" spc="-1" dirty="0">
                <a:solidFill>
                  <a:srgbClr val="FFFFFF"/>
                </a:solidFill>
                <a:latin typeface="Arial"/>
              </a:rPr>
              <a:t>1941</a:t>
            </a:r>
            <a:r>
              <a:rPr lang="ru-RU" sz="1350" spc="-9" dirty="0">
                <a:solidFill>
                  <a:srgbClr val="FFFFFF"/>
                </a:solidFill>
                <a:latin typeface="Arial"/>
              </a:rPr>
              <a:t> </a:t>
            </a:r>
            <a:r>
              <a:rPr lang="ru-RU" sz="1350" spc="-1" dirty="0">
                <a:solidFill>
                  <a:srgbClr val="FFFFFF"/>
                </a:solidFill>
                <a:latin typeface="Arial"/>
              </a:rPr>
              <a:t>году</a:t>
            </a:r>
            <a:r>
              <a:rPr lang="ru-RU" sz="1350" spc="-24" dirty="0">
                <a:solidFill>
                  <a:srgbClr val="FFFFFF"/>
                </a:solidFill>
                <a:latin typeface="Arial"/>
              </a:rPr>
              <a:t> </a:t>
            </a:r>
            <a:r>
              <a:rPr lang="ru-RU" sz="1350" spc="-1" dirty="0">
                <a:solidFill>
                  <a:srgbClr val="FFFFFF"/>
                </a:solidFill>
                <a:latin typeface="Arial"/>
              </a:rPr>
              <a:t>проект</a:t>
            </a:r>
            <a:r>
              <a:rPr lang="ru-RU" sz="1350" spc="-16" dirty="0">
                <a:solidFill>
                  <a:srgbClr val="FFFFFF"/>
                </a:solidFill>
                <a:latin typeface="Arial"/>
              </a:rPr>
              <a:t> </a:t>
            </a:r>
            <a:r>
              <a:rPr lang="ru-RU" sz="1350" spc="-9" dirty="0">
                <a:solidFill>
                  <a:srgbClr val="FFFFFF"/>
                </a:solidFill>
                <a:latin typeface="Arial"/>
              </a:rPr>
              <a:t>самолета-</a:t>
            </a:r>
            <a:r>
              <a:rPr lang="ru-RU" sz="1350" spc="-1" dirty="0">
                <a:solidFill>
                  <a:srgbClr val="FFFFFF"/>
                </a:solidFill>
                <a:latin typeface="Arial"/>
              </a:rPr>
              <a:t>снаряда</a:t>
            </a:r>
            <a:r>
              <a:rPr lang="ru-RU" sz="1350" spc="-26" dirty="0">
                <a:solidFill>
                  <a:srgbClr val="FFFFFF"/>
                </a:solidFill>
                <a:latin typeface="Arial"/>
              </a:rPr>
              <a:t> </a:t>
            </a:r>
            <a:r>
              <a:rPr lang="ru-RU" sz="1350" spc="-9" dirty="0">
                <a:solidFill>
                  <a:srgbClr val="FFFFFF"/>
                </a:solidFill>
                <a:latin typeface="Arial"/>
              </a:rPr>
              <a:t>Fi-</a:t>
            </a:r>
            <a:r>
              <a:rPr lang="ru-RU" sz="1350" spc="-1" dirty="0">
                <a:solidFill>
                  <a:srgbClr val="FFFFFF"/>
                </a:solidFill>
                <a:latin typeface="Arial"/>
              </a:rPr>
              <a:t>103</a:t>
            </a:r>
            <a:r>
              <a:rPr lang="ru-RU" sz="1350" spc="-9" dirty="0">
                <a:solidFill>
                  <a:srgbClr val="FFFFFF"/>
                </a:solidFill>
                <a:latin typeface="Arial"/>
              </a:rPr>
              <a:t> </a:t>
            </a:r>
            <a:r>
              <a:rPr lang="ru-RU" sz="1350" spc="-19" dirty="0">
                <a:solidFill>
                  <a:srgbClr val="FFFFFF"/>
                </a:solidFill>
                <a:latin typeface="Arial"/>
              </a:rPr>
              <a:t>был </a:t>
            </a:r>
            <a:r>
              <a:rPr lang="ru-RU" sz="1350" spc="-1" dirty="0">
                <a:solidFill>
                  <a:srgbClr val="FFFFFF"/>
                </a:solidFill>
                <a:latin typeface="Arial"/>
              </a:rPr>
              <a:t>представлен</a:t>
            </a:r>
            <a:r>
              <a:rPr lang="ru-RU" sz="1350" spc="-60" dirty="0">
                <a:solidFill>
                  <a:srgbClr val="FFFFFF"/>
                </a:solidFill>
                <a:latin typeface="Arial"/>
              </a:rPr>
              <a:t> </a:t>
            </a:r>
            <a:r>
              <a:rPr lang="ru-RU" sz="1350" spc="-1" dirty="0">
                <a:solidFill>
                  <a:srgbClr val="FFFFFF"/>
                </a:solidFill>
                <a:latin typeface="Arial"/>
              </a:rPr>
              <a:t>на</a:t>
            </a:r>
            <a:r>
              <a:rPr lang="ru-RU" sz="1350" spc="-41" dirty="0">
                <a:solidFill>
                  <a:srgbClr val="FFFFFF"/>
                </a:solidFill>
                <a:latin typeface="Arial"/>
              </a:rPr>
              <a:t> </a:t>
            </a:r>
            <a:r>
              <a:rPr lang="ru-RU" sz="1350" spc="-1" dirty="0">
                <a:solidFill>
                  <a:srgbClr val="FFFFFF"/>
                </a:solidFill>
                <a:latin typeface="Arial"/>
              </a:rPr>
              <a:t>рассмотрение</a:t>
            </a:r>
            <a:r>
              <a:rPr lang="ru-RU" sz="1350" spc="-60" dirty="0">
                <a:solidFill>
                  <a:srgbClr val="FFFFFF"/>
                </a:solidFill>
                <a:latin typeface="Arial"/>
              </a:rPr>
              <a:t> </a:t>
            </a:r>
            <a:r>
              <a:rPr lang="ru-RU" sz="1350" spc="-1" dirty="0">
                <a:solidFill>
                  <a:srgbClr val="FFFFFF"/>
                </a:solidFill>
                <a:latin typeface="Arial"/>
              </a:rPr>
              <a:t>Министерства</a:t>
            </a:r>
            <a:r>
              <a:rPr lang="ru-RU" sz="1350" spc="-56" dirty="0">
                <a:solidFill>
                  <a:srgbClr val="FFFFFF"/>
                </a:solidFill>
                <a:latin typeface="Arial"/>
              </a:rPr>
              <a:t> </a:t>
            </a:r>
            <a:r>
              <a:rPr lang="ru-RU" sz="1350" spc="-9" dirty="0">
                <a:solidFill>
                  <a:srgbClr val="FFFFFF"/>
                </a:solidFill>
                <a:latin typeface="Arial"/>
              </a:rPr>
              <a:t>авиации Германии. </a:t>
            </a:r>
            <a:r>
              <a:rPr lang="ru-RU" sz="1600" spc="-1" dirty="0">
                <a:solidFill>
                  <a:srgbClr val="FFFFFF"/>
                </a:solidFill>
                <a:latin typeface="Bahnschrift" panose="020B0502040204020203" pitchFamily="34" charset="0"/>
              </a:rPr>
              <a:t>Основным</a:t>
            </a:r>
            <a:r>
              <a:rPr lang="ru-RU" sz="1350" spc="-26" dirty="0">
                <a:solidFill>
                  <a:srgbClr val="FFFFFF"/>
                </a:solidFill>
                <a:latin typeface="Arial"/>
              </a:rPr>
              <a:t> </a:t>
            </a:r>
            <a:r>
              <a:rPr lang="ru-RU" sz="1350" spc="-9" dirty="0">
                <a:solidFill>
                  <a:srgbClr val="FFFFFF"/>
                </a:solidFill>
                <a:latin typeface="Arial"/>
              </a:rPr>
              <a:t>двигателем</a:t>
            </a:r>
            <a:r>
              <a:rPr lang="ru-RU" sz="1350" spc="-31" dirty="0">
                <a:solidFill>
                  <a:srgbClr val="FFFFFF"/>
                </a:solidFill>
                <a:latin typeface="Arial"/>
              </a:rPr>
              <a:t> </a:t>
            </a:r>
            <a:r>
              <a:rPr lang="ru-RU" sz="1350" spc="-1" dirty="0">
                <a:solidFill>
                  <a:srgbClr val="FFFFFF"/>
                </a:solidFill>
                <a:latin typeface="Arial"/>
              </a:rPr>
              <a:t>аппарата</a:t>
            </a:r>
            <a:r>
              <a:rPr lang="ru-RU" sz="1350" spc="-26" dirty="0">
                <a:solidFill>
                  <a:srgbClr val="FFFFFF"/>
                </a:solidFill>
                <a:latin typeface="Arial"/>
              </a:rPr>
              <a:t> </a:t>
            </a:r>
            <a:r>
              <a:rPr lang="ru-RU" sz="1350" spc="-1" dirty="0">
                <a:solidFill>
                  <a:srgbClr val="FFFFFF"/>
                </a:solidFill>
                <a:latin typeface="Arial"/>
              </a:rPr>
              <a:t>был</a:t>
            </a:r>
            <a:r>
              <a:rPr lang="ru-RU" sz="1350" spc="-9" dirty="0">
                <a:solidFill>
                  <a:srgbClr val="FFFFFF"/>
                </a:solidFill>
                <a:latin typeface="Arial"/>
              </a:rPr>
              <a:t> пульсирующий воздушно-</a:t>
            </a:r>
            <a:r>
              <a:rPr lang="ru-RU" sz="1350" spc="-1" dirty="0">
                <a:solidFill>
                  <a:srgbClr val="FFFFFF"/>
                </a:solidFill>
                <a:latin typeface="Arial"/>
              </a:rPr>
              <a:t>реактивный</a:t>
            </a:r>
            <a:r>
              <a:rPr lang="ru-RU" sz="1350" spc="-31" dirty="0">
                <a:solidFill>
                  <a:srgbClr val="FFFFFF"/>
                </a:solidFill>
                <a:latin typeface="Arial"/>
              </a:rPr>
              <a:t> </a:t>
            </a:r>
            <a:r>
              <a:rPr lang="ru-RU" sz="1350" spc="-1" dirty="0">
                <a:solidFill>
                  <a:srgbClr val="FFFFFF"/>
                </a:solidFill>
                <a:latin typeface="Arial"/>
              </a:rPr>
              <a:t>двигатель,</a:t>
            </a:r>
            <a:r>
              <a:rPr lang="ru-RU" sz="1350" spc="-26" dirty="0">
                <a:solidFill>
                  <a:srgbClr val="FFFFFF"/>
                </a:solidFill>
                <a:latin typeface="Arial"/>
              </a:rPr>
              <a:t> </a:t>
            </a:r>
            <a:r>
              <a:rPr lang="ru-RU" sz="1350" spc="-1" dirty="0">
                <a:solidFill>
                  <a:srgbClr val="FFFFFF"/>
                </a:solidFill>
                <a:latin typeface="Arial"/>
              </a:rPr>
              <a:t>созданный</a:t>
            </a:r>
            <a:r>
              <a:rPr lang="ru-RU" sz="1350" spc="-26" dirty="0">
                <a:solidFill>
                  <a:srgbClr val="FFFFFF"/>
                </a:solidFill>
                <a:latin typeface="Arial"/>
              </a:rPr>
              <a:t> </a:t>
            </a:r>
            <a:r>
              <a:rPr lang="ru-RU" sz="1350" spc="-1" dirty="0">
                <a:solidFill>
                  <a:srgbClr val="FFFFFF"/>
                </a:solidFill>
                <a:latin typeface="Arial"/>
              </a:rPr>
              <a:t>в</a:t>
            </a:r>
            <a:r>
              <a:rPr lang="ru-RU" sz="1350" spc="-19" dirty="0">
                <a:solidFill>
                  <a:srgbClr val="FFFFFF"/>
                </a:solidFill>
                <a:latin typeface="Arial"/>
              </a:rPr>
              <a:t> </a:t>
            </a:r>
            <a:r>
              <a:rPr lang="ru-RU" sz="1350" spc="-9" dirty="0">
                <a:solidFill>
                  <a:srgbClr val="FFFFFF"/>
                </a:solidFill>
                <a:latin typeface="Arial"/>
              </a:rPr>
              <a:t>30-</a:t>
            </a:r>
            <a:r>
              <a:rPr lang="ru-RU" sz="1350" spc="-39" dirty="0">
                <a:solidFill>
                  <a:srgbClr val="FFFFFF"/>
                </a:solidFill>
                <a:latin typeface="Arial"/>
              </a:rPr>
              <a:t>е </a:t>
            </a:r>
            <a:r>
              <a:rPr lang="ru-RU" sz="1350" spc="-1" dirty="0">
                <a:solidFill>
                  <a:srgbClr val="FFFFFF"/>
                </a:solidFill>
                <a:latin typeface="Arial"/>
              </a:rPr>
              <a:t>годы</a:t>
            </a:r>
            <a:r>
              <a:rPr lang="ru-RU" sz="1350" spc="-39" dirty="0">
                <a:solidFill>
                  <a:srgbClr val="FFFFFF"/>
                </a:solidFill>
                <a:latin typeface="Arial"/>
              </a:rPr>
              <a:t> </a:t>
            </a:r>
            <a:r>
              <a:rPr lang="ru-RU" sz="1350" spc="-1" dirty="0">
                <a:solidFill>
                  <a:srgbClr val="FFFFFF"/>
                </a:solidFill>
                <a:latin typeface="Arial"/>
              </a:rPr>
              <a:t>немецким</a:t>
            </a:r>
            <a:r>
              <a:rPr lang="ru-RU" sz="1350" spc="-41" dirty="0">
                <a:solidFill>
                  <a:srgbClr val="FFFFFF"/>
                </a:solidFill>
                <a:latin typeface="Arial"/>
              </a:rPr>
              <a:t> </a:t>
            </a:r>
            <a:r>
              <a:rPr lang="ru-RU" sz="1350" spc="-1" dirty="0">
                <a:solidFill>
                  <a:srgbClr val="FFFFFF"/>
                </a:solidFill>
                <a:latin typeface="Arial"/>
              </a:rPr>
              <a:t>конструктором</a:t>
            </a:r>
            <a:r>
              <a:rPr lang="ru-RU" sz="1350" spc="-41" dirty="0">
                <a:solidFill>
                  <a:srgbClr val="FFFFFF"/>
                </a:solidFill>
                <a:latin typeface="Arial"/>
              </a:rPr>
              <a:t> </a:t>
            </a:r>
            <a:r>
              <a:rPr lang="ru-RU" sz="1350" spc="-1" dirty="0">
                <a:solidFill>
                  <a:srgbClr val="FFFFFF"/>
                </a:solidFill>
                <a:latin typeface="Arial"/>
              </a:rPr>
              <a:t>Паулем</a:t>
            </a:r>
            <a:r>
              <a:rPr lang="ru-RU" sz="1350" spc="-41" dirty="0">
                <a:solidFill>
                  <a:srgbClr val="FFFFFF"/>
                </a:solidFill>
                <a:latin typeface="Arial"/>
              </a:rPr>
              <a:t> </a:t>
            </a:r>
            <a:r>
              <a:rPr lang="ru-RU" sz="1350" spc="-9" dirty="0">
                <a:solidFill>
                  <a:srgbClr val="FFFFFF"/>
                </a:solidFill>
                <a:latin typeface="Arial"/>
              </a:rPr>
              <a:t>Шмидтом.</a:t>
            </a:r>
            <a:endParaRPr lang="ru-RU" sz="1350" spc="-1" dirty="0">
              <a:solidFill>
                <a:srgbClr val="FFFFFF"/>
              </a:solidFill>
              <a:latin typeface="Arial"/>
            </a:endParaRPr>
          </a:p>
          <a:p>
            <a:pPr marL="9449" algn="just">
              <a:tabLst>
                <a:tab pos="0" algn="l"/>
              </a:tabLst>
            </a:pPr>
            <a:endParaRPr lang="ru-RU" sz="1350" spc="-1" dirty="0">
              <a:solidFill>
                <a:srgbClr val="FFFFFF"/>
              </a:solidFill>
              <a:latin typeface="Arial"/>
            </a:endParaRPr>
          </a:p>
          <a:p>
            <a:pPr marL="9449" algn="just">
              <a:tabLst>
                <a:tab pos="0" algn="l"/>
              </a:tabLst>
            </a:pPr>
            <a:r>
              <a:rPr lang="ru-RU" sz="1350" spc="-1" dirty="0">
                <a:solidFill>
                  <a:srgbClr val="FFFFFF"/>
                </a:solidFill>
                <a:latin typeface="Arial"/>
              </a:rPr>
              <a:t>Двигатель</a:t>
            </a:r>
            <a:r>
              <a:rPr lang="ru-RU" sz="1350" spc="-39" dirty="0">
                <a:solidFill>
                  <a:srgbClr val="FFFFFF"/>
                </a:solidFill>
                <a:latin typeface="Arial"/>
              </a:rPr>
              <a:t> </a:t>
            </a:r>
            <a:r>
              <a:rPr lang="ru-RU" sz="1350" spc="-1" dirty="0">
                <a:solidFill>
                  <a:srgbClr val="FFFFFF"/>
                </a:solidFill>
                <a:latin typeface="Arial"/>
              </a:rPr>
              <a:t>был</a:t>
            </a:r>
            <a:r>
              <a:rPr lang="ru-RU" sz="1350" spc="-19" dirty="0">
                <a:solidFill>
                  <a:srgbClr val="FFFFFF"/>
                </a:solidFill>
                <a:latin typeface="Arial"/>
              </a:rPr>
              <a:t> </a:t>
            </a:r>
            <a:r>
              <a:rPr lang="ru-RU" sz="1350" spc="-1" dirty="0">
                <a:solidFill>
                  <a:srgbClr val="FFFFFF"/>
                </a:solidFill>
                <a:latin typeface="Arial"/>
              </a:rPr>
              <a:t>воплощен</a:t>
            </a:r>
            <a:r>
              <a:rPr lang="ru-RU" sz="1350" spc="-41" dirty="0">
                <a:solidFill>
                  <a:srgbClr val="FFFFFF"/>
                </a:solidFill>
                <a:latin typeface="Arial"/>
              </a:rPr>
              <a:t> </a:t>
            </a:r>
            <a:r>
              <a:rPr lang="ru-RU" sz="1350" spc="-1" dirty="0">
                <a:solidFill>
                  <a:srgbClr val="FFFFFF"/>
                </a:solidFill>
                <a:latin typeface="Arial"/>
              </a:rPr>
              <a:t>в</a:t>
            </a:r>
            <a:r>
              <a:rPr lang="ru-RU" sz="1350" spc="-31" dirty="0">
                <a:solidFill>
                  <a:srgbClr val="FFFFFF"/>
                </a:solidFill>
                <a:latin typeface="Arial"/>
              </a:rPr>
              <a:t> </a:t>
            </a:r>
            <a:r>
              <a:rPr lang="ru-RU" sz="1350" spc="-1" dirty="0">
                <a:solidFill>
                  <a:srgbClr val="FFFFFF"/>
                </a:solidFill>
                <a:latin typeface="Arial"/>
              </a:rPr>
              <a:t>металле</a:t>
            </a:r>
            <a:r>
              <a:rPr lang="ru-RU" sz="1350" spc="-39" dirty="0">
                <a:solidFill>
                  <a:srgbClr val="FFFFFF"/>
                </a:solidFill>
                <a:latin typeface="Arial"/>
              </a:rPr>
              <a:t> </a:t>
            </a:r>
            <a:r>
              <a:rPr lang="ru-RU" sz="1350" spc="-1" dirty="0">
                <a:solidFill>
                  <a:srgbClr val="FFFFFF"/>
                </a:solidFill>
                <a:latin typeface="Arial"/>
              </a:rPr>
              <a:t>в</a:t>
            </a:r>
            <a:r>
              <a:rPr lang="ru-RU" sz="1350" spc="-26" dirty="0">
                <a:solidFill>
                  <a:srgbClr val="FFFFFF"/>
                </a:solidFill>
                <a:latin typeface="Arial"/>
              </a:rPr>
              <a:t> </a:t>
            </a:r>
            <a:r>
              <a:rPr lang="ru-RU" sz="1350" spc="-1" dirty="0">
                <a:solidFill>
                  <a:srgbClr val="FFFFFF"/>
                </a:solidFill>
                <a:latin typeface="Arial"/>
              </a:rPr>
              <a:t>1938</a:t>
            </a:r>
            <a:r>
              <a:rPr lang="ru-RU" sz="1350" spc="-31" dirty="0">
                <a:solidFill>
                  <a:srgbClr val="FFFFFF"/>
                </a:solidFill>
                <a:latin typeface="Arial"/>
              </a:rPr>
              <a:t> </a:t>
            </a:r>
            <a:r>
              <a:rPr lang="ru-RU" sz="1350" spc="-1" dirty="0">
                <a:solidFill>
                  <a:srgbClr val="FFFFFF"/>
                </a:solidFill>
                <a:latin typeface="Arial"/>
              </a:rPr>
              <a:t>году.</a:t>
            </a:r>
            <a:r>
              <a:rPr lang="ru-RU" sz="1350" spc="-31" dirty="0">
                <a:solidFill>
                  <a:srgbClr val="FFFFFF"/>
                </a:solidFill>
                <a:latin typeface="Arial"/>
              </a:rPr>
              <a:t> </a:t>
            </a:r>
            <a:r>
              <a:rPr lang="ru-RU" sz="1350" spc="-16" dirty="0">
                <a:solidFill>
                  <a:srgbClr val="FFFFFF"/>
                </a:solidFill>
                <a:latin typeface="Arial"/>
              </a:rPr>
              <a:t>Идея </a:t>
            </a:r>
            <a:r>
              <a:rPr lang="ru-RU" sz="1350" spc="-9" dirty="0">
                <a:solidFill>
                  <a:srgbClr val="FFFFFF"/>
                </a:solidFill>
                <a:latin typeface="Arial"/>
              </a:rPr>
              <a:t>пульсирующего</a:t>
            </a:r>
            <a:r>
              <a:rPr lang="ru-RU" sz="1350" spc="16" dirty="0">
                <a:solidFill>
                  <a:srgbClr val="FFFFFF"/>
                </a:solidFill>
                <a:latin typeface="Arial"/>
              </a:rPr>
              <a:t> </a:t>
            </a:r>
            <a:r>
              <a:rPr lang="ru-RU" sz="1350" spc="-9" dirty="0">
                <a:solidFill>
                  <a:srgbClr val="FFFFFF"/>
                </a:solidFill>
                <a:latin typeface="Arial"/>
              </a:rPr>
              <a:t>воздушно-реактивного</a:t>
            </a:r>
            <a:r>
              <a:rPr lang="ru-RU" sz="1350" spc="16" dirty="0">
                <a:solidFill>
                  <a:srgbClr val="FFFFFF"/>
                </a:solidFill>
                <a:latin typeface="Arial"/>
              </a:rPr>
              <a:t> </a:t>
            </a:r>
            <a:r>
              <a:rPr lang="ru-RU" sz="1350" spc="-9" dirty="0">
                <a:solidFill>
                  <a:srgbClr val="FFFFFF"/>
                </a:solidFill>
                <a:latin typeface="Arial"/>
              </a:rPr>
              <a:t>двигателя </a:t>
            </a:r>
            <a:r>
              <a:rPr lang="ru-RU" sz="1350" spc="-1" dirty="0">
                <a:solidFill>
                  <a:srgbClr val="FFFFFF"/>
                </a:solidFill>
                <a:latin typeface="Arial"/>
              </a:rPr>
              <a:t>(</a:t>
            </a:r>
            <a:r>
              <a:rPr lang="ru-RU" sz="1350" spc="-1" dirty="0" err="1">
                <a:solidFill>
                  <a:srgbClr val="FFFFFF"/>
                </a:solidFill>
                <a:latin typeface="Arial"/>
              </a:rPr>
              <a:t>ПуВРД</a:t>
            </a:r>
            <a:r>
              <a:rPr lang="ru-RU" sz="1350" spc="-1" dirty="0">
                <a:solidFill>
                  <a:srgbClr val="FFFFFF"/>
                </a:solidFill>
                <a:latin typeface="Arial"/>
              </a:rPr>
              <a:t>)</a:t>
            </a:r>
            <a:r>
              <a:rPr lang="ru-RU" sz="1350" spc="-39" dirty="0">
                <a:solidFill>
                  <a:srgbClr val="FFFFFF"/>
                </a:solidFill>
                <a:latin typeface="Arial"/>
              </a:rPr>
              <a:t> </a:t>
            </a:r>
            <a:r>
              <a:rPr lang="ru-RU" sz="1350" spc="-1" dirty="0">
                <a:solidFill>
                  <a:srgbClr val="FFFFFF"/>
                </a:solidFill>
                <a:latin typeface="Arial"/>
              </a:rPr>
              <a:t>была</a:t>
            </a:r>
            <a:r>
              <a:rPr lang="ru-RU" sz="1350" spc="-34" dirty="0">
                <a:solidFill>
                  <a:srgbClr val="FFFFFF"/>
                </a:solidFill>
                <a:latin typeface="Arial"/>
              </a:rPr>
              <a:t> </a:t>
            </a:r>
            <a:r>
              <a:rPr lang="ru-RU" sz="1350" spc="-1" dirty="0">
                <a:solidFill>
                  <a:srgbClr val="FFFFFF"/>
                </a:solidFill>
                <a:latin typeface="Arial"/>
              </a:rPr>
              <a:t>запатентована</a:t>
            </a:r>
            <a:r>
              <a:rPr lang="ru-RU" sz="1350" spc="-49" dirty="0">
                <a:solidFill>
                  <a:srgbClr val="FFFFFF"/>
                </a:solidFill>
                <a:latin typeface="Arial"/>
              </a:rPr>
              <a:t> </a:t>
            </a:r>
            <a:r>
              <a:rPr lang="ru-RU" sz="1350" spc="-1" dirty="0">
                <a:solidFill>
                  <a:srgbClr val="FFFFFF"/>
                </a:solidFill>
                <a:latin typeface="Arial"/>
              </a:rPr>
              <a:t>еще</a:t>
            </a:r>
            <a:r>
              <a:rPr lang="ru-RU" sz="1350" spc="-41" dirty="0">
                <a:solidFill>
                  <a:srgbClr val="FFFFFF"/>
                </a:solidFill>
                <a:latin typeface="Arial"/>
              </a:rPr>
              <a:t> </a:t>
            </a:r>
            <a:r>
              <a:rPr lang="ru-RU" sz="1350" spc="-39" dirty="0">
                <a:solidFill>
                  <a:srgbClr val="FFFFFF"/>
                </a:solidFill>
                <a:latin typeface="Arial"/>
              </a:rPr>
              <a:t>в </a:t>
            </a:r>
            <a:r>
              <a:rPr lang="ru-RU" sz="1350" spc="-1" dirty="0">
                <a:solidFill>
                  <a:srgbClr val="FFFFFF"/>
                </a:solidFill>
                <a:latin typeface="Arial"/>
              </a:rPr>
              <a:t>1906</a:t>
            </a:r>
            <a:r>
              <a:rPr lang="ru-RU" sz="1350" spc="-26" dirty="0">
                <a:solidFill>
                  <a:srgbClr val="FFFFFF"/>
                </a:solidFill>
                <a:latin typeface="Arial"/>
              </a:rPr>
              <a:t> </a:t>
            </a:r>
            <a:r>
              <a:rPr lang="ru-RU" sz="1350" spc="-1" dirty="0">
                <a:solidFill>
                  <a:srgbClr val="FFFFFF"/>
                </a:solidFill>
                <a:latin typeface="Arial"/>
              </a:rPr>
              <a:t>г.</a:t>
            </a:r>
            <a:r>
              <a:rPr lang="ru-RU" sz="1350" spc="-19" dirty="0">
                <a:solidFill>
                  <a:srgbClr val="FFFFFF"/>
                </a:solidFill>
                <a:latin typeface="Arial"/>
              </a:rPr>
              <a:t> </a:t>
            </a:r>
            <a:r>
              <a:rPr lang="ru-RU" sz="1350" spc="-1" dirty="0">
                <a:solidFill>
                  <a:srgbClr val="FFFFFF"/>
                </a:solidFill>
                <a:latin typeface="Arial"/>
              </a:rPr>
              <a:t>русским</a:t>
            </a:r>
            <a:r>
              <a:rPr lang="ru-RU" sz="1350" spc="-19" dirty="0">
                <a:solidFill>
                  <a:srgbClr val="FFFFFF"/>
                </a:solidFill>
                <a:latin typeface="Arial"/>
              </a:rPr>
              <a:t> </a:t>
            </a:r>
            <a:r>
              <a:rPr lang="ru-RU" sz="1350" spc="-1" dirty="0">
                <a:solidFill>
                  <a:srgbClr val="FFFFFF"/>
                </a:solidFill>
                <a:latin typeface="Arial"/>
              </a:rPr>
              <a:t>инженером</a:t>
            </a:r>
            <a:r>
              <a:rPr lang="ru-RU" sz="1350" spc="-34" dirty="0">
                <a:solidFill>
                  <a:srgbClr val="FFFFFF"/>
                </a:solidFill>
                <a:latin typeface="Arial"/>
              </a:rPr>
              <a:t> </a:t>
            </a:r>
            <a:r>
              <a:rPr lang="ru-RU" sz="1350" spc="-1" dirty="0">
                <a:solidFill>
                  <a:srgbClr val="FFFFFF"/>
                </a:solidFill>
                <a:latin typeface="Arial"/>
              </a:rPr>
              <a:t>В.</a:t>
            </a:r>
            <a:r>
              <a:rPr lang="ru-RU" sz="1350" spc="-19" dirty="0">
                <a:solidFill>
                  <a:srgbClr val="FFFFFF"/>
                </a:solidFill>
                <a:latin typeface="Arial"/>
              </a:rPr>
              <a:t> </a:t>
            </a:r>
            <a:r>
              <a:rPr lang="ru-RU" sz="1350" spc="-1" dirty="0">
                <a:solidFill>
                  <a:srgbClr val="FFFFFF"/>
                </a:solidFill>
                <a:latin typeface="Arial"/>
              </a:rPr>
              <a:t>В.</a:t>
            </a:r>
            <a:r>
              <a:rPr lang="ru-RU" sz="1350" spc="-11" dirty="0">
                <a:solidFill>
                  <a:srgbClr val="FFFFFF"/>
                </a:solidFill>
                <a:latin typeface="Arial"/>
              </a:rPr>
              <a:t> </a:t>
            </a:r>
            <a:r>
              <a:rPr lang="ru-RU" sz="1350" spc="-9" dirty="0" err="1">
                <a:solidFill>
                  <a:srgbClr val="FFFFFF"/>
                </a:solidFill>
                <a:latin typeface="Arial"/>
              </a:rPr>
              <a:t>Караводиным</a:t>
            </a:r>
            <a:endParaRPr lang="ru-RU" sz="1350" spc="-1" dirty="0">
              <a:solidFill>
                <a:srgbClr val="FFFFFF"/>
              </a:solidFill>
              <a:latin typeface="Arial"/>
            </a:endParaRPr>
          </a:p>
          <a:p>
            <a:pPr marL="9449" algn="just">
              <a:spcBef>
                <a:spcPts val="1615"/>
              </a:spcBef>
              <a:tabLst>
                <a:tab pos="0" algn="l"/>
              </a:tabLst>
            </a:pPr>
            <a:r>
              <a:rPr lang="ru-RU" sz="1350" spc="-1" dirty="0">
                <a:solidFill>
                  <a:srgbClr val="FFFFFF"/>
                </a:solidFill>
                <a:latin typeface="Arial"/>
              </a:rPr>
              <a:t>Серийное</a:t>
            </a:r>
            <a:r>
              <a:rPr lang="ru-RU" sz="1350" spc="-41" dirty="0">
                <a:solidFill>
                  <a:srgbClr val="FFFFFF"/>
                </a:solidFill>
                <a:latin typeface="Arial"/>
              </a:rPr>
              <a:t> </a:t>
            </a:r>
            <a:r>
              <a:rPr lang="ru-RU" sz="1350" spc="-1" dirty="0">
                <a:solidFill>
                  <a:srgbClr val="FFFFFF"/>
                </a:solidFill>
                <a:latin typeface="Arial"/>
              </a:rPr>
              <a:t>производство</a:t>
            </a:r>
            <a:r>
              <a:rPr lang="ru-RU" sz="1350" spc="-39" dirty="0">
                <a:solidFill>
                  <a:srgbClr val="FFFFFF"/>
                </a:solidFill>
                <a:latin typeface="Arial"/>
              </a:rPr>
              <a:t> </a:t>
            </a:r>
            <a:r>
              <a:rPr lang="ru-RU" sz="1350" spc="-1" dirty="0">
                <a:solidFill>
                  <a:srgbClr val="FFFFFF"/>
                </a:solidFill>
                <a:latin typeface="Arial"/>
              </a:rPr>
              <a:t>ракет</a:t>
            </a:r>
            <a:r>
              <a:rPr lang="ru-RU" sz="1350" spc="-24" dirty="0">
                <a:solidFill>
                  <a:srgbClr val="FFFFFF"/>
                </a:solidFill>
                <a:latin typeface="Arial"/>
              </a:rPr>
              <a:t> </a:t>
            </a:r>
            <a:r>
              <a:rPr lang="ru-RU" sz="1350" spc="-1" dirty="0">
                <a:solidFill>
                  <a:srgbClr val="FFFFFF"/>
                </a:solidFill>
                <a:latin typeface="Arial"/>
              </a:rPr>
              <a:t>началось</a:t>
            </a:r>
            <a:r>
              <a:rPr lang="ru-RU" sz="1350" spc="-26" dirty="0">
                <a:solidFill>
                  <a:srgbClr val="FFFFFF"/>
                </a:solidFill>
                <a:latin typeface="Arial"/>
              </a:rPr>
              <a:t> </a:t>
            </a:r>
            <a:r>
              <a:rPr lang="ru-RU" sz="1350" spc="-1" dirty="0">
                <a:solidFill>
                  <a:srgbClr val="FFFFFF"/>
                </a:solidFill>
                <a:latin typeface="Arial"/>
              </a:rPr>
              <a:t>в</a:t>
            </a:r>
            <a:r>
              <a:rPr lang="ru-RU" sz="1350" spc="-31" dirty="0">
                <a:solidFill>
                  <a:srgbClr val="FFFFFF"/>
                </a:solidFill>
                <a:latin typeface="Arial"/>
              </a:rPr>
              <a:t> </a:t>
            </a:r>
            <a:r>
              <a:rPr lang="ru-RU" sz="1350" spc="-1" dirty="0">
                <a:solidFill>
                  <a:srgbClr val="FFFFFF"/>
                </a:solidFill>
                <a:latin typeface="Arial"/>
              </a:rPr>
              <a:t>1942</a:t>
            </a:r>
            <a:r>
              <a:rPr lang="ru-RU" sz="1350" spc="-19" dirty="0">
                <a:solidFill>
                  <a:srgbClr val="FFFFFF"/>
                </a:solidFill>
                <a:latin typeface="Arial"/>
              </a:rPr>
              <a:t> </a:t>
            </a:r>
            <a:r>
              <a:rPr lang="ru-RU" sz="1350" spc="-1" dirty="0">
                <a:solidFill>
                  <a:srgbClr val="FFFFFF"/>
                </a:solidFill>
                <a:latin typeface="Arial"/>
              </a:rPr>
              <a:t>году</a:t>
            </a:r>
            <a:r>
              <a:rPr lang="ru-RU" sz="1350" spc="-31" dirty="0">
                <a:solidFill>
                  <a:srgbClr val="FFFFFF"/>
                </a:solidFill>
                <a:latin typeface="Arial"/>
              </a:rPr>
              <a:t> </a:t>
            </a:r>
            <a:r>
              <a:rPr lang="ru-RU" sz="1350" spc="-19" dirty="0">
                <a:solidFill>
                  <a:srgbClr val="FFFFFF"/>
                </a:solidFill>
                <a:latin typeface="Arial"/>
              </a:rPr>
              <a:t>на </a:t>
            </a:r>
            <a:r>
              <a:rPr lang="ru-RU" sz="1350" spc="-1" dirty="0">
                <a:solidFill>
                  <a:srgbClr val="FFFFFF"/>
                </a:solidFill>
                <a:latin typeface="Arial"/>
              </a:rPr>
              <a:t>острове</a:t>
            </a:r>
            <a:r>
              <a:rPr lang="ru-RU" sz="1350" spc="-41" dirty="0">
                <a:solidFill>
                  <a:srgbClr val="FFFFFF"/>
                </a:solidFill>
                <a:latin typeface="Arial"/>
              </a:rPr>
              <a:t> </a:t>
            </a:r>
            <a:r>
              <a:rPr lang="ru-RU" sz="1350" spc="-1" dirty="0" err="1">
                <a:solidFill>
                  <a:srgbClr val="FFFFFF"/>
                </a:solidFill>
                <a:latin typeface="Arial"/>
              </a:rPr>
              <a:t>Узедом</a:t>
            </a:r>
            <a:r>
              <a:rPr lang="ru-RU" sz="1350" spc="-1" dirty="0">
                <a:solidFill>
                  <a:srgbClr val="FFFFFF"/>
                </a:solidFill>
                <a:latin typeface="Arial"/>
              </a:rPr>
              <a:t>.</a:t>
            </a:r>
            <a:r>
              <a:rPr lang="ru-RU" sz="1350" spc="-34" dirty="0">
                <a:solidFill>
                  <a:srgbClr val="FFFFFF"/>
                </a:solidFill>
                <a:latin typeface="Arial"/>
              </a:rPr>
              <a:t> </a:t>
            </a:r>
            <a:r>
              <a:rPr lang="ru-RU" sz="1350" spc="-1" dirty="0">
                <a:solidFill>
                  <a:srgbClr val="FFFFFF"/>
                </a:solidFill>
                <a:latin typeface="Arial"/>
              </a:rPr>
              <a:t>Там</a:t>
            </a:r>
            <a:r>
              <a:rPr lang="ru-RU" sz="1350" spc="-26" dirty="0">
                <a:solidFill>
                  <a:srgbClr val="FFFFFF"/>
                </a:solidFill>
                <a:latin typeface="Arial"/>
              </a:rPr>
              <a:t> </a:t>
            </a:r>
            <a:r>
              <a:rPr lang="ru-RU" sz="1350" spc="-1" dirty="0">
                <a:solidFill>
                  <a:srgbClr val="FFFFFF"/>
                </a:solidFill>
                <a:latin typeface="Arial"/>
              </a:rPr>
              <a:t>был</a:t>
            </a:r>
            <a:r>
              <a:rPr lang="ru-RU" sz="1350" spc="-24" dirty="0">
                <a:solidFill>
                  <a:srgbClr val="FFFFFF"/>
                </a:solidFill>
                <a:latin typeface="Arial"/>
              </a:rPr>
              <a:t> </a:t>
            </a:r>
            <a:r>
              <a:rPr lang="ru-RU" sz="1350" spc="-9" dirty="0">
                <a:solidFill>
                  <a:srgbClr val="FFFFFF"/>
                </a:solidFill>
                <a:latin typeface="Arial"/>
              </a:rPr>
              <a:t>расположен </a:t>
            </a:r>
            <a:r>
              <a:rPr lang="ru-RU" sz="1350" spc="-1" dirty="0">
                <a:solidFill>
                  <a:srgbClr val="FFFFFF"/>
                </a:solidFill>
                <a:latin typeface="Arial"/>
              </a:rPr>
              <a:t>концентрационный</a:t>
            </a:r>
            <a:r>
              <a:rPr lang="ru-RU" sz="1350" spc="-60" dirty="0">
                <a:solidFill>
                  <a:srgbClr val="FFFFFF"/>
                </a:solidFill>
                <a:latin typeface="Arial"/>
              </a:rPr>
              <a:t> </a:t>
            </a:r>
            <a:r>
              <a:rPr lang="ru-RU" sz="1350" spc="-1" dirty="0">
                <a:solidFill>
                  <a:srgbClr val="FFFFFF"/>
                </a:solidFill>
                <a:latin typeface="Arial"/>
              </a:rPr>
              <a:t>лагерь,</a:t>
            </a:r>
            <a:r>
              <a:rPr lang="ru-RU" sz="1350" spc="-49" dirty="0">
                <a:solidFill>
                  <a:srgbClr val="FFFFFF"/>
                </a:solidFill>
                <a:latin typeface="Arial"/>
              </a:rPr>
              <a:t> </a:t>
            </a:r>
            <a:r>
              <a:rPr lang="ru-RU" sz="1350" spc="-1" dirty="0">
                <a:solidFill>
                  <a:srgbClr val="FFFFFF"/>
                </a:solidFill>
                <a:latin typeface="Arial"/>
              </a:rPr>
              <a:t>нацисты</a:t>
            </a:r>
            <a:r>
              <a:rPr lang="ru-RU" sz="1350" spc="-45" dirty="0">
                <a:solidFill>
                  <a:srgbClr val="FFFFFF"/>
                </a:solidFill>
                <a:latin typeface="Arial"/>
              </a:rPr>
              <a:t> </a:t>
            </a:r>
            <a:r>
              <a:rPr lang="ru-RU" sz="1350" spc="-9" dirty="0">
                <a:solidFill>
                  <a:srgbClr val="FFFFFF"/>
                </a:solidFill>
                <a:latin typeface="Arial"/>
              </a:rPr>
              <a:t>активно </a:t>
            </a:r>
            <a:r>
              <a:rPr lang="ru-RU" sz="1350" spc="-1" dirty="0">
                <a:solidFill>
                  <a:srgbClr val="FFFFFF"/>
                </a:solidFill>
                <a:latin typeface="Arial"/>
              </a:rPr>
              <a:t>использовали</a:t>
            </a:r>
            <a:r>
              <a:rPr lang="ru-RU" sz="1350" spc="-39" dirty="0">
                <a:solidFill>
                  <a:srgbClr val="FFFFFF"/>
                </a:solidFill>
                <a:latin typeface="Arial"/>
              </a:rPr>
              <a:t> </a:t>
            </a:r>
            <a:r>
              <a:rPr lang="ru-RU" sz="1350" spc="-1" dirty="0">
                <a:solidFill>
                  <a:srgbClr val="FFFFFF"/>
                </a:solidFill>
                <a:latin typeface="Arial"/>
              </a:rPr>
              <a:t>труд</a:t>
            </a:r>
            <a:r>
              <a:rPr lang="ru-RU" sz="1350" spc="-26" dirty="0">
                <a:solidFill>
                  <a:srgbClr val="FFFFFF"/>
                </a:solidFill>
                <a:latin typeface="Arial"/>
              </a:rPr>
              <a:t> </a:t>
            </a:r>
            <a:r>
              <a:rPr lang="ru-RU" sz="1350" spc="-9" dirty="0">
                <a:solidFill>
                  <a:srgbClr val="FFFFFF"/>
                </a:solidFill>
                <a:latin typeface="Arial"/>
              </a:rPr>
              <a:t>заключенных.</a:t>
            </a:r>
            <a:endParaRPr lang="ru-RU" sz="1350" spc="-1" dirty="0">
              <a:solidFill>
                <a:srgbClr val="FFFFFF"/>
              </a:solidFill>
              <a:latin typeface="Arial"/>
            </a:endParaRPr>
          </a:p>
          <a:p>
            <a:pPr marL="9449" algn="just">
              <a:spcBef>
                <a:spcPts val="1624"/>
              </a:spcBef>
              <a:tabLst>
                <a:tab pos="0" algn="l"/>
              </a:tabLst>
            </a:pPr>
            <a:r>
              <a:rPr lang="ru-RU" sz="1350" spc="-1" dirty="0">
                <a:solidFill>
                  <a:srgbClr val="FFFFFF"/>
                </a:solidFill>
                <a:latin typeface="Arial"/>
              </a:rPr>
              <a:t>Боевое</a:t>
            </a:r>
            <a:r>
              <a:rPr lang="ru-RU" sz="1350" spc="-34" dirty="0">
                <a:solidFill>
                  <a:srgbClr val="FFFFFF"/>
                </a:solidFill>
                <a:latin typeface="Arial"/>
              </a:rPr>
              <a:t> </a:t>
            </a:r>
            <a:r>
              <a:rPr lang="ru-RU" sz="1350" spc="-1" dirty="0">
                <a:solidFill>
                  <a:srgbClr val="FFFFFF"/>
                </a:solidFill>
                <a:latin typeface="Arial"/>
              </a:rPr>
              <a:t>развертывание</a:t>
            </a:r>
            <a:r>
              <a:rPr lang="ru-RU" sz="1350" spc="-34" dirty="0">
                <a:solidFill>
                  <a:srgbClr val="FFFFFF"/>
                </a:solidFill>
                <a:latin typeface="Arial"/>
              </a:rPr>
              <a:t> </a:t>
            </a:r>
            <a:r>
              <a:rPr lang="ru-RU" sz="1350" spc="-9" dirty="0">
                <a:solidFill>
                  <a:srgbClr val="FFFFFF"/>
                </a:solidFill>
                <a:latin typeface="Arial"/>
              </a:rPr>
              <a:t>«Фау-</a:t>
            </a:r>
            <a:r>
              <a:rPr lang="ru-RU" sz="1350" spc="-1" dirty="0">
                <a:solidFill>
                  <a:srgbClr val="FFFFFF"/>
                </a:solidFill>
                <a:latin typeface="Arial"/>
              </a:rPr>
              <a:t>1»</a:t>
            </a:r>
            <a:r>
              <a:rPr lang="ru-RU" sz="1350" spc="-26" dirty="0">
                <a:solidFill>
                  <a:srgbClr val="FFFFFF"/>
                </a:solidFill>
                <a:latin typeface="Arial"/>
              </a:rPr>
              <a:t> </a:t>
            </a:r>
            <a:r>
              <a:rPr lang="ru-RU" sz="1350" spc="-1" dirty="0">
                <a:solidFill>
                  <a:srgbClr val="FFFFFF"/>
                </a:solidFill>
                <a:latin typeface="Arial"/>
              </a:rPr>
              <a:t>стартовало</a:t>
            </a:r>
            <a:r>
              <a:rPr lang="ru-RU" sz="1350" spc="-34" dirty="0">
                <a:solidFill>
                  <a:srgbClr val="FFFFFF"/>
                </a:solidFill>
                <a:latin typeface="Arial"/>
              </a:rPr>
              <a:t> </a:t>
            </a:r>
            <a:r>
              <a:rPr lang="ru-RU" sz="1350" spc="-1" dirty="0">
                <a:solidFill>
                  <a:srgbClr val="FFFFFF"/>
                </a:solidFill>
                <a:latin typeface="Arial"/>
              </a:rPr>
              <a:t>в</a:t>
            </a:r>
            <a:r>
              <a:rPr lang="ru-RU" sz="1350" spc="-26" dirty="0">
                <a:solidFill>
                  <a:srgbClr val="FFFFFF"/>
                </a:solidFill>
                <a:latin typeface="Arial"/>
              </a:rPr>
              <a:t> </a:t>
            </a:r>
            <a:r>
              <a:rPr lang="ru-RU" sz="1350" spc="-1" dirty="0">
                <a:solidFill>
                  <a:srgbClr val="FFFFFF"/>
                </a:solidFill>
                <a:latin typeface="Arial"/>
              </a:rPr>
              <a:t>1943</a:t>
            </a:r>
            <a:r>
              <a:rPr lang="ru-RU" sz="1350" spc="-26" dirty="0">
                <a:solidFill>
                  <a:srgbClr val="FFFFFF"/>
                </a:solidFill>
                <a:latin typeface="Arial"/>
              </a:rPr>
              <a:t> </a:t>
            </a:r>
            <a:r>
              <a:rPr lang="ru-RU" sz="1350" spc="-9" dirty="0">
                <a:solidFill>
                  <a:srgbClr val="FFFFFF"/>
                </a:solidFill>
                <a:latin typeface="Arial"/>
              </a:rPr>
              <a:t>году. </a:t>
            </a:r>
            <a:r>
              <a:rPr lang="ru-RU" sz="1350" spc="-1" dirty="0">
                <a:solidFill>
                  <a:srgbClr val="FFFFFF"/>
                </a:solidFill>
                <a:latin typeface="Arial"/>
              </a:rPr>
              <a:t>В</a:t>
            </a:r>
            <a:r>
              <a:rPr lang="ru-RU" sz="1350" spc="-31" dirty="0">
                <a:solidFill>
                  <a:srgbClr val="FFFFFF"/>
                </a:solidFill>
                <a:latin typeface="Arial"/>
              </a:rPr>
              <a:t> </a:t>
            </a:r>
            <a:r>
              <a:rPr lang="ru-RU" sz="1350" spc="-1" dirty="0">
                <a:solidFill>
                  <a:srgbClr val="FFFFFF"/>
                </a:solidFill>
                <a:latin typeface="Arial"/>
              </a:rPr>
              <a:t>июне</a:t>
            </a:r>
            <a:r>
              <a:rPr lang="ru-RU" sz="1350" spc="-41" dirty="0">
                <a:solidFill>
                  <a:srgbClr val="FFFFFF"/>
                </a:solidFill>
                <a:latin typeface="Arial"/>
              </a:rPr>
              <a:t> </a:t>
            </a:r>
            <a:r>
              <a:rPr lang="ru-RU" sz="1350" spc="-1" dirty="0">
                <a:solidFill>
                  <a:srgbClr val="FFFFFF"/>
                </a:solidFill>
                <a:latin typeface="Arial"/>
              </a:rPr>
              <a:t>1944</a:t>
            </a:r>
            <a:r>
              <a:rPr lang="ru-RU" sz="1350" spc="-31" dirty="0">
                <a:solidFill>
                  <a:srgbClr val="FFFFFF"/>
                </a:solidFill>
                <a:latin typeface="Arial"/>
              </a:rPr>
              <a:t> </a:t>
            </a:r>
            <a:r>
              <a:rPr lang="ru-RU" sz="1350" spc="-1" dirty="0">
                <a:solidFill>
                  <a:srgbClr val="FFFFFF"/>
                </a:solidFill>
                <a:latin typeface="Arial"/>
              </a:rPr>
              <a:t>года</a:t>
            </a:r>
            <a:r>
              <a:rPr lang="ru-RU" sz="1350" spc="-45" dirty="0">
                <a:solidFill>
                  <a:srgbClr val="FFFFFF"/>
                </a:solidFill>
                <a:latin typeface="Arial"/>
              </a:rPr>
              <a:t> </a:t>
            </a:r>
            <a:r>
              <a:rPr lang="ru-RU" sz="1350" spc="-1" dirty="0">
                <a:solidFill>
                  <a:srgbClr val="FFFFFF"/>
                </a:solidFill>
                <a:latin typeface="Arial"/>
              </a:rPr>
              <a:t>состоялось</a:t>
            </a:r>
            <a:r>
              <a:rPr lang="ru-RU" sz="1350" spc="-39" dirty="0">
                <a:solidFill>
                  <a:srgbClr val="FFFFFF"/>
                </a:solidFill>
                <a:latin typeface="Arial"/>
              </a:rPr>
              <a:t> </a:t>
            </a:r>
            <a:r>
              <a:rPr lang="ru-RU" sz="1350" spc="-1" dirty="0">
                <a:solidFill>
                  <a:srgbClr val="FFFFFF"/>
                </a:solidFill>
                <a:latin typeface="Arial"/>
              </a:rPr>
              <a:t>первое</a:t>
            </a:r>
            <a:r>
              <a:rPr lang="ru-RU" sz="1350" spc="-54" dirty="0">
                <a:solidFill>
                  <a:srgbClr val="FFFFFF"/>
                </a:solidFill>
                <a:latin typeface="Arial"/>
              </a:rPr>
              <a:t> </a:t>
            </a:r>
            <a:r>
              <a:rPr lang="ru-RU" sz="1350" spc="-1" dirty="0">
                <a:solidFill>
                  <a:srgbClr val="FFFFFF"/>
                </a:solidFill>
                <a:latin typeface="Arial"/>
              </a:rPr>
              <a:t>применение</a:t>
            </a:r>
            <a:r>
              <a:rPr lang="ru-RU" sz="1350" spc="-41" dirty="0">
                <a:solidFill>
                  <a:srgbClr val="FFFFFF"/>
                </a:solidFill>
                <a:latin typeface="Arial"/>
              </a:rPr>
              <a:t> </a:t>
            </a:r>
            <a:r>
              <a:rPr lang="ru-RU" sz="1350" spc="-9" dirty="0">
                <a:solidFill>
                  <a:srgbClr val="FFFFFF"/>
                </a:solidFill>
                <a:latin typeface="Arial"/>
              </a:rPr>
              <a:t>«</a:t>
            </a:r>
            <a:r>
              <a:rPr lang="ru-RU" sz="1350" spc="-9" dirty="0" err="1">
                <a:solidFill>
                  <a:srgbClr val="FFFFFF"/>
                </a:solidFill>
                <a:latin typeface="Arial"/>
              </a:rPr>
              <a:t>Фау</a:t>
            </a:r>
            <a:r>
              <a:rPr lang="ru-RU" sz="1350" spc="-9" dirty="0">
                <a:solidFill>
                  <a:srgbClr val="FFFFFF"/>
                </a:solidFill>
                <a:latin typeface="Arial"/>
              </a:rPr>
              <a:t>- </a:t>
            </a:r>
            <a:r>
              <a:rPr lang="ru-RU" sz="1350" spc="-1" dirty="0">
                <a:solidFill>
                  <a:srgbClr val="FFFFFF"/>
                </a:solidFill>
                <a:latin typeface="Arial"/>
              </a:rPr>
              <a:t>1»,</a:t>
            </a:r>
            <a:r>
              <a:rPr lang="ru-RU" sz="1350" spc="-31" dirty="0">
                <a:solidFill>
                  <a:srgbClr val="FFFFFF"/>
                </a:solidFill>
                <a:latin typeface="Arial"/>
              </a:rPr>
              <a:t> </a:t>
            </a:r>
            <a:r>
              <a:rPr lang="ru-RU" sz="1350" spc="-1" dirty="0">
                <a:solidFill>
                  <a:srgbClr val="FFFFFF"/>
                </a:solidFill>
                <a:latin typeface="Arial"/>
              </a:rPr>
              <a:t>немцы</a:t>
            </a:r>
            <a:r>
              <a:rPr lang="ru-RU" sz="1350" spc="-26" dirty="0">
                <a:solidFill>
                  <a:srgbClr val="FFFFFF"/>
                </a:solidFill>
                <a:latin typeface="Arial"/>
              </a:rPr>
              <a:t> </a:t>
            </a:r>
            <a:r>
              <a:rPr lang="ru-RU" sz="1350" spc="-1" dirty="0">
                <a:solidFill>
                  <a:srgbClr val="FFFFFF"/>
                </a:solidFill>
                <a:latin typeface="Arial"/>
              </a:rPr>
              <a:t>нанесли</a:t>
            </a:r>
            <a:r>
              <a:rPr lang="ru-RU" sz="1350" spc="-41" dirty="0">
                <a:solidFill>
                  <a:srgbClr val="FFFFFF"/>
                </a:solidFill>
                <a:latin typeface="Arial"/>
              </a:rPr>
              <a:t> </a:t>
            </a:r>
            <a:r>
              <a:rPr lang="ru-RU" sz="1350" spc="-1" dirty="0">
                <a:solidFill>
                  <a:srgbClr val="FFFFFF"/>
                </a:solidFill>
                <a:latin typeface="Arial"/>
              </a:rPr>
              <a:t>удар</a:t>
            </a:r>
            <a:r>
              <a:rPr lang="ru-RU" sz="1350" spc="-31" dirty="0">
                <a:solidFill>
                  <a:srgbClr val="FFFFFF"/>
                </a:solidFill>
                <a:latin typeface="Arial"/>
              </a:rPr>
              <a:t> </a:t>
            </a:r>
            <a:r>
              <a:rPr lang="ru-RU" sz="1350" spc="-1" dirty="0">
                <a:solidFill>
                  <a:srgbClr val="FFFFFF"/>
                </a:solidFill>
                <a:latin typeface="Arial"/>
              </a:rPr>
              <a:t>по</a:t>
            </a:r>
            <a:r>
              <a:rPr lang="ru-RU" sz="1350" spc="-39" dirty="0">
                <a:solidFill>
                  <a:srgbClr val="FFFFFF"/>
                </a:solidFill>
                <a:latin typeface="Arial"/>
              </a:rPr>
              <a:t> </a:t>
            </a:r>
            <a:r>
              <a:rPr lang="ru-RU" sz="1350" spc="-1" dirty="0">
                <a:solidFill>
                  <a:srgbClr val="FFFFFF"/>
                </a:solidFill>
                <a:latin typeface="Arial"/>
              </a:rPr>
              <a:t>английской</a:t>
            </a:r>
            <a:r>
              <a:rPr lang="ru-RU" sz="1350" spc="-41" dirty="0">
                <a:solidFill>
                  <a:srgbClr val="FFFFFF"/>
                </a:solidFill>
                <a:latin typeface="Arial"/>
              </a:rPr>
              <a:t> </a:t>
            </a:r>
            <a:r>
              <a:rPr lang="ru-RU" sz="1350" spc="-9" dirty="0">
                <a:solidFill>
                  <a:srgbClr val="FFFFFF"/>
                </a:solidFill>
                <a:latin typeface="Arial"/>
              </a:rPr>
              <a:t>столице.</a:t>
            </a:r>
            <a:endParaRPr lang="ru-RU" sz="1350" spc="-1" dirty="0">
              <a:solidFill>
                <a:srgbClr val="FFFFFF"/>
              </a:solidFill>
              <a:latin typeface="Arial"/>
            </a:endParaRPr>
          </a:p>
        </p:txBody>
      </p:sp>
      <p:pic>
        <p:nvPicPr>
          <p:cNvPr id="221" name="Рисунок 220"/>
          <p:cNvPicPr/>
          <p:nvPr/>
        </p:nvPicPr>
        <p:blipFill>
          <a:blip r:embed="rId3"/>
          <a:stretch/>
        </p:blipFill>
        <p:spPr>
          <a:xfrm>
            <a:off x="5129332" y="2072426"/>
            <a:ext cx="3927179" cy="2699379"/>
          </a:xfrm>
          <a:prstGeom prst="rect">
            <a:avLst/>
          </a:prstGeom>
          <a:ln w="0">
            <a:noFill/>
          </a:ln>
        </p:spPr>
      </p:pic>
    </p:spTree>
    <p:extLst>
      <p:ext uri="{BB962C8B-B14F-4D97-AF65-F5344CB8AC3E}">
        <p14:creationId xmlns:p14="http://schemas.microsoft.com/office/powerpoint/2010/main" val="2465327117"/>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object 14"/>
          <p:cNvSpPr/>
          <p:nvPr/>
        </p:nvSpPr>
        <p:spPr>
          <a:xfrm>
            <a:off x="396038" y="3056989"/>
            <a:ext cx="1188115" cy="1089837"/>
          </a:xfrm>
          <a:prstGeom prst="rect">
            <a:avLst/>
          </a:prstGeom>
          <a:noFill/>
          <a:ln w="0">
            <a:noFill/>
          </a:ln>
        </p:spPr>
        <p:style>
          <a:lnRef idx="0">
            <a:scrgbClr r="0" g="0" b="0"/>
          </a:lnRef>
          <a:fillRef idx="0">
            <a:scrgbClr r="0" g="0" b="0"/>
          </a:fillRef>
          <a:effectRef idx="0">
            <a:scrgbClr r="0" g="0" b="0"/>
          </a:effectRef>
          <a:fontRef idx="minor"/>
        </p:style>
        <p:txBody>
          <a:bodyPr lIns="0" tIns="9449" rIns="0" bIns="0" anchor="t">
            <a:spAutoFit/>
          </a:bodyPr>
          <a:lstStyle/>
          <a:p>
            <a:pPr marL="9449" algn="ctr">
              <a:lnSpc>
                <a:spcPct val="130000"/>
              </a:lnSpc>
              <a:spcBef>
                <a:spcPts val="74"/>
              </a:spcBef>
            </a:pPr>
            <a:r>
              <a:rPr lang="ru-RU" sz="900" spc="-1">
                <a:solidFill>
                  <a:srgbClr val="FFFFFF"/>
                </a:solidFill>
                <a:latin typeface="Arial"/>
              </a:rPr>
              <a:t>Доставка</a:t>
            </a:r>
            <a:r>
              <a:rPr lang="ru-RU" sz="900" spc="-39">
                <a:solidFill>
                  <a:srgbClr val="FFFFFF"/>
                </a:solidFill>
                <a:latin typeface="Arial"/>
              </a:rPr>
              <a:t> </a:t>
            </a:r>
            <a:r>
              <a:rPr lang="ru-RU" sz="900" spc="-9">
                <a:solidFill>
                  <a:srgbClr val="FFFFFF"/>
                </a:solidFill>
                <a:latin typeface="Arial"/>
              </a:rPr>
              <a:t>австрийскими </a:t>
            </a:r>
            <a:r>
              <a:rPr lang="ru-RU" sz="900" spc="-1">
                <a:solidFill>
                  <a:srgbClr val="FFFFFF"/>
                </a:solidFill>
                <a:latin typeface="Arial"/>
              </a:rPr>
              <a:t>войсками</a:t>
            </a:r>
            <a:r>
              <a:rPr lang="ru-RU" sz="900" spc="-11">
                <a:solidFill>
                  <a:srgbClr val="FFFFFF"/>
                </a:solidFill>
                <a:latin typeface="Arial"/>
              </a:rPr>
              <a:t> </a:t>
            </a:r>
            <a:r>
              <a:rPr lang="ru-RU" sz="900" spc="-1">
                <a:solidFill>
                  <a:srgbClr val="FFFFFF"/>
                </a:solidFill>
                <a:latin typeface="Arial"/>
              </a:rPr>
              <a:t>бомб</a:t>
            </a:r>
            <a:r>
              <a:rPr lang="ru-RU" sz="900" spc="5">
                <a:solidFill>
                  <a:srgbClr val="FFFFFF"/>
                </a:solidFill>
                <a:latin typeface="Arial"/>
              </a:rPr>
              <a:t> </a:t>
            </a:r>
            <a:r>
              <a:rPr lang="ru-RU" sz="900" spc="-1">
                <a:solidFill>
                  <a:srgbClr val="FFFFFF"/>
                </a:solidFill>
                <a:latin typeface="Arial"/>
              </a:rPr>
              <a:t>к</a:t>
            </a:r>
            <a:r>
              <a:rPr lang="ru-RU" sz="900" spc="-34">
                <a:solidFill>
                  <a:srgbClr val="FFFFFF"/>
                </a:solidFill>
                <a:latin typeface="Arial"/>
              </a:rPr>
              <a:t> </a:t>
            </a:r>
            <a:r>
              <a:rPr lang="ru-RU" sz="900" spc="-16">
                <a:solidFill>
                  <a:srgbClr val="FFFFFF"/>
                </a:solidFill>
                <a:latin typeface="Arial"/>
              </a:rPr>
              <a:t>осаж</a:t>
            </a:r>
            <a:r>
              <a:rPr lang="ru-RU" sz="900" spc="-1">
                <a:solidFill>
                  <a:srgbClr val="FFFFFF"/>
                </a:solidFill>
                <a:latin typeface="Arial"/>
              </a:rPr>
              <a:t>денной</a:t>
            </a:r>
            <a:r>
              <a:rPr lang="ru-RU" sz="900" spc="28">
                <a:solidFill>
                  <a:srgbClr val="FFFFFF"/>
                </a:solidFill>
                <a:latin typeface="Arial"/>
              </a:rPr>
              <a:t> </a:t>
            </a:r>
            <a:r>
              <a:rPr lang="ru-RU" sz="900" spc="-1">
                <a:solidFill>
                  <a:srgbClr val="FFFFFF"/>
                </a:solidFill>
                <a:latin typeface="Arial"/>
              </a:rPr>
              <a:t>Венеции</a:t>
            </a:r>
            <a:r>
              <a:rPr lang="ru-RU" sz="900" spc="58">
                <a:solidFill>
                  <a:srgbClr val="FFFFFF"/>
                </a:solidFill>
                <a:latin typeface="Arial"/>
              </a:rPr>
              <a:t> </a:t>
            </a:r>
            <a:r>
              <a:rPr lang="ru-RU" sz="900" spc="-9">
                <a:solidFill>
                  <a:srgbClr val="FFFFFF"/>
                </a:solidFill>
                <a:latin typeface="Arial"/>
              </a:rPr>
              <a:t>с помо</a:t>
            </a:r>
            <a:r>
              <a:rPr lang="ru-RU" sz="900" spc="-1">
                <a:solidFill>
                  <a:srgbClr val="FFFFFF"/>
                </a:solidFill>
                <a:latin typeface="Arial"/>
              </a:rPr>
              <a:t>щью</a:t>
            </a:r>
            <a:r>
              <a:rPr lang="ru-RU" sz="900" spc="16">
                <a:solidFill>
                  <a:srgbClr val="FFFFFF"/>
                </a:solidFill>
                <a:latin typeface="Arial"/>
              </a:rPr>
              <a:t> </a:t>
            </a:r>
            <a:r>
              <a:rPr lang="ru-RU" sz="900" spc="-9">
                <a:solidFill>
                  <a:srgbClr val="FFFFFF"/>
                </a:solidFill>
                <a:latin typeface="Arial"/>
              </a:rPr>
              <a:t>воздушных</a:t>
            </a:r>
            <a:r>
              <a:rPr lang="ru-RU" sz="900" spc="-1">
                <a:solidFill>
                  <a:srgbClr val="FFFFFF"/>
                </a:solidFill>
                <a:latin typeface="Arial"/>
              </a:rPr>
              <a:t> </a:t>
            </a:r>
            <a:r>
              <a:rPr lang="ru-RU" sz="900" spc="-9">
                <a:solidFill>
                  <a:srgbClr val="FFFFFF"/>
                </a:solidFill>
                <a:latin typeface="Arial"/>
              </a:rPr>
              <a:t>шаров.</a:t>
            </a:r>
            <a:endParaRPr lang="ru-RU" sz="900" spc="-1">
              <a:solidFill>
                <a:srgbClr val="FFFFFF"/>
              </a:solidFill>
              <a:latin typeface="Arial"/>
            </a:endParaRPr>
          </a:p>
        </p:txBody>
      </p:sp>
      <p:sp>
        <p:nvSpPr>
          <p:cNvPr id="223" name="object 15"/>
          <p:cNvSpPr/>
          <p:nvPr/>
        </p:nvSpPr>
        <p:spPr>
          <a:xfrm>
            <a:off x="1854119" y="3056989"/>
            <a:ext cx="1134932" cy="1089837"/>
          </a:xfrm>
          <a:prstGeom prst="rect">
            <a:avLst/>
          </a:prstGeom>
          <a:noFill/>
          <a:ln w="0">
            <a:noFill/>
          </a:ln>
        </p:spPr>
        <p:style>
          <a:lnRef idx="0">
            <a:scrgbClr r="0" g="0" b="0"/>
          </a:lnRef>
          <a:fillRef idx="0">
            <a:scrgbClr r="0" g="0" b="0"/>
          </a:fillRef>
          <a:effectRef idx="0">
            <a:scrgbClr r="0" g="0" b="0"/>
          </a:effectRef>
          <a:fontRef idx="minor"/>
        </p:style>
        <p:txBody>
          <a:bodyPr lIns="0" tIns="9449" rIns="0" bIns="0" anchor="t">
            <a:spAutoFit/>
          </a:bodyPr>
          <a:lstStyle/>
          <a:p>
            <a:pPr marL="9449" algn="ctr">
              <a:lnSpc>
                <a:spcPct val="130000"/>
              </a:lnSpc>
              <a:spcBef>
                <a:spcPts val="74"/>
              </a:spcBef>
            </a:pPr>
            <a:r>
              <a:rPr lang="ru-RU" sz="900" spc="-1">
                <a:solidFill>
                  <a:srgbClr val="FFFFFF"/>
                </a:solidFill>
                <a:latin typeface="Arial"/>
              </a:rPr>
              <a:t>Никола</a:t>
            </a:r>
            <a:r>
              <a:rPr lang="ru-RU" sz="900" spc="13">
                <a:solidFill>
                  <a:srgbClr val="FFFFFF"/>
                </a:solidFill>
                <a:latin typeface="Arial"/>
              </a:rPr>
              <a:t> </a:t>
            </a:r>
            <a:r>
              <a:rPr lang="ru-RU" sz="900" spc="-24">
                <a:solidFill>
                  <a:srgbClr val="FFFFFF"/>
                </a:solidFill>
                <a:latin typeface="Arial"/>
              </a:rPr>
              <a:t>Тесла</a:t>
            </a:r>
            <a:r>
              <a:rPr lang="ru-RU" sz="900" spc="-26">
                <a:solidFill>
                  <a:srgbClr val="FFFFFF"/>
                </a:solidFill>
                <a:latin typeface="Arial"/>
              </a:rPr>
              <a:t> </a:t>
            </a:r>
            <a:r>
              <a:rPr lang="ru-RU" sz="900" spc="-9">
                <a:solidFill>
                  <a:srgbClr val="FFFFFF"/>
                </a:solidFill>
                <a:latin typeface="Arial"/>
              </a:rPr>
              <a:t>разработал</a:t>
            </a:r>
            <a:r>
              <a:rPr lang="ru-RU" sz="900" spc="-34">
                <a:solidFill>
                  <a:srgbClr val="FFFFFF"/>
                </a:solidFill>
                <a:latin typeface="Arial"/>
              </a:rPr>
              <a:t> </a:t>
            </a:r>
            <a:r>
              <a:rPr lang="ru-RU" sz="900" spc="-1">
                <a:solidFill>
                  <a:srgbClr val="FFFFFF"/>
                </a:solidFill>
                <a:latin typeface="Arial"/>
              </a:rPr>
              <a:t>и</a:t>
            </a:r>
            <a:r>
              <a:rPr lang="ru-RU" sz="900" spc="-45">
                <a:solidFill>
                  <a:srgbClr val="FFFFFF"/>
                </a:solidFill>
                <a:latin typeface="Arial"/>
              </a:rPr>
              <a:t> </a:t>
            </a:r>
            <a:r>
              <a:rPr lang="ru-RU" sz="900" spc="-9">
                <a:solidFill>
                  <a:srgbClr val="FFFFFF"/>
                </a:solidFill>
                <a:latin typeface="Arial"/>
              </a:rPr>
              <a:t>продемонстриро</a:t>
            </a:r>
            <a:r>
              <a:rPr lang="ru-RU" sz="900" spc="-1">
                <a:solidFill>
                  <a:srgbClr val="FFFFFF"/>
                </a:solidFill>
                <a:latin typeface="Arial"/>
              </a:rPr>
              <a:t>вал</a:t>
            </a:r>
            <a:r>
              <a:rPr lang="ru-RU" sz="900" spc="-54">
                <a:solidFill>
                  <a:srgbClr val="FFFFFF"/>
                </a:solidFill>
                <a:latin typeface="Arial"/>
              </a:rPr>
              <a:t> </a:t>
            </a:r>
            <a:r>
              <a:rPr lang="ru-RU" sz="900" spc="-9">
                <a:solidFill>
                  <a:srgbClr val="FFFFFF"/>
                </a:solidFill>
                <a:latin typeface="Arial"/>
              </a:rPr>
              <a:t>миниатюрное радиоуправляемое судно.</a:t>
            </a:r>
            <a:endParaRPr lang="ru-RU" sz="900" spc="-1">
              <a:solidFill>
                <a:srgbClr val="FFFFFF"/>
              </a:solidFill>
              <a:latin typeface="Arial"/>
            </a:endParaRPr>
          </a:p>
        </p:txBody>
      </p:sp>
      <p:sp>
        <p:nvSpPr>
          <p:cNvPr id="224" name="object 16"/>
          <p:cNvSpPr/>
          <p:nvPr/>
        </p:nvSpPr>
        <p:spPr>
          <a:xfrm>
            <a:off x="4698468" y="3056988"/>
            <a:ext cx="1176237" cy="2170133"/>
          </a:xfrm>
          <a:prstGeom prst="rect">
            <a:avLst/>
          </a:prstGeom>
          <a:noFill/>
          <a:ln w="0">
            <a:noFill/>
          </a:ln>
        </p:spPr>
        <p:style>
          <a:lnRef idx="0">
            <a:scrgbClr r="0" g="0" b="0"/>
          </a:lnRef>
          <a:fillRef idx="0">
            <a:scrgbClr r="0" g="0" b="0"/>
          </a:fillRef>
          <a:effectRef idx="0">
            <a:scrgbClr r="0" g="0" b="0"/>
          </a:effectRef>
          <a:fontRef idx="minor"/>
        </p:style>
        <p:txBody>
          <a:bodyPr lIns="0" tIns="9449" rIns="0" bIns="0" anchor="t">
            <a:spAutoFit/>
          </a:bodyPr>
          <a:lstStyle/>
          <a:p>
            <a:pPr marL="9449" algn="ctr">
              <a:lnSpc>
                <a:spcPct val="130000"/>
              </a:lnSpc>
              <a:spcBef>
                <a:spcPts val="74"/>
              </a:spcBef>
            </a:pPr>
            <a:r>
              <a:rPr lang="ru-RU" sz="900" spc="-1" dirty="0">
                <a:solidFill>
                  <a:srgbClr val="FFFFFF"/>
                </a:solidFill>
                <a:latin typeface="Arial"/>
              </a:rPr>
              <a:t>В</a:t>
            </a:r>
            <a:r>
              <a:rPr lang="ru-RU" sz="900" spc="107" dirty="0">
                <a:solidFill>
                  <a:srgbClr val="FFFFFF"/>
                </a:solidFill>
                <a:latin typeface="Arial"/>
              </a:rPr>
              <a:t> </a:t>
            </a:r>
            <a:r>
              <a:rPr lang="ru-RU" sz="900" spc="-9" dirty="0">
                <a:solidFill>
                  <a:srgbClr val="FFFFFF"/>
                </a:solidFill>
                <a:latin typeface="Arial"/>
              </a:rPr>
              <a:t>Великобритании раз</a:t>
            </a:r>
            <a:r>
              <a:rPr lang="ru-RU" sz="900" spc="-1" dirty="0">
                <a:solidFill>
                  <a:srgbClr val="FFFFFF"/>
                </a:solidFill>
                <a:latin typeface="Arial"/>
              </a:rPr>
              <a:t>работан первый </a:t>
            </a:r>
            <a:r>
              <a:rPr lang="ru-RU" sz="900" spc="24" dirty="0">
                <a:solidFill>
                  <a:srgbClr val="FFFFFF"/>
                </a:solidFill>
                <a:latin typeface="Arial"/>
              </a:rPr>
              <a:t>БВС </a:t>
            </a:r>
            <a:r>
              <a:rPr lang="ru-RU" sz="900" spc="-1" dirty="0">
                <a:solidFill>
                  <a:srgbClr val="FFFFFF"/>
                </a:solidFill>
                <a:latin typeface="Arial"/>
              </a:rPr>
              <a:t>многократного</a:t>
            </a:r>
            <a:r>
              <a:rPr lang="ru-RU" sz="900" spc="-11" dirty="0">
                <a:solidFill>
                  <a:srgbClr val="FFFFFF"/>
                </a:solidFill>
                <a:latin typeface="Arial"/>
              </a:rPr>
              <a:t> </a:t>
            </a:r>
            <a:r>
              <a:rPr lang="ru-RU" sz="900" spc="-9" dirty="0">
                <a:solidFill>
                  <a:srgbClr val="FFFFFF"/>
                </a:solidFill>
                <a:latin typeface="Arial"/>
              </a:rPr>
              <a:t>исполь</a:t>
            </a:r>
            <a:r>
              <a:rPr lang="ru-RU" sz="900" spc="-19" dirty="0">
                <a:solidFill>
                  <a:srgbClr val="FFFFFF"/>
                </a:solidFill>
                <a:latin typeface="Arial"/>
              </a:rPr>
              <a:t>зования, </a:t>
            </a:r>
            <a:r>
              <a:rPr lang="ru-RU" sz="900" spc="-1" dirty="0">
                <a:solidFill>
                  <a:srgbClr val="FFFFFF"/>
                </a:solidFill>
                <a:latin typeface="Arial"/>
              </a:rPr>
              <a:t>а </a:t>
            </a:r>
            <a:r>
              <a:rPr lang="ru-RU" sz="900" spc="-16" dirty="0">
                <a:solidFill>
                  <a:srgbClr val="FFFFFF"/>
                </a:solidFill>
                <a:latin typeface="Arial"/>
              </a:rPr>
              <a:t>созданная</a:t>
            </a:r>
            <a:r>
              <a:rPr lang="ru-RU" sz="900" spc="-19" dirty="0">
                <a:solidFill>
                  <a:srgbClr val="FFFFFF"/>
                </a:solidFill>
                <a:latin typeface="Arial"/>
              </a:rPr>
              <a:t> на </a:t>
            </a:r>
            <a:r>
              <a:rPr lang="ru-RU" sz="900" spc="-9" dirty="0">
                <a:solidFill>
                  <a:srgbClr val="FFFFFF"/>
                </a:solidFill>
                <a:latin typeface="Arial"/>
              </a:rPr>
              <a:t>его основе радиоуправ</a:t>
            </a:r>
            <a:r>
              <a:rPr lang="ru-RU" sz="900" spc="-16" dirty="0">
                <a:solidFill>
                  <a:srgbClr val="FFFFFF"/>
                </a:solidFill>
                <a:latin typeface="Arial"/>
              </a:rPr>
              <a:t>ляемая</a:t>
            </a:r>
            <a:r>
              <a:rPr lang="ru-RU" sz="900" spc="-75" dirty="0">
                <a:solidFill>
                  <a:srgbClr val="FFFFFF"/>
                </a:solidFill>
                <a:latin typeface="Arial"/>
              </a:rPr>
              <a:t> </a:t>
            </a:r>
            <a:r>
              <a:rPr lang="ru-RU" sz="900" spc="-9" dirty="0">
                <a:solidFill>
                  <a:srgbClr val="FFFFFF"/>
                </a:solidFill>
                <a:latin typeface="Arial"/>
              </a:rPr>
              <a:t>мишень использовалась</a:t>
            </a:r>
            <a:r>
              <a:rPr lang="ru-RU" sz="900" spc="-103" dirty="0">
                <a:solidFill>
                  <a:srgbClr val="FFFFFF"/>
                </a:solidFill>
                <a:latin typeface="Arial"/>
              </a:rPr>
              <a:t> </a:t>
            </a:r>
            <a:r>
              <a:rPr lang="ru-RU" sz="900" spc="-9" dirty="0">
                <a:solidFill>
                  <a:srgbClr val="FFFFFF"/>
                </a:solidFill>
                <a:latin typeface="Arial"/>
              </a:rPr>
              <a:t>в королевском </a:t>
            </a:r>
            <a:r>
              <a:rPr lang="ru-RU" sz="900" spc="-16" dirty="0">
                <a:solidFill>
                  <a:srgbClr val="FFFFFF"/>
                </a:solidFill>
                <a:latin typeface="Arial"/>
              </a:rPr>
              <a:t>флоте</a:t>
            </a:r>
            <a:r>
              <a:rPr lang="ru-RU" sz="900" spc="-19" dirty="0">
                <a:solidFill>
                  <a:srgbClr val="FFFFFF"/>
                </a:solidFill>
                <a:latin typeface="Arial"/>
              </a:rPr>
              <a:t> </a:t>
            </a:r>
            <a:r>
              <a:rPr lang="ru-RU" sz="900" spc="-9" dirty="0">
                <a:solidFill>
                  <a:srgbClr val="FFFFFF"/>
                </a:solidFill>
                <a:latin typeface="Arial"/>
              </a:rPr>
              <a:t>Великобритании </a:t>
            </a:r>
            <a:r>
              <a:rPr lang="ru-RU" sz="900" spc="-1" dirty="0">
                <a:solidFill>
                  <a:srgbClr val="FFFFFF"/>
                </a:solidFill>
                <a:latin typeface="Arial"/>
              </a:rPr>
              <a:t>до</a:t>
            </a:r>
            <a:r>
              <a:rPr lang="ru-RU" sz="900" spc="-11" dirty="0">
                <a:solidFill>
                  <a:srgbClr val="FFFFFF"/>
                </a:solidFill>
                <a:latin typeface="Arial"/>
              </a:rPr>
              <a:t> </a:t>
            </a:r>
            <a:r>
              <a:rPr lang="ru-RU" sz="900" spc="-9" dirty="0" smtClean="0">
                <a:solidFill>
                  <a:srgbClr val="FFFFFF"/>
                </a:solidFill>
                <a:latin typeface="Arial"/>
              </a:rPr>
              <a:t>1943 года</a:t>
            </a:r>
            <a:r>
              <a:rPr lang="ru-RU" sz="900" spc="-9" dirty="0">
                <a:solidFill>
                  <a:srgbClr val="FFFFFF"/>
                </a:solidFill>
                <a:latin typeface="Arial"/>
              </a:rPr>
              <a:t>.</a:t>
            </a:r>
            <a:endParaRPr lang="ru-RU" sz="900" spc="-1" dirty="0">
              <a:solidFill>
                <a:srgbClr val="FFFFFF"/>
              </a:solidFill>
              <a:latin typeface="Arial"/>
            </a:endParaRPr>
          </a:p>
        </p:txBody>
      </p:sp>
      <p:sp>
        <p:nvSpPr>
          <p:cNvPr id="225" name="object 17"/>
          <p:cNvSpPr/>
          <p:nvPr/>
        </p:nvSpPr>
        <p:spPr>
          <a:xfrm>
            <a:off x="6158168" y="3056989"/>
            <a:ext cx="1170028" cy="1449936"/>
          </a:xfrm>
          <a:prstGeom prst="rect">
            <a:avLst/>
          </a:prstGeom>
          <a:noFill/>
          <a:ln w="0">
            <a:noFill/>
          </a:ln>
        </p:spPr>
        <p:style>
          <a:lnRef idx="0">
            <a:scrgbClr r="0" g="0" b="0"/>
          </a:lnRef>
          <a:fillRef idx="0">
            <a:scrgbClr r="0" g="0" b="0"/>
          </a:fillRef>
          <a:effectRef idx="0">
            <a:scrgbClr r="0" g="0" b="0"/>
          </a:effectRef>
          <a:fontRef idx="minor"/>
        </p:style>
        <p:txBody>
          <a:bodyPr lIns="0" tIns="9449" rIns="0" bIns="0" anchor="t">
            <a:spAutoFit/>
          </a:bodyPr>
          <a:lstStyle/>
          <a:p>
            <a:pPr marL="9449" algn="ctr">
              <a:lnSpc>
                <a:spcPct val="130000"/>
              </a:lnSpc>
              <a:spcBef>
                <a:spcPts val="74"/>
              </a:spcBef>
            </a:pPr>
            <a:r>
              <a:rPr lang="ru-RU" sz="900" spc="-1">
                <a:solidFill>
                  <a:srgbClr val="FFFFFF"/>
                </a:solidFill>
                <a:latin typeface="Arial"/>
              </a:rPr>
              <a:t>Создание</a:t>
            </a:r>
            <a:r>
              <a:rPr lang="ru-RU" sz="900" spc="49">
                <a:solidFill>
                  <a:srgbClr val="FFFFFF"/>
                </a:solidFill>
                <a:latin typeface="Arial"/>
              </a:rPr>
              <a:t> </a:t>
            </a:r>
            <a:r>
              <a:rPr lang="ru-RU" sz="900" spc="-9">
                <a:solidFill>
                  <a:srgbClr val="FFFFFF"/>
                </a:solidFill>
                <a:latin typeface="Arial"/>
              </a:rPr>
              <a:t>крылатой ракеты</a:t>
            </a:r>
            <a:r>
              <a:rPr lang="ru-RU" sz="900" spc="-11">
                <a:solidFill>
                  <a:srgbClr val="FFFFFF"/>
                </a:solidFill>
                <a:latin typeface="Arial"/>
              </a:rPr>
              <a:t> </a:t>
            </a:r>
            <a:r>
              <a:rPr lang="ru-RU" sz="900" spc="-34">
                <a:solidFill>
                  <a:srgbClr val="FFFFFF"/>
                </a:solidFill>
                <a:latin typeface="Arial"/>
              </a:rPr>
              <a:t>«Фау-</a:t>
            </a:r>
            <a:r>
              <a:rPr lang="ru-RU" sz="900" spc="-11">
                <a:solidFill>
                  <a:srgbClr val="FFFFFF"/>
                </a:solidFill>
                <a:latin typeface="Arial"/>
              </a:rPr>
              <a:t>1»</a:t>
            </a:r>
            <a:r>
              <a:rPr lang="ru-RU" sz="900" spc="-45">
                <a:solidFill>
                  <a:srgbClr val="FFFFFF"/>
                </a:solidFill>
                <a:latin typeface="Arial"/>
              </a:rPr>
              <a:t> </a:t>
            </a:r>
            <a:r>
              <a:rPr lang="ru-RU" sz="900" spc="-1">
                <a:solidFill>
                  <a:srgbClr val="FFFFFF"/>
                </a:solidFill>
                <a:latin typeface="Arial"/>
              </a:rPr>
              <a:t>—</a:t>
            </a:r>
            <a:r>
              <a:rPr lang="ru-RU" sz="900" spc="-39">
                <a:solidFill>
                  <a:srgbClr val="FFFFFF"/>
                </a:solidFill>
                <a:latin typeface="Arial"/>
              </a:rPr>
              <a:t> </a:t>
            </a:r>
            <a:r>
              <a:rPr lang="ru-RU" sz="900" spc="-19">
                <a:solidFill>
                  <a:srgbClr val="FFFFFF"/>
                </a:solidFill>
                <a:latin typeface="Arial"/>
              </a:rPr>
              <a:t>как </a:t>
            </a:r>
            <a:r>
              <a:rPr lang="ru-RU" sz="900" spc="-1">
                <a:solidFill>
                  <a:srgbClr val="FFFFFF"/>
                </a:solidFill>
                <a:latin typeface="Arial"/>
              </a:rPr>
              <a:t>первое</a:t>
            </a:r>
            <a:r>
              <a:rPr lang="ru-RU" sz="900" spc="13">
                <a:solidFill>
                  <a:srgbClr val="FFFFFF"/>
                </a:solidFill>
                <a:latin typeface="Arial"/>
              </a:rPr>
              <a:t> </a:t>
            </a:r>
            <a:r>
              <a:rPr lang="ru-RU" sz="900" spc="-9">
                <a:solidFill>
                  <a:srgbClr val="FFFFFF"/>
                </a:solidFill>
                <a:latin typeface="Arial"/>
              </a:rPr>
              <a:t>массовое </a:t>
            </a:r>
            <a:r>
              <a:rPr lang="ru-RU" sz="900" spc="-1">
                <a:solidFill>
                  <a:srgbClr val="FFFFFF"/>
                </a:solidFill>
                <a:latin typeface="Arial"/>
              </a:rPr>
              <a:t>применение в</a:t>
            </a:r>
            <a:r>
              <a:rPr lang="ru-RU" sz="900" spc="-5">
                <a:solidFill>
                  <a:srgbClr val="FFFFFF"/>
                </a:solidFill>
                <a:latin typeface="Arial"/>
              </a:rPr>
              <a:t> </a:t>
            </a:r>
            <a:r>
              <a:rPr lang="ru-RU" sz="900" spc="-9">
                <a:solidFill>
                  <a:srgbClr val="FFFFFF"/>
                </a:solidFill>
                <a:latin typeface="Arial"/>
              </a:rPr>
              <a:t>боевых </a:t>
            </a:r>
            <a:r>
              <a:rPr lang="ru-RU" sz="900" spc="-16">
                <a:solidFill>
                  <a:srgbClr val="FFFFFF"/>
                </a:solidFill>
                <a:latin typeface="Arial"/>
              </a:rPr>
              <a:t>действиях</a:t>
            </a:r>
            <a:r>
              <a:rPr lang="ru-RU" sz="900" spc="9">
                <a:solidFill>
                  <a:srgbClr val="FFFFFF"/>
                </a:solidFill>
                <a:latin typeface="Arial"/>
              </a:rPr>
              <a:t> </a:t>
            </a:r>
            <a:r>
              <a:rPr lang="ru-RU" sz="900" spc="-9">
                <a:solidFill>
                  <a:srgbClr val="FFFFFF"/>
                </a:solidFill>
                <a:latin typeface="Arial"/>
              </a:rPr>
              <a:t>беспилотных летательный</a:t>
            </a:r>
            <a:r>
              <a:rPr lang="ru-RU" sz="900" spc="-73">
                <a:solidFill>
                  <a:srgbClr val="FFFFFF"/>
                </a:solidFill>
                <a:latin typeface="Arial"/>
              </a:rPr>
              <a:t> </a:t>
            </a:r>
            <a:r>
              <a:rPr lang="ru-RU" sz="900" spc="-16">
                <a:solidFill>
                  <a:srgbClr val="FFFFFF"/>
                </a:solidFill>
                <a:latin typeface="Arial"/>
              </a:rPr>
              <a:t>аппаратов.</a:t>
            </a:r>
            <a:endParaRPr lang="ru-RU" sz="900" spc="-1">
              <a:solidFill>
                <a:srgbClr val="FFFFFF"/>
              </a:solidFill>
              <a:latin typeface="Arial"/>
            </a:endParaRPr>
          </a:p>
        </p:txBody>
      </p:sp>
      <p:sp>
        <p:nvSpPr>
          <p:cNvPr id="226" name="object 18"/>
          <p:cNvSpPr/>
          <p:nvPr/>
        </p:nvSpPr>
        <p:spPr>
          <a:xfrm>
            <a:off x="7513931" y="3057798"/>
            <a:ext cx="1445392" cy="2251822"/>
          </a:xfrm>
          <a:prstGeom prst="rect">
            <a:avLst/>
          </a:prstGeom>
          <a:noFill/>
          <a:ln w="0">
            <a:noFill/>
          </a:ln>
        </p:spPr>
        <p:style>
          <a:lnRef idx="0">
            <a:scrgbClr r="0" g="0" b="0"/>
          </a:lnRef>
          <a:fillRef idx="0">
            <a:scrgbClr r="0" g="0" b="0"/>
          </a:fillRef>
          <a:effectRef idx="0">
            <a:scrgbClr r="0" g="0" b="0"/>
          </a:effectRef>
          <a:fontRef idx="minor"/>
        </p:style>
        <p:txBody>
          <a:bodyPr lIns="0" tIns="9449" rIns="0" bIns="0" anchor="t">
            <a:spAutoFit/>
          </a:bodyPr>
          <a:lstStyle/>
          <a:p>
            <a:pPr marL="9449" algn="ctr">
              <a:lnSpc>
                <a:spcPct val="130000"/>
              </a:lnSpc>
              <a:spcBef>
                <a:spcPts val="74"/>
              </a:spcBef>
            </a:pPr>
            <a:r>
              <a:rPr lang="ru-RU" sz="862" spc="-1" dirty="0">
                <a:solidFill>
                  <a:srgbClr val="FFFFFF"/>
                </a:solidFill>
                <a:latin typeface="Arial"/>
              </a:rPr>
              <a:t>В</a:t>
            </a:r>
            <a:r>
              <a:rPr lang="ru-RU" sz="862" spc="103" dirty="0">
                <a:solidFill>
                  <a:srgbClr val="FFFFFF"/>
                </a:solidFill>
                <a:latin typeface="Arial"/>
              </a:rPr>
              <a:t> </a:t>
            </a:r>
            <a:r>
              <a:rPr lang="ru-RU" sz="862" spc="54" dirty="0">
                <a:solidFill>
                  <a:srgbClr val="FFFFFF"/>
                </a:solidFill>
                <a:latin typeface="Arial"/>
              </a:rPr>
              <a:t>СССР</a:t>
            </a:r>
            <a:r>
              <a:rPr lang="ru-RU" sz="862" spc="148" dirty="0">
                <a:solidFill>
                  <a:srgbClr val="FFFFFF"/>
                </a:solidFill>
                <a:latin typeface="Arial"/>
              </a:rPr>
              <a:t> </a:t>
            </a:r>
            <a:r>
              <a:rPr lang="ru-RU" sz="862" spc="-9" dirty="0">
                <a:solidFill>
                  <a:srgbClr val="FFFFFF"/>
                </a:solidFill>
                <a:latin typeface="Arial"/>
              </a:rPr>
              <a:t>авиаконструктором </a:t>
            </a:r>
            <a:r>
              <a:rPr lang="ru-RU" sz="862" spc="-9" dirty="0" smtClean="0">
                <a:solidFill>
                  <a:srgbClr val="FFFFFF"/>
                </a:solidFill>
                <a:latin typeface="Arial"/>
              </a:rPr>
              <a:t>Никитиным разработан </a:t>
            </a:r>
            <a:r>
              <a:rPr lang="ru-RU" sz="862" spc="-1" dirty="0">
                <a:solidFill>
                  <a:srgbClr val="FFFFFF"/>
                </a:solidFill>
                <a:latin typeface="Arial"/>
              </a:rPr>
              <a:t>торпедоносец-планер</a:t>
            </a:r>
            <a:r>
              <a:rPr lang="ru-RU" sz="862" spc="136" dirty="0">
                <a:solidFill>
                  <a:srgbClr val="FFFFFF"/>
                </a:solidFill>
                <a:latin typeface="Arial"/>
              </a:rPr>
              <a:t> </a:t>
            </a:r>
            <a:r>
              <a:rPr lang="ru-RU" sz="862" spc="-16" dirty="0">
                <a:solidFill>
                  <a:srgbClr val="FFFFFF"/>
                </a:solidFill>
                <a:latin typeface="Arial"/>
              </a:rPr>
              <a:t>типа</a:t>
            </a:r>
            <a:endParaRPr lang="ru-RU" sz="862" spc="-1" dirty="0">
              <a:solidFill>
                <a:srgbClr val="FFFFFF"/>
              </a:solidFill>
              <a:latin typeface="Arial"/>
            </a:endParaRPr>
          </a:p>
          <a:p>
            <a:pPr marL="9449" algn="ctr">
              <a:lnSpc>
                <a:spcPct val="130000"/>
              </a:lnSpc>
            </a:pPr>
            <a:r>
              <a:rPr lang="ru-RU" sz="862" spc="-9" dirty="0">
                <a:solidFill>
                  <a:srgbClr val="FFFFFF"/>
                </a:solidFill>
                <a:latin typeface="Arial"/>
              </a:rPr>
              <a:t>«летающее</a:t>
            </a:r>
            <a:r>
              <a:rPr lang="ru-RU" sz="862" spc="-11" dirty="0">
                <a:solidFill>
                  <a:srgbClr val="FFFFFF"/>
                </a:solidFill>
                <a:latin typeface="Arial"/>
              </a:rPr>
              <a:t> </a:t>
            </a:r>
            <a:r>
              <a:rPr lang="ru-RU" sz="862" spc="-26" dirty="0">
                <a:solidFill>
                  <a:srgbClr val="FFFFFF"/>
                </a:solidFill>
                <a:latin typeface="Arial"/>
              </a:rPr>
              <a:t>крыло»,</a:t>
            </a:r>
            <a:r>
              <a:rPr lang="ru-RU" sz="862" spc="-49" dirty="0">
                <a:solidFill>
                  <a:srgbClr val="FFFFFF"/>
                </a:solidFill>
                <a:latin typeface="Arial"/>
              </a:rPr>
              <a:t> </a:t>
            </a:r>
            <a:r>
              <a:rPr lang="ru-RU" sz="862" spc="-1" dirty="0">
                <a:solidFill>
                  <a:srgbClr val="FFFFFF"/>
                </a:solidFill>
                <a:latin typeface="Arial"/>
              </a:rPr>
              <a:t>а</a:t>
            </a:r>
            <a:r>
              <a:rPr lang="ru-RU" sz="862" spc="-16" dirty="0">
                <a:solidFill>
                  <a:srgbClr val="FFFFFF"/>
                </a:solidFill>
                <a:latin typeface="Arial"/>
              </a:rPr>
              <a:t> </a:t>
            </a:r>
            <a:r>
              <a:rPr lang="ru-RU" sz="862" spc="-1" dirty="0">
                <a:solidFill>
                  <a:srgbClr val="FFFFFF"/>
                </a:solidFill>
                <a:latin typeface="Arial"/>
              </a:rPr>
              <a:t>к</a:t>
            </a:r>
            <a:r>
              <a:rPr lang="ru-RU" sz="862" spc="-16" dirty="0">
                <a:solidFill>
                  <a:srgbClr val="FFFFFF"/>
                </a:solidFill>
                <a:latin typeface="Arial"/>
              </a:rPr>
              <a:t> </a:t>
            </a:r>
            <a:r>
              <a:rPr lang="ru-RU" sz="862" spc="-9" dirty="0">
                <a:solidFill>
                  <a:srgbClr val="FFFFFF"/>
                </a:solidFill>
                <a:latin typeface="Arial"/>
              </a:rPr>
              <a:t>началу </a:t>
            </a:r>
            <a:r>
              <a:rPr lang="ru-RU" sz="862" spc="-1" dirty="0">
                <a:solidFill>
                  <a:srgbClr val="FFFFFF"/>
                </a:solidFill>
                <a:latin typeface="Arial"/>
              </a:rPr>
              <a:t>40-х</a:t>
            </a:r>
            <a:r>
              <a:rPr lang="ru-RU" sz="862" spc="88" dirty="0">
                <a:solidFill>
                  <a:srgbClr val="FFFFFF"/>
                </a:solidFill>
                <a:latin typeface="Arial"/>
              </a:rPr>
              <a:t> </a:t>
            </a:r>
            <a:r>
              <a:rPr lang="ru-RU" sz="862" spc="-1" dirty="0">
                <a:solidFill>
                  <a:srgbClr val="FFFFFF"/>
                </a:solidFill>
                <a:latin typeface="Arial"/>
              </a:rPr>
              <a:t>годов</a:t>
            </a:r>
            <a:r>
              <a:rPr lang="ru-RU" sz="862" spc="16" dirty="0">
                <a:solidFill>
                  <a:srgbClr val="FFFFFF"/>
                </a:solidFill>
                <a:latin typeface="Arial"/>
              </a:rPr>
              <a:t> </a:t>
            </a:r>
            <a:r>
              <a:rPr lang="ru-RU" sz="862" spc="-9" dirty="0">
                <a:solidFill>
                  <a:srgbClr val="FFFFFF"/>
                </a:solidFill>
                <a:latin typeface="Arial"/>
              </a:rPr>
              <a:t>подготовлен </a:t>
            </a:r>
            <a:r>
              <a:rPr lang="ru-RU" sz="862" spc="-1" dirty="0" smtClean="0">
                <a:solidFill>
                  <a:srgbClr val="FFFFFF"/>
                </a:solidFill>
                <a:latin typeface="Arial"/>
              </a:rPr>
              <a:t>проект беспилотной</a:t>
            </a:r>
            <a:r>
              <a:rPr lang="ru-RU" sz="862" spc="-24" dirty="0" smtClean="0">
                <a:solidFill>
                  <a:srgbClr val="FFFFFF"/>
                </a:solidFill>
                <a:latin typeface="Arial"/>
              </a:rPr>
              <a:t> </a:t>
            </a:r>
            <a:r>
              <a:rPr lang="ru-RU" sz="862" spc="-9" dirty="0">
                <a:solidFill>
                  <a:srgbClr val="FFFFFF"/>
                </a:solidFill>
                <a:latin typeface="Arial"/>
              </a:rPr>
              <a:t>летающей </a:t>
            </a:r>
            <a:r>
              <a:rPr lang="ru-RU" sz="862" spc="-1" dirty="0">
                <a:solidFill>
                  <a:srgbClr val="FFFFFF"/>
                </a:solidFill>
                <a:latin typeface="Arial"/>
              </a:rPr>
              <a:t>торпеды </a:t>
            </a:r>
            <a:r>
              <a:rPr lang="ru-RU" sz="862" spc="-9" dirty="0" smtClean="0">
                <a:solidFill>
                  <a:srgbClr val="FFFFFF"/>
                </a:solidFill>
                <a:latin typeface="Arial"/>
              </a:rPr>
              <a:t>с дальность полета </a:t>
            </a:r>
            <a:r>
              <a:rPr lang="ru-RU" sz="862" spc="-1" dirty="0">
                <a:solidFill>
                  <a:srgbClr val="FFFFFF"/>
                </a:solidFill>
                <a:latin typeface="Arial"/>
              </a:rPr>
              <a:t>свыше</a:t>
            </a:r>
            <a:r>
              <a:rPr lang="ru-RU" sz="862" spc="19" dirty="0">
                <a:solidFill>
                  <a:srgbClr val="FFFFFF"/>
                </a:solidFill>
                <a:latin typeface="Arial"/>
              </a:rPr>
              <a:t> </a:t>
            </a:r>
            <a:r>
              <a:rPr lang="ru-RU" sz="862" spc="-1" dirty="0">
                <a:solidFill>
                  <a:srgbClr val="FFFFFF"/>
                </a:solidFill>
                <a:latin typeface="Arial"/>
              </a:rPr>
              <a:t>100</a:t>
            </a:r>
            <a:r>
              <a:rPr lang="ru-RU" sz="862" spc="-54" dirty="0">
                <a:solidFill>
                  <a:srgbClr val="FFFFFF"/>
                </a:solidFill>
                <a:latin typeface="Arial"/>
              </a:rPr>
              <a:t> </a:t>
            </a:r>
            <a:r>
              <a:rPr lang="ru-RU" sz="862" spc="-9" dirty="0">
                <a:solidFill>
                  <a:srgbClr val="FFFFFF"/>
                </a:solidFill>
                <a:latin typeface="Arial"/>
              </a:rPr>
              <a:t>километров</a:t>
            </a:r>
            <a:r>
              <a:rPr lang="ru-RU" sz="862" spc="364" dirty="0">
                <a:solidFill>
                  <a:srgbClr val="FFFFFF"/>
                </a:solidFill>
                <a:latin typeface="Arial"/>
              </a:rPr>
              <a:t> </a:t>
            </a:r>
            <a:r>
              <a:rPr lang="ru-RU" sz="862" spc="-9" dirty="0">
                <a:solidFill>
                  <a:srgbClr val="FFFFFF"/>
                </a:solidFill>
                <a:latin typeface="Arial"/>
              </a:rPr>
              <a:t>(однако </a:t>
            </a:r>
            <a:r>
              <a:rPr lang="ru-RU" sz="862" spc="-1" dirty="0">
                <a:solidFill>
                  <a:srgbClr val="FFFFFF"/>
                </a:solidFill>
                <a:latin typeface="Arial"/>
              </a:rPr>
              <a:t>в</a:t>
            </a:r>
            <a:r>
              <a:rPr lang="ru-RU" sz="862" spc="-19" dirty="0">
                <a:solidFill>
                  <a:srgbClr val="FFFFFF"/>
                </a:solidFill>
                <a:latin typeface="Arial"/>
              </a:rPr>
              <a:t> </a:t>
            </a:r>
            <a:r>
              <a:rPr lang="ru-RU" sz="862" spc="-9" dirty="0">
                <a:solidFill>
                  <a:srgbClr val="FFFFFF"/>
                </a:solidFill>
                <a:latin typeface="Arial"/>
              </a:rPr>
              <a:t>производство </a:t>
            </a:r>
            <a:r>
              <a:rPr lang="ru-RU" sz="862" spc="-1" dirty="0">
                <a:solidFill>
                  <a:srgbClr val="FFFFFF"/>
                </a:solidFill>
                <a:latin typeface="Arial"/>
              </a:rPr>
              <a:t>разработки</a:t>
            </a:r>
            <a:r>
              <a:rPr lang="ru-RU" sz="862" spc="-9" dirty="0">
                <a:solidFill>
                  <a:srgbClr val="FFFFFF"/>
                </a:solidFill>
                <a:latin typeface="Arial"/>
              </a:rPr>
              <a:t> </a:t>
            </a:r>
            <a:r>
              <a:rPr lang="ru-RU" sz="862" spc="-1" dirty="0">
                <a:solidFill>
                  <a:srgbClr val="FFFFFF"/>
                </a:solidFill>
                <a:latin typeface="Arial"/>
              </a:rPr>
              <a:t>запущены</a:t>
            </a:r>
            <a:r>
              <a:rPr lang="ru-RU" sz="862" spc="-16" dirty="0">
                <a:solidFill>
                  <a:srgbClr val="FFFFFF"/>
                </a:solidFill>
                <a:latin typeface="Arial"/>
              </a:rPr>
              <a:t> </a:t>
            </a:r>
            <a:r>
              <a:rPr lang="ru-RU" sz="862" spc="-19" dirty="0">
                <a:solidFill>
                  <a:srgbClr val="FFFFFF"/>
                </a:solidFill>
                <a:latin typeface="Arial"/>
              </a:rPr>
              <a:t>не </a:t>
            </a:r>
            <a:r>
              <a:rPr lang="ru-RU" sz="862" spc="-9" dirty="0">
                <a:solidFill>
                  <a:srgbClr val="FFFFFF"/>
                </a:solidFill>
                <a:latin typeface="Arial"/>
              </a:rPr>
              <a:t>были).</a:t>
            </a:r>
            <a:endParaRPr lang="ru-RU" sz="862" spc="-1" dirty="0">
              <a:solidFill>
                <a:srgbClr val="FFFFFF"/>
              </a:solidFill>
              <a:latin typeface="Arial"/>
            </a:endParaRPr>
          </a:p>
        </p:txBody>
      </p:sp>
      <p:sp>
        <p:nvSpPr>
          <p:cNvPr id="227" name="object 19"/>
          <p:cNvSpPr/>
          <p:nvPr/>
        </p:nvSpPr>
        <p:spPr>
          <a:xfrm>
            <a:off x="3263875" y="3056989"/>
            <a:ext cx="1239679" cy="1449936"/>
          </a:xfrm>
          <a:prstGeom prst="rect">
            <a:avLst/>
          </a:prstGeom>
          <a:noFill/>
          <a:ln w="0">
            <a:noFill/>
          </a:ln>
        </p:spPr>
        <p:style>
          <a:lnRef idx="0">
            <a:scrgbClr r="0" g="0" b="0"/>
          </a:lnRef>
          <a:fillRef idx="0">
            <a:scrgbClr r="0" g="0" b="0"/>
          </a:fillRef>
          <a:effectRef idx="0">
            <a:scrgbClr r="0" g="0" b="0"/>
          </a:effectRef>
          <a:fontRef idx="minor"/>
        </p:style>
        <p:txBody>
          <a:bodyPr lIns="0" tIns="9449" rIns="0" bIns="0" anchor="t">
            <a:spAutoFit/>
          </a:bodyPr>
          <a:lstStyle/>
          <a:p>
            <a:pPr marL="9449" algn="ctr">
              <a:lnSpc>
                <a:spcPct val="130000"/>
              </a:lnSpc>
              <a:spcBef>
                <a:spcPts val="74"/>
              </a:spcBef>
            </a:pPr>
            <a:r>
              <a:rPr lang="ru-RU" sz="900" spc="-1">
                <a:solidFill>
                  <a:srgbClr val="FFFFFF"/>
                </a:solidFill>
                <a:latin typeface="Arial"/>
              </a:rPr>
              <a:t>Американский</a:t>
            </a:r>
            <a:r>
              <a:rPr lang="ru-RU" sz="900" spc="34">
                <a:solidFill>
                  <a:srgbClr val="FFFFFF"/>
                </a:solidFill>
                <a:latin typeface="Arial"/>
              </a:rPr>
              <a:t> </a:t>
            </a:r>
            <a:r>
              <a:rPr lang="ru-RU" sz="900" spc="-9">
                <a:solidFill>
                  <a:srgbClr val="FFFFFF"/>
                </a:solidFill>
                <a:latin typeface="Arial"/>
              </a:rPr>
              <a:t>военнный </a:t>
            </a:r>
            <a:r>
              <a:rPr lang="ru-RU" sz="900" spc="-1">
                <a:solidFill>
                  <a:srgbClr val="FFFFFF"/>
                </a:solidFill>
                <a:latin typeface="Arial"/>
              </a:rPr>
              <a:t>инженер</a:t>
            </a:r>
            <a:r>
              <a:rPr lang="ru-RU" sz="900" spc="113">
                <a:solidFill>
                  <a:srgbClr val="FFFFFF"/>
                </a:solidFill>
                <a:latin typeface="Arial"/>
              </a:rPr>
              <a:t> </a:t>
            </a:r>
            <a:r>
              <a:rPr lang="ru-RU" sz="900" spc="-9">
                <a:solidFill>
                  <a:srgbClr val="FFFFFF"/>
                </a:solidFill>
                <a:latin typeface="Arial"/>
              </a:rPr>
              <a:t>Чарльз </a:t>
            </a:r>
            <a:r>
              <a:rPr lang="ru-RU" sz="900" spc="-1">
                <a:solidFill>
                  <a:srgbClr val="FFFFFF"/>
                </a:solidFill>
                <a:latin typeface="Arial"/>
              </a:rPr>
              <a:t>Кеттеринг</a:t>
            </a:r>
            <a:r>
              <a:rPr lang="ru-RU" sz="900" spc="-5">
                <a:solidFill>
                  <a:srgbClr val="FFFFFF"/>
                </a:solidFill>
                <a:latin typeface="Arial"/>
              </a:rPr>
              <a:t> </a:t>
            </a:r>
            <a:r>
              <a:rPr lang="ru-RU" sz="900" spc="-9">
                <a:solidFill>
                  <a:srgbClr val="FFFFFF"/>
                </a:solidFill>
                <a:latin typeface="Arial"/>
              </a:rPr>
              <a:t>предложил, </a:t>
            </a:r>
            <a:r>
              <a:rPr lang="ru-RU" sz="900" spc="-1">
                <a:solidFill>
                  <a:srgbClr val="FFFFFF"/>
                </a:solidFill>
                <a:latin typeface="Arial"/>
              </a:rPr>
              <a:t>построил</a:t>
            </a:r>
            <a:r>
              <a:rPr lang="ru-RU" sz="900" spc="24">
                <a:solidFill>
                  <a:srgbClr val="FFFFFF"/>
                </a:solidFill>
                <a:latin typeface="Arial"/>
              </a:rPr>
              <a:t> </a:t>
            </a:r>
            <a:r>
              <a:rPr lang="ru-RU" sz="900" spc="-1">
                <a:solidFill>
                  <a:srgbClr val="FFFFFF"/>
                </a:solidFill>
                <a:latin typeface="Arial"/>
              </a:rPr>
              <a:t>и</a:t>
            </a:r>
            <a:r>
              <a:rPr lang="ru-RU" sz="900" spc="31">
                <a:solidFill>
                  <a:srgbClr val="FFFFFF"/>
                </a:solidFill>
                <a:latin typeface="Arial"/>
              </a:rPr>
              <a:t> </a:t>
            </a:r>
            <a:r>
              <a:rPr lang="ru-RU" sz="900" spc="-9">
                <a:solidFill>
                  <a:srgbClr val="FFFFFF"/>
                </a:solidFill>
                <a:latin typeface="Arial"/>
              </a:rPr>
              <a:t>испытал беспилотные летательные</a:t>
            </a:r>
            <a:r>
              <a:rPr lang="ru-RU" sz="900" spc="-73">
                <a:solidFill>
                  <a:srgbClr val="FFFFFF"/>
                </a:solidFill>
                <a:latin typeface="Arial"/>
              </a:rPr>
              <a:t> </a:t>
            </a:r>
            <a:r>
              <a:rPr lang="ru-RU" sz="900" spc="-9">
                <a:solidFill>
                  <a:srgbClr val="FFFFFF"/>
                </a:solidFill>
                <a:latin typeface="Arial"/>
              </a:rPr>
              <a:t>аппараты.</a:t>
            </a:r>
            <a:endParaRPr lang="ru-RU" sz="900" spc="-1">
              <a:solidFill>
                <a:srgbClr val="FFFFFF"/>
              </a:solidFill>
              <a:latin typeface="Arial"/>
            </a:endParaRPr>
          </a:p>
        </p:txBody>
      </p:sp>
      <p:sp>
        <p:nvSpPr>
          <p:cNvPr id="228" name="object 20"/>
          <p:cNvSpPr/>
          <p:nvPr/>
        </p:nvSpPr>
        <p:spPr>
          <a:xfrm>
            <a:off x="401167" y="2698205"/>
            <a:ext cx="8642385" cy="235409"/>
          </a:xfrm>
          <a:custGeom>
            <a:avLst/>
            <a:gdLst>
              <a:gd name="textAreaLeft" fmla="*/ 0 w 11524680"/>
              <a:gd name="textAreaRight" fmla="*/ 11526480 w 11524680"/>
              <a:gd name="textAreaTop" fmla="*/ 0 h 313920"/>
              <a:gd name="textAreaBottom" fmla="*/ 315720 h 313920"/>
            </a:gdLst>
            <a:ahLst/>
            <a:cxnLst/>
            <a:rect l="textAreaLeft" t="textAreaTop" r="textAreaRight" b="textAreaBottom"/>
            <a:pathLst>
              <a:path w="11525250" h="315594">
                <a:moveTo>
                  <a:pt x="11287899" y="0"/>
                </a:moveTo>
                <a:lnTo>
                  <a:pt x="237197" y="0"/>
                </a:lnTo>
                <a:lnTo>
                  <a:pt x="162318" y="8051"/>
                </a:lnTo>
                <a:lnTo>
                  <a:pt x="97218" y="30454"/>
                </a:lnTo>
                <a:lnTo>
                  <a:pt x="45834" y="64592"/>
                </a:lnTo>
                <a:lnTo>
                  <a:pt x="12115" y="107848"/>
                </a:lnTo>
                <a:lnTo>
                  <a:pt x="0" y="157607"/>
                </a:lnTo>
                <a:lnTo>
                  <a:pt x="12115" y="207365"/>
                </a:lnTo>
                <a:lnTo>
                  <a:pt x="45834" y="250621"/>
                </a:lnTo>
                <a:lnTo>
                  <a:pt x="97218" y="284759"/>
                </a:lnTo>
                <a:lnTo>
                  <a:pt x="162318" y="307162"/>
                </a:lnTo>
                <a:lnTo>
                  <a:pt x="237197" y="315214"/>
                </a:lnTo>
                <a:lnTo>
                  <a:pt x="11287899" y="315214"/>
                </a:lnTo>
                <a:lnTo>
                  <a:pt x="11362791" y="307162"/>
                </a:lnTo>
                <a:lnTo>
                  <a:pt x="11427891" y="284759"/>
                </a:lnTo>
                <a:lnTo>
                  <a:pt x="11479250" y="250621"/>
                </a:lnTo>
                <a:lnTo>
                  <a:pt x="11512956" y="207365"/>
                </a:lnTo>
                <a:lnTo>
                  <a:pt x="11525059" y="157607"/>
                </a:lnTo>
                <a:lnTo>
                  <a:pt x="11512956" y="107848"/>
                </a:lnTo>
                <a:lnTo>
                  <a:pt x="11479250" y="64592"/>
                </a:lnTo>
                <a:lnTo>
                  <a:pt x="11427891" y="30454"/>
                </a:lnTo>
                <a:lnTo>
                  <a:pt x="11362791" y="8051"/>
                </a:lnTo>
                <a:lnTo>
                  <a:pt x="11287899" y="0"/>
                </a:lnTo>
                <a:close/>
              </a:path>
            </a:pathLst>
          </a:custGeom>
          <a:solidFill>
            <a:srgbClr val="D1D1D1"/>
          </a:solidFill>
          <a:ln w="0">
            <a:noFill/>
          </a:ln>
        </p:spPr>
        <p:style>
          <a:lnRef idx="0">
            <a:scrgbClr r="0" g="0" b="0"/>
          </a:lnRef>
          <a:fillRef idx="0">
            <a:scrgbClr r="0" g="0" b="0"/>
          </a:fillRef>
          <a:effectRef idx="0">
            <a:scrgbClr r="0" g="0" b="0"/>
          </a:effectRef>
          <a:fontRef idx="minor"/>
        </p:style>
        <p:txBody>
          <a:bodyPr lIns="0" tIns="0" rIns="0" bIns="0" anchor="t">
            <a:noAutofit/>
          </a:bodyPr>
          <a:lstStyle/>
          <a:p>
            <a:pPr>
              <a:lnSpc>
                <a:spcPct val="100000"/>
              </a:lnSpc>
            </a:pPr>
            <a:endParaRPr lang="ru-RU" sz="1350" spc="-1">
              <a:solidFill>
                <a:srgbClr val="000000"/>
              </a:solidFill>
              <a:latin typeface="Arial"/>
            </a:endParaRPr>
          </a:p>
        </p:txBody>
      </p:sp>
      <p:sp>
        <p:nvSpPr>
          <p:cNvPr id="229" name="object 21"/>
          <p:cNvSpPr/>
          <p:nvPr/>
        </p:nvSpPr>
        <p:spPr>
          <a:xfrm>
            <a:off x="728635" y="2665270"/>
            <a:ext cx="479728" cy="470933"/>
          </a:xfrm>
          <a:prstGeom prst="rect">
            <a:avLst/>
          </a:prstGeom>
          <a:noFill/>
          <a:ln w="0">
            <a:noFill/>
          </a:ln>
        </p:spPr>
        <p:style>
          <a:lnRef idx="0">
            <a:scrgbClr r="0" g="0" b="0"/>
          </a:lnRef>
          <a:fillRef idx="0">
            <a:scrgbClr r="0" g="0" b="0"/>
          </a:fillRef>
          <a:effectRef idx="0">
            <a:scrgbClr r="0" g="0" b="0"/>
          </a:effectRef>
          <a:fontRef idx="minor"/>
        </p:style>
        <p:txBody>
          <a:bodyPr lIns="0" tIns="9179" rIns="0" bIns="0" anchor="t">
            <a:spAutoFit/>
          </a:bodyPr>
          <a:lstStyle/>
          <a:p>
            <a:pPr marL="9449">
              <a:spcBef>
                <a:spcPts val="72"/>
              </a:spcBef>
            </a:pPr>
            <a:r>
              <a:rPr lang="ru-RU" sz="1500" b="1" spc="-75">
                <a:solidFill>
                  <a:srgbClr val="000000"/>
                </a:solidFill>
                <a:latin typeface="Liberation Sans Narrow"/>
              </a:rPr>
              <a:t>1849</a:t>
            </a:r>
            <a:r>
              <a:rPr lang="ru-RU" sz="1500" b="1" spc="-64">
                <a:solidFill>
                  <a:srgbClr val="000000"/>
                </a:solidFill>
                <a:latin typeface="Liberation Sans Narrow"/>
              </a:rPr>
              <a:t> </a:t>
            </a:r>
            <a:r>
              <a:rPr lang="ru-RU" sz="1500" b="1" spc="-45">
                <a:solidFill>
                  <a:srgbClr val="000000"/>
                </a:solidFill>
                <a:latin typeface="Arial"/>
              </a:rPr>
              <a:t>г.</a:t>
            </a:r>
            <a:endParaRPr lang="ru-RU" sz="1500" spc="-1">
              <a:solidFill>
                <a:srgbClr val="FFFFFF"/>
              </a:solidFill>
              <a:latin typeface="Arial"/>
            </a:endParaRPr>
          </a:p>
        </p:txBody>
      </p:sp>
      <p:pic>
        <p:nvPicPr>
          <p:cNvPr id="230" name="object 22"/>
          <p:cNvPicPr/>
          <p:nvPr/>
        </p:nvPicPr>
        <p:blipFill>
          <a:blip r:embed="rId2"/>
          <a:stretch/>
        </p:blipFill>
        <p:spPr>
          <a:xfrm>
            <a:off x="2016098" y="1709594"/>
            <a:ext cx="826092" cy="826632"/>
          </a:xfrm>
          <a:prstGeom prst="rect">
            <a:avLst/>
          </a:prstGeom>
          <a:ln w="0">
            <a:noFill/>
          </a:ln>
        </p:spPr>
      </p:pic>
      <p:pic>
        <p:nvPicPr>
          <p:cNvPr id="231" name="object 23"/>
          <p:cNvPicPr/>
          <p:nvPr/>
        </p:nvPicPr>
        <p:blipFill>
          <a:blip r:embed="rId3"/>
          <a:stretch/>
        </p:blipFill>
        <p:spPr>
          <a:xfrm>
            <a:off x="657094" y="1709594"/>
            <a:ext cx="826632" cy="823123"/>
          </a:xfrm>
          <a:prstGeom prst="rect">
            <a:avLst/>
          </a:prstGeom>
          <a:ln w="0">
            <a:noFill/>
          </a:ln>
        </p:spPr>
      </p:pic>
      <p:pic>
        <p:nvPicPr>
          <p:cNvPr id="232" name="object 24"/>
          <p:cNvPicPr/>
          <p:nvPr/>
        </p:nvPicPr>
        <p:blipFill>
          <a:blip r:embed="rId4"/>
          <a:stretch/>
        </p:blipFill>
        <p:spPr>
          <a:xfrm>
            <a:off x="3420725" y="1709594"/>
            <a:ext cx="826092" cy="826632"/>
          </a:xfrm>
          <a:prstGeom prst="rect">
            <a:avLst/>
          </a:prstGeom>
          <a:ln w="0">
            <a:noFill/>
          </a:ln>
        </p:spPr>
      </p:pic>
      <p:pic>
        <p:nvPicPr>
          <p:cNvPr id="233" name="object 25"/>
          <p:cNvPicPr/>
          <p:nvPr/>
        </p:nvPicPr>
        <p:blipFill>
          <a:blip r:embed="rId5"/>
          <a:stretch/>
        </p:blipFill>
        <p:spPr>
          <a:xfrm>
            <a:off x="7818182" y="1718773"/>
            <a:ext cx="826092" cy="826092"/>
          </a:xfrm>
          <a:prstGeom prst="rect">
            <a:avLst/>
          </a:prstGeom>
          <a:ln w="0">
            <a:noFill/>
          </a:ln>
        </p:spPr>
      </p:pic>
      <p:pic>
        <p:nvPicPr>
          <p:cNvPr id="234" name="object 26"/>
          <p:cNvPicPr/>
          <p:nvPr/>
        </p:nvPicPr>
        <p:blipFill>
          <a:blip r:embed="rId6"/>
          <a:stretch/>
        </p:blipFill>
        <p:spPr>
          <a:xfrm>
            <a:off x="6329596" y="1718773"/>
            <a:ext cx="826632" cy="826092"/>
          </a:xfrm>
          <a:prstGeom prst="rect">
            <a:avLst/>
          </a:prstGeom>
          <a:ln w="0">
            <a:noFill/>
          </a:ln>
        </p:spPr>
      </p:pic>
      <p:pic>
        <p:nvPicPr>
          <p:cNvPr id="235" name="object 27"/>
          <p:cNvPicPr/>
          <p:nvPr/>
        </p:nvPicPr>
        <p:blipFill>
          <a:blip r:embed="rId7"/>
          <a:stretch/>
        </p:blipFill>
        <p:spPr>
          <a:xfrm>
            <a:off x="4872866" y="1708514"/>
            <a:ext cx="826092" cy="826092"/>
          </a:xfrm>
          <a:prstGeom prst="rect">
            <a:avLst/>
          </a:prstGeom>
          <a:ln w="0">
            <a:noFill/>
          </a:ln>
        </p:spPr>
      </p:pic>
      <p:sp>
        <p:nvSpPr>
          <p:cNvPr id="236" name="object 28"/>
          <p:cNvSpPr/>
          <p:nvPr/>
        </p:nvSpPr>
        <p:spPr>
          <a:xfrm>
            <a:off x="2252587" y="2661760"/>
            <a:ext cx="475408" cy="470933"/>
          </a:xfrm>
          <a:prstGeom prst="rect">
            <a:avLst/>
          </a:prstGeom>
          <a:noFill/>
          <a:ln w="0">
            <a:noFill/>
          </a:ln>
        </p:spPr>
        <p:style>
          <a:lnRef idx="0">
            <a:scrgbClr r="0" g="0" b="0"/>
          </a:lnRef>
          <a:fillRef idx="0">
            <a:scrgbClr r="0" g="0" b="0"/>
          </a:fillRef>
          <a:effectRef idx="0">
            <a:scrgbClr r="0" g="0" b="0"/>
          </a:effectRef>
          <a:fontRef idx="minor"/>
        </p:style>
        <p:txBody>
          <a:bodyPr lIns="0" tIns="9179" rIns="0" bIns="0" anchor="t">
            <a:spAutoFit/>
          </a:bodyPr>
          <a:lstStyle/>
          <a:p>
            <a:pPr marL="9449">
              <a:spcBef>
                <a:spcPts val="72"/>
              </a:spcBef>
            </a:pPr>
            <a:r>
              <a:rPr lang="ru-RU" sz="1500" b="1" spc="-154">
                <a:solidFill>
                  <a:srgbClr val="000000"/>
                </a:solidFill>
                <a:latin typeface="Liberation Sans Narrow"/>
              </a:rPr>
              <a:t>18</a:t>
            </a:r>
            <a:r>
              <a:rPr lang="ru-RU" sz="1500" b="1" spc="-154">
                <a:solidFill>
                  <a:srgbClr val="000000"/>
                </a:solidFill>
                <a:latin typeface="Arial"/>
              </a:rPr>
              <a:t>98 г.</a:t>
            </a:r>
            <a:r>
              <a:rPr lang="ru-RU" sz="1500" b="1" spc="-118">
                <a:solidFill>
                  <a:srgbClr val="000000"/>
                </a:solidFill>
                <a:latin typeface="Arial"/>
              </a:rPr>
              <a:t> </a:t>
            </a:r>
            <a:endParaRPr lang="ru-RU" sz="1500" spc="-1">
              <a:solidFill>
                <a:srgbClr val="FFFFFF"/>
              </a:solidFill>
              <a:latin typeface="Arial"/>
            </a:endParaRPr>
          </a:p>
        </p:txBody>
      </p:sp>
      <p:sp>
        <p:nvSpPr>
          <p:cNvPr id="237" name="object 29"/>
          <p:cNvSpPr/>
          <p:nvPr/>
        </p:nvSpPr>
        <p:spPr>
          <a:xfrm>
            <a:off x="3650735" y="2670399"/>
            <a:ext cx="475408" cy="240101"/>
          </a:xfrm>
          <a:prstGeom prst="rect">
            <a:avLst/>
          </a:prstGeom>
          <a:noFill/>
          <a:ln w="0">
            <a:noFill/>
          </a:ln>
        </p:spPr>
        <p:style>
          <a:lnRef idx="0">
            <a:scrgbClr r="0" g="0" b="0"/>
          </a:lnRef>
          <a:fillRef idx="0">
            <a:scrgbClr r="0" g="0" b="0"/>
          </a:fillRef>
          <a:effectRef idx="0">
            <a:scrgbClr r="0" g="0" b="0"/>
          </a:effectRef>
          <a:fontRef idx="minor"/>
        </p:style>
        <p:txBody>
          <a:bodyPr lIns="0" tIns="9179" rIns="0" bIns="0" anchor="t">
            <a:spAutoFit/>
          </a:bodyPr>
          <a:lstStyle/>
          <a:p>
            <a:pPr marL="9449">
              <a:spcBef>
                <a:spcPts val="72"/>
              </a:spcBef>
            </a:pPr>
            <a:r>
              <a:rPr lang="ru-RU" sz="1500" b="1" spc="-187">
                <a:solidFill>
                  <a:srgbClr val="000000"/>
                </a:solidFill>
                <a:latin typeface="Liberation Sans Narrow"/>
              </a:rPr>
              <a:t>1</a:t>
            </a:r>
            <a:r>
              <a:rPr lang="ru-RU" sz="1500" b="1" spc="-187">
                <a:solidFill>
                  <a:srgbClr val="000000"/>
                </a:solidFill>
                <a:latin typeface="Arial"/>
              </a:rPr>
              <a:t>910 г.</a:t>
            </a:r>
            <a:r>
              <a:rPr lang="ru-RU" sz="1500" b="1" spc="-128">
                <a:solidFill>
                  <a:srgbClr val="000000"/>
                </a:solidFill>
                <a:latin typeface="Arial"/>
              </a:rPr>
              <a:t> </a:t>
            </a:r>
            <a:endParaRPr lang="ru-RU" sz="1500" spc="-1">
              <a:solidFill>
                <a:srgbClr val="FFFFFF"/>
              </a:solidFill>
              <a:latin typeface="Arial"/>
            </a:endParaRPr>
          </a:p>
        </p:txBody>
      </p:sp>
      <p:sp>
        <p:nvSpPr>
          <p:cNvPr id="238" name="object 30"/>
          <p:cNvSpPr/>
          <p:nvPr/>
        </p:nvSpPr>
        <p:spPr>
          <a:xfrm>
            <a:off x="5048612" y="2659060"/>
            <a:ext cx="475408" cy="240101"/>
          </a:xfrm>
          <a:prstGeom prst="rect">
            <a:avLst/>
          </a:prstGeom>
          <a:noFill/>
          <a:ln w="0">
            <a:noFill/>
          </a:ln>
        </p:spPr>
        <p:style>
          <a:lnRef idx="0">
            <a:scrgbClr r="0" g="0" b="0"/>
          </a:lnRef>
          <a:fillRef idx="0">
            <a:scrgbClr r="0" g="0" b="0"/>
          </a:fillRef>
          <a:effectRef idx="0">
            <a:scrgbClr r="0" g="0" b="0"/>
          </a:effectRef>
          <a:fontRef idx="minor"/>
        </p:style>
        <p:txBody>
          <a:bodyPr lIns="0" tIns="9179" rIns="0" bIns="0" anchor="t">
            <a:spAutoFit/>
          </a:bodyPr>
          <a:lstStyle/>
          <a:p>
            <a:pPr marL="9449">
              <a:spcBef>
                <a:spcPts val="72"/>
              </a:spcBef>
            </a:pPr>
            <a:r>
              <a:rPr lang="ru-RU" sz="1500" b="1" spc="-187">
                <a:solidFill>
                  <a:srgbClr val="000000"/>
                </a:solidFill>
                <a:latin typeface="Liberation Sans Narrow"/>
              </a:rPr>
              <a:t>1</a:t>
            </a:r>
            <a:r>
              <a:rPr lang="ru-RU" sz="1500" b="1" spc="-187">
                <a:solidFill>
                  <a:srgbClr val="000000"/>
                </a:solidFill>
                <a:latin typeface="Arial"/>
              </a:rPr>
              <a:t>933 г.</a:t>
            </a:r>
            <a:r>
              <a:rPr lang="ru-RU" sz="1500" b="1" spc="-128">
                <a:solidFill>
                  <a:srgbClr val="000000"/>
                </a:solidFill>
                <a:latin typeface="Arial"/>
              </a:rPr>
              <a:t> </a:t>
            </a:r>
            <a:endParaRPr lang="ru-RU" sz="1500" spc="-1">
              <a:solidFill>
                <a:srgbClr val="FFFFFF"/>
              </a:solidFill>
              <a:latin typeface="Arial"/>
            </a:endParaRPr>
          </a:p>
        </p:txBody>
      </p:sp>
      <p:sp>
        <p:nvSpPr>
          <p:cNvPr id="239" name="object 31"/>
          <p:cNvSpPr/>
          <p:nvPr/>
        </p:nvSpPr>
        <p:spPr>
          <a:xfrm>
            <a:off x="6545298" y="2675798"/>
            <a:ext cx="475408" cy="240101"/>
          </a:xfrm>
          <a:prstGeom prst="rect">
            <a:avLst/>
          </a:prstGeom>
          <a:noFill/>
          <a:ln w="0">
            <a:noFill/>
          </a:ln>
        </p:spPr>
        <p:style>
          <a:lnRef idx="0">
            <a:scrgbClr r="0" g="0" b="0"/>
          </a:lnRef>
          <a:fillRef idx="0">
            <a:scrgbClr r="0" g="0" b="0"/>
          </a:fillRef>
          <a:effectRef idx="0">
            <a:scrgbClr r="0" g="0" b="0"/>
          </a:effectRef>
          <a:fontRef idx="minor"/>
        </p:style>
        <p:txBody>
          <a:bodyPr lIns="0" tIns="9179" rIns="0" bIns="0" anchor="t">
            <a:spAutoFit/>
          </a:bodyPr>
          <a:lstStyle/>
          <a:p>
            <a:pPr marL="9449">
              <a:spcBef>
                <a:spcPts val="72"/>
              </a:spcBef>
            </a:pPr>
            <a:r>
              <a:rPr lang="ru-RU" sz="1500" b="1" spc="-187">
                <a:solidFill>
                  <a:srgbClr val="000000"/>
                </a:solidFill>
                <a:latin typeface="Liberation Sans Narrow"/>
              </a:rPr>
              <a:t>1</a:t>
            </a:r>
            <a:r>
              <a:rPr lang="ru-RU" sz="1500" b="1" spc="-187">
                <a:solidFill>
                  <a:srgbClr val="000000"/>
                </a:solidFill>
                <a:latin typeface="Arial"/>
              </a:rPr>
              <a:t>940 г.</a:t>
            </a:r>
            <a:r>
              <a:rPr lang="ru-RU" sz="1500" b="1" spc="-128">
                <a:solidFill>
                  <a:srgbClr val="000000"/>
                </a:solidFill>
                <a:latin typeface="Arial"/>
              </a:rPr>
              <a:t> </a:t>
            </a:r>
            <a:endParaRPr lang="ru-RU" sz="1500" spc="-1">
              <a:solidFill>
                <a:srgbClr val="FFFFFF"/>
              </a:solidFill>
              <a:latin typeface="Arial"/>
            </a:endParaRPr>
          </a:p>
        </p:txBody>
      </p:sp>
      <p:sp>
        <p:nvSpPr>
          <p:cNvPr id="240" name="object 62"/>
          <p:cNvSpPr/>
          <p:nvPr/>
        </p:nvSpPr>
        <p:spPr>
          <a:xfrm>
            <a:off x="7818452" y="2669589"/>
            <a:ext cx="762111" cy="240101"/>
          </a:xfrm>
          <a:prstGeom prst="rect">
            <a:avLst/>
          </a:prstGeom>
          <a:noFill/>
          <a:ln w="0">
            <a:noFill/>
          </a:ln>
        </p:spPr>
        <p:style>
          <a:lnRef idx="0">
            <a:scrgbClr r="0" g="0" b="0"/>
          </a:lnRef>
          <a:fillRef idx="0">
            <a:scrgbClr r="0" g="0" b="0"/>
          </a:fillRef>
          <a:effectRef idx="0">
            <a:scrgbClr r="0" g="0" b="0"/>
          </a:effectRef>
          <a:fontRef idx="minor"/>
        </p:style>
        <p:txBody>
          <a:bodyPr lIns="0" tIns="9179" rIns="0" bIns="0" anchor="t">
            <a:spAutoFit/>
          </a:bodyPr>
          <a:lstStyle/>
          <a:p>
            <a:pPr marL="9449">
              <a:spcBef>
                <a:spcPts val="72"/>
              </a:spcBef>
            </a:pPr>
            <a:r>
              <a:rPr lang="ru-RU" sz="1500" b="1" spc="-56">
                <a:solidFill>
                  <a:srgbClr val="000000"/>
                </a:solidFill>
                <a:latin typeface="Liberation Sans Narrow"/>
              </a:rPr>
              <a:t>1930-</a:t>
            </a:r>
            <a:r>
              <a:rPr lang="ru-RU" sz="1500" b="1" spc="-232">
                <a:solidFill>
                  <a:srgbClr val="000000"/>
                </a:solidFill>
                <a:latin typeface="Arial"/>
              </a:rPr>
              <a:t>40  .г</a:t>
            </a:r>
            <a:r>
              <a:rPr lang="ru-RU" sz="1500" b="1" spc="-103">
                <a:solidFill>
                  <a:srgbClr val="FFFFFF"/>
                </a:solidFill>
                <a:latin typeface="Arial"/>
              </a:rPr>
              <a:t> </a:t>
            </a:r>
            <a:endParaRPr lang="ru-RU" sz="1500" spc="-1">
              <a:solidFill>
                <a:srgbClr val="FFFFFF"/>
              </a:solidFill>
              <a:latin typeface="Arial"/>
            </a:endParaRPr>
          </a:p>
        </p:txBody>
      </p:sp>
    </p:spTree>
    <p:extLst>
      <p:ext uri="{BB962C8B-B14F-4D97-AF65-F5344CB8AC3E}">
        <p14:creationId xmlns:p14="http://schemas.microsoft.com/office/powerpoint/2010/main" val="3919042049"/>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object 56"/>
          <p:cNvSpPr/>
          <p:nvPr/>
        </p:nvSpPr>
        <p:spPr>
          <a:xfrm>
            <a:off x="1246427" y="1228517"/>
            <a:ext cx="777769" cy="217018"/>
          </a:xfrm>
          <a:prstGeom prst="rect">
            <a:avLst/>
          </a:prstGeom>
          <a:noFill/>
          <a:ln w="0">
            <a:noFill/>
          </a:ln>
        </p:spPr>
        <p:style>
          <a:lnRef idx="0">
            <a:scrgbClr r="0" g="0" b="0"/>
          </a:lnRef>
          <a:fillRef idx="0">
            <a:scrgbClr r="0" g="0" b="0"/>
          </a:fillRef>
          <a:effectRef idx="0">
            <a:scrgbClr r="0" g="0" b="0"/>
          </a:effectRef>
          <a:fontRef idx="minor"/>
        </p:style>
        <p:txBody>
          <a:bodyPr lIns="0" tIns="9179" rIns="0" bIns="0" anchor="t">
            <a:spAutoFit/>
          </a:bodyPr>
          <a:lstStyle/>
          <a:p>
            <a:pPr marL="9449">
              <a:spcBef>
                <a:spcPts val="72"/>
              </a:spcBef>
            </a:pPr>
            <a:endParaRPr lang="ru-RU" sz="1350" spc="-1">
              <a:solidFill>
                <a:srgbClr val="FFFFFF"/>
              </a:solidFill>
              <a:latin typeface="Arial"/>
            </a:endParaRPr>
          </a:p>
        </p:txBody>
      </p:sp>
      <p:sp>
        <p:nvSpPr>
          <p:cNvPr id="245" name="object 60"/>
          <p:cNvSpPr/>
          <p:nvPr/>
        </p:nvSpPr>
        <p:spPr>
          <a:xfrm>
            <a:off x="3956937" y="696654"/>
            <a:ext cx="4853636" cy="1442994"/>
          </a:xfrm>
          <a:prstGeom prst="rect">
            <a:avLst/>
          </a:prstGeom>
          <a:noFill/>
          <a:ln w="0">
            <a:noFill/>
          </a:ln>
        </p:spPr>
        <p:style>
          <a:lnRef idx="0">
            <a:scrgbClr r="0" g="0" b="0"/>
          </a:lnRef>
          <a:fillRef idx="0">
            <a:scrgbClr r="0" g="0" b="0"/>
          </a:fillRef>
          <a:effectRef idx="0">
            <a:scrgbClr r="0" g="0" b="0"/>
          </a:effectRef>
          <a:fontRef idx="minor"/>
        </p:style>
        <p:txBody>
          <a:bodyPr wrap="square" lIns="0" tIns="9179" rIns="0" bIns="0" anchor="t">
            <a:spAutoFit/>
          </a:bodyPr>
          <a:lstStyle/>
          <a:p>
            <a:pPr marL="9449" algn="ctr">
              <a:spcBef>
                <a:spcPts val="72"/>
              </a:spcBef>
            </a:pPr>
            <a:r>
              <a:rPr lang="ru-RU" sz="1350" b="1" spc="-9" dirty="0">
                <a:solidFill>
                  <a:srgbClr val="FFFFFF"/>
                </a:solidFill>
                <a:latin typeface="Arial"/>
              </a:rPr>
              <a:t>В период 1970-</a:t>
            </a:r>
            <a:r>
              <a:rPr lang="ru-RU" sz="1350" b="1" spc="-1" dirty="0">
                <a:solidFill>
                  <a:srgbClr val="FFFFFF"/>
                </a:solidFill>
                <a:latin typeface="Arial"/>
              </a:rPr>
              <a:t>1980</a:t>
            </a:r>
            <a:r>
              <a:rPr lang="ru-RU" sz="1350" b="1" spc="-19" dirty="0">
                <a:solidFill>
                  <a:srgbClr val="FFFFFF"/>
                </a:solidFill>
                <a:latin typeface="Arial"/>
              </a:rPr>
              <a:t>гг. </a:t>
            </a:r>
            <a:r>
              <a:rPr lang="ru-RU" sz="1350" b="1" spc="-1" dirty="0">
                <a:solidFill>
                  <a:srgbClr val="FFFFFF"/>
                </a:solidFill>
                <a:latin typeface="Arial"/>
              </a:rPr>
              <a:t>СССР</a:t>
            </a:r>
            <a:r>
              <a:rPr lang="ru-RU" sz="1350" b="1" spc="-31" dirty="0">
                <a:solidFill>
                  <a:srgbClr val="FFFFFF"/>
                </a:solidFill>
                <a:latin typeface="Arial"/>
              </a:rPr>
              <a:t> </a:t>
            </a:r>
            <a:r>
              <a:rPr lang="ru-RU" sz="1350" b="1" spc="-1" dirty="0">
                <a:solidFill>
                  <a:srgbClr val="FFFFFF"/>
                </a:solidFill>
                <a:latin typeface="Arial"/>
              </a:rPr>
              <a:t>был</a:t>
            </a:r>
            <a:r>
              <a:rPr lang="ru-RU" sz="1350" b="1" spc="-26" dirty="0">
                <a:solidFill>
                  <a:srgbClr val="FFFFFF"/>
                </a:solidFill>
                <a:latin typeface="Arial"/>
              </a:rPr>
              <a:t> </a:t>
            </a:r>
            <a:r>
              <a:rPr lang="ru-RU" sz="1350" b="1" spc="-1" dirty="0">
                <a:solidFill>
                  <a:srgbClr val="FFFFFF"/>
                </a:solidFill>
                <a:latin typeface="Arial"/>
              </a:rPr>
              <a:t>лидером</a:t>
            </a:r>
            <a:r>
              <a:rPr lang="ru-RU" sz="1350" b="1" spc="-34" dirty="0">
                <a:solidFill>
                  <a:srgbClr val="FFFFFF"/>
                </a:solidFill>
                <a:latin typeface="Arial"/>
              </a:rPr>
              <a:t> </a:t>
            </a:r>
            <a:r>
              <a:rPr lang="ru-RU" sz="1350" b="1" spc="-1" dirty="0">
                <a:solidFill>
                  <a:srgbClr val="FFFFFF"/>
                </a:solidFill>
                <a:latin typeface="Arial"/>
              </a:rPr>
              <a:t>по</a:t>
            </a:r>
            <a:r>
              <a:rPr lang="ru-RU" sz="1350" b="1" spc="-24" dirty="0">
                <a:solidFill>
                  <a:srgbClr val="FFFFFF"/>
                </a:solidFill>
                <a:latin typeface="Arial"/>
              </a:rPr>
              <a:t> </a:t>
            </a:r>
            <a:r>
              <a:rPr lang="ru-RU" sz="1350" b="1" spc="-1" dirty="0">
                <a:solidFill>
                  <a:srgbClr val="FFFFFF"/>
                </a:solidFill>
                <a:latin typeface="Arial"/>
              </a:rPr>
              <a:t>производству</a:t>
            </a:r>
            <a:r>
              <a:rPr lang="ru-RU" sz="1350" b="1" spc="-24" dirty="0">
                <a:solidFill>
                  <a:srgbClr val="FFFFFF"/>
                </a:solidFill>
                <a:latin typeface="Arial"/>
              </a:rPr>
              <a:t> ударных </a:t>
            </a:r>
            <a:r>
              <a:rPr lang="ru-RU" sz="1350" b="1" spc="-1" dirty="0">
                <a:solidFill>
                  <a:srgbClr val="FFFFFF"/>
                </a:solidFill>
                <a:latin typeface="Arial"/>
              </a:rPr>
              <a:t>БВС и БВС</a:t>
            </a:r>
            <a:r>
              <a:rPr lang="ru-RU" sz="1350" b="1" spc="-9" dirty="0">
                <a:solidFill>
                  <a:srgbClr val="FFFFFF"/>
                </a:solidFill>
                <a:latin typeface="Arial"/>
              </a:rPr>
              <a:t> </a:t>
            </a:r>
            <a:r>
              <a:rPr lang="ru-RU" sz="1350" b="1" spc="-19" dirty="0">
                <a:solidFill>
                  <a:srgbClr val="FFFFFF"/>
                </a:solidFill>
                <a:latin typeface="Arial"/>
              </a:rPr>
              <a:t>для </a:t>
            </a:r>
            <a:r>
              <a:rPr lang="ru-RU" sz="1350" b="1" spc="-1" dirty="0">
                <a:solidFill>
                  <a:srgbClr val="FFFFFF"/>
                </a:solidFill>
                <a:latin typeface="Arial"/>
              </a:rPr>
              <a:t>разведочных</a:t>
            </a:r>
            <a:r>
              <a:rPr lang="ru-RU" sz="1350" b="1" spc="-56" dirty="0">
                <a:solidFill>
                  <a:srgbClr val="FFFFFF"/>
                </a:solidFill>
                <a:latin typeface="Arial"/>
              </a:rPr>
              <a:t> </a:t>
            </a:r>
            <a:r>
              <a:rPr lang="ru-RU" sz="1350" b="1" spc="-9" dirty="0">
                <a:solidFill>
                  <a:srgbClr val="FFFFFF"/>
                </a:solidFill>
                <a:latin typeface="Arial"/>
              </a:rPr>
              <a:t>целей</a:t>
            </a:r>
            <a:endParaRPr lang="ru-RU" sz="1350" spc="-1" dirty="0">
              <a:solidFill>
                <a:srgbClr val="FFFFFF"/>
              </a:solidFill>
              <a:latin typeface="Arial"/>
            </a:endParaRPr>
          </a:p>
          <a:p>
            <a:pPr marL="9449" algn="ctr">
              <a:spcBef>
                <a:spcPts val="72"/>
              </a:spcBef>
            </a:pPr>
            <a:r>
              <a:rPr lang="ru-RU" sz="1350" b="1" spc="-9" dirty="0">
                <a:solidFill>
                  <a:srgbClr val="FFFFFF"/>
                </a:solidFill>
                <a:latin typeface="Arial"/>
              </a:rPr>
              <a:t>ТУ- 121, ТУ — 300, Ворон, Ла — 17М, ЛА — 17Р, ПС — 01, Пчела  - 1Т, ТУ — 123, ТУ — 139, ТУ — 141, ТУ — 143, ТУ — 243, Шмель  - 1, Эльф Д</a:t>
            </a:r>
            <a:endParaRPr lang="ru-RU" sz="1350" spc="-1" dirty="0">
              <a:solidFill>
                <a:srgbClr val="FFFFFF"/>
              </a:solidFill>
              <a:latin typeface="Arial"/>
            </a:endParaRPr>
          </a:p>
          <a:p>
            <a:pPr marL="9449" algn="ctr">
              <a:spcBef>
                <a:spcPts val="72"/>
              </a:spcBef>
            </a:pPr>
            <a:endParaRPr lang="ru-RU" sz="1050" spc="-1" dirty="0">
              <a:solidFill>
                <a:srgbClr val="FFFFFF"/>
              </a:solidFill>
              <a:latin typeface="Arial"/>
            </a:endParaRPr>
          </a:p>
        </p:txBody>
      </p:sp>
      <p:pic>
        <p:nvPicPr>
          <p:cNvPr id="246" name="Рисунок 245"/>
          <p:cNvPicPr/>
          <p:nvPr/>
        </p:nvPicPr>
        <p:blipFill>
          <a:blip r:embed="rId3"/>
          <a:stretch/>
        </p:blipFill>
        <p:spPr>
          <a:xfrm>
            <a:off x="2024736" y="2207409"/>
            <a:ext cx="1974253" cy="1349284"/>
          </a:xfrm>
          <a:prstGeom prst="rect">
            <a:avLst/>
          </a:prstGeom>
          <a:ln w="0">
            <a:noFill/>
          </a:ln>
        </p:spPr>
      </p:pic>
      <p:pic>
        <p:nvPicPr>
          <p:cNvPr id="247" name="Рисунок 246"/>
          <p:cNvPicPr/>
          <p:nvPr/>
        </p:nvPicPr>
        <p:blipFill>
          <a:blip r:embed="rId4"/>
          <a:stretch/>
        </p:blipFill>
        <p:spPr>
          <a:xfrm>
            <a:off x="6749121" y="3422251"/>
            <a:ext cx="2061452" cy="1167868"/>
          </a:xfrm>
          <a:prstGeom prst="rect">
            <a:avLst/>
          </a:prstGeom>
          <a:ln w="0">
            <a:noFill/>
          </a:ln>
        </p:spPr>
      </p:pic>
      <p:pic>
        <p:nvPicPr>
          <p:cNvPr id="248" name="Рисунок 247"/>
          <p:cNvPicPr/>
          <p:nvPr/>
        </p:nvPicPr>
        <p:blipFill>
          <a:blip r:embed="rId5"/>
          <a:stretch/>
        </p:blipFill>
        <p:spPr>
          <a:xfrm>
            <a:off x="4049473" y="2207409"/>
            <a:ext cx="1619249" cy="1395718"/>
          </a:xfrm>
          <a:prstGeom prst="rect">
            <a:avLst/>
          </a:prstGeom>
          <a:ln w="0">
            <a:noFill/>
          </a:ln>
        </p:spPr>
      </p:pic>
      <p:pic>
        <p:nvPicPr>
          <p:cNvPr id="249" name="Рисунок 248"/>
          <p:cNvPicPr/>
          <p:nvPr/>
        </p:nvPicPr>
        <p:blipFill>
          <a:blip r:embed="rId6"/>
          <a:stretch/>
        </p:blipFill>
        <p:spPr>
          <a:xfrm>
            <a:off x="3914490" y="3903058"/>
            <a:ext cx="1945907" cy="1273424"/>
          </a:xfrm>
          <a:prstGeom prst="rect">
            <a:avLst/>
          </a:prstGeom>
          <a:ln w="0">
            <a:noFill/>
          </a:ln>
        </p:spPr>
      </p:pic>
      <p:pic>
        <p:nvPicPr>
          <p:cNvPr id="250" name="Рисунок 249"/>
          <p:cNvPicPr/>
          <p:nvPr/>
        </p:nvPicPr>
        <p:blipFill>
          <a:blip r:embed="rId7"/>
          <a:stretch/>
        </p:blipFill>
        <p:spPr>
          <a:xfrm>
            <a:off x="198694" y="2159895"/>
            <a:ext cx="1690520" cy="1126833"/>
          </a:xfrm>
          <a:prstGeom prst="rect">
            <a:avLst/>
          </a:prstGeom>
          <a:ln w="0">
            <a:noFill/>
          </a:ln>
        </p:spPr>
      </p:pic>
      <p:pic>
        <p:nvPicPr>
          <p:cNvPr id="251" name="Рисунок 250"/>
          <p:cNvPicPr/>
          <p:nvPr/>
        </p:nvPicPr>
        <p:blipFill>
          <a:blip r:embed="rId8"/>
          <a:stretch/>
        </p:blipFill>
        <p:spPr>
          <a:xfrm>
            <a:off x="5741882" y="2207409"/>
            <a:ext cx="1681611" cy="1079319"/>
          </a:xfrm>
          <a:prstGeom prst="rect">
            <a:avLst/>
          </a:prstGeom>
          <a:ln w="0">
            <a:noFill/>
          </a:ln>
        </p:spPr>
      </p:pic>
      <p:pic>
        <p:nvPicPr>
          <p:cNvPr id="252" name="Рисунок 251"/>
          <p:cNvPicPr/>
          <p:nvPr/>
        </p:nvPicPr>
        <p:blipFill>
          <a:blip r:embed="rId9"/>
          <a:stretch/>
        </p:blipFill>
        <p:spPr>
          <a:xfrm>
            <a:off x="997790" y="4637093"/>
            <a:ext cx="2106266" cy="1275044"/>
          </a:xfrm>
          <a:prstGeom prst="rect">
            <a:avLst/>
          </a:prstGeom>
          <a:ln w="0">
            <a:noFill/>
          </a:ln>
        </p:spPr>
      </p:pic>
      <p:pic>
        <p:nvPicPr>
          <p:cNvPr id="253" name="Рисунок 252"/>
          <p:cNvPicPr/>
          <p:nvPr/>
        </p:nvPicPr>
        <p:blipFill>
          <a:blip r:embed="rId10"/>
          <a:stretch/>
        </p:blipFill>
        <p:spPr>
          <a:xfrm>
            <a:off x="182766" y="3600698"/>
            <a:ext cx="2921290" cy="941097"/>
          </a:xfrm>
          <a:prstGeom prst="rect">
            <a:avLst/>
          </a:prstGeom>
          <a:ln w="0">
            <a:noFill/>
          </a:ln>
        </p:spPr>
      </p:pic>
      <p:pic>
        <p:nvPicPr>
          <p:cNvPr id="254" name="Рисунок 253"/>
          <p:cNvPicPr/>
          <p:nvPr/>
        </p:nvPicPr>
        <p:blipFill>
          <a:blip r:embed="rId11"/>
          <a:stretch/>
        </p:blipFill>
        <p:spPr>
          <a:xfrm>
            <a:off x="6816612" y="4637093"/>
            <a:ext cx="1821723" cy="1214302"/>
          </a:xfrm>
          <a:prstGeom prst="rect">
            <a:avLst/>
          </a:prstGeom>
          <a:ln w="0">
            <a:noFill/>
          </a:ln>
        </p:spPr>
      </p:pic>
      <p:pic>
        <p:nvPicPr>
          <p:cNvPr id="255" name="Рисунок 254"/>
          <p:cNvPicPr/>
          <p:nvPr/>
        </p:nvPicPr>
        <p:blipFill>
          <a:blip r:embed="rId12"/>
          <a:stretch/>
        </p:blipFill>
        <p:spPr>
          <a:xfrm>
            <a:off x="7535258" y="2207409"/>
            <a:ext cx="1378441" cy="809355"/>
          </a:xfrm>
          <a:prstGeom prst="rect">
            <a:avLst/>
          </a:prstGeom>
          <a:ln w="0">
            <a:noFill/>
          </a:ln>
        </p:spPr>
      </p:pic>
    </p:spTree>
    <p:extLst>
      <p:ext uri="{BB962C8B-B14F-4D97-AF65-F5344CB8AC3E}">
        <p14:creationId xmlns:p14="http://schemas.microsoft.com/office/powerpoint/2010/main" val="3662054370"/>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1484784"/>
            <a:ext cx="8424936" cy="4524315"/>
          </a:xfrm>
          <a:prstGeom prst="rect">
            <a:avLst/>
          </a:prstGeom>
        </p:spPr>
        <p:txBody>
          <a:bodyPr wrap="square">
            <a:spAutoFit/>
          </a:bodyPr>
          <a:lstStyle/>
          <a:p>
            <a:pPr algn="just">
              <a:defRPr/>
            </a:pPr>
            <a:r>
              <a:rPr lang="ru-RU" sz="2400" dirty="0">
                <a:solidFill>
                  <a:schemeClr val="bg1"/>
                </a:solidFill>
                <a:latin typeface="Bahnschrift"/>
                <a:ea typeface="Times New Roman"/>
              </a:rPr>
              <a:t>Первые работы по созданию в СССР беспилотных летательных аппаратов начались в начале 30-х годов прошлого века. Первоначально нагруженные </a:t>
            </a:r>
            <a:r>
              <a:rPr lang="ru-RU" sz="2400" dirty="0" smtClean="0">
                <a:solidFill>
                  <a:schemeClr val="bg1"/>
                </a:solidFill>
                <a:latin typeface="Bahnschrift"/>
                <a:ea typeface="Times New Roman"/>
              </a:rPr>
              <a:t>взрывчаткой радиоуправляемые</a:t>
            </a:r>
            <a:r>
              <a:rPr lang="ru-RU" sz="2400" dirty="0">
                <a:solidFill>
                  <a:schemeClr val="bg1"/>
                </a:solidFill>
                <a:latin typeface="Bahnschrift"/>
                <a:ea typeface="Times New Roman"/>
              </a:rPr>
              <a:t> </a:t>
            </a:r>
            <a:r>
              <a:rPr lang="ru-RU" sz="2400" dirty="0" smtClean="0">
                <a:solidFill>
                  <a:schemeClr val="bg1"/>
                </a:solidFill>
                <a:latin typeface="Bahnschrift"/>
                <a:ea typeface="Times New Roman"/>
              </a:rPr>
              <a:t>БПЛА</a:t>
            </a:r>
            <a:r>
              <a:rPr lang="ru-RU" sz="2400" dirty="0">
                <a:solidFill>
                  <a:schemeClr val="bg1"/>
                </a:solidFill>
                <a:latin typeface="Bahnschrift"/>
                <a:ea typeface="Times New Roman"/>
              </a:rPr>
              <a:t> рассматривались в роли «воздушных торпед». Их предполагалось использовать против важных целей, хорошо прикрытых зенитной артиллерией, где пилотируемые бомбардировщики могли понести большие потери. Инициатором начала работ по этой теме был М.Н. Тухачевский. Разработка радиоуправляемых самолётов шла в Особом техническом бюро («</a:t>
            </a:r>
            <a:r>
              <a:rPr lang="ru-RU" sz="2400" dirty="0" err="1">
                <a:solidFill>
                  <a:schemeClr val="bg1"/>
                </a:solidFill>
                <a:latin typeface="Bahnschrift"/>
                <a:ea typeface="Times New Roman"/>
              </a:rPr>
              <a:t>Остехбюро</a:t>
            </a:r>
            <a:r>
              <a:rPr lang="ru-RU" sz="2400" dirty="0">
                <a:solidFill>
                  <a:schemeClr val="bg1"/>
                </a:solidFill>
                <a:latin typeface="Bahnschrift"/>
                <a:ea typeface="Times New Roman"/>
              </a:rPr>
              <a:t>») под руководством В.И. </a:t>
            </a:r>
            <a:r>
              <a:rPr lang="ru-RU" sz="2400" dirty="0" err="1">
                <a:solidFill>
                  <a:schemeClr val="bg1"/>
                </a:solidFill>
                <a:latin typeface="Bahnschrift"/>
                <a:ea typeface="Times New Roman"/>
              </a:rPr>
              <a:t>Бекаури</a:t>
            </a:r>
            <a:r>
              <a:rPr lang="ru-RU" sz="2400" dirty="0">
                <a:solidFill>
                  <a:schemeClr val="bg1"/>
                </a:solidFill>
                <a:latin typeface="Bahnschrift"/>
                <a:ea typeface="Times New Roman"/>
              </a:rPr>
              <a:t>.</a:t>
            </a:r>
          </a:p>
        </p:txBody>
      </p:sp>
      <p:sp>
        <p:nvSpPr>
          <p:cNvPr id="3" name="Прямоугольник 2"/>
          <p:cNvSpPr/>
          <p:nvPr/>
        </p:nvSpPr>
        <p:spPr bwMode="auto">
          <a:xfrm>
            <a:off x="4427984" y="692696"/>
            <a:ext cx="4248472" cy="400110"/>
          </a:xfrm>
          <a:prstGeom prst="rect">
            <a:avLst/>
          </a:prstGeom>
        </p:spPr>
        <p:txBody>
          <a:bodyPr wrap="square">
            <a:spAutoFit/>
          </a:bodyPr>
          <a:lstStyle/>
          <a:p>
            <a:pPr marL="12600" algn="just">
              <a:lnSpc>
                <a:spcPct val="100000"/>
              </a:lnSpc>
              <a:spcBef>
                <a:spcPts val="624"/>
              </a:spcBef>
              <a:spcAft>
                <a:spcPts val="425"/>
              </a:spcAft>
              <a:defRPr/>
            </a:pPr>
            <a:r>
              <a:rPr lang="ru-RU" sz="2000" dirty="0" smtClean="0">
                <a:solidFill>
                  <a:srgbClr val="FFFF00"/>
                </a:solidFill>
                <a:latin typeface="Bahnschrift" panose="020B0502040204020203" pitchFamily="34" charset="0"/>
              </a:rPr>
              <a:t>История отечественных БАС </a:t>
            </a:r>
            <a:endParaRPr lang="ru-RU" sz="2000"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11780604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bwMode="auto">
          <a:xfrm>
            <a:off x="4427984" y="692696"/>
            <a:ext cx="4248472" cy="400110"/>
          </a:xfrm>
          <a:prstGeom prst="rect">
            <a:avLst/>
          </a:prstGeom>
        </p:spPr>
        <p:txBody>
          <a:bodyPr wrap="square">
            <a:spAutoFit/>
          </a:bodyPr>
          <a:lstStyle/>
          <a:p>
            <a:pPr marL="12600" algn="just">
              <a:lnSpc>
                <a:spcPct val="100000"/>
              </a:lnSpc>
              <a:spcBef>
                <a:spcPts val="624"/>
              </a:spcBef>
              <a:spcAft>
                <a:spcPts val="425"/>
              </a:spcAft>
              <a:defRPr/>
            </a:pPr>
            <a:r>
              <a:rPr lang="ru-RU" sz="2000" dirty="0" smtClean="0">
                <a:solidFill>
                  <a:srgbClr val="FFFF00"/>
                </a:solidFill>
                <a:latin typeface="Bahnschrift" panose="020B0502040204020203" pitchFamily="34" charset="0"/>
              </a:rPr>
              <a:t>История отечественных БАС </a:t>
            </a:r>
            <a:endParaRPr lang="ru-RU" sz="2000" spc="-1" dirty="0">
              <a:solidFill>
                <a:srgbClr val="FFFF00"/>
              </a:solidFill>
              <a:latin typeface="Bahnschrift" panose="020B0502040204020203" pitchFamily="34" charset="0"/>
            </a:endParaRPr>
          </a:p>
        </p:txBody>
      </p:sp>
      <p:sp>
        <p:nvSpPr>
          <p:cNvPr id="3" name="Прямоугольник 2"/>
          <p:cNvSpPr/>
          <p:nvPr/>
        </p:nvSpPr>
        <p:spPr>
          <a:xfrm>
            <a:off x="179512" y="4207208"/>
            <a:ext cx="8640960" cy="2431435"/>
          </a:xfrm>
          <a:prstGeom prst="rect">
            <a:avLst/>
          </a:prstGeom>
        </p:spPr>
        <p:txBody>
          <a:bodyPr wrap="square">
            <a:spAutoFit/>
          </a:bodyPr>
          <a:lstStyle/>
          <a:p>
            <a:pPr algn="just"/>
            <a:r>
              <a:rPr lang="ru-RU" sz="1900" dirty="0">
                <a:solidFill>
                  <a:schemeClr val="bg1"/>
                </a:solidFill>
                <a:latin typeface="Bahnschrift"/>
                <a:ea typeface="Times New Roman"/>
              </a:rPr>
              <a:t>Первым самолетом, на котором в Советском Союзе было испытано дистанционное радиоуправление, стал двухмоторный бомбардировщик ТБ-1 конструкции А.Н. Туполева с автопилотом АВП-2. Испытания начались в октябре 1933 года в Монино. Для телеуправления самолётом в «</a:t>
            </a:r>
            <a:r>
              <a:rPr lang="ru-RU" sz="1900" dirty="0" err="1">
                <a:solidFill>
                  <a:schemeClr val="bg1"/>
                </a:solidFill>
                <a:latin typeface="Bahnschrift"/>
                <a:ea typeface="Times New Roman"/>
              </a:rPr>
              <a:t>Остехбюро</a:t>
            </a:r>
            <a:r>
              <a:rPr lang="ru-RU" sz="1900" dirty="0">
                <a:solidFill>
                  <a:schemeClr val="bg1"/>
                </a:solidFill>
                <a:latin typeface="Bahnschrift"/>
                <a:ea typeface="Times New Roman"/>
              </a:rPr>
              <a:t>» была спроектировали телемеханическую систему «Дедал». Так как взлёт радиоуправляемого самолёта был слишком сложной задачей для весьма несовершенной аппаратуры, ТБ-1 взлетал под управлением пилота.</a:t>
            </a:r>
          </a:p>
        </p:txBody>
      </p:sp>
      <p:pic>
        <p:nvPicPr>
          <p:cNvPr id="2050" name="Picture 2" descr="https://topwar.ru/uploads/posts/2018-03/thumbs/1520128089_t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0687" y="1370948"/>
            <a:ext cx="4478610" cy="281032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7380312" y="2636912"/>
            <a:ext cx="630301" cy="369332"/>
          </a:xfrm>
          <a:prstGeom prst="rect">
            <a:avLst/>
          </a:prstGeom>
        </p:spPr>
        <p:txBody>
          <a:bodyPr wrap="none">
            <a:spAutoFit/>
          </a:bodyPr>
          <a:lstStyle/>
          <a:p>
            <a:r>
              <a:rPr lang="ru-RU" dirty="0">
                <a:solidFill>
                  <a:schemeClr val="bg1"/>
                </a:solidFill>
                <a:latin typeface="Bahnschrift"/>
                <a:ea typeface="Times New Roman"/>
              </a:rPr>
              <a:t>ТБ-1</a:t>
            </a:r>
            <a:endParaRPr lang="ru-RU" dirty="0"/>
          </a:p>
        </p:txBody>
      </p:sp>
    </p:spTree>
    <p:extLst>
      <p:ext uri="{BB962C8B-B14F-4D97-AF65-F5344CB8AC3E}">
        <p14:creationId xmlns:p14="http://schemas.microsoft.com/office/powerpoint/2010/main" val="4287185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501008"/>
            <a:ext cx="8352928" cy="3016210"/>
          </a:xfrm>
          <a:prstGeom prst="rect">
            <a:avLst/>
          </a:prstGeom>
        </p:spPr>
        <p:txBody>
          <a:bodyPr wrap="square">
            <a:spAutoFit/>
          </a:bodyPr>
          <a:lstStyle/>
          <a:p>
            <a:pPr algn="just"/>
            <a:r>
              <a:rPr lang="ru-RU" sz="1900" dirty="0">
                <a:solidFill>
                  <a:schemeClr val="bg1"/>
                </a:solidFill>
                <a:latin typeface="Bahnschrift"/>
                <a:ea typeface="Times New Roman"/>
              </a:rPr>
              <a:t/>
            </a:r>
            <a:br>
              <a:rPr lang="ru-RU" sz="1900" dirty="0">
                <a:solidFill>
                  <a:schemeClr val="bg1"/>
                </a:solidFill>
                <a:latin typeface="Bahnschrift"/>
                <a:ea typeface="Times New Roman"/>
              </a:rPr>
            </a:br>
            <a:r>
              <a:rPr lang="ru-RU" sz="1900" dirty="0">
                <a:solidFill>
                  <a:schemeClr val="bg1"/>
                </a:solidFill>
                <a:latin typeface="Bahnschrift"/>
                <a:ea typeface="Times New Roman"/>
              </a:rPr>
              <a:t/>
            </a:r>
            <a:br>
              <a:rPr lang="ru-RU" sz="1900" dirty="0">
                <a:solidFill>
                  <a:schemeClr val="bg1"/>
                </a:solidFill>
                <a:latin typeface="Bahnschrift"/>
                <a:ea typeface="Times New Roman"/>
              </a:rPr>
            </a:br>
            <a:r>
              <a:rPr lang="ru-RU" sz="1900" dirty="0">
                <a:solidFill>
                  <a:schemeClr val="bg1"/>
                </a:solidFill>
                <a:latin typeface="Bahnschrift"/>
                <a:ea typeface="Times New Roman"/>
              </a:rPr>
              <a:t>Так как в середине 30-х ТБ-1 являлся уже устаревшим, испытания продолжили на четырёхмоторном ТБ-3. Проблему неустойчивой работы аппаратуры управления было предложено решить за счёт пилотируемого полёта ведомого по радио самолёта на большей части маршрута. При подходе к цели пилот не выбрасывался с парашютом, а пересаживался в подвешенный под ТБ-3 истребитель И-15 или И-16 и на нем возвращался домой. Далее наведение ТБ-3 на цель происходило по командам с самолета управления.</a:t>
            </a:r>
          </a:p>
        </p:txBody>
      </p:sp>
      <p:pic>
        <p:nvPicPr>
          <p:cNvPr id="3074" name="Picture 2" descr="https://topwar.ru/uploads/posts/2018-03/thumbs/1520128175_tb-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1920" y="1268760"/>
            <a:ext cx="4690291" cy="2808312"/>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bwMode="auto">
          <a:xfrm>
            <a:off x="4427984" y="692696"/>
            <a:ext cx="4248472" cy="400110"/>
          </a:xfrm>
          <a:prstGeom prst="rect">
            <a:avLst/>
          </a:prstGeom>
        </p:spPr>
        <p:txBody>
          <a:bodyPr wrap="square">
            <a:spAutoFit/>
          </a:bodyPr>
          <a:lstStyle/>
          <a:p>
            <a:pPr marL="12600" algn="just">
              <a:lnSpc>
                <a:spcPct val="100000"/>
              </a:lnSpc>
              <a:spcBef>
                <a:spcPts val="624"/>
              </a:spcBef>
              <a:spcAft>
                <a:spcPts val="425"/>
              </a:spcAft>
              <a:defRPr/>
            </a:pPr>
            <a:r>
              <a:rPr lang="ru-RU" sz="2000" dirty="0" smtClean="0">
                <a:solidFill>
                  <a:srgbClr val="FFFF00"/>
                </a:solidFill>
                <a:latin typeface="Bahnschrift" panose="020B0502040204020203" pitchFamily="34" charset="0"/>
              </a:rPr>
              <a:t>История отечественных БАС </a:t>
            </a:r>
            <a:endParaRPr lang="ru-RU" sz="2000" spc="-1" dirty="0">
              <a:solidFill>
                <a:srgbClr val="FFFF00"/>
              </a:solidFill>
              <a:latin typeface="Bahnschrift" panose="020B0502040204020203" pitchFamily="34" charset="0"/>
            </a:endParaRPr>
          </a:p>
        </p:txBody>
      </p:sp>
      <p:sp>
        <p:nvSpPr>
          <p:cNvPr id="3" name="Прямоугольник 2"/>
          <p:cNvSpPr/>
          <p:nvPr/>
        </p:nvSpPr>
        <p:spPr>
          <a:xfrm>
            <a:off x="1547664" y="2488250"/>
            <a:ext cx="675185" cy="369332"/>
          </a:xfrm>
          <a:prstGeom prst="rect">
            <a:avLst/>
          </a:prstGeom>
        </p:spPr>
        <p:txBody>
          <a:bodyPr wrap="none">
            <a:spAutoFit/>
          </a:bodyPr>
          <a:lstStyle/>
          <a:p>
            <a:r>
              <a:rPr lang="ru-RU" dirty="0">
                <a:solidFill>
                  <a:schemeClr val="bg1"/>
                </a:solidFill>
                <a:latin typeface="Bahnschrift"/>
                <a:ea typeface="Times New Roman"/>
              </a:rPr>
              <a:t>ТБ-3</a:t>
            </a:r>
            <a:endParaRPr lang="ru-RU" dirty="0"/>
          </a:p>
        </p:txBody>
      </p:sp>
    </p:spTree>
    <p:extLst>
      <p:ext uri="{BB962C8B-B14F-4D97-AF65-F5344CB8AC3E}">
        <p14:creationId xmlns:p14="http://schemas.microsoft.com/office/powerpoint/2010/main" val="13379484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bwMode="auto">
          <a:xfrm>
            <a:off x="4427984" y="692696"/>
            <a:ext cx="4248472" cy="400110"/>
          </a:xfrm>
          <a:prstGeom prst="rect">
            <a:avLst/>
          </a:prstGeom>
        </p:spPr>
        <p:txBody>
          <a:bodyPr wrap="square">
            <a:spAutoFit/>
          </a:bodyPr>
          <a:lstStyle/>
          <a:p>
            <a:pPr marL="12600" algn="just">
              <a:lnSpc>
                <a:spcPct val="100000"/>
              </a:lnSpc>
              <a:spcBef>
                <a:spcPts val="624"/>
              </a:spcBef>
              <a:spcAft>
                <a:spcPts val="425"/>
              </a:spcAft>
              <a:defRPr/>
            </a:pPr>
            <a:r>
              <a:rPr lang="ru-RU" sz="2000" dirty="0" smtClean="0">
                <a:solidFill>
                  <a:srgbClr val="FFFF00"/>
                </a:solidFill>
                <a:latin typeface="Bahnschrift" panose="020B0502040204020203" pitchFamily="34" charset="0"/>
              </a:rPr>
              <a:t>История отечественных БАС </a:t>
            </a:r>
            <a:endParaRPr lang="ru-RU" sz="2000" spc="-1" dirty="0">
              <a:solidFill>
                <a:srgbClr val="FFFF00"/>
              </a:solidFill>
              <a:latin typeface="Bahnschrift" panose="020B0502040204020203" pitchFamily="34" charset="0"/>
            </a:endParaRPr>
          </a:p>
        </p:txBody>
      </p:sp>
      <p:pic>
        <p:nvPicPr>
          <p:cNvPr id="5122" name="Picture 2" descr="https://topwar.ru/uploads/posts/2018-03/1520393663_0_eeb5d_d0b6e53e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5" y="1196752"/>
            <a:ext cx="4536504" cy="3271954"/>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652120" y="4653136"/>
            <a:ext cx="1510350" cy="369332"/>
          </a:xfrm>
          <a:prstGeom prst="rect">
            <a:avLst/>
          </a:prstGeom>
        </p:spPr>
        <p:txBody>
          <a:bodyPr wrap="none">
            <a:spAutoFit/>
          </a:bodyPr>
          <a:lstStyle/>
          <a:p>
            <a:r>
              <a:rPr lang="ru-RU" dirty="0">
                <a:solidFill>
                  <a:schemeClr val="bg1"/>
                </a:solidFill>
                <a:latin typeface="Bahnschrift" panose="020B0502040204020203" pitchFamily="34" charset="0"/>
              </a:rPr>
              <a:t>Самолёт РД</a:t>
            </a:r>
          </a:p>
        </p:txBody>
      </p:sp>
      <p:sp>
        <p:nvSpPr>
          <p:cNvPr id="5" name="Прямоугольник 4"/>
          <p:cNvSpPr/>
          <p:nvPr/>
        </p:nvSpPr>
        <p:spPr>
          <a:xfrm>
            <a:off x="179512" y="1390704"/>
            <a:ext cx="3744416" cy="5324535"/>
          </a:xfrm>
          <a:prstGeom prst="rect">
            <a:avLst/>
          </a:prstGeom>
        </p:spPr>
        <p:txBody>
          <a:bodyPr wrap="square">
            <a:spAutoFit/>
          </a:bodyPr>
          <a:lstStyle/>
          <a:p>
            <a:pPr algn="just"/>
            <a:r>
              <a:rPr lang="ru-RU" sz="1700" dirty="0">
                <a:solidFill>
                  <a:schemeClr val="bg1"/>
                </a:solidFill>
                <a:latin typeface="Bahnschrift"/>
                <a:ea typeface="Times New Roman"/>
              </a:rPr>
              <a:t>Телемеханический самолёт должен был поступить на вооружение в 1937 году. В отличие от ТБ-1 и ТБ-3 для РД не требовался самолет управления. Нагруженный взрывчаткой РД должен был в телеуправляемом режиме лететь до 1500 км по сигналам радиомаяков и наносить удары по крупным городам неприятеля. Однако до конца 1937 года довести аппаратуру управления до стабильно рабочего состояния так и не удалось. В связи с арестом Тухачевского и </a:t>
            </a:r>
            <a:r>
              <a:rPr lang="ru-RU" sz="1700" dirty="0" err="1">
                <a:solidFill>
                  <a:schemeClr val="bg1"/>
                </a:solidFill>
                <a:latin typeface="Bahnschrift"/>
                <a:ea typeface="Times New Roman"/>
              </a:rPr>
              <a:t>Бекаури</a:t>
            </a:r>
            <a:r>
              <a:rPr lang="ru-RU" sz="1700" dirty="0">
                <a:solidFill>
                  <a:schemeClr val="bg1"/>
                </a:solidFill>
                <a:latin typeface="Bahnschrift"/>
                <a:ea typeface="Times New Roman"/>
              </a:rPr>
              <a:t>, в январе 1938 года «</a:t>
            </a:r>
            <a:r>
              <a:rPr lang="ru-RU" sz="1700" dirty="0" err="1">
                <a:solidFill>
                  <a:schemeClr val="bg1"/>
                </a:solidFill>
                <a:latin typeface="Bahnschrift"/>
                <a:ea typeface="Times New Roman"/>
              </a:rPr>
              <a:t>Остехбюро</a:t>
            </a:r>
            <a:r>
              <a:rPr lang="ru-RU" sz="1700" dirty="0">
                <a:solidFill>
                  <a:schemeClr val="bg1"/>
                </a:solidFill>
                <a:latin typeface="Bahnschrift"/>
                <a:ea typeface="Times New Roman"/>
              </a:rPr>
              <a:t>» расформировали, а три использовавшихся для испытаний бомбардировщика вернули ВВС.</a:t>
            </a:r>
          </a:p>
        </p:txBody>
      </p:sp>
    </p:spTree>
    <p:extLst>
      <p:ext uri="{BB962C8B-B14F-4D97-AF65-F5344CB8AC3E}">
        <p14:creationId xmlns:p14="http://schemas.microsoft.com/office/powerpoint/2010/main" val="3143115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293096"/>
            <a:ext cx="8640960" cy="2185214"/>
          </a:xfrm>
          <a:prstGeom prst="rect">
            <a:avLst/>
          </a:prstGeom>
        </p:spPr>
        <p:txBody>
          <a:bodyPr wrap="square">
            <a:spAutoFit/>
          </a:bodyPr>
          <a:lstStyle/>
          <a:p>
            <a:pPr algn="just"/>
            <a:r>
              <a:rPr lang="ru-RU" sz="1700" dirty="0">
                <a:solidFill>
                  <a:schemeClr val="bg1"/>
                </a:solidFill>
                <a:latin typeface="Bahnschrift"/>
                <a:ea typeface="Times New Roman"/>
              </a:rPr>
              <a:t>В январе 1940 года вышло постановление Совета труда и обороны, согласно которому предусматривалось создание боевого тандема, состоящего из радиоуправляемых самолётов-торпед ТБ-3 и командных самолётов со специальной аппаратурой, размещённой на бомбардировщиках СБ-2 и ДБ-3. Доводка системы шла с большим трудом, но, судя по всему, определённый прогресс в этом направлении всё-таки имелся. В начале 1942 года радиоуправляемые самолёты-снаряды были готовы для проведения боевых испытаний.</a:t>
            </a:r>
          </a:p>
        </p:txBody>
      </p:sp>
      <p:pic>
        <p:nvPicPr>
          <p:cNvPr id="6146" name="Picture 2" descr="https://topwar.ru/uploads/posts/2018-03/1520128271_tb-3-v-polet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1340768"/>
            <a:ext cx="4392488" cy="288673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788024" y="620688"/>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
        <p:nvSpPr>
          <p:cNvPr id="4" name="Прямоугольник 3"/>
          <p:cNvSpPr/>
          <p:nvPr/>
        </p:nvSpPr>
        <p:spPr>
          <a:xfrm>
            <a:off x="502354" y="2599467"/>
            <a:ext cx="3719288" cy="369332"/>
          </a:xfrm>
          <a:prstGeom prst="rect">
            <a:avLst/>
          </a:prstGeom>
        </p:spPr>
        <p:txBody>
          <a:bodyPr wrap="none">
            <a:spAutoFit/>
          </a:bodyPr>
          <a:lstStyle/>
          <a:p>
            <a:r>
              <a:rPr lang="ru-RU" dirty="0">
                <a:solidFill>
                  <a:schemeClr val="bg1"/>
                </a:solidFill>
                <a:latin typeface="Bahnschrift" panose="020B0502040204020203" pitchFamily="34" charset="0"/>
              </a:rPr>
              <a:t>Бомбардировщик ТБ-3 в полёте</a:t>
            </a:r>
          </a:p>
        </p:txBody>
      </p:sp>
    </p:spTree>
    <p:extLst>
      <p:ext uri="{BB962C8B-B14F-4D97-AF65-F5344CB8AC3E}">
        <p14:creationId xmlns:p14="http://schemas.microsoft.com/office/powerpoint/2010/main" val="41184348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4509120"/>
            <a:ext cx="8856984" cy="2185214"/>
          </a:xfrm>
          <a:prstGeom prst="rect">
            <a:avLst/>
          </a:prstGeom>
        </p:spPr>
        <p:txBody>
          <a:bodyPr wrap="square">
            <a:spAutoFit/>
          </a:bodyPr>
          <a:lstStyle/>
          <a:p>
            <a:pPr algn="just"/>
            <a:r>
              <a:rPr lang="ru-RU" sz="1700" dirty="0" smtClean="0">
                <a:solidFill>
                  <a:schemeClr val="bg1"/>
                </a:solidFill>
                <a:latin typeface="Bahnschrift"/>
                <a:ea typeface="Times New Roman"/>
              </a:rPr>
              <a:t>В 1933 году в Научно-исследовательском морском институте связи под руководством С.Ф. Валка начались работы по телеуправляемым планерам, несущим заряд взрывчатого вещества или торпеды. Создатели планирующих дистанционно управляемых аппаратов мотивировали свою идею невозможностью их обнаружения звукоулавливателями, а также сложностью перехвата «воздушной торпеды» истребителями противника, не большой уязвимости к зенитному огню из-за её малой размерности и низкой стоимость планеров по сравнению с бомбардировщиками.</a:t>
            </a:r>
            <a:endParaRPr lang="ru-RU" sz="1700" dirty="0">
              <a:solidFill>
                <a:schemeClr val="bg1"/>
              </a:solidFill>
              <a:latin typeface="Bahnschrift"/>
              <a:ea typeface="Times New Roman"/>
            </a:endParaRPr>
          </a:p>
        </p:txBody>
      </p:sp>
      <p:pic>
        <p:nvPicPr>
          <p:cNvPr id="7170" name="Picture 2" descr="https://topwar.ru/uploads/posts/2018-03/thumbs/1520128377_psn-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8" y="1365228"/>
            <a:ext cx="3959405" cy="235180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topwar.ru/uploads/posts/2018-03/1520128568_psn-1-s-torpedo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1063" y="1333871"/>
            <a:ext cx="4543425" cy="274320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788024" y="620688"/>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
        <p:nvSpPr>
          <p:cNvPr id="3" name="Прямоугольник 2"/>
          <p:cNvSpPr/>
          <p:nvPr/>
        </p:nvSpPr>
        <p:spPr>
          <a:xfrm>
            <a:off x="1786228" y="3885509"/>
            <a:ext cx="829073" cy="369332"/>
          </a:xfrm>
          <a:prstGeom prst="rect">
            <a:avLst/>
          </a:prstGeom>
        </p:spPr>
        <p:txBody>
          <a:bodyPr wrap="none">
            <a:spAutoFit/>
          </a:bodyPr>
          <a:lstStyle/>
          <a:p>
            <a:r>
              <a:rPr lang="ru-RU" dirty="0">
                <a:solidFill>
                  <a:schemeClr val="bg1"/>
                </a:solidFill>
                <a:latin typeface="Bahnschrift" panose="020B0502040204020203" pitchFamily="34" charset="0"/>
              </a:rPr>
              <a:t>ПСН-1</a:t>
            </a:r>
          </a:p>
        </p:txBody>
      </p:sp>
      <p:sp>
        <p:nvSpPr>
          <p:cNvPr id="4" name="Прямоугольник 3"/>
          <p:cNvSpPr/>
          <p:nvPr/>
        </p:nvSpPr>
        <p:spPr>
          <a:xfrm>
            <a:off x="5436096" y="4115907"/>
            <a:ext cx="3078088" cy="430887"/>
          </a:xfrm>
          <a:prstGeom prst="rect">
            <a:avLst/>
          </a:prstGeom>
        </p:spPr>
        <p:txBody>
          <a:bodyPr wrap="square">
            <a:spAutoFit/>
          </a:bodyPr>
          <a:lstStyle/>
          <a:p>
            <a:r>
              <a:rPr lang="ru-RU" sz="1100" dirty="0">
                <a:solidFill>
                  <a:schemeClr val="bg1"/>
                </a:solidFill>
                <a:latin typeface="Bahnschrift" panose="020B0502040204020203" pitchFamily="34" charset="0"/>
              </a:rPr>
              <a:t>ПСН-1 с подвешенной торпедой под крылом бомбардировщика ТБ-3</a:t>
            </a:r>
          </a:p>
        </p:txBody>
      </p:sp>
    </p:spTree>
    <p:extLst>
      <p:ext uri="{BB962C8B-B14F-4D97-AF65-F5344CB8AC3E}">
        <p14:creationId xmlns:p14="http://schemas.microsoft.com/office/powerpoint/2010/main" val="243048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topwar.ru/uploads/posts/2018-03/1520128391_apparatura-kv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628800"/>
            <a:ext cx="2976265" cy="424986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788024" y="620688"/>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
        <p:nvSpPr>
          <p:cNvPr id="2" name="Прямоугольник 1"/>
          <p:cNvSpPr/>
          <p:nvPr/>
        </p:nvSpPr>
        <p:spPr>
          <a:xfrm>
            <a:off x="827584" y="6093296"/>
            <a:ext cx="2385589" cy="369332"/>
          </a:xfrm>
          <a:prstGeom prst="rect">
            <a:avLst/>
          </a:prstGeom>
        </p:spPr>
        <p:txBody>
          <a:bodyPr wrap="none">
            <a:spAutoFit/>
          </a:bodyPr>
          <a:lstStyle/>
          <a:p>
            <a:r>
              <a:rPr lang="ru-RU" dirty="0">
                <a:solidFill>
                  <a:schemeClr val="bg1"/>
                </a:solidFill>
                <a:latin typeface="Bahnschrift" panose="020B0502040204020203" pitchFamily="34" charset="0"/>
              </a:rPr>
              <a:t>Аппаратура «Квант»</a:t>
            </a:r>
          </a:p>
        </p:txBody>
      </p:sp>
      <p:sp>
        <p:nvSpPr>
          <p:cNvPr id="4" name="Прямоугольник 3"/>
          <p:cNvSpPr/>
          <p:nvPr/>
        </p:nvSpPr>
        <p:spPr>
          <a:xfrm>
            <a:off x="3995936" y="1484784"/>
            <a:ext cx="4572000" cy="5078313"/>
          </a:xfrm>
          <a:prstGeom prst="rect">
            <a:avLst/>
          </a:prstGeom>
        </p:spPr>
        <p:txBody>
          <a:bodyPr>
            <a:spAutoFit/>
          </a:bodyPr>
          <a:lstStyle/>
          <a:p>
            <a:pPr algn="just"/>
            <a:r>
              <a:rPr lang="ru-RU" dirty="0">
                <a:solidFill>
                  <a:schemeClr val="bg1"/>
                </a:solidFill>
                <a:latin typeface="Arial" panose="020B0604020202020204" pitchFamily="34" charset="0"/>
              </a:rPr>
              <a:t>Производство опытной партии «</a:t>
            </a:r>
            <a:r>
              <a:rPr lang="ru-RU" dirty="0">
                <a:solidFill>
                  <a:schemeClr val="bg1"/>
                </a:solidFill>
                <a:latin typeface="Bahnschrift" panose="020B0502040204020203" pitchFamily="34" charset="0"/>
              </a:rPr>
              <a:t>планирующих</a:t>
            </a:r>
            <a:r>
              <a:rPr lang="ru-RU" dirty="0">
                <a:solidFill>
                  <a:schemeClr val="bg1"/>
                </a:solidFill>
                <a:latin typeface="Arial" panose="020B0604020202020204" pitchFamily="34" charset="0"/>
              </a:rPr>
              <a:t> торпедоносцев», предназначенных для испытаний, велось на опытном производстве завода № 23 в Ленинграде, а создание системы наведения (кодовое обозначение «Квант») – возложили на НИИ № 10 Наркомата оборонной промышленности. Первый прототип, получивший обозначение ПСН-1 (планер специального назначения), поднялся в воздух в августе 1935 года. По проекту, планер имел следующие данные: взлетный вес – 1970 кг, размах крыла – 8,0 м, длина – 8,9 м, высота – 2,02 м, максимальная скорость – 350 км/ч, скорость на пикировании – 500 км/ч, дальность полёта – 30–35 км.</a:t>
            </a:r>
            <a:endParaRPr lang="ru-RU" dirty="0">
              <a:solidFill>
                <a:schemeClr val="bg1"/>
              </a:solidFill>
            </a:endParaRPr>
          </a:p>
        </p:txBody>
      </p:sp>
    </p:spTree>
    <p:extLst>
      <p:ext uri="{BB962C8B-B14F-4D97-AF65-F5344CB8AC3E}">
        <p14:creationId xmlns:p14="http://schemas.microsoft.com/office/powerpoint/2010/main" val="1797013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Заголовок 2"/>
          <p:cNvSpPr txBox="1"/>
          <p:nvPr/>
        </p:nvSpPr>
        <p:spPr bwMode="auto">
          <a:xfrm>
            <a:off x="611560" y="1412776"/>
            <a:ext cx="7800633" cy="2070163"/>
          </a:xfrm>
          <a:prstGeom prst="rect">
            <a:avLst/>
          </a:prstGeom>
        </p:spPr>
        <p:txBody>
          <a:bodyPr vert="horz" lIns="91440" tIns="45720" rIns="91440" bIns="45720" rtlCol="0" anchor="ctr">
            <a:normAutofit/>
          </a:bodyPr>
          <a:lstStyle>
            <a:lvl1pPr algn="ctr" defTabSz="914400">
              <a:spcBef>
                <a:spcPts val="0"/>
              </a:spcBef>
              <a:buNone/>
              <a:defRPr sz="4400">
                <a:solidFill>
                  <a:schemeClr val="tx1"/>
                </a:solidFill>
                <a:latin typeface="+mj-lt"/>
                <a:ea typeface="+mj-ea"/>
                <a:cs typeface="+mj-cs"/>
              </a:defRPr>
            </a:lvl1pPr>
          </a:lstStyle>
          <a:p>
            <a:pPr>
              <a:defRPr/>
            </a:pPr>
            <a:r>
              <a:rPr lang="ru-RU" sz="2000" b="1">
                <a:solidFill>
                  <a:srgbClr val="FFFF00"/>
                </a:solidFill>
                <a:latin typeface="Bahnschrift"/>
              </a:rPr>
              <a:t/>
            </a:r>
            <a:br>
              <a:rPr lang="ru-RU" sz="2000" b="1">
                <a:solidFill>
                  <a:srgbClr val="FFFF00"/>
                </a:solidFill>
                <a:latin typeface="Bahnschrift"/>
              </a:rPr>
            </a:br>
            <a:endParaRPr lang="ru-RU" sz="3200">
              <a:solidFill>
                <a:schemeClr val="bg1"/>
              </a:solidFill>
              <a:latin typeface="Bahnschrift"/>
            </a:endParaRPr>
          </a:p>
        </p:txBody>
      </p:sp>
      <p:sp>
        <p:nvSpPr>
          <p:cNvPr id="5" name="Прямоугольник 4"/>
          <p:cNvSpPr/>
          <p:nvPr/>
        </p:nvSpPr>
        <p:spPr bwMode="auto">
          <a:xfrm>
            <a:off x="395536" y="1443841"/>
            <a:ext cx="8208912" cy="4524315"/>
          </a:xfrm>
          <a:prstGeom prst="rect">
            <a:avLst/>
          </a:prstGeom>
        </p:spPr>
        <p:txBody>
          <a:bodyPr wrap="square">
            <a:spAutoFit/>
          </a:bodyPr>
          <a:lstStyle/>
          <a:p>
            <a:pPr indent="540385" algn="ctr">
              <a:spcAft>
                <a:spcPts val="0"/>
              </a:spcAft>
              <a:defRPr/>
            </a:pPr>
            <a:r>
              <a:rPr lang="ru-RU" sz="2400" dirty="0" smtClean="0">
                <a:solidFill>
                  <a:srgbClr val="FFFF00"/>
                </a:solidFill>
                <a:latin typeface="Bahnschrift"/>
                <a:ea typeface="Times New Roman"/>
              </a:rPr>
              <a:t>УЧЕБНЫЕ ВОПРОСЫ:</a:t>
            </a:r>
            <a:endParaRPr dirty="0"/>
          </a:p>
          <a:p>
            <a:pPr marL="457200" indent="-457200" algn="just">
              <a:spcAft>
                <a:spcPts val="0"/>
              </a:spcAft>
              <a:buAutoNum type="arabicPeriod"/>
              <a:defRPr/>
            </a:pPr>
            <a:r>
              <a:rPr lang="ru-RU" sz="2400" dirty="0" smtClean="0">
                <a:solidFill>
                  <a:schemeClr val="bg1"/>
                </a:solidFill>
                <a:latin typeface="Bahnschrift"/>
                <a:ea typeface="Times New Roman"/>
              </a:rPr>
              <a:t>История </a:t>
            </a:r>
            <a:r>
              <a:rPr lang="ru-RU" sz="2400" dirty="0">
                <a:solidFill>
                  <a:schemeClr val="bg1"/>
                </a:solidFill>
                <a:latin typeface="Bahnschrift"/>
                <a:ea typeface="Times New Roman"/>
              </a:rPr>
              <a:t>возникновения и развития радиотехнических комплексов</a:t>
            </a:r>
            <a:r>
              <a:rPr lang="ru-RU" sz="2400" dirty="0" smtClean="0">
                <a:solidFill>
                  <a:schemeClr val="bg1"/>
                </a:solidFill>
                <a:latin typeface="Bahnschrift"/>
                <a:ea typeface="Times New Roman"/>
              </a:rPr>
              <a:t>.</a:t>
            </a:r>
          </a:p>
          <a:p>
            <a:pPr marL="457200" indent="-457200" algn="just">
              <a:spcAft>
                <a:spcPts val="0"/>
              </a:spcAft>
              <a:buAutoNum type="arabicPeriod"/>
              <a:defRPr/>
            </a:pPr>
            <a:endParaRPr lang="ru-RU" sz="2400" dirty="0" smtClean="0">
              <a:solidFill>
                <a:schemeClr val="bg1"/>
              </a:solidFill>
              <a:latin typeface="Bahnschrift"/>
              <a:ea typeface="Times New Roman"/>
            </a:endParaRPr>
          </a:p>
          <a:p>
            <a:pPr marL="457200" indent="-457200" algn="just">
              <a:spcAft>
                <a:spcPts val="0"/>
              </a:spcAft>
              <a:buAutoNum type="arabicPeriod"/>
              <a:defRPr/>
            </a:pPr>
            <a:r>
              <a:rPr lang="ru-RU" sz="2400" dirty="0" smtClean="0">
                <a:solidFill>
                  <a:schemeClr val="bg1"/>
                </a:solidFill>
                <a:latin typeface="Bahnschrift"/>
                <a:ea typeface="Times New Roman"/>
              </a:rPr>
              <a:t>Виды</a:t>
            </a:r>
            <a:r>
              <a:rPr lang="ru-RU" sz="2400" dirty="0">
                <a:solidFill>
                  <a:schemeClr val="bg1"/>
                </a:solidFill>
                <a:latin typeface="Bahnschrift"/>
                <a:ea typeface="Times New Roman"/>
              </a:rPr>
              <a:t>, предназначение, тактико-технические характеристики и общее устройство </a:t>
            </a:r>
            <a:r>
              <a:rPr lang="ru-RU" sz="2400" dirty="0" smtClean="0">
                <a:solidFill>
                  <a:schemeClr val="bg1"/>
                </a:solidFill>
                <a:latin typeface="Bahnschrift"/>
                <a:ea typeface="Times New Roman"/>
              </a:rPr>
              <a:t>БПЛА</a:t>
            </a:r>
          </a:p>
          <a:p>
            <a:pPr marL="457200" indent="-457200" algn="just">
              <a:spcAft>
                <a:spcPts val="0"/>
              </a:spcAft>
              <a:buAutoNum type="arabicPeriod"/>
              <a:defRPr/>
            </a:pPr>
            <a:endParaRPr lang="ru-RU" sz="2400" dirty="0" smtClean="0">
              <a:solidFill>
                <a:schemeClr val="bg1"/>
              </a:solidFill>
              <a:latin typeface="Bahnschrift"/>
              <a:ea typeface="Times New Roman"/>
            </a:endParaRPr>
          </a:p>
          <a:p>
            <a:pPr marL="457200" indent="-457200" algn="just">
              <a:spcAft>
                <a:spcPts val="0"/>
              </a:spcAft>
              <a:buAutoNum type="arabicPeriod"/>
              <a:defRPr/>
            </a:pPr>
            <a:r>
              <a:rPr lang="ru-RU" sz="2400" dirty="0" smtClean="0">
                <a:solidFill>
                  <a:schemeClr val="bg1"/>
                </a:solidFill>
                <a:latin typeface="Bahnschrift"/>
                <a:ea typeface="Times New Roman"/>
              </a:rPr>
              <a:t>Анализ </a:t>
            </a:r>
            <a:r>
              <a:rPr lang="ru-RU" sz="2400" dirty="0">
                <a:solidFill>
                  <a:schemeClr val="bg1"/>
                </a:solidFill>
                <a:latin typeface="Bahnschrift"/>
                <a:ea typeface="Times New Roman"/>
              </a:rPr>
              <a:t>принципов пилотирования разных видов </a:t>
            </a:r>
            <a:r>
              <a:rPr lang="ru-RU" sz="2400" dirty="0" err="1">
                <a:solidFill>
                  <a:schemeClr val="bg1"/>
                </a:solidFill>
                <a:latin typeface="Bahnschrift"/>
                <a:ea typeface="Times New Roman"/>
              </a:rPr>
              <a:t>дронов</a:t>
            </a:r>
            <a:r>
              <a:rPr lang="ru-RU" sz="2400" dirty="0">
                <a:solidFill>
                  <a:schemeClr val="bg1"/>
                </a:solidFill>
                <a:latin typeface="Bahnschrift"/>
                <a:ea typeface="Times New Roman"/>
              </a:rPr>
              <a:t>. </a:t>
            </a:r>
            <a:endParaRPr lang="ru-RU" sz="2400" dirty="0" smtClean="0">
              <a:solidFill>
                <a:schemeClr val="bg1"/>
              </a:solidFill>
              <a:latin typeface="Bahnschrift"/>
              <a:ea typeface="Times New Roman"/>
            </a:endParaRPr>
          </a:p>
          <a:p>
            <a:pPr marL="457200" indent="-457200" algn="just">
              <a:spcAft>
                <a:spcPts val="0"/>
              </a:spcAft>
              <a:buAutoNum type="arabicPeriod"/>
              <a:defRPr/>
            </a:pPr>
            <a:endParaRPr lang="ru-RU" sz="2400" dirty="0" smtClean="0">
              <a:solidFill>
                <a:schemeClr val="bg1"/>
              </a:solidFill>
              <a:latin typeface="Bahnschrift"/>
              <a:ea typeface="Times New Roman"/>
            </a:endParaRPr>
          </a:p>
          <a:p>
            <a:pPr marL="457200" indent="-457200" algn="just">
              <a:spcAft>
                <a:spcPts val="0"/>
              </a:spcAft>
              <a:buAutoNum type="arabicPeriod"/>
              <a:defRPr/>
            </a:pPr>
            <a:r>
              <a:rPr lang="ru-RU" sz="2400" dirty="0" smtClean="0">
                <a:solidFill>
                  <a:schemeClr val="bg1"/>
                </a:solidFill>
                <a:latin typeface="Bahnschrift"/>
                <a:ea typeface="Times New Roman"/>
              </a:rPr>
              <a:t>Конструктивные </a:t>
            </a:r>
            <a:r>
              <a:rPr lang="ru-RU" sz="2400" dirty="0">
                <a:solidFill>
                  <a:schemeClr val="bg1"/>
                </a:solidFill>
                <a:latin typeface="Bahnschrift"/>
                <a:ea typeface="Times New Roman"/>
              </a:rPr>
              <a:t>особенности БПЛА </a:t>
            </a:r>
            <a:r>
              <a:rPr lang="ru-RU" sz="2400" dirty="0" err="1">
                <a:solidFill>
                  <a:schemeClr val="bg1"/>
                </a:solidFill>
                <a:latin typeface="Bahnschrift"/>
                <a:ea typeface="Times New Roman"/>
              </a:rPr>
              <a:t>квадрокоптерного</a:t>
            </a:r>
            <a:r>
              <a:rPr lang="ru-RU" sz="2400" dirty="0">
                <a:solidFill>
                  <a:schemeClr val="bg1"/>
                </a:solidFill>
                <a:latin typeface="Bahnschrift"/>
                <a:ea typeface="Times New Roman"/>
              </a:rPr>
              <a:t> типа</a:t>
            </a:r>
            <a:r>
              <a:rPr lang="ru-RU" sz="2400" dirty="0" smtClean="0">
                <a:solidFill>
                  <a:schemeClr val="bg1"/>
                </a:solidFill>
                <a:latin typeface="Bahnschrift"/>
                <a:ea typeface="Times New Roman"/>
              </a:rPr>
              <a:t>. </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topwar.ru/uploads/posts/2018-03/thumbs/1520128476_psn-1-pod-tb-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01679"/>
            <a:ext cx="8477920" cy="280831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691680" y="4725144"/>
            <a:ext cx="5868144" cy="369332"/>
          </a:xfrm>
          <a:prstGeom prst="rect">
            <a:avLst/>
          </a:prstGeom>
        </p:spPr>
        <p:txBody>
          <a:bodyPr wrap="square">
            <a:spAutoFit/>
          </a:bodyPr>
          <a:lstStyle/>
          <a:p>
            <a:pPr algn="ctr"/>
            <a:r>
              <a:rPr lang="ru-RU" dirty="0">
                <a:solidFill>
                  <a:schemeClr val="bg1"/>
                </a:solidFill>
                <a:latin typeface="Bahnschrift" panose="020B0502040204020203" pitchFamily="34" charset="0"/>
              </a:rPr>
              <a:t>Два ПСН-1 под крылом бомбардировщика ТБ-3</a:t>
            </a:r>
          </a:p>
        </p:txBody>
      </p:sp>
      <p:sp>
        <p:nvSpPr>
          <p:cNvPr id="4" name="Прямоугольник 3"/>
          <p:cNvSpPr/>
          <p:nvPr/>
        </p:nvSpPr>
        <p:spPr>
          <a:xfrm>
            <a:off x="4788024" y="620688"/>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35812897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4581128"/>
            <a:ext cx="8424936" cy="1754326"/>
          </a:xfrm>
          <a:prstGeom prst="rect">
            <a:avLst/>
          </a:prstGeom>
        </p:spPr>
        <p:txBody>
          <a:bodyPr wrap="square">
            <a:spAutoFit/>
          </a:bodyPr>
          <a:lstStyle/>
          <a:p>
            <a:pPr algn="just"/>
            <a:r>
              <a:rPr lang="ru-RU" dirty="0">
                <a:solidFill>
                  <a:schemeClr val="bg1"/>
                </a:solidFill>
                <a:latin typeface="Arial" panose="020B0604020202020204" pitchFamily="34" charset="0"/>
              </a:rPr>
              <a:t>Летом 1939 года началось проектирование нового телеуправляемого планера, получившего обозначение ПСН-2. В качестве боевой нагрузки предусматривалась бомба ФАБ-1000 весом 1000 кг или торпеда такой же массы. Главным конструктором проекта назначили В.В. Никитина. Конструктивно планер ПСН-2 представлял собой </a:t>
            </a:r>
            <a:r>
              <a:rPr lang="ru-RU" dirty="0" err="1">
                <a:solidFill>
                  <a:schemeClr val="bg1"/>
                </a:solidFill>
                <a:latin typeface="Arial" panose="020B0604020202020204" pitchFamily="34" charset="0"/>
              </a:rPr>
              <a:t>двухпоплавковый</a:t>
            </a:r>
            <a:r>
              <a:rPr lang="ru-RU" dirty="0">
                <a:solidFill>
                  <a:schemeClr val="bg1"/>
                </a:solidFill>
                <a:latin typeface="Arial" panose="020B0604020202020204" pitchFamily="34" charset="0"/>
              </a:rPr>
              <a:t> моноплан с низкорасположенным крылом и подвешиваемой торпедой.</a:t>
            </a:r>
            <a:endParaRPr lang="ru-RU" dirty="0">
              <a:solidFill>
                <a:schemeClr val="bg1"/>
              </a:solidFill>
            </a:endParaRPr>
          </a:p>
        </p:txBody>
      </p:sp>
      <p:sp>
        <p:nvSpPr>
          <p:cNvPr id="3" name="Прямоугольник 2"/>
          <p:cNvSpPr/>
          <p:nvPr/>
        </p:nvSpPr>
        <p:spPr>
          <a:xfrm>
            <a:off x="4788024" y="620688"/>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pic>
        <p:nvPicPr>
          <p:cNvPr id="10242" name="Picture 2" descr="https://topwar.ru/uploads/posts/2018-03/1520128554_ps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40768"/>
            <a:ext cx="5752692" cy="3178568"/>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6948264" y="2745386"/>
            <a:ext cx="889987" cy="369332"/>
          </a:xfrm>
          <a:prstGeom prst="rect">
            <a:avLst/>
          </a:prstGeom>
        </p:spPr>
        <p:txBody>
          <a:bodyPr wrap="none">
            <a:spAutoFit/>
          </a:bodyPr>
          <a:lstStyle/>
          <a:p>
            <a:r>
              <a:rPr lang="ru-RU" dirty="0">
                <a:solidFill>
                  <a:schemeClr val="bg1"/>
                </a:solidFill>
                <a:latin typeface="Bahnschrift" panose="020B0502040204020203" pitchFamily="34" charset="0"/>
              </a:rPr>
              <a:t>ПСН-2</a:t>
            </a:r>
          </a:p>
        </p:txBody>
      </p:sp>
    </p:spTree>
    <p:extLst>
      <p:ext uri="{BB962C8B-B14F-4D97-AF65-F5344CB8AC3E}">
        <p14:creationId xmlns:p14="http://schemas.microsoft.com/office/powerpoint/2010/main" val="2481288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6296" y="4383033"/>
            <a:ext cx="8712968" cy="1200329"/>
          </a:xfrm>
          <a:prstGeom prst="rect">
            <a:avLst/>
          </a:prstGeom>
        </p:spPr>
        <p:txBody>
          <a:bodyPr wrap="square">
            <a:spAutoFit/>
          </a:bodyPr>
          <a:lstStyle/>
          <a:p>
            <a:pPr algn="just"/>
            <a:r>
              <a:rPr lang="ru-RU" dirty="0">
                <a:solidFill>
                  <a:schemeClr val="bg1"/>
                </a:solidFill>
                <a:latin typeface="Arial" panose="020B0604020202020204" pitchFamily="34" charset="0"/>
              </a:rPr>
              <a:t>В 1944 году изобретатель «авиаматки» – бомбардировщика, несущего на себе истребители, B.C. Вахмистров, предложил проект беспилотного боевого планера с гироскопическим автопилотом. Планер был выполнен по </a:t>
            </a:r>
            <a:r>
              <a:rPr lang="ru-RU" dirty="0" err="1">
                <a:solidFill>
                  <a:schemeClr val="bg1"/>
                </a:solidFill>
                <a:latin typeface="Arial" panose="020B0604020202020204" pitchFamily="34" charset="0"/>
              </a:rPr>
              <a:t>двухбалочной</a:t>
            </a:r>
            <a:r>
              <a:rPr lang="ru-RU" dirty="0">
                <a:solidFill>
                  <a:schemeClr val="bg1"/>
                </a:solidFill>
                <a:latin typeface="Arial" panose="020B0604020202020204" pitchFamily="34" charset="0"/>
              </a:rPr>
              <a:t> схеме и мог нести две 1000-кг бомбы.</a:t>
            </a:r>
            <a:endParaRPr lang="ru-RU" dirty="0">
              <a:solidFill>
                <a:schemeClr val="bg1"/>
              </a:solidFill>
            </a:endParaRPr>
          </a:p>
        </p:txBody>
      </p:sp>
      <p:pic>
        <p:nvPicPr>
          <p:cNvPr id="11266" name="Picture 2" descr="https://topwar.ru/uploads/posts/2018-03/1520128581_10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48" y="1504552"/>
            <a:ext cx="4680520" cy="2206531"/>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topwar.ru/uploads/posts/2018-03/1520128648_sbros-s-tu-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0111" y="1484784"/>
            <a:ext cx="3984377" cy="221706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148064" y="3797705"/>
            <a:ext cx="3273653" cy="307777"/>
          </a:xfrm>
          <a:prstGeom prst="rect">
            <a:avLst/>
          </a:prstGeom>
        </p:spPr>
        <p:txBody>
          <a:bodyPr wrap="none">
            <a:spAutoFit/>
          </a:bodyPr>
          <a:lstStyle/>
          <a:p>
            <a:r>
              <a:rPr lang="ru-RU" sz="1400" dirty="0">
                <a:solidFill>
                  <a:schemeClr val="bg1"/>
                </a:solidFill>
                <a:latin typeface="Bahnschrift" panose="020B0502040204020203" pitchFamily="34" charset="0"/>
              </a:rPr>
              <a:t>Запуск 10Х с бомбардировщика Ту-2</a:t>
            </a:r>
          </a:p>
        </p:txBody>
      </p:sp>
      <p:sp>
        <p:nvSpPr>
          <p:cNvPr id="4" name="Прямоугольник 3"/>
          <p:cNvSpPr/>
          <p:nvPr/>
        </p:nvSpPr>
        <p:spPr>
          <a:xfrm>
            <a:off x="229208" y="3781719"/>
            <a:ext cx="4572000" cy="523220"/>
          </a:xfrm>
          <a:prstGeom prst="rect">
            <a:avLst/>
          </a:prstGeom>
        </p:spPr>
        <p:txBody>
          <a:bodyPr>
            <a:spAutoFit/>
          </a:bodyPr>
          <a:lstStyle/>
          <a:p>
            <a:pPr algn="ctr"/>
            <a:r>
              <a:rPr lang="ru-RU" sz="1400" dirty="0">
                <a:solidFill>
                  <a:schemeClr val="bg1"/>
                </a:solidFill>
                <a:latin typeface="Bahnschrift" panose="020B0502040204020203" pitchFamily="34" charset="0"/>
              </a:rPr>
              <a:t>Самолёт-снаряд с пульсирующим воздушно-реактивным двигателем 10Х</a:t>
            </a:r>
          </a:p>
        </p:txBody>
      </p:sp>
      <p:sp>
        <p:nvSpPr>
          <p:cNvPr id="5" name="Прямоугольник 4"/>
          <p:cNvSpPr/>
          <p:nvPr/>
        </p:nvSpPr>
        <p:spPr>
          <a:xfrm>
            <a:off x="174948" y="5583362"/>
            <a:ext cx="8914792" cy="1200329"/>
          </a:xfrm>
          <a:prstGeom prst="rect">
            <a:avLst/>
          </a:prstGeom>
        </p:spPr>
        <p:txBody>
          <a:bodyPr wrap="square">
            <a:spAutoFit/>
          </a:bodyPr>
          <a:lstStyle/>
          <a:p>
            <a:pPr algn="just"/>
            <a:r>
              <a:rPr lang="ru-RU" dirty="0">
                <a:solidFill>
                  <a:schemeClr val="bg1"/>
                </a:solidFill>
                <a:latin typeface="Arial" panose="020B0604020202020204" pitchFamily="34" charset="0"/>
              </a:rPr>
              <a:t>К «самолётам-снарядам» можно отнести послевоенные 10Х и 16Х, созданные под руководством В.Н. </a:t>
            </a:r>
            <a:r>
              <a:rPr lang="ru-RU" dirty="0" err="1">
                <a:solidFill>
                  <a:schemeClr val="bg1"/>
                </a:solidFill>
                <a:latin typeface="Arial" panose="020B0604020202020204" pitchFamily="34" charset="0"/>
              </a:rPr>
              <a:t>Челомея</a:t>
            </a:r>
            <a:r>
              <a:rPr lang="ru-RU" dirty="0">
                <a:solidFill>
                  <a:schemeClr val="bg1"/>
                </a:solidFill>
                <a:latin typeface="Arial" panose="020B0604020202020204" pitchFamily="34" charset="0"/>
              </a:rPr>
              <a:t>. Для ускорения работ при проектировании этих аппаратов использовались трофейные немецкие наработки, реализованные в «летающих бомбах» Fi-103 (V-1).</a:t>
            </a:r>
            <a:endParaRPr lang="ru-RU" dirty="0">
              <a:solidFill>
                <a:schemeClr val="bg1"/>
              </a:solidFill>
            </a:endParaRPr>
          </a:p>
        </p:txBody>
      </p:sp>
      <p:sp>
        <p:nvSpPr>
          <p:cNvPr id="8" name="Прямоугольник 7"/>
          <p:cNvSpPr/>
          <p:nvPr/>
        </p:nvSpPr>
        <p:spPr>
          <a:xfrm>
            <a:off x="4788024" y="620688"/>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1127413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s://topwar.ru/uploads/posts/2018-03/1520128673_16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124744"/>
            <a:ext cx="3825858" cy="259228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215136" y="2432684"/>
            <a:ext cx="2356735" cy="369332"/>
          </a:xfrm>
          <a:prstGeom prst="rect">
            <a:avLst/>
          </a:prstGeom>
        </p:spPr>
        <p:txBody>
          <a:bodyPr wrap="none">
            <a:spAutoFit/>
          </a:bodyPr>
          <a:lstStyle/>
          <a:p>
            <a:r>
              <a:rPr lang="ru-RU" dirty="0">
                <a:solidFill>
                  <a:schemeClr val="bg1"/>
                </a:solidFill>
                <a:latin typeface="Bahnschrift" panose="020B0502040204020203" pitchFamily="34" charset="0"/>
              </a:rPr>
              <a:t>Самолёт-снаряд 16Х</a:t>
            </a:r>
          </a:p>
        </p:txBody>
      </p:sp>
      <p:pic>
        <p:nvPicPr>
          <p:cNvPr id="12292" name="Picture 4" descr="https://topwar.ru/uploads/posts/2018-03/1520128709_16h-pod-krylom-tu-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861048"/>
            <a:ext cx="3825858" cy="261433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089647" y="498738"/>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
        <p:nvSpPr>
          <p:cNvPr id="4" name="Прямоугольник 3"/>
          <p:cNvSpPr/>
          <p:nvPr/>
        </p:nvSpPr>
        <p:spPr>
          <a:xfrm>
            <a:off x="107504" y="4725144"/>
            <a:ext cx="4572000" cy="646331"/>
          </a:xfrm>
          <a:prstGeom prst="rect">
            <a:avLst/>
          </a:prstGeom>
        </p:spPr>
        <p:txBody>
          <a:bodyPr>
            <a:spAutoFit/>
          </a:bodyPr>
          <a:lstStyle/>
          <a:p>
            <a:pPr algn="ctr"/>
            <a:r>
              <a:rPr lang="ru-RU" dirty="0">
                <a:solidFill>
                  <a:schemeClr val="bg1"/>
                </a:solidFill>
                <a:latin typeface="Bahnschrift" panose="020B0502040204020203" pitchFamily="34" charset="0"/>
              </a:rPr>
              <a:t>Самолёт-снаряд 16Х под крылом бомбардировщика Ту-4</a:t>
            </a:r>
          </a:p>
        </p:txBody>
      </p:sp>
    </p:spTree>
    <p:extLst>
      <p:ext uri="{BB962C8B-B14F-4D97-AF65-F5344CB8AC3E}">
        <p14:creationId xmlns:p14="http://schemas.microsoft.com/office/powerpoint/2010/main" val="36108027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topwar.ru/uploads/posts/2018-03/1520128727_tu-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249" y="1628800"/>
            <a:ext cx="4706792" cy="210088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788024" y="620688"/>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
        <p:nvSpPr>
          <p:cNvPr id="2" name="Прямоугольник 1"/>
          <p:cNvSpPr/>
          <p:nvPr/>
        </p:nvSpPr>
        <p:spPr>
          <a:xfrm>
            <a:off x="940689" y="3933056"/>
            <a:ext cx="3570208" cy="369332"/>
          </a:xfrm>
          <a:prstGeom prst="rect">
            <a:avLst/>
          </a:prstGeom>
        </p:spPr>
        <p:txBody>
          <a:bodyPr wrap="none">
            <a:spAutoFit/>
          </a:bodyPr>
          <a:lstStyle/>
          <a:p>
            <a:r>
              <a:rPr lang="ru-RU" dirty="0">
                <a:solidFill>
                  <a:schemeClr val="bg1"/>
                </a:solidFill>
                <a:latin typeface="Bahnschrift" panose="020B0502040204020203" pitchFamily="34" charset="0"/>
              </a:rPr>
              <a:t>Дальний бомбардировщик Ту-4</a:t>
            </a:r>
          </a:p>
        </p:txBody>
      </p:sp>
      <p:sp>
        <p:nvSpPr>
          <p:cNvPr id="4" name="Прямоугольник 3"/>
          <p:cNvSpPr/>
          <p:nvPr/>
        </p:nvSpPr>
        <p:spPr>
          <a:xfrm>
            <a:off x="336244" y="5380776"/>
            <a:ext cx="8424936" cy="923330"/>
          </a:xfrm>
          <a:prstGeom prst="rect">
            <a:avLst/>
          </a:prstGeom>
        </p:spPr>
        <p:txBody>
          <a:bodyPr wrap="square">
            <a:spAutoFit/>
          </a:bodyPr>
          <a:lstStyle/>
          <a:p>
            <a:pPr algn="just"/>
            <a:r>
              <a:rPr lang="ru-RU" dirty="0">
                <a:solidFill>
                  <a:schemeClr val="bg1"/>
                </a:solidFill>
                <a:latin typeface="Bahnschrift" panose="020B0502040204020203" pitchFamily="34" charset="0"/>
              </a:rPr>
              <a:t>25 мая 1953 года управляемой ракетой В-300 на полигоне Капустин Яр был впервые сбит самолёт-мишень Ту-4, имевший лётные данные и ЭПР, очень близкие к американским дальним бомбардировщикам В-29 и В-50. </a:t>
            </a:r>
          </a:p>
        </p:txBody>
      </p:sp>
      <p:pic>
        <p:nvPicPr>
          <p:cNvPr id="13316" name="Picture 4" descr="https://topwar.ru/uploads/posts/2018-03/1520128751_moment-porazheniya-tu-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5460" y="3933056"/>
            <a:ext cx="3914750" cy="1224136"/>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508104" y="2237055"/>
            <a:ext cx="3279541" cy="646331"/>
          </a:xfrm>
          <a:prstGeom prst="rect">
            <a:avLst/>
          </a:prstGeom>
        </p:spPr>
        <p:txBody>
          <a:bodyPr wrap="square">
            <a:spAutoFit/>
          </a:bodyPr>
          <a:lstStyle/>
          <a:p>
            <a:pPr algn="ctr"/>
            <a:r>
              <a:rPr lang="ru-RU" dirty="0">
                <a:solidFill>
                  <a:schemeClr val="bg1"/>
                </a:solidFill>
                <a:latin typeface="Bahnschrift" panose="020B0502040204020203" pitchFamily="34" charset="0"/>
              </a:rPr>
              <a:t>Момент поражения Ту-4 зенитной ракетой</a:t>
            </a:r>
          </a:p>
        </p:txBody>
      </p:sp>
    </p:spTree>
    <p:extLst>
      <p:ext uri="{BB962C8B-B14F-4D97-AF65-F5344CB8AC3E}">
        <p14:creationId xmlns:p14="http://schemas.microsoft.com/office/powerpoint/2010/main" val="33114585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81572" y="4509120"/>
            <a:ext cx="8712968" cy="2031325"/>
          </a:xfrm>
          <a:prstGeom prst="rect">
            <a:avLst/>
          </a:prstGeom>
        </p:spPr>
        <p:txBody>
          <a:bodyPr wrap="square">
            <a:spAutoFit/>
          </a:bodyPr>
          <a:lstStyle/>
          <a:p>
            <a:pPr algn="just"/>
            <a:r>
              <a:rPr lang="ru-RU" dirty="0">
                <a:solidFill>
                  <a:schemeClr val="bg1"/>
                </a:solidFill>
                <a:latin typeface="Arial" panose="020B0604020202020204" pitchFamily="34" charset="0"/>
              </a:rPr>
              <a:t>Первым советским послевоенным специально спроектированным </a:t>
            </a:r>
            <a:r>
              <a:rPr lang="ru-RU" dirty="0">
                <a:solidFill>
                  <a:schemeClr val="bg1"/>
                </a:solidFill>
                <a:latin typeface="Bahnschrift" panose="020B0502040204020203" pitchFamily="34" charset="0"/>
              </a:rPr>
              <a:t>беспилотником</a:t>
            </a:r>
            <a:r>
              <a:rPr lang="ru-RU" dirty="0">
                <a:solidFill>
                  <a:schemeClr val="bg1"/>
                </a:solidFill>
                <a:latin typeface="Arial" panose="020B0604020202020204" pitchFamily="34" charset="0"/>
              </a:rPr>
              <a:t>, доведённым до стадии серийного производства, стал Ту-123 «Ястреб». Беспилотный аппарат с автономным программным управлением, запущенный в серийное производство в мае 1964 года, имел много общего с не принятой на вооружение крылатой ракетой Ту-121. Серийный выпуск дальнего беспилотного разведчика был освоен на Воронежском авиационном заводе.</a:t>
            </a:r>
            <a:endParaRPr lang="ru-RU" dirty="0">
              <a:solidFill>
                <a:schemeClr val="bg1"/>
              </a:solidFill>
            </a:endParaRPr>
          </a:p>
        </p:txBody>
      </p:sp>
      <p:pic>
        <p:nvPicPr>
          <p:cNvPr id="14338" name="Picture 2" descr="https://topwar.ru/uploads/posts/2018-03/1520128801_maket-tu-1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16" y="1484784"/>
            <a:ext cx="4320480" cy="288032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644008" y="2575847"/>
            <a:ext cx="4572000" cy="646331"/>
          </a:xfrm>
          <a:prstGeom prst="rect">
            <a:avLst/>
          </a:prstGeom>
        </p:spPr>
        <p:txBody>
          <a:bodyPr>
            <a:spAutoFit/>
          </a:bodyPr>
          <a:lstStyle/>
          <a:p>
            <a:pPr algn="ctr"/>
            <a:r>
              <a:rPr lang="ru-RU" dirty="0">
                <a:solidFill>
                  <a:schemeClr val="bg1"/>
                </a:solidFill>
                <a:latin typeface="Bahnschrift" panose="020B0502040204020203" pitchFamily="34" charset="0"/>
              </a:rPr>
              <a:t>Макет Ту-123 с твердотопливными стартовыми ускорителями</a:t>
            </a:r>
          </a:p>
        </p:txBody>
      </p:sp>
      <p:sp>
        <p:nvSpPr>
          <p:cNvPr id="4" name="Прямоугольник 3"/>
          <p:cNvSpPr/>
          <p:nvPr/>
        </p:nvSpPr>
        <p:spPr>
          <a:xfrm>
            <a:off x="5004048" y="766355"/>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363567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topwar.ru/uploads/posts/2018-03/thumbs/1520128866_razvedyvatelnyy-bpla-tu-123-na-mobilnoy-puskovoy-ustanovk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412776"/>
            <a:ext cx="4920481" cy="214656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https://topwar.ru/uploads/posts/2018-03/thumbs/1520128934_model-tu-123-na-puskovoy-ustanov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789040"/>
            <a:ext cx="5716664" cy="187220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683568" y="1988840"/>
            <a:ext cx="3105799" cy="936104"/>
          </a:xfrm>
          <a:prstGeom prst="rect">
            <a:avLst/>
          </a:prstGeom>
        </p:spPr>
        <p:txBody>
          <a:bodyPr wrap="square">
            <a:spAutoFit/>
          </a:bodyPr>
          <a:lstStyle/>
          <a:p>
            <a:r>
              <a:rPr lang="ru-RU" dirty="0">
                <a:solidFill>
                  <a:schemeClr val="bg1"/>
                </a:solidFill>
                <a:latin typeface="Bahnschrift" panose="020B0502040204020203" pitchFamily="34" charset="0"/>
              </a:rPr>
              <a:t>Разведывательный БПЛА Ту-123 на мобильной пусковой установке</a:t>
            </a:r>
          </a:p>
        </p:txBody>
      </p:sp>
      <p:sp>
        <p:nvSpPr>
          <p:cNvPr id="3" name="Прямоугольник 2"/>
          <p:cNvSpPr/>
          <p:nvPr/>
        </p:nvSpPr>
        <p:spPr>
          <a:xfrm>
            <a:off x="6228184" y="3906922"/>
            <a:ext cx="2862064" cy="1754326"/>
          </a:xfrm>
          <a:prstGeom prst="rect">
            <a:avLst/>
          </a:prstGeom>
        </p:spPr>
        <p:txBody>
          <a:bodyPr wrap="square">
            <a:spAutoFit/>
          </a:bodyPr>
          <a:lstStyle/>
          <a:p>
            <a:r>
              <a:rPr lang="ru-RU" dirty="0">
                <a:solidFill>
                  <a:schemeClr val="bg1"/>
                </a:solidFill>
                <a:latin typeface="Bahnschrift" panose="020B0502040204020203" pitchFamily="34" charset="0"/>
              </a:rPr>
              <a:t>Модель беспилотного разведчика Ту-123 «Ястреб», подготовленного к запуску на пусковой установке СТ-30</a:t>
            </a:r>
          </a:p>
        </p:txBody>
      </p:sp>
      <p:sp>
        <p:nvSpPr>
          <p:cNvPr id="4" name="Прямоугольник 3"/>
          <p:cNvSpPr/>
          <p:nvPr/>
        </p:nvSpPr>
        <p:spPr>
          <a:xfrm>
            <a:off x="4844870" y="648267"/>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2042017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topwar.ru/uploads/posts/2018-03/1520726894_tu-4-s-la-17.jpg"/>
          <p:cNvPicPr/>
          <p:nvPr/>
        </p:nvPicPr>
        <p:blipFill>
          <a:blip r:embed="rId2">
            <a:extLst>
              <a:ext uri="{28A0092B-C50C-407E-A947-70E740481C1C}">
                <a14:useLocalDpi xmlns:a14="http://schemas.microsoft.com/office/drawing/2010/main" val="0"/>
              </a:ext>
            </a:extLst>
          </a:blip>
          <a:srcRect/>
          <a:stretch>
            <a:fillRect/>
          </a:stretch>
        </p:blipFill>
        <p:spPr bwMode="auto">
          <a:xfrm>
            <a:off x="323528" y="1628800"/>
            <a:ext cx="4320480" cy="1368152"/>
          </a:xfrm>
          <a:prstGeom prst="rect">
            <a:avLst/>
          </a:prstGeom>
          <a:noFill/>
          <a:ln>
            <a:noFill/>
          </a:ln>
        </p:spPr>
      </p:pic>
      <p:pic>
        <p:nvPicPr>
          <p:cNvPr id="3" name="Рисунок 2" descr="https://topwar.ru/uploads/posts/2018-03/1520726925_la-17-posle-posadki.jpg"/>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628800"/>
            <a:ext cx="3599815" cy="2163445"/>
          </a:xfrm>
          <a:prstGeom prst="rect">
            <a:avLst/>
          </a:prstGeom>
          <a:noFill/>
          <a:ln>
            <a:noFill/>
          </a:ln>
        </p:spPr>
      </p:pic>
      <p:sp>
        <p:nvSpPr>
          <p:cNvPr id="4" name="Прямоугольник 3"/>
          <p:cNvSpPr/>
          <p:nvPr/>
        </p:nvSpPr>
        <p:spPr>
          <a:xfrm>
            <a:off x="4860032" y="764704"/>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pic>
        <p:nvPicPr>
          <p:cNvPr id="5" name="Рисунок 4" descr="https://topwar.ru/uploads/posts/2018-03/1520726924_la-17-na-transportnoy-telezhke.jpg"/>
          <p:cNvPicPr/>
          <p:nvPr/>
        </p:nvPicPr>
        <p:blipFill>
          <a:blip r:embed="rId4">
            <a:extLst>
              <a:ext uri="{28A0092B-C50C-407E-A947-70E740481C1C}">
                <a14:useLocalDpi xmlns:a14="http://schemas.microsoft.com/office/drawing/2010/main" val="0"/>
              </a:ext>
            </a:extLst>
          </a:blip>
          <a:srcRect/>
          <a:stretch>
            <a:fillRect/>
          </a:stretch>
        </p:blipFill>
        <p:spPr bwMode="auto">
          <a:xfrm>
            <a:off x="323528" y="3212976"/>
            <a:ext cx="4320481" cy="2232248"/>
          </a:xfrm>
          <a:prstGeom prst="rect">
            <a:avLst/>
          </a:prstGeom>
          <a:noFill/>
          <a:ln>
            <a:noFill/>
          </a:ln>
        </p:spPr>
      </p:pic>
      <p:pic>
        <p:nvPicPr>
          <p:cNvPr id="6" name="Рисунок 5" descr="https://topwar.ru/uploads/posts/2018-03/1520727009_pod-krylom-tu-4.jpg"/>
          <p:cNvPicPr/>
          <p:nvPr/>
        </p:nvPicPr>
        <p:blipFill>
          <a:blip r:embed="rId5">
            <a:extLst>
              <a:ext uri="{28A0092B-C50C-407E-A947-70E740481C1C}">
                <a14:useLocalDpi xmlns:a14="http://schemas.microsoft.com/office/drawing/2010/main" val="0"/>
              </a:ext>
            </a:extLst>
          </a:blip>
          <a:srcRect/>
          <a:stretch>
            <a:fillRect/>
          </a:stretch>
        </p:blipFill>
        <p:spPr bwMode="auto">
          <a:xfrm>
            <a:off x="5004047" y="4029659"/>
            <a:ext cx="3599815" cy="2228215"/>
          </a:xfrm>
          <a:prstGeom prst="rect">
            <a:avLst/>
          </a:prstGeom>
          <a:noFill/>
          <a:ln>
            <a:noFill/>
          </a:ln>
        </p:spPr>
      </p:pic>
      <p:sp>
        <p:nvSpPr>
          <p:cNvPr id="7" name="Прямоугольник 6"/>
          <p:cNvSpPr/>
          <p:nvPr/>
        </p:nvSpPr>
        <p:spPr>
          <a:xfrm>
            <a:off x="251519" y="5611543"/>
            <a:ext cx="3743830" cy="646331"/>
          </a:xfrm>
          <a:prstGeom prst="rect">
            <a:avLst/>
          </a:prstGeom>
        </p:spPr>
        <p:txBody>
          <a:bodyPr wrap="square">
            <a:spAutoFit/>
          </a:bodyPr>
          <a:lstStyle/>
          <a:p>
            <a:pPr algn="ctr"/>
            <a:r>
              <a:rPr lang="ru-RU" dirty="0" smtClean="0">
                <a:solidFill>
                  <a:schemeClr val="bg1"/>
                </a:solidFill>
                <a:latin typeface="Bahnschrift" panose="020B0502040204020203" pitchFamily="34" charset="0"/>
                <a:ea typeface="Times New Roman" panose="02020603050405020304" pitchFamily="18" charset="0"/>
              </a:rPr>
              <a:t>«Изделие 201» получило обозначение Ла-17</a:t>
            </a:r>
            <a:endParaRPr lang="ru-RU" dirty="0">
              <a:solidFill>
                <a:schemeClr val="bg1"/>
              </a:solidFill>
              <a:latin typeface="Bahnschrift" panose="020B0502040204020203" pitchFamily="34" charset="0"/>
            </a:endParaRPr>
          </a:p>
        </p:txBody>
      </p:sp>
    </p:spTree>
    <p:extLst>
      <p:ext uri="{BB962C8B-B14F-4D97-AF65-F5344CB8AC3E}">
        <p14:creationId xmlns:p14="http://schemas.microsoft.com/office/powerpoint/2010/main" val="1840947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topwar.ru/uploads/posts/2018-03/1520727134_la-17m.jpg"/>
          <p:cNvPicPr/>
          <p:nvPr/>
        </p:nvPicPr>
        <p:blipFill>
          <a:blip r:embed="rId2">
            <a:extLst>
              <a:ext uri="{28A0092B-C50C-407E-A947-70E740481C1C}">
                <a14:useLocalDpi xmlns:a14="http://schemas.microsoft.com/office/drawing/2010/main" val="0"/>
              </a:ext>
            </a:extLst>
          </a:blip>
          <a:srcRect/>
          <a:stretch>
            <a:fillRect/>
          </a:stretch>
        </p:blipFill>
        <p:spPr bwMode="auto">
          <a:xfrm>
            <a:off x="401543" y="1664249"/>
            <a:ext cx="4326487" cy="2448272"/>
          </a:xfrm>
          <a:prstGeom prst="rect">
            <a:avLst/>
          </a:prstGeom>
          <a:noFill/>
          <a:ln>
            <a:noFill/>
          </a:ln>
        </p:spPr>
      </p:pic>
      <p:pic>
        <p:nvPicPr>
          <p:cNvPr id="3" name="Рисунок 2" descr="https://topwar.ru/uploads/posts/2018-03/1520727205_zapusk-la-17.jpg"/>
          <p:cNvPicPr/>
          <p:nvPr/>
        </p:nvPicPr>
        <p:blipFill>
          <a:blip r:embed="rId3">
            <a:extLst>
              <a:ext uri="{28A0092B-C50C-407E-A947-70E740481C1C}">
                <a14:useLocalDpi xmlns:a14="http://schemas.microsoft.com/office/drawing/2010/main" val="0"/>
              </a:ext>
            </a:extLst>
          </a:blip>
          <a:srcRect/>
          <a:stretch>
            <a:fillRect/>
          </a:stretch>
        </p:blipFill>
        <p:spPr bwMode="auto">
          <a:xfrm>
            <a:off x="401543" y="4509120"/>
            <a:ext cx="4320480" cy="2088232"/>
          </a:xfrm>
          <a:prstGeom prst="rect">
            <a:avLst/>
          </a:prstGeom>
          <a:noFill/>
          <a:ln>
            <a:noFill/>
          </a:ln>
        </p:spPr>
      </p:pic>
      <p:sp>
        <p:nvSpPr>
          <p:cNvPr id="4" name="Прямоугольник 3"/>
          <p:cNvSpPr/>
          <p:nvPr/>
        </p:nvSpPr>
        <p:spPr>
          <a:xfrm>
            <a:off x="1979712" y="4134225"/>
            <a:ext cx="957313" cy="388696"/>
          </a:xfrm>
          <a:prstGeom prst="rect">
            <a:avLst/>
          </a:prstGeom>
        </p:spPr>
        <p:txBody>
          <a:bodyPr wrap="none">
            <a:spAutoFit/>
          </a:bodyPr>
          <a:lstStyle/>
          <a:p>
            <a:pPr algn="just">
              <a:lnSpc>
                <a:spcPct val="107000"/>
              </a:lnSpc>
              <a:spcAft>
                <a:spcPts val="0"/>
              </a:spcAft>
            </a:pPr>
            <a:r>
              <a:rPr lang="ru-RU" dirty="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Ла-17М</a:t>
            </a:r>
            <a:endParaRPr lang="ru-RU" sz="1600" dirty="0">
              <a:solidFill>
                <a:schemeClr val="bg1"/>
              </a:solidFill>
              <a:effectLst/>
              <a:latin typeface="Bahnschrift" panose="020B0502040204020203" pitchFamily="34" charset="0"/>
              <a:ea typeface="Calibri" panose="020F0502020204030204" pitchFamily="34" charset="0"/>
              <a:cs typeface="Times New Roman" panose="02020603050405020304" pitchFamily="18" charset="0"/>
            </a:endParaRPr>
          </a:p>
        </p:txBody>
      </p:sp>
      <p:pic>
        <p:nvPicPr>
          <p:cNvPr id="5" name="Рисунок 4" descr="https://topwar.ru/uploads/posts/2018-03/1520727190_la-17k-na-transportno-puskovoy-ustanovke-pered-zapuskom.jpg"/>
          <p:cNvPicPr/>
          <p:nvPr/>
        </p:nvPicPr>
        <p:blipFill>
          <a:blip r:embed="rId4">
            <a:extLst>
              <a:ext uri="{28A0092B-C50C-407E-A947-70E740481C1C}">
                <a14:useLocalDpi xmlns:a14="http://schemas.microsoft.com/office/drawing/2010/main" val="0"/>
              </a:ext>
            </a:extLst>
          </a:blip>
          <a:srcRect/>
          <a:stretch>
            <a:fillRect/>
          </a:stretch>
        </p:blipFill>
        <p:spPr bwMode="auto">
          <a:xfrm>
            <a:off x="5004048" y="1664249"/>
            <a:ext cx="3888432" cy="2448272"/>
          </a:xfrm>
          <a:prstGeom prst="rect">
            <a:avLst/>
          </a:prstGeom>
          <a:noFill/>
          <a:ln>
            <a:noFill/>
          </a:ln>
        </p:spPr>
      </p:pic>
      <p:pic>
        <p:nvPicPr>
          <p:cNvPr id="6" name="Рисунок 5" descr="https://topwar.ru/uploads/posts/2018-03/1520727260_tri-la-17.jpg"/>
          <p:cNvPicPr/>
          <p:nvPr/>
        </p:nvPicPr>
        <p:blipFill>
          <a:blip r:embed="rId5">
            <a:extLst>
              <a:ext uri="{28A0092B-C50C-407E-A947-70E740481C1C}">
                <a14:useLocalDpi xmlns:a14="http://schemas.microsoft.com/office/drawing/2010/main" val="0"/>
              </a:ext>
            </a:extLst>
          </a:blip>
          <a:srcRect/>
          <a:stretch>
            <a:fillRect/>
          </a:stretch>
        </p:blipFill>
        <p:spPr bwMode="auto">
          <a:xfrm>
            <a:off x="5004048" y="4509120"/>
            <a:ext cx="3888432" cy="2088232"/>
          </a:xfrm>
          <a:prstGeom prst="rect">
            <a:avLst/>
          </a:prstGeom>
          <a:noFill/>
          <a:ln>
            <a:noFill/>
          </a:ln>
        </p:spPr>
      </p:pic>
      <p:sp>
        <p:nvSpPr>
          <p:cNvPr id="7" name="Прямоугольник 6"/>
          <p:cNvSpPr/>
          <p:nvPr/>
        </p:nvSpPr>
        <p:spPr>
          <a:xfrm>
            <a:off x="5099847" y="4112521"/>
            <a:ext cx="3446777" cy="388696"/>
          </a:xfrm>
          <a:prstGeom prst="rect">
            <a:avLst/>
          </a:prstGeom>
        </p:spPr>
        <p:txBody>
          <a:bodyPr wrap="none">
            <a:spAutoFit/>
          </a:bodyPr>
          <a:lstStyle/>
          <a:p>
            <a:pPr algn="just">
              <a:lnSpc>
                <a:spcPct val="107000"/>
              </a:lnSpc>
              <a:spcAft>
                <a:spcPts val="0"/>
              </a:spcAft>
            </a:pPr>
            <a:r>
              <a:rPr lang="ru-RU" dirty="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Ла-17К на пусковой установке</a:t>
            </a:r>
            <a:endParaRPr lang="ru-RU" sz="1600" dirty="0">
              <a:solidFill>
                <a:schemeClr val="bg1"/>
              </a:solidFill>
              <a:effectLst/>
              <a:latin typeface="Bahnschrift" panose="020B0502040204020203"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4860032" y="764704"/>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2293523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topwar.ru/uploads/posts/2018-03/1520727281_razvedchik-la-17r.jpg"/>
          <p:cNvPicPr/>
          <p:nvPr/>
        </p:nvPicPr>
        <p:blipFill>
          <a:blip r:embed="rId2">
            <a:extLst>
              <a:ext uri="{28A0092B-C50C-407E-A947-70E740481C1C}">
                <a14:useLocalDpi xmlns:a14="http://schemas.microsoft.com/office/drawing/2010/main" val="0"/>
              </a:ext>
            </a:extLst>
          </a:blip>
          <a:srcRect/>
          <a:stretch>
            <a:fillRect/>
          </a:stretch>
        </p:blipFill>
        <p:spPr bwMode="auto">
          <a:xfrm>
            <a:off x="4283968" y="1700808"/>
            <a:ext cx="4536504" cy="3384376"/>
          </a:xfrm>
          <a:prstGeom prst="rect">
            <a:avLst/>
          </a:prstGeom>
          <a:noFill/>
          <a:ln>
            <a:noFill/>
          </a:ln>
        </p:spPr>
      </p:pic>
      <p:sp>
        <p:nvSpPr>
          <p:cNvPr id="3" name="Прямоугольник 2"/>
          <p:cNvSpPr/>
          <p:nvPr/>
        </p:nvSpPr>
        <p:spPr>
          <a:xfrm>
            <a:off x="179512" y="2420888"/>
            <a:ext cx="3960440" cy="2031325"/>
          </a:xfrm>
          <a:prstGeom prst="rect">
            <a:avLst/>
          </a:prstGeom>
        </p:spPr>
        <p:txBody>
          <a:bodyPr wrap="square">
            <a:spAutoFit/>
          </a:bodyPr>
          <a:lstStyle/>
          <a:p>
            <a:pPr algn="just"/>
            <a:r>
              <a:rPr lang="ru-RU" dirty="0">
                <a:solidFill>
                  <a:schemeClr val="bg1"/>
                </a:solidFill>
                <a:latin typeface="Bahnschrift" panose="020B0502040204020203" pitchFamily="34" charset="0"/>
                <a:ea typeface="Times New Roman" panose="02020603050405020304" pitchFamily="18" charset="0"/>
              </a:rPr>
              <a:t>В 1963 году Ла-17Р в составе комплекса ТБР-1 (тактический беспилотный разведчик) формально приняли на вооружение, но эксплуатация в войсках началась только во второй половине 60-х. </a:t>
            </a:r>
            <a:endParaRPr lang="ru-RU" dirty="0">
              <a:solidFill>
                <a:schemeClr val="bg1"/>
              </a:solidFill>
              <a:latin typeface="Bahnschrift" panose="020B0502040204020203" pitchFamily="34" charset="0"/>
            </a:endParaRPr>
          </a:p>
        </p:txBody>
      </p:sp>
      <p:sp>
        <p:nvSpPr>
          <p:cNvPr id="4" name="Прямоугольник 3"/>
          <p:cNvSpPr/>
          <p:nvPr/>
        </p:nvSpPr>
        <p:spPr>
          <a:xfrm>
            <a:off x="4830434" y="5301208"/>
            <a:ext cx="3443571" cy="388696"/>
          </a:xfrm>
          <a:prstGeom prst="rect">
            <a:avLst/>
          </a:prstGeom>
        </p:spPr>
        <p:txBody>
          <a:bodyPr wrap="none">
            <a:spAutoFit/>
          </a:bodyPr>
          <a:lstStyle/>
          <a:p>
            <a:pPr algn="just">
              <a:lnSpc>
                <a:spcPct val="107000"/>
              </a:lnSpc>
              <a:spcAft>
                <a:spcPts val="0"/>
              </a:spcAft>
            </a:pPr>
            <a:r>
              <a:rPr lang="ru-RU" dirty="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Ла-17Р на пусковой установке</a:t>
            </a:r>
            <a:endParaRPr lang="ru-RU" sz="1600" dirty="0">
              <a:solidFill>
                <a:schemeClr val="bg1"/>
              </a:solidFill>
              <a:effectLst/>
              <a:latin typeface="Bahnschrift" panose="020B0502040204020203"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4860032" y="764704"/>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2287215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p:cNvSpPr/>
          <p:nvPr/>
        </p:nvSpPr>
        <p:spPr bwMode="auto">
          <a:xfrm>
            <a:off x="683568" y="1484784"/>
            <a:ext cx="7992888" cy="5047535"/>
          </a:xfrm>
          <a:prstGeom prst="rect">
            <a:avLst/>
          </a:prstGeom>
        </p:spPr>
        <p:txBody>
          <a:bodyPr wrap="square">
            <a:spAutoFit/>
          </a:bodyPr>
          <a:lstStyle/>
          <a:p>
            <a:pPr marR="71120" indent="540385" algn="just">
              <a:spcAft>
                <a:spcPts val="0"/>
              </a:spcAft>
              <a:defRPr/>
            </a:pPr>
            <a:r>
              <a:rPr lang="ru-RU" sz="2300" b="1" dirty="0">
                <a:solidFill>
                  <a:schemeClr val="bg1"/>
                </a:solidFill>
                <a:latin typeface="Bahnschrift"/>
                <a:ea typeface="Times New Roman"/>
              </a:rPr>
              <a:t>Беспилотный летательный аппарат</a:t>
            </a:r>
            <a:r>
              <a:rPr lang="ru-RU" sz="2300" dirty="0">
                <a:solidFill>
                  <a:schemeClr val="bg1"/>
                </a:solidFill>
                <a:latin typeface="Bahnschrift"/>
                <a:ea typeface="Times New Roman"/>
              </a:rPr>
              <a:t> (БПЛА) — это устройство, которое выполняет полёт без пилота на борту. Человек управляет им с земли при помощи заранее заданной программы или ручного механизма. Такие аппараты также называют </a:t>
            </a:r>
            <a:r>
              <a:rPr lang="ru-RU" sz="2300" dirty="0" err="1">
                <a:solidFill>
                  <a:schemeClr val="bg1"/>
                </a:solidFill>
                <a:latin typeface="Bahnschrift"/>
                <a:ea typeface="Times New Roman"/>
              </a:rPr>
              <a:t>дронами</a:t>
            </a:r>
            <a:r>
              <a:rPr lang="ru-RU" sz="2300" dirty="0">
                <a:solidFill>
                  <a:schemeClr val="bg1"/>
                </a:solidFill>
                <a:latin typeface="Bahnschrift"/>
                <a:ea typeface="Times New Roman"/>
              </a:rPr>
              <a:t>, </a:t>
            </a:r>
            <a:r>
              <a:rPr lang="ru-RU" sz="2300" dirty="0" err="1">
                <a:solidFill>
                  <a:schemeClr val="bg1"/>
                </a:solidFill>
                <a:latin typeface="Bahnschrift"/>
                <a:ea typeface="Times New Roman"/>
              </a:rPr>
              <a:t>квадрокоптерами</a:t>
            </a:r>
            <a:r>
              <a:rPr lang="ru-RU" sz="2300" dirty="0">
                <a:solidFill>
                  <a:schemeClr val="bg1"/>
                </a:solidFill>
                <a:latin typeface="Bahnschrift"/>
                <a:ea typeface="Times New Roman"/>
              </a:rPr>
              <a:t> или беспилотными воздушными судами (БВС).</a:t>
            </a:r>
            <a:endParaRPr dirty="0"/>
          </a:p>
          <a:p>
            <a:pPr marR="71120" indent="540385" algn="just">
              <a:spcAft>
                <a:spcPts val="0"/>
              </a:spcAft>
              <a:defRPr/>
            </a:pPr>
            <a:r>
              <a:rPr lang="ru-RU" sz="2300" dirty="0">
                <a:solidFill>
                  <a:schemeClr val="bg1"/>
                </a:solidFill>
                <a:latin typeface="Bahnschrift"/>
                <a:ea typeface="Times New Roman"/>
              </a:rPr>
              <a:t>Управление летательным аппаратом без пилота на текущий момент в основном осуществляется 3 способами:</a:t>
            </a:r>
            <a:endParaRPr dirty="0"/>
          </a:p>
          <a:p>
            <a:pPr marL="342900" marR="71120" lvl="0" indent="-342900" algn="just">
              <a:spcAft>
                <a:spcPts val="0"/>
              </a:spcAft>
              <a:buFont typeface="Arial"/>
              <a:buChar char="•"/>
              <a:defRPr/>
            </a:pPr>
            <a:r>
              <a:rPr lang="ru-RU" sz="2300" dirty="0">
                <a:solidFill>
                  <a:schemeClr val="bg1"/>
                </a:solidFill>
                <a:latin typeface="Bahnschrift"/>
                <a:ea typeface="Times New Roman"/>
              </a:rPr>
              <a:t>По радиоканалу с аппаратуры управления.</a:t>
            </a:r>
            <a:endParaRPr dirty="0"/>
          </a:p>
          <a:p>
            <a:pPr marL="342900" marR="71120" lvl="0" indent="-342900" algn="just">
              <a:spcAft>
                <a:spcPts val="0"/>
              </a:spcAft>
              <a:buFont typeface="Arial"/>
              <a:buChar char="•"/>
              <a:defRPr/>
            </a:pPr>
            <a:r>
              <a:rPr lang="ru-RU" sz="2300" dirty="0">
                <a:solidFill>
                  <a:schemeClr val="bg1"/>
                </a:solidFill>
                <a:latin typeface="Bahnschrift"/>
                <a:ea typeface="Times New Roman"/>
              </a:rPr>
              <a:t>Программируется полетный контроллер и аппарат летит самостоятельно, выполняя полетное задание.</a:t>
            </a:r>
            <a:endParaRPr dirty="0"/>
          </a:p>
          <a:p>
            <a:pPr marL="342900" marR="71120" lvl="0" indent="-342900" algn="just">
              <a:spcAft>
                <a:spcPts val="0"/>
              </a:spcAft>
              <a:buFont typeface="Arial"/>
              <a:buChar char="•"/>
              <a:defRPr/>
            </a:pPr>
            <a:r>
              <a:rPr lang="ru-RU" sz="2300" dirty="0">
                <a:solidFill>
                  <a:schemeClr val="bg1"/>
                </a:solidFill>
                <a:latin typeface="Bahnschrift"/>
                <a:ea typeface="Times New Roman"/>
              </a:rPr>
              <a:t>Комбинированный — сочетание двух этих способов.</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441829"/>
            <a:ext cx="8496944" cy="2308324"/>
          </a:xfrm>
          <a:prstGeom prst="rect">
            <a:avLst/>
          </a:prstGeom>
        </p:spPr>
        <p:txBody>
          <a:bodyPr wrap="square">
            <a:spAutoFit/>
          </a:bodyPr>
          <a:lstStyle/>
          <a:p>
            <a:pPr algn="just"/>
            <a:r>
              <a:rPr lang="ru-RU" dirty="0">
                <a:solidFill>
                  <a:schemeClr val="bg1"/>
                </a:solidFill>
                <a:latin typeface="Bahnschrift" panose="020B0502040204020203" pitchFamily="34" charset="0"/>
                <a:ea typeface="Times New Roman" panose="02020603050405020304" pitchFamily="18" charset="0"/>
              </a:rPr>
              <a:t>В середине 60-х годов в ОКБ Туполева началась разработка комплексов тактической разведки «Стриж» и «Рейс». Результатом этих работ стало создание и принятие на вооружение оперативно-тактического комплекса Ту-141 (ВР-2 «Стриж») и тактического комплекса Ту-143 (ВР-3 "Рейс"). Беспилотный комплекс тактико-оперативной разведки ВР-2 «Стриж» предназначен для проведения разведывательных операций на удалении от пункта запуска в несколько сотен километров, тогда как ВР-3 «Рейс» - 30-40 км.</a:t>
            </a:r>
            <a:endParaRPr lang="ru-RU" dirty="0">
              <a:solidFill>
                <a:schemeClr val="bg1"/>
              </a:solidFill>
              <a:latin typeface="Bahnschrift" panose="020B0502040204020203" pitchFamily="34" charset="0"/>
            </a:endParaRPr>
          </a:p>
        </p:txBody>
      </p:sp>
      <p:pic>
        <p:nvPicPr>
          <p:cNvPr id="3" name="Рисунок 2" descr="https://topwar.ru/uploads/posts/2018-03/1520727358_tu-141-i-tu-143.jpg"/>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6"/>
            <a:ext cx="4801716" cy="2841104"/>
          </a:xfrm>
          <a:prstGeom prst="rect">
            <a:avLst/>
          </a:prstGeom>
          <a:noFill/>
          <a:ln>
            <a:noFill/>
          </a:ln>
        </p:spPr>
      </p:pic>
      <p:sp>
        <p:nvSpPr>
          <p:cNvPr id="4" name="Прямоугольник 3"/>
          <p:cNvSpPr/>
          <p:nvPr/>
        </p:nvSpPr>
        <p:spPr>
          <a:xfrm>
            <a:off x="5652120" y="2338451"/>
            <a:ext cx="2520280" cy="1277786"/>
          </a:xfrm>
          <a:prstGeom prst="rect">
            <a:avLst/>
          </a:prstGeom>
        </p:spPr>
        <p:txBody>
          <a:bodyPr wrap="square">
            <a:spAutoFit/>
          </a:bodyPr>
          <a:lstStyle/>
          <a:p>
            <a:pPr algn="just">
              <a:lnSpc>
                <a:spcPct val="107000"/>
              </a:lnSpc>
              <a:spcAft>
                <a:spcPts val="0"/>
              </a:spcAft>
            </a:pPr>
            <a:r>
              <a:rPr lang="ru-RU"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Беспилотные разведчики Ту-141 и Ту-143 в Музее в Монино</a:t>
            </a: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descr="https://topwar.ru/uploads/posts/2018-03/1520727454_starrt-tu-141jpg.jpg"/>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412776"/>
            <a:ext cx="3599815" cy="2213610"/>
          </a:xfrm>
          <a:prstGeom prst="rect">
            <a:avLst/>
          </a:prstGeom>
          <a:noFill/>
          <a:ln>
            <a:noFill/>
          </a:ln>
        </p:spPr>
      </p:pic>
      <p:sp>
        <p:nvSpPr>
          <p:cNvPr id="6" name="Прямоугольник 5"/>
          <p:cNvSpPr/>
          <p:nvPr/>
        </p:nvSpPr>
        <p:spPr>
          <a:xfrm>
            <a:off x="4583432" y="4216425"/>
            <a:ext cx="4572000" cy="289951"/>
          </a:xfrm>
          <a:prstGeom prst="rect">
            <a:avLst/>
          </a:prstGeom>
        </p:spPr>
        <p:txBody>
          <a:bodyPr>
            <a:spAutoFit/>
          </a:bodyPr>
          <a:lstStyle/>
          <a:p>
            <a:pPr algn="just">
              <a:lnSpc>
                <a:spcPct val="107000"/>
              </a:lnSpc>
              <a:spcAft>
                <a:spcPts val="0"/>
              </a:spcAft>
            </a:pPr>
            <a:r>
              <a:rPr lang="ru-RU" sz="1200" dirty="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Беспилотные разведчики Ту-141 и Ту-143 в Музее в Монино</a:t>
            </a:r>
            <a:endParaRPr lang="ru-RU" sz="1200" dirty="0">
              <a:solidFill>
                <a:schemeClr val="bg1"/>
              </a:solidFill>
              <a:effectLst/>
              <a:latin typeface="Bahnschrift" panose="020B0502040204020203"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6638049" y="3752399"/>
            <a:ext cx="1051891" cy="289951"/>
          </a:xfrm>
          <a:prstGeom prst="rect">
            <a:avLst/>
          </a:prstGeom>
        </p:spPr>
        <p:txBody>
          <a:bodyPr wrap="none">
            <a:spAutoFit/>
          </a:bodyPr>
          <a:lstStyle/>
          <a:p>
            <a:pPr algn="just">
              <a:lnSpc>
                <a:spcPct val="107000"/>
              </a:lnSpc>
              <a:spcAft>
                <a:spcPts val="0"/>
              </a:spcAft>
            </a:pPr>
            <a:r>
              <a:rPr lang="ru-RU" sz="1200" dirty="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Старт Ту-141</a:t>
            </a:r>
            <a:endParaRPr lang="ru-RU" sz="1200" dirty="0">
              <a:solidFill>
                <a:schemeClr val="bg1"/>
              </a:solidFill>
              <a:effectLst/>
              <a:latin typeface="Bahnschrift" panose="020B0502040204020203"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186119" y="621339"/>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26982587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topwar.ru/uploads/posts/2018-03/1520727582_tu-143.png"/>
          <p:cNvPicPr/>
          <p:nvPr/>
        </p:nvPicPr>
        <p:blipFill>
          <a:blip r:embed="rId2">
            <a:extLst>
              <a:ext uri="{28A0092B-C50C-407E-A947-70E740481C1C}">
                <a14:useLocalDpi xmlns:a14="http://schemas.microsoft.com/office/drawing/2010/main" val="0"/>
              </a:ext>
            </a:extLst>
          </a:blip>
          <a:srcRect/>
          <a:stretch>
            <a:fillRect/>
          </a:stretch>
        </p:blipFill>
        <p:spPr bwMode="auto">
          <a:xfrm>
            <a:off x="528477" y="1484784"/>
            <a:ext cx="3599815" cy="2353945"/>
          </a:xfrm>
          <a:prstGeom prst="rect">
            <a:avLst/>
          </a:prstGeom>
          <a:noFill/>
          <a:ln>
            <a:noFill/>
          </a:ln>
        </p:spPr>
      </p:pic>
      <p:sp>
        <p:nvSpPr>
          <p:cNvPr id="3" name="Прямоугольник 2"/>
          <p:cNvSpPr/>
          <p:nvPr/>
        </p:nvSpPr>
        <p:spPr>
          <a:xfrm>
            <a:off x="6228184" y="1083660"/>
            <a:ext cx="864339" cy="369332"/>
          </a:xfrm>
          <a:prstGeom prst="rect">
            <a:avLst/>
          </a:prstGeom>
        </p:spPr>
        <p:txBody>
          <a:bodyPr wrap="none">
            <a:spAutoFit/>
          </a:bodyPr>
          <a:lstStyle/>
          <a:p>
            <a:r>
              <a:rPr lang="ru-RU" dirty="0">
                <a:solidFill>
                  <a:schemeClr val="bg1"/>
                </a:solidFill>
                <a:latin typeface="Bahnschrift" panose="020B0502040204020203" pitchFamily="34" charset="0"/>
                <a:ea typeface="Times New Roman" panose="02020603050405020304" pitchFamily="18" charset="0"/>
              </a:rPr>
              <a:t>Ту-143</a:t>
            </a:r>
            <a:endParaRPr lang="ru-RU" dirty="0">
              <a:solidFill>
                <a:schemeClr val="bg1"/>
              </a:solidFill>
              <a:latin typeface="Bahnschrift" panose="020B0502040204020203" pitchFamily="34" charset="0"/>
            </a:endParaRPr>
          </a:p>
        </p:txBody>
      </p:sp>
      <p:sp>
        <p:nvSpPr>
          <p:cNvPr id="4" name="Прямоугольник 3"/>
          <p:cNvSpPr/>
          <p:nvPr/>
        </p:nvSpPr>
        <p:spPr>
          <a:xfrm>
            <a:off x="4275847" y="3932801"/>
            <a:ext cx="4392488" cy="2862322"/>
          </a:xfrm>
          <a:prstGeom prst="rect">
            <a:avLst/>
          </a:prstGeom>
        </p:spPr>
        <p:txBody>
          <a:bodyPr wrap="square">
            <a:spAutoFit/>
          </a:bodyPr>
          <a:lstStyle/>
          <a:p>
            <a:pPr algn="just"/>
            <a:r>
              <a:rPr lang="ru-RU" dirty="0" smtClean="0">
                <a:solidFill>
                  <a:schemeClr val="bg1"/>
                </a:solidFill>
                <a:latin typeface="Bahnschrift" panose="020B0502040204020203" pitchFamily="34" charset="0"/>
                <a:ea typeface="Times New Roman" panose="02020603050405020304" pitchFamily="18" charset="0"/>
              </a:rPr>
              <a:t>Беспилотный </a:t>
            </a:r>
            <a:r>
              <a:rPr lang="ru-RU" dirty="0">
                <a:solidFill>
                  <a:schemeClr val="bg1"/>
                </a:solidFill>
                <a:latin typeface="Bahnschrift" panose="020B0502040204020203" pitchFamily="34" charset="0"/>
                <a:ea typeface="Times New Roman" panose="02020603050405020304" pitchFamily="18" charset="0"/>
              </a:rPr>
              <a:t>разведчик Ту-143 являлся как бы уменьшенной копией Ту-141. Первый успешный полёт Ту-143 состоялся в декабре 1970 года. В 1973 году для проведения государственных испытаний на авиазаводе в г. Кумертау была заложена опытная партия БПЛА. Официальное принятие на вооружение Ту-143 произошло в 1976 </a:t>
            </a:r>
            <a:r>
              <a:rPr lang="ru-RU" dirty="0" smtClean="0">
                <a:solidFill>
                  <a:schemeClr val="bg1"/>
                </a:solidFill>
                <a:latin typeface="Bahnschrift" panose="020B0502040204020203" pitchFamily="34" charset="0"/>
                <a:ea typeface="Times New Roman" panose="02020603050405020304" pitchFamily="18" charset="0"/>
              </a:rPr>
              <a:t>году.</a:t>
            </a:r>
            <a:endParaRPr lang="ru-RU" dirty="0">
              <a:solidFill>
                <a:schemeClr val="bg1"/>
              </a:solidFill>
              <a:latin typeface="Bahnschrift" panose="020B0502040204020203" pitchFamily="34" charset="0"/>
            </a:endParaRPr>
          </a:p>
        </p:txBody>
      </p:sp>
      <p:pic>
        <p:nvPicPr>
          <p:cNvPr id="5" name="Рисунок 4" descr="https://topwar.ru/uploads/posts/2018-03/1520727660_zaryazhanie-tu-143.png"/>
          <p:cNvPicPr/>
          <p:nvPr/>
        </p:nvPicPr>
        <p:blipFill>
          <a:blip r:embed="rId3">
            <a:extLst>
              <a:ext uri="{28A0092B-C50C-407E-A947-70E740481C1C}">
                <a14:useLocalDpi xmlns:a14="http://schemas.microsoft.com/office/drawing/2010/main" val="0"/>
              </a:ext>
            </a:extLst>
          </a:blip>
          <a:srcRect/>
          <a:stretch>
            <a:fillRect/>
          </a:stretch>
        </p:blipFill>
        <p:spPr bwMode="auto">
          <a:xfrm>
            <a:off x="4363434" y="1515924"/>
            <a:ext cx="4320480" cy="2353945"/>
          </a:xfrm>
          <a:prstGeom prst="rect">
            <a:avLst/>
          </a:prstGeom>
          <a:noFill/>
          <a:ln>
            <a:noFill/>
          </a:ln>
        </p:spPr>
      </p:pic>
      <p:pic>
        <p:nvPicPr>
          <p:cNvPr id="6" name="Рисунок 5" descr="https://topwar.ru/uploads/posts/2018-03/thumbs/1520727739_zapusk-tu-143.jpg">
            <a:hlinkClick r:id="rId4" tgtFrame="&quot;_blank&quot;"/>
          </p:cNvPr>
          <p:cNvPicPr/>
          <p:nvPr/>
        </p:nvPicPr>
        <p:blipFill>
          <a:blip r:embed="rId5">
            <a:extLst>
              <a:ext uri="{28A0092B-C50C-407E-A947-70E740481C1C}">
                <a14:useLocalDpi xmlns:a14="http://schemas.microsoft.com/office/drawing/2010/main" val="0"/>
              </a:ext>
            </a:extLst>
          </a:blip>
          <a:srcRect/>
          <a:stretch>
            <a:fillRect/>
          </a:stretch>
        </p:blipFill>
        <p:spPr bwMode="auto">
          <a:xfrm>
            <a:off x="532814" y="4077072"/>
            <a:ext cx="3621964" cy="2376264"/>
          </a:xfrm>
          <a:prstGeom prst="rect">
            <a:avLst/>
          </a:prstGeom>
          <a:noFill/>
          <a:ln>
            <a:noFill/>
          </a:ln>
        </p:spPr>
      </p:pic>
      <p:sp>
        <p:nvSpPr>
          <p:cNvPr id="7" name="Прямоугольник 6"/>
          <p:cNvSpPr/>
          <p:nvPr/>
        </p:nvSpPr>
        <p:spPr>
          <a:xfrm>
            <a:off x="5186119" y="621339"/>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3017742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Ту-243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197" y="1484784"/>
            <a:ext cx="7632847" cy="466335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95736" y="6148141"/>
            <a:ext cx="4572000" cy="646331"/>
          </a:xfrm>
          <a:prstGeom prst="rect">
            <a:avLst/>
          </a:prstGeom>
        </p:spPr>
        <p:txBody>
          <a:bodyPr>
            <a:spAutoFit/>
          </a:bodyPr>
          <a:lstStyle/>
          <a:p>
            <a:pPr algn="ctr"/>
            <a:r>
              <a:rPr lang="ru-RU" dirty="0">
                <a:solidFill>
                  <a:schemeClr val="bg1"/>
                </a:solidFill>
                <a:latin typeface="Bahnschrift" panose="020B0502040204020203" pitchFamily="34" charset="0"/>
                <a:ea typeface="Times New Roman" panose="02020603050405020304" pitchFamily="18" charset="0"/>
              </a:rPr>
              <a:t>Первый полет прототипа БПЛА Ту-243 состоялся в июле 1987 года</a:t>
            </a:r>
            <a:endParaRPr lang="ru-RU" dirty="0">
              <a:solidFill>
                <a:schemeClr val="bg1"/>
              </a:solidFill>
              <a:latin typeface="Bahnschrift" panose="020B0502040204020203" pitchFamily="34" charset="0"/>
            </a:endParaRPr>
          </a:p>
        </p:txBody>
      </p:sp>
      <p:sp>
        <p:nvSpPr>
          <p:cNvPr id="5" name="Прямоугольник 4"/>
          <p:cNvSpPr/>
          <p:nvPr/>
        </p:nvSpPr>
        <p:spPr>
          <a:xfrm>
            <a:off x="5186119" y="621339"/>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1930720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4729093"/>
            <a:ext cx="8640960" cy="1815882"/>
          </a:xfrm>
          <a:prstGeom prst="rect">
            <a:avLst/>
          </a:prstGeom>
        </p:spPr>
        <p:txBody>
          <a:bodyPr wrap="square">
            <a:spAutoFit/>
          </a:bodyPr>
          <a:lstStyle/>
          <a:p>
            <a:pPr algn="just"/>
            <a:r>
              <a:rPr lang="ru-RU" sz="1600" dirty="0">
                <a:solidFill>
                  <a:schemeClr val="bg1"/>
                </a:solidFill>
                <a:latin typeface="Bahnschrift" panose="020B0502040204020203" pitchFamily="34" charset="0"/>
                <a:ea typeface="Times New Roman" panose="02020603050405020304" pitchFamily="18" charset="0"/>
              </a:rPr>
              <a:t>В первой половине 80-х в ОКБ «Туполев» началась разработка нового многоцелевого беспилотного аппарата, который помимо выполнения разведывательных задач мог наносить удары по наземным целям. По аэродинамической схеме новый БЛА повторял хорошо освоенные Ту-141 и Ту-143. Но по сравнению с разведывательными аппаратами предыдущего поколения это было более тяжелое изделие, оснащенное разнообразным бортовым оборудованием – БРЛС и оптоэлектронными системами, установленными в носовой части.</a:t>
            </a:r>
            <a:endParaRPr lang="ru-RU" sz="1600" dirty="0">
              <a:solidFill>
                <a:schemeClr val="bg1"/>
              </a:solidFill>
              <a:latin typeface="Bahnschrift" panose="020B0502040204020203" pitchFamily="34" charset="0"/>
            </a:endParaRPr>
          </a:p>
        </p:txBody>
      </p:sp>
      <p:pic>
        <p:nvPicPr>
          <p:cNvPr id="3" name="Рисунок 2" descr="Отечественная беспилотная авиация (часть 3)"/>
          <p:cNvPicPr/>
          <p:nvPr/>
        </p:nvPicPr>
        <p:blipFill>
          <a:blip r:embed="rId2">
            <a:extLst>
              <a:ext uri="{28A0092B-C50C-407E-A947-70E740481C1C}">
                <a14:useLocalDpi xmlns:a14="http://schemas.microsoft.com/office/drawing/2010/main" val="0"/>
              </a:ext>
            </a:extLst>
          </a:blip>
          <a:srcRect/>
          <a:stretch>
            <a:fillRect/>
          </a:stretch>
        </p:blipFill>
        <p:spPr bwMode="auto">
          <a:xfrm>
            <a:off x="323528" y="1700808"/>
            <a:ext cx="3960440" cy="2527738"/>
          </a:xfrm>
          <a:prstGeom prst="rect">
            <a:avLst/>
          </a:prstGeom>
          <a:noFill/>
          <a:ln>
            <a:noFill/>
          </a:ln>
        </p:spPr>
      </p:pic>
      <p:sp>
        <p:nvSpPr>
          <p:cNvPr id="4" name="Прямоугольник 3"/>
          <p:cNvSpPr/>
          <p:nvPr/>
        </p:nvSpPr>
        <p:spPr>
          <a:xfrm>
            <a:off x="5186119" y="621339"/>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
        <p:nvSpPr>
          <p:cNvPr id="5" name="Прямоугольник 4"/>
          <p:cNvSpPr/>
          <p:nvPr/>
        </p:nvSpPr>
        <p:spPr>
          <a:xfrm>
            <a:off x="3837371" y="4293096"/>
            <a:ext cx="893193" cy="388696"/>
          </a:xfrm>
          <a:prstGeom prst="rect">
            <a:avLst/>
          </a:prstGeom>
        </p:spPr>
        <p:txBody>
          <a:bodyPr wrap="none">
            <a:spAutoFit/>
          </a:bodyPr>
          <a:lstStyle/>
          <a:p>
            <a:pPr algn="just">
              <a:lnSpc>
                <a:spcPct val="107000"/>
              </a:lnSpc>
              <a:spcAft>
                <a:spcPts val="0"/>
              </a:spcAft>
            </a:pPr>
            <a:r>
              <a:rPr lang="ru-RU" dirty="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Ту-300</a:t>
            </a:r>
            <a:endParaRPr lang="ru-RU" sz="1600" dirty="0">
              <a:solidFill>
                <a:schemeClr val="bg1"/>
              </a:solidFill>
              <a:effectLst/>
              <a:latin typeface="Bahnschrift" panose="020B0502040204020203" pitchFamily="34" charset="0"/>
              <a:ea typeface="Calibri" panose="020F0502020204030204" pitchFamily="34" charset="0"/>
              <a:cs typeface="Times New Roman" panose="02020603050405020304" pitchFamily="18" charset="0"/>
            </a:endParaRPr>
          </a:p>
        </p:txBody>
      </p:sp>
      <p:pic>
        <p:nvPicPr>
          <p:cNvPr id="6" name="Рисунок 5" descr="https://topwar.ru/uploads/posts/2018-03/1520778160_tu-300.jpg"/>
          <p:cNvPicPr/>
          <p:nvPr/>
        </p:nvPicPr>
        <p:blipFill>
          <a:blip r:embed="rId3">
            <a:extLst>
              <a:ext uri="{28A0092B-C50C-407E-A947-70E740481C1C}">
                <a14:useLocalDpi xmlns:a14="http://schemas.microsoft.com/office/drawing/2010/main" val="0"/>
              </a:ext>
            </a:extLst>
          </a:blip>
          <a:srcRect/>
          <a:stretch>
            <a:fillRect/>
          </a:stretch>
        </p:blipFill>
        <p:spPr bwMode="auto">
          <a:xfrm>
            <a:off x="4407051" y="1700808"/>
            <a:ext cx="4485429" cy="2527738"/>
          </a:xfrm>
          <a:prstGeom prst="rect">
            <a:avLst/>
          </a:prstGeom>
          <a:noFill/>
          <a:ln>
            <a:noFill/>
          </a:ln>
        </p:spPr>
      </p:pic>
    </p:spTree>
    <p:extLst>
      <p:ext uri="{BB962C8B-B14F-4D97-AF65-F5344CB8AC3E}">
        <p14:creationId xmlns:p14="http://schemas.microsoft.com/office/powerpoint/2010/main" val="2567391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4797152"/>
            <a:ext cx="8424936" cy="1754326"/>
          </a:xfrm>
          <a:prstGeom prst="rect">
            <a:avLst/>
          </a:prstGeom>
        </p:spPr>
        <p:txBody>
          <a:bodyPr wrap="square">
            <a:spAutoFit/>
          </a:bodyPr>
          <a:lstStyle/>
          <a:p>
            <a:pPr algn="just"/>
            <a:r>
              <a:rPr lang="ru-RU" dirty="0">
                <a:solidFill>
                  <a:schemeClr val="bg1"/>
                </a:solidFill>
                <a:latin typeface="Bahnschrift" panose="020B0502040204020203" pitchFamily="34" charset="0"/>
                <a:ea typeface="Times New Roman" panose="02020603050405020304" pitchFamily="18" charset="0"/>
              </a:rPr>
              <a:t>Наряду со средними и тяжелыми беспилотными летательными аппаратами в 80-е годы прошлого столетия в СССР в рамках создания комплекса воздушной разведки «Строй-П» велось проектирование дистанционно управляемых </a:t>
            </a:r>
            <a:r>
              <a:rPr lang="ru-RU" dirty="0" err="1">
                <a:solidFill>
                  <a:schemeClr val="bg1"/>
                </a:solidFill>
                <a:latin typeface="Bahnschrift" panose="020B0502040204020203" pitchFamily="34" charset="0"/>
                <a:ea typeface="Times New Roman" panose="02020603050405020304" pitchFamily="18" charset="0"/>
                <a:hlinkClick r:id="rId2" tooltip="дроны"/>
              </a:rPr>
              <a:t>дронов</a:t>
            </a:r>
            <a:r>
              <a:rPr lang="ru-RU" dirty="0">
                <a:solidFill>
                  <a:schemeClr val="bg1"/>
                </a:solidFill>
                <a:latin typeface="Bahnschrift" panose="020B0502040204020203" pitchFamily="34" charset="0"/>
                <a:ea typeface="Times New Roman" panose="02020603050405020304" pitchFamily="18" charset="0"/>
              </a:rPr>
              <a:t> лёгкого класса, предназначенных для ведения визуальной разведки в реальном режиме времени и корректировки артиллерийского огня.</a:t>
            </a:r>
            <a:endParaRPr lang="ru-RU" dirty="0">
              <a:solidFill>
                <a:schemeClr val="bg1"/>
              </a:solidFill>
              <a:latin typeface="Bahnschrift" panose="020B0502040204020203" pitchFamily="34" charset="0"/>
            </a:endParaRPr>
          </a:p>
        </p:txBody>
      </p:sp>
      <p:pic>
        <p:nvPicPr>
          <p:cNvPr id="3" name="Рисунок 2" descr="https://topwar.ru/uploads/posts/2018-03/1520778201_shmel-na-puskovoy.jpg"/>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3744416" cy="2664296"/>
          </a:xfrm>
          <a:prstGeom prst="rect">
            <a:avLst/>
          </a:prstGeom>
          <a:noFill/>
          <a:ln>
            <a:noFill/>
          </a:ln>
        </p:spPr>
      </p:pic>
      <p:sp>
        <p:nvSpPr>
          <p:cNvPr id="4" name="Прямоугольник 3"/>
          <p:cNvSpPr/>
          <p:nvPr/>
        </p:nvSpPr>
        <p:spPr>
          <a:xfrm>
            <a:off x="1475656" y="4396434"/>
            <a:ext cx="2039341" cy="369332"/>
          </a:xfrm>
          <a:prstGeom prst="rect">
            <a:avLst/>
          </a:prstGeom>
        </p:spPr>
        <p:txBody>
          <a:bodyPr wrap="none">
            <a:spAutoFit/>
          </a:bodyPr>
          <a:lstStyle/>
          <a:p>
            <a:r>
              <a:rPr lang="ru-RU" dirty="0">
                <a:solidFill>
                  <a:schemeClr val="bg1"/>
                </a:solidFill>
                <a:latin typeface="Bahnschrift" panose="020B0502040204020203" pitchFamily="34" charset="0"/>
                <a:ea typeface="Times New Roman" panose="02020603050405020304" pitchFamily="18" charset="0"/>
              </a:rPr>
              <a:t>Д</a:t>
            </a:r>
            <a:r>
              <a:rPr lang="ru-RU" dirty="0" smtClean="0">
                <a:solidFill>
                  <a:schemeClr val="bg1"/>
                </a:solidFill>
                <a:latin typeface="Bahnschrift" panose="020B0502040204020203" pitchFamily="34" charset="0"/>
                <a:ea typeface="Times New Roman" panose="02020603050405020304" pitchFamily="18" charset="0"/>
              </a:rPr>
              <a:t>ПЛА </a:t>
            </a:r>
            <a:r>
              <a:rPr lang="ru-RU" dirty="0">
                <a:solidFill>
                  <a:schemeClr val="bg1"/>
                </a:solidFill>
                <a:latin typeface="Bahnschrift" panose="020B0502040204020203" pitchFamily="34" charset="0"/>
                <a:ea typeface="Times New Roman" panose="02020603050405020304" pitchFamily="18" charset="0"/>
              </a:rPr>
              <a:t>«Шмель-1»</a:t>
            </a:r>
            <a:endParaRPr lang="ru-RU" dirty="0">
              <a:solidFill>
                <a:schemeClr val="bg1"/>
              </a:solidFill>
              <a:latin typeface="Bahnschrift" panose="020B0502040204020203" pitchFamily="34" charset="0"/>
            </a:endParaRPr>
          </a:p>
        </p:txBody>
      </p:sp>
      <p:pic>
        <p:nvPicPr>
          <p:cNvPr id="5" name="Рисунок 4" descr="https://topwar.ru/uploads/posts/2018-03/1520778270_pchela.png"/>
          <p:cNvPicPr/>
          <p:nvPr/>
        </p:nvPicPr>
        <p:blipFill>
          <a:blip r:embed="rId4">
            <a:extLst>
              <a:ext uri="{28A0092B-C50C-407E-A947-70E740481C1C}">
                <a14:useLocalDpi xmlns:a14="http://schemas.microsoft.com/office/drawing/2010/main" val="0"/>
              </a:ext>
            </a:extLst>
          </a:blip>
          <a:srcRect/>
          <a:stretch>
            <a:fillRect/>
          </a:stretch>
        </p:blipFill>
        <p:spPr bwMode="auto">
          <a:xfrm>
            <a:off x="4499992" y="1628800"/>
            <a:ext cx="4248472" cy="2664296"/>
          </a:xfrm>
          <a:prstGeom prst="rect">
            <a:avLst/>
          </a:prstGeom>
          <a:noFill/>
          <a:ln>
            <a:noFill/>
          </a:ln>
        </p:spPr>
      </p:pic>
      <p:sp>
        <p:nvSpPr>
          <p:cNvPr id="6" name="Прямоугольник 5"/>
          <p:cNvSpPr/>
          <p:nvPr/>
        </p:nvSpPr>
        <p:spPr>
          <a:xfrm>
            <a:off x="6071344" y="4412240"/>
            <a:ext cx="1377300" cy="388696"/>
          </a:xfrm>
          <a:prstGeom prst="rect">
            <a:avLst/>
          </a:prstGeom>
        </p:spPr>
        <p:txBody>
          <a:bodyPr wrap="none">
            <a:spAutoFit/>
          </a:bodyPr>
          <a:lstStyle/>
          <a:p>
            <a:pPr algn="just">
              <a:lnSpc>
                <a:spcPct val="107000"/>
              </a:lnSpc>
              <a:spcAft>
                <a:spcPts val="0"/>
              </a:spcAft>
            </a:pPr>
            <a:r>
              <a:rPr lang="ru-RU" dirty="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«Пчела-1Т»</a:t>
            </a:r>
            <a:endParaRPr lang="ru-RU" sz="1600" dirty="0">
              <a:solidFill>
                <a:schemeClr val="bg1"/>
              </a:solidFill>
              <a:effectLst/>
              <a:latin typeface="Bahnschrift" panose="020B0502040204020203"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5186119" y="621339"/>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1542275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topwar.ru/uploads/posts/2018-03/1520778457_eleron-3-na-puskovoy.jpg"/>
          <p:cNvPicPr/>
          <p:nvPr/>
        </p:nvPicPr>
        <p:blipFill>
          <a:blip r:embed="rId2">
            <a:extLst>
              <a:ext uri="{28A0092B-C50C-407E-A947-70E740481C1C}">
                <a14:useLocalDpi xmlns:a14="http://schemas.microsoft.com/office/drawing/2010/main" val="0"/>
              </a:ext>
            </a:extLst>
          </a:blip>
          <a:srcRect/>
          <a:stretch>
            <a:fillRect/>
          </a:stretch>
        </p:blipFill>
        <p:spPr bwMode="auto">
          <a:xfrm>
            <a:off x="423543" y="1844824"/>
            <a:ext cx="4464497" cy="3172998"/>
          </a:xfrm>
          <a:prstGeom prst="rect">
            <a:avLst/>
          </a:prstGeom>
          <a:noFill/>
          <a:ln>
            <a:noFill/>
          </a:ln>
        </p:spPr>
      </p:pic>
      <p:sp>
        <p:nvSpPr>
          <p:cNvPr id="3" name="Прямоугольник 2"/>
          <p:cNvSpPr/>
          <p:nvPr/>
        </p:nvSpPr>
        <p:spPr>
          <a:xfrm>
            <a:off x="4997223" y="1723163"/>
            <a:ext cx="3744417" cy="3693319"/>
          </a:xfrm>
          <a:prstGeom prst="rect">
            <a:avLst/>
          </a:prstGeom>
        </p:spPr>
        <p:txBody>
          <a:bodyPr wrap="square">
            <a:spAutoFit/>
          </a:bodyPr>
          <a:lstStyle/>
          <a:p>
            <a:pPr algn="just"/>
            <a:r>
              <a:rPr lang="ru-RU" dirty="0">
                <a:solidFill>
                  <a:schemeClr val="bg1"/>
                </a:solidFill>
                <a:latin typeface="Bahnschrift" panose="020B0502040204020203" pitchFamily="34" charset="0"/>
                <a:ea typeface="Times New Roman" panose="02020603050405020304" pitchFamily="18" charset="0"/>
              </a:rPr>
              <a:t>Компания «ЭНИКС» (г. Казань) в 2005 году начала </a:t>
            </a:r>
            <a:r>
              <a:rPr lang="ru-RU" dirty="0" err="1">
                <a:solidFill>
                  <a:schemeClr val="bg1"/>
                </a:solidFill>
                <a:latin typeface="Bahnschrift" panose="020B0502040204020203" pitchFamily="34" charset="0"/>
                <a:ea typeface="Times New Roman" panose="02020603050405020304" pitchFamily="18" charset="0"/>
              </a:rPr>
              <a:t>малосерийную</a:t>
            </a:r>
            <a:r>
              <a:rPr lang="ru-RU" dirty="0">
                <a:solidFill>
                  <a:schemeClr val="bg1"/>
                </a:solidFill>
                <a:latin typeface="Bahnschrift" panose="020B0502040204020203" pitchFamily="34" charset="0"/>
                <a:ea typeface="Times New Roman" panose="02020603050405020304" pitchFamily="18" charset="0"/>
              </a:rPr>
              <a:t> сборку аппаратов «Элерон-3СВ», использующихся в мобильном носимом комплексе разведки. Аппарат, построенный по схеме «летающее крыло», с электромотором имеет взлётную массу 4,5 кг и запускается с помощью резинового амортизатора или стартового устройства балочного типа с </a:t>
            </a:r>
            <a:r>
              <a:rPr lang="ru-RU" dirty="0" err="1">
                <a:solidFill>
                  <a:schemeClr val="bg1"/>
                </a:solidFill>
                <a:latin typeface="Bahnschrift" panose="020B0502040204020203" pitchFamily="34" charset="0"/>
                <a:ea typeface="Times New Roman" panose="02020603050405020304" pitchFamily="18" charset="0"/>
              </a:rPr>
              <a:t>пневмопушкой</a:t>
            </a:r>
            <a:r>
              <a:rPr lang="ru-RU" dirty="0">
                <a:solidFill>
                  <a:schemeClr val="bg1"/>
                </a:solidFill>
                <a:latin typeface="Bahnschrift" panose="020B0502040204020203" pitchFamily="34" charset="0"/>
                <a:ea typeface="Times New Roman" panose="02020603050405020304" pitchFamily="18" charset="0"/>
              </a:rPr>
              <a:t>.</a:t>
            </a:r>
            <a:endParaRPr lang="ru-RU" dirty="0">
              <a:solidFill>
                <a:schemeClr val="bg1"/>
              </a:solidFill>
              <a:latin typeface="Bahnschrift" panose="020B0502040204020203" pitchFamily="34" charset="0"/>
            </a:endParaRPr>
          </a:p>
        </p:txBody>
      </p:sp>
      <p:sp>
        <p:nvSpPr>
          <p:cNvPr id="4" name="Прямоугольник 3"/>
          <p:cNvSpPr/>
          <p:nvPr/>
        </p:nvSpPr>
        <p:spPr>
          <a:xfrm>
            <a:off x="1835696" y="5229200"/>
            <a:ext cx="1718740" cy="369332"/>
          </a:xfrm>
          <a:prstGeom prst="rect">
            <a:avLst/>
          </a:prstGeom>
        </p:spPr>
        <p:txBody>
          <a:bodyPr wrap="none">
            <a:spAutoFit/>
          </a:bodyPr>
          <a:lstStyle/>
          <a:p>
            <a:r>
              <a:rPr lang="ru-RU" dirty="0">
                <a:solidFill>
                  <a:schemeClr val="bg1"/>
                </a:solidFill>
                <a:latin typeface="Bahnschrift" panose="020B0502040204020203" pitchFamily="34" charset="0"/>
                <a:ea typeface="Times New Roman" panose="02020603050405020304" pitchFamily="18" charset="0"/>
              </a:rPr>
              <a:t>«Элерон-3СВ»</a:t>
            </a:r>
            <a:endParaRPr lang="ru-RU" dirty="0">
              <a:latin typeface="Bahnschrift" panose="020B0502040204020203" pitchFamily="34" charset="0"/>
            </a:endParaRPr>
          </a:p>
        </p:txBody>
      </p:sp>
      <p:sp>
        <p:nvSpPr>
          <p:cNvPr id="5" name="Прямоугольник 4"/>
          <p:cNvSpPr/>
          <p:nvPr/>
        </p:nvSpPr>
        <p:spPr>
          <a:xfrm>
            <a:off x="5186119" y="621339"/>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1478527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186119" y="621339"/>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pic>
        <p:nvPicPr>
          <p:cNvPr id="2050" name="Picture 2" descr="https://topwar.ru/uploads/posts/2018-03/1520778580_dozor-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306" y="1772816"/>
            <a:ext cx="4722093" cy="3096344"/>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372200" y="2088710"/>
            <a:ext cx="1309974" cy="362215"/>
          </a:xfrm>
          <a:prstGeom prst="rect">
            <a:avLst/>
          </a:prstGeom>
        </p:spPr>
        <p:txBody>
          <a:bodyPr wrap="none">
            <a:spAutoFit/>
          </a:bodyPr>
          <a:lstStyle/>
          <a:p>
            <a:pPr algn="just">
              <a:lnSpc>
                <a:spcPct val="107000"/>
              </a:lnSpc>
              <a:spcAft>
                <a:spcPts val="0"/>
              </a:spcAft>
            </a:pPr>
            <a:r>
              <a:rPr lang="ru-RU" dirty="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«Дозор-4»</a:t>
            </a:r>
            <a:endParaRPr lang="ru-RU" sz="1600" dirty="0">
              <a:solidFill>
                <a:schemeClr val="bg1"/>
              </a:solidFill>
              <a:effectLst/>
              <a:latin typeface="Bahnschrift" panose="020B0502040204020203"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149076" y="5023200"/>
            <a:ext cx="4968552" cy="1477328"/>
          </a:xfrm>
          <a:prstGeom prst="rect">
            <a:avLst/>
          </a:prstGeom>
        </p:spPr>
        <p:txBody>
          <a:bodyPr wrap="square">
            <a:spAutoFit/>
          </a:bodyPr>
          <a:lstStyle/>
          <a:p>
            <a:pPr algn="just"/>
            <a:r>
              <a:rPr lang="ru-RU" dirty="0">
                <a:solidFill>
                  <a:schemeClr val="bg1"/>
                </a:solidFill>
                <a:latin typeface="Bahnschrift" panose="020B0502040204020203" pitchFamily="34" charset="0"/>
                <a:ea typeface="Times New Roman" panose="02020603050405020304" pitchFamily="18" charset="0"/>
              </a:rPr>
              <a:t>Осенью 2008 года на пограничной заставе в Дагестане прошел полевые испытания ДПЛА «Дозор-4». Комплекс «Дозор» размещается на шасси автомобиля повышенной проходимости.</a:t>
            </a:r>
            <a:endParaRPr lang="ru-RU" dirty="0">
              <a:solidFill>
                <a:schemeClr val="bg1"/>
              </a:solidFill>
              <a:latin typeface="Bahnschrift" panose="020B0502040204020203" pitchFamily="34" charset="0"/>
            </a:endParaRPr>
          </a:p>
        </p:txBody>
      </p:sp>
      <p:pic>
        <p:nvPicPr>
          <p:cNvPr id="6" name="Рисунок 5" descr="https://topwar.ru/uploads/posts/2018-03/1520778538_pugkt-upravleniya-dozo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3574334"/>
            <a:ext cx="3096344" cy="2926194"/>
          </a:xfrm>
          <a:prstGeom prst="rect">
            <a:avLst/>
          </a:prstGeom>
          <a:noFill/>
          <a:ln>
            <a:noFill/>
          </a:ln>
        </p:spPr>
      </p:pic>
    </p:spTree>
    <p:extLst>
      <p:ext uri="{BB962C8B-B14F-4D97-AF65-F5344CB8AC3E}">
        <p14:creationId xmlns:p14="http://schemas.microsoft.com/office/powerpoint/2010/main" val="32478800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895742" y="1474141"/>
            <a:ext cx="3744416" cy="2308324"/>
          </a:xfrm>
          <a:prstGeom prst="rect">
            <a:avLst/>
          </a:prstGeom>
        </p:spPr>
        <p:txBody>
          <a:bodyPr wrap="square">
            <a:spAutoFit/>
          </a:bodyPr>
          <a:lstStyle/>
          <a:p>
            <a:pPr algn="just"/>
            <a:r>
              <a:rPr lang="ru-RU" dirty="0">
                <a:solidFill>
                  <a:schemeClr val="bg1"/>
                </a:solidFill>
                <a:latin typeface="Bahnschrift" panose="020B0502040204020203" pitchFamily="34" charset="0"/>
                <a:ea typeface="Times New Roman" panose="02020603050405020304" pitchFamily="18" charset="0"/>
              </a:rPr>
              <a:t>В 2008 году до состояния, пригодного для принятия на вооружение, удалось довести многоцелевой комплекс «Типчак», созданный в Рыбинском Конструкторском бюро "Луч".</a:t>
            </a:r>
            <a:br>
              <a:rPr lang="ru-RU" dirty="0">
                <a:solidFill>
                  <a:schemeClr val="bg1"/>
                </a:solidFill>
                <a:latin typeface="Bahnschrift" panose="020B0502040204020203" pitchFamily="34" charset="0"/>
                <a:ea typeface="Times New Roman" panose="02020603050405020304" pitchFamily="18" charset="0"/>
              </a:rPr>
            </a:br>
            <a:endParaRPr lang="ru-RU" dirty="0">
              <a:solidFill>
                <a:schemeClr val="bg1"/>
              </a:solidFill>
              <a:latin typeface="Bahnschrift" panose="020B0502040204020203" pitchFamily="34" charset="0"/>
            </a:endParaRPr>
          </a:p>
        </p:txBody>
      </p:sp>
      <p:pic>
        <p:nvPicPr>
          <p:cNvPr id="3" name="Рисунок 2" descr="https://topwar.ru/uploads/posts/2018-03/1520778688_tipchak-na-puskovoy.jpg"/>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3888432" cy="2736304"/>
          </a:xfrm>
          <a:prstGeom prst="rect">
            <a:avLst/>
          </a:prstGeom>
          <a:noFill/>
          <a:ln>
            <a:noFill/>
          </a:ln>
        </p:spPr>
      </p:pic>
      <p:pic>
        <p:nvPicPr>
          <p:cNvPr id="4" name="Рисунок 3" descr="https://topwar.ru/uploads/posts/2018-03/1520778676_tipchak-bla-07.jpg"/>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933056"/>
            <a:ext cx="3959855" cy="2616959"/>
          </a:xfrm>
          <a:prstGeom prst="rect">
            <a:avLst/>
          </a:prstGeom>
          <a:noFill/>
          <a:ln>
            <a:noFill/>
          </a:ln>
        </p:spPr>
      </p:pic>
      <p:sp>
        <p:nvSpPr>
          <p:cNvPr id="5" name="Прямоугольник 4"/>
          <p:cNvSpPr/>
          <p:nvPr/>
        </p:nvSpPr>
        <p:spPr>
          <a:xfrm>
            <a:off x="1555596" y="4509120"/>
            <a:ext cx="1773242" cy="369332"/>
          </a:xfrm>
          <a:prstGeom prst="rect">
            <a:avLst/>
          </a:prstGeom>
        </p:spPr>
        <p:txBody>
          <a:bodyPr wrap="none">
            <a:spAutoFit/>
          </a:bodyPr>
          <a:lstStyle/>
          <a:p>
            <a:r>
              <a:rPr lang="ru-RU" dirty="0">
                <a:solidFill>
                  <a:schemeClr val="bg1"/>
                </a:solidFill>
                <a:latin typeface="Bahnschrift" panose="020B0502040204020203" pitchFamily="34" charset="0"/>
                <a:ea typeface="Times New Roman" panose="02020603050405020304" pitchFamily="18" charset="0"/>
              </a:rPr>
              <a:t>ДПЛА БЛА-05 </a:t>
            </a:r>
            <a:endParaRPr lang="ru-RU" dirty="0">
              <a:solidFill>
                <a:schemeClr val="bg1"/>
              </a:solidFill>
              <a:latin typeface="Bahnschrift" panose="020B0502040204020203" pitchFamily="34" charset="0"/>
            </a:endParaRPr>
          </a:p>
        </p:txBody>
      </p:sp>
      <p:sp>
        <p:nvSpPr>
          <p:cNvPr id="6" name="Прямоугольник 5"/>
          <p:cNvSpPr/>
          <p:nvPr/>
        </p:nvSpPr>
        <p:spPr>
          <a:xfrm>
            <a:off x="6268455" y="3393769"/>
            <a:ext cx="998991" cy="388696"/>
          </a:xfrm>
          <a:prstGeom prst="rect">
            <a:avLst/>
          </a:prstGeom>
        </p:spPr>
        <p:txBody>
          <a:bodyPr wrap="none">
            <a:spAutoFit/>
          </a:bodyPr>
          <a:lstStyle/>
          <a:p>
            <a:pPr algn="just">
              <a:lnSpc>
                <a:spcPct val="107000"/>
              </a:lnSpc>
              <a:spcAft>
                <a:spcPts val="0"/>
              </a:spcAft>
            </a:pPr>
            <a:r>
              <a:rPr lang="ru-RU" dirty="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БЛА-07</a:t>
            </a:r>
            <a:endParaRPr lang="ru-RU" sz="1600" dirty="0">
              <a:solidFill>
                <a:schemeClr val="bg1"/>
              </a:solidFill>
              <a:effectLst/>
              <a:latin typeface="Bahnschrift" panose="020B0502040204020203"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5186119" y="621339"/>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27616076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11960" y="1556792"/>
            <a:ext cx="4572000" cy="1477328"/>
          </a:xfrm>
          <a:prstGeom prst="rect">
            <a:avLst/>
          </a:prstGeom>
        </p:spPr>
        <p:txBody>
          <a:bodyPr>
            <a:spAutoFit/>
          </a:bodyPr>
          <a:lstStyle/>
          <a:p>
            <a:pPr algn="just"/>
            <a:r>
              <a:rPr lang="ru-RU" dirty="0">
                <a:solidFill>
                  <a:schemeClr val="bg1"/>
                </a:solidFill>
                <a:latin typeface="Bahnschrift" panose="020B0502040204020203" pitchFamily="34" charset="0"/>
                <a:ea typeface="Times New Roman" panose="02020603050405020304" pitchFamily="18" charset="0"/>
              </a:rPr>
              <a:t>В 2009 году на вооружение ряда российских силовых ведомств поступил дистанционно управляемый аппарат ZALA 421-04M, созданный компанией «Беспилотные системы </a:t>
            </a:r>
            <a:r>
              <a:rPr lang="ru-RU" dirty="0" err="1">
                <a:solidFill>
                  <a:schemeClr val="bg1"/>
                </a:solidFill>
                <a:latin typeface="Bahnschrift" panose="020B0502040204020203" pitchFamily="34" charset="0"/>
                <a:ea typeface="Times New Roman" panose="02020603050405020304" pitchFamily="18" charset="0"/>
              </a:rPr>
              <a:t>Zala</a:t>
            </a:r>
            <a:r>
              <a:rPr lang="ru-RU" dirty="0">
                <a:solidFill>
                  <a:schemeClr val="bg1"/>
                </a:solidFill>
                <a:latin typeface="Bahnschrift" panose="020B0502040204020203" pitchFamily="34" charset="0"/>
                <a:ea typeface="Times New Roman" panose="02020603050405020304" pitchFamily="18" charset="0"/>
              </a:rPr>
              <a:t> </a:t>
            </a:r>
            <a:r>
              <a:rPr lang="ru-RU" dirty="0" err="1">
                <a:solidFill>
                  <a:schemeClr val="bg1"/>
                </a:solidFill>
                <a:latin typeface="Bahnschrift" panose="020B0502040204020203" pitchFamily="34" charset="0"/>
                <a:ea typeface="Times New Roman" panose="02020603050405020304" pitchFamily="18" charset="0"/>
              </a:rPr>
              <a:t>Aero</a:t>
            </a:r>
            <a:r>
              <a:rPr lang="ru-RU" dirty="0">
                <a:solidFill>
                  <a:schemeClr val="bg1"/>
                </a:solidFill>
                <a:latin typeface="Bahnschrift" panose="020B0502040204020203" pitchFamily="34" charset="0"/>
                <a:ea typeface="Times New Roman" panose="02020603050405020304" pitchFamily="18" charset="0"/>
              </a:rPr>
              <a:t>».</a:t>
            </a:r>
            <a:endParaRPr lang="ru-RU" dirty="0">
              <a:solidFill>
                <a:schemeClr val="bg1"/>
              </a:solidFill>
              <a:latin typeface="Bahnschrift" panose="020B0502040204020203" pitchFamily="34" charset="0"/>
            </a:endParaRPr>
          </a:p>
        </p:txBody>
      </p:sp>
      <p:pic>
        <p:nvPicPr>
          <p:cNvPr id="3" name="Рисунок 2" descr="https://topwar.ru/uploads/posts/2018-03/1520778857_zapusk-zala-421-04m.png"/>
          <p:cNvPicPr/>
          <p:nvPr/>
        </p:nvPicPr>
        <p:blipFill>
          <a:blip r:embed="rId2">
            <a:extLst>
              <a:ext uri="{28A0092B-C50C-407E-A947-70E740481C1C}">
                <a14:useLocalDpi xmlns:a14="http://schemas.microsoft.com/office/drawing/2010/main" val="0"/>
              </a:ext>
            </a:extLst>
          </a:blip>
          <a:srcRect/>
          <a:stretch>
            <a:fillRect/>
          </a:stretch>
        </p:blipFill>
        <p:spPr bwMode="auto">
          <a:xfrm>
            <a:off x="486092" y="1556792"/>
            <a:ext cx="3599815" cy="1738630"/>
          </a:xfrm>
          <a:prstGeom prst="rect">
            <a:avLst/>
          </a:prstGeom>
          <a:noFill/>
          <a:ln>
            <a:noFill/>
          </a:ln>
        </p:spPr>
      </p:pic>
      <p:sp>
        <p:nvSpPr>
          <p:cNvPr id="4" name="Прямоугольник 3"/>
          <p:cNvSpPr/>
          <p:nvPr/>
        </p:nvSpPr>
        <p:spPr>
          <a:xfrm>
            <a:off x="971600" y="3429000"/>
            <a:ext cx="2422458" cy="369332"/>
          </a:xfrm>
          <a:prstGeom prst="rect">
            <a:avLst/>
          </a:prstGeom>
        </p:spPr>
        <p:txBody>
          <a:bodyPr wrap="none">
            <a:spAutoFit/>
          </a:bodyPr>
          <a:lstStyle/>
          <a:p>
            <a:r>
              <a:rPr lang="ru-RU" dirty="0">
                <a:solidFill>
                  <a:schemeClr val="bg1"/>
                </a:solidFill>
                <a:latin typeface="Bahnschrift" panose="020B0502040204020203" pitchFamily="34" charset="0"/>
                <a:ea typeface="Times New Roman" panose="02020603050405020304" pitchFamily="18" charset="0"/>
              </a:rPr>
              <a:t>ДПЛА ZALA 421-04M</a:t>
            </a:r>
            <a:endParaRPr lang="ru-RU" dirty="0">
              <a:solidFill>
                <a:schemeClr val="bg1"/>
              </a:solidFill>
              <a:latin typeface="Bahnschrift" panose="020B0502040204020203" pitchFamily="34" charset="0"/>
            </a:endParaRPr>
          </a:p>
        </p:txBody>
      </p:sp>
      <p:pic>
        <p:nvPicPr>
          <p:cNvPr id="5" name="Рисунок 4" descr="https://topwar.ru/uploads/posts/2018-03/1520778938_irkut-10.png"/>
          <p:cNvPicPr/>
          <p:nvPr/>
        </p:nvPicPr>
        <p:blipFill>
          <a:blip r:embed="rId3">
            <a:extLst>
              <a:ext uri="{28A0092B-C50C-407E-A947-70E740481C1C}">
                <a14:useLocalDpi xmlns:a14="http://schemas.microsoft.com/office/drawing/2010/main" val="0"/>
              </a:ext>
            </a:extLst>
          </a:blip>
          <a:srcRect/>
          <a:stretch>
            <a:fillRect/>
          </a:stretch>
        </p:blipFill>
        <p:spPr bwMode="auto">
          <a:xfrm>
            <a:off x="382921" y="4149080"/>
            <a:ext cx="3599815" cy="1795780"/>
          </a:xfrm>
          <a:prstGeom prst="rect">
            <a:avLst/>
          </a:prstGeom>
          <a:noFill/>
          <a:ln>
            <a:noFill/>
          </a:ln>
        </p:spPr>
      </p:pic>
      <p:sp>
        <p:nvSpPr>
          <p:cNvPr id="7" name="Прямоугольник 6"/>
          <p:cNvSpPr/>
          <p:nvPr/>
        </p:nvSpPr>
        <p:spPr>
          <a:xfrm>
            <a:off x="1317213" y="6295608"/>
            <a:ext cx="1362874" cy="388696"/>
          </a:xfrm>
          <a:prstGeom prst="rect">
            <a:avLst/>
          </a:prstGeom>
        </p:spPr>
        <p:txBody>
          <a:bodyPr wrap="none">
            <a:spAutoFit/>
          </a:bodyPr>
          <a:lstStyle/>
          <a:p>
            <a:pPr algn="just">
              <a:lnSpc>
                <a:spcPct val="107000"/>
              </a:lnSpc>
              <a:spcAft>
                <a:spcPts val="0"/>
              </a:spcAft>
            </a:pPr>
            <a:r>
              <a:rPr lang="ru-RU" dirty="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«Иркут-10»</a:t>
            </a:r>
            <a:endParaRPr lang="ru-RU" sz="1600" dirty="0">
              <a:solidFill>
                <a:schemeClr val="bg1"/>
              </a:solidFill>
              <a:effectLst/>
              <a:latin typeface="Bahnschrift" panose="020B0502040204020203"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4211960" y="4077072"/>
            <a:ext cx="4572000" cy="2031325"/>
          </a:xfrm>
          <a:prstGeom prst="rect">
            <a:avLst/>
          </a:prstGeom>
        </p:spPr>
        <p:txBody>
          <a:bodyPr>
            <a:spAutoFit/>
          </a:bodyPr>
          <a:lstStyle/>
          <a:p>
            <a:r>
              <a:rPr lang="ru-RU" dirty="0">
                <a:solidFill>
                  <a:schemeClr val="bg1"/>
                </a:solidFill>
                <a:latin typeface="Bahnschrift" panose="020B0502040204020203" pitchFamily="34" charset="0"/>
                <a:ea typeface="Times New Roman" panose="02020603050405020304" pitchFamily="18" charset="0"/>
              </a:rPr>
              <a:t>Комплекс состоит из двух ДПЛА, наземных средств технического обслуживания и управления. Запуск БПЛА осуществляется с переносной катапульты, посадка выполняется при помощи парашюта на необорудованные грунтовые площадки.</a:t>
            </a:r>
            <a:endParaRPr lang="ru-RU" dirty="0">
              <a:solidFill>
                <a:schemeClr val="bg1"/>
              </a:solidFill>
              <a:latin typeface="Bahnschrift" panose="020B0502040204020203" pitchFamily="34" charset="0"/>
            </a:endParaRPr>
          </a:p>
        </p:txBody>
      </p:sp>
      <p:sp>
        <p:nvSpPr>
          <p:cNvPr id="9" name="Прямоугольник 8"/>
          <p:cNvSpPr/>
          <p:nvPr/>
        </p:nvSpPr>
        <p:spPr>
          <a:xfrm>
            <a:off x="5186119" y="621339"/>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8261770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topwar.ru/uploads/posts/2018-03/1520779058_zastava.jpg"/>
          <p:cNvPicPr/>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4176464" cy="2952328"/>
          </a:xfrm>
          <a:prstGeom prst="rect">
            <a:avLst/>
          </a:prstGeom>
          <a:noFill/>
          <a:ln>
            <a:noFill/>
          </a:ln>
        </p:spPr>
      </p:pic>
      <p:pic>
        <p:nvPicPr>
          <p:cNvPr id="3" name="Рисунок 2" descr="https://topwar.ru/uploads/posts/2018-03/thumbs/1520779086_elementy-kompleksa-mini-bla-zastava-v-transportnom-konteynere.jp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4860032" y="1556792"/>
            <a:ext cx="4032448" cy="2952328"/>
          </a:xfrm>
          <a:prstGeom prst="rect">
            <a:avLst/>
          </a:prstGeom>
          <a:noFill/>
          <a:ln>
            <a:noFill/>
          </a:ln>
        </p:spPr>
      </p:pic>
      <p:sp>
        <p:nvSpPr>
          <p:cNvPr id="4" name="Прямоугольник 3"/>
          <p:cNvSpPr/>
          <p:nvPr/>
        </p:nvSpPr>
        <p:spPr>
          <a:xfrm>
            <a:off x="467544" y="4797152"/>
            <a:ext cx="8424936" cy="1200329"/>
          </a:xfrm>
          <a:prstGeom prst="rect">
            <a:avLst/>
          </a:prstGeom>
        </p:spPr>
        <p:txBody>
          <a:bodyPr wrap="square">
            <a:spAutoFit/>
          </a:bodyPr>
          <a:lstStyle/>
          <a:p>
            <a:pPr algn="just"/>
            <a:r>
              <a:rPr lang="ru-RU" dirty="0">
                <a:solidFill>
                  <a:schemeClr val="bg1"/>
                </a:solidFill>
                <a:latin typeface="Bahnschrift" panose="020B0502040204020203" pitchFamily="34" charset="0"/>
                <a:ea typeface="Times New Roman" panose="02020603050405020304" pitchFamily="18" charset="0"/>
              </a:rPr>
              <a:t>После знакомства с израильским мини-ДПЛА IAI </a:t>
            </a:r>
            <a:r>
              <a:rPr lang="ru-RU" dirty="0" err="1">
                <a:solidFill>
                  <a:schemeClr val="bg1"/>
                </a:solidFill>
                <a:latin typeface="Bahnschrift" panose="020B0502040204020203" pitchFamily="34" charset="0"/>
                <a:ea typeface="Times New Roman" panose="02020603050405020304" pitchFamily="18" charset="0"/>
              </a:rPr>
              <a:t>Bird</a:t>
            </a:r>
            <a:r>
              <a:rPr lang="ru-RU" dirty="0">
                <a:solidFill>
                  <a:schemeClr val="bg1"/>
                </a:solidFill>
                <a:latin typeface="Bahnschrift" panose="020B0502040204020203" pitchFamily="34" charset="0"/>
                <a:ea typeface="Times New Roman" panose="02020603050405020304" pitchFamily="18" charset="0"/>
              </a:rPr>
              <a:t> </a:t>
            </a:r>
            <a:r>
              <a:rPr lang="ru-RU" dirty="0" err="1">
                <a:solidFill>
                  <a:schemeClr val="bg1"/>
                </a:solidFill>
                <a:latin typeface="Bahnschrift" panose="020B0502040204020203" pitchFamily="34" charset="0"/>
                <a:ea typeface="Times New Roman" panose="02020603050405020304" pitchFamily="18" charset="0"/>
              </a:rPr>
              <a:t>Eye</a:t>
            </a:r>
            <a:r>
              <a:rPr lang="ru-RU" dirty="0">
                <a:solidFill>
                  <a:schemeClr val="bg1"/>
                </a:solidFill>
                <a:latin typeface="Bahnschrift" panose="020B0502040204020203" pitchFamily="34" charset="0"/>
                <a:ea typeface="Times New Roman" panose="02020603050405020304" pitchFamily="18" charset="0"/>
              </a:rPr>
              <a:t> 400 было принято решение наладить его лицензионную сборку на АО "Уральский завод гражданской авиации" в Екатеринбурге. Российский вариант получил обозначение "Застава".</a:t>
            </a:r>
            <a:endParaRPr lang="ru-RU" dirty="0">
              <a:solidFill>
                <a:schemeClr val="bg1"/>
              </a:solidFill>
              <a:latin typeface="Bahnschrift" panose="020B0502040204020203" pitchFamily="34" charset="0"/>
            </a:endParaRPr>
          </a:p>
        </p:txBody>
      </p:sp>
      <p:sp>
        <p:nvSpPr>
          <p:cNvPr id="5" name="Прямоугольник 4"/>
          <p:cNvSpPr/>
          <p:nvPr/>
        </p:nvSpPr>
        <p:spPr>
          <a:xfrm>
            <a:off x="5186119" y="621339"/>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2472476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Прямоугольник 192"/>
          <p:cNvSpPr/>
          <p:nvPr/>
        </p:nvSpPr>
        <p:spPr>
          <a:xfrm>
            <a:off x="4644008" y="764704"/>
            <a:ext cx="3647765" cy="831222"/>
          </a:xfrm>
          <a:prstGeom prst="rect">
            <a:avLst/>
          </a:prstGeom>
          <a:noFill/>
          <a:ln w="0">
            <a:noFill/>
          </a:ln>
        </p:spPr>
        <p:style>
          <a:lnRef idx="0">
            <a:scrgbClr r="0" g="0" b="0"/>
          </a:lnRef>
          <a:fillRef idx="0">
            <a:scrgbClr r="0" g="0" b="0"/>
          </a:fillRef>
          <a:effectRef idx="0">
            <a:scrgbClr r="0" g="0" b="0"/>
          </a:effectRef>
          <a:fontRef idx="minor"/>
        </p:style>
        <p:txBody>
          <a:bodyPr lIns="67491" tIns="33746" rIns="67491" bIns="33746" anchor="t">
            <a:noAutofit/>
          </a:bodyPr>
          <a:lstStyle/>
          <a:p>
            <a:pPr marL="9449" algn="ctr">
              <a:lnSpc>
                <a:spcPts val="1953"/>
              </a:lnSpc>
            </a:pPr>
            <a:r>
              <a:rPr lang="ru-RU" b="1" spc="-1" dirty="0" smtClean="0">
                <a:solidFill>
                  <a:srgbClr val="FFFFFF"/>
                </a:solidFill>
                <a:latin typeface="Arial"/>
              </a:rPr>
              <a:t>Мировая история </a:t>
            </a:r>
            <a:r>
              <a:rPr lang="ru-RU" b="1" spc="-1" dirty="0">
                <a:solidFill>
                  <a:srgbClr val="FFFFFF"/>
                </a:solidFill>
                <a:latin typeface="Arial"/>
              </a:rPr>
              <a:t>БВС</a:t>
            </a:r>
            <a:endParaRPr lang="ru-RU" spc="-1" dirty="0">
              <a:solidFill>
                <a:srgbClr val="FFFFFF"/>
              </a:solidFill>
              <a:latin typeface="Arial"/>
            </a:endParaRPr>
          </a:p>
        </p:txBody>
      </p:sp>
      <p:sp>
        <p:nvSpPr>
          <p:cNvPr id="194" name="object 11"/>
          <p:cNvSpPr/>
          <p:nvPr/>
        </p:nvSpPr>
        <p:spPr>
          <a:xfrm>
            <a:off x="395536" y="1052736"/>
            <a:ext cx="8258225" cy="5292526"/>
          </a:xfrm>
          <a:prstGeom prst="rect">
            <a:avLst/>
          </a:prstGeom>
          <a:noFill/>
          <a:ln w="0">
            <a:noFill/>
          </a:ln>
        </p:spPr>
        <p:style>
          <a:lnRef idx="0">
            <a:scrgbClr r="0" g="0" b="0"/>
          </a:lnRef>
          <a:fillRef idx="0">
            <a:scrgbClr r="0" g="0" b="0"/>
          </a:fillRef>
          <a:effectRef idx="0">
            <a:scrgbClr r="0" g="0" b="0"/>
          </a:effectRef>
          <a:fontRef idx="minor"/>
        </p:style>
        <p:txBody>
          <a:bodyPr lIns="0" tIns="9449" rIns="0" bIns="0" anchor="t">
            <a:spAutoFit/>
          </a:bodyPr>
          <a:lstStyle/>
          <a:p>
            <a:pPr marL="339075">
              <a:lnSpc>
                <a:spcPts val="4113"/>
              </a:lnSpc>
            </a:pPr>
            <a:endParaRPr lang="ru-RU" sz="3600" spc="-1" dirty="0">
              <a:solidFill>
                <a:srgbClr val="FFFFFF"/>
              </a:solidFill>
              <a:latin typeface="Arial"/>
            </a:endParaRPr>
          </a:p>
          <a:p>
            <a:pPr marL="339075" algn="just">
              <a:lnSpc>
                <a:spcPts val="1953"/>
              </a:lnSpc>
            </a:pPr>
            <a:r>
              <a:rPr lang="ru-RU" sz="1350" spc="-1" dirty="0">
                <a:solidFill>
                  <a:srgbClr val="FFFFFF"/>
                </a:solidFill>
                <a:latin typeface="Bahnschrift" panose="020B0502040204020203" pitchFamily="34" charset="0"/>
                <a:ea typeface="Microsoft YaHei"/>
              </a:rPr>
              <a:t>В</a:t>
            </a:r>
            <a:r>
              <a:rPr lang="ru-RU" sz="1350" spc="-26"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1849</a:t>
            </a:r>
            <a:r>
              <a:rPr lang="ru-RU" sz="1350" spc="-34"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г.</a:t>
            </a:r>
            <a:r>
              <a:rPr lang="ru-RU" sz="1350" spc="-24" dirty="0">
                <a:solidFill>
                  <a:srgbClr val="FFFFFF"/>
                </a:solidFill>
                <a:latin typeface="Bahnschrift" panose="020B0502040204020203" pitchFamily="34" charset="0"/>
                <a:ea typeface="Microsoft YaHei"/>
              </a:rPr>
              <a:t> </a:t>
            </a:r>
            <a:r>
              <a:rPr lang="ru-RU" sz="1350" spc="-9" dirty="0">
                <a:solidFill>
                  <a:srgbClr val="FFFFFF"/>
                </a:solidFill>
                <a:latin typeface="Bahnschrift" panose="020B0502040204020203" pitchFamily="34" charset="0"/>
                <a:ea typeface="Microsoft YaHei"/>
              </a:rPr>
              <a:t>Венецианская </a:t>
            </a:r>
            <a:r>
              <a:rPr lang="ru-RU" sz="1350" spc="-1" dirty="0">
                <a:solidFill>
                  <a:srgbClr val="FFFFFF"/>
                </a:solidFill>
                <a:latin typeface="Bahnschrift" panose="020B0502040204020203" pitchFamily="34" charset="0"/>
                <a:ea typeface="Microsoft YaHei"/>
              </a:rPr>
              <a:t>республика</a:t>
            </a:r>
            <a:r>
              <a:rPr lang="ru-RU" sz="1350" spc="-49"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восстала</a:t>
            </a:r>
            <a:r>
              <a:rPr lang="ru-RU" sz="1350" spc="-39"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против</a:t>
            </a:r>
            <a:r>
              <a:rPr lang="ru-RU" sz="1350" spc="-49"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австрийской империи.</a:t>
            </a:r>
            <a:r>
              <a:rPr lang="ru-RU" sz="1350" spc="-45"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Лейтенант</a:t>
            </a:r>
            <a:r>
              <a:rPr lang="ru-RU" sz="1350" spc="-45"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австрийской</a:t>
            </a:r>
            <a:r>
              <a:rPr lang="ru-RU" sz="1350" spc="-49"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артиллерии</a:t>
            </a:r>
            <a:r>
              <a:rPr lang="ru-RU" sz="1350" spc="-49"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Франц</a:t>
            </a:r>
            <a:r>
              <a:rPr lang="ru-RU" sz="1350" spc="-41" dirty="0">
                <a:solidFill>
                  <a:srgbClr val="FFFFFF"/>
                </a:solidFill>
                <a:latin typeface="Bahnschrift" panose="020B0502040204020203" pitchFamily="34" charset="0"/>
                <a:ea typeface="Microsoft YaHei"/>
              </a:rPr>
              <a:t> </a:t>
            </a:r>
            <a:r>
              <a:rPr lang="ru-RU" sz="1350" spc="-19" dirty="0">
                <a:solidFill>
                  <a:srgbClr val="FFFFFF"/>
                </a:solidFill>
                <a:latin typeface="Bahnschrift" panose="020B0502040204020203" pitchFamily="34" charset="0"/>
                <a:ea typeface="Microsoft YaHei"/>
              </a:rPr>
              <a:t>фон </a:t>
            </a:r>
            <a:r>
              <a:rPr lang="ru-RU" sz="1350" spc="-1" dirty="0" err="1">
                <a:solidFill>
                  <a:srgbClr val="FFFFFF"/>
                </a:solidFill>
                <a:latin typeface="Bahnschrift" panose="020B0502040204020203" pitchFamily="34" charset="0"/>
                <a:ea typeface="Microsoft YaHei"/>
              </a:rPr>
              <a:t>Юхатиус</a:t>
            </a:r>
            <a:r>
              <a:rPr lang="ru-RU" sz="1350" spc="-34"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выдвинул</a:t>
            </a:r>
            <a:r>
              <a:rPr lang="ru-RU" sz="1350" spc="-45"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идею</a:t>
            </a:r>
            <a:r>
              <a:rPr lang="ru-RU" sz="1350" spc="-34"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бомбардировать</a:t>
            </a:r>
            <a:r>
              <a:rPr lang="ru-RU" sz="1350" spc="-39"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город</a:t>
            </a:r>
            <a:r>
              <a:rPr lang="ru-RU" sz="1350" spc="-41"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с</a:t>
            </a:r>
            <a:r>
              <a:rPr lang="ru-RU" sz="1350" spc="-24" dirty="0">
                <a:solidFill>
                  <a:srgbClr val="FFFFFF"/>
                </a:solidFill>
                <a:latin typeface="Bahnschrift" panose="020B0502040204020203" pitchFamily="34" charset="0"/>
                <a:ea typeface="Microsoft YaHei"/>
              </a:rPr>
              <a:t> помощью </a:t>
            </a:r>
            <a:r>
              <a:rPr lang="ru-RU" sz="1350" spc="-1" dirty="0">
                <a:solidFill>
                  <a:srgbClr val="FFFFFF"/>
                </a:solidFill>
                <a:latin typeface="Bahnschrift" panose="020B0502040204020203" pitchFamily="34" charset="0"/>
                <a:ea typeface="Microsoft YaHei"/>
              </a:rPr>
              <a:t>аэростатов.</a:t>
            </a:r>
            <a:r>
              <a:rPr lang="ru-RU" sz="1350" spc="-41"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По</a:t>
            </a:r>
            <a:r>
              <a:rPr lang="ru-RU" sz="1350" spc="-34"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его</a:t>
            </a:r>
            <a:r>
              <a:rPr lang="ru-RU" sz="1350" spc="-34"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предложению,</a:t>
            </a:r>
            <a:r>
              <a:rPr lang="ru-RU" sz="1350" spc="-39"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аэростаты</a:t>
            </a:r>
            <a:r>
              <a:rPr lang="ru-RU" sz="1350" spc="-39" dirty="0">
                <a:solidFill>
                  <a:srgbClr val="FFFFFF"/>
                </a:solidFill>
                <a:latin typeface="Bahnschrift" panose="020B0502040204020203" pitchFamily="34" charset="0"/>
                <a:ea typeface="Microsoft YaHei"/>
              </a:rPr>
              <a:t> без наблюдателя и корзины </a:t>
            </a:r>
            <a:r>
              <a:rPr lang="ru-RU" sz="1350" spc="-1" dirty="0">
                <a:solidFill>
                  <a:srgbClr val="FFFFFF"/>
                </a:solidFill>
                <a:latin typeface="Bahnschrift" panose="020B0502040204020203" pitchFamily="34" charset="0"/>
                <a:ea typeface="Microsoft YaHei"/>
              </a:rPr>
              <a:t>должны</a:t>
            </a:r>
            <a:r>
              <a:rPr lang="ru-RU" sz="1350" spc="-41" dirty="0">
                <a:solidFill>
                  <a:srgbClr val="FFFFFF"/>
                </a:solidFill>
                <a:latin typeface="Bahnschrift" panose="020B0502040204020203" pitchFamily="34" charset="0"/>
                <a:ea typeface="Microsoft YaHei"/>
              </a:rPr>
              <a:t> </a:t>
            </a:r>
            <a:r>
              <a:rPr lang="ru-RU" sz="1350" spc="-16" dirty="0">
                <a:solidFill>
                  <a:srgbClr val="FFFFFF"/>
                </a:solidFill>
                <a:latin typeface="Bahnschrift" panose="020B0502040204020203" pitchFamily="34" charset="0"/>
                <a:ea typeface="Microsoft YaHei"/>
              </a:rPr>
              <a:t>были </a:t>
            </a:r>
            <a:r>
              <a:rPr lang="ru-RU" sz="1350" spc="-1" dirty="0">
                <a:solidFill>
                  <a:srgbClr val="FFFFFF"/>
                </a:solidFill>
                <a:latin typeface="Bahnschrift" panose="020B0502040204020203" pitchFamily="34" charset="0"/>
                <a:ea typeface="Microsoft YaHei"/>
              </a:rPr>
              <a:t>запускаться</a:t>
            </a:r>
            <a:r>
              <a:rPr lang="ru-RU" sz="1350" spc="-31"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по</a:t>
            </a:r>
            <a:r>
              <a:rPr lang="ru-RU" sz="1350" spc="-26"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ветру</a:t>
            </a:r>
            <a:r>
              <a:rPr lang="ru-RU" sz="1350" spc="-26"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в</a:t>
            </a:r>
            <a:r>
              <a:rPr lang="ru-RU" sz="1350" spc="-26"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сторону</a:t>
            </a:r>
            <a:r>
              <a:rPr lang="ru-RU" sz="1350" spc="-31"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Венеции,</a:t>
            </a:r>
            <a:r>
              <a:rPr lang="ru-RU" sz="1350" spc="-31"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и</a:t>
            </a:r>
            <a:r>
              <a:rPr lang="ru-RU" sz="1350" spc="-24"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в</a:t>
            </a:r>
            <a:r>
              <a:rPr lang="ru-RU" sz="1350" spc="-24"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расчётный</a:t>
            </a:r>
            <a:r>
              <a:rPr lang="ru-RU" sz="1350" spc="-34"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момент</a:t>
            </a:r>
            <a:r>
              <a:rPr lang="ru-RU" sz="1350" spc="-34"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времени</a:t>
            </a:r>
            <a:r>
              <a:rPr lang="ru-RU" sz="1350" spc="-34" dirty="0">
                <a:solidFill>
                  <a:srgbClr val="FFFFFF"/>
                </a:solidFill>
                <a:latin typeface="Bahnschrift" panose="020B0502040204020203" pitchFamily="34" charset="0"/>
                <a:ea typeface="Microsoft YaHei"/>
              </a:rPr>
              <a:t> </a:t>
            </a:r>
            <a:r>
              <a:rPr lang="ru-RU" sz="1350" spc="-9" dirty="0">
                <a:solidFill>
                  <a:srgbClr val="FFFFFF"/>
                </a:solidFill>
                <a:latin typeface="Bahnschrift" panose="020B0502040204020203" pitchFamily="34" charset="0"/>
                <a:ea typeface="Microsoft YaHei"/>
              </a:rPr>
              <a:t>специальное</a:t>
            </a:r>
            <a:r>
              <a:rPr lang="ru-RU" sz="1350" spc="-39"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устройство</a:t>
            </a:r>
            <a:r>
              <a:rPr lang="ru-RU" sz="1350" spc="-31" dirty="0">
                <a:solidFill>
                  <a:srgbClr val="FFFFFF"/>
                </a:solidFill>
                <a:latin typeface="Bahnschrift" panose="020B0502040204020203" pitchFamily="34" charset="0"/>
                <a:ea typeface="Microsoft YaHei"/>
              </a:rPr>
              <a:t> </a:t>
            </a:r>
            <a:r>
              <a:rPr lang="ru-RU" sz="1350" spc="-9" dirty="0">
                <a:solidFill>
                  <a:srgbClr val="FFFFFF"/>
                </a:solidFill>
                <a:latin typeface="Bahnschrift" panose="020B0502040204020203" pitchFamily="34" charset="0"/>
                <a:ea typeface="Microsoft YaHei"/>
              </a:rPr>
              <a:t>отцепляло </a:t>
            </a:r>
            <a:r>
              <a:rPr lang="ru-RU" sz="1350" spc="-1" dirty="0">
                <a:solidFill>
                  <a:srgbClr val="FFFFFF"/>
                </a:solidFill>
                <a:latin typeface="Bahnschrift" panose="020B0502040204020203" pitchFamily="34" charset="0"/>
                <a:ea typeface="Microsoft YaHei"/>
              </a:rPr>
              <a:t>бы</a:t>
            </a:r>
            <a:r>
              <a:rPr lang="ru-RU" sz="1350" spc="-31"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подвешенный</a:t>
            </a:r>
            <a:r>
              <a:rPr lang="ru-RU" sz="1350" spc="-54"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взрывчатый</a:t>
            </a:r>
            <a:r>
              <a:rPr lang="ru-RU" sz="1350" spc="-49" dirty="0">
                <a:solidFill>
                  <a:srgbClr val="FFFFFF"/>
                </a:solidFill>
                <a:latin typeface="Bahnschrift" panose="020B0502040204020203" pitchFamily="34" charset="0"/>
                <a:ea typeface="Microsoft YaHei"/>
              </a:rPr>
              <a:t> </a:t>
            </a:r>
            <a:r>
              <a:rPr lang="ru-RU" sz="1350" spc="-9" dirty="0">
                <a:solidFill>
                  <a:srgbClr val="FFFFFF"/>
                </a:solidFill>
                <a:latin typeface="Bahnschrift" panose="020B0502040204020203" pitchFamily="34" charset="0"/>
                <a:ea typeface="Microsoft YaHei"/>
              </a:rPr>
              <a:t>заряд.</a:t>
            </a:r>
            <a:endParaRPr lang="ru-RU" sz="1350" spc="-1" dirty="0">
              <a:solidFill>
                <a:srgbClr val="FFFFFF"/>
              </a:solidFill>
              <a:latin typeface="Bahnschrift" panose="020B0502040204020203" pitchFamily="34" charset="0"/>
            </a:endParaRPr>
          </a:p>
          <a:p>
            <a:pPr marL="4549433" algn="just">
              <a:lnSpc>
                <a:spcPct val="115000"/>
              </a:lnSpc>
            </a:pPr>
            <a:endParaRPr lang="ru-RU" sz="1350" spc="-1" dirty="0" smtClean="0">
              <a:solidFill>
                <a:srgbClr val="FFFFFF"/>
              </a:solidFill>
              <a:latin typeface="Bahnschrift" panose="020B0502040204020203" pitchFamily="34" charset="0"/>
              <a:ea typeface="Microsoft YaHei"/>
            </a:endParaRPr>
          </a:p>
          <a:p>
            <a:pPr marL="4549433" algn="just">
              <a:lnSpc>
                <a:spcPct val="115000"/>
              </a:lnSpc>
            </a:pPr>
            <a:r>
              <a:rPr lang="ru-RU" sz="1350" spc="-1" dirty="0" smtClean="0">
                <a:solidFill>
                  <a:srgbClr val="FFFFFF"/>
                </a:solidFill>
                <a:latin typeface="Bahnschrift" panose="020B0502040204020203" pitchFamily="34" charset="0"/>
                <a:ea typeface="Microsoft YaHei"/>
              </a:rPr>
              <a:t>Идея</a:t>
            </a:r>
            <a:r>
              <a:rPr lang="ru-RU" sz="1350" spc="-56" dirty="0" smtClean="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заинтересовала</a:t>
            </a:r>
            <a:r>
              <a:rPr lang="ru-RU" sz="1350" spc="-54" dirty="0">
                <a:solidFill>
                  <a:srgbClr val="FFFFFF"/>
                </a:solidFill>
                <a:latin typeface="Bahnschrift" panose="020B0502040204020203" pitchFamily="34" charset="0"/>
                <a:ea typeface="Microsoft YaHei"/>
              </a:rPr>
              <a:t> </a:t>
            </a:r>
            <a:r>
              <a:rPr lang="ru-RU" sz="1350" spc="-9" dirty="0">
                <a:solidFill>
                  <a:srgbClr val="FFFFFF"/>
                </a:solidFill>
                <a:latin typeface="Bahnschrift" panose="020B0502040204020203" pitchFamily="34" charset="0"/>
                <a:ea typeface="Microsoft YaHei"/>
              </a:rPr>
              <a:t>командующего</a:t>
            </a:r>
            <a:r>
              <a:rPr lang="ru-RU" sz="1350" spc="364"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австрийскими</a:t>
            </a:r>
            <a:r>
              <a:rPr lang="ru-RU" sz="1350" spc="-34"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войсками</a:t>
            </a:r>
            <a:r>
              <a:rPr lang="ru-RU" sz="1350" spc="-31"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маршала</a:t>
            </a:r>
            <a:r>
              <a:rPr lang="ru-RU" sz="1350" spc="-24" dirty="0">
                <a:solidFill>
                  <a:srgbClr val="FFFFFF"/>
                </a:solidFill>
                <a:latin typeface="Bahnschrift" panose="020B0502040204020203" pitchFamily="34" charset="0"/>
                <a:ea typeface="Microsoft YaHei"/>
              </a:rPr>
              <a:t> </a:t>
            </a:r>
            <a:r>
              <a:rPr lang="ru-RU" sz="1350" spc="-9" dirty="0">
                <a:solidFill>
                  <a:srgbClr val="FFFFFF"/>
                </a:solidFill>
                <a:latin typeface="Bahnschrift" panose="020B0502040204020203" pitchFamily="34" charset="0"/>
                <a:ea typeface="Microsoft YaHei"/>
              </a:rPr>
              <a:t>Йозефа </a:t>
            </a:r>
            <a:r>
              <a:rPr lang="ru-RU" sz="1350" spc="-1" dirty="0" err="1">
                <a:solidFill>
                  <a:srgbClr val="FFFFFF"/>
                </a:solidFill>
                <a:latin typeface="Bahnschrift" panose="020B0502040204020203" pitchFamily="34" charset="0"/>
                <a:ea typeface="Microsoft YaHei"/>
              </a:rPr>
              <a:t>Радецкого</a:t>
            </a:r>
            <a:r>
              <a:rPr lang="ru-RU" sz="1350" spc="-1" dirty="0">
                <a:solidFill>
                  <a:srgbClr val="FFFFFF"/>
                </a:solidFill>
                <a:latin typeface="Bahnschrift" panose="020B0502040204020203" pitchFamily="34" charset="0"/>
                <a:ea typeface="Microsoft YaHei"/>
              </a:rPr>
              <a:t>,</a:t>
            </a:r>
            <a:r>
              <a:rPr lang="ru-RU" sz="1350" spc="-16"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и</a:t>
            </a:r>
            <a:r>
              <a:rPr lang="ru-RU" sz="1350" spc="-24"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тот</a:t>
            </a:r>
            <a:r>
              <a:rPr lang="ru-RU" sz="1350" spc="-26"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приказал</a:t>
            </a:r>
            <a:r>
              <a:rPr lang="ru-RU" sz="1350" spc="-41"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опробовать</a:t>
            </a:r>
            <a:r>
              <a:rPr lang="ru-RU" sz="1350" spc="-31"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её</a:t>
            </a:r>
            <a:r>
              <a:rPr lang="ru-RU" sz="1350" spc="-31" dirty="0">
                <a:solidFill>
                  <a:srgbClr val="FFFFFF"/>
                </a:solidFill>
                <a:latin typeface="Bahnschrift" panose="020B0502040204020203" pitchFamily="34" charset="0"/>
                <a:ea typeface="Microsoft YaHei"/>
              </a:rPr>
              <a:t> </a:t>
            </a:r>
            <a:r>
              <a:rPr lang="ru-RU" sz="1350" spc="-19" dirty="0">
                <a:solidFill>
                  <a:srgbClr val="FFFFFF"/>
                </a:solidFill>
                <a:latin typeface="Bahnschrift" panose="020B0502040204020203" pitchFamily="34" charset="0"/>
                <a:ea typeface="Microsoft YaHei"/>
              </a:rPr>
              <a:t>на </a:t>
            </a:r>
            <a:r>
              <a:rPr lang="ru-RU" sz="1350" spc="-1" dirty="0">
                <a:solidFill>
                  <a:srgbClr val="FFFFFF"/>
                </a:solidFill>
                <a:latin typeface="Bahnschrift" panose="020B0502040204020203" pitchFamily="34" charset="0"/>
                <a:ea typeface="Microsoft YaHei"/>
              </a:rPr>
              <a:t>практике.</a:t>
            </a:r>
            <a:r>
              <a:rPr lang="ru-RU" sz="1350" spc="-26"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Это</a:t>
            </a:r>
            <a:r>
              <a:rPr lang="ru-RU" sz="1350" spc="-16"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были</a:t>
            </a:r>
            <a:r>
              <a:rPr lang="ru-RU" sz="1350" spc="-19"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БВС</a:t>
            </a:r>
            <a:r>
              <a:rPr lang="ru-RU" sz="1350" spc="-5" dirty="0">
                <a:solidFill>
                  <a:srgbClr val="FFFFFF"/>
                </a:solidFill>
                <a:latin typeface="Bahnschrift" panose="020B0502040204020203" pitchFamily="34" charset="0"/>
                <a:ea typeface="Microsoft YaHei"/>
              </a:rPr>
              <a:t> </a:t>
            </a:r>
            <a:r>
              <a:rPr lang="ru-RU" sz="1350" spc="-9" dirty="0">
                <a:solidFill>
                  <a:srgbClr val="FFFFFF"/>
                </a:solidFill>
                <a:latin typeface="Bahnschrift" panose="020B0502040204020203" pitchFamily="34" charset="0"/>
                <a:ea typeface="Microsoft YaHei"/>
              </a:rPr>
              <a:t>аэростатического типа. </a:t>
            </a:r>
            <a:r>
              <a:rPr lang="ru-RU" sz="1350" spc="-1" dirty="0">
                <a:solidFill>
                  <a:srgbClr val="FFFFFF"/>
                </a:solidFill>
                <a:latin typeface="Bahnschrift" panose="020B0502040204020203" pitchFamily="34" charset="0"/>
                <a:ea typeface="Microsoft YaHei"/>
              </a:rPr>
              <a:t>Австрийцы</a:t>
            </a:r>
            <a:r>
              <a:rPr lang="ru-RU" sz="1350" spc="-34"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привязывали</a:t>
            </a:r>
            <a:r>
              <a:rPr lang="ru-RU" sz="1350" spc="-41"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к</a:t>
            </a:r>
            <a:r>
              <a:rPr lang="ru-RU" sz="1350" spc="-34"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воздушным</a:t>
            </a:r>
            <a:r>
              <a:rPr lang="ru-RU" sz="1350" spc="-41" dirty="0">
                <a:solidFill>
                  <a:srgbClr val="FFFFFF"/>
                </a:solidFill>
                <a:latin typeface="Bahnschrift" panose="020B0502040204020203" pitchFamily="34" charset="0"/>
                <a:ea typeface="Microsoft YaHei"/>
              </a:rPr>
              <a:t> </a:t>
            </a:r>
            <a:r>
              <a:rPr lang="ru-RU" sz="1350" spc="-9" dirty="0">
                <a:solidFill>
                  <a:srgbClr val="FFFFFF"/>
                </a:solidFill>
                <a:latin typeface="Bahnschrift" panose="020B0502040204020203" pitchFamily="34" charset="0"/>
                <a:ea typeface="Microsoft YaHei"/>
              </a:rPr>
              <a:t>шарам </a:t>
            </a:r>
            <a:r>
              <a:rPr lang="ru-RU" sz="1350" spc="-1" dirty="0">
                <a:solidFill>
                  <a:srgbClr val="FFFFFF"/>
                </a:solidFill>
                <a:latin typeface="Bahnschrift" panose="020B0502040204020203" pitchFamily="34" charset="0"/>
                <a:ea typeface="Microsoft YaHei"/>
              </a:rPr>
              <a:t>бомбы</a:t>
            </a:r>
            <a:r>
              <a:rPr lang="ru-RU" sz="1350" spc="-24"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весом</a:t>
            </a:r>
            <a:r>
              <a:rPr lang="ru-RU" sz="1350" spc="-31"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13</a:t>
            </a:r>
            <a:r>
              <a:rPr lang="ru-RU" sz="1350" spc="-24"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кг.</a:t>
            </a:r>
            <a:r>
              <a:rPr lang="ru-RU" sz="1350" spc="-26"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В</a:t>
            </a:r>
            <a:r>
              <a:rPr lang="ru-RU" sz="1350" spc="-24"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расчетный</a:t>
            </a:r>
            <a:r>
              <a:rPr lang="ru-RU" sz="1350" spc="-31"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момент</a:t>
            </a:r>
            <a:r>
              <a:rPr lang="ru-RU" sz="1350" spc="-39" dirty="0">
                <a:solidFill>
                  <a:srgbClr val="FFFFFF"/>
                </a:solidFill>
                <a:latin typeface="Bahnschrift" panose="020B0502040204020203" pitchFamily="34" charset="0"/>
                <a:ea typeface="Microsoft YaHei"/>
              </a:rPr>
              <a:t> </a:t>
            </a:r>
            <a:r>
              <a:rPr lang="ru-RU" sz="1350" spc="-9" dirty="0">
                <a:solidFill>
                  <a:srgbClr val="FFFFFF"/>
                </a:solidFill>
                <a:latin typeface="Bahnschrift" panose="020B0502040204020203" pitchFamily="34" charset="0"/>
                <a:ea typeface="Microsoft YaHei"/>
              </a:rPr>
              <a:t>должны </a:t>
            </a:r>
            <a:r>
              <a:rPr lang="ru-RU" sz="1350" spc="-1" dirty="0">
                <a:solidFill>
                  <a:srgbClr val="FFFFFF"/>
                </a:solidFill>
                <a:latin typeface="Bahnschrift" panose="020B0502040204020203" pitchFamily="34" charset="0"/>
                <a:ea typeface="Microsoft YaHei"/>
              </a:rPr>
              <a:t>были</a:t>
            </a:r>
            <a:r>
              <a:rPr lang="ru-RU" sz="1350" spc="-39"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сработать</a:t>
            </a:r>
            <a:r>
              <a:rPr lang="ru-RU" sz="1350" spc="-39"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часовые</a:t>
            </a:r>
            <a:r>
              <a:rPr lang="ru-RU" sz="1350" spc="-41"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механизмы,</a:t>
            </a:r>
            <a:r>
              <a:rPr lang="ru-RU" sz="1350" spc="-49" dirty="0">
                <a:solidFill>
                  <a:srgbClr val="FFFFFF"/>
                </a:solidFill>
                <a:latin typeface="Bahnschrift" panose="020B0502040204020203" pitchFamily="34" charset="0"/>
                <a:ea typeface="Microsoft YaHei"/>
              </a:rPr>
              <a:t> </a:t>
            </a:r>
            <a:r>
              <a:rPr lang="ru-RU" sz="1350" spc="-9" dirty="0">
                <a:solidFill>
                  <a:srgbClr val="FFFFFF"/>
                </a:solidFill>
                <a:latin typeface="Bahnschrift" panose="020B0502040204020203" pitchFamily="34" charset="0"/>
                <a:ea typeface="Microsoft YaHei"/>
              </a:rPr>
              <a:t>отпускающие </a:t>
            </a:r>
            <a:r>
              <a:rPr lang="ru-RU" sz="1350" spc="-1" dirty="0">
                <a:solidFill>
                  <a:srgbClr val="FFFFFF"/>
                </a:solidFill>
                <a:latin typeface="Bahnschrift" panose="020B0502040204020203" pitchFamily="34" charset="0"/>
                <a:ea typeface="Microsoft YaHei"/>
              </a:rPr>
              <a:t>взрывные</a:t>
            </a:r>
            <a:r>
              <a:rPr lang="ru-RU" sz="1350" spc="-49"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устройства.</a:t>
            </a:r>
            <a:r>
              <a:rPr lang="ru-RU" sz="1350" spc="-34"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Однако</a:t>
            </a:r>
            <a:r>
              <a:rPr lang="ru-RU" sz="1350" spc="-45"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часто</a:t>
            </a:r>
            <a:r>
              <a:rPr lang="ru-RU" sz="1350" spc="-26"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бомбы</a:t>
            </a:r>
            <a:r>
              <a:rPr lang="ru-RU" sz="1350" spc="-26" dirty="0">
                <a:solidFill>
                  <a:srgbClr val="FFFFFF"/>
                </a:solidFill>
                <a:latin typeface="Bahnschrift" panose="020B0502040204020203" pitchFamily="34" charset="0"/>
                <a:ea typeface="Microsoft YaHei"/>
              </a:rPr>
              <a:t> </a:t>
            </a:r>
            <a:r>
              <a:rPr lang="ru-RU" sz="1350" spc="-19" dirty="0">
                <a:solidFill>
                  <a:srgbClr val="FFFFFF"/>
                </a:solidFill>
                <a:latin typeface="Bahnschrift" panose="020B0502040204020203" pitchFamily="34" charset="0"/>
                <a:ea typeface="Microsoft YaHei"/>
              </a:rPr>
              <a:t>не </a:t>
            </a:r>
            <a:r>
              <a:rPr lang="ru-RU" sz="1350" spc="-1" dirty="0">
                <a:solidFill>
                  <a:srgbClr val="FFFFFF"/>
                </a:solidFill>
                <a:latin typeface="Bahnschrift" panose="020B0502040204020203" pitchFamily="34" charset="0"/>
                <a:ea typeface="Microsoft YaHei"/>
              </a:rPr>
              <a:t>долетали</a:t>
            </a:r>
            <a:r>
              <a:rPr lang="ru-RU" sz="1350" spc="-31"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до</a:t>
            </a:r>
            <a:r>
              <a:rPr lang="ru-RU" sz="1350" spc="-16"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цели,</a:t>
            </a:r>
            <a:r>
              <a:rPr lang="ru-RU" sz="1350" spc="-16"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падали</a:t>
            </a:r>
            <a:r>
              <a:rPr lang="ru-RU" sz="1350" spc="-26"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в</a:t>
            </a:r>
            <a:r>
              <a:rPr lang="ru-RU" sz="1350" spc="-16"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воду</a:t>
            </a:r>
            <a:r>
              <a:rPr lang="ru-RU" sz="1350" spc="-24"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или</a:t>
            </a:r>
            <a:r>
              <a:rPr lang="ru-RU" sz="1350" spc="-24" dirty="0">
                <a:solidFill>
                  <a:srgbClr val="FFFFFF"/>
                </a:solidFill>
                <a:latin typeface="Bahnschrift" panose="020B0502040204020203" pitchFamily="34" charset="0"/>
                <a:ea typeface="Microsoft YaHei"/>
              </a:rPr>
              <a:t> </a:t>
            </a:r>
            <a:r>
              <a:rPr lang="ru-RU" sz="1350" spc="-1" dirty="0">
                <a:solidFill>
                  <a:srgbClr val="FFFFFF"/>
                </a:solidFill>
                <a:latin typeface="Bahnschrift" panose="020B0502040204020203" pitchFamily="34" charset="0"/>
                <a:ea typeface="Microsoft YaHei"/>
              </a:rPr>
              <a:t>шар</a:t>
            </a:r>
            <a:r>
              <a:rPr lang="ru-RU" sz="1350" spc="-16" dirty="0">
                <a:solidFill>
                  <a:srgbClr val="FFFFFF"/>
                </a:solidFill>
                <a:latin typeface="Bahnschrift" panose="020B0502040204020203" pitchFamily="34" charset="0"/>
                <a:ea typeface="Microsoft YaHei"/>
              </a:rPr>
              <a:t> </a:t>
            </a:r>
            <a:r>
              <a:rPr lang="ru-RU" sz="1350" spc="-9" dirty="0">
                <a:solidFill>
                  <a:srgbClr val="FFFFFF"/>
                </a:solidFill>
                <a:latin typeface="Bahnschrift" panose="020B0502040204020203" pitchFamily="34" charset="0"/>
                <a:ea typeface="Microsoft YaHei"/>
              </a:rPr>
              <a:t>сносило </a:t>
            </a:r>
            <a:r>
              <a:rPr lang="ru-RU" sz="1350" spc="-1" dirty="0">
                <a:solidFill>
                  <a:srgbClr val="FFFFFF"/>
                </a:solidFill>
                <a:latin typeface="Bahnschrift" panose="020B0502040204020203" pitchFamily="34" charset="0"/>
                <a:ea typeface="Microsoft YaHei"/>
              </a:rPr>
              <a:t>порывами</a:t>
            </a:r>
            <a:r>
              <a:rPr lang="ru-RU" sz="1350" spc="-19" dirty="0">
                <a:solidFill>
                  <a:srgbClr val="FFFFFF"/>
                </a:solidFill>
                <a:latin typeface="Bahnschrift" panose="020B0502040204020203" pitchFamily="34" charset="0"/>
                <a:ea typeface="Microsoft YaHei"/>
              </a:rPr>
              <a:t> </a:t>
            </a:r>
            <a:r>
              <a:rPr lang="ru-RU" sz="1350" spc="-9" dirty="0">
                <a:solidFill>
                  <a:srgbClr val="FFFFFF"/>
                </a:solidFill>
                <a:latin typeface="Bahnschrift" panose="020B0502040204020203" pitchFamily="34" charset="0"/>
                <a:ea typeface="Microsoft YaHei"/>
              </a:rPr>
              <a:t>ветра. Но моральный эффект на </a:t>
            </a:r>
            <a:r>
              <a:rPr lang="ru-RU" sz="1350" spc="-9" dirty="0" smtClean="0">
                <a:solidFill>
                  <a:srgbClr val="FFFFFF"/>
                </a:solidFill>
                <a:latin typeface="Bahnschrift" panose="020B0502040204020203" pitchFamily="34" charset="0"/>
                <a:ea typeface="Microsoft YaHei"/>
              </a:rPr>
              <a:t>обороняющихся был </a:t>
            </a:r>
            <a:r>
              <a:rPr lang="ru-RU" sz="1350" spc="-9" dirty="0">
                <a:solidFill>
                  <a:srgbClr val="FFFFFF"/>
                </a:solidFill>
                <a:latin typeface="Bahnschrift" panose="020B0502040204020203" pitchFamily="34" charset="0"/>
                <a:ea typeface="Microsoft YaHei"/>
              </a:rPr>
              <a:t>оказан существенный </a:t>
            </a:r>
            <a:endParaRPr lang="ru-RU" sz="1350" spc="-1" dirty="0">
              <a:solidFill>
                <a:srgbClr val="FFFFFF"/>
              </a:solidFill>
              <a:latin typeface="Bahnschrift" panose="020B0502040204020203" pitchFamily="34" charset="0"/>
            </a:endParaRPr>
          </a:p>
          <a:p>
            <a:pPr marL="9449" algn="just">
              <a:lnSpc>
                <a:spcPct val="115000"/>
              </a:lnSpc>
              <a:spcBef>
                <a:spcPts val="644"/>
              </a:spcBef>
            </a:pPr>
            <a:endParaRPr lang="ru-RU" sz="1650" spc="-1" dirty="0">
              <a:solidFill>
                <a:srgbClr val="FFFFFF"/>
              </a:solidFill>
              <a:latin typeface="Arial"/>
            </a:endParaRPr>
          </a:p>
        </p:txBody>
      </p:sp>
      <p:pic>
        <p:nvPicPr>
          <p:cNvPr id="195" name="Рисунок 194"/>
          <p:cNvPicPr/>
          <p:nvPr/>
        </p:nvPicPr>
        <p:blipFill>
          <a:blip r:embed="rId3"/>
          <a:stretch/>
        </p:blipFill>
        <p:spPr>
          <a:xfrm>
            <a:off x="899592" y="3068960"/>
            <a:ext cx="3238498" cy="2822752"/>
          </a:xfrm>
          <a:prstGeom prst="rect">
            <a:avLst/>
          </a:prstGeom>
          <a:ln w="0">
            <a:noFill/>
          </a:ln>
        </p:spPr>
      </p:pic>
    </p:spTree>
    <p:extLst>
      <p:ext uri="{BB962C8B-B14F-4D97-AF65-F5344CB8AC3E}">
        <p14:creationId xmlns:p14="http://schemas.microsoft.com/office/powerpoint/2010/main" val="3583639260"/>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5125252"/>
            <a:ext cx="8424936" cy="1200329"/>
          </a:xfrm>
          <a:prstGeom prst="rect">
            <a:avLst/>
          </a:prstGeom>
        </p:spPr>
        <p:txBody>
          <a:bodyPr wrap="square">
            <a:spAutoFit/>
          </a:bodyPr>
          <a:lstStyle/>
          <a:p>
            <a:pPr algn="just"/>
            <a:r>
              <a:rPr lang="ru-RU" dirty="0">
                <a:solidFill>
                  <a:schemeClr val="bg1"/>
                </a:solidFill>
                <a:latin typeface="Bahnschrift" panose="020B0502040204020203" pitchFamily="34" charset="0"/>
                <a:ea typeface="Times New Roman" panose="02020603050405020304" pitchFamily="18" charset="0"/>
              </a:rPr>
              <a:t>В рамках ОКР «Наводчик-2» ООО «Ижмаш» – Беспилотные системы» к 2010 году создано семейство БПЛА «Гранат». Всего было испытано четыре типа беспилотных аппаратов, отличающихся составом полезной нагрузки и дальностью боевого применения: 10, 15, 25 и 100 километров.</a:t>
            </a:r>
            <a:endParaRPr lang="ru-RU" dirty="0">
              <a:solidFill>
                <a:schemeClr val="bg1"/>
              </a:solidFill>
              <a:latin typeface="Bahnschrift" panose="020B0502040204020203" pitchFamily="34" charset="0"/>
            </a:endParaRPr>
          </a:p>
        </p:txBody>
      </p:sp>
      <p:pic>
        <p:nvPicPr>
          <p:cNvPr id="3" name="Рисунок 2" descr="https://topwar.ru/uploads/posts/2018-03/1520779349_granat-2.png"/>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59513"/>
            <a:ext cx="4267622" cy="2725916"/>
          </a:xfrm>
          <a:prstGeom prst="rect">
            <a:avLst/>
          </a:prstGeom>
          <a:noFill/>
          <a:ln>
            <a:noFill/>
          </a:ln>
        </p:spPr>
      </p:pic>
      <p:sp>
        <p:nvSpPr>
          <p:cNvPr id="4" name="Прямоугольник 3"/>
          <p:cNvSpPr/>
          <p:nvPr/>
        </p:nvSpPr>
        <p:spPr>
          <a:xfrm>
            <a:off x="1403648" y="4586644"/>
            <a:ext cx="2113079" cy="369332"/>
          </a:xfrm>
          <a:prstGeom prst="rect">
            <a:avLst/>
          </a:prstGeom>
        </p:spPr>
        <p:txBody>
          <a:bodyPr wrap="none">
            <a:spAutoFit/>
          </a:bodyPr>
          <a:lstStyle/>
          <a:p>
            <a:r>
              <a:rPr lang="ru-RU" dirty="0">
                <a:solidFill>
                  <a:schemeClr val="bg1"/>
                </a:solidFill>
                <a:latin typeface="Bahnschrift" panose="020B0502040204020203" pitchFamily="34" charset="0"/>
                <a:ea typeface="Times New Roman" panose="02020603050405020304" pitchFamily="18" charset="0"/>
              </a:rPr>
              <a:t>БПЛА «Гранат-2».</a:t>
            </a:r>
            <a:endParaRPr lang="ru-RU" dirty="0">
              <a:solidFill>
                <a:schemeClr val="bg1"/>
              </a:solidFill>
              <a:latin typeface="Bahnschrift" panose="020B0502040204020203" pitchFamily="34" charset="0"/>
            </a:endParaRPr>
          </a:p>
        </p:txBody>
      </p:sp>
      <p:pic>
        <p:nvPicPr>
          <p:cNvPr id="5" name="Рисунок 4" descr="https://topwar.ru/uploads/posts/2018-03/thumbs/1520779343_granat-4.jp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659513"/>
            <a:ext cx="3888432" cy="2725916"/>
          </a:xfrm>
          <a:prstGeom prst="rect">
            <a:avLst/>
          </a:prstGeom>
          <a:noFill/>
          <a:ln>
            <a:noFill/>
          </a:ln>
        </p:spPr>
      </p:pic>
      <p:sp>
        <p:nvSpPr>
          <p:cNvPr id="6" name="Прямоугольник 5"/>
          <p:cNvSpPr/>
          <p:nvPr/>
        </p:nvSpPr>
        <p:spPr>
          <a:xfrm>
            <a:off x="4634296" y="4586644"/>
            <a:ext cx="4483920" cy="388696"/>
          </a:xfrm>
          <a:prstGeom prst="rect">
            <a:avLst/>
          </a:prstGeom>
        </p:spPr>
        <p:txBody>
          <a:bodyPr wrap="none">
            <a:spAutoFit/>
          </a:bodyPr>
          <a:lstStyle/>
          <a:p>
            <a:pPr algn="just">
              <a:lnSpc>
                <a:spcPct val="107000"/>
              </a:lnSpc>
              <a:spcAft>
                <a:spcPts val="0"/>
              </a:spcAft>
            </a:pPr>
            <a:r>
              <a:rPr lang="ru-RU" dirty="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Подготовка к запуску ДПЛА «Гранат-4»</a:t>
            </a:r>
            <a:endParaRPr lang="ru-RU" sz="1600" dirty="0">
              <a:solidFill>
                <a:schemeClr val="bg1"/>
              </a:solidFill>
              <a:effectLst/>
              <a:latin typeface="Bahnschrift" panose="020B0502040204020203" pitchFamily="34" charset="0"/>
              <a:ea typeface="Calibri" panose="020F0502020204030204" pitchFamily="34" charset="0"/>
              <a:cs typeface="Times New Roman" panose="02020603050405020304" pitchFamily="18" charset="0"/>
            </a:endParaRPr>
          </a:p>
        </p:txBody>
      </p:sp>
      <p:sp>
        <p:nvSpPr>
          <p:cNvPr id="7" name="Прямоугольник 6"/>
          <p:cNvSpPr/>
          <p:nvPr/>
        </p:nvSpPr>
        <p:spPr>
          <a:xfrm>
            <a:off x="4896426" y="751464"/>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6185235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5373216"/>
            <a:ext cx="8424936" cy="923330"/>
          </a:xfrm>
          <a:prstGeom prst="rect">
            <a:avLst/>
          </a:prstGeom>
        </p:spPr>
        <p:txBody>
          <a:bodyPr wrap="square">
            <a:spAutoFit/>
          </a:bodyPr>
          <a:lstStyle/>
          <a:p>
            <a:pPr algn="just"/>
            <a:r>
              <a:rPr lang="ru-RU" dirty="0">
                <a:solidFill>
                  <a:schemeClr val="bg1"/>
                </a:solidFill>
                <a:latin typeface="Bahnschrift" panose="020B0502040204020203" pitchFamily="34" charset="0"/>
                <a:ea typeface="Times New Roman" panose="02020603050405020304" pitchFamily="18" charset="0"/>
              </a:rPr>
              <a:t>В 2012 году начались войсковые испытания разведывательного беспилотного аппарата «Тахион», от компании ООО «Ижмаш — Беспилотные системы». ДПЛА построен по аэродинамической схеме «летающее крыло».</a:t>
            </a:r>
            <a:endParaRPr lang="ru-RU" dirty="0">
              <a:solidFill>
                <a:schemeClr val="bg1"/>
              </a:solidFill>
              <a:latin typeface="Bahnschrift" panose="020B0502040204020203" pitchFamily="34" charset="0"/>
            </a:endParaRPr>
          </a:p>
        </p:txBody>
      </p:sp>
      <p:pic>
        <p:nvPicPr>
          <p:cNvPr id="3" name="Рисунок 2" descr="https://topwar.ru/uploads/posts/2018-03/1520779391_tahion.png"/>
          <p:cNvPicPr/>
          <p:nvPr/>
        </p:nvPicPr>
        <p:blipFill>
          <a:blip r:embed="rId2">
            <a:extLst>
              <a:ext uri="{28A0092B-C50C-407E-A947-70E740481C1C}">
                <a14:useLocalDpi xmlns:a14="http://schemas.microsoft.com/office/drawing/2010/main" val="0"/>
              </a:ext>
            </a:extLst>
          </a:blip>
          <a:srcRect/>
          <a:stretch>
            <a:fillRect/>
          </a:stretch>
        </p:blipFill>
        <p:spPr bwMode="auto">
          <a:xfrm>
            <a:off x="2231740" y="1755508"/>
            <a:ext cx="4752528" cy="2736304"/>
          </a:xfrm>
          <a:prstGeom prst="rect">
            <a:avLst/>
          </a:prstGeom>
          <a:noFill/>
          <a:ln>
            <a:noFill/>
          </a:ln>
        </p:spPr>
      </p:pic>
      <p:sp>
        <p:nvSpPr>
          <p:cNvPr id="4" name="Прямоугольник 3"/>
          <p:cNvSpPr/>
          <p:nvPr/>
        </p:nvSpPr>
        <p:spPr>
          <a:xfrm>
            <a:off x="3554270" y="4543818"/>
            <a:ext cx="1861407" cy="388696"/>
          </a:xfrm>
          <a:prstGeom prst="rect">
            <a:avLst/>
          </a:prstGeom>
        </p:spPr>
        <p:txBody>
          <a:bodyPr wrap="none">
            <a:spAutoFit/>
          </a:bodyPr>
          <a:lstStyle/>
          <a:p>
            <a:pPr algn="just">
              <a:lnSpc>
                <a:spcPct val="107000"/>
              </a:lnSpc>
              <a:spcAft>
                <a:spcPts val="0"/>
              </a:spcAft>
            </a:pPr>
            <a:r>
              <a:rPr lang="ru-RU" dirty="0">
                <a:solidFill>
                  <a:schemeClr val="bg1"/>
                </a:solidFill>
                <a:latin typeface="Bahnschrift" panose="020B0502040204020203" pitchFamily="34" charset="0"/>
                <a:ea typeface="Times New Roman" panose="02020603050405020304" pitchFamily="18" charset="0"/>
                <a:cs typeface="Times New Roman" panose="02020603050405020304" pitchFamily="18" charset="0"/>
              </a:rPr>
              <a:t>ДПЛА «Тахион»</a:t>
            </a:r>
            <a:endParaRPr lang="ru-RU" sz="1600" dirty="0">
              <a:solidFill>
                <a:schemeClr val="bg1"/>
              </a:solidFill>
              <a:effectLst/>
              <a:latin typeface="Bahnschrift" panose="020B0502040204020203"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4896426" y="751464"/>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21424627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5733256"/>
            <a:ext cx="8496944" cy="923330"/>
          </a:xfrm>
          <a:prstGeom prst="rect">
            <a:avLst/>
          </a:prstGeom>
        </p:spPr>
        <p:txBody>
          <a:bodyPr wrap="square">
            <a:spAutoFit/>
          </a:bodyPr>
          <a:lstStyle/>
          <a:p>
            <a:pPr algn="just"/>
            <a:r>
              <a:rPr lang="ru-RU" dirty="0">
                <a:solidFill>
                  <a:schemeClr val="bg1"/>
                </a:solidFill>
                <a:latin typeface="Bahnschrift" panose="020B0502040204020203" pitchFamily="34" charset="0"/>
                <a:ea typeface="Times New Roman" panose="02020603050405020304" pitchFamily="18" charset="0"/>
              </a:rPr>
              <a:t>БЛА «</a:t>
            </a:r>
            <a:r>
              <a:rPr lang="ru-RU" dirty="0" smtClean="0">
                <a:solidFill>
                  <a:schemeClr val="bg1"/>
                </a:solidFill>
                <a:latin typeface="Bahnschrift" panose="020B0502040204020203" pitchFamily="34" charset="0"/>
                <a:ea typeface="Times New Roman" panose="02020603050405020304" pitchFamily="18" charset="0"/>
              </a:rPr>
              <a:t>Орлан-10» это </a:t>
            </a:r>
            <a:r>
              <a:rPr lang="ru-RU" dirty="0">
                <a:solidFill>
                  <a:schemeClr val="bg1"/>
                </a:solidFill>
                <a:latin typeface="Bahnschrift" panose="020B0502040204020203" pitchFamily="34" charset="0"/>
                <a:ea typeface="Times New Roman" panose="02020603050405020304" pitchFamily="18" charset="0"/>
              </a:rPr>
              <a:t>многофункциональный </a:t>
            </a:r>
            <a:r>
              <a:rPr lang="ru-RU" dirty="0" err="1">
                <a:solidFill>
                  <a:schemeClr val="bg1"/>
                </a:solidFill>
                <a:latin typeface="Bahnschrift" panose="020B0502040204020203" pitchFamily="34" charset="0"/>
                <a:ea typeface="Times New Roman" panose="02020603050405020304" pitchFamily="18" charset="0"/>
              </a:rPr>
              <a:t>беспилотник</a:t>
            </a:r>
            <a:r>
              <a:rPr lang="ru-RU" dirty="0">
                <a:solidFill>
                  <a:schemeClr val="bg1"/>
                </a:solidFill>
                <a:latin typeface="Bahnschrift" panose="020B0502040204020203" pitchFamily="34" charset="0"/>
                <a:ea typeface="Times New Roman" panose="02020603050405020304" pitchFamily="18" charset="0"/>
              </a:rPr>
              <a:t> создан специалистами предприятия «Специальный технологический центр» (СТЦ) в 2010 году</a:t>
            </a:r>
            <a:endParaRPr lang="ru-RU" dirty="0">
              <a:solidFill>
                <a:schemeClr val="bg1"/>
              </a:solidFill>
              <a:latin typeface="Bahnschrift" panose="020B0502040204020203" pitchFamily="34" charset="0"/>
            </a:endParaRPr>
          </a:p>
        </p:txBody>
      </p:sp>
      <p:pic>
        <p:nvPicPr>
          <p:cNvPr id="3" name="Рисунок 2" descr="https://topwar.ru/uploads/posts/2018-03/1520779529_orlan-10.jpg"/>
          <p:cNvPicPr/>
          <p:nvPr/>
        </p:nvPicPr>
        <p:blipFill>
          <a:blip r:embed="rId2">
            <a:extLst>
              <a:ext uri="{28A0092B-C50C-407E-A947-70E740481C1C}">
                <a14:useLocalDpi xmlns:a14="http://schemas.microsoft.com/office/drawing/2010/main" val="0"/>
              </a:ext>
            </a:extLst>
          </a:blip>
          <a:srcRect/>
          <a:stretch>
            <a:fillRect/>
          </a:stretch>
        </p:blipFill>
        <p:spPr bwMode="auto">
          <a:xfrm>
            <a:off x="415679" y="1628800"/>
            <a:ext cx="3599815" cy="1929130"/>
          </a:xfrm>
          <a:prstGeom prst="rect">
            <a:avLst/>
          </a:prstGeom>
          <a:noFill/>
          <a:ln>
            <a:noFill/>
          </a:ln>
        </p:spPr>
      </p:pic>
      <p:pic>
        <p:nvPicPr>
          <p:cNvPr id="4" name="Рисунок 3" descr="https://topwar.ru/uploads/posts/2018-03/1520779597_kontener-orlan-10.jpg"/>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636035"/>
            <a:ext cx="4320480" cy="3975180"/>
          </a:xfrm>
          <a:prstGeom prst="rect">
            <a:avLst/>
          </a:prstGeom>
          <a:noFill/>
          <a:ln>
            <a:noFill/>
          </a:ln>
        </p:spPr>
      </p:pic>
      <p:pic>
        <p:nvPicPr>
          <p:cNvPr id="5" name="Рисунок 4" descr="https://topwar.ru/uploads/posts/2018-03/1520779610_orlan-10-podgotovka-k-zapusku.jpg"/>
          <p:cNvPicPr/>
          <p:nvPr/>
        </p:nvPicPr>
        <p:blipFill>
          <a:blip r:embed="rId4">
            <a:extLst>
              <a:ext uri="{28A0092B-C50C-407E-A947-70E740481C1C}">
                <a14:useLocalDpi xmlns:a14="http://schemas.microsoft.com/office/drawing/2010/main" val="0"/>
              </a:ext>
            </a:extLst>
          </a:blip>
          <a:srcRect/>
          <a:stretch>
            <a:fillRect/>
          </a:stretch>
        </p:blipFill>
        <p:spPr bwMode="auto">
          <a:xfrm>
            <a:off x="415679" y="3649700"/>
            <a:ext cx="3599815" cy="1961515"/>
          </a:xfrm>
          <a:prstGeom prst="rect">
            <a:avLst/>
          </a:prstGeom>
          <a:noFill/>
          <a:ln>
            <a:noFill/>
          </a:ln>
        </p:spPr>
      </p:pic>
      <p:sp>
        <p:nvSpPr>
          <p:cNvPr id="6" name="Прямоугольник 5"/>
          <p:cNvSpPr/>
          <p:nvPr/>
        </p:nvSpPr>
        <p:spPr>
          <a:xfrm>
            <a:off x="4896426" y="751464"/>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3457911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topwar.ru/uploads/posts/2018-03/1520779797_forpost-na-zavode.png"/>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84784"/>
            <a:ext cx="3960440" cy="3456384"/>
          </a:xfrm>
          <a:prstGeom prst="rect">
            <a:avLst/>
          </a:prstGeom>
          <a:noFill/>
          <a:ln>
            <a:noFill/>
          </a:ln>
        </p:spPr>
      </p:pic>
      <p:pic>
        <p:nvPicPr>
          <p:cNvPr id="3" name="Рисунок 2" descr="https://topwar.ru/uploads/posts/2018-03/thumbs/1520779847_sistema-svyazi-bespilotnogo-kompleksa-forpost.jp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4644008" y="1465194"/>
            <a:ext cx="4320480" cy="3475974"/>
          </a:xfrm>
          <a:prstGeom prst="rect">
            <a:avLst/>
          </a:prstGeom>
          <a:noFill/>
          <a:ln>
            <a:noFill/>
          </a:ln>
        </p:spPr>
      </p:pic>
      <p:sp>
        <p:nvSpPr>
          <p:cNvPr id="4" name="Прямоугольник 3"/>
          <p:cNvSpPr/>
          <p:nvPr/>
        </p:nvSpPr>
        <p:spPr>
          <a:xfrm>
            <a:off x="395536" y="5157193"/>
            <a:ext cx="8568952" cy="646331"/>
          </a:xfrm>
          <a:prstGeom prst="rect">
            <a:avLst/>
          </a:prstGeom>
        </p:spPr>
        <p:txBody>
          <a:bodyPr wrap="square">
            <a:spAutoFit/>
          </a:bodyPr>
          <a:lstStyle/>
          <a:p>
            <a:pPr algn="just"/>
            <a:r>
              <a:rPr lang="ru-RU" dirty="0">
                <a:solidFill>
                  <a:schemeClr val="bg1"/>
                </a:solidFill>
                <a:latin typeface="Times New Roman" panose="02020603050405020304" pitchFamily="18" charset="0"/>
                <a:ea typeface="Times New Roman" panose="02020603050405020304" pitchFamily="18" charset="0"/>
              </a:rPr>
              <a:t>В 2012 году на Уральском заводе гражданской авиации (УЗГА) начат выпуск лицензионной копии БПЛА IAI </a:t>
            </a:r>
            <a:r>
              <a:rPr lang="ru-RU" dirty="0" err="1">
                <a:solidFill>
                  <a:schemeClr val="bg1"/>
                </a:solidFill>
                <a:latin typeface="Times New Roman" panose="02020603050405020304" pitchFamily="18" charset="0"/>
                <a:ea typeface="Times New Roman" panose="02020603050405020304" pitchFamily="18" charset="0"/>
              </a:rPr>
              <a:t>Searcher</a:t>
            </a:r>
            <a:r>
              <a:rPr lang="ru-RU" dirty="0">
                <a:solidFill>
                  <a:schemeClr val="bg1"/>
                </a:solidFill>
                <a:latin typeface="Times New Roman" panose="02020603050405020304" pitchFamily="18" charset="0"/>
                <a:ea typeface="Times New Roman" panose="02020603050405020304" pitchFamily="18" charset="0"/>
              </a:rPr>
              <a:t> </a:t>
            </a:r>
            <a:r>
              <a:rPr lang="ru-RU" dirty="0" err="1">
                <a:solidFill>
                  <a:schemeClr val="bg1"/>
                </a:solidFill>
                <a:latin typeface="Times New Roman" panose="02020603050405020304" pitchFamily="18" charset="0"/>
                <a:ea typeface="Times New Roman" panose="02020603050405020304" pitchFamily="18" charset="0"/>
              </a:rPr>
              <a:t>Mk</a:t>
            </a:r>
            <a:r>
              <a:rPr lang="ru-RU" dirty="0">
                <a:solidFill>
                  <a:schemeClr val="bg1"/>
                </a:solidFill>
                <a:latin typeface="Times New Roman" panose="02020603050405020304" pitchFamily="18" charset="0"/>
                <a:ea typeface="Times New Roman" panose="02020603050405020304" pitchFamily="18" charset="0"/>
              </a:rPr>
              <a:t> II. — «Форпост»</a:t>
            </a:r>
            <a:endParaRPr lang="ru-RU" dirty="0">
              <a:solidFill>
                <a:schemeClr val="bg1"/>
              </a:solidFill>
            </a:endParaRPr>
          </a:p>
        </p:txBody>
      </p:sp>
      <p:sp>
        <p:nvSpPr>
          <p:cNvPr id="5" name="Прямоугольник 4"/>
          <p:cNvSpPr/>
          <p:nvPr/>
        </p:nvSpPr>
        <p:spPr>
          <a:xfrm>
            <a:off x="4896426" y="751464"/>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32656851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topwar.ru/uploads/posts/2018-03/1520780026_skat.jpg"/>
          <p:cNvPicPr/>
          <p:nvPr/>
        </p:nvPicPr>
        <p:blipFill>
          <a:blip r:embed="rId2">
            <a:extLst>
              <a:ext uri="{28A0092B-C50C-407E-A947-70E740481C1C}">
                <a14:useLocalDpi xmlns:a14="http://schemas.microsoft.com/office/drawing/2010/main" val="0"/>
              </a:ext>
            </a:extLst>
          </a:blip>
          <a:srcRect/>
          <a:stretch>
            <a:fillRect/>
          </a:stretch>
        </p:blipFill>
        <p:spPr bwMode="auto">
          <a:xfrm>
            <a:off x="539552" y="1772816"/>
            <a:ext cx="8064896" cy="3184654"/>
          </a:xfrm>
          <a:prstGeom prst="rect">
            <a:avLst/>
          </a:prstGeom>
          <a:noFill/>
          <a:ln>
            <a:noFill/>
          </a:ln>
        </p:spPr>
      </p:pic>
      <p:sp>
        <p:nvSpPr>
          <p:cNvPr id="3" name="Прямоугольник 2"/>
          <p:cNvSpPr/>
          <p:nvPr/>
        </p:nvSpPr>
        <p:spPr>
          <a:xfrm>
            <a:off x="3872129" y="4949013"/>
            <a:ext cx="1399742" cy="388696"/>
          </a:xfrm>
          <a:prstGeom prst="rect">
            <a:avLst/>
          </a:prstGeom>
        </p:spPr>
        <p:txBody>
          <a:bodyPr wrap="none">
            <a:spAutoFit/>
          </a:bodyPr>
          <a:lstStyle/>
          <a:p>
            <a:pPr algn="just">
              <a:lnSpc>
                <a:spcPct val="107000"/>
              </a:lnSpc>
              <a:spcAft>
                <a:spcPts val="0"/>
              </a:spcAft>
            </a:pPr>
            <a:r>
              <a:rPr lang="ru-RU"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БЛА «Скат»</a:t>
            </a:r>
            <a:endParaRPr lang="ru-RU"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539552" y="5335486"/>
            <a:ext cx="8136904" cy="1754326"/>
          </a:xfrm>
          <a:prstGeom prst="rect">
            <a:avLst/>
          </a:prstGeom>
        </p:spPr>
        <p:txBody>
          <a:bodyPr wrap="square">
            <a:spAutoFit/>
          </a:bodyPr>
          <a:lstStyle/>
          <a:p>
            <a:pPr algn="just"/>
            <a:r>
              <a:rPr lang="ru-RU" dirty="0">
                <a:solidFill>
                  <a:schemeClr val="bg1"/>
                </a:solidFill>
                <a:latin typeface="Bahnschrift" panose="020B0502040204020203" pitchFamily="34" charset="0"/>
                <a:ea typeface="Times New Roman" panose="02020603050405020304" pitchFamily="18" charset="0"/>
              </a:rPr>
              <a:t>В 2007 году на авиасалоне МАКС-2007 в экспозиции АО «РСК «МиГ»» был представлен макет разведывательно-ударного БЛА «Скат». При проектировании аппарата МиГ «Скат» закладывались решения, позволяющие снизить радиолокационную и тепловую заметность</a:t>
            </a:r>
            <a:r>
              <a:rPr lang="ru-RU" dirty="0" smtClean="0">
                <a:solidFill>
                  <a:schemeClr val="bg1"/>
                </a:solidFill>
                <a:latin typeface="Bahnschrift" panose="020B0502040204020203" pitchFamily="34" charset="0"/>
                <a:ea typeface="Times New Roman" panose="02020603050405020304" pitchFamily="18" charset="0"/>
              </a:rPr>
              <a:t>.</a:t>
            </a:r>
          </a:p>
          <a:p>
            <a:pPr algn="just"/>
            <a:r>
              <a:rPr lang="ru-RU" dirty="0">
                <a:solidFill>
                  <a:schemeClr val="bg1"/>
                </a:solidFill>
                <a:latin typeface="Bahnschrift" panose="020B0502040204020203" pitchFamily="34" charset="0"/>
                <a:ea typeface="Times New Roman" panose="02020603050405020304" pitchFamily="18" charset="0"/>
              </a:rPr>
              <a:t/>
            </a:r>
            <a:br>
              <a:rPr lang="ru-RU" dirty="0">
                <a:solidFill>
                  <a:schemeClr val="bg1"/>
                </a:solidFill>
                <a:latin typeface="Bahnschrift" panose="020B0502040204020203" pitchFamily="34" charset="0"/>
                <a:ea typeface="Times New Roman" panose="02020603050405020304" pitchFamily="18" charset="0"/>
              </a:rPr>
            </a:br>
            <a:endParaRPr lang="ru-RU" dirty="0">
              <a:solidFill>
                <a:schemeClr val="bg1"/>
              </a:solidFill>
              <a:latin typeface="Bahnschrift" panose="020B0502040204020203" pitchFamily="34" charset="0"/>
            </a:endParaRPr>
          </a:p>
        </p:txBody>
      </p:sp>
      <p:sp>
        <p:nvSpPr>
          <p:cNvPr id="5" name="Прямоугольник 4"/>
          <p:cNvSpPr/>
          <p:nvPr/>
        </p:nvSpPr>
        <p:spPr>
          <a:xfrm>
            <a:off x="4896426" y="751464"/>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36052609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icture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556792"/>
            <a:ext cx="4256057" cy="2304256"/>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Picture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3717032"/>
            <a:ext cx="4176464" cy="306811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716016" y="1268760"/>
            <a:ext cx="4248472" cy="2308324"/>
          </a:xfrm>
          <a:prstGeom prst="rect">
            <a:avLst/>
          </a:prstGeom>
        </p:spPr>
        <p:txBody>
          <a:bodyPr wrap="square">
            <a:spAutoFit/>
          </a:bodyPr>
          <a:lstStyle/>
          <a:p>
            <a:pPr algn="just"/>
            <a:r>
              <a:rPr lang="ru-RU" dirty="0">
                <a:solidFill>
                  <a:schemeClr val="bg1"/>
                </a:solidFill>
                <a:latin typeface="Bahnschrift" panose="020B0502040204020203" pitchFamily="34" charset="0"/>
              </a:rPr>
              <a:t>Первоначально было заявлено о разработке двух модификаций БПЛА — «Ланцет-1» и «Ланцет-3». Они прошли апробацию в боевых условиях в ходе действий спецподразделений российских Вооруженных сил в Сирийской Арабской Республике</a:t>
            </a:r>
          </a:p>
        </p:txBody>
      </p:sp>
      <p:sp>
        <p:nvSpPr>
          <p:cNvPr id="3" name="Прямоугольник 2"/>
          <p:cNvSpPr/>
          <p:nvPr/>
        </p:nvSpPr>
        <p:spPr>
          <a:xfrm>
            <a:off x="395536" y="3979724"/>
            <a:ext cx="3990053" cy="369332"/>
          </a:xfrm>
          <a:prstGeom prst="rect">
            <a:avLst/>
          </a:prstGeom>
        </p:spPr>
        <p:txBody>
          <a:bodyPr wrap="square">
            <a:spAutoFit/>
          </a:bodyPr>
          <a:lstStyle/>
          <a:p>
            <a:pPr algn="just"/>
            <a:r>
              <a:rPr lang="ru-RU" dirty="0" smtClean="0">
                <a:solidFill>
                  <a:schemeClr val="bg1"/>
                </a:solidFill>
                <a:latin typeface="Bahnschrift" panose="020B0502040204020203" pitchFamily="34" charset="0"/>
              </a:rPr>
              <a:t>БПЛА «Герань – 1» и «Герань  - 2»</a:t>
            </a:r>
            <a:endParaRPr lang="ru-RU" dirty="0">
              <a:solidFill>
                <a:schemeClr val="bg1"/>
              </a:solidFill>
              <a:latin typeface="Bahnschrift" panose="020B0502040204020203" pitchFamily="34" charset="0"/>
            </a:endParaRPr>
          </a:p>
        </p:txBody>
      </p:sp>
      <p:sp>
        <p:nvSpPr>
          <p:cNvPr id="6" name="Прямоугольник 5"/>
          <p:cNvSpPr/>
          <p:nvPr/>
        </p:nvSpPr>
        <p:spPr>
          <a:xfrm>
            <a:off x="4896426" y="751464"/>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5924970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topwar.ru/uploads/posts/2018-03/1520780037_altair.jpg"/>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00808"/>
            <a:ext cx="7992888" cy="3312368"/>
          </a:xfrm>
          <a:prstGeom prst="rect">
            <a:avLst/>
          </a:prstGeom>
          <a:noFill/>
          <a:ln>
            <a:noFill/>
          </a:ln>
        </p:spPr>
      </p:pic>
      <p:sp>
        <p:nvSpPr>
          <p:cNvPr id="3" name="Прямоугольник 2"/>
          <p:cNvSpPr/>
          <p:nvPr/>
        </p:nvSpPr>
        <p:spPr>
          <a:xfrm>
            <a:off x="611560" y="5157192"/>
            <a:ext cx="7992888" cy="923330"/>
          </a:xfrm>
          <a:prstGeom prst="rect">
            <a:avLst/>
          </a:prstGeom>
        </p:spPr>
        <p:txBody>
          <a:bodyPr wrap="square">
            <a:spAutoFit/>
          </a:bodyPr>
          <a:lstStyle/>
          <a:p>
            <a:pPr algn="just"/>
            <a:r>
              <a:rPr lang="ru-RU" dirty="0">
                <a:solidFill>
                  <a:schemeClr val="bg1"/>
                </a:solidFill>
                <a:latin typeface="Bahnschrift" panose="020B0502040204020203" pitchFamily="34" charset="0"/>
                <a:ea typeface="Times New Roman" panose="02020603050405020304" pitchFamily="18" charset="0"/>
              </a:rPr>
              <a:t>В августе 2016 года появилась информация, что опытный экземпляр БПЛА «Альтаир», построенный на КАПО им. Горбунова в Казани, совершил первый полёт.</a:t>
            </a:r>
            <a:endParaRPr lang="ru-RU" dirty="0">
              <a:solidFill>
                <a:schemeClr val="bg1"/>
              </a:solidFill>
              <a:latin typeface="Bahnschrift" panose="020B0502040204020203" pitchFamily="34" charset="0"/>
            </a:endParaRPr>
          </a:p>
        </p:txBody>
      </p:sp>
      <p:sp>
        <p:nvSpPr>
          <p:cNvPr id="4" name="Прямоугольник 3"/>
          <p:cNvSpPr/>
          <p:nvPr/>
        </p:nvSpPr>
        <p:spPr>
          <a:xfrm>
            <a:off x="4896426" y="751464"/>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617023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5517232"/>
            <a:ext cx="8136904" cy="646331"/>
          </a:xfrm>
          <a:prstGeom prst="rect">
            <a:avLst/>
          </a:prstGeom>
        </p:spPr>
        <p:txBody>
          <a:bodyPr wrap="square">
            <a:spAutoFit/>
          </a:bodyPr>
          <a:lstStyle/>
          <a:p>
            <a:pPr algn="just"/>
            <a:r>
              <a:rPr lang="ru-RU" dirty="0" smtClean="0">
                <a:solidFill>
                  <a:schemeClr val="bg1"/>
                </a:solidFill>
                <a:latin typeface="Bahnschrift" panose="020B0502040204020203" pitchFamily="34" charset="0"/>
                <a:ea typeface="Times New Roman" panose="02020603050405020304" pitchFamily="18" charset="0"/>
              </a:rPr>
              <a:t>На </a:t>
            </a:r>
            <a:r>
              <a:rPr lang="ru-RU" dirty="0">
                <a:solidFill>
                  <a:schemeClr val="bg1"/>
                </a:solidFill>
                <a:latin typeface="Bahnschrift" panose="020B0502040204020203" pitchFamily="34" charset="0"/>
                <a:ea typeface="Times New Roman" panose="02020603050405020304" pitchFamily="18" charset="0"/>
              </a:rPr>
              <a:t>авиасалоне МАКС-2017 группа «Кронштадт» представила свой БЛА «Орион», разработанный по заданию МО РФ в рамках ОКР «Иноходец». </a:t>
            </a:r>
            <a:endParaRPr lang="ru-RU" dirty="0">
              <a:solidFill>
                <a:schemeClr val="bg1"/>
              </a:solidFill>
              <a:latin typeface="Bahnschrift" panose="020B0502040204020203" pitchFamily="34" charset="0"/>
            </a:endParaRPr>
          </a:p>
        </p:txBody>
      </p:sp>
      <p:pic>
        <p:nvPicPr>
          <p:cNvPr id="3" name="Рисунок 2" descr="https://topwar.ru/uploads/posts/2018-03/1520780215_orion.jpg"/>
          <p:cNvPicPr/>
          <p:nvPr/>
        </p:nvPicPr>
        <p:blipFill>
          <a:blip r:embed="rId2">
            <a:extLst>
              <a:ext uri="{28A0092B-C50C-407E-A947-70E740481C1C}">
                <a14:useLocalDpi xmlns:a14="http://schemas.microsoft.com/office/drawing/2010/main" val="0"/>
              </a:ext>
            </a:extLst>
          </a:blip>
          <a:srcRect/>
          <a:stretch>
            <a:fillRect/>
          </a:stretch>
        </p:blipFill>
        <p:spPr bwMode="auto">
          <a:xfrm>
            <a:off x="540886" y="1844824"/>
            <a:ext cx="3815090" cy="3168352"/>
          </a:xfrm>
          <a:prstGeom prst="rect">
            <a:avLst/>
          </a:prstGeom>
          <a:noFill/>
          <a:ln>
            <a:noFill/>
          </a:ln>
        </p:spPr>
      </p:pic>
      <p:sp>
        <p:nvSpPr>
          <p:cNvPr id="4" name="Прямоугольник 3"/>
          <p:cNvSpPr/>
          <p:nvPr/>
        </p:nvSpPr>
        <p:spPr>
          <a:xfrm>
            <a:off x="4896426" y="751464"/>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pic>
        <p:nvPicPr>
          <p:cNvPr id="5" name="Рисунок 4" descr="https://topwar.ru/uploads/posts/2018-03/thumbs/1520780267_orion-v-polete.pn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844824"/>
            <a:ext cx="4104456" cy="3168352"/>
          </a:xfrm>
          <a:prstGeom prst="rect">
            <a:avLst/>
          </a:prstGeom>
          <a:noFill/>
          <a:ln>
            <a:noFill/>
          </a:ln>
        </p:spPr>
      </p:pic>
    </p:spTree>
    <p:extLst>
      <p:ext uri="{BB962C8B-B14F-4D97-AF65-F5344CB8AC3E}">
        <p14:creationId xmlns:p14="http://schemas.microsoft.com/office/powerpoint/2010/main" val="25071346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Тяжёлый ударный БПЛА С-70 &quot;Охотник&quot;. Источник изображения: © Минобороны РФ"/>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700028"/>
            <a:ext cx="3985559" cy="2448272"/>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023087" y="4365104"/>
            <a:ext cx="4572000" cy="646331"/>
          </a:xfrm>
          <a:prstGeom prst="rect">
            <a:avLst/>
          </a:prstGeom>
        </p:spPr>
        <p:txBody>
          <a:bodyPr>
            <a:spAutoFit/>
          </a:bodyPr>
          <a:lstStyle/>
          <a:p>
            <a:pPr algn="ctr"/>
            <a:r>
              <a:rPr lang="ru-RU" dirty="0" smtClean="0">
                <a:solidFill>
                  <a:schemeClr val="bg1"/>
                </a:solidFill>
                <a:latin typeface="Bahnschrift" panose="020B0502040204020203" pitchFamily="34" charset="0"/>
              </a:rPr>
              <a:t>Тяжелый ударный реактивный </a:t>
            </a:r>
            <a:r>
              <a:rPr lang="ru-RU" dirty="0" err="1" smtClean="0">
                <a:solidFill>
                  <a:schemeClr val="bg1"/>
                </a:solidFill>
                <a:latin typeface="Bahnschrift" panose="020B0502040204020203" pitchFamily="34" charset="0"/>
              </a:rPr>
              <a:t>беспилотник</a:t>
            </a:r>
            <a:r>
              <a:rPr lang="ru-RU" dirty="0" smtClean="0">
                <a:solidFill>
                  <a:schemeClr val="bg1"/>
                </a:solidFill>
                <a:latin typeface="Bahnschrift" panose="020B0502040204020203" pitchFamily="34" charset="0"/>
              </a:rPr>
              <a:t> </a:t>
            </a:r>
            <a:r>
              <a:rPr lang="ru-RU" dirty="0">
                <a:solidFill>
                  <a:schemeClr val="bg1"/>
                </a:solidFill>
                <a:latin typeface="Bahnschrift" panose="020B0502040204020203" pitchFamily="34" charset="0"/>
              </a:rPr>
              <a:t>С-70Б-1 «Охотник»</a:t>
            </a:r>
          </a:p>
        </p:txBody>
      </p:sp>
      <p:pic>
        <p:nvPicPr>
          <p:cNvPr id="6150" name="Picture 6" descr="Источник изображения: naukatehnika.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0347" y="1692124"/>
            <a:ext cx="4358965" cy="2456175"/>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179893" y="5069797"/>
            <a:ext cx="4572000" cy="1200329"/>
          </a:xfrm>
          <a:prstGeom prst="rect">
            <a:avLst/>
          </a:prstGeom>
        </p:spPr>
        <p:txBody>
          <a:bodyPr>
            <a:spAutoFit/>
          </a:bodyPr>
          <a:lstStyle/>
          <a:p>
            <a:pPr algn="ctr"/>
            <a:r>
              <a:rPr lang="ru-RU" dirty="0">
                <a:solidFill>
                  <a:schemeClr val="bg1"/>
                </a:solidFill>
                <a:latin typeface="Bahnschrift" panose="020B0502040204020203" pitchFamily="34" charset="0"/>
              </a:rPr>
              <a:t>БПЛА летает на скорости свыше тысячи километров в час, на дальность 6000 километров. Максимальная высота для него – 18 тысяч метров.</a:t>
            </a:r>
          </a:p>
        </p:txBody>
      </p:sp>
      <p:sp>
        <p:nvSpPr>
          <p:cNvPr id="7" name="Прямоугольник 6"/>
          <p:cNvSpPr/>
          <p:nvPr/>
        </p:nvSpPr>
        <p:spPr>
          <a:xfrm>
            <a:off x="4896426" y="751464"/>
            <a:ext cx="3366627" cy="369332"/>
          </a:xfrm>
          <a:prstGeom prst="rect">
            <a:avLst/>
          </a:prstGeom>
        </p:spPr>
        <p:txBody>
          <a:bodyPr wrap="none">
            <a:spAutoFit/>
          </a:bodyPr>
          <a:lstStyle/>
          <a:p>
            <a:pPr marL="12600" algn="just">
              <a:lnSpc>
                <a:spcPct val="100000"/>
              </a:lnSpc>
              <a:spcBef>
                <a:spcPts val="624"/>
              </a:spcBef>
              <a:spcAft>
                <a:spcPts val="425"/>
              </a:spcAft>
              <a:defRPr/>
            </a:pPr>
            <a:r>
              <a:rPr lang="ru-RU" dirty="0">
                <a:solidFill>
                  <a:srgbClr val="FFFF00"/>
                </a:solidFill>
                <a:latin typeface="Bahnschrift" panose="020B0502040204020203" pitchFamily="34" charset="0"/>
              </a:rPr>
              <a:t>История отечественных БАС </a:t>
            </a:r>
            <a:endParaRPr lang="ru-RU" spc="-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36798933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p:cNvSpPr/>
          <p:nvPr/>
        </p:nvSpPr>
        <p:spPr bwMode="auto">
          <a:xfrm>
            <a:off x="467544" y="1484784"/>
            <a:ext cx="8424936" cy="2144177"/>
          </a:xfrm>
          <a:prstGeom prst="rect">
            <a:avLst/>
          </a:prstGeom>
        </p:spPr>
        <p:txBody>
          <a:bodyPr wrap="square">
            <a:spAutoFit/>
          </a:bodyPr>
          <a:lstStyle/>
          <a:p>
            <a:pPr marL="12600" algn="just">
              <a:lnSpc>
                <a:spcPct val="100000"/>
              </a:lnSpc>
              <a:spcBef>
                <a:spcPts val="624"/>
              </a:spcBef>
              <a:spcAft>
                <a:spcPts val="425"/>
              </a:spcAft>
              <a:defRPr/>
            </a:pPr>
            <a:r>
              <a:rPr lang="ru-RU" sz="2000" b="1" spc="-11" dirty="0">
                <a:solidFill>
                  <a:srgbClr val="FFFF00"/>
                </a:solidFill>
                <a:latin typeface="Bahnschrift"/>
              </a:rPr>
              <a:t>Виды БПЛА по конструкции и принципу действия:</a:t>
            </a:r>
            <a:endParaRPr lang="ru-RU" sz="2000" spc="-1" dirty="0">
              <a:solidFill>
                <a:srgbClr val="FFFF00"/>
              </a:solidFill>
              <a:latin typeface="Bahnschrift"/>
            </a:endParaRPr>
          </a:p>
          <a:p>
            <a:pPr marL="12600" algn="just">
              <a:lnSpc>
                <a:spcPct val="100000"/>
              </a:lnSpc>
              <a:spcBef>
                <a:spcPts val="624"/>
              </a:spcBef>
              <a:spcAft>
                <a:spcPts val="425"/>
              </a:spcAft>
              <a:defRPr/>
            </a:pPr>
            <a:r>
              <a:rPr lang="ru-RU" sz="2000" spc="-11" dirty="0">
                <a:solidFill>
                  <a:srgbClr val="FFFFFF"/>
                </a:solidFill>
                <a:latin typeface="Bahnschrift"/>
              </a:rPr>
              <a:t>1. БПЛА самолетного типа</a:t>
            </a:r>
            <a:endParaRPr lang="ru-RU" sz="2000" spc="-1" dirty="0">
              <a:solidFill>
                <a:srgbClr val="FFFFFF"/>
              </a:solidFill>
              <a:latin typeface="Bahnschrift"/>
            </a:endParaRPr>
          </a:p>
          <a:p>
            <a:pPr marL="12600" algn="just">
              <a:lnSpc>
                <a:spcPct val="100000"/>
              </a:lnSpc>
              <a:spcBef>
                <a:spcPts val="624"/>
              </a:spcBef>
              <a:spcAft>
                <a:spcPts val="425"/>
              </a:spcAft>
              <a:defRPr/>
            </a:pPr>
            <a:r>
              <a:rPr lang="ru-RU" sz="2000" spc="-11" dirty="0">
                <a:solidFill>
                  <a:srgbClr val="FFFFFF"/>
                </a:solidFill>
                <a:latin typeface="Bahnschrift"/>
              </a:rPr>
              <a:t>2. </a:t>
            </a:r>
            <a:r>
              <a:rPr lang="ru-RU" sz="2000" spc="-11" dirty="0" err="1">
                <a:solidFill>
                  <a:srgbClr val="FFFFFF"/>
                </a:solidFill>
                <a:latin typeface="Bahnschrift"/>
              </a:rPr>
              <a:t>Мультироторные</a:t>
            </a:r>
            <a:r>
              <a:rPr lang="ru-RU" sz="2000" spc="-11" dirty="0">
                <a:solidFill>
                  <a:srgbClr val="FFFFFF"/>
                </a:solidFill>
                <a:latin typeface="Bahnschrift"/>
              </a:rPr>
              <a:t> БПЛА </a:t>
            </a:r>
          </a:p>
          <a:p>
            <a:pPr marL="12600" algn="just">
              <a:lnSpc>
                <a:spcPct val="100000"/>
              </a:lnSpc>
              <a:spcBef>
                <a:spcPts val="624"/>
              </a:spcBef>
              <a:spcAft>
                <a:spcPts val="425"/>
              </a:spcAft>
              <a:defRPr/>
            </a:pPr>
            <a:r>
              <a:rPr lang="ru-RU" sz="2000" spc="-11" dirty="0">
                <a:solidFill>
                  <a:srgbClr val="FFFFFF"/>
                </a:solidFill>
                <a:latin typeface="Bahnschrift"/>
              </a:rPr>
              <a:t>3. Аэростатические БПЛА </a:t>
            </a:r>
          </a:p>
          <a:p>
            <a:pPr marL="12600" algn="just">
              <a:lnSpc>
                <a:spcPct val="100000"/>
              </a:lnSpc>
              <a:spcBef>
                <a:spcPts val="624"/>
              </a:spcBef>
              <a:spcAft>
                <a:spcPts val="425"/>
              </a:spcAft>
              <a:defRPr/>
            </a:pPr>
            <a:r>
              <a:rPr lang="ru-RU" sz="2000" spc="-11" dirty="0">
                <a:solidFill>
                  <a:srgbClr val="FFFFFF"/>
                </a:solidFill>
                <a:latin typeface="Bahnschrift"/>
              </a:rPr>
              <a:t>4. Гибридные или комбинирование БПЛА</a:t>
            </a:r>
            <a:endParaRPr lang="ru-RU" sz="2000" spc="-1" dirty="0">
              <a:solidFill>
                <a:srgbClr val="FFFFFF"/>
              </a:solidFill>
              <a:latin typeface="Bahnschrift"/>
            </a:endParaRPr>
          </a:p>
        </p:txBody>
      </p:sp>
      <p:pic>
        <p:nvPicPr>
          <p:cNvPr id="3" name="Рисунок 2"/>
          <p:cNvPicPr/>
          <p:nvPr/>
        </p:nvPicPr>
        <p:blipFill>
          <a:blip r:embed="rId2"/>
          <a:stretch/>
        </p:blipFill>
        <p:spPr bwMode="auto">
          <a:xfrm>
            <a:off x="323848" y="3789040"/>
            <a:ext cx="1763728" cy="1953216"/>
          </a:xfrm>
          <a:prstGeom prst="rect">
            <a:avLst/>
          </a:prstGeom>
          <a:ln w="0">
            <a:noFill/>
          </a:ln>
          <a:effectLst>
            <a:softEdge rad="63500"/>
          </a:effectLst>
        </p:spPr>
      </p:pic>
      <p:pic>
        <p:nvPicPr>
          <p:cNvPr id="4" name="Рисунок 3"/>
          <p:cNvPicPr/>
          <p:nvPr/>
        </p:nvPicPr>
        <p:blipFill>
          <a:blip r:embed="rId3"/>
          <a:stretch/>
        </p:blipFill>
        <p:spPr bwMode="auto">
          <a:xfrm>
            <a:off x="2483768" y="3791171"/>
            <a:ext cx="1763728" cy="1953216"/>
          </a:xfrm>
          <a:prstGeom prst="rect">
            <a:avLst/>
          </a:prstGeom>
          <a:ln w="0">
            <a:noFill/>
          </a:ln>
          <a:effectLst>
            <a:softEdge rad="63500"/>
          </a:effectLst>
        </p:spPr>
      </p:pic>
      <p:pic>
        <p:nvPicPr>
          <p:cNvPr id="5" name="Рисунок 4"/>
          <p:cNvPicPr/>
          <p:nvPr/>
        </p:nvPicPr>
        <p:blipFill>
          <a:blip r:embed="rId4"/>
          <a:stretch/>
        </p:blipFill>
        <p:spPr bwMode="auto">
          <a:xfrm>
            <a:off x="4643688" y="3789040"/>
            <a:ext cx="1763728" cy="1953216"/>
          </a:xfrm>
          <a:prstGeom prst="rect">
            <a:avLst/>
          </a:prstGeom>
          <a:ln w="0">
            <a:noFill/>
          </a:ln>
          <a:effectLst>
            <a:softEdge rad="63500"/>
          </a:effectLst>
        </p:spPr>
      </p:pic>
      <p:pic>
        <p:nvPicPr>
          <p:cNvPr id="6" name="Рисунок 5"/>
          <p:cNvPicPr/>
          <p:nvPr/>
        </p:nvPicPr>
        <p:blipFill>
          <a:blip r:embed="rId5"/>
          <a:stretch/>
        </p:blipFill>
        <p:spPr bwMode="auto">
          <a:xfrm>
            <a:off x="6825235" y="3789040"/>
            <a:ext cx="1763728" cy="1953216"/>
          </a:xfrm>
          <a:prstGeom prst="rect">
            <a:avLst/>
          </a:prstGeom>
          <a:ln w="0">
            <a:noFill/>
          </a:ln>
          <a:effectLst>
            <a:softEdge rad="6350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object 8"/>
          <p:cNvSpPr/>
          <p:nvPr/>
        </p:nvSpPr>
        <p:spPr>
          <a:xfrm>
            <a:off x="5220072" y="1670179"/>
            <a:ext cx="3384376" cy="3908044"/>
          </a:xfrm>
          <a:prstGeom prst="rect">
            <a:avLst/>
          </a:prstGeom>
          <a:noFill/>
          <a:ln w="0">
            <a:noFill/>
          </a:ln>
        </p:spPr>
        <p:style>
          <a:lnRef idx="0">
            <a:scrgbClr r="0" g="0" b="0"/>
          </a:lnRef>
          <a:fillRef idx="0">
            <a:scrgbClr r="0" g="0" b="0"/>
          </a:fillRef>
          <a:effectRef idx="0">
            <a:scrgbClr r="0" g="0" b="0"/>
          </a:effectRef>
          <a:fontRef idx="minor"/>
        </p:style>
        <p:txBody>
          <a:bodyPr wrap="square" lIns="0" tIns="9449" rIns="0" bIns="0" anchor="t">
            <a:spAutoFit/>
          </a:bodyPr>
          <a:lstStyle/>
          <a:p>
            <a:pPr marL="9449" algn="just">
              <a:spcBef>
                <a:spcPts val="74"/>
              </a:spcBef>
            </a:pPr>
            <a:r>
              <a:rPr lang="ru-RU" sz="1600" spc="-1" dirty="0">
                <a:solidFill>
                  <a:srgbClr val="FFFFFF"/>
                </a:solidFill>
                <a:latin typeface="Bahnschrift" panose="020B0502040204020203" pitchFamily="34" charset="0"/>
              </a:rPr>
              <a:t>В</a:t>
            </a:r>
            <a:r>
              <a:rPr lang="ru-RU" sz="1600" spc="-1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сентябре</a:t>
            </a:r>
            <a:r>
              <a:rPr lang="ru-RU" sz="1600" spc="-1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1898</a:t>
            </a:r>
            <a:r>
              <a:rPr lang="ru-RU" sz="1600" spc="-2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года</a:t>
            </a:r>
            <a:r>
              <a:rPr lang="ru-RU" sz="1600" spc="-2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в</a:t>
            </a:r>
            <a:r>
              <a:rPr lang="ru-RU" sz="1600" spc="-16" dirty="0">
                <a:solidFill>
                  <a:srgbClr val="FFFFFF"/>
                </a:solidFill>
                <a:latin typeface="Bahnschrift" panose="020B0502040204020203" pitchFamily="34" charset="0"/>
              </a:rPr>
              <a:t> </a:t>
            </a:r>
            <a:r>
              <a:rPr lang="ru-RU" sz="1600" spc="-9" dirty="0" err="1">
                <a:solidFill>
                  <a:srgbClr val="FFFFFF"/>
                </a:solidFill>
                <a:latin typeface="Bahnschrift" panose="020B0502040204020203" pitchFamily="34" charset="0"/>
              </a:rPr>
              <a:t>Медисон</a:t>
            </a:r>
            <a:r>
              <a:rPr lang="ru-RU" sz="1600" spc="-9" dirty="0">
                <a:solidFill>
                  <a:srgbClr val="FFFFFF"/>
                </a:solidFill>
                <a:latin typeface="Bahnschrift" panose="020B0502040204020203" pitchFamily="34" charset="0"/>
              </a:rPr>
              <a:t>- сквер-</a:t>
            </a:r>
            <a:r>
              <a:rPr lang="ru-RU" sz="1600" spc="-1" dirty="0" err="1">
                <a:solidFill>
                  <a:srgbClr val="FFFFFF"/>
                </a:solidFill>
                <a:latin typeface="Bahnschrift" panose="020B0502040204020203" pitchFamily="34" charset="0"/>
              </a:rPr>
              <a:t>гардене</a:t>
            </a:r>
            <a:r>
              <a:rPr lang="ru-RU" sz="1600" spc="-60"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(Нью-Йорк) </a:t>
            </a:r>
            <a:r>
              <a:rPr lang="ru-RU" sz="1600" spc="-1" dirty="0">
                <a:solidFill>
                  <a:srgbClr val="FFFFFF"/>
                </a:solidFill>
                <a:latin typeface="Bahnschrift" panose="020B0502040204020203" pitchFamily="34" charset="0"/>
              </a:rPr>
              <a:t>проходила</a:t>
            </a:r>
            <a:r>
              <a:rPr lang="ru-RU" sz="1600" spc="-41"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ежегодная электрическая</a:t>
            </a:r>
            <a:r>
              <a:rPr lang="ru-RU" sz="1600" spc="-2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выставка.</a:t>
            </a:r>
            <a:r>
              <a:rPr lang="ru-RU" sz="1600" spc="-1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На</a:t>
            </a:r>
            <a:r>
              <a:rPr lang="ru-RU" sz="1600" spc="-9" dirty="0">
                <a:solidFill>
                  <a:srgbClr val="FFFFFF"/>
                </a:solidFill>
                <a:latin typeface="Bahnschrift" panose="020B0502040204020203" pitchFamily="34" charset="0"/>
              </a:rPr>
              <a:t> </a:t>
            </a:r>
            <a:r>
              <a:rPr lang="ru-RU" sz="1600" spc="-16" dirty="0">
                <a:solidFill>
                  <a:srgbClr val="FFFFFF"/>
                </a:solidFill>
                <a:latin typeface="Bahnschrift" panose="020B0502040204020203" pitchFamily="34" charset="0"/>
              </a:rPr>
              <a:t>этой </a:t>
            </a:r>
            <a:r>
              <a:rPr lang="ru-RU" sz="1600" spc="-1" dirty="0">
                <a:solidFill>
                  <a:srgbClr val="FFFFFF"/>
                </a:solidFill>
                <a:latin typeface="Bahnschrift" panose="020B0502040204020203" pitchFamily="34" charset="0"/>
              </a:rPr>
              <a:t>выставке</a:t>
            </a:r>
            <a:r>
              <a:rPr lang="ru-RU" sz="1600" spc="-5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Никола</a:t>
            </a:r>
            <a:r>
              <a:rPr lang="ru-RU" sz="1600" spc="-39"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Тесла </a:t>
            </a:r>
            <a:r>
              <a:rPr lang="ru-RU" sz="1600" spc="-1" dirty="0">
                <a:solidFill>
                  <a:srgbClr val="FFFFFF"/>
                </a:solidFill>
                <a:latin typeface="Bahnschrift" panose="020B0502040204020203" pitchFamily="34" charset="0"/>
              </a:rPr>
              <a:t>представил</a:t>
            </a:r>
            <a:r>
              <a:rPr lang="ru-RU" sz="1600" spc="-60"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дистанционно </a:t>
            </a:r>
            <a:r>
              <a:rPr lang="ru-RU" sz="1600" spc="-1" dirty="0">
                <a:solidFill>
                  <a:srgbClr val="FFFFFF"/>
                </a:solidFill>
                <a:latin typeface="Bahnschrift" panose="020B0502040204020203" pitchFamily="34" charset="0"/>
              </a:rPr>
              <a:t>управляемый</a:t>
            </a:r>
            <a:r>
              <a:rPr lang="ru-RU" sz="1600" spc="-69"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кораблик.</a:t>
            </a:r>
            <a:endParaRPr lang="ru-RU" sz="1600" spc="-1" dirty="0">
              <a:solidFill>
                <a:srgbClr val="FFFFFF"/>
              </a:solidFill>
              <a:latin typeface="Bahnschrift" panose="020B0502040204020203" pitchFamily="34" charset="0"/>
            </a:endParaRPr>
          </a:p>
          <a:p>
            <a:pPr marL="9449" algn="just">
              <a:spcBef>
                <a:spcPts val="1620"/>
              </a:spcBef>
            </a:pPr>
            <a:r>
              <a:rPr lang="ru-RU" sz="1600" spc="-1" dirty="0">
                <a:solidFill>
                  <a:srgbClr val="FFFFFF"/>
                </a:solidFill>
                <a:latin typeface="Bahnschrift" panose="020B0502040204020203" pitchFamily="34" charset="0"/>
              </a:rPr>
              <a:t>Радиосигналы</a:t>
            </a:r>
            <a:r>
              <a:rPr lang="ru-RU" sz="1600" spc="-3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с</a:t>
            </a:r>
            <a:r>
              <a:rPr lang="ru-RU" sz="1600" spc="-24"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пульта </a:t>
            </a:r>
            <a:r>
              <a:rPr lang="ru-RU" sz="1600" spc="-1" dirty="0">
                <a:solidFill>
                  <a:srgbClr val="FFFFFF"/>
                </a:solidFill>
                <a:latin typeface="Bahnschrift" panose="020B0502040204020203" pitchFamily="34" charset="0"/>
              </a:rPr>
              <a:t>принимались</a:t>
            </a:r>
            <a:r>
              <a:rPr lang="ru-RU" sz="1600" spc="-41"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антенной, </a:t>
            </a:r>
            <a:r>
              <a:rPr lang="ru-RU" sz="1600" spc="-1" dirty="0">
                <a:solidFill>
                  <a:srgbClr val="FFFFFF"/>
                </a:solidFill>
                <a:latin typeface="Bahnschrift" panose="020B0502040204020203" pitchFamily="34" charset="0"/>
              </a:rPr>
              <a:t>установленной</a:t>
            </a:r>
            <a:r>
              <a:rPr lang="ru-RU" sz="1600" spc="-45"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на</a:t>
            </a:r>
            <a:r>
              <a:rPr lang="ru-RU" sz="1600" spc="-31"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кораблике,</a:t>
            </a:r>
            <a:endParaRPr lang="ru-RU" sz="1600" spc="-1" dirty="0">
              <a:solidFill>
                <a:srgbClr val="FFFFFF"/>
              </a:solidFill>
              <a:latin typeface="Bahnschrift" panose="020B0502040204020203" pitchFamily="34" charset="0"/>
            </a:endParaRPr>
          </a:p>
          <a:p>
            <a:pPr marL="9449" algn="just"/>
            <a:r>
              <a:rPr lang="ru-RU" sz="1600" spc="-1" dirty="0">
                <a:solidFill>
                  <a:srgbClr val="FFFFFF"/>
                </a:solidFill>
                <a:latin typeface="Bahnschrift" panose="020B0502040204020203" pitchFamily="34" charset="0"/>
              </a:rPr>
              <a:t>и</a:t>
            </a:r>
            <a:r>
              <a:rPr lang="ru-RU" sz="1600" spc="-2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затем</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передавались</a:t>
            </a:r>
            <a:r>
              <a:rPr lang="ru-RU" sz="1600" spc="-3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внутрь</a:t>
            </a:r>
            <a:r>
              <a:rPr lang="ru-RU" sz="1600" spc="-31" dirty="0">
                <a:solidFill>
                  <a:srgbClr val="FFFFFF"/>
                </a:solidFill>
                <a:latin typeface="Bahnschrift" panose="020B0502040204020203" pitchFamily="34" charset="0"/>
              </a:rPr>
              <a:t> </a:t>
            </a:r>
            <a:r>
              <a:rPr lang="ru-RU" sz="1600" spc="-16" dirty="0">
                <a:solidFill>
                  <a:srgbClr val="FFFFFF"/>
                </a:solidFill>
                <a:latin typeface="Bahnschrift" panose="020B0502040204020203" pitchFamily="34" charset="0"/>
              </a:rPr>
              <a:t>его, </a:t>
            </a:r>
            <a:r>
              <a:rPr lang="ru-RU" sz="1600" spc="-1" dirty="0">
                <a:solidFill>
                  <a:srgbClr val="FFFFFF"/>
                </a:solidFill>
                <a:latin typeface="Bahnschrift" panose="020B0502040204020203" pitchFamily="34" charset="0"/>
              </a:rPr>
              <a:t>где</a:t>
            </a:r>
            <a:r>
              <a:rPr lang="ru-RU" sz="1600" spc="-4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некие</a:t>
            </a:r>
            <a:r>
              <a:rPr lang="ru-RU" sz="1600" spc="-4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устройства</a:t>
            </a:r>
            <a:r>
              <a:rPr lang="ru-RU" sz="1600" spc="-39"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послушно </a:t>
            </a:r>
            <a:r>
              <a:rPr lang="ru-RU" sz="1600" spc="-1" dirty="0">
                <a:solidFill>
                  <a:srgbClr val="FFFFFF"/>
                </a:solidFill>
                <a:latin typeface="Bahnschrift" panose="020B0502040204020203" pitchFamily="34" charset="0"/>
              </a:rPr>
              <a:t>выполняли</a:t>
            </a:r>
            <a:r>
              <a:rPr lang="ru-RU" sz="1600" spc="-45"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все</a:t>
            </a:r>
            <a:r>
              <a:rPr lang="ru-RU" sz="1600" spc="-3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принятые</a:t>
            </a:r>
            <a:r>
              <a:rPr lang="ru-RU" sz="1600" spc="-39"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сигналы. </a:t>
            </a:r>
            <a:r>
              <a:rPr lang="ru-RU" sz="1600" spc="-1" dirty="0">
                <a:solidFill>
                  <a:srgbClr val="FFFFFF"/>
                </a:solidFill>
                <a:latin typeface="Bahnschrift" panose="020B0502040204020203" pitchFamily="34" charset="0"/>
              </a:rPr>
              <a:t>Это</a:t>
            </a:r>
            <a:r>
              <a:rPr lang="ru-RU" sz="1600" spc="-1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была</a:t>
            </a:r>
            <a:r>
              <a:rPr lang="ru-RU" sz="1600" spc="-9" dirty="0">
                <a:solidFill>
                  <a:srgbClr val="FFFFFF"/>
                </a:solidFill>
                <a:latin typeface="Bahnschrift" panose="020B0502040204020203" pitchFamily="34" charset="0"/>
              </a:rPr>
              <a:t> первая </a:t>
            </a:r>
            <a:r>
              <a:rPr lang="ru-RU" sz="1600" spc="-1" dirty="0">
                <a:solidFill>
                  <a:srgbClr val="FFFFFF"/>
                </a:solidFill>
                <a:latin typeface="Bahnschrift" panose="020B0502040204020203" pitchFamily="34" charset="0"/>
              </a:rPr>
              <a:t>радиоуправляемая</a:t>
            </a:r>
            <a:r>
              <a:rPr lang="ru-RU" sz="1600" spc="-60"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модель.</a:t>
            </a:r>
            <a:endParaRPr lang="ru-RU" sz="1600" spc="-1" dirty="0">
              <a:solidFill>
                <a:srgbClr val="FFFFFF"/>
              </a:solidFill>
              <a:latin typeface="Bahnschrift" panose="020B0502040204020203" pitchFamily="34" charset="0"/>
            </a:endParaRPr>
          </a:p>
        </p:txBody>
      </p:sp>
      <p:pic>
        <p:nvPicPr>
          <p:cNvPr id="199" name="Рисунок 198"/>
          <p:cNvPicPr/>
          <p:nvPr/>
        </p:nvPicPr>
        <p:blipFill>
          <a:blip r:embed="rId3"/>
          <a:stretch/>
        </p:blipFill>
        <p:spPr>
          <a:xfrm>
            <a:off x="611560" y="1670179"/>
            <a:ext cx="4318358" cy="3810284"/>
          </a:xfrm>
          <a:prstGeom prst="rect">
            <a:avLst/>
          </a:prstGeom>
          <a:ln w="0">
            <a:noFill/>
          </a:ln>
        </p:spPr>
      </p:pic>
      <p:sp>
        <p:nvSpPr>
          <p:cNvPr id="6" name="Прямоугольник 5"/>
          <p:cNvSpPr/>
          <p:nvPr/>
        </p:nvSpPr>
        <p:spPr>
          <a:xfrm>
            <a:off x="4644008" y="764704"/>
            <a:ext cx="3647765" cy="831222"/>
          </a:xfrm>
          <a:prstGeom prst="rect">
            <a:avLst/>
          </a:prstGeom>
          <a:noFill/>
          <a:ln w="0">
            <a:noFill/>
          </a:ln>
        </p:spPr>
        <p:style>
          <a:lnRef idx="0">
            <a:scrgbClr r="0" g="0" b="0"/>
          </a:lnRef>
          <a:fillRef idx="0">
            <a:scrgbClr r="0" g="0" b="0"/>
          </a:fillRef>
          <a:effectRef idx="0">
            <a:scrgbClr r="0" g="0" b="0"/>
          </a:effectRef>
          <a:fontRef idx="minor"/>
        </p:style>
        <p:txBody>
          <a:bodyPr lIns="67491" tIns="33746" rIns="67491" bIns="33746" anchor="t">
            <a:noAutofit/>
          </a:bodyPr>
          <a:lstStyle/>
          <a:p>
            <a:pPr marL="9449" algn="ctr">
              <a:lnSpc>
                <a:spcPts val="1953"/>
              </a:lnSpc>
            </a:pPr>
            <a:r>
              <a:rPr lang="ru-RU" b="1" spc="-1" dirty="0" smtClean="0">
                <a:solidFill>
                  <a:srgbClr val="FFFFFF"/>
                </a:solidFill>
                <a:latin typeface="Arial"/>
              </a:rPr>
              <a:t>Мировая история </a:t>
            </a:r>
            <a:r>
              <a:rPr lang="ru-RU" b="1" spc="-1" dirty="0">
                <a:solidFill>
                  <a:srgbClr val="FFFFFF"/>
                </a:solidFill>
                <a:latin typeface="Arial"/>
              </a:rPr>
              <a:t>БВС</a:t>
            </a:r>
            <a:endParaRPr lang="ru-RU" spc="-1" dirty="0">
              <a:solidFill>
                <a:srgbClr val="FFFFFF"/>
              </a:solidFill>
              <a:latin typeface="Arial"/>
            </a:endParaRPr>
          </a:p>
        </p:txBody>
      </p:sp>
    </p:spTree>
    <p:extLst>
      <p:ext uri="{BB962C8B-B14F-4D97-AF65-F5344CB8AC3E}">
        <p14:creationId xmlns:p14="http://schemas.microsoft.com/office/powerpoint/2010/main" val="4009901984"/>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4834137" y="692696"/>
            <a:ext cx="3770311" cy="504056"/>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nSpc>
                <a:spcPct val="100000"/>
              </a:lnSpc>
              <a:defRPr/>
            </a:pPr>
            <a:r>
              <a:rPr lang="ru-RU" sz="2400" b="1" strike="noStrike" spc="-1" dirty="0">
                <a:solidFill>
                  <a:srgbClr val="FFFF00"/>
                </a:solidFill>
                <a:latin typeface="Arial"/>
              </a:rPr>
              <a:t>БВС</a:t>
            </a:r>
            <a:r>
              <a:rPr lang="ru-RU" sz="2400" b="1" strike="noStrike" spc="-92" dirty="0">
                <a:solidFill>
                  <a:srgbClr val="FFFF00"/>
                </a:solidFill>
                <a:latin typeface="Arial"/>
              </a:rPr>
              <a:t> </a:t>
            </a:r>
            <a:r>
              <a:rPr lang="ru-RU" sz="2400" b="1" strike="noStrike" spc="-1" dirty="0">
                <a:solidFill>
                  <a:srgbClr val="FFFF00"/>
                </a:solidFill>
                <a:latin typeface="Arial"/>
              </a:rPr>
              <a:t>самолетного</a:t>
            </a:r>
            <a:r>
              <a:rPr lang="ru-RU" sz="2400" b="1" strike="noStrike" spc="-80" dirty="0">
                <a:solidFill>
                  <a:srgbClr val="FFFF00"/>
                </a:solidFill>
                <a:latin typeface="Arial"/>
              </a:rPr>
              <a:t> </a:t>
            </a:r>
            <a:r>
              <a:rPr lang="ru-RU" sz="2400" b="1" strike="noStrike" spc="-21" dirty="0">
                <a:solidFill>
                  <a:srgbClr val="FFFF00"/>
                </a:solidFill>
                <a:latin typeface="Arial"/>
              </a:rPr>
              <a:t>типа</a:t>
            </a:r>
            <a:endParaRPr lang="ru-RU" sz="2400" b="0" strike="noStrike" spc="-1" dirty="0">
              <a:solidFill>
                <a:srgbClr val="FFFF00"/>
              </a:solidFill>
              <a:latin typeface="Arial"/>
            </a:endParaRPr>
          </a:p>
        </p:txBody>
      </p:sp>
      <p:sp>
        <p:nvSpPr>
          <p:cNvPr id="4" name="Прямоугольник 3"/>
          <p:cNvSpPr/>
          <p:nvPr/>
        </p:nvSpPr>
        <p:spPr bwMode="auto">
          <a:xfrm>
            <a:off x="251520" y="1412776"/>
            <a:ext cx="4266685" cy="50405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285750" indent="-285750" algn="just">
              <a:lnSpc>
                <a:spcPct val="100000"/>
              </a:lnSpc>
              <a:buFont typeface="Arial"/>
              <a:buChar char="•"/>
              <a:defRPr/>
            </a:pPr>
            <a:r>
              <a:rPr lang="ru-RU" sz="1700" b="0" strike="noStrike" spc="-1">
                <a:solidFill>
                  <a:srgbClr val="FFFFFF"/>
                </a:solidFill>
                <a:latin typeface="Bahnschrift"/>
              </a:rPr>
              <a:t>Подъемная</a:t>
            </a:r>
            <a:r>
              <a:rPr lang="ru-RU" sz="1700" b="0" strike="noStrike" spc="-52">
                <a:solidFill>
                  <a:srgbClr val="FFFFFF"/>
                </a:solidFill>
                <a:latin typeface="Bahnschrift"/>
              </a:rPr>
              <a:t> </a:t>
            </a:r>
            <a:r>
              <a:rPr lang="ru-RU" sz="1700" b="0" strike="noStrike" spc="-1">
                <a:solidFill>
                  <a:srgbClr val="FFFFFF"/>
                </a:solidFill>
                <a:latin typeface="Bahnschrift"/>
              </a:rPr>
              <a:t>сила</a:t>
            </a:r>
            <a:r>
              <a:rPr lang="ru-RU" sz="1700" b="0" strike="noStrike" spc="-41">
                <a:solidFill>
                  <a:srgbClr val="FFFFFF"/>
                </a:solidFill>
                <a:latin typeface="Bahnschrift"/>
              </a:rPr>
              <a:t> </a:t>
            </a:r>
            <a:r>
              <a:rPr lang="ru-RU" sz="1700" b="0" strike="noStrike" spc="-11">
                <a:solidFill>
                  <a:srgbClr val="FFFFFF"/>
                </a:solidFill>
                <a:latin typeface="Bahnschrift"/>
              </a:rPr>
              <a:t>создается </a:t>
            </a:r>
            <a:r>
              <a:rPr lang="ru-RU" sz="1700" b="0" strike="noStrike" spc="-1">
                <a:solidFill>
                  <a:srgbClr val="FFFFFF"/>
                </a:solidFill>
                <a:latin typeface="Bahnschrift"/>
              </a:rPr>
              <a:t>аэродинамическим</a:t>
            </a:r>
            <a:r>
              <a:rPr lang="ru-RU" sz="1700" b="0" strike="noStrike" spc="-66">
                <a:solidFill>
                  <a:srgbClr val="FFFFFF"/>
                </a:solidFill>
                <a:latin typeface="Bahnschrift"/>
              </a:rPr>
              <a:t> </a:t>
            </a:r>
            <a:r>
              <a:rPr lang="ru-RU" sz="1700" b="0" strike="noStrike" spc="-1">
                <a:solidFill>
                  <a:srgbClr val="FFFFFF"/>
                </a:solidFill>
                <a:latin typeface="Bahnschrift"/>
              </a:rPr>
              <a:t>способом</a:t>
            </a:r>
            <a:r>
              <a:rPr lang="ru-RU" sz="1700" b="0" strike="noStrike" spc="-66">
                <a:solidFill>
                  <a:srgbClr val="FFFFFF"/>
                </a:solidFill>
                <a:latin typeface="Bahnschrift"/>
              </a:rPr>
              <a:t> </a:t>
            </a:r>
            <a:r>
              <a:rPr lang="ru-RU" sz="1700" b="0" strike="noStrike" spc="-1">
                <a:solidFill>
                  <a:srgbClr val="FFFFFF"/>
                </a:solidFill>
                <a:latin typeface="Bahnschrift"/>
              </a:rPr>
              <a:t>за</a:t>
            </a:r>
            <a:r>
              <a:rPr lang="ru-RU" sz="1700" b="0" strike="noStrike" spc="-52">
                <a:solidFill>
                  <a:srgbClr val="FFFFFF"/>
                </a:solidFill>
                <a:latin typeface="Bahnschrift"/>
              </a:rPr>
              <a:t> </a:t>
            </a:r>
            <a:r>
              <a:rPr lang="ru-RU" sz="1700" b="0" strike="noStrike" spc="-21">
                <a:solidFill>
                  <a:srgbClr val="FFFFFF"/>
                </a:solidFill>
                <a:latin typeface="Bahnschrift"/>
              </a:rPr>
              <a:t>счет </a:t>
            </a:r>
            <a:r>
              <a:rPr lang="ru-RU" sz="1700" b="0" strike="noStrike" spc="-1">
                <a:solidFill>
                  <a:srgbClr val="FFFFFF"/>
                </a:solidFill>
                <a:latin typeface="Bahnschrift"/>
              </a:rPr>
              <a:t>напора</a:t>
            </a:r>
            <a:r>
              <a:rPr lang="ru-RU" sz="1700" b="0" strike="noStrike" spc="-32">
                <a:solidFill>
                  <a:srgbClr val="FFFFFF"/>
                </a:solidFill>
                <a:latin typeface="Bahnschrift"/>
              </a:rPr>
              <a:t> </a:t>
            </a:r>
            <a:r>
              <a:rPr lang="ru-RU" sz="1700" b="0" strike="noStrike" spc="-1">
                <a:solidFill>
                  <a:srgbClr val="FFFFFF"/>
                </a:solidFill>
                <a:latin typeface="Bahnschrift"/>
              </a:rPr>
              <a:t>воздуха,</a:t>
            </a:r>
            <a:r>
              <a:rPr lang="ru-RU" sz="1700" b="0" strike="noStrike" spc="-32">
                <a:solidFill>
                  <a:srgbClr val="FFFFFF"/>
                </a:solidFill>
                <a:latin typeface="Bahnschrift"/>
              </a:rPr>
              <a:t> </a:t>
            </a:r>
            <a:r>
              <a:rPr lang="ru-RU" sz="1700" b="0" strike="noStrike" spc="-11">
                <a:solidFill>
                  <a:srgbClr val="FFFFFF"/>
                </a:solidFill>
                <a:latin typeface="Bahnschrift"/>
              </a:rPr>
              <a:t>набегающего</a:t>
            </a:r>
            <a:r>
              <a:rPr lang="ru-RU" sz="1700" b="0" strike="noStrike" spc="-26">
                <a:solidFill>
                  <a:srgbClr val="FFFFFF"/>
                </a:solidFill>
                <a:latin typeface="Bahnschrift"/>
              </a:rPr>
              <a:t> на </a:t>
            </a:r>
            <a:r>
              <a:rPr lang="ru-RU" sz="1700" b="0" strike="noStrike" spc="-1">
                <a:solidFill>
                  <a:srgbClr val="FFFFFF"/>
                </a:solidFill>
                <a:latin typeface="Bahnschrift"/>
              </a:rPr>
              <a:t>неподвижное</a:t>
            </a:r>
            <a:r>
              <a:rPr lang="ru-RU" sz="1700" b="0" strike="noStrike" spc="-80">
                <a:solidFill>
                  <a:srgbClr val="FFFFFF"/>
                </a:solidFill>
                <a:latin typeface="Bahnschrift"/>
              </a:rPr>
              <a:t> </a:t>
            </a:r>
            <a:r>
              <a:rPr lang="ru-RU" sz="1700" b="0" strike="noStrike" spc="-11">
                <a:solidFill>
                  <a:srgbClr val="FFFFFF"/>
                </a:solidFill>
                <a:latin typeface="Bahnschrift"/>
              </a:rPr>
              <a:t>крыло.</a:t>
            </a:r>
            <a:endParaRPr lang="ru-RU" sz="1700" b="0" strike="noStrike" spc="-1">
              <a:solidFill>
                <a:srgbClr val="FFFFFF"/>
              </a:solidFill>
              <a:latin typeface="Bahnschrift"/>
            </a:endParaRPr>
          </a:p>
          <a:p>
            <a:pPr marL="285750" indent="-285750" algn="just">
              <a:lnSpc>
                <a:spcPct val="100000"/>
              </a:lnSpc>
              <a:buFont typeface="Arial"/>
              <a:buChar char="•"/>
              <a:defRPr/>
            </a:pPr>
            <a:r>
              <a:rPr lang="ru-RU" sz="1700" b="0" strike="noStrike" spc="-1">
                <a:solidFill>
                  <a:srgbClr val="FFFFFF"/>
                </a:solidFill>
                <a:latin typeface="Bahnschrift"/>
              </a:rPr>
              <a:t>Преимущества: Большая</a:t>
            </a:r>
            <a:r>
              <a:rPr lang="ru-RU" sz="1700" b="0" strike="noStrike" spc="-66">
                <a:solidFill>
                  <a:srgbClr val="FFFFFF"/>
                </a:solidFill>
                <a:latin typeface="Bahnschrift"/>
              </a:rPr>
              <a:t> </a:t>
            </a:r>
            <a:r>
              <a:rPr lang="ru-RU" sz="1700" b="0" strike="noStrike" spc="-1">
                <a:solidFill>
                  <a:srgbClr val="FFFFFF"/>
                </a:solidFill>
                <a:latin typeface="Bahnschrift"/>
              </a:rPr>
              <a:t>дальность</a:t>
            </a:r>
            <a:r>
              <a:rPr lang="ru-RU" sz="1700" b="0" strike="noStrike" spc="-46">
                <a:solidFill>
                  <a:srgbClr val="FFFFFF"/>
                </a:solidFill>
                <a:latin typeface="Bahnschrift"/>
              </a:rPr>
              <a:t> </a:t>
            </a:r>
            <a:r>
              <a:rPr lang="ru-RU" sz="1700" b="0" strike="noStrike" spc="-1">
                <a:solidFill>
                  <a:srgbClr val="FFFFFF"/>
                </a:solidFill>
                <a:latin typeface="Bahnschrift"/>
              </a:rPr>
              <a:t>полета,</a:t>
            </a:r>
            <a:r>
              <a:rPr lang="ru-RU" sz="1700" b="0" strike="noStrike" spc="-55">
                <a:solidFill>
                  <a:srgbClr val="FFFFFF"/>
                </a:solidFill>
                <a:latin typeface="Bahnschrift"/>
              </a:rPr>
              <a:t> </a:t>
            </a:r>
            <a:r>
              <a:rPr lang="ru-RU" sz="1700" b="0" strike="noStrike" spc="-1">
                <a:solidFill>
                  <a:srgbClr val="FFFFFF"/>
                </a:solidFill>
                <a:latin typeface="Bahnschrift"/>
              </a:rPr>
              <a:t>скорость</a:t>
            </a:r>
            <a:r>
              <a:rPr lang="ru-RU" sz="1700" b="0" strike="noStrike" spc="-41">
                <a:solidFill>
                  <a:srgbClr val="FFFFFF"/>
                </a:solidFill>
                <a:latin typeface="Bahnschrift"/>
              </a:rPr>
              <a:t> </a:t>
            </a:r>
            <a:r>
              <a:rPr lang="ru-RU" sz="1700" b="0" strike="noStrike" spc="-52">
                <a:solidFill>
                  <a:srgbClr val="FFFFFF"/>
                </a:solidFill>
                <a:latin typeface="Bahnschrift"/>
              </a:rPr>
              <a:t>и </a:t>
            </a:r>
            <a:r>
              <a:rPr lang="ru-RU" sz="1700" b="0" strike="noStrike" spc="-11">
                <a:solidFill>
                  <a:srgbClr val="FFFFFF"/>
                </a:solidFill>
                <a:latin typeface="Bahnschrift"/>
              </a:rPr>
              <a:t>высота. (высокая эффективность).</a:t>
            </a:r>
            <a:endParaRPr lang="ru-RU" sz="1700" b="0" strike="noStrike" spc="-1">
              <a:solidFill>
                <a:srgbClr val="FFFFFF"/>
              </a:solidFill>
              <a:latin typeface="Bahnschrift"/>
            </a:endParaRPr>
          </a:p>
          <a:p>
            <a:pPr marL="285750" indent="-285750" algn="just">
              <a:lnSpc>
                <a:spcPct val="100000"/>
              </a:lnSpc>
              <a:buFont typeface="Arial"/>
              <a:buChar char="•"/>
              <a:defRPr/>
            </a:pPr>
            <a:r>
              <a:rPr lang="ru-RU" sz="1700" b="0" strike="noStrike" spc="-11">
                <a:solidFill>
                  <a:srgbClr val="FFFFFF"/>
                </a:solidFill>
                <a:latin typeface="Bahnschrift"/>
              </a:rPr>
              <a:t>Недостатки: наличие сложной инфраструктуры и взлетно — посадочная полоса в случаях тяжелых БВС.</a:t>
            </a:r>
            <a:endParaRPr lang="ru-RU" sz="1700" b="0" strike="noStrike" spc="-1">
              <a:solidFill>
                <a:srgbClr val="FFFFFF"/>
              </a:solidFill>
              <a:latin typeface="Bahnschrift"/>
            </a:endParaRPr>
          </a:p>
          <a:p>
            <a:pPr marL="285750" indent="-285750" algn="just">
              <a:lnSpc>
                <a:spcPct val="100000"/>
              </a:lnSpc>
              <a:buFont typeface="Arial"/>
              <a:buChar char="•"/>
              <a:defRPr/>
            </a:pPr>
            <a:r>
              <a:rPr lang="ru-RU" sz="1700" b="0" strike="noStrike" spc="-1">
                <a:solidFill>
                  <a:srgbClr val="FFFFFF"/>
                </a:solidFill>
                <a:latin typeface="Bahnschrift"/>
              </a:rPr>
              <a:t>Обычно</a:t>
            </a:r>
            <a:r>
              <a:rPr lang="ru-RU" sz="1700" b="0" strike="noStrike" spc="-32">
                <a:solidFill>
                  <a:srgbClr val="FFFFFF"/>
                </a:solidFill>
                <a:latin typeface="Bahnschrift"/>
              </a:rPr>
              <a:t> </a:t>
            </a:r>
            <a:r>
              <a:rPr lang="ru-RU" sz="1700" b="0" strike="noStrike" spc="-1">
                <a:solidFill>
                  <a:srgbClr val="FFFFFF"/>
                </a:solidFill>
                <a:latin typeface="Bahnschrift"/>
              </a:rPr>
              <a:t>нужна</a:t>
            </a:r>
            <a:r>
              <a:rPr lang="ru-RU" sz="1700" b="0" strike="noStrike" spc="-46">
                <a:solidFill>
                  <a:srgbClr val="FFFFFF"/>
                </a:solidFill>
                <a:latin typeface="Bahnschrift"/>
              </a:rPr>
              <a:t> </a:t>
            </a:r>
            <a:r>
              <a:rPr lang="ru-RU" sz="1700" b="0" strike="noStrike" spc="-1">
                <a:solidFill>
                  <a:srgbClr val="FFFFFF"/>
                </a:solidFill>
                <a:latin typeface="Bahnschrift"/>
              </a:rPr>
              <a:t>катапульта</a:t>
            </a:r>
            <a:r>
              <a:rPr lang="ru-RU" sz="1700" b="0" strike="noStrike" spc="-32">
                <a:solidFill>
                  <a:srgbClr val="FFFFFF"/>
                </a:solidFill>
                <a:latin typeface="Bahnschrift"/>
              </a:rPr>
              <a:t> </a:t>
            </a:r>
            <a:r>
              <a:rPr lang="ru-RU" sz="1700" b="0" strike="noStrike" spc="-1">
                <a:solidFill>
                  <a:srgbClr val="FFFFFF"/>
                </a:solidFill>
                <a:latin typeface="Bahnschrift"/>
              </a:rPr>
              <a:t>или</a:t>
            </a:r>
            <a:r>
              <a:rPr lang="ru-RU" sz="1700" b="0" strike="noStrike" spc="-35">
                <a:solidFill>
                  <a:srgbClr val="FFFFFF"/>
                </a:solidFill>
                <a:latin typeface="Bahnschrift"/>
              </a:rPr>
              <a:t> </a:t>
            </a:r>
            <a:r>
              <a:rPr lang="ru-RU" sz="1700" b="0" strike="noStrike" spc="-11">
                <a:solidFill>
                  <a:srgbClr val="FFFFFF"/>
                </a:solidFill>
                <a:latin typeface="Bahnschrift"/>
              </a:rPr>
              <a:t>взлетно- </a:t>
            </a:r>
            <a:r>
              <a:rPr lang="ru-RU" sz="1700" b="0" strike="noStrike" spc="-1">
                <a:solidFill>
                  <a:srgbClr val="FFFFFF"/>
                </a:solidFill>
                <a:latin typeface="Bahnschrift"/>
              </a:rPr>
              <a:t>посадочная</a:t>
            </a:r>
            <a:r>
              <a:rPr lang="ru-RU" sz="1700" b="0" strike="noStrike" spc="-52">
                <a:solidFill>
                  <a:srgbClr val="FFFFFF"/>
                </a:solidFill>
                <a:latin typeface="Bahnschrift"/>
              </a:rPr>
              <a:t> </a:t>
            </a:r>
            <a:r>
              <a:rPr lang="ru-RU" sz="1700" b="0" strike="noStrike" spc="-1">
                <a:solidFill>
                  <a:srgbClr val="FFFFFF"/>
                </a:solidFill>
                <a:latin typeface="Bahnschrift"/>
              </a:rPr>
              <a:t>полоса,</a:t>
            </a:r>
            <a:r>
              <a:rPr lang="ru-RU" sz="1700" b="0" strike="noStrike" spc="-41">
                <a:solidFill>
                  <a:srgbClr val="FFFFFF"/>
                </a:solidFill>
                <a:latin typeface="Bahnschrift"/>
              </a:rPr>
              <a:t> </a:t>
            </a:r>
            <a:r>
              <a:rPr lang="ru-RU" sz="1700" b="0" strike="noStrike" spc="-1">
                <a:solidFill>
                  <a:srgbClr val="FFFFFF"/>
                </a:solidFill>
                <a:latin typeface="Bahnschrift"/>
              </a:rPr>
              <a:t>но</a:t>
            </a:r>
            <a:r>
              <a:rPr lang="ru-RU" sz="1700" b="0" strike="noStrike" spc="-41">
                <a:solidFill>
                  <a:srgbClr val="FFFFFF"/>
                </a:solidFill>
                <a:latin typeface="Bahnschrift"/>
              </a:rPr>
              <a:t> </a:t>
            </a:r>
            <a:r>
              <a:rPr lang="ru-RU" sz="1700" b="0" strike="noStrike" spc="-1">
                <a:solidFill>
                  <a:srgbClr val="FFFFFF"/>
                </a:solidFill>
                <a:latin typeface="Bahnschrift"/>
              </a:rPr>
              <a:t>есть</a:t>
            </a:r>
            <a:r>
              <a:rPr lang="ru-RU" sz="1700" b="0" strike="noStrike" spc="-26">
                <a:solidFill>
                  <a:srgbClr val="FFFFFF"/>
                </a:solidFill>
                <a:latin typeface="Bahnschrift"/>
              </a:rPr>
              <a:t> </a:t>
            </a:r>
            <a:r>
              <a:rPr lang="ru-RU" sz="1700" b="0" strike="noStrike" spc="-11">
                <a:solidFill>
                  <a:srgbClr val="FFFFFF"/>
                </a:solidFill>
                <a:latin typeface="Bahnschrift"/>
              </a:rPr>
              <a:t>маленькие БВС, </a:t>
            </a:r>
            <a:r>
              <a:rPr lang="ru-RU" sz="1700" b="0" strike="noStrike" spc="-1">
                <a:solidFill>
                  <a:srgbClr val="FFFFFF"/>
                </a:solidFill>
                <a:latin typeface="Bahnschrift"/>
              </a:rPr>
              <a:t>которые</a:t>
            </a:r>
            <a:r>
              <a:rPr lang="ru-RU" sz="1700" b="0" strike="noStrike" spc="-60">
                <a:solidFill>
                  <a:srgbClr val="FFFFFF"/>
                </a:solidFill>
                <a:latin typeface="Bahnschrift"/>
              </a:rPr>
              <a:t> </a:t>
            </a:r>
            <a:r>
              <a:rPr lang="ru-RU" sz="1700" b="0" strike="noStrike" spc="-1">
                <a:solidFill>
                  <a:srgbClr val="FFFFFF"/>
                </a:solidFill>
                <a:latin typeface="Bahnschrift"/>
              </a:rPr>
              <a:t>могут</a:t>
            </a:r>
            <a:r>
              <a:rPr lang="ru-RU" sz="1700" b="0" strike="noStrike" spc="-55">
                <a:solidFill>
                  <a:srgbClr val="FFFFFF"/>
                </a:solidFill>
                <a:latin typeface="Bahnschrift"/>
              </a:rPr>
              <a:t> </a:t>
            </a:r>
            <a:r>
              <a:rPr lang="ru-RU" sz="1700" b="0" strike="noStrike" spc="-1">
                <a:solidFill>
                  <a:srgbClr val="FFFFFF"/>
                </a:solidFill>
                <a:latin typeface="Bahnschrift"/>
              </a:rPr>
              <a:t>быть</a:t>
            </a:r>
            <a:r>
              <a:rPr lang="ru-RU" sz="1700" b="0" strike="noStrike" spc="-32">
                <a:solidFill>
                  <a:srgbClr val="FFFFFF"/>
                </a:solidFill>
                <a:latin typeface="Bahnschrift"/>
              </a:rPr>
              <a:t> </a:t>
            </a:r>
            <a:r>
              <a:rPr lang="ru-RU" sz="1700" b="0" strike="noStrike" spc="-1">
                <a:solidFill>
                  <a:srgbClr val="FFFFFF"/>
                </a:solidFill>
                <a:latin typeface="Bahnschrift"/>
              </a:rPr>
              <a:t>запущены</a:t>
            </a:r>
            <a:r>
              <a:rPr lang="ru-RU" sz="1700" b="0" strike="noStrike" spc="-60">
                <a:solidFill>
                  <a:srgbClr val="FFFFFF"/>
                </a:solidFill>
                <a:latin typeface="Bahnschrift"/>
              </a:rPr>
              <a:t> </a:t>
            </a:r>
            <a:r>
              <a:rPr lang="ru-RU" sz="1700" b="0" strike="noStrike" spc="-11">
                <a:solidFill>
                  <a:srgbClr val="FFFFFF"/>
                </a:solidFill>
                <a:latin typeface="Bahnschrift"/>
              </a:rPr>
              <a:t>рукой.</a:t>
            </a:r>
            <a:endParaRPr lang="ru-RU" sz="1700" b="0" strike="noStrike" spc="-1">
              <a:solidFill>
                <a:srgbClr val="FFFFFF"/>
              </a:solidFill>
              <a:latin typeface="Bahnschrift"/>
            </a:endParaRPr>
          </a:p>
          <a:p>
            <a:pPr marL="285750" indent="-285750" algn="just">
              <a:lnSpc>
                <a:spcPct val="100000"/>
              </a:lnSpc>
              <a:buFont typeface="Arial"/>
              <a:buChar char="•"/>
              <a:defRPr/>
            </a:pPr>
            <a:r>
              <a:rPr lang="ru-RU" sz="1700" b="0" strike="noStrike" spc="-1">
                <a:solidFill>
                  <a:srgbClr val="FFFFFF"/>
                </a:solidFill>
                <a:latin typeface="Bahnschrift"/>
              </a:rPr>
              <a:t>При</a:t>
            </a:r>
            <a:r>
              <a:rPr lang="ru-RU" sz="1700" b="0" strike="noStrike" spc="-15">
                <a:solidFill>
                  <a:srgbClr val="FFFFFF"/>
                </a:solidFill>
                <a:latin typeface="Bahnschrift"/>
              </a:rPr>
              <a:t> </a:t>
            </a:r>
            <a:r>
              <a:rPr lang="ru-RU" sz="1700" b="0" strike="noStrike" spc="-1">
                <a:solidFill>
                  <a:srgbClr val="FFFFFF"/>
                </a:solidFill>
                <a:latin typeface="Bahnschrift"/>
              </a:rPr>
              <a:t>посадке</a:t>
            </a:r>
            <a:r>
              <a:rPr lang="ru-RU" sz="1700" b="0" strike="noStrike" spc="-26">
                <a:solidFill>
                  <a:srgbClr val="FFFFFF"/>
                </a:solidFill>
                <a:latin typeface="Bahnschrift"/>
              </a:rPr>
              <a:t> </a:t>
            </a:r>
            <a:r>
              <a:rPr lang="ru-RU" sz="1700" b="0" strike="noStrike" spc="-1">
                <a:solidFill>
                  <a:srgbClr val="FFFFFF"/>
                </a:solidFill>
                <a:latin typeface="Bahnschrift"/>
              </a:rPr>
              <a:t>БВС</a:t>
            </a:r>
            <a:r>
              <a:rPr lang="ru-RU" sz="1700" b="0" strike="noStrike" spc="-11">
                <a:solidFill>
                  <a:srgbClr val="FFFFFF"/>
                </a:solidFill>
                <a:latin typeface="Bahnschrift"/>
              </a:rPr>
              <a:t> применяются</a:t>
            </a:r>
            <a:r>
              <a:rPr lang="ru-RU" sz="1700" b="0" strike="noStrike" spc="-26">
                <a:solidFill>
                  <a:srgbClr val="FFFFFF"/>
                </a:solidFill>
                <a:latin typeface="Bahnschrift"/>
              </a:rPr>
              <a:t> </a:t>
            </a:r>
            <a:r>
              <a:rPr lang="ru-RU" sz="1700" b="0" strike="noStrike" spc="-11">
                <a:solidFill>
                  <a:srgbClr val="FFFFFF"/>
                </a:solidFill>
                <a:latin typeface="Bahnschrift"/>
              </a:rPr>
              <a:t>уловители </a:t>
            </a:r>
            <a:r>
              <a:rPr lang="ru-RU" sz="1700" b="0" strike="noStrike" spc="-1">
                <a:solidFill>
                  <a:srgbClr val="FFFFFF"/>
                </a:solidFill>
                <a:latin typeface="Bahnschrift"/>
              </a:rPr>
              <a:t>(сетки,</a:t>
            </a:r>
            <a:r>
              <a:rPr lang="ru-RU" sz="1700" b="0" strike="noStrike" spc="-41">
                <a:solidFill>
                  <a:srgbClr val="FFFFFF"/>
                </a:solidFill>
                <a:latin typeface="Bahnschrift"/>
              </a:rPr>
              <a:t> </a:t>
            </a:r>
            <a:r>
              <a:rPr lang="ru-RU" sz="1700" b="0" strike="noStrike" spc="-1">
                <a:solidFill>
                  <a:srgbClr val="FFFFFF"/>
                </a:solidFill>
                <a:latin typeface="Bahnschrift"/>
              </a:rPr>
              <a:t>тросы,</a:t>
            </a:r>
            <a:r>
              <a:rPr lang="ru-RU" sz="1700" b="0" strike="noStrike" spc="-35">
                <a:solidFill>
                  <a:srgbClr val="FFFFFF"/>
                </a:solidFill>
                <a:latin typeface="Bahnschrift"/>
              </a:rPr>
              <a:t> </a:t>
            </a:r>
            <a:r>
              <a:rPr lang="ru-RU" sz="1700" b="0" strike="noStrike" spc="-1">
                <a:solidFill>
                  <a:srgbClr val="FFFFFF"/>
                </a:solidFill>
                <a:latin typeface="Bahnschrift"/>
              </a:rPr>
              <a:t>парашюты,</a:t>
            </a:r>
            <a:r>
              <a:rPr lang="ru-RU" sz="1700" b="0" strike="noStrike" spc="-35">
                <a:solidFill>
                  <a:srgbClr val="FFFFFF"/>
                </a:solidFill>
                <a:latin typeface="Bahnschrift"/>
              </a:rPr>
              <a:t> </a:t>
            </a:r>
            <a:r>
              <a:rPr lang="ru-RU" sz="1700" b="0" strike="noStrike" spc="-1">
                <a:solidFill>
                  <a:srgbClr val="FFFFFF"/>
                </a:solidFill>
                <a:latin typeface="Bahnschrift"/>
              </a:rPr>
              <a:t>или</a:t>
            </a:r>
            <a:r>
              <a:rPr lang="ru-RU" sz="1700" b="0" strike="noStrike" spc="-46">
                <a:solidFill>
                  <a:srgbClr val="FFFFFF"/>
                </a:solidFill>
                <a:latin typeface="Bahnschrift"/>
              </a:rPr>
              <a:t> </a:t>
            </a:r>
            <a:r>
              <a:rPr lang="ru-RU" sz="1700" b="0" strike="noStrike" spc="-11">
                <a:solidFill>
                  <a:srgbClr val="FFFFFF"/>
                </a:solidFill>
                <a:latin typeface="Bahnschrift"/>
              </a:rPr>
              <a:t>посадочные </a:t>
            </a:r>
            <a:r>
              <a:rPr lang="ru-RU" sz="1700" b="0" strike="noStrike" spc="-1">
                <a:solidFill>
                  <a:srgbClr val="FFFFFF"/>
                </a:solidFill>
                <a:latin typeface="Bahnschrift"/>
              </a:rPr>
              <a:t>полосы).</a:t>
            </a:r>
            <a:endParaRPr/>
          </a:p>
        </p:txBody>
      </p:sp>
      <p:pic>
        <p:nvPicPr>
          <p:cNvPr id="5" name="Рисунок 4"/>
          <p:cNvPicPr/>
          <p:nvPr/>
        </p:nvPicPr>
        <p:blipFill>
          <a:blip r:embed="rId2"/>
          <a:stretch/>
        </p:blipFill>
        <p:spPr bwMode="auto">
          <a:xfrm>
            <a:off x="4644008" y="1412776"/>
            <a:ext cx="4193504" cy="4680520"/>
          </a:xfrm>
          <a:prstGeom prst="rect">
            <a:avLst/>
          </a:prstGeom>
          <a:ln w="0">
            <a:noFill/>
          </a:ln>
          <a:effectLst>
            <a:softEdge rad="6350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4860032" y="692696"/>
            <a:ext cx="4864320" cy="110844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12600">
              <a:lnSpc>
                <a:spcPts val="2605"/>
              </a:lnSpc>
              <a:defRPr/>
            </a:pPr>
            <a:r>
              <a:rPr lang="ru-RU" sz="2400" b="1" strike="noStrike" spc="-1" dirty="0">
                <a:solidFill>
                  <a:srgbClr val="FFFF00"/>
                </a:solidFill>
                <a:latin typeface="Bahnschrift"/>
              </a:rPr>
              <a:t>БВС</a:t>
            </a:r>
            <a:r>
              <a:rPr lang="ru-RU" sz="2400" b="1" strike="noStrike" spc="-97" dirty="0">
                <a:solidFill>
                  <a:srgbClr val="FFFF00"/>
                </a:solidFill>
                <a:latin typeface="Bahnschrift"/>
              </a:rPr>
              <a:t> </a:t>
            </a:r>
            <a:r>
              <a:rPr lang="ru-RU" sz="2400" b="1" strike="noStrike" spc="-1" dirty="0">
                <a:solidFill>
                  <a:srgbClr val="FFFF00"/>
                </a:solidFill>
                <a:latin typeface="Bahnschrift"/>
              </a:rPr>
              <a:t>аэростатического</a:t>
            </a:r>
            <a:r>
              <a:rPr lang="ru-RU" sz="2400" b="1" strike="noStrike" spc="-110" dirty="0">
                <a:solidFill>
                  <a:srgbClr val="FFFF00"/>
                </a:solidFill>
                <a:latin typeface="Bahnschrift"/>
              </a:rPr>
              <a:t> </a:t>
            </a:r>
            <a:r>
              <a:rPr lang="ru-RU" sz="2400" b="1" strike="noStrike" spc="-21" dirty="0">
                <a:solidFill>
                  <a:srgbClr val="FFFF00"/>
                </a:solidFill>
                <a:latin typeface="Bahnschrift"/>
              </a:rPr>
              <a:t>типа</a:t>
            </a:r>
            <a:endParaRPr lang="ru-RU" sz="2400" b="0" strike="noStrike" spc="-1" dirty="0">
              <a:solidFill>
                <a:srgbClr val="FFFF00"/>
              </a:solidFill>
              <a:latin typeface="Bahnschrift"/>
            </a:endParaRPr>
          </a:p>
        </p:txBody>
      </p:sp>
      <p:sp>
        <p:nvSpPr>
          <p:cNvPr id="4" name="Прямоугольник 3"/>
          <p:cNvSpPr/>
          <p:nvPr/>
        </p:nvSpPr>
        <p:spPr bwMode="auto">
          <a:xfrm>
            <a:off x="395536" y="1657120"/>
            <a:ext cx="4379400" cy="431856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285750" indent="-285750" algn="just">
              <a:lnSpc>
                <a:spcPct val="100000"/>
              </a:lnSpc>
              <a:spcBef>
                <a:spcPts val="1417"/>
              </a:spcBef>
              <a:spcAft>
                <a:spcPts val="1417"/>
              </a:spcAft>
              <a:buFont typeface="Arial"/>
              <a:buChar char="•"/>
              <a:defRPr/>
            </a:pPr>
            <a:r>
              <a:rPr lang="ru-RU" sz="1800" b="0" strike="noStrike" spc="-1" dirty="0">
                <a:solidFill>
                  <a:srgbClr val="FFFFFF"/>
                </a:solidFill>
                <a:latin typeface="Bahnschrift"/>
                <a:ea typeface="Microsoft YaHei"/>
              </a:rPr>
              <a:t>Подъемная</a:t>
            </a:r>
            <a:r>
              <a:rPr lang="ru-RU" sz="1800" b="0" strike="noStrike" spc="-72" dirty="0">
                <a:solidFill>
                  <a:srgbClr val="FFFFFF"/>
                </a:solidFill>
                <a:latin typeface="Bahnschrift"/>
                <a:ea typeface="Microsoft YaHei"/>
              </a:rPr>
              <a:t> </a:t>
            </a:r>
            <a:r>
              <a:rPr lang="ru-RU" sz="1800" b="0" strike="noStrike" spc="-1" dirty="0">
                <a:solidFill>
                  <a:srgbClr val="FFFFFF"/>
                </a:solidFill>
                <a:latin typeface="Bahnschrift"/>
                <a:ea typeface="Microsoft YaHei"/>
              </a:rPr>
              <a:t>сила</a:t>
            </a:r>
            <a:r>
              <a:rPr lang="ru-RU" sz="1800" b="0" strike="noStrike" spc="-55" dirty="0">
                <a:solidFill>
                  <a:srgbClr val="FFFFFF"/>
                </a:solidFill>
                <a:latin typeface="Bahnschrift"/>
                <a:ea typeface="Microsoft YaHei"/>
              </a:rPr>
              <a:t> </a:t>
            </a:r>
            <a:r>
              <a:rPr lang="ru-RU" sz="1800" b="0" strike="noStrike" spc="-1" dirty="0">
                <a:solidFill>
                  <a:srgbClr val="FFFFFF"/>
                </a:solidFill>
                <a:latin typeface="Bahnschrift"/>
                <a:ea typeface="Microsoft YaHei"/>
              </a:rPr>
              <a:t>создается</a:t>
            </a:r>
            <a:r>
              <a:rPr lang="ru-RU" sz="1800" b="0" strike="noStrike" spc="-60" dirty="0">
                <a:solidFill>
                  <a:srgbClr val="FFFFFF"/>
                </a:solidFill>
                <a:latin typeface="Bahnschrift"/>
                <a:ea typeface="Microsoft YaHei"/>
              </a:rPr>
              <a:t> </a:t>
            </a:r>
            <a:r>
              <a:rPr lang="ru-RU" sz="1800" b="0" strike="noStrike" spc="-11" dirty="0">
                <a:solidFill>
                  <a:srgbClr val="FFFFFF"/>
                </a:solidFill>
                <a:latin typeface="Bahnschrift"/>
                <a:ea typeface="Microsoft YaHei"/>
              </a:rPr>
              <a:t>преимущественно </a:t>
            </a:r>
            <a:r>
              <a:rPr lang="ru-RU" sz="1800" b="0" strike="noStrike" spc="-1" dirty="0">
                <a:solidFill>
                  <a:srgbClr val="FFFFFF"/>
                </a:solidFill>
                <a:latin typeface="Bahnschrift"/>
                <a:ea typeface="Microsoft YaHei"/>
              </a:rPr>
              <a:t>за</a:t>
            </a:r>
            <a:r>
              <a:rPr lang="ru-RU" sz="1800" b="0" strike="noStrike" spc="-41" dirty="0">
                <a:solidFill>
                  <a:srgbClr val="FFFFFF"/>
                </a:solidFill>
                <a:latin typeface="Bahnschrift"/>
                <a:ea typeface="Microsoft YaHei"/>
              </a:rPr>
              <a:t> </a:t>
            </a:r>
            <a:r>
              <a:rPr lang="ru-RU" sz="1800" b="0" strike="noStrike" spc="-1" dirty="0">
                <a:solidFill>
                  <a:srgbClr val="FFFFFF"/>
                </a:solidFill>
                <a:latin typeface="Bahnschrift"/>
                <a:ea typeface="Microsoft YaHei"/>
              </a:rPr>
              <a:t>счет</a:t>
            </a:r>
            <a:r>
              <a:rPr lang="ru-RU" sz="1800" b="0" strike="noStrike" spc="-35" dirty="0">
                <a:solidFill>
                  <a:srgbClr val="FFFFFF"/>
                </a:solidFill>
                <a:latin typeface="Bahnschrift"/>
                <a:ea typeface="Microsoft YaHei"/>
              </a:rPr>
              <a:t> </a:t>
            </a:r>
            <a:r>
              <a:rPr lang="ru-RU" sz="1800" b="0" strike="noStrike" spc="-1" dirty="0">
                <a:solidFill>
                  <a:srgbClr val="FFFFFF"/>
                </a:solidFill>
                <a:latin typeface="Bahnschrift"/>
                <a:ea typeface="Microsoft YaHei"/>
              </a:rPr>
              <a:t>архимедовой</a:t>
            </a:r>
            <a:r>
              <a:rPr lang="ru-RU" sz="1800" b="0" strike="noStrike" spc="-52" dirty="0">
                <a:solidFill>
                  <a:srgbClr val="FFFFFF"/>
                </a:solidFill>
                <a:latin typeface="Bahnschrift"/>
                <a:ea typeface="Microsoft YaHei"/>
              </a:rPr>
              <a:t> </a:t>
            </a:r>
            <a:r>
              <a:rPr lang="ru-RU" sz="1800" b="0" strike="noStrike" spc="-1" dirty="0">
                <a:solidFill>
                  <a:srgbClr val="FFFFFF"/>
                </a:solidFill>
                <a:latin typeface="Bahnschrift"/>
                <a:ea typeface="Microsoft YaHei"/>
              </a:rPr>
              <a:t>силы,</a:t>
            </a:r>
            <a:r>
              <a:rPr lang="ru-RU" sz="1800" b="0" strike="noStrike" spc="-41" dirty="0">
                <a:solidFill>
                  <a:srgbClr val="FFFFFF"/>
                </a:solidFill>
                <a:latin typeface="Bahnschrift"/>
                <a:ea typeface="Microsoft YaHei"/>
              </a:rPr>
              <a:t> </a:t>
            </a:r>
            <a:r>
              <a:rPr lang="ru-RU" sz="1800" b="0" strike="noStrike" spc="-1" dirty="0">
                <a:solidFill>
                  <a:srgbClr val="FFFFFF"/>
                </a:solidFill>
                <a:latin typeface="Bahnschrift"/>
                <a:ea typeface="Microsoft YaHei"/>
              </a:rPr>
              <a:t>действующей</a:t>
            </a:r>
            <a:r>
              <a:rPr lang="ru-RU" sz="1800" b="0" strike="noStrike" spc="-52" dirty="0">
                <a:solidFill>
                  <a:srgbClr val="FFFFFF"/>
                </a:solidFill>
                <a:latin typeface="Bahnschrift"/>
                <a:ea typeface="Microsoft YaHei"/>
              </a:rPr>
              <a:t> </a:t>
            </a:r>
            <a:r>
              <a:rPr lang="ru-RU" sz="1800" b="0" strike="noStrike" spc="-26" dirty="0">
                <a:solidFill>
                  <a:srgbClr val="FFFFFF"/>
                </a:solidFill>
                <a:latin typeface="Bahnschrift"/>
                <a:ea typeface="Microsoft YaHei"/>
              </a:rPr>
              <a:t>на </a:t>
            </a:r>
            <a:r>
              <a:rPr lang="ru-RU" sz="1800" b="0" strike="noStrike" spc="-1" dirty="0">
                <a:solidFill>
                  <a:srgbClr val="FFFFFF"/>
                </a:solidFill>
                <a:latin typeface="Bahnschrift"/>
                <a:ea typeface="Microsoft YaHei"/>
              </a:rPr>
              <a:t>баллон,</a:t>
            </a:r>
            <a:r>
              <a:rPr lang="ru-RU" sz="1800" b="0" strike="noStrike" spc="-60" dirty="0">
                <a:solidFill>
                  <a:srgbClr val="FFFFFF"/>
                </a:solidFill>
                <a:latin typeface="Bahnschrift"/>
                <a:ea typeface="Microsoft YaHei"/>
              </a:rPr>
              <a:t> </a:t>
            </a:r>
            <a:r>
              <a:rPr lang="ru-RU" sz="1800" b="0" strike="noStrike" spc="-1" dirty="0">
                <a:solidFill>
                  <a:srgbClr val="FFFFFF"/>
                </a:solidFill>
                <a:latin typeface="Bahnschrift"/>
                <a:ea typeface="Microsoft YaHei"/>
              </a:rPr>
              <a:t>заполненным</a:t>
            </a:r>
            <a:r>
              <a:rPr lang="ru-RU" sz="1800" b="0" strike="noStrike" spc="-52" dirty="0">
                <a:solidFill>
                  <a:srgbClr val="FFFFFF"/>
                </a:solidFill>
                <a:latin typeface="Bahnschrift"/>
                <a:ea typeface="Microsoft YaHei"/>
              </a:rPr>
              <a:t> </a:t>
            </a:r>
            <a:r>
              <a:rPr lang="ru-RU" sz="1800" b="0" strike="noStrike" spc="-1" dirty="0">
                <a:solidFill>
                  <a:srgbClr val="FFFFFF"/>
                </a:solidFill>
                <a:latin typeface="Bahnschrift"/>
                <a:ea typeface="Microsoft YaHei"/>
              </a:rPr>
              <a:t>легким</a:t>
            </a:r>
            <a:r>
              <a:rPr lang="ru-RU" sz="1800" b="0" strike="noStrike" spc="-60" dirty="0">
                <a:solidFill>
                  <a:srgbClr val="FFFFFF"/>
                </a:solidFill>
                <a:latin typeface="Bahnschrift"/>
                <a:ea typeface="Microsoft YaHei"/>
              </a:rPr>
              <a:t> </a:t>
            </a:r>
            <a:r>
              <a:rPr lang="ru-RU" sz="1800" b="0" strike="noStrike" spc="-11" dirty="0">
                <a:solidFill>
                  <a:srgbClr val="FFFFFF"/>
                </a:solidFill>
                <a:latin typeface="Bahnschrift"/>
                <a:ea typeface="Microsoft YaHei"/>
              </a:rPr>
              <a:t>газом.</a:t>
            </a:r>
            <a:endParaRPr lang="ru-RU" sz="1800" b="0" strike="noStrike" spc="-1" dirty="0">
              <a:solidFill>
                <a:srgbClr val="FFFFFF"/>
              </a:solidFill>
              <a:latin typeface="Bahnschrift"/>
            </a:endParaRPr>
          </a:p>
          <a:p>
            <a:pPr marL="298350" indent="-285750" algn="just">
              <a:lnSpc>
                <a:spcPct val="100000"/>
              </a:lnSpc>
              <a:spcBef>
                <a:spcPts val="99"/>
              </a:spcBef>
              <a:buFont typeface="Arial"/>
              <a:buChar char="•"/>
              <a:defRPr/>
            </a:pPr>
            <a:r>
              <a:rPr lang="ru-RU" sz="1800" b="0" strike="noStrike" spc="-1" dirty="0">
                <a:solidFill>
                  <a:srgbClr val="FFFFFF"/>
                </a:solidFill>
                <a:latin typeface="Bahnschrift"/>
                <a:ea typeface="Microsoft YaHei"/>
              </a:rPr>
              <a:t>Этот</a:t>
            </a:r>
            <a:r>
              <a:rPr lang="ru-RU" sz="1800" b="0" strike="noStrike" spc="-41" dirty="0">
                <a:solidFill>
                  <a:srgbClr val="FFFFFF"/>
                </a:solidFill>
                <a:latin typeface="Bahnschrift"/>
                <a:ea typeface="Microsoft YaHei"/>
              </a:rPr>
              <a:t> </a:t>
            </a:r>
            <a:r>
              <a:rPr lang="ru-RU" sz="1800" b="0" strike="noStrike" spc="-1" dirty="0">
                <a:solidFill>
                  <a:srgbClr val="FFFFFF"/>
                </a:solidFill>
                <a:latin typeface="Bahnschrift"/>
                <a:ea typeface="Microsoft YaHei"/>
              </a:rPr>
              <a:t>класс</a:t>
            </a:r>
            <a:r>
              <a:rPr lang="ru-RU" sz="1800" b="0" strike="noStrike" spc="-32" dirty="0">
                <a:solidFill>
                  <a:srgbClr val="FFFFFF"/>
                </a:solidFill>
                <a:latin typeface="Bahnschrift"/>
                <a:ea typeface="Microsoft YaHei"/>
              </a:rPr>
              <a:t> </a:t>
            </a:r>
            <a:r>
              <a:rPr lang="ru-RU" sz="1800" b="0" strike="noStrike" spc="-1" dirty="0">
                <a:solidFill>
                  <a:srgbClr val="FFFFFF"/>
                </a:solidFill>
                <a:latin typeface="Bahnschrift"/>
                <a:ea typeface="Microsoft YaHei"/>
              </a:rPr>
              <a:t>представлен,</a:t>
            </a:r>
            <a:r>
              <a:rPr lang="ru-RU" sz="1800" b="0" strike="noStrike" spc="-55" dirty="0">
                <a:solidFill>
                  <a:srgbClr val="FFFFFF"/>
                </a:solidFill>
                <a:latin typeface="Bahnschrift"/>
                <a:ea typeface="Microsoft YaHei"/>
              </a:rPr>
              <a:t> </a:t>
            </a:r>
            <a:r>
              <a:rPr lang="ru-RU" sz="1800" b="0" strike="noStrike" spc="-1" dirty="0">
                <a:solidFill>
                  <a:srgbClr val="FFFFFF"/>
                </a:solidFill>
                <a:latin typeface="Bahnschrift"/>
                <a:ea typeface="Microsoft YaHei"/>
              </a:rPr>
              <a:t>в</a:t>
            </a:r>
            <a:r>
              <a:rPr lang="ru-RU" sz="1800" b="0" strike="noStrike" spc="-35" dirty="0">
                <a:solidFill>
                  <a:srgbClr val="FFFFFF"/>
                </a:solidFill>
                <a:latin typeface="Bahnschrift"/>
                <a:ea typeface="Microsoft YaHei"/>
              </a:rPr>
              <a:t> </a:t>
            </a:r>
            <a:r>
              <a:rPr lang="ru-RU" sz="1800" b="0" strike="noStrike" spc="-11" dirty="0">
                <a:solidFill>
                  <a:srgbClr val="FFFFFF"/>
                </a:solidFill>
                <a:latin typeface="Bahnschrift"/>
                <a:ea typeface="Microsoft YaHei"/>
              </a:rPr>
              <a:t>основном, </a:t>
            </a:r>
            <a:r>
              <a:rPr lang="ru-RU" sz="1800" b="0" strike="noStrike" spc="-1" dirty="0">
                <a:solidFill>
                  <a:srgbClr val="FFFFFF"/>
                </a:solidFill>
                <a:latin typeface="Bahnschrift"/>
                <a:ea typeface="Microsoft YaHei"/>
              </a:rPr>
              <a:t>беспилотными</a:t>
            </a:r>
            <a:r>
              <a:rPr lang="ru-RU" sz="1800" b="0" strike="noStrike" spc="-75" dirty="0">
                <a:solidFill>
                  <a:srgbClr val="FFFFFF"/>
                </a:solidFill>
                <a:latin typeface="Bahnschrift"/>
                <a:ea typeface="Microsoft YaHei"/>
              </a:rPr>
              <a:t> </a:t>
            </a:r>
            <a:r>
              <a:rPr lang="ru-RU" sz="1800" b="0" strike="noStrike" spc="-11" dirty="0">
                <a:solidFill>
                  <a:srgbClr val="FFFFFF"/>
                </a:solidFill>
                <a:latin typeface="Bahnschrift"/>
                <a:ea typeface="Microsoft YaHei"/>
              </a:rPr>
              <a:t>дирижаблями.</a:t>
            </a:r>
            <a:endParaRPr lang="ru-RU" sz="1800" b="0" strike="noStrike" spc="-1" dirty="0">
              <a:solidFill>
                <a:srgbClr val="FFFFFF"/>
              </a:solidFill>
              <a:latin typeface="Bahnschrift"/>
            </a:endParaRPr>
          </a:p>
          <a:p>
            <a:pPr marL="298350" indent="-285750" algn="just">
              <a:lnSpc>
                <a:spcPct val="100000"/>
              </a:lnSpc>
              <a:spcBef>
                <a:spcPts val="99"/>
              </a:spcBef>
              <a:buFont typeface="Arial"/>
              <a:buChar char="•"/>
              <a:defRPr/>
            </a:pPr>
            <a:endParaRPr lang="ru-RU" sz="1800" b="0" strike="noStrike" spc="-1" dirty="0">
              <a:solidFill>
                <a:srgbClr val="FFFFFF"/>
              </a:solidFill>
              <a:latin typeface="Bahnschrift"/>
            </a:endParaRPr>
          </a:p>
          <a:p>
            <a:pPr marL="298350" indent="-285750" algn="just">
              <a:lnSpc>
                <a:spcPct val="100000"/>
              </a:lnSpc>
              <a:spcBef>
                <a:spcPts val="99"/>
              </a:spcBef>
              <a:buFont typeface="Arial"/>
              <a:buChar char="•"/>
              <a:defRPr/>
            </a:pPr>
            <a:r>
              <a:rPr lang="ru-RU" sz="1800" b="0" strike="noStrike" spc="-1" dirty="0">
                <a:solidFill>
                  <a:srgbClr val="FFFFFF"/>
                </a:solidFill>
                <a:latin typeface="Bahnschrift"/>
                <a:ea typeface="Microsoft YaHei"/>
              </a:rPr>
              <a:t>Преимущества:</a:t>
            </a:r>
            <a:r>
              <a:rPr lang="ru-RU" sz="1800" b="0" strike="noStrike" spc="-80" dirty="0">
                <a:solidFill>
                  <a:srgbClr val="FFFFFF"/>
                </a:solidFill>
                <a:latin typeface="Bahnschrift"/>
                <a:ea typeface="Microsoft YaHei"/>
              </a:rPr>
              <a:t> </a:t>
            </a:r>
            <a:r>
              <a:rPr lang="ru-RU" sz="1800" b="0" strike="noStrike" spc="-1" dirty="0">
                <a:solidFill>
                  <a:srgbClr val="FFFFFF"/>
                </a:solidFill>
                <a:latin typeface="Bahnschrift"/>
                <a:ea typeface="Microsoft YaHei"/>
              </a:rPr>
              <a:t>большая</a:t>
            </a:r>
            <a:r>
              <a:rPr lang="ru-RU" sz="1800" b="0" strike="noStrike" spc="-80" dirty="0">
                <a:solidFill>
                  <a:srgbClr val="FFFFFF"/>
                </a:solidFill>
                <a:latin typeface="Bahnschrift"/>
                <a:ea typeface="Microsoft YaHei"/>
              </a:rPr>
              <a:t> </a:t>
            </a:r>
            <a:r>
              <a:rPr lang="ru-RU" sz="1800" b="0" strike="noStrike" spc="-11" dirty="0">
                <a:solidFill>
                  <a:srgbClr val="FFFFFF"/>
                </a:solidFill>
                <a:latin typeface="Bahnschrift"/>
                <a:ea typeface="Microsoft YaHei"/>
              </a:rPr>
              <a:t>грузоподъемность, </a:t>
            </a:r>
            <a:r>
              <a:rPr lang="ru-RU" sz="1800" b="0" strike="noStrike" spc="-1" dirty="0">
                <a:solidFill>
                  <a:srgbClr val="FFFFFF"/>
                </a:solidFill>
                <a:latin typeface="Bahnschrift"/>
                <a:ea typeface="Microsoft YaHei"/>
              </a:rPr>
              <a:t>дальность</a:t>
            </a:r>
            <a:r>
              <a:rPr lang="ru-RU" sz="1800" b="0" strike="noStrike" spc="-46" dirty="0">
                <a:solidFill>
                  <a:srgbClr val="FFFFFF"/>
                </a:solidFill>
                <a:latin typeface="Bahnschrift"/>
                <a:ea typeface="Microsoft YaHei"/>
              </a:rPr>
              <a:t> </a:t>
            </a:r>
            <a:r>
              <a:rPr lang="ru-RU" sz="1800" b="0" strike="noStrike" spc="-1" dirty="0">
                <a:solidFill>
                  <a:srgbClr val="FFFFFF"/>
                </a:solidFill>
                <a:latin typeface="Bahnschrift"/>
                <a:ea typeface="Microsoft YaHei"/>
              </a:rPr>
              <a:t>и</a:t>
            </a:r>
            <a:r>
              <a:rPr lang="ru-RU" sz="1800" b="0" strike="noStrike" spc="-35" dirty="0">
                <a:solidFill>
                  <a:srgbClr val="FFFFFF"/>
                </a:solidFill>
                <a:latin typeface="Bahnschrift"/>
                <a:ea typeface="Microsoft YaHei"/>
              </a:rPr>
              <a:t> </a:t>
            </a:r>
            <a:r>
              <a:rPr lang="ru-RU" sz="1800" b="0" strike="noStrike" spc="-1" dirty="0" err="1">
                <a:solidFill>
                  <a:srgbClr val="FFFFFF"/>
                </a:solidFill>
                <a:latin typeface="Bahnschrift"/>
                <a:ea typeface="Microsoft YaHei"/>
              </a:rPr>
              <a:t>беспосадочность</a:t>
            </a:r>
            <a:r>
              <a:rPr lang="ru-RU" sz="1800" b="0" strike="noStrike" spc="-46" dirty="0">
                <a:solidFill>
                  <a:srgbClr val="FFFFFF"/>
                </a:solidFill>
                <a:latin typeface="Bahnschrift"/>
                <a:ea typeface="Microsoft YaHei"/>
              </a:rPr>
              <a:t> </a:t>
            </a:r>
            <a:r>
              <a:rPr lang="ru-RU" sz="1800" b="0" strike="noStrike" spc="-11" dirty="0">
                <a:solidFill>
                  <a:srgbClr val="FFFFFF"/>
                </a:solidFill>
                <a:latin typeface="Bahnschrift"/>
                <a:ea typeface="Microsoft YaHei"/>
              </a:rPr>
              <a:t>полета.</a:t>
            </a:r>
            <a:endParaRPr lang="ru-RU" sz="1800" b="0" strike="noStrike" spc="-1" dirty="0">
              <a:solidFill>
                <a:srgbClr val="FFFFFF"/>
              </a:solidFill>
              <a:latin typeface="Bahnschrift"/>
            </a:endParaRPr>
          </a:p>
          <a:p>
            <a:pPr marL="298350" indent="-285750" algn="just">
              <a:lnSpc>
                <a:spcPct val="100000"/>
              </a:lnSpc>
              <a:spcBef>
                <a:spcPts val="99"/>
              </a:spcBef>
              <a:buFont typeface="Arial"/>
              <a:buChar char="•"/>
              <a:defRPr/>
            </a:pPr>
            <a:endParaRPr lang="ru-RU" sz="1800" b="0" strike="noStrike" spc="-1" dirty="0">
              <a:solidFill>
                <a:srgbClr val="FFFFFF"/>
              </a:solidFill>
              <a:latin typeface="Bahnschrift"/>
            </a:endParaRPr>
          </a:p>
          <a:p>
            <a:pPr marL="298350" indent="-285750" algn="just">
              <a:lnSpc>
                <a:spcPct val="100000"/>
              </a:lnSpc>
              <a:spcBef>
                <a:spcPts val="99"/>
              </a:spcBef>
              <a:buFont typeface="Arial"/>
              <a:buChar char="•"/>
              <a:defRPr/>
            </a:pPr>
            <a:r>
              <a:rPr lang="ru-RU" sz="1800" b="0" strike="noStrike" spc="-11" dirty="0">
                <a:solidFill>
                  <a:srgbClr val="FFFFFF"/>
                </a:solidFill>
                <a:latin typeface="Bahnschrift"/>
                <a:ea typeface="Microsoft YaHei"/>
              </a:rPr>
              <a:t>Недостатки: малая манёвренность, низка скорость, габариты</a:t>
            </a:r>
            <a:endParaRPr lang="ru-RU" sz="1800" b="0" strike="noStrike" spc="-1" dirty="0">
              <a:solidFill>
                <a:srgbClr val="FFFFFF"/>
              </a:solidFill>
              <a:latin typeface="Bahnschrift"/>
            </a:endParaRPr>
          </a:p>
        </p:txBody>
      </p:sp>
      <p:pic>
        <p:nvPicPr>
          <p:cNvPr id="5" name="Рисунок 4"/>
          <p:cNvPicPr/>
          <p:nvPr/>
        </p:nvPicPr>
        <p:blipFill>
          <a:blip r:embed="rId2"/>
          <a:stretch/>
        </p:blipFill>
        <p:spPr bwMode="auto">
          <a:xfrm>
            <a:off x="5004048" y="2132856"/>
            <a:ext cx="3816424" cy="3012714"/>
          </a:xfrm>
          <a:prstGeom prst="rect">
            <a:avLst/>
          </a:prstGeom>
          <a:ln w="0">
            <a:noFill/>
          </a:ln>
          <a:effectLst>
            <a:softEdge rad="6350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Прямоугольник 2"/>
          <p:cNvSpPr/>
          <p:nvPr/>
        </p:nvSpPr>
        <p:spPr bwMode="auto">
          <a:xfrm>
            <a:off x="5186084" y="692696"/>
            <a:ext cx="3454368" cy="532376"/>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nSpc>
                <a:spcPct val="100000"/>
              </a:lnSpc>
              <a:defRPr/>
            </a:pPr>
            <a:r>
              <a:rPr lang="ru-RU" sz="2400" b="1" strike="noStrike" spc="-1" dirty="0" err="1">
                <a:solidFill>
                  <a:srgbClr val="FFFF00"/>
                </a:solidFill>
                <a:latin typeface="Bahnschrift"/>
              </a:rPr>
              <a:t>Мультироторные</a:t>
            </a:r>
            <a:r>
              <a:rPr lang="ru-RU" sz="2400" b="1" strike="noStrike" spc="-1" dirty="0">
                <a:solidFill>
                  <a:srgbClr val="FFFF00"/>
                </a:solidFill>
                <a:latin typeface="Bahnschrift"/>
              </a:rPr>
              <a:t> БВС</a:t>
            </a:r>
            <a:endParaRPr lang="ru-RU" sz="2400" b="0" strike="noStrike" spc="-1" dirty="0">
              <a:solidFill>
                <a:srgbClr val="FFFF00"/>
              </a:solidFill>
              <a:latin typeface="Bahnschrift"/>
            </a:endParaRPr>
          </a:p>
        </p:txBody>
      </p:sp>
      <p:sp>
        <p:nvSpPr>
          <p:cNvPr id="4" name="Прямоугольник 3"/>
          <p:cNvSpPr/>
          <p:nvPr/>
        </p:nvSpPr>
        <p:spPr bwMode="auto">
          <a:xfrm>
            <a:off x="395536" y="1513104"/>
            <a:ext cx="4320032" cy="504932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just">
              <a:lnSpc>
                <a:spcPct val="100000"/>
              </a:lnSpc>
              <a:defRPr/>
            </a:pPr>
            <a:r>
              <a:rPr lang="ru-RU" sz="1800" b="0" strike="noStrike" spc="-1">
                <a:solidFill>
                  <a:srgbClr val="FFFFFF"/>
                </a:solidFill>
                <a:latin typeface="Bahnschrift"/>
              </a:rPr>
              <a:t>К</a:t>
            </a:r>
            <a:r>
              <a:rPr lang="ru-RU" sz="1800" b="0" strike="noStrike" spc="-7">
                <a:solidFill>
                  <a:srgbClr val="FFFFFF"/>
                </a:solidFill>
                <a:latin typeface="Bahnschrift"/>
              </a:rPr>
              <a:t> </a:t>
            </a:r>
            <a:r>
              <a:rPr lang="ru-RU" sz="1800" b="0" strike="noStrike" spc="-1">
                <a:solidFill>
                  <a:srgbClr val="FFFFFF"/>
                </a:solidFill>
                <a:latin typeface="Bahnschrift"/>
              </a:rPr>
              <a:t>этой</a:t>
            </a:r>
            <a:r>
              <a:rPr lang="ru-RU" sz="1800" b="0" strike="noStrike" spc="-32">
                <a:solidFill>
                  <a:srgbClr val="FFFFFF"/>
                </a:solidFill>
                <a:latin typeface="Bahnschrift"/>
              </a:rPr>
              <a:t> </a:t>
            </a:r>
            <a:r>
              <a:rPr lang="ru-RU" sz="1800" b="0" strike="noStrike" spc="-11">
                <a:solidFill>
                  <a:srgbClr val="FFFFFF"/>
                </a:solidFill>
                <a:latin typeface="Bahnschrift"/>
              </a:rPr>
              <a:t>группе </a:t>
            </a:r>
            <a:r>
              <a:rPr lang="ru-RU" sz="1800" b="0" strike="noStrike" spc="-1">
                <a:solidFill>
                  <a:srgbClr val="FFFFFF"/>
                </a:solidFill>
                <a:latin typeface="Bahnschrift"/>
              </a:rPr>
              <a:t>относятся</a:t>
            </a:r>
            <a:r>
              <a:rPr lang="ru-RU" sz="1800" b="0" strike="noStrike" spc="-55">
                <a:solidFill>
                  <a:srgbClr val="FFFFFF"/>
                </a:solidFill>
                <a:latin typeface="Bahnschrift"/>
              </a:rPr>
              <a:t> </a:t>
            </a:r>
            <a:r>
              <a:rPr lang="ru-RU" sz="1800" b="0" strike="noStrike" spc="-21">
                <a:solidFill>
                  <a:srgbClr val="FFFFFF"/>
                </a:solidFill>
                <a:latin typeface="Bahnschrift"/>
              </a:rPr>
              <a:t>БВС, в силу конструктивных особенностей имеющие </a:t>
            </a:r>
            <a:r>
              <a:rPr lang="ru-RU" sz="1800" b="0" strike="noStrike" spc="-1">
                <a:solidFill>
                  <a:srgbClr val="FFFFFF"/>
                </a:solidFill>
                <a:latin typeface="Bahnschrift"/>
              </a:rPr>
              <a:t>имеющие</a:t>
            </a:r>
            <a:r>
              <a:rPr lang="ru-RU" sz="1800" b="0" strike="noStrike" spc="-52">
                <a:solidFill>
                  <a:srgbClr val="FFFFFF"/>
                </a:solidFill>
                <a:latin typeface="Bahnschrift"/>
              </a:rPr>
              <a:t> </a:t>
            </a:r>
            <a:r>
              <a:rPr lang="ru-RU" sz="1800" b="0" strike="noStrike" spc="-1">
                <a:solidFill>
                  <a:srgbClr val="FFFFFF"/>
                </a:solidFill>
                <a:latin typeface="Bahnschrift"/>
              </a:rPr>
              <a:t>2</a:t>
            </a:r>
            <a:r>
              <a:rPr lang="ru-RU" sz="1800" b="0" strike="noStrike" spc="-32">
                <a:solidFill>
                  <a:srgbClr val="FFFFFF"/>
                </a:solidFill>
                <a:latin typeface="Bahnschrift"/>
              </a:rPr>
              <a:t> </a:t>
            </a:r>
            <a:r>
              <a:rPr lang="ru-RU" sz="1800" b="0" strike="noStrike" spc="-1">
                <a:solidFill>
                  <a:srgbClr val="FFFFFF"/>
                </a:solidFill>
                <a:latin typeface="Bahnschrift"/>
              </a:rPr>
              <a:t>и</a:t>
            </a:r>
            <a:r>
              <a:rPr lang="ru-RU" sz="1800" b="0" strike="noStrike" spc="-32">
                <a:solidFill>
                  <a:srgbClr val="FFFFFF"/>
                </a:solidFill>
                <a:latin typeface="Bahnschrift"/>
              </a:rPr>
              <a:t> </a:t>
            </a:r>
            <a:r>
              <a:rPr lang="ru-RU" sz="1800" b="0" strike="noStrike" spc="-11">
                <a:solidFill>
                  <a:srgbClr val="FFFFFF"/>
                </a:solidFill>
                <a:latin typeface="Bahnschrift"/>
              </a:rPr>
              <a:t>более </a:t>
            </a:r>
            <a:r>
              <a:rPr lang="ru-RU" sz="1800" b="0" strike="noStrike" spc="-1">
                <a:solidFill>
                  <a:srgbClr val="FFFFFF"/>
                </a:solidFill>
                <a:latin typeface="Bahnschrift"/>
              </a:rPr>
              <a:t>несущих</a:t>
            </a:r>
            <a:r>
              <a:rPr lang="ru-RU" sz="1800" b="0" strike="noStrike" spc="-60">
                <a:solidFill>
                  <a:srgbClr val="FFFFFF"/>
                </a:solidFill>
                <a:latin typeface="Bahnschrift"/>
              </a:rPr>
              <a:t> </a:t>
            </a:r>
            <a:r>
              <a:rPr lang="ru-RU" sz="1800" b="0" strike="noStrike" spc="-11">
                <a:solidFill>
                  <a:srgbClr val="FFFFFF"/>
                </a:solidFill>
                <a:latin typeface="Bahnschrift"/>
              </a:rPr>
              <a:t>винта и соответствующей конструкцией для их размещения.</a:t>
            </a:r>
            <a:endParaRPr lang="ru-RU" sz="1800" b="0" strike="noStrike" spc="-1">
              <a:solidFill>
                <a:srgbClr val="FFFFFF"/>
              </a:solidFill>
              <a:latin typeface="Bahnschrift"/>
            </a:endParaRPr>
          </a:p>
          <a:p>
            <a:pPr marL="12600" algn="just">
              <a:lnSpc>
                <a:spcPct val="100000"/>
              </a:lnSpc>
              <a:spcBef>
                <a:spcPts val="1593"/>
              </a:spcBef>
              <a:defRPr/>
            </a:pPr>
            <a:r>
              <a:rPr lang="ru-RU" sz="1800" b="0" strike="noStrike" spc="-1">
                <a:solidFill>
                  <a:srgbClr val="FFFFFF"/>
                </a:solidFill>
                <a:latin typeface="Bahnschrift"/>
              </a:rPr>
              <a:t>Реактивные</a:t>
            </a:r>
            <a:r>
              <a:rPr lang="ru-RU" sz="1800" b="0" strike="noStrike" spc="-72">
                <a:solidFill>
                  <a:srgbClr val="FFFFFF"/>
                </a:solidFill>
                <a:latin typeface="Bahnschrift"/>
              </a:rPr>
              <a:t> </a:t>
            </a:r>
            <a:r>
              <a:rPr lang="ru-RU" sz="1800" b="0" strike="noStrike" spc="-11">
                <a:solidFill>
                  <a:srgbClr val="FFFFFF"/>
                </a:solidFill>
                <a:latin typeface="Bahnschrift"/>
              </a:rPr>
              <a:t>моменты уравновешиваются</a:t>
            </a:r>
            <a:r>
              <a:rPr lang="ru-RU" sz="1800" b="0" strike="noStrike" spc="7">
                <a:solidFill>
                  <a:srgbClr val="FFFFFF"/>
                </a:solidFill>
                <a:latin typeface="Bahnschrift"/>
              </a:rPr>
              <a:t> </a:t>
            </a:r>
            <a:r>
              <a:rPr lang="ru-RU" sz="1800" b="0" strike="noStrike" spc="-26">
                <a:solidFill>
                  <a:srgbClr val="FFFFFF"/>
                </a:solidFill>
                <a:latin typeface="Bahnschrift"/>
              </a:rPr>
              <a:t>за </a:t>
            </a:r>
            <a:r>
              <a:rPr lang="ru-RU" sz="1800" b="0" strike="noStrike" spc="-1">
                <a:solidFill>
                  <a:srgbClr val="FFFFFF"/>
                </a:solidFill>
                <a:latin typeface="Bahnschrift"/>
              </a:rPr>
              <a:t>счет</a:t>
            </a:r>
            <a:r>
              <a:rPr lang="ru-RU" sz="1800" b="0" strike="noStrike" spc="-41">
                <a:solidFill>
                  <a:srgbClr val="FFFFFF"/>
                </a:solidFill>
                <a:latin typeface="Bahnschrift"/>
              </a:rPr>
              <a:t> </a:t>
            </a:r>
            <a:r>
              <a:rPr lang="ru-RU" sz="1800" b="0" strike="noStrike" spc="-11">
                <a:solidFill>
                  <a:srgbClr val="FFFFFF"/>
                </a:solidFill>
                <a:latin typeface="Bahnschrift"/>
              </a:rPr>
              <a:t>вращений </a:t>
            </a:r>
            <a:r>
              <a:rPr lang="ru-RU" sz="1800" b="0" strike="noStrike" spc="-1">
                <a:solidFill>
                  <a:srgbClr val="FFFFFF"/>
                </a:solidFill>
                <a:latin typeface="Bahnschrift"/>
              </a:rPr>
              <a:t>несущих</a:t>
            </a:r>
            <a:r>
              <a:rPr lang="ru-RU" sz="1800" b="0" strike="noStrike" spc="-60">
                <a:solidFill>
                  <a:srgbClr val="FFFFFF"/>
                </a:solidFill>
                <a:latin typeface="Bahnschrift"/>
              </a:rPr>
              <a:t> </a:t>
            </a:r>
            <a:r>
              <a:rPr lang="ru-RU" sz="1800" b="0" strike="noStrike" spc="-11">
                <a:solidFill>
                  <a:srgbClr val="FFFFFF"/>
                </a:solidFill>
                <a:latin typeface="Bahnschrift"/>
              </a:rPr>
              <a:t>винтов </a:t>
            </a:r>
            <a:r>
              <a:rPr lang="ru-RU" sz="1800" b="0" strike="noStrike" spc="-1">
                <a:solidFill>
                  <a:srgbClr val="FFFFFF"/>
                </a:solidFill>
                <a:latin typeface="Bahnschrift"/>
              </a:rPr>
              <a:t>попарно</a:t>
            </a:r>
            <a:r>
              <a:rPr lang="ru-RU" sz="1800" b="0" strike="noStrike" spc="-32">
                <a:solidFill>
                  <a:srgbClr val="FFFFFF"/>
                </a:solidFill>
                <a:latin typeface="Bahnschrift"/>
              </a:rPr>
              <a:t> </a:t>
            </a:r>
            <a:r>
              <a:rPr lang="ru-RU" sz="1800" b="0" strike="noStrike" spc="-1">
                <a:solidFill>
                  <a:srgbClr val="FFFFFF"/>
                </a:solidFill>
                <a:latin typeface="Bahnschrift"/>
              </a:rPr>
              <a:t>в</a:t>
            </a:r>
            <a:r>
              <a:rPr lang="ru-RU" sz="1800" b="0" strike="noStrike" spc="-15">
                <a:solidFill>
                  <a:srgbClr val="FFFFFF"/>
                </a:solidFill>
                <a:latin typeface="Bahnschrift"/>
              </a:rPr>
              <a:t> </a:t>
            </a:r>
            <a:r>
              <a:rPr lang="ru-RU" sz="1800" b="0" strike="noStrike" spc="-11">
                <a:solidFill>
                  <a:srgbClr val="FFFFFF"/>
                </a:solidFill>
                <a:latin typeface="Bahnschrift"/>
              </a:rPr>
              <a:t>разные </a:t>
            </a:r>
            <a:r>
              <a:rPr lang="ru-RU" sz="1800" b="0" strike="noStrike" spc="-1">
                <a:solidFill>
                  <a:srgbClr val="FFFFFF"/>
                </a:solidFill>
                <a:latin typeface="Bahnschrift"/>
              </a:rPr>
              <a:t>стороны</a:t>
            </a:r>
            <a:r>
              <a:rPr lang="ru-RU" sz="1800" b="0" strike="noStrike" spc="-32">
                <a:solidFill>
                  <a:srgbClr val="FFFFFF"/>
                </a:solidFill>
                <a:latin typeface="Bahnschrift"/>
              </a:rPr>
              <a:t> </a:t>
            </a:r>
            <a:r>
              <a:rPr lang="ru-RU" sz="1800" b="0" strike="noStrike" spc="-1">
                <a:solidFill>
                  <a:srgbClr val="FFFFFF"/>
                </a:solidFill>
                <a:latin typeface="Bahnschrift"/>
              </a:rPr>
              <a:t>или</a:t>
            </a:r>
            <a:r>
              <a:rPr lang="ru-RU" sz="1800" b="0" strike="noStrike" spc="-32">
                <a:solidFill>
                  <a:srgbClr val="FFFFFF"/>
                </a:solidFill>
                <a:latin typeface="Bahnschrift"/>
              </a:rPr>
              <a:t> </a:t>
            </a:r>
            <a:r>
              <a:rPr lang="ru-RU" sz="1800" b="0" strike="noStrike" spc="-11">
                <a:solidFill>
                  <a:srgbClr val="FFFFFF"/>
                </a:solidFill>
                <a:latin typeface="Bahnschrift"/>
              </a:rPr>
              <a:t>наклоны </a:t>
            </a:r>
            <a:r>
              <a:rPr lang="ru-RU" sz="1800" b="0" strike="noStrike" spc="-1">
                <a:solidFill>
                  <a:srgbClr val="FFFFFF"/>
                </a:solidFill>
                <a:latin typeface="Bahnschrift"/>
              </a:rPr>
              <a:t>вектора</a:t>
            </a:r>
            <a:r>
              <a:rPr lang="ru-RU" sz="1800" b="0" strike="noStrike" spc="-52">
                <a:solidFill>
                  <a:srgbClr val="FFFFFF"/>
                </a:solidFill>
                <a:latin typeface="Bahnschrift"/>
              </a:rPr>
              <a:t> </a:t>
            </a:r>
            <a:r>
              <a:rPr lang="ru-RU" sz="1800" b="0" strike="noStrike" spc="-1">
                <a:solidFill>
                  <a:srgbClr val="FFFFFF"/>
                </a:solidFill>
                <a:latin typeface="Bahnschrift"/>
              </a:rPr>
              <a:t>тяги</a:t>
            </a:r>
            <a:r>
              <a:rPr lang="ru-RU" sz="1800" b="0" strike="noStrike" spc="-52">
                <a:solidFill>
                  <a:srgbClr val="FFFFFF"/>
                </a:solidFill>
                <a:latin typeface="Bahnschrift"/>
              </a:rPr>
              <a:t> </a:t>
            </a:r>
            <a:r>
              <a:rPr lang="ru-RU" sz="1800" b="0" strike="noStrike" spc="-11">
                <a:solidFill>
                  <a:srgbClr val="FFFFFF"/>
                </a:solidFill>
                <a:latin typeface="Bahnschrift"/>
              </a:rPr>
              <a:t>каждого </a:t>
            </a:r>
            <a:r>
              <a:rPr lang="ru-RU" sz="1800" b="0" strike="noStrike" spc="-1">
                <a:solidFill>
                  <a:srgbClr val="FFFFFF"/>
                </a:solidFill>
                <a:latin typeface="Bahnschrift"/>
              </a:rPr>
              <a:t>винта</a:t>
            </a:r>
            <a:r>
              <a:rPr lang="ru-RU" sz="1800" b="0" strike="noStrike" spc="-32">
                <a:solidFill>
                  <a:srgbClr val="FFFFFF"/>
                </a:solidFill>
                <a:latin typeface="Bahnschrift"/>
              </a:rPr>
              <a:t> </a:t>
            </a:r>
            <a:r>
              <a:rPr lang="ru-RU" sz="1800" b="0" strike="noStrike" spc="-1">
                <a:solidFill>
                  <a:srgbClr val="FFFFFF"/>
                </a:solidFill>
                <a:latin typeface="Bahnschrift"/>
              </a:rPr>
              <a:t>в</a:t>
            </a:r>
            <a:r>
              <a:rPr lang="ru-RU" sz="1800" b="0" strike="noStrike" spc="-21">
                <a:solidFill>
                  <a:srgbClr val="FFFFFF"/>
                </a:solidFill>
                <a:latin typeface="Bahnschrift"/>
              </a:rPr>
              <a:t> </a:t>
            </a:r>
            <a:r>
              <a:rPr lang="ru-RU" sz="1800" b="0" strike="noStrike" spc="-11">
                <a:solidFill>
                  <a:srgbClr val="FFFFFF"/>
                </a:solidFill>
                <a:latin typeface="Bahnschrift"/>
              </a:rPr>
              <a:t>нужном направлении.</a:t>
            </a:r>
            <a:endParaRPr lang="ru-RU" sz="1800" b="0" strike="noStrike" spc="-1">
              <a:solidFill>
                <a:srgbClr val="FFFFFF"/>
              </a:solidFill>
              <a:latin typeface="Bahnschrift"/>
            </a:endParaRPr>
          </a:p>
          <a:p>
            <a:pPr marL="12600" algn="just">
              <a:lnSpc>
                <a:spcPct val="100000"/>
              </a:lnSpc>
              <a:spcBef>
                <a:spcPts val="1593"/>
              </a:spcBef>
              <a:defRPr/>
            </a:pPr>
            <a:r>
              <a:rPr lang="ru-RU" sz="1800" b="0" strike="noStrike" spc="-11">
                <a:solidFill>
                  <a:srgbClr val="FFFFFF"/>
                </a:solidFill>
                <a:latin typeface="Bahnschrift"/>
              </a:rPr>
              <a:t>Преимущества: Вертикальный взлет и посадка, способность зависать на месте, выполнение сложных маневров</a:t>
            </a:r>
            <a:endParaRPr lang="ru-RU" sz="1800" b="0" strike="noStrike" spc="-1">
              <a:solidFill>
                <a:srgbClr val="FFFFFF"/>
              </a:solidFill>
              <a:latin typeface="Bahnschrift"/>
            </a:endParaRPr>
          </a:p>
          <a:p>
            <a:pPr marL="12600" algn="just">
              <a:lnSpc>
                <a:spcPct val="100000"/>
              </a:lnSpc>
              <a:spcBef>
                <a:spcPts val="1593"/>
              </a:spcBef>
              <a:defRPr/>
            </a:pPr>
            <a:r>
              <a:rPr lang="ru-RU" sz="1800" b="0" strike="noStrike" spc="-11">
                <a:solidFill>
                  <a:srgbClr val="FFFFFF"/>
                </a:solidFill>
                <a:latin typeface="Bahnschrift"/>
              </a:rPr>
              <a:t>Недостатки: низкая энергоэффективность .</a:t>
            </a:r>
            <a:endParaRPr lang="ru-RU" sz="1800" b="0" strike="noStrike" spc="-1">
              <a:solidFill>
                <a:srgbClr val="FFFFFF"/>
              </a:solidFill>
              <a:latin typeface="Bahnschrift"/>
            </a:endParaRPr>
          </a:p>
        </p:txBody>
      </p:sp>
      <p:pic>
        <p:nvPicPr>
          <p:cNvPr id="5" name="Рисунок 4"/>
          <p:cNvPicPr/>
          <p:nvPr/>
        </p:nvPicPr>
        <p:blipFill>
          <a:blip r:embed="rId2"/>
          <a:stretch/>
        </p:blipFill>
        <p:spPr bwMode="auto">
          <a:xfrm>
            <a:off x="4934056" y="1772816"/>
            <a:ext cx="3958424" cy="4320480"/>
          </a:xfrm>
          <a:prstGeom prst="rect">
            <a:avLst/>
          </a:prstGeom>
          <a:ln w="0">
            <a:noFill/>
          </a:ln>
          <a:effectLst>
            <a:softEdge rad="6350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p:cNvSpPr/>
          <p:nvPr/>
        </p:nvSpPr>
        <p:spPr bwMode="auto">
          <a:xfrm>
            <a:off x="5004048" y="583279"/>
            <a:ext cx="4864320" cy="1108440"/>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marL="12600">
              <a:lnSpc>
                <a:spcPts val="2605"/>
              </a:lnSpc>
              <a:defRPr/>
            </a:pPr>
            <a:r>
              <a:rPr lang="ru-RU" sz="2400" b="1" strike="noStrike" spc="-1">
                <a:solidFill>
                  <a:srgbClr val="FFFF00"/>
                </a:solidFill>
                <a:latin typeface="Bahnschrift"/>
                <a:ea typeface="Microsoft YaHei"/>
              </a:rPr>
              <a:t>БВС</a:t>
            </a:r>
            <a:r>
              <a:rPr lang="ru-RU" sz="2400" b="1" strike="noStrike" spc="-97">
                <a:solidFill>
                  <a:srgbClr val="FFFF00"/>
                </a:solidFill>
                <a:latin typeface="Bahnschrift"/>
                <a:ea typeface="Microsoft YaHei"/>
              </a:rPr>
              <a:t> </a:t>
            </a:r>
            <a:r>
              <a:rPr lang="ru-RU" sz="2400" b="1" strike="noStrike" spc="-72">
                <a:solidFill>
                  <a:srgbClr val="FFFF00"/>
                </a:solidFill>
                <a:latin typeface="Bahnschrift"/>
                <a:ea typeface="Microsoft YaHei"/>
              </a:rPr>
              <a:t> </a:t>
            </a:r>
            <a:r>
              <a:rPr lang="ru-RU" sz="2400" b="1" strike="noStrike" spc="-1">
                <a:solidFill>
                  <a:srgbClr val="FFFF00"/>
                </a:solidFill>
                <a:latin typeface="Bahnschrift"/>
                <a:ea typeface="Microsoft YaHei"/>
              </a:rPr>
              <a:t>гибридного</a:t>
            </a:r>
            <a:r>
              <a:rPr lang="ru-RU" sz="2400" b="1" strike="noStrike" spc="-80">
                <a:solidFill>
                  <a:srgbClr val="FFFF00"/>
                </a:solidFill>
                <a:latin typeface="Bahnschrift"/>
                <a:ea typeface="Microsoft YaHei"/>
              </a:rPr>
              <a:t> </a:t>
            </a:r>
            <a:r>
              <a:rPr lang="ru-RU" sz="2400" b="1" strike="noStrike" spc="-21">
                <a:solidFill>
                  <a:srgbClr val="FFFF00"/>
                </a:solidFill>
                <a:latin typeface="Bahnschrift"/>
                <a:ea typeface="Microsoft YaHei"/>
              </a:rPr>
              <a:t>типа</a:t>
            </a:r>
            <a:endParaRPr lang="ru-RU" sz="2400" b="0" strike="noStrike" spc="-1">
              <a:solidFill>
                <a:srgbClr val="FFFF00"/>
              </a:solidFill>
              <a:latin typeface="Bahnschrift"/>
            </a:endParaRPr>
          </a:p>
        </p:txBody>
      </p:sp>
      <p:sp>
        <p:nvSpPr>
          <p:cNvPr id="3" name="Прямоугольник 2"/>
          <p:cNvSpPr/>
          <p:nvPr/>
        </p:nvSpPr>
        <p:spPr bwMode="auto">
          <a:xfrm>
            <a:off x="323528" y="1340768"/>
            <a:ext cx="4379400" cy="5256584"/>
          </a:xfrm>
          <a:prstGeom prst="rect">
            <a:avLst/>
          </a:prstGeom>
          <a:noFill/>
          <a:ln w="0">
            <a:noFill/>
          </a:ln>
        </p:spPr>
        <p:style>
          <a:lnRef idx="0">
            <a:srgbClr val="000000"/>
          </a:lnRef>
          <a:fillRef idx="0">
            <a:srgbClr val="000000"/>
          </a:fillRef>
          <a:effectRef idx="0">
            <a:srgbClr val="000000"/>
          </a:effectRef>
          <a:fontRef idx="minor"/>
        </p:style>
        <p:txBody>
          <a:bodyPr lIns="90000" tIns="45000" rIns="90000" bIns="45000" anchor="t">
            <a:noAutofit/>
          </a:bodyPr>
          <a:lstStyle/>
          <a:p>
            <a:pPr algn="just">
              <a:lnSpc>
                <a:spcPct val="100000"/>
              </a:lnSpc>
              <a:spcBef>
                <a:spcPts val="2234"/>
              </a:spcBef>
              <a:defRPr/>
            </a:pPr>
            <a:r>
              <a:rPr lang="ru-RU" sz="1800" b="0" strike="noStrike" spc="-1" dirty="0" smtClean="0">
                <a:solidFill>
                  <a:srgbClr val="FFFFFF"/>
                </a:solidFill>
                <a:latin typeface="Bahnschrift"/>
                <a:ea typeface="Microsoft YaHei"/>
              </a:rPr>
              <a:t>Такие</a:t>
            </a:r>
            <a:r>
              <a:rPr lang="ru-RU" sz="1800" b="0" strike="noStrike" spc="-52" dirty="0" smtClean="0">
                <a:solidFill>
                  <a:srgbClr val="FFFFFF"/>
                </a:solidFill>
                <a:latin typeface="Bahnschrift"/>
                <a:ea typeface="Microsoft YaHei"/>
              </a:rPr>
              <a:t> </a:t>
            </a:r>
            <a:r>
              <a:rPr lang="ru-RU" sz="1800" b="0" strike="noStrike" spc="-1" dirty="0">
                <a:solidFill>
                  <a:srgbClr val="FFFFFF"/>
                </a:solidFill>
                <a:latin typeface="Bahnschrift"/>
                <a:ea typeface="Microsoft YaHei"/>
              </a:rPr>
              <a:t>модели</a:t>
            </a:r>
            <a:r>
              <a:rPr lang="ru-RU" sz="1800" b="0" strike="noStrike" spc="-60" dirty="0">
                <a:solidFill>
                  <a:srgbClr val="FFFFFF"/>
                </a:solidFill>
                <a:latin typeface="Bahnschrift"/>
                <a:ea typeface="Microsoft YaHei"/>
              </a:rPr>
              <a:t>  БВС </a:t>
            </a:r>
            <a:r>
              <a:rPr lang="ru-RU" sz="1800" b="0" strike="noStrike" spc="-1" dirty="0">
                <a:solidFill>
                  <a:srgbClr val="FFFFFF"/>
                </a:solidFill>
                <a:latin typeface="Bahnschrift"/>
                <a:ea typeface="Microsoft YaHei"/>
              </a:rPr>
              <a:t>имеют признаки</a:t>
            </a:r>
            <a:r>
              <a:rPr lang="ru-RU" sz="1800" b="0" strike="noStrike" spc="-66" dirty="0">
                <a:solidFill>
                  <a:srgbClr val="FFFFFF"/>
                </a:solidFill>
                <a:latin typeface="Bahnschrift"/>
                <a:ea typeface="Microsoft YaHei"/>
              </a:rPr>
              <a:t> </a:t>
            </a:r>
            <a:r>
              <a:rPr lang="ru-RU" sz="1800" b="0" strike="noStrike" spc="-26" dirty="0">
                <a:solidFill>
                  <a:srgbClr val="FFFFFF"/>
                </a:solidFill>
                <a:latin typeface="Bahnschrift"/>
                <a:ea typeface="Microsoft YaHei"/>
              </a:rPr>
              <a:t>как </a:t>
            </a:r>
            <a:r>
              <a:rPr lang="ru-RU" sz="1800" b="0" strike="noStrike" spc="-26" dirty="0" smtClean="0">
                <a:solidFill>
                  <a:srgbClr val="FFFFFF"/>
                </a:solidFill>
                <a:latin typeface="Bahnschrift"/>
                <a:ea typeface="Microsoft YaHei"/>
              </a:rPr>
              <a:t>   </a:t>
            </a:r>
            <a:r>
              <a:rPr lang="ru-RU" sz="1800" b="0" strike="noStrike" spc="-1" dirty="0" smtClean="0">
                <a:solidFill>
                  <a:srgbClr val="FFFFFF"/>
                </a:solidFill>
                <a:latin typeface="Bahnschrift"/>
                <a:ea typeface="Microsoft YaHei"/>
              </a:rPr>
              <a:t>самолетов</a:t>
            </a:r>
            <a:r>
              <a:rPr lang="ru-RU" sz="1800" b="0" strike="noStrike" spc="-1" dirty="0">
                <a:solidFill>
                  <a:srgbClr val="FFFFFF"/>
                </a:solidFill>
                <a:latin typeface="Bahnschrift"/>
                <a:ea typeface="Microsoft YaHei"/>
              </a:rPr>
              <a:t>,</a:t>
            </a:r>
            <a:r>
              <a:rPr lang="ru-RU" sz="1800" b="0" strike="noStrike" spc="-41" dirty="0">
                <a:solidFill>
                  <a:srgbClr val="FFFFFF"/>
                </a:solidFill>
                <a:latin typeface="Bahnschrift"/>
                <a:ea typeface="Microsoft YaHei"/>
              </a:rPr>
              <a:t> </a:t>
            </a:r>
            <a:r>
              <a:rPr lang="ru-RU" sz="1800" b="0" strike="noStrike" spc="-1" dirty="0">
                <a:solidFill>
                  <a:srgbClr val="FFFFFF"/>
                </a:solidFill>
                <a:latin typeface="Bahnschrift"/>
                <a:ea typeface="Microsoft YaHei"/>
              </a:rPr>
              <a:t>так</a:t>
            </a:r>
            <a:r>
              <a:rPr lang="ru-RU" sz="1800" b="0" strike="noStrike" spc="-15" dirty="0">
                <a:solidFill>
                  <a:srgbClr val="FFFFFF"/>
                </a:solidFill>
                <a:latin typeface="Bahnschrift"/>
                <a:ea typeface="Microsoft YaHei"/>
              </a:rPr>
              <a:t> </a:t>
            </a:r>
            <a:r>
              <a:rPr lang="ru-RU" sz="1800" b="0" strike="noStrike" spc="-1" dirty="0">
                <a:solidFill>
                  <a:srgbClr val="FFFFFF"/>
                </a:solidFill>
                <a:latin typeface="Bahnschrift"/>
                <a:ea typeface="Microsoft YaHei"/>
              </a:rPr>
              <a:t>и</a:t>
            </a:r>
            <a:r>
              <a:rPr lang="ru-RU" sz="1800" b="0" strike="noStrike" spc="-15" dirty="0">
                <a:solidFill>
                  <a:srgbClr val="FFFFFF"/>
                </a:solidFill>
                <a:latin typeface="Bahnschrift"/>
                <a:ea typeface="Microsoft YaHei"/>
              </a:rPr>
              <a:t> </a:t>
            </a:r>
            <a:r>
              <a:rPr lang="ru-RU" sz="1800" b="0" strike="noStrike" spc="-11" dirty="0">
                <a:solidFill>
                  <a:srgbClr val="FFFFFF"/>
                </a:solidFill>
                <a:latin typeface="Bahnschrift"/>
                <a:ea typeface="Microsoft YaHei"/>
              </a:rPr>
              <a:t>вертолетов в той или иной конфигурации. </a:t>
            </a:r>
            <a:r>
              <a:rPr lang="ru-RU" sz="1800" b="0" strike="noStrike" spc="-1" dirty="0">
                <a:solidFill>
                  <a:srgbClr val="FFFFFF"/>
                </a:solidFill>
                <a:latin typeface="Bahnschrift"/>
                <a:ea typeface="Microsoft YaHei"/>
              </a:rPr>
              <a:t>Представлены</a:t>
            </a:r>
            <a:r>
              <a:rPr lang="ru-RU" sz="1800" b="0" strike="noStrike" spc="-72" dirty="0">
                <a:solidFill>
                  <a:srgbClr val="FFFFFF"/>
                </a:solidFill>
                <a:latin typeface="Bahnschrift"/>
                <a:ea typeface="Microsoft YaHei"/>
              </a:rPr>
              <a:t> </a:t>
            </a:r>
            <a:r>
              <a:rPr lang="ru-RU" sz="1800" b="0" strike="noStrike" spc="-1" dirty="0">
                <a:solidFill>
                  <a:srgbClr val="FFFFFF"/>
                </a:solidFill>
                <a:latin typeface="Bahnschrift"/>
                <a:ea typeface="Microsoft YaHei"/>
              </a:rPr>
              <a:t>автожирами</a:t>
            </a:r>
            <a:r>
              <a:rPr lang="ru-RU" sz="1800" b="0" strike="noStrike" spc="-72" dirty="0">
                <a:solidFill>
                  <a:srgbClr val="FFFFFF"/>
                </a:solidFill>
                <a:latin typeface="Bahnschrift"/>
                <a:ea typeface="Microsoft YaHei"/>
              </a:rPr>
              <a:t> </a:t>
            </a:r>
            <a:r>
              <a:rPr lang="ru-RU" sz="1800" b="0" strike="noStrike" spc="-52" dirty="0">
                <a:solidFill>
                  <a:srgbClr val="FFFFFF"/>
                </a:solidFill>
                <a:latin typeface="Bahnschrift"/>
                <a:ea typeface="Microsoft YaHei"/>
              </a:rPr>
              <a:t>и </a:t>
            </a:r>
            <a:r>
              <a:rPr lang="ru-RU" sz="1800" b="0" strike="noStrike" spc="-11" dirty="0" err="1">
                <a:solidFill>
                  <a:srgbClr val="FFFFFF"/>
                </a:solidFill>
                <a:latin typeface="Bahnschrift"/>
                <a:ea typeface="Microsoft YaHei"/>
              </a:rPr>
              <a:t>конвертопланами</a:t>
            </a:r>
            <a:r>
              <a:rPr lang="ru-RU" sz="1800" b="0" strike="noStrike" spc="-11" dirty="0">
                <a:solidFill>
                  <a:srgbClr val="FFFFFF"/>
                </a:solidFill>
                <a:latin typeface="Bahnschrift"/>
                <a:ea typeface="Microsoft YaHei"/>
              </a:rPr>
              <a:t>.</a:t>
            </a:r>
            <a:endParaRPr lang="ru-RU" sz="1800" b="0" strike="noStrike" spc="-1" dirty="0">
              <a:solidFill>
                <a:srgbClr val="FFFFFF"/>
              </a:solidFill>
              <a:latin typeface="Bahnschrift"/>
            </a:endParaRPr>
          </a:p>
          <a:p>
            <a:pPr algn="just">
              <a:lnSpc>
                <a:spcPct val="100000"/>
              </a:lnSpc>
              <a:spcBef>
                <a:spcPts val="2160"/>
              </a:spcBef>
              <a:defRPr/>
            </a:pPr>
            <a:r>
              <a:rPr lang="ru-RU" sz="1800" b="0" strike="noStrike" spc="-1" dirty="0" smtClean="0">
                <a:solidFill>
                  <a:srgbClr val="FFFFFF"/>
                </a:solidFill>
                <a:latin typeface="Bahnschrift"/>
                <a:ea typeface="Microsoft YaHei"/>
              </a:rPr>
              <a:t>Автожир</a:t>
            </a:r>
            <a:r>
              <a:rPr lang="ru-RU" sz="1800" b="0" strike="noStrike" spc="-55" dirty="0" smtClean="0">
                <a:solidFill>
                  <a:srgbClr val="FFFFFF"/>
                </a:solidFill>
                <a:latin typeface="Bahnschrift"/>
                <a:ea typeface="Microsoft YaHei"/>
              </a:rPr>
              <a:t> </a:t>
            </a:r>
            <a:r>
              <a:rPr lang="ru-RU" sz="1800" b="0" strike="noStrike" spc="-1" dirty="0">
                <a:solidFill>
                  <a:srgbClr val="FFFFFF"/>
                </a:solidFill>
                <a:latin typeface="Bahnschrift"/>
                <a:ea typeface="Microsoft YaHei"/>
              </a:rPr>
              <a:t>имеет</a:t>
            </a:r>
            <a:r>
              <a:rPr lang="ru-RU" sz="1800" b="0" strike="noStrike" spc="-46" dirty="0">
                <a:solidFill>
                  <a:srgbClr val="FFFFFF"/>
                </a:solidFill>
                <a:latin typeface="Bahnschrift"/>
                <a:ea typeface="Microsoft YaHei"/>
              </a:rPr>
              <a:t> </a:t>
            </a:r>
            <a:r>
              <a:rPr lang="ru-RU" sz="1800" b="0" strike="noStrike" spc="-1" dirty="0">
                <a:solidFill>
                  <a:srgbClr val="FFFFFF"/>
                </a:solidFill>
                <a:latin typeface="Bahnschrift"/>
                <a:ea typeface="Microsoft YaHei"/>
              </a:rPr>
              <a:t>схему,</a:t>
            </a:r>
            <a:r>
              <a:rPr lang="ru-RU" sz="1800" b="0" strike="noStrike" spc="-41" dirty="0">
                <a:solidFill>
                  <a:srgbClr val="FFFFFF"/>
                </a:solidFill>
                <a:latin typeface="Bahnschrift"/>
                <a:ea typeface="Microsoft YaHei"/>
              </a:rPr>
              <a:t> </a:t>
            </a:r>
            <a:r>
              <a:rPr lang="ru-RU" sz="1800" b="0" strike="noStrike" spc="-1" dirty="0">
                <a:solidFill>
                  <a:srgbClr val="FFFFFF"/>
                </a:solidFill>
                <a:latin typeface="Bahnschrift"/>
                <a:ea typeface="Microsoft YaHei"/>
              </a:rPr>
              <a:t>подобную</a:t>
            </a:r>
            <a:r>
              <a:rPr lang="ru-RU" sz="1800" b="0" strike="noStrike" spc="-52" dirty="0">
                <a:solidFill>
                  <a:srgbClr val="FFFFFF"/>
                </a:solidFill>
                <a:latin typeface="Bahnschrift"/>
                <a:ea typeface="Microsoft YaHei"/>
              </a:rPr>
              <a:t> </a:t>
            </a:r>
            <a:r>
              <a:rPr lang="ru-RU" sz="1800" b="0" strike="noStrike" spc="-11" dirty="0">
                <a:solidFill>
                  <a:srgbClr val="FFFFFF"/>
                </a:solidFill>
                <a:latin typeface="Bahnschrift"/>
                <a:ea typeface="Microsoft YaHei"/>
              </a:rPr>
              <a:t>самолету, </a:t>
            </a:r>
            <a:r>
              <a:rPr lang="ru-RU" sz="1800" b="0" strike="noStrike" spc="-1" dirty="0">
                <a:solidFill>
                  <a:srgbClr val="FFFFFF"/>
                </a:solidFill>
                <a:latin typeface="Bahnschrift"/>
                <a:ea typeface="Microsoft YaHei"/>
              </a:rPr>
              <a:t>у</a:t>
            </a:r>
            <a:r>
              <a:rPr lang="ru-RU" sz="1800" b="0" strike="noStrike" spc="-21" dirty="0">
                <a:solidFill>
                  <a:srgbClr val="FFFFFF"/>
                </a:solidFill>
                <a:latin typeface="Bahnschrift"/>
                <a:ea typeface="Microsoft YaHei"/>
              </a:rPr>
              <a:t> </a:t>
            </a:r>
            <a:r>
              <a:rPr lang="ru-RU" sz="1800" b="0" strike="noStrike" spc="-1" dirty="0">
                <a:solidFill>
                  <a:srgbClr val="FFFFFF"/>
                </a:solidFill>
                <a:latin typeface="Bahnschrift"/>
                <a:ea typeface="Microsoft YaHei"/>
              </a:rPr>
              <a:t>которого</a:t>
            </a:r>
            <a:r>
              <a:rPr lang="ru-RU" sz="1800" b="0" strike="noStrike" spc="-41" dirty="0">
                <a:solidFill>
                  <a:srgbClr val="FFFFFF"/>
                </a:solidFill>
                <a:latin typeface="Bahnschrift"/>
                <a:ea typeface="Microsoft YaHei"/>
              </a:rPr>
              <a:t> </a:t>
            </a:r>
            <a:r>
              <a:rPr lang="ru-RU" sz="1800" b="0" strike="noStrike" spc="-1" dirty="0">
                <a:solidFill>
                  <a:srgbClr val="FFFFFF"/>
                </a:solidFill>
                <a:latin typeface="Bahnschrift"/>
                <a:ea typeface="Microsoft YaHei"/>
              </a:rPr>
              <a:t>в</a:t>
            </a:r>
            <a:r>
              <a:rPr lang="ru-RU" sz="1800" b="0" strike="noStrike" spc="-35" dirty="0">
                <a:solidFill>
                  <a:srgbClr val="FFFFFF"/>
                </a:solidFill>
                <a:latin typeface="Bahnschrift"/>
                <a:ea typeface="Microsoft YaHei"/>
              </a:rPr>
              <a:t> </a:t>
            </a:r>
            <a:r>
              <a:rPr lang="ru-RU" sz="1800" b="0" strike="noStrike" spc="-1" dirty="0">
                <a:solidFill>
                  <a:srgbClr val="FFFFFF"/>
                </a:solidFill>
                <a:latin typeface="Bahnschrift"/>
                <a:ea typeface="Microsoft YaHei"/>
              </a:rPr>
              <a:t>качестве</a:t>
            </a:r>
            <a:r>
              <a:rPr lang="ru-RU" sz="1800" b="0" strike="noStrike" spc="-32" dirty="0">
                <a:solidFill>
                  <a:srgbClr val="FFFFFF"/>
                </a:solidFill>
                <a:latin typeface="Bahnschrift"/>
                <a:ea typeface="Microsoft YaHei"/>
              </a:rPr>
              <a:t> </a:t>
            </a:r>
            <a:r>
              <a:rPr lang="ru-RU" sz="1800" b="0" strike="noStrike" spc="-1" dirty="0">
                <a:solidFill>
                  <a:srgbClr val="FFFFFF"/>
                </a:solidFill>
                <a:latin typeface="Bahnschrift"/>
                <a:ea typeface="Microsoft YaHei"/>
              </a:rPr>
              <a:t>крыла</a:t>
            </a:r>
            <a:r>
              <a:rPr lang="ru-RU" sz="1800" b="0" strike="noStrike" spc="-26" dirty="0">
                <a:solidFill>
                  <a:srgbClr val="FFFFFF"/>
                </a:solidFill>
                <a:latin typeface="Bahnschrift"/>
                <a:ea typeface="Microsoft YaHei"/>
              </a:rPr>
              <a:t> </a:t>
            </a:r>
            <a:r>
              <a:rPr lang="ru-RU" sz="1800" b="0" strike="noStrike" spc="-11" dirty="0">
                <a:solidFill>
                  <a:srgbClr val="FFFFFF"/>
                </a:solidFill>
                <a:latin typeface="Bahnschrift"/>
                <a:ea typeface="Microsoft YaHei"/>
              </a:rPr>
              <a:t>установлен свободно-вращающийся</a:t>
            </a:r>
            <a:r>
              <a:rPr lang="ru-RU" sz="1800" b="0" strike="noStrike" spc="38" dirty="0">
                <a:solidFill>
                  <a:srgbClr val="FFFFFF"/>
                </a:solidFill>
                <a:latin typeface="Bahnschrift"/>
                <a:ea typeface="Microsoft YaHei"/>
              </a:rPr>
              <a:t> </a:t>
            </a:r>
            <a:r>
              <a:rPr lang="ru-RU" sz="1800" b="0" strike="noStrike" spc="-21" dirty="0">
                <a:solidFill>
                  <a:srgbClr val="FFFFFF"/>
                </a:solidFill>
                <a:latin typeface="Bahnschrift"/>
                <a:ea typeface="Microsoft YaHei"/>
              </a:rPr>
              <a:t>винт.</a:t>
            </a:r>
            <a:endParaRPr lang="ru-RU" sz="1800" b="0" strike="noStrike" spc="-1" dirty="0">
              <a:solidFill>
                <a:srgbClr val="FFFFFF"/>
              </a:solidFill>
              <a:latin typeface="Bahnschrift"/>
            </a:endParaRPr>
          </a:p>
          <a:p>
            <a:pPr algn="just">
              <a:lnSpc>
                <a:spcPct val="100000"/>
              </a:lnSpc>
              <a:spcBef>
                <a:spcPts val="2160"/>
              </a:spcBef>
              <a:defRPr/>
            </a:pPr>
            <a:r>
              <a:rPr lang="ru-RU" sz="1800" b="0" strike="noStrike" spc="-1" dirty="0" err="1" smtClean="0">
                <a:solidFill>
                  <a:srgbClr val="FFFFFF"/>
                </a:solidFill>
                <a:latin typeface="Bahnschrift"/>
                <a:ea typeface="Microsoft YaHei"/>
              </a:rPr>
              <a:t>Конвертоплан</a:t>
            </a:r>
            <a:r>
              <a:rPr lang="ru-RU" sz="1800" b="0" strike="noStrike" spc="-52" dirty="0" smtClean="0">
                <a:solidFill>
                  <a:srgbClr val="FFFFFF"/>
                </a:solidFill>
                <a:latin typeface="Bahnschrift"/>
                <a:ea typeface="Microsoft YaHei"/>
              </a:rPr>
              <a:t> </a:t>
            </a:r>
            <a:r>
              <a:rPr lang="ru-RU" sz="1800" b="0" strike="noStrike" spc="-1" dirty="0">
                <a:solidFill>
                  <a:srgbClr val="FFFFFF"/>
                </a:solidFill>
                <a:latin typeface="Bahnschrift"/>
                <a:ea typeface="Microsoft YaHei"/>
              </a:rPr>
              <a:t>-</a:t>
            </a:r>
            <a:r>
              <a:rPr lang="ru-RU" sz="1800" b="0" strike="noStrike" spc="-32" dirty="0">
                <a:solidFill>
                  <a:srgbClr val="FFFFFF"/>
                </a:solidFill>
                <a:latin typeface="Bahnschrift"/>
                <a:ea typeface="Microsoft YaHei"/>
              </a:rPr>
              <a:t> </a:t>
            </a:r>
            <a:r>
              <a:rPr lang="ru-RU" sz="1800" b="0" strike="noStrike" spc="-1" dirty="0">
                <a:solidFill>
                  <a:srgbClr val="FFFFFF"/>
                </a:solidFill>
                <a:latin typeface="Bahnschrift"/>
                <a:ea typeface="Microsoft YaHei"/>
              </a:rPr>
              <a:t>летательный</a:t>
            </a:r>
            <a:r>
              <a:rPr lang="ru-RU" sz="1800" b="0" strike="noStrike" spc="-52" dirty="0">
                <a:solidFill>
                  <a:srgbClr val="FFFFFF"/>
                </a:solidFill>
                <a:latin typeface="Bahnschrift"/>
                <a:ea typeface="Microsoft YaHei"/>
              </a:rPr>
              <a:t> </a:t>
            </a:r>
            <a:r>
              <a:rPr lang="ru-RU" sz="1800" b="0" strike="noStrike" spc="-1" dirty="0">
                <a:solidFill>
                  <a:srgbClr val="FFFFFF"/>
                </a:solidFill>
                <a:latin typeface="Bahnschrift"/>
                <a:ea typeface="Microsoft YaHei"/>
              </a:rPr>
              <a:t>аппарат</a:t>
            </a:r>
            <a:r>
              <a:rPr lang="ru-RU" sz="1800" b="0" strike="noStrike" spc="-46" dirty="0">
                <a:solidFill>
                  <a:srgbClr val="FFFFFF"/>
                </a:solidFill>
                <a:latin typeface="Bahnschrift"/>
                <a:ea typeface="Microsoft YaHei"/>
              </a:rPr>
              <a:t> </a:t>
            </a:r>
            <a:r>
              <a:rPr lang="ru-RU" sz="1800" b="0" strike="noStrike" spc="-52" dirty="0">
                <a:solidFill>
                  <a:srgbClr val="FFFFFF"/>
                </a:solidFill>
                <a:latin typeface="Bahnschrift"/>
                <a:ea typeface="Microsoft YaHei"/>
              </a:rPr>
              <a:t>с </a:t>
            </a:r>
            <a:r>
              <a:rPr lang="ru-RU" sz="1800" b="0" strike="noStrike" spc="-1" dirty="0">
                <a:solidFill>
                  <a:srgbClr val="FFFFFF"/>
                </a:solidFill>
                <a:latin typeface="Bahnschrift"/>
                <a:ea typeface="Microsoft YaHei"/>
              </a:rPr>
              <a:t>поворотными</a:t>
            </a:r>
            <a:r>
              <a:rPr lang="ru-RU" sz="1800" b="0" strike="noStrike" spc="-46" dirty="0">
                <a:solidFill>
                  <a:srgbClr val="FFFFFF"/>
                </a:solidFill>
                <a:latin typeface="Bahnschrift"/>
                <a:ea typeface="Microsoft YaHei"/>
              </a:rPr>
              <a:t> </a:t>
            </a:r>
            <a:r>
              <a:rPr lang="ru-RU" sz="1800" b="0" strike="noStrike" spc="-1" dirty="0">
                <a:solidFill>
                  <a:srgbClr val="FFFFFF"/>
                </a:solidFill>
                <a:latin typeface="Bahnschrift"/>
                <a:ea typeface="Microsoft YaHei"/>
              </a:rPr>
              <a:t>винтами,</a:t>
            </a:r>
            <a:r>
              <a:rPr lang="ru-RU" sz="1800" b="0" strike="noStrike" spc="-41" dirty="0">
                <a:solidFill>
                  <a:srgbClr val="FFFFFF"/>
                </a:solidFill>
                <a:latin typeface="Bahnschrift"/>
                <a:ea typeface="Microsoft YaHei"/>
              </a:rPr>
              <a:t> </a:t>
            </a:r>
            <a:r>
              <a:rPr lang="ru-RU" sz="1800" b="0" strike="noStrike" spc="-1" dirty="0">
                <a:solidFill>
                  <a:srgbClr val="FFFFFF"/>
                </a:solidFill>
                <a:latin typeface="Bahnschrift"/>
                <a:ea typeface="Microsoft YaHei"/>
              </a:rPr>
              <a:t>который</a:t>
            </a:r>
            <a:r>
              <a:rPr lang="ru-RU" sz="1800" b="0" strike="noStrike" spc="-41" dirty="0">
                <a:solidFill>
                  <a:srgbClr val="FFFFFF"/>
                </a:solidFill>
                <a:latin typeface="Bahnschrift"/>
                <a:ea typeface="Microsoft YaHei"/>
              </a:rPr>
              <a:t> </a:t>
            </a:r>
            <a:r>
              <a:rPr lang="ru-RU" sz="1800" b="0" strike="noStrike" spc="-1" dirty="0">
                <a:solidFill>
                  <a:srgbClr val="FFFFFF"/>
                </a:solidFill>
                <a:latin typeface="Bahnschrift"/>
                <a:ea typeface="Microsoft YaHei"/>
              </a:rPr>
              <a:t>на</a:t>
            </a:r>
            <a:r>
              <a:rPr lang="ru-RU" sz="1800" b="0" strike="noStrike" spc="-26" dirty="0">
                <a:solidFill>
                  <a:srgbClr val="FFFFFF"/>
                </a:solidFill>
                <a:latin typeface="Bahnschrift"/>
                <a:ea typeface="Microsoft YaHei"/>
              </a:rPr>
              <a:t> </a:t>
            </a:r>
            <a:r>
              <a:rPr lang="ru-RU" sz="1800" b="0" strike="noStrike" spc="-11" dirty="0">
                <a:solidFill>
                  <a:srgbClr val="FFFFFF"/>
                </a:solidFill>
                <a:latin typeface="Bahnschrift"/>
                <a:ea typeface="Microsoft YaHei"/>
              </a:rPr>
              <a:t>взлете </a:t>
            </a:r>
            <a:r>
              <a:rPr lang="ru-RU" sz="1800" b="0" strike="noStrike" spc="-1" dirty="0">
                <a:solidFill>
                  <a:srgbClr val="FFFFFF"/>
                </a:solidFill>
                <a:latin typeface="Bahnschrift"/>
                <a:ea typeface="Microsoft YaHei"/>
              </a:rPr>
              <a:t>и</a:t>
            </a:r>
            <a:r>
              <a:rPr lang="ru-RU" sz="1800" b="0" strike="noStrike" spc="-26" dirty="0">
                <a:solidFill>
                  <a:srgbClr val="FFFFFF"/>
                </a:solidFill>
                <a:latin typeface="Bahnschrift"/>
                <a:ea typeface="Microsoft YaHei"/>
              </a:rPr>
              <a:t> </a:t>
            </a:r>
            <a:r>
              <a:rPr lang="ru-RU" sz="1800" b="0" strike="noStrike" spc="-1" dirty="0">
                <a:solidFill>
                  <a:srgbClr val="FFFFFF"/>
                </a:solidFill>
                <a:latin typeface="Bahnschrift"/>
                <a:ea typeface="Microsoft YaHei"/>
              </a:rPr>
              <a:t>при</a:t>
            </a:r>
            <a:r>
              <a:rPr lang="ru-RU" sz="1800" b="0" strike="noStrike" spc="-32" dirty="0">
                <a:solidFill>
                  <a:srgbClr val="FFFFFF"/>
                </a:solidFill>
                <a:latin typeface="Bahnschrift"/>
                <a:ea typeface="Microsoft YaHei"/>
              </a:rPr>
              <a:t> </a:t>
            </a:r>
            <a:r>
              <a:rPr lang="ru-RU" sz="1800" b="0" strike="noStrike" spc="-1" dirty="0">
                <a:solidFill>
                  <a:srgbClr val="FFFFFF"/>
                </a:solidFill>
                <a:latin typeface="Bahnschrift"/>
                <a:ea typeface="Microsoft YaHei"/>
              </a:rPr>
              <a:t>посадке</a:t>
            </a:r>
            <a:r>
              <a:rPr lang="ru-RU" sz="1800" b="0" strike="noStrike" spc="-41" dirty="0">
                <a:solidFill>
                  <a:srgbClr val="FFFFFF"/>
                </a:solidFill>
                <a:latin typeface="Bahnschrift"/>
                <a:ea typeface="Microsoft YaHei"/>
              </a:rPr>
              <a:t> </a:t>
            </a:r>
            <a:r>
              <a:rPr lang="ru-RU" sz="1800" b="0" strike="noStrike" spc="-1" dirty="0">
                <a:solidFill>
                  <a:srgbClr val="FFFFFF"/>
                </a:solidFill>
                <a:latin typeface="Bahnschrift"/>
                <a:ea typeface="Microsoft YaHei"/>
              </a:rPr>
              <a:t>работают</a:t>
            </a:r>
            <a:r>
              <a:rPr lang="ru-RU" sz="1800" b="0" strike="noStrike" spc="-32" dirty="0">
                <a:solidFill>
                  <a:srgbClr val="FFFFFF"/>
                </a:solidFill>
                <a:latin typeface="Bahnschrift"/>
                <a:ea typeface="Microsoft YaHei"/>
              </a:rPr>
              <a:t> </a:t>
            </a:r>
            <a:r>
              <a:rPr lang="ru-RU" sz="1800" b="0" strike="noStrike" spc="-1" dirty="0">
                <a:solidFill>
                  <a:srgbClr val="FFFFFF"/>
                </a:solidFill>
                <a:latin typeface="Bahnschrift"/>
                <a:ea typeface="Microsoft YaHei"/>
              </a:rPr>
              <a:t>как</a:t>
            </a:r>
            <a:r>
              <a:rPr lang="ru-RU" sz="1800" b="0" strike="noStrike" spc="-26" dirty="0">
                <a:solidFill>
                  <a:srgbClr val="FFFFFF"/>
                </a:solidFill>
                <a:latin typeface="Bahnschrift"/>
                <a:ea typeface="Microsoft YaHei"/>
              </a:rPr>
              <a:t> </a:t>
            </a:r>
            <a:r>
              <a:rPr lang="ru-RU" sz="1800" b="0" strike="noStrike" spc="-1" dirty="0">
                <a:solidFill>
                  <a:srgbClr val="FFFFFF"/>
                </a:solidFill>
                <a:latin typeface="Bahnschrift"/>
                <a:ea typeface="Microsoft YaHei"/>
              </a:rPr>
              <a:t>подъемный,</a:t>
            </a:r>
            <a:r>
              <a:rPr lang="ru-RU" sz="1800" b="0" strike="noStrike" spc="-46" dirty="0">
                <a:solidFill>
                  <a:srgbClr val="FFFFFF"/>
                </a:solidFill>
                <a:latin typeface="Bahnschrift"/>
                <a:ea typeface="Microsoft YaHei"/>
              </a:rPr>
              <a:t> </a:t>
            </a:r>
            <a:r>
              <a:rPr lang="ru-RU" sz="1800" b="0" strike="noStrike" spc="-52" dirty="0">
                <a:solidFill>
                  <a:srgbClr val="FFFFFF"/>
                </a:solidFill>
                <a:latin typeface="Bahnschrift"/>
                <a:ea typeface="Microsoft YaHei"/>
              </a:rPr>
              <a:t>а </a:t>
            </a:r>
            <a:r>
              <a:rPr lang="ru-RU" sz="1800" b="0" strike="noStrike" spc="-1" dirty="0">
                <a:solidFill>
                  <a:srgbClr val="FFFFFF"/>
                </a:solidFill>
                <a:latin typeface="Bahnschrift"/>
                <a:ea typeface="Microsoft YaHei"/>
              </a:rPr>
              <a:t>в</a:t>
            </a:r>
            <a:r>
              <a:rPr lang="ru-RU" sz="1800" b="0" strike="noStrike" spc="-41" dirty="0">
                <a:solidFill>
                  <a:srgbClr val="FFFFFF"/>
                </a:solidFill>
                <a:latin typeface="Bahnschrift"/>
                <a:ea typeface="Microsoft YaHei"/>
              </a:rPr>
              <a:t> </a:t>
            </a:r>
            <a:r>
              <a:rPr lang="ru-RU" sz="1800" b="0" strike="noStrike" spc="-1" dirty="0">
                <a:solidFill>
                  <a:srgbClr val="FFFFFF"/>
                </a:solidFill>
                <a:latin typeface="Bahnschrift"/>
                <a:ea typeface="Microsoft YaHei"/>
              </a:rPr>
              <a:t>горизонтальном</a:t>
            </a:r>
            <a:r>
              <a:rPr lang="ru-RU" sz="1800" b="0" strike="noStrike" spc="-52" dirty="0">
                <a:solidFill>
                  <a:srgbClr val="FFFFFF"/>
                </a:solidFill>
                <a:latin typeface="Bahnschrift"/>
                <a:ea typeface="Microsoft YaHei"/>
              </a:rPr>
              <a:t> </a:t>
            </a:r>
            <a:r>
              <a:rPr lang="ru-RU" sz="1800" b="0" strike="noStrike" spc="-1" dirty="0">
                <a:solidFill>
                  <a:srgbClr val="FFFFFF"/>
                </a:solidFill>
                <a:latin typeface="Bahnschrift"/>
                <a:ea typeface="Microsoft YaHei"/>
              </a:rPr>
              <a:t>полете</a:t>
            </a:r>
            <a:r>
              <a:rPr lang="ru-RU" sz="1800" b="0" strike="noStrike" spc="-60" dirty="0">
                <a:solidFill>
                  <a:srgbClr val="FFFFFF"/>
                </a:solidFill>
                <a:latin typeface="Bahnschrift"/>
                <a:ea typeface="Microsoft YaHei"/>
              </a:rPr>
              <a:t> </a:t>
            </a:r>
            <a:r>
              <a:rPr lang="ru-RU" sz="1800" b="0" strike="noStrike" spc="-1" dirty="0">
                <a:solidFill>
                  <a:srgbClr val="FFFFFF"/>
                </a:solidFill>
                <a:latin typeface="Bahnschrift"/>
                <a:ea typeface="Microsoft YaHei"/>
              </a:rPr>
              <a:t>как</a:t>
            </a:r>
            <a:r>
              <a:rPr lang="ru-RU" sz="1800" b="0" strike="noStrike" spc="-41" dirty="0">
                <a:solidFill>
                  <a:srgbClr val="FFFFFF"/>
                </a:solidFill>
                <a:latin typeface="Bahnschrift"/>
                <a:ea typeface="Microsoft YaHei"/>
              </a:rPr>
              <a:t> </a:t>
            </a:r>
            <a:r>
              <a:rPr lang="ru-RU" sz="1800" b="0" strike="noStrike" spc="-1" dirty="0">
                <a:solidFill>
                  <a:srgbClr val="FFFFFF"/>
                </a:solidFill>
                <a:latin typeface="Bahnschrift"/>
                <a:ea typeface="Microsoft YaHei"/>
              </a:rPr>
              <a:t>тянущие,</a:t>
            </a:r>
            <a:r>
              <a:rPr lang="ru-RU" sz="1800" b="0" strike="noStrike" spc="-52" dirty="0">
                <a:solidFill>
                  <a:srgbClr val="FFFFFF"/>
                </a:solidFill>
                <a:latin typeface="Bahnschrift"/>
                <a:ea typeface="Microsoft YaHei"/>
              </a:rPr>
              <a:t> </a:t>
            </a:r>
            <a:r>
              <a:rPr lang="ru-RU" sz="1800" b="0" strike="noStrike" spc="-26" dirty="0">
                <a:solidFill>
                  <a:srgbClr val="FFFFFF"/>
                </a:solidFill>
                <a:latin typeface="Bahnschrift"/>
                <a:ea typeface="Microsoft YaHei"/>
              </a:rPr>
              <a:t>при </a:t>
            </a:r>
            <a:r>
              <a:rPr lang="ru-RU" sz="1800" b="0" strike="noStrike" spc="-1" dirty="0">
                <a:solidFill>
                  <a:srgbClr val="FFFFFF"/>
                </a:solidFill>
                <a:latin typeface="Bahnschrift"/>
                <a:ea typeface="Microsoft YaHei"/>
              </a:rPr>
              <a:t>этом</a:t>
            </a:r>
            <a:r>
              <a:rPr lang="ru-RU" sz="1800" b="0" strike="noStrike" spc="-32" dirty="0">
                <a:solidFill>
                  <a:srgbClr val="FFFFFF"/>
                </a:solidFill>
                <a:latin typeface="Bahnschrift"/>
                <a:ea typeface="Microsoft YaHei"/>
              </a:rPr>
              <a:t> </a:t>
            </a:r>
            <a:r>
              <a:rPr lang="ru-RU" sz="1800" b="0" strike="noStrike" spc="-1" dirty="0">
                <a:solidFill>
                  <a:srgbClr val="FFFFFF"/>
                </a:solidFill>
                <a:latin typeface="Bahnschrift"/>
                <a:ea typeface="Microsoft YaHei"/>
              </a:rPr>
              <a:t>в</a:t>
            </a:r>
            <a:r>
              <a:rPr lang="ru-RU" sz="1800" b="0" strike="noStrike" spc="-26" dirty="0">
                <a:solidFill>
                  <a:srgbClr val="FFFFFF"/>
                </a:solidFill>
                <a:latin typeface="Bahnschrift"/>
                <a:ea typeface="Microsoft YaHei"/>
              </a:rPr>
              <a:t> </a:t>
            </a:r>
            <a:r>
              <a:rPr lang="ru-RU" sz="1800" b="0" strike="noStrike" spc="-1" dirty="0">
                <a:solidFill>
                  <a:srgbClr val="FFFFFF"/>
                </a:solidFill>
                <a:latin typeface="Bahnschrift"/>
                <a:ea typeface="Microsoft YaHei"/>
              </a:rPr>
              <a:t>полете</a:t>
            </a:r>
            <a:r>
              <a:rPr lang="ru-RU" sz="1800" b="0" strike="noStrike" spc="-46" dirty="0">
                <a:solidFill>
                  <a:srgbClr val="FFFFFF"/>
                </a:solidFill>
                <a:latin typeface="Bahnschrift"/>
                <a:ea typeface="Microsoft YaHei"/>
              </a:rPr>
              <a:t> </a:t>
            </a:r>
            <a:r>
              <a:rPr lang="ru-RU" sz="1800" b="0" strike="noStrike" spc="-1" dirty="0">
                <a:solidFill>
                  <a:srgbClr val="FFFFFF"/>
                </a:solidFill>
                <a:latin typeface="Bahnschrift"/>
                <a:ea typeface="Microsoft YaHei"/>
              </a:rPr>
              <a:t>подъемная</a:t>
            </a:r>
            <a:r>
              <a:rPr lang="ru-RU" sz="1800" b="0" strike="noStrike" spc="-41" dirty="0">
                <a:solidFill>
                  <a:srgbClr val="FFFFFF"/>
                </a:solidFill>
                <a:latin typeface="Bahnschrift"/>
                <a:ea typeface="Microsoft YaHei"/>
              </a:rPr>
              <a:t> </a:t>
            </a:r>
            <a:r>
              <a:rPr lang="ru-RU" sz="1800" b="0" strike="noStrike" spc="-21" dirty="0">
                <a:solidFill>
                  <a:srgbClr val="FFFFFF"/>
                </a:solidFill>
                <a:latin typeface="Bahnschrift"/>
                <a:ea typeface="Microsoft YaHei"/>
              </a:rPr>
              <a:t>сила </a:t>
            </a:r>
            <a:r>
              <a:rPr lang="ru-RU" sz="1800" b="0" strike="noStrike" spc="-11" dirty="0">
                <a:solidFill>
                  <a:srgbClr val="FFFFFF"/>
                </a:solidFill>
                <a:latin typeface="Bahnschrift"/>
                <a:ea typeface="Microsoft YaHei"/>
              </a:rPr>
              <a:t>обеспечивается</a:t>
            </a:r>
            <a:r>
              <a:rPr lang="ru-RU" sz="1800" b="0" strike="noStrike" spc="-35" dirty="0">
                <a:solidFill>
                  <a:srgbClr val="FFFFFF"/>
                </a:solidFill>
                <a:latin typeface="Bahnschrift"/>
                <a:ea typeface="Microsoft YaHei"/>
              </a:rPr>
              <a:t> </a:t>
            </a:r>
            <a:r>
              <a:rPr lang="ru-RU" sz="1800" b="0" strike="noStrike" spc="-1" dirty="0">
                <a:solidFill>
                  <a:srgbClr val="FFFFFF"/>
                </a:solidFill>
                <a:latin typeface="Bahnschrift"/>
                <a:ea typeface="Microsoft YaHei"/>
              </a:rPr>
              <a:t>крылом</a:t>
            </a:r>
            <a:r>
              <a:rPr lang="ru-RU" sz="1800" b="0" strike="noStrike" spc="-26" dirty="0">
                <a:solidFill>
                  <a:srgbClr val="FFFFFF"/>
                </a:solidFill>
                <a:latin typeface="Bahnschrift"/>
                <a:ea typeface="Microsoft YaHei"/>
              </a:rPr>
              <a:t> </a:t>
            </a:r>
            <a:r>
              <a:rPr lang="ru-RU" sz="1800" b="0" strike="noStrike" spc="-1" dirty="0">
                <a:solidFill>
                  <a:srgbClr val="FFFFFF"/>
                </a:solidFill>
                <a:latin typeface="Bahnschrift"/>
                <a:ea typeface="Microsoft YaHei"/>
              </a:rPr>
              <a:t>самолетного</a:t>
            </a:r>
            <a:r>
              <a:rPr lang="ru-RU" sz="1800" b="0" strike="noStrike" spc="-32" dirty="0">
                <a:solidFill>
                  <a:srgbClr val="FFFFFF"/>
                </a:solidFill>
                <a:latin typeface="Bahnschrift"/>
                <a:ea typeface="Microsoft YaHei"/>
              </a:rPr>
              <a:t> </a:t>
            </a:r>
            <a:r>
              <a:rPr lang="ru-RU" sz="1800" b="0" strike="noStrike" spc="-11" dirty="0">
                <a:solidFill>
                  <a:srgbClr val="FFFFFF"/>
                </a:solidFill>
                <a:latin typeface="Bahnschrift"/>
                <a:ea typeface="Microsoft YaHei"/>
              </a:rPr>
              <a:t>типа. </a:t>
            </a:r>
            <a:r>
              <a:rPr lang="ru-RU" sz="1800" b="0" strike="noStrike" spc="-1" dirty="0">
                <a:solidFill>
                  <a:srgbClr val="FFFFFF"/>
                </a:solidFill>
                <a:latin typeface="Bahnschrift"/>
                <a:ea typeface="Microsoft YaHei"/>
              </a:rPr>
              <a:t>Ведет</a:t>
            </a:r>
            <a:r>
              <a:rPr lang="ru-RU" sz="1800" b="0" strike="noStrike" spc="-41" dirty="0">
                <a:solidFill>
                  <a:srgbClr val="FFFFFF"/>
                </a:solidFill>
                <a:latin typeface="Bahnschrift"/>
                <a:ea typeface="Microsoft YaHei"/>
              </a:rPr>
              <a:t> </a:t>
            </a:r>
            <a:r>
              <a:rPr lang="ru-RU" sz="1800" b="0" strike="noStrike" spc="-1" dirty="0">
                <a:solidFill>
                  <a:srgbClr val="FFFFFF"/>
                </a:solidFill>
                <a:latin typeface="Bahnschrift"/>
                <a:ea typeface="Microsoft YaHei"/>
              </a:rPr>
              <a:t>себя</a:t>
            </a:r>
            <a:r>
              <a:rPr lang="ru-RU" sz="1800" b="0" strike="noStrike" spc="-26" dirty="0">
                <a:solidFill>
                  <a:srgbClr val="FFFFFF"/>
                </a:solidFill>
                <a:latin typeface="Bahnschrift"/>
                <a:ea typeface="Microsoft YaHei"/>
              </a:rPr>
              <a:t> </a:t>
            </a:r>
            <a:r>
              <a:rPr lang="ru-RU" sz="1800" b="0" strike="noStrike" spc="-1" dirty="0">
                <a:solidFill>
                  <a:srgbClr val="FFFFFF"/>
                </a:solidFill>
                <a:latin typeface="Bahnschrift"/>
                <a:ea typeface="Microsoft YaHei"/>
              </a:rPr>
              <a:t>как</a:t>
            </a:r>
            <a:r>
              <a:rPr lang="ru-RU" sz="1800" b="0" strike="noStrike" spc="-41" dirty="0">
                <a:solidFill>
                  <a:srgbClr val="FFFFFF"/>
                </a:solidFill>
                <a:latin typeface="Bahnschrift"/>
                <a:ea typeface="Microsoft YaHei"/>
              </a:rPr>
              <a:t> </a:t>
            </a:r>
            <a:r>
              <a:rPr lang="ru-RU" sz="1800" b="0" strike="noStrike" spc="-1" dirty="0">
                <a:solidFill>
                  <a:srgbClr val="FFFFFF"/>
                </a:solidFill>
                <a:latin typeface="Bahnschrift"/>
                <a:ea typeface="Microsoft YaHei"/>
              </a:rPr>
              <a:t>вертолет</a:t>
            </a:r>
            <a:r>
              <a:rPr lang="ru-RU" sz="1800" b="0" strike="noStrike" spc="-46" dirty="0">
                <a:solidFill>
                  <a:srgbClr val="FFFFFF"/>
                </a:solidFill>
                <a:latin typeface="Bahnschrift"/>
                <a:ea typeface="Microsoft YaHei"/>
              </a:rPr>
              <a:t> </a:t>
            </a:r>
            <a:r>
              <a:rPr lang="ru-RU" sz="1800" b="0" strike="noStrike" spc="-1" dirty="0">
                <a:solidFill>
                  <a:srgbClr val="FFFFFF"/>
                </a:solidFill>
                <a:latin typeface="Bahnschrift"/>
                <a:ea typeface="Microsoft YaHei"/>
              </a:rPr>
              <a:t>на</a:t>
            </a:r>
            <a:r>
              <a:rPr lang="ru-RU" sz="1800" b="0" strike="noStrike" spc="-41" dirty="0">
                <a:solidFill>
                  <a:srgbClr val="FFFFFF"/>
                </a:solidFill>
                <a:latin typeface="Bahnschrift"/>
                <a:ea typeface="Microsoft YaHei"/>
              </a:rPr>
              <a:t> </a:t>
            </a:r>
            <a:r>
              <a:rPr lang="ru-RU" sz="1800" b="0" strike="noStrike" spc="-1" dirty="0">
                <a:solidFill>
                  <a:srgbClr val="FFFFFF"/>
                </a:solidFill>
                <a:latin typeface="Bahnschrift"/>
                <a:ea typeface="Microsoft YaHei"/>
              </a:rPr>
              <a:t>взлете</a:t>
            </a:r>
            <a:r>
              <a:rPr lang="ru-RU" sz="1800" b="0" strike="noStrike" spc="-52" dirty="0">
                <a:solidFill>
                  <a:srgbClr val="FFFFFF"/>
                </a:solidFill>
                <a:latin typeface="Bahnschrift"/>
                <a:ea typeface="Microsoft YaHei"/>
              </a:rPr>
              <a:t> и </a:t>
            </a:r>
            <a:r>
              <a:rPr lang="ru-RU" sz="1800" b="0" strike="noStrike" spc="-1" dirty="0">
                <a:solidFill>
                  <a:srgbClr val="FFFFFF"/>
                </a:solidFill>
                <a:latin typeface="Bahnschrift"/>
                <a:ea typeface="Microsoft YaHei"/>
              </a:rPr>
              <a:t>посадке</a:t>
            </a:r>
            <a:r>
              <a:rPr lang="ru-RU" sz="1800" b="0" strike="noStrike" spc="-32" dirty="0">
                <a:solidFill>
                  <a:srgbClr val="FFFFFF"/>
                </a:solidFill>
                <a:latin typeface="Bahnschrift"/>
                <a:ea typeface="Microsoft YaHei"/>
              </a:rPr>
              <a:t> </a:t>
            </a:r>
            <a:r>
              <a:rPr lang="ru-RU" sz="1800" b="0" strike="noStrike" spc="-1" dirty="0">
                <a:solidFill>
                  <a:srgbClr val="FFFFFF"/>
                </a:solidFill>
                <a:latin typeface="Bahnschrift"/>
                <a:ea typeface="Microsoft YaHei"/>
              </a:rPr>
              <a:t>и</a:t>
            </a:r>
            <a:r>
              <a:rPr lang="ru-RU" sz="1800" b="0" strike="noStrike" spc="-11" dirty="0">
                <a:solidFill>
                  <a:srgbClr val="FFFFFF"/>
                </a:solidFill>
                <a:latin typeface="Bahnschrift"/>
                <a:ea typeface="Microsoft YaHei"/>
              </a:rPr>
              <a:t> </a:t>
            </a:r>
            <a:r>
              <a:rPr lang="ru-RU" sz="1800" b="0" strike="noStrike" spc="-1" dirty="0">
                <a:solidFill>
                  <a:srgbClr val="FFFFFF"/>
                </a:solidFill>
                <a:latin typeface="Bahnschrift"/>
                <a:ea typeface="Microsoft YaHei"/>
              </a:rPr>
              <a:t>как</a:t>
            </a:r>
            <a:r>
              <a:rPr lang="ru-RU" sz="1800" b="0" strike="noStrike" spc="-15" dirty="0">
                <a:solidFill>
                  <a:srgbClr val="FFFFFF"/>
                </a:solidFill>
                <a:latin typeface="Bahnschrift"/>
                <a:ea typeface="Microsoft YaHei"/>
              </a:rPr>
              <a:t> </a:t>
            </a:r>
            <a:r>
              <a:rPr lang="ru-RU" sz="1800" b="0" strike="noStrike" spc="-1" dirty="0">
                <a:solidFill>
                  <a:srgbClr val="FFFFFF"/>
                </a:solidFill>
                <a:latin typeface="Bahnschrift"/>
                <a:ea typeface="Microsoft YaHei"/>
              </a:rPr>
              <a:t>самолет</a:t>
            </a:r>
            <a:r>
              <a:rPr lang="ru-RU" sz="1800" b="0" strike="noStrike" spc="-26" dirty="0">
                <a:solidFill>
                  <a:srgbClr val="FFFFFF"/>
                </a:solidFill>
                <a:latin typeface="Bahnschrift"/>
                <a:ea typeface="Microsoft YaHei"/>
              </a:rPr>
              <a:t> </a:t>
            </a:r>
            <a:r>
              <a:rPr lang="ru-RU" sz="1800" b="0" strike="noStrike" spc="-1" dirty="0">
                <a:solidFill>
                  <a:srgbClr val="FFFFFF"/>
                </a:solidFill>
                <a:latin typeface="Bahnschrift"/>
                <a:ea typeface="Microsoft YaHei"/>
              </a:rPr>
              <a:t>при</a:t>
            </a:r>
            <a:r>
              <a:rPr lang="ru-RU" sz="1800" b="0" strike="noStrike" spc="-15" dirty="0">
                <a:solidFill>
                  <a:srgbClr val="FFFFFF"/>
                </a:solidFill>
                <a:latin typeface="Bahnschrift"/>
                <a:ea typeface="Microsoft YaHei"/>
              </a:rPr>
              <a:t> </a:t>
            </a:r>
            <a:r>
              <a:rPr lang="ru-RU" sz="1800" b="0" strike="noStrike" spc="-11" dirty="0">
                <a:solidFill>
                  <a:srgbClr val="FFFFFF"/>
                </a:solidFill>
                <a:latin typeface="Bahnschrift"/>
                <a:ea typeface="Microsoft YaHei"/>
              </a:rPr>
              <a:t>полете.</a:t>
            </a:r>
            <a:endParaRPr lang="ru-RU" sz="1800" b="0" strike="noStrike" spc="-1" dirty="0">
              <a:solidFill>
                <a:srgbClr val="FFFFFF"/>
              </a:solidFill>
              <a:latin typeface="Bahnschrift"/>
            </a:endParaRPr>
          </a:p>
        </p:txBody>
      </p:sp>
      <p:pic>
        <p:nvPicPr>
          <p:cNvPr id="4" name="Рисунок 3"/>
          <p:cNvPicPr/>
          <p:nvPr/>
        </p:nvPicPr>
        <p:blipFill>
          <a:blip r:embed="rId2"/>
          <a:stretch/>
        </p:blipFill>
        <p:spPr bwMode="auto">
          <a:xfrm>
            <a:off x="4860032" y="1700808"/>
            <a:ext cx="4032448" cy="4464496"/>
          </a:xfrm>
          <a:prstGeom prst="rect">
            <a:avLst/>
          </a:prstGeom>
          <a:ln w="0">
            <a:noFill/>
          </a:ln>
          <a:effectLst>
            <a:softEdge rad="6350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Прямоугольник 4"/>
          <p:cNvSpPr/>
          <p:nvPr/>
        </p:nvSpPr>
        <p:spPr bwMode="auto">
          <a:xfrm>
            <a:off x="4283968" y="116632"/>
            <a:ext cx="4536504" cy="830997"/>
          </a:xfrm>
          <a:prstGeom prst="rect">
            <a:avLst/>
          </a:prstGeom>
        </p:spPr>
        <p:txBody>
          <a:bodyPr wrap="square">
            <a:spAutoFit/>
          </a:bodyPr>
          <a:lstStyle/>
          <a:p>
            <a:pPr marL="12600" algn="ctr">
              <a:lnSpc>
                <a:spcPct val="100000"/>
              </a:lnSpc>
              <a:spcBef>
                <a:spcPts val="99"/>
              </a:spcBef>
              <a:defRPr/>
            </a:pPr>
            <a:r>
              <a:rPr lang="ru-RU" sz="2400" b="1" spc="-35" dirty="0">
                <a:solidFill>
                  <a:srgbClr val="FFFF00"/>
                </a:solidFill>
                <a:latin typeface="Bahnschrift"/>
              </a:rPr>
              <a:t>Основные</a:t>
            </a:r>
            <a:r>
              <a:rPr lang="ru-RU" sz="2400" b="1" spc="-46" dirty="0">
                <a:solidFill>
                  <a:srgbClr val="FFFF00"/>
                </a:solidFill>
                <a:latin typeface="Bahnschrift"/>
              </a:rPr>
              <a:t> </a:t>
            </a:r>
            <a:r>
              <a:rPr lang="ru-RU" sz="2400" b="1" spc="-26" dirty="0">
                <a:solidFill>
                  <a:srgbClr val="FFFF00"/>
                </a:solidFill>
                <a:latin typeface="Bahnschrift"/>
              </a:rPr>
              <a:t>элементы </a:t>
            </a:r>
            <a:r>
              <a:rPr lang="ru-RU" sz="2400" b="1" spc="-26" dirty="0" smtClean="0">
                <a:solidFill>
                  <a:srgbClr val="FFFF00"/>
                </a:solidFill>
                <a:latin typeface="Bahnschrift"/>
              </a:rPr>
              <a:t>управления </a:t>
            </a:r>
            <a:r>
              <a:rPr lang="ru-RU" sz="2400" b="1" spc="-26" dirty="0" err="1" smtClean="0">
                <a:solidFill>
                  <a:srgbClr val="FFFF00"/>
                </a:solidFill>
                <a:latin typeface="Bahnschrift"/>
              </a:rPr>
              <a:t>дроном</a:t>
            </a:r>
            <a:endParaRPr lang="ru-RU" sz="2400" spc="-1" dirty="0">
              <a:solidFill>
                <a:srgbClr val="FFFF00"/>
              </a:solidFill>
              <a:latin typeface="Bahnschrift"/>
            </a:endParaRPr>
          </a:p>
        </p:txBody>
      </p:sp>
      <p:pic>
        <p:nvPicPr>
          <p:cNvPr id="4" name="Рисунок 3"/>
          <p:cNvPicPr>
            <a:picLocks noChangeAspect="1"/>
          </p:cNvPicPr>
          <p:nvPr/>
        </p:nvPicPr>
        <p:blipFill>
          <a:blip r:embed="rId2"/>
          <a:stretch>
            <a:fillRect/>
          </a:stretch>
        </p:blipFill>
        <p:spPr>
          <a:xfrm>
            <a:off x="4427984" y="980361"/>
            <a:ext cx="4557490" cy="5720202"/>
          </a:xfrm>
          <a:prstGeom prst="rect">
            <a:avLst/>
          </a:prstGeom>
        </p:spPr>
      </p:pic>
      <p:sp>
        <p:nvSpPr>
          <p:cNvPr id="6" name="Прямоугольник 5"/>
          <p:cNvSpPr/>
          <p:nvPr/>
        </p:nvSpPr>
        <p:spPr>
          <a:xfrm>
            <a:off x="251520" y="1591047"/>
            <a:ext cx="3960440" cy="5078313"/>
          </a:xfrm>
          <a:prstGeom prst="rect">
            <a:avLst/>
          </a:prstGeom>
        </p:spPr>
        <p:txBody>
          <a:bodyPr wrap="square">
            <a:spAutoFit/>
          </a:bodyPr>
          <a:lstStyle/>
          <a:p>
            <a:pPr indent="540385" algn="just"/>
            <a:r>
              <a:rPr lang="ru-RU" b="1" u="sng" dirty="0">
                <a:solidFill>
                  <a:schemeClr val="bg1"/>
                </a:solidFill>
                <a:latin typeface="Bahnschrift" panose="020B0502040204020203" pitchFamily="34" charset="0"/>
                <a:ea typeface="Arial" panose="020B0604020202020204" pitchFamily="34" charset="0"/>
              </a:rPr>
              <a:t>Газ</a:t>
            </a:r>
            <a:r>
              <a:rPr lang="ru-RU" b="1" dirty="0">
                <a:solidFill>
                  <a:schemeClr val="bg1"/>
                </a:solidFill>
                <a:latin typeface="Bahnschrift" panose="020B0502040204020203" pitchFamily="34" charset="0"/>
                <a:ea typeface="Times New Roman" panose="02020603050405020304" pitchFamily="18" charset="0"/>
              </a:rPr>
              <a:t> - п</a:t>
            </a:r>
            <a:r>
              <a:rPr lang="ru-RU" dirty="0">
                <a:solidFill>
                  <a:schemeClr val="bg1"/>
                </a:solidFill>
                <a:latin typeface="Bahnschrift" panose="020B0502040204020203" pitchFamily="34" charset="0"/>
                <a:ea typeface="Times New Roman" panose="02020603050405020304" pitchFamily="18" charset="0"/>
              </a:rPr>
              <a:t>одъем или опускание дрона, которое осуществляется путем увеличения или уменьшения скорости вращения всех четырех роторов одновременно</a:t>
            </a:r>
            <a:r>
              <a:rPr lang="ru-RU" dirty="0" smtClean="0">
                <a:solidFill>
                  <a:schemeClr val="bg1"/>
                </a:solidFill>
                <a:latin typeface="Bahnschrift" panose="020B0502040204020203" pitchFamily="34" charset="0"/>
                <a:ea typeface="Times New Roman" panose="02020603050405020304" pitchFamily="18" charset="0"/>
              </a:rPr>
              <a:t>.</a:t>
            </a:r>
          </a:p>
          <a:p>
            <a:pPr indent="540385" algn="just"/>
            <a:r>
              <a:rPr lang="ru-RU" b="1" u="sng" dirty="0">
                <a:solidFill>
                  <a:schemeClr val="bg1"/>
                </a:solidFill>
                <a:latin typeface="Bahnschrift" panose="020B0502040204020203" pitchFamily="34" charset="0"/>
                <a:ea typeface="Arial" panose="020B0604020202020204" pitchFamily="34" charset="0"/>
              </a:rPr>
              <a:t>Рысканье</a:t>
            </a:r>
            <a:r>
              <a:rPr lang="ru-RU" b="1" dirty="0">
                <a:solidFill>
                  <a:schemeClr val="bg1"/>
                </a:solidFill>
                <a:latin typeface="Bahnschrift" panose="020B0502040204020203" pitchFamily="34" charset="0"/>
                <a:ea typeface="Times New Roman" panose="02020603050405020304" pitchFamily="18" charset="0"/>
              </a:rPr>
              <a:t> - п</a:t>
            </a:r>
            <a:r>
              <a:rPr lang="ru-RU" dirty="0">
                <a:solidFill>
                  <a:schemeClr val="bg1"/>
                </a:solidFill>
                <a:latin typeface="Bahnschrift" panose="020B0502040204020203" pitchFamily="34" charset="0"/>
                <a:ea typeface="Times New Roman" panose="02020603050405020304" pitchFamily="18" charset="0"/>
              </a:rPr>
              <a:t>оворот дрона влево/вправо.</a:t>
            </a:r>
          </a:p>
          <a:p>
            <a:pPr indent="540385" algn="just">
              <a:spcAft>
                <a:spcPts val="0"/>
              </a:spcAft>
            </a:pPr>
            <a:r>
              <a:rPr lang="ru-RU" b="1" u="sng" dirty="0" smtClean="0">
                <a:solidFill>
                  <a:schemeClr val="bg1"/>
                </a:solidFill>
                <a:latin typeface="Bahnschrift" panose="020B0502040204020203" pitchFamily="34" charset="0"/>
                <a:ea typeface="Arial" panose="020B0604020202020204" pitchFamily="34" charset="0"/>
              </a:rPr>
              <a:t>Крен</a:t>
            </a:r>
            <a:r>
              <a:rPr lang="ru-RU" b="1" dirty="0" smtClean="0">
                <a:solidFill>
                  <a:schemeClr val="bg1"/>
                </a:solidFill>
                <a:latin typeface="Bahnschrift" panose="020B0502040204020203" pitchFamily="34" charset="0"/>
                <a:ea typeface="Times New Roman" panose="02020603050405020304" pitchFamily="18" charset="0"/>
              </a:rPr>
              <a:t> </a:t>
            </a:r>
            <a:r>
              <a:rPr lang="ru-RU" b="1" dirty="0">
                <a:solidFill>
                  <a:schemeClr val="bg1"/>
                </a:solidFill>
                <a:latin typeface="Bahnschrift" panose="020B0502040204020203" pitchFamily="34" charset="0"/>
                <a:ea typeface="Times New Roman" panose="02020603050405020304" pitchFamily="18" charset="0"/>
              </a:rPr>
              <a:t>- н</a:t>
            </a:r>
            <a:r>
              <a:rPr lang="ru-RU" dirty="0">
                <a:solidFill>
                  <a:schemeClr val="bg1"/>
                </a:solidFill>
                <a:latin typeface="Bahnschrift" panose="020B0502040204020203" pitchFamily="34" charset="0"/>
                <a:ea typeface="Times New Roman" panose="02020603050405020304" pitchFamily="18" charset="0"/>
              </a:rPr>
              <a:t>аклон дрона влево или вправо, который достигается за счет увеличения скорости правых роторов и уменьшения скорости левых (или наоборот</a:t>
            </a:r>
            <a:r>
              <a:rPr lang="ru-RU" dirty="0" smtClean="0">
                <a:solidFill>
                  <a:schemeClr val="bg1"/>
                </a:solidFill>
                <a:latin typeface="Bahnschrift" panose="020B0502040204020203" pitchFamily="34" charset="0"/>
                <a:ea typeface="Times New Roman" panose="02020603050405020304" pitchFamily="18" charset="0"/>
              </a:rPr>
              <a:t>).</a:t>
            </a:r>
          </a:p>
          <a:p>
            <a:pPr indent="540385" algn="just"/>
            <a:r>
              <a:rPr lang="ru-RU" b="1" u="sng" dirty="0" err="1">
                <a:solidFill>
                  <a:schemeClr val="bg1"/>
                </a:solidFill>
                <a:latin typeface="Bahnschrift" panose="020B0502040204020203" pitchFamily="34" charset="0"/>
                <a:ea typeface="Arial" panose="020B0604020202020204" pitchFamily="34" charset="0"/>
              </a:rPr>
              <a:t>Тангаж</a:t>
            </a:r>
            <a:r>
              <a:rPr lang="ru-RU" b="1" dirty="0">
                <a:solidFill>
                  <a:schemeClr val="bg1"/>
                </a:solidFill>
                <a:latin typeface="Bahnschrift" panose="020B0502040204020203" pitchFamily="34" charset="0"/>
                <a:ea typeface="Times New Roman" panose="02020603050405020304" pitchFamily="18" charset="0"/>
              </a:rPr>
              <a:t> - н</a:t>
            </a:r>
            <a:r>
              <a:rPr lang="ru-RU" dirty="0">
                <a:solidFill>
                  <a:schemeClr val="bg1"/>
                </a:solidFill>
                <a:latin typeface="Bahnschrift" panose="020B0502040204020203" pitchFamily="34" charset="0"/>
                <a:ea typeface="Times New Roman" panose="02020603050405020304" pitchFamily="18" charset="0"/>
              </a:rPr>
              <a:t>аклон дрона вперед или назад, который осуществляется путем увеличения скорости задних роторов и уменьшения скорости передних (или наоборот</a:t>
            </a:r>
            <a:r>
              <a:rPr lang="ru-RU" dirty="0" smtClean="0">
                <a:solidFill>
                  <a:schemeClr val="bg1"/>
                </a:solidFill>
                <a:latin typeface="Bahnschrift" panose="020B0502040204020203" pitchFamily="34" charset="0"/>
                <a:ea typeface="Times New Roman" panose="02020603050405020304" pitchFamily="18" charset="0"/>
              </a:rPr>
              <a:t>).</a:t>
            </a:r>
            <a:endParaRPr lang="ru-RU" dirty="0">
              <a:solidFill>
                <a:schemeClr val="bg1"/>
              </a:solidFill>
              <a:latin typeface="Bahnschrift" panose="020B0502040204020203" pitchFamily="34" charset="0"/>
              <a:ea typeface="Times New Roman" panose="02020603050405020304" pitchFamily="18" charset="0"/>
            </a:endParaRPr>
          </a:p>
        </p:txBody>
      </p:sp>
    </p:spTree>
    <p:extLst>
      <p:ext uri="{BB962C8B-B14F-4D97-AF65-F5344CB8AC3E}">
        <p14:creationId xmlns:p14="http://schemas.microsoft.com/office/powerpoint/2010/main" val="1752894394"/>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3"/>
          <p:cNvSpPr/>
          <p:nvPr/>
        </p:nvSpPr>
        <p:spPr bwMode="auto">
          <a:xfrm>
            <a:off x="323528" y="1484784"/>
            <a:ext cx="8460472" cy="4985516"/>
          </a:xfrm>
          <a:prstGeom prst="rect">
            <a:avLst/>
          </a:prstGeom>
          <a:noFill/>
          <a:ln w="0">
            <a:noFill/>
          </a:ln>
        </p:spPr>
        <p:style>
          <a:lnRef idx="0">
            <a:srgbClr val="000000"/>
          </a:lnRef>
          <a:fillRef idx="0">
            <a:srgbClr val="000000"/>
          </a:fillRef>
          <a:effectRef idx="0">
            <a:srgbClr val="000000"/>
          </a:effectRef>
          <a:fontRef idx="minor"/>
        </p:style>
        <p:txBody>
          <a:bodyPr wrap="square" lIns="0" tIns="12240" rIns="0" bIns="0" anchor="t">
            <a:spAutoFit/>
          </a:bodyPr>
          <a:lstStyle/>
          <a:p>
            <a:pPr marL="12600" algn="just">
              <a:lnSpc>
                <a:spcPct val="100000"/>
              </a:lnSpc>
              <a:spcBef>
                <a:spcPts val="1190"/>
              </a:spcBef>
              <a:spcAft>
                <a:spcPts val="992"/>
              </a:spcAft>
              <a:defRPr/>
            </a:pPr>
            <a:r>
              <a:rPr lang="ru-RU" b="1" strike="noStrike" spc="-1" dirty="0" smtClean="0">
                <a:solidFill>
                  <a:srgbClr val="FFFFFF"/>
                </a:solidFill>
                <a:latin typeface="Bahnschrift"/>
                <a:ea typeface="Microsoft YaHei"/>
              </a:rPr>
              <a:t>     Новая </a:t>
            </a:r>
            <a:r>
              <a:rPr lang="ru-RU" b="1" strike="noStrike" spc="-1" dirty="0">
                <a:solidFill>
                  <a:srgbClr val="FFFFFF"/>
                </a:solidFill>
                <a:latin typeface="Bahnschrift"/>
                <a:ea typeface="Microsoft YaHei"/>
              </a:rPr>
              <a:t>профессия! «ОК 016-94. Общероссийский классификатор профессий рабочих, должностей служащих и тарифных разрядов» под кодом 25331 </a:t>
            </a:r>
            <a:r>
              <a:rPr lang="ru-RU" b="1" strike="noStrike" spc="-1" dirty="0" smtClean="0">
                <a:solidFill>
                  <a:srgbClr val="FFFFFF"/>
                </a:solidFill>
                <a:latin typeface="Bahnschrift"/>
                <a:ea typeface="Microsoft YaHei"/>
              </a:rPr>
              <a:t>введена новая </a:t>
            </a:r>
            <a:r>
              <a:rPr lang="ru-RU" b="1" strike="noStrike" spc="-1" dirty="0">
                <a:solidFill>
                  <a:srgbClr val="FFFFFF"/>
                </a:solidFill>
                <a:latin typeface="Bahnschrift"/>
                <a:ea typeface="Microsoft YaHei"/>
              </a:rPr>
              <a:t>профессия «Оператор наземных средств управления беспилотными летательными аппаратами».</a:t>
            </a:r>
            <a:endParaRPr lang="ru-RU" b="0" strike="noStrike" spc="-1" dirty="0">
              <a:solidFill>
                <a:srgbClr val="FFFFFF"/>
              </a:solidFill>
              <a:latin typeface="Bahnschrift"/>
            </a:endParaRPr>
          </a:p>
          <a:p>
            <a:pPr marL="12600" algn="just">
              <a:lnSpc>
                <a:spcPct val="100000"/>
              </a:lnSpc>
              <a:spcBef>
                <a:spcPts val="96"/>
              </a:spcBef>
              <a:defRPr/>
            </a:pPr>
            <a:r>
              <a:rPr lang="ru-RU" b="1" strike="noStrike" spc="-1" dirty="0" smtClean="0">
                <a:solidFill>
                  <a:srgbClr val="FFFFFF"/>
                </a:solidFill>
                <a:latin typeface="Bahnschrift"/>
                <a:ea typeface="Microsoft YaHei"/>
              </a:rPr>
              <a:t>     Неполный </a:t>
            </a:r>
            <a:r>
              <a:rPr lang="ru-RU" b="1" strike="noStrike" spc="-1" dirty="0">
                <a:solidFill>
                  <a:srgbClr val="FFFFFF"/>
                </a:solidFill>
                <a:latin typeface="Bahnschrift"/>
                <a:ea typeface="Microsoft YaHei"/>
              </a:rPr>
              <a:t>список о</a:t>
            </a:r>
            <a:r>
              <a:rPr lang="ru-RU" b="1" strike="noStrike" spc="-11" dirty="0">
                <a:solidFill>
                  <a:srgbClr val="FFFFFF"/>
                </a:solidFill>
                <a:latin typeface="Bahnschrift"/>
                <a:ea typeface="Microsoft YaHei"/>
              </a:rPr>
              <a:t>бластей применения БВС:</a:t>
            </a:r>
            <a:endParaRPr lang="ru-RU" b="0" strike="noStrike" spc="-1" dirty="0">
              <a:solidFill>
                <a:srgbClr val="FFFFFF"/>
              </a:solidFill>
              <a:latin typeface="Bahnschrift"/>
            </a:endParaRPr>
          </a:p>
          <a:p>
            <a:pPr marL="12600" algn="just">
              <a:lnSpc>
                <a:spcPct val="100000"/>
              </a:lnSpc>
              <a:spcBef>
                <a:spcPts val="1190"/>
              </a:spcBef>
              <a:defRPr/>
            </a:pPr>
            <a:r>
              <a:rPr lang="ru-RU" b="1" strike="noStrike" spc="-11" dirty="0">
                <a:solidFill>
                  <a:srgbClr val="FFFFFF"/>
                </a:solidFill>
                <a:latin typeface="Bahnschrift"/>
                <a:ea typeface="Microsoft YaHei"/>
              </a:rPr>
              <a:t>1.  </a:t>
            </a:r>
            <a:r>
              <a:rPr lang="ru-RU" b="1" strike="noStrike" spc="-11" dirty="0" smtClean="0">
                <a:solidFill>
                  <a:srgbClr val="FFFFFF"/>
                </a:solidFill>
                <a:latin typeface="Bahnschrift"/>
                <a:ea typeface="Microsoft YaHei"/>
              </a:rPr>
              <a:t>Аэрофотосъемка</a:t>
            </a:r>
            <a:endParaRPr lang="ru-RU" b="0" strike="noStrike" spc="-1" dirty="0">
              <a:solidFill>
                <a:srgbClr val="FFFFFF"/>
              </a:solidFill>
              <a:latin typeface="Bahnschrift"/>
            </a:endParaRPr>
          </a:p>
          <a:p>
            <a:pPr marL="12600" algn="just">
              <a:lnSpc>
                <a:spcPct val="100000"/>
              </a:lnSpc>
              <a:spcBef>
                <a:spcPts val="1190"/>
              </a:spcBef>
              <a:defRPr/>
            </a:pPr>
            <a:r>
              <a:rPr lang="ru-RU" b="1" spc="-11" dirty="0">
                <a:solidFill>
                  <a:srgbClr val="FFFFFF"/>
                </a:solidFill>
                <a:latin typeface="Bahnschrift"/>
                <a:ea typeface="Microsoft YaHei"/>
              </a:rPr>
              <a:t>2</a:t>
            </a:r>
            <a:r>
              <a:rPr lang="ru-RU" b="1" strike="noStrike" spc="-11" dirty="0">
                <a:solidFill>
                  <a:srgbClr val="FFFFFF"/>
                </a:solidFill>
                <a:latin typeface="Bahnschrift"/>
                <a:ea typeface="Microsoft YaHei"/>
              </a:rPr>
              <a:t>. Картография и топографическая съемка, </a:t>
            </a:r>
            <a:r>
              <a:rPr lang="ru-RU" b="1" strike="noStrike" spc="-11" dirty="0" smtClean="0">
                <a:solidFill>
                  <a:srgbClr val="FFFFFF"/>
                </a:solidFill>
                <a:latin typeface="Bahnschrift"/>
                <a:ea typeface="Microsoft YaHei"/>
              </a:rPr>
              <a:t>геология</a:t>
            </a:r>
            <a:endParaRPr lang="ru-RU" b="0" strike="noStrike" spc="-1" dirty="0">
              <a:solidFill>
                <a:srgbClr val="FFFFFF"/>
              </a:solidFill>
              <a:latin typeface="Bahnschrift"/>
            </a:endParaRPr>
          </a:p>
          <a:p>
            <a:pPr marL="12600" algn="just">
              <a:lnSpc>
                <a:spcPct val="100000"/>
              </a:lnSpc>
              <a:spcBef>
                <a:spcPts val="1190"/>
              </a:spcBef>
              <a:defRPr/>
            </a:pPr>
            <a:r>
              <a:rPr lang="ru-RU" b="1" spc="-11" dirty="0">
                <a:solidFill>
                  <a:srgbClr val="FFFFFF"/>
                </a:solidFill>
                <a:latin typeface="Bahnschrift"/>
                <a:ea typeface="Microsoft YaHei"/>
              </a:rPr>
              <a:t>3</a:t>
            </a:r>
            <a:r>
              <a:rPr lang="ru-RU" b="1" strike="noStrike" spc="-11" dirty="0">
                <a:solidFill>
                  <a:srgbClr val="FFFFFF"/>
                </a:solidFill>
                <a:latin typeface="Bahnschrift"/>
                <a:ea typeface="Microsoft YaHei"/>
              </a:rPr>
              <a:t>. Точное </a:t>
            </a:r>
            <a:r>
              <a:rPr lang="ru-RU" b="1" strike="noStrike" spc="-11" dirty="0" smtClean="0">
                <a:solidFill>
                  <a:srgbClr val="FFFFFF"/>
                </a:solidFill>
                <a:latin typeface="Bahnschrift"/>
                <a:ea typeface="Microsoft YaHei"/>
              </a:rPr>
              <a:t>земледелие</a:t>
            </a:r>
            <a:endParaRPr lang="ru-RU" b="0" strike="noStrike" spc="-1" dirty="0">
              <a:solidFill>
                <a:srgbClr val="FFFFFF"/>
              </a:solidFill>
              <a:latin typeface="Bahnschrift"/>
            </a:endParaRPr>
          </a:p>
          <a:p>
            <a:pPr marL="12600" algn="just">
              <a:lnSpc>
                <a:spcPct val="100000"/>
              </a:lnSpc>
              <a:spcBef>
                <a:spcPts val="1190"/>
              </a:spcBef>
              <a:defRPr/>
            </a:pPr>
            <a:r>
              <a:rPr lang="ru-RU" b="1" spc="-11" dirty="0">
                <a:solidFill>
                  <a:srgbClr val="FFFFFF"/>
                </a:solidFill>
                <a:latin typeface="Bahnschrift"/>
                <a:ea typeface="Microsoft YaHei"/>
              </a:rPr>
              <a:t>4</a:t>
            </a:r>
            <a:r>
              <a:rPr lang="ru-RU" b="1" strike="noStrike" spc="-11" dirty="0">
                <a:solidFill>
                  <a:srgbClr val="FFFFFF"/>
                </a:solidFill>
                <a:latin typeface="Bahnschrift"/>
                <a:ea typeface="Microsoft YaHei"/>
              </a:rPr>
              <a:t>. Поисково-спасательные </a:t>
            </a:r>
            <a:r>
              <a:rPr lang="ru-RU" b="1" strike="noStrike" spc="-11" dirty="0" smtClean="0">
                <a:solidFill>
                  <a:srgbClr val="FFFFFF"/>
                </a:solidFill>
                <a:latin typeface="Bahnschrift"/>
                <a:ea typeface="Microsoft YaHei"/>
              </a:rPr>
              <a:t>работы</a:t>
            </a:r>
            <a:endParaRPr lang="ru-RU" b="0" strike="noStrike" spc="-1" dirty="0">
              <a:solidFill>
                <a:srgbClr val="FFFFFF"/>
              </a:solidFill>
              <a:latin typeface="Bahnschrift"/>
            </a:endParaRPr>
          </a:p>
          <a:p>
            <a:pPr marL="12600" algn="just">
              <a:lnSpc>
                <a:spcPct val="100000"/>
              </a:lnSpc>
              <a:spcBef>
                <a:spcPts val="1190"/>
              </a:spcBef>
              <a:defRPr/>
            </a:pPr>
            <a:r>
              <a:rPr lang="ru-RU" b="1" spc="-11" dirty="0">
                <a:solidFill>
                  <a:srgbClr val="FFFFFF"/>
                </a:solidFill>
                <a:latin typeface="Bahnschrift"/>
                <a:ea typeface="Microsoft YaHei"/>
              </a:rPr>
              <a:t>5</a:t>
            </a:r>
            <a:r>
              <a:rPr lang="ru-RU" b="1" strike="noStrike" spc="-11" dirty="0">
                <a:solidFill>
                  <a:srgbClr val="FFFFFF"/>
                </a:solidFill>
                <a:latin typeface="Bahnschrift"/>
                <a:ea typeface="Microsoft YaHei"/>
              </a:rPr>
              <a:t>. Обследование </a:t>
            </a:r>
            <a:r>
              <a:rPr lang="ru-RU" b="1" strike="noStrike" spc="-11" dirty="0" smtClean="0">
                <a:solidFill>
                  <a:srgbClr val="FFFFFF"/>
                </a:solidFill>
                <a:latin typeface="Bahnschrift"/>
                <a:ea typeface="Microsoft YaHei"/>
              </a:rPr>
              <a:t>инфраструктуры</a:t>
            </a:r>
            <a:endParaRPr lang="ru-RU" b="0" strike="noStrike" spc="-1" dirty="0">
              <a:solidFill>
                <a:srgbClr val="FFFFFF"/>
              </a:solidFill>
              <a:latin typeface="Bahnschrift"/>
            </a:endParaRPr>
          </a:p>
          <a:p>
            <a:pPr marL="12600" algn="just">
              <a:lnSpc>
                <a:spcPct val="100000"/>
              </a:lnSpc>
              <a:spcBef>
                <a:spcPts val="1190"/>
              </a:spcBef>
              <a:defRPr/>
            </a:pPr>
            <a:r>
              <a:rPr lang="ru-RU" b="1" spc="-11" dirty="0">
                <a:solidFill>
                  <a:srgbClr val="FFFFFF"/>
                </a:solidFill>
                <a:latin typeface="Bahnschrift"/>
                <a:ea typeface="Microsoft YaHei"/>
              </a:rPr>
              <a:t>6</a:t>
            </a:r>
            <a:r>
              <a:rPr lang="ru-RU" b="1" strike="noStrike" spc="-11" dirty="0">
                <a:solidFill>
                  <a:srgbClr val="FFFFFF"/>
                </a:solidFill>
                <a:latin typeface="Bahnschrift"/>
                <a:ea typeface="Microsoft YaHei"/>
              </a:rPr>
              <a:t>. Экологический мониторинг </a:t>
            </a:r>
            <a:r>
              <a:rPr lang="ru-RU" b="1" strike="noStrike" spc="-11" dirty="0" smtClean="0">
                <a:solidFill>
                  <a:srgbClr val="FFFFFF"/>
                </a:solidFill>
                <a:latin typeface="Bahnschrift"/>
                <a:ea typeface="Microsoft YaHei"/>
              </a:rPr>
              <a:t>территорий</a:t>
            </a:r>
            <a:endParaRPr lang="ru-RU" b="0" strike="noStrike" spc="-1" dirty="0">
              <a:solidFill>
                <a:srgbClr val="FFFFFF"/>
              </a:solidFill>
              <a:latin typeface="Bahnschrift"/>
            </a:endParaRPr>
          </a:p>
          <a:p>
            <a:pPr marL="12600" algn="just">
              <a:lnSpc>
                <a:spcPct val="100000"/>
              </a:lnSpc>
              <a:spcBef>
                <a:spcPts val="1190"/>
              </a:spcBef>
              <a:defRPr/>
            </a:pPr>
            <a:r>
              <a:rPr lang="ru-RU" b="1" spc="-11" dirty="0">
                <a:solidFill>
                  <a:srgbClr val="FFFFFF"/>
                </a:solidFill>
                <a:latin typeface="Bahnschrift"/>
                <a:ea typeface="Microsoft YaHei"/>
              </a:rPr>
              <a:t>7</a:t>
            </a:r>
            <a:r>
              <a:rPr lang="ru-RU" b="1" strike="noStrike" spc="-11" dirty="0">
                <a:solidFill>
                  <a:srgbClr val="FFFFFF"/>
                </a:solidFill>
                <a:latin typeface="Bahnschrift"/>
                <a:ea typeface="Microsoft YaHei"/>
              </a:rPr>
              <a:t>. </a:t>
            </a:r>
            <a:r>
              <a:rPr lang="ru-RU" b="1" strike="noStrike" spc="-11" dirty="0" smtClean="0">
                <a:solidFill>
                  <a:srgbClr val="FFFFFF"/>
                </a:solidFill>
                <a:latin typeface="Bahnschrift"/>
                <a:ea typeface="Microsoft YaHei"/>
              </a:rPr>
              <a:t>Доставка</a:t>
            </a:r>
            <a:endParaRPr lang="ru-RU" b="0" strike="noStrike" spc="-1" dirty="0">
              <a:solidFill>
                <a:srgbClr val="FFFFFF"/>
              </a:solidFill>
              <a:latin typeface="Bahnschrift"/>
            </a:endParaRPr>
          </a:p>
          <a:p>
            <a:pPr marL="12600" algn="just">
              <a:lnSpc>
                <a:spcPct val="100000"/>
              </a:lnSpc>
              <a:spcBef>
                <a:spcPts val="1190"/>
              </a:spcBef>
              <a:defRPr/>
            </a:pPr>
            <a:r>
              <a:rPr lang="ru-RU" b="1" spc="-11" dirty="0">
                <a:solidFill>
                  <a:srgbClr val="FFFFFF"/>
                </a:solidFill>
                <a:latin typeface="Bahnschrift"/>
                <a:ea typeface="Microsoft YaHei"/>
              </a:rPr>
              <a:t>8</a:t>
            </a:r>
            <a:r>
              <a:rPr lang="ru-RU" b="1" strike="noStrike" spc="-11" dirty="0">
                <a:solidFill>
                  <a:srgbClr val="FFFFFF"/>
                </a:solidFill>
                <a:latin typeface="Bahnschrift"/>
                <a:ea typeface="Microsoft YaHei"/>
              </a:rPr>
              <a:t>. </a:t>
            </a:r>
            <a:r>
              <a:rPr lang="ru-RU" b="1" strike="noStrike" spc="-11" dirty="0" smtClean="0">
                <a:solidFill>
                  <a:srgbClr val="FFFFFF"/>
                </a:solidFill>
                <a:latin typeface="Bahnschrift"/>
                <a:ea typeface="Microsoft YaHei"/>
              </a:rPr>
              <a:t>Спорт</a:t>
            </a:r>
            <a:endParaRPr lang="ru-RU" b="0" strike="noStrike" spc="-1" dirty="0">
              <a:solidFill>
                <a:srgbClr val="FFFFFF"/>
              </a:solidFill>
              <a:latin typeface="Bahnschrift"/>
            </a:endParaRPr>
          </a:p>
        </p:txBody>
      </p:sp>
      <p:sp>
        <p:nvSpPr>
          <p:cNvPr id="3" name="Прямоугольник 2"/>
          <p:cNvSpPr/>
          <p:nvPr/>
        </p:nvSpPr>
        <p:spPr bwMode="auto">
          <a:xfrm>
            <a:off x="4067944" y="620688"/>
            <a:ext cx="4572000" cy="461665"/>
          </a:xfrm>
          <a:prstGeom prst="rect">
            <a:avLst/>
          </a:prstGeom>
        </p:spPr>
        <p:txBody>
          <a:bodyPr>
            <a:spAutoFit/>
          </a:bodyPr>
          <a:lstStyle/>
          <a:p>
            <a:pPr marL="179388" algn="ctr">
              <a:spcBef>
                <a:spcPts val="15"/>
              </a:spcBef>
              <a:spcAft>
                <a:spcPts val="0"/>
              </a:spcAft>
              <a:defRPr/>
            </a:pPr>
            <a:r>
              <a:rPr lang="ru-RU" sz="2400" b="1" dirty="0">
                <a:solidFill>
                  <a:srgbClr val="FFFF00"/>
                </a:solidFill>
                <a:latin typeface="Bahnschrift"/>
                <a:ea typeface="Times New Roman"/>
              </a:rPr>
              <a:t>Сферы применения БПЛА</a:t>
            </a:r>
          </a:p>
        </p:txBody>
      </p:sp>
      <p:pic>
        <p:nvPicPr>
          <p:cNvPr id="4" name="Picture 2" descr="https://i.ytimg.com/vi/c-BUfwzE0Ts/maxresdefault.jpg?sqp=-oaymwEmCIAKENAF8quKqQMa8AEB-AH-CYAC0AWKAgwIABABGGUgYiguMA8=&amp;rs=AOn4CLDSRMRLgvITflZbKt0BmmXemCkoqg"/>
          <p:cNvPicPr>
            <a:picLocks noChangeAspect="1" noChangeArrowheads="1"/>
          </p:cNvPicPr>
          <p:nvPr/>
        </p:nvPicPr>
        <p:blipFill>
          <a:blip r:embed="rId2"/>
          <a:stretch/>
        </p:blipFill>
        <p:spPr bwMode="auto">
          <a:xfrm>
            <a:off x="5076056" y="4293096"/>
            <a:ext cx="3456383" cy="1944216"/>
          </a:xfrm>
          <a:prstGeom prst="rect">
            <a:avLst/>
          </a:prstGeom>
          <a:noFill/>
          <a:effectLst>
            <a:softEdge rad="6350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2"/>
          <p:cNvSpPr/>
          <p:nvPr/>
        </p:nvSpPr>
        <p:spPr bwMode="auto">
          <a:xfrm>
            <a:off x="251520" y="1386374"/>
            <a:ext cx="4867449" cy="5237380"/>
          </a:xfrm>
          <a:prstGeom prst="rect">
            <a:avLst/>
          </a:prstGeom>
          <a:noFill/>
          <a:ln w="0">
            <a:noFill/>
          </a:ln>
        </p:spPr>
        <p:style>
          <a:lnRef idx="0">
            <a:srgbClr val="000000"/>
          </a:lnRef>
          <a:fillRef idx="0">
            <a:srgbClr val="000000"/>
          </a:fillRef>
          <a:effectRef idx="0">
            <a:srgbClr val="000000"/>
          </a:effectRef>
          <a:fontRef idx="minor"/>
        </p:style>
        <p:txBody>
          <a:bodyPr wrap="square" lIns="0" tIns="12240" rIns="0" bIns="0" anchor="t">
            <a:spAutoFit/>
          </a:bodyPr>
          <a:lstStyle/>
          <a:p>
            <a:pPr marL="12600" algn="ctr">
              <a:lnSpc>
                <a:spcPct val="100000"/>
              </a:lnSpc>
              <a:spcBef>
                <a:spcPts val="1190"/>
              </a:spcBef>
              <a:defRPr/>
            </a:pPr>
            <a:r>
              <a:rPr lang="ru-RU" sz="2000" b="1" u="sng" strike="noStrike" spc="-11" dirty="0" smtClean="0">
                <a:solidFill>
                  <a:schemeClr val="bg1"/>
                </a:solidFill>
                <a:latin typeface="Bahnschrift"/>
                <a:ea typeface="Microsoft YaHei"/>
              </a:rPr>
              <a:t>Аэрофотосъемка</a:t>
            </a:r>
            <a:r>
              <a:rPr lang="ru-RU" sz="2000" b="1" u="sng" strike="noStrike" spc="-11" dirty="0">
                <a:solidFill>
                  <a:schemeClr val="bg1"/>
                </a:solidFill>
                <a:latin typeface="Bahnschrift"/>
                <a:ea typeface="Microsoft YaHei"/>
              </a:rPr>
              <a:t>:</a:t>
            </a:r>
            <a:endParaRPr lang="ru-RU" sz="2000" b="0" u="sng" strike="noStrike" spc="-1" dirty="0">
              <a:solidFill>
                <a:schemeClr val="bg1"/>
              </a:solidFill>
              <a:latin typeface="Bahnschrift"/>
            </a:endParaRPr>
          </a:p>
          <a:p>
            <a:pPr marL="12600" algn="just" defTabSz="914400">
              <a:lnSpc>
                <a:spcPct val="90000"/>
              </a:lnSpc>
              <a:spcBef>
                <a:spcPts val="1190"/>
              </a:spcBef>
              <a:spcAft>
                <a:spcPts val="992"/>
              </a:spcAft>
              <a:defRPr/>
            </a:pPr>
            <a:r>
              <a:rPr lang="ru-RU" b="0" strike="noStrike" spc="-1" dirty="0" smtClean="0">
                <a:solidFill>
                  <a:srgbClr val="FFFFFF"/>
                </a:solidFill>
                <a:latin typeface="Bahnschrift"/>
                <a:ea typeface="Microsoft YaHei"/>
              </a:rPr>
              <a:t>     Создание </a:t>
            </a:r>
            <a:r>
              <a:rPr lang="ru-RU" b="0" strike="noStrike" spc="-1" dirty="0">
                <a:solidFill>
                  <a:srgbClr val="FFFFFF"/>
                </a:solidFill>
                <a:latin typeface="Bahnschrift"/>
                <a:ea typeface="Microsoft YaHei"/>
              </a:rPr>
              <a:t>фотографий с уникальным содержанием и перспективой. Возможность осматривать большие площади и получать четкое представление об окружающей среде привела БВС в киноиндустрию, спортивные трансляции и журналистику.</a:t>
            </a:r>
            <a:endParaRPr lang="ru-RU" b="0" strike="noStrike" spc="-1" dirty="0">
              <a:solidFill>
                <a:srgbClr val="FFFFFF"/>
              </a:solidFill>
              <a:latin typeface="Bahnschrift"/>
            </a:endParaRPr>
          </a:p>
          <a:p>
            <a:pPr marL="12600" algn="ctr" defTabSz="914400">
              <a:lnSpc>
                <a:spcPct val="100000"/>
              </a:lnSpc>
              <a:spcBef>
                <a:spcPts val="1190"/>
              </a:spcBef>
              <a:defRPr/>
            </a:pPr>
            <a:r>
              <a:rPr lang="ru-RU" sz="2000" b="1" u="sng" strike="noStrike" spc="-11" dirty="0">
                <a:solidFill>
                  <a:srgbClr val="FFFFFF"/>
                </a:solidFill>
                <a:latin typeface="Bahnschrift"/>
                <a:ea typeface="Microsoft YaHei"/>
              </a:rPr>
              <a:t>Картография и топографическая съемка, геология:</a:t>
            </a:r>
            <a:endParaRPr lang="ru-RU" sz="2000" b="1" u="sng" strike="noStrike" spc="-1" dirty="0">
              <a:solidFill>
                <a:srgbClr val="FFFFFF"/>
              </a:solidFill>
              <a:latin typeface="Bahnschrift"/>
            </a:endParaRPr>
          </a:p>
          <a:p>
            <a:pPr marL="12600" algn="just" defTabSz="914400">
              <a:lnSpc>
                <a:spcPct val="100000"/>
              </a:lnSpc>
              <a:spcBef>
                <a:spcPts val="1190"/>
              </a:spcBef>
              <a:spcAft>
                <a:spcPts val="992"/>
              </a:spcAft>
              <a:defRPr/>
            </a:pPr>
            <a:r>
              <a:rPr lang="ru-RU" b="0" strike="noStrike" spc="-11" dirty="0" smtClean="0">
                <a:solidFill>
                  <a:srgbClr val="FFFFFF"/>
                </a:solidFill>
                <a:latin typeface="Bahnschrift"/>
                <a:ea typeface="Microsoft YaHei"/>
              </a:rPr>
              <a:t>     Бортовое </a:t>
            </a:r>
            <a:r>
              <a:rPr lang="ru-RU" b="0" strike="noStrike" spc="-11" dirty="0">
                <a:solidFill>
                  <a:srgbClr val="FFFFFF"/>
                </a:solidFill>
                <a:latin typeface="Bahnschrift"/>
                <a:ea typeface="Microsoft YaHei"/>
              </a:rPr>
              <a:t>оборудование БВС может собирать разнообразные данные, используя камеры и датчики в сочетании с наземными </a:t>
            </a:r>
            <a:r>
              <a:rPr lang="ru-RU" b="0" strike="noStrike" spc="-11" dirty="0" err="1">
                <a:solidFill>
                  <a:srgbClr val="FFFFFF"/>
                </a:solidFill>
                <a:latin typeface="Bahnschrift"/>
                <a:ea typeface="Microsoft YaHei"/>
              </a:rPr>
              <a:t>геопривязными</a:t>
            </a:r>
            <a:r>
              <a:rPr lang="ru-RU" b="0" strike="noStrike" spc="-11" dirty="0">
                <a:solidFill>
                  <a:srgbClr val="FFFFFF"/>
                </a:solidFill>
                <a:latin typeface="Bahnschrift"/>
                <a:ea typeface="Microsoft YaHei"/>
              </a:rPr>
              <a:t> маркерами, эти </a:t>
            </a:r>
            <a:r>
              <a:rPr lang="ru-RU" b="0" strike="noStrike" spc="-11" dirty="0" smtClean="0">
                <a:solidFill>
                  <a:srgbClr val="FFFFFF"/>
                </a:solidFill>
                <a:latin typeface="Bahnschrift"/>
                <a:ea typeface="Microsoft YaHei"/>
              </a:rPr>
              <a:t>устройства </a:t>
            </a:r>
            <a:r>
              <a:rPr lang="ru-RU" b="0" strike="noStrike" spc="-11" dirty="0">
                <a:solidFill>
                  <a:srgbClr val="FFFFFF"/>
                </a:solidFill>
                <a:latin typeface="Bahnschrift"/>
                <a:ea typeface="Microsoft YaHei"/>
              </a:rPr>
              <a:t>позволяют создавать чрезвычайно точные цифровые карты с разрешением до 5 см на пиксель. Инспекция строящихся объектов, геологическая разведка (ГЕОСКАН</a:t>
            </a:r>
            <a:r>
              <a:rPr lang="ru-RU" b="0" strike="noStrike" spc="-11" dirty="0" smtClean="0">
                <a:solidFill>
                  <a:srgbClr val="FFFFFF"/>
                </a:solidFill>
                <a:latin typeface="Bahnschrift"/>
                <a:ea typeface="Microsoft YaHei"/>
              </a:rPr>
              <a:t>).</a:t>
            </a:r>
            <a:endParaRPr lang="ru-RU" b="0" strike="noStrike" spc="-1" dirty="0">
              <a:solidFill>
                <a:srgbClr val="FFFFFF"/>
              </a:solidFill>
              <a:latin typeface="Bahnschrift"/>
            </a:endParaRPr>
          </a:p>
        </p:txBody>
      </p:sp>
      <p:sp>
        <p:nvSpPr>
          <p:cNvPr id="4" name="Прямоугольник 3"/>
          <p:cNvSpPr/>
          <p:nvPr/>
        </p:nvSpPr>
        <p:spPr bwMode="auto">
          <a:xfrm>
            <a:off x="4427984" y="548680"/>
            <a:ext cx="4572000" cy="400110"/>
          </a:xfrm>
          <a:prstGeom prst="rect">
            <a:avLst/>
          </a:prstGeom>
        </p:spPr>
        <p:txBody>
          <a:bodyPr>
            <a:spAutoFit/>
          </a:bodyPr>
          <a:lstStyle/>
          <a:p>
            <a:pPr marL="179388" algn="ctr">
              <a:spcBef>
                <a:spcPts val="15"/>
              </a:spcBef>
              <a:spcAft>
                <a:spcPts val="0"/>
              </a:spcAft>
              <a:defRPr/>
            </a:pPr>
            <a:r>
              <a:rPr lang="ru-RU" sz="2000" b="1" dirty="0">
                <a:solidFill>
                  <a:srgbClr val="FFFF00"/>
                </a:solidFill>
                <a:latin typeface="Bahnschrift"/>
                <a:ea typeface="Times New Roman"/>
              </a:rPr>
              <a:t>Сферы применения БПЛА</a:t>
            </a:r>
          </a:p>
        </p:txBody>
      </p:sp>
      <p:pic>
        <p:nvPicPr>
          <p:cNvPr id="4098" name="Picture 2" descr="https://terra-scan.ru/app/default/assets/images/Activity.1.1.jpg?v=1658935390"/>
          <p:cNvPicPr>
            <a:picLocks noChangeAspect="1" noChangeArrowheads="1"/>
          </p:cNvPicPr>
          <p:nvPr/>
        </p:nvPicPr>
        <p:blipFill>
          <a:blip r:embed="rId2"/>
          <a:stretch/>
        </p:blipFill>
        <p:spPr bwMode="auto">
          <a:xfrm>
            <a:off x="5292080" y="1556792"/>
            <a:ext cx="3600649" cy="2029644"/>
          </a:xfrm>
          <a:prstGeom prst="rect">
            <a:avLst/>
          </a:prstGeom>
          <a:noFill/>
          <a:effectLst>
            <a:softEdge rad="63500"/>
          </a:effectLst>
        </p:spPr>
      </p:pic>
      <p:pic>
        <p:nvPicPr>
          <p:cNvPr id="4100" name="Picture 4" descr="https://aeromotus.ru/wp-content/uploads/2021/09/aerosiemka.png"/>
          <p:cNvPicPr>
            <a:picLocks noChangeAspect="1" noChangeArrowheads="1"/>
          </p:cNvPicPr>
          <p:nvPr/>
        </p:nvPicPr>
        <p:blipFill>
          <a:blip r:embed="rId3"/>
          <a:stretch/>
        </p:blipFill>
        <p:spPr bwMode="auto">
          <a:xfrm>
            <a:off x="5118969" y="4005064"/>
            <a:ext cx="3773761" cy="2938908"/>
          </a:xfrm>
          <a:prstGeom prst="rect">
            <a:avLst/>
          </a:prstGeom>
          <a:noFill/>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p:cNvSpPr/>
          <p:nvPr/>
        </p:nvSpPr>
        <p:spPr bwMode="auto">
          <a:xfrm>
            <a:off x="395536" y="1484784"/>
            <a:ext cx="4536504" cy="5160387"/>
          </a:xfrm>
          <a:prstGeom prst="rect">
            <a:avLst/>
          </a:prstGeom>
        </p:spPr>
        <p:txBody>
          <a:bodyPr wrap="square">
            <a:spAutoFit/>
          </a:bodyPr>
          <a:lstStyle/>
          <a:p>
            <a:pPr marL="12600" algn="ctr">
              <a:spcBef>
                <a:spcPts val="1190"/>
              </a:spcBef>
              <a:defRPr/>
            </a:pPr>
            <a:r>
              <a:rPr lang="ru-RU" sz="2000" b="1" u="sng" spc="-11" dirty="0">
                <a:solidFill>
                  <a:srgbClr val="FFFFFF"/>
                </a:solidFill>
                <a:latin typeface="Bahnschrift"/>
                <a:ea typeface="Microsoft YaHei"/>
              </a:rPr>
              <a:t>Точное земледелие:</a:t>
            </a:r>
            <a:endParaRPr lang="ru-RU" sz="2000" b="1" u="sng" spc="-1" dirty="0">
              <a:solidFill>
                <a:srgbClr val="FFFFFF"/>
              </a:solidFill>
              <a:latin typeface="Bahnschrift"/>
            </a:endParaRPr>
          </a:p>
          <a:p>
            <a:pPr marL="12600" algn="just">
              <a:spcBef>
                <a:spcPts val="1190"/>
              </a:spcBef>
              <a:spcAft>
                <a:spcPts val="992"/>
              </a:spcAft>
              <a:defRPr/>
            </a:pPr>
            <a:r>
              <a:rPr lang="ru-RU" spc="-11" dirty="0" smtClean="0">
                <a:solidFill>
                  <a:srgbClr val="FFFFFF"/>
                </a:solidFill>
                <a:latin typeface="Bahnschrift"/>
                <a:ea typeface="Microsoft YaHei"/>
              </a:rPr>
              <a:t>     С </a:t>
            </a:r>
            <a:r>
              <a:rPr lang="ru-RU" spc="-11" dirty="0">
                <a:solidFill>
                  <a:srgbClr val="FFFFFF"/>
                </a:solidFill>
                <a:latin typeface="Bahnschrift"/>
                <a:ea typeface="Microsoft YaHei"/>
              </a:rPr>
              <a:t>помощью БВС можно анализировать степень развития сельскохозяйственных культур, а также БВС применяются для точечного распыления минеральных удобрений и полезных для сельскохозяйственной деятельности </a:t>
            </a:r>
            <a:r>
              <a:rPr lang="ru-RU" spc="-11" dirty="0" smtClean="0">
                <a:solidFill>
                  <a:srgbClr val="FFFFFF"/>
                </a:solidFill>
                <a:latin typeface="Bahnschrift"/>
                <a:ea typeface="Microsoft YaHei"/>
              </a:rPr>
              <a:t>веществ.</a:t>
            </a:r>
            <a:endParaRPr dirty="0"/>
          </a:p>
          <a:p>
            <a:pPr marL="12600" algn="just">
              <a:lnSpc>
                <a:spcPct val="100000"/>
              </a:lnSpc>
              <a:spcBef>
                <a:spcPts val="624"/>
              </a:spcBef>
              <a:spcAft>
                <a:spcPts val="425"/>
              </a:spcAft>
              <a:defRPr/>
            </a:pPr>
            <a:endParaRPr lang="ru-RU" b="1" spc="-11" dirty="0">
              <a:solidFill>
                <a:srgbClr val="FFFFFF"/>
              </a:solidFill>
              <a:latin typeface="Bahnschrift"/>
            </a:endParaRPr>
          </a:p>
          <a:p>
            <a:pPr marL="12600" algn="ctr">
              <a:lnSpc>
                <a:spcPct val="100000"/>
              </a:lnSpc>
              <a:spcBef>
                <a:spcPts val="624"/>
              </a:spcBef>
              <a:spcAft>
                <a:spcPts val="425"/>
              </a:spcAft>
              <a:defRPr/>
            </a:pPr>
            <a:r>
              <a:rPr lang="ru-RU" sz="2000" b="1" u="sng" spc="-11" dirty="0">
                <a:solidFill>
                  <a:schemeClr val="bg1"/>
                </a:solidFill>
                <a:latin typeface="Bahnschrift"/>
              </a:rPr>
              <a:t>Экологический мониторинг территорий:</a:t>
            </a:r>
            <a:endParaRPr lang="ru-RU" sz="2000" b="1" u="sng" spc="-1" dirty="0">
              <a:solidFill>
                <a:schemeClr val="bg1"/>
              </a:solidFill>
              <a:latin typeface="Bahnschrift"/>
            </a:endParaRPr>
          </a:p>
          <a:p>
            <a:pPr marL="12600" algn="just">
              <a:lnSpc>
                <a:spcPct val="100000"/>
              </a:lnSpc>
              <a:spcBef>
                <a:spcPts val="624"/>
              </a:spcBef>
              <a:spcAft>
                <a:spcPts val="425"/>
              </a:spcAft>
              <a:defRPr/>
            </a:pPr>
            <a:r>
              <a:rPr lang="ru-RU" spc="-11" dirty="0" smtClean="0">
                <a:solidFill>
                  <a:srgbClr val="FFFFFF"/>
                </a:solidFill>
                <a:latin typeface="Bahnschrift"/>
              </a:rPr>
              <a:t>     Мониторинг </a:t>
            </a:r>
            <a:r>
              <a:rPr lang="ru-RU" spc="-11" dirty="0">
                <a:solidFill>
                  <a:srgbClr val="FFFFFF"/>
                </a:solidFill>
                <a:latin typeface="Bahnschrift"/>
              </a:rPr>
              <a:t>за состояние водных объектов, изменение грунта, флоры и фауны.</a:t>
            </a:r>
            <a:endParaRPr lang="ru-RU" spc="-1" dirty="0">
              <a:solidFill>
                <a:srgbClr val="FFFFFF"/>
              </a:solidFill>
              <a:latin typeface="Bahnschrift"/>
            </a:endParaRPr>
          </a:p>
          <a:p>
            <a:pPr marL="12600" algn="just">
              <a:spcBef>
                <a:spcPts val="1190"/>
              </a:spcBef>
              <a:spcAft>
                <a:spcPts val="992"/>
              </a:spcAft>
              <a:defRPr/>
            </a:pPr>
            <a:endParaRPr lang="ru-RU" dirty="0"/>
          </a:p>
        </p:txBody>
      </p:sp>
      <p:pic>
        <p:nvPicPr>
          <p:cNvPr id="3074" name="Picture 2" descr="https://controleng.ru/wp-content/uploads/07_IoT_03.jpg"/>
          <p:cNvPicPr>
            <a:picLocks noChangeAspect="1" noChangeArrowheads="1"/>
          </p:cNvPicPr>
          <p:nvPr/>
        </p:nvPicPr>
        <p:blipFill>
          <a:blip r:embed="rId2"/>
          <a:stretch/>
        </p:blipFill>
        <p:spPr bwMode="auto">
          <a:xfrm>
            <a:off x="5131709" y="1412776"/>
            <a:ext cx="3598484" cy="2016224"/>
          </a:xfrm>
          <a:prstGeom prst="rect">
            <a:avLst/>
          </a:prstGeom>
          <a:noFill/>
          <a:effectLst>
            <a:softEdge rad="63500"/>
          </a:effectLst>
        </p:spPr>
      </p:pic>
      <p:pic>
        <p:nvPicPr>
          <p:cNvPr id="3076" name="Picture 4" descr="https://blog.agribazaar.com/wp-content/uploads/2023/01/shutterstock_692669365.jpg"/>
          <p:cNvPicPr>
            <a:picLocks noChangeAspect="1" noChangeArrowheads="1"/>
          </p:cNvPicPr>
          <p:nvPr/>
        </p:nvPicPr>
        <p:blipFill>
          <a:blip r:embed="rId3"/>
          <a:stretch/>
        </p:blipFill>
        <p:spPr bwMode="auto">
          <a:xfrm>
            <a:off x="5164418" y="3859541"/>
            <a:ext cx="3565774" cy="2377183"/>
          </a:xfrm>
          <a:prstGeom prst="rect">
            <a:avLst/>
          </a:prstGeom>
          <a:noFill/>
          <a:effectLst>
            <a:softEdge rad="63500"/>
          </a:effectLst>
        </p:spPr>
      </p:pic>
      <p:sp>
        <p:nvSpPr>
          <p:cNvPr id="5" name="Прямоугольник 4"/>
          <p:cNvSpPr/>
          <p:nvPr/>
        </p:nvSpPr>
        <p:spPr bwMode="auto">
          <a:xfrm>
            <a:off x="4427984" y="548680"/>
            <a:ext cx="4572000" cy="400110"/>
          </a:xfrm>
          <a:prstGeom prst="rect">
            <a:avLst/>
          </a:prstGeom>
        </p:spPr>
        <p:txBody>
          <a:bodyPr>
            <a:spAutoFit/>
          </a:bodyPr>
          <a:lstStyle/>
          <a:p>
            <a:pPr marL="179388" algn="ctr">
              <a:spcBef>
                <a:spcPts val="15"/>
              </a:spcBef>
              <a:spcAft>
                <a:spcPts val="0"/>
              </a:spcAft>
              <a:defRPr/>
            </a:pPr>
            <a:r>
              <a:rPr lang="ru-RU" sz="2000" b="1">
                <a:solidFill>
                  <a:srgbClr val="FFFF00"/>
                </a:solidFill>
                <a:latin typeface="Bahnschrift"/>
                <a:ea typeface="Times New Roman"/>
              </a:rPr>
              <a:t>Сферы применения БПЛА</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6"/>
          <p:cNvSpPr/>
          <p:nvPr/>
        </p:nvSpPr>
        <p:spPr bwMode="auto">
          <a:xfrm>
            <a:off x="395536" y="1357135"/>
            <a:ext cx="4392488" cy="5295857"/>
          </a:xfrm>
          <a:prstGeom prst="rect">
            <a:avLst/>
          </a:prstGeom>
          <a:noFill/>
          <a:ln w="0">
            <a:noFill/>
          </a:ln>
        </p:spPr>
        <p:style>
          <a:lnRef idx="0">
            <a:srgbClr val="000000"/>
          </a:lnRef>
          <a:fillRef idx="0">
            <a:srgbClr val="000000"/>
          </a:fillRef>
          <a:effectRef idx="0">
            <a:srgbClr val="000000"/>
          </a:effectRef>
          <a:fontRef idx="minor"/>
        </p:style>
        <p:txBody>
          <a:bodyPr wrap="square" lIns="0" tIns="12240" rIns="0" bIns="0" anchor="t">
            <a:spAutoFit/>
          </a:bodyPr>
          <a:lstStyle/>
          <a:p>
            <a:pPr marL="12600" algn="ctr">
              <a:lnSpc>
                <a:spcPct val="100000"/>
              </a:lnSpc>
              <a:spcBef>
                <a:spcPts val="624"/>
              </a:spcBef>
              <a:spcAft>
                <a:spcPts val="425"/>
              </a:spcAft>
              <a:defRPr/>
            </a:pPr>
            <a:r>
              <a:rPr lang="ru-RU" sz="2000" b="1" u="sng" strike="noStrike" spc="-11" dirty="0" smtClean="0">
                <a:solidFill>
                  <a:srgbClr val="FFFFFF"/>
                </a:solidFill>
                <a:latin typeface="Bahnschrift"/>
              </a:rPr>
              <a:t>Поисково-спасательные </a:t>
            </a:r>
            <a:r>
              <a:rPr lang="ru-RU" sz="2000" b="1" u="sng" strike="noStrike" spc="-11" dirty="0">
                <a:solidFill>
                  <a:srgbClr val="FFFFFF"/>
                </a:solidFill>
                <a:latin typeface="Bahnschrift"/>
              </a:rPr>
              <a:t>работы:</a:t>
            </a:r>
            <a:endParaRPr lang="ru-RU" sz="2000" b="1" u="sng" strike="noStrike" spc="-1" dirty="0">
              <a:solidFill>
                <a:srgbClr val="FFFFFF"/>
              </a:solidFill>
              <a:latin typeface="Bahnschrift"/>
            </a:endParaRPr>
          </a:p>
          <a:p>
            <a:pPr marL="12600" algn="just">
              <a:lnSpc>
                <a:spcPct val="100000"/>
              </a:lnSpc>
              <a:spcBef>
                <a:spcPts val="624"/>
              </a:spcBef>
              <a:spcAft>
                <a:spcPts val="425"/>
              </a:spcAft>
              <a:defRPr/>
            </a:pPr>
            <a:r>
              <a:rPr lang="ru-RU" b="0" strike="noStrike" spc="-11" dirty="0" smtClean="0">
                <a:solidFill>
                  <a:srgbClr val="FFFFFF"/>
                </a:solidFill>
                <a:latin typeface="Bahnschrift"/>
              </a:rPr>
              <a:t>     БВС </a:t>
            </a:r>
            <a:r>
              <a:rPr lang="ru-RU" b="0" strike="noStrike" spc="-11" dirty="0">
                <a:solidFill>
                  <a:srgbClr val="FFFFFF"/>
                </a:solidFill>
                <a:latin typeface="Bahnschrift"/>
              </a:rPr>
              <a:t>оснащенные камерой высокого разрешения или инфракрасным (тепловым) сенсором, может обследовать сотни квадратных километров за короткие сроки и обнаруживать точки поиска значительно быстрее привычных средств и </a:t>
            </a:r>
            <a:r>
              <a:rPr lang="ru-RU" b="0" strike="noStrike" spc="-11" dirty="0" smtClean="0">
                <a:solidFill>
                  <a:srgbClr val="FFFFFF"/>
                </a:solidFill>
                <a:latin typeface="Bahnschrift"/>
              </a:rPr>
              <a:t>способов.</a:t>
            </a:r>
          </a:p>
          <a:p>
            <a:pPr marL="12600" algn="just">
              <a:lnSpc>
                <a:spcPct val="100000"/>
              </a:lnSpc>
              <a:spcBef>
                <a:spcPts val="624"/>
              </a:spcBef>
              <a:spcAft>
                <a:spcPts val="425"/>
              </a:spcAft>
              <a:defRPr/>
            </a:pPr>
            <a:endParaRPr lang="ru-RU" b="0" strike="noStrike" spc="-1" dirty="0">
              <a:solidFill>
                <a:srgbClr val="FFFFFF"/>
              </a:solidFill>
              <a:latin typeface="Bahnschrift"/>
            </a:endParaRPr>
          </a:p>
          <a:p>
            <a:pPr marL="12600" algn="ctr">
              <a:lnSpc>
                <a:spcPct val="100000"/>
              </a:lnSpc>
              <a:spcBef>
                <a:spcPts val="624"/>
              </a:spcBef>
              <a:spcAft>
                <a:spcPts val="425"/>
              </a:spcAft>
              <a:defRPr/>
            </a:pPr>
            <a:r>
              <a:rPr lang="ru-RU" sz="2000" b="1" u="sng" strike="noStrike" spc="-11" dirty="0">
                <a:solidFill>
                  <a:srgbClr val="FFFFFF"/>
                </a:solidFill>
                <a:latin typeface="Bahnschrift"/>
              </a:rPr>
              <a:t>Обследование инфраструктуры:</a:t>
            </a:r>
            <a:endParaRPr lang="ru-RU" sz="2000" b="1" u="sng" strike="noStrike" spc="-1" dirty="0">
              <a:solidFill>
                <a:srgbClr val="FFFFFF"/>
              </a:solidFill>
              <a:latin typeface="Bahnschrift"/>
            </a:endParaRPr>
          </a:p>
          <a:p>
            <a:pPr marL="12600" algn="just">
              <a:lnSpc>
                <a:spcPct val="100000"/>
              </a:lnSpc>
              <a:spcBef>
                <a:spcPts val="624"/>
              </a:spcBef>
              <a:spcAft>
                <a:spcPts val="425"/>
              </a:spcAft>
              <a:defRPr/>
            </a:pPr>
            <a:r>
              <a:rPr lang="ru-RU" b="0" strike="noStrike" spc="-11" dirty="0" smtClean="0">
                <a:solidFill>
                  <a:srgbClr val="FFFFFF"/>
                </a:solidFill>
                <a:latin typeface="Bahnschrift"/>
              </a:rPr>
              <a:t>     Инспектирование </a:t>
            </a:r>
            <a:r>
              <a:rPr lang="ru-RU" b="0" strike="noStrike" spc="-11" dirty="0">
                <a:solidFill>
                  <a:srgbClr val="FFFFFF"/>
                </a:solidFill>
                <a:latin typeface="Bahnschrift"/>
              </a:rPr>
              <a:t>промышленных и опасных объектов с помощью БВС предоставляют множество преимуществ перед обычными пилотируемыми летательными аппаратами и позволяют обеспечить дополнительную безопасность</a:t>
            </a:r>
            <a:r>
              <a:rPr lang="ru-RU" b="1" strike="noStrike" spc="-11" dirty="0">
                <a:solidFill>
                  <a:srgbClr val="FFFFFF"/>
                </a:solidFill>
                <a:latin typeface="Bahnschrift"/>
              </a:rPr>
              <a:t>. </a:t>
            </a:r>
            <a:endParaRPr lang="ru-RU" b="0" strike="noStrike" spc="-1" dirty="0">
              <a:solidFill>
                <a:srgbClr val="FFFFFF"/>
              </a:solidFill>
              <a:latin typeface="Bahnschrift"/>
            </a:endParaRPr>
          </a:p>
        </p:txBody>
      </p:sp>
      <p:sp>
        <p:nvSpPr>
          <p:cNvPr id="3" name="Прямоугольник 2"/>
          <p:cNvSpPr/>
          <p:nvPr/>
        </p:nvSpPr>
        <p:spPr bwMode="auto">
          <a:xfrm>
            <a:off x="4427984" y="548680"/>
            <a:ext cx="4572000" cy="400110"/>
          </a:xfrm>
          <a:prstGeom prst="rect">
            <a:avLst/>
          </a:prstGeom>
        </p:spPr>
        <p:txBody>
          <a:bodyPr>
            <a:spAutoFit/>
          </a:bodyPr>
          <a:lstStyle/>
          <a:p>
            <a:pPr marL="179388" algn="ctr">
              <a:spcBef>
                <a:spcPts val="15"/>
              </a:spcBef>
              <a:spcAft>
                <a:spcPts val="0"/>
              </a:spcAft>
              <a:defRPr/>
            </a:pPr>
            <a:r>
              <a:rPr lang="ru-RU" sz="2000" b="1" dirty="0">
                <a:solidFill>
                  <a:srgbClr val="FFFF00"/>
                </a:solidFill>
                <a:latin typeface="Bahnschrift"/>
                <a:ea typeface="Times New Roman"/>
              </a:rPr>
              <a:t>Сферы применения БПЛА</a:t>
            </a:r>
          </a:p>
        </p:txBody>
      </p:sp>
      <p:pic>
        <p:nvPicPr>
          <p:cNvPr id="5122" name="Picture 2" descr="https://mchsnik.ru/upload/000/u1/0/c/w6xflhetew-1000x1000.jpg"/>
          <p:cNvPicPr>
            <a:picLocks noChangeAspect="1" noChangeArrowheads="1"/>
          </p:cNvPicPr>
          <p:nvPr/>
        </p:nvPicPr>
        <p:blipFill>
          <a:blip r:embed="rId2"/>
          <a:stretch/>
        </p:blipFill>
        <p:spPr bwMode="auto">
          <a:xfrm>
            <a:off x="5076056" y="1628800"/>
            <a:ext cx="3566624" cy="2376264"/>
          </a:xfrm>
          <a:prstGeom prst="rect">
            <a:avLst/>
          </a:prstGeom>
          <a:noFill/>
          <a:effectLst>
            <a:softEdge rad="63500"/>
          </a:effectLst>
        </p:spPr>
      </p:pic>
      <p:pic>
        <p:nvPicPr>
          <p:cNvPr id="5124" name="Picture 4" descr="https://geospatialmedia.s3.amazonaws.com/wp-content/uploads/2018/06/AerialFuture-06.jpg"/>
          <p:cNvPicPr>
            <a:picLocks noChangeAspect="1" noChangeArrowheads="1"/>
          </p:cNvPicPr>
          <p:nvPr/>
        </p:nvPicPr>
        <p:blipFill>
          <a:blip r:embed="rId3"/>
          <a:stretch/>
        </p:blipFill>
        <p:spPr bwMode="auto">
          <a:xfrm>
            <a:off x="5076056" y="4221088"/>
            <a:ext cx="3566624" cy="2346632"/>
          </a:xfrm>
          <a:prstGeom prst="rect">
            <a:avLst/>
          </a:prstGeom>
          <a:noFill/>
          <a:effectLst>
            <a:softEdge rad="6350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p:cNvSpPr/>
          <p:nvPr/>
        </p:nvSpPr>
        <p:spPr bwMode="auto">
          <a:xfrm>
            <a:off x="478572" y="1313177"/>
            <a:ext cx="8136904" cy="2323713"/>
          </a:xfrm>
          <a:prstGeom prst="rect">
            <a:avLst/>
          </a:prstGeom>
        </p:spPr>
        <p:txBody>
          <a:bodyPr wrap="square">
            <a:spAutoFit/>
          </a:bodyPr>
          <a:lstStyle/>
          <a:p>
            <a:pPr marL="12600" algn="ctr">
              <a:lnSpc>
                <a:spcPct val="100000"/>
              </a:lnSpc>
              <a:spcBef>
                <a:spcPts val="624"/>
              </a:spcBef>
              <a:spcAft>
                <a:spcPts val="425"/>
              </a:spcAft>
              <a:defRPr/>
            </a:pPr>
            <a:r>
              <a:rPr lang="ru-RU" sz="2000" b="1" u="sng" spc="-11" dirty="0">
                <a:solidFill>
                  <a:srgbClr val="FFFFFF"/>
                </a:solidFill>
                <a:latin typeface="Bahnschrift"/>
              </a:rPr>
              <a:t>Доставка:</a:t>
            </a:r>
            <a:endParaRPr lang="ru-RU" sz="2000" b="1" u="sng" spc="-1" dirty="0">
              <a:solidFill>
                <a:srgbClr val="FFFFFF"/>
              </a:solidFill>
              <a:latin typeface="Bahnschrift"/>
            </a:endParaRPr>
          </a:p>
          <a:p>
            <a:pPr marL="12600" algn="just">
              <a:lnSpc>
                <a:spcPct val="100000"/>
              </a:lnSpc>
              <a:spcBef>
                <a:spcPts val="624"/>
              </a:spcBef>
              <a:spcAft>
                <a:spcPts val="425"/>
              </a:spcAft>
              <a:defRPr/>
            </a:pPr>
            <a:r>
              <a:rPr lang="ru-RU" sz="2000" spc="-11" dirty="0" smtClean="0">
                <a:solidFill>
                  <a:srgbClr val="FFFFFF"/>
                </a:solidFill>
                <a:latin typeface="Bahnschrift"/>
              </a:rPr>
              <a:t>     Новый </a:t>
            </a:r>
            <a:r>
              <a:rPr lang="ru-RU" sz="2000" spc="-11" dirty="0">
                <a:solidFill>
                  <a:srgbClr val="FFFFFF"/>
                </a:solidFill>
                <a:latin typeface="Bahnschrift"/>
              </a:rPr>
              <a:t>способ доставки, при котором транспортировка еды, медикаментов и других товаров осуществляется с помощью БВС</a:t>
            </a:r>
            <a:r>
              <a:rPr lang="ru-RU" sz="2000" spc="-11" dirty="0" smtClean="0">
                <a:solidFill>
                  <a:srgbClr val="FFFFFF"/>
                </a:solidFill>
                <a:latin typeface="Bahnschrift"/>
              </a:rPr>
              <a:t>.</a:t>
            </a:r>
          </a:p>
          <a:p>
            <a:pPr marL="12600" algn="ctr">
              <a:lnSpc>
                <a:spcPct val="100000"/>
              </a:lnSpc>
              <a:spcBef>
                <a:spcPts val="624"/>
              </a:spcBef>
              <a:spcAft>
                <a:spcPts val="425"/>
              </a:spcAft>
              <a:defRPr/>
            </a:pPr>
            <a:r>
              <a:rPr lang="ru-RU" sz="2000" b="1" u="sng" spc="-11" dirty="0" smtClean="0">
                <a:solidFill>
                  <a:srgbClr val="FFFFFF"/>
                </a:solidFill>
                <a:latin typeface="Bahnschrift"/>
              </a:rPr>
              <a:t>Спорт</a:t>
            </a:r>
            <a:r>
              <a:rPr lang="ru-RU" sz="2000" b="1" u="sng" spc="-11" dirty="0">
                <a:solidFill>
                  <a:srgbClr val="FFFFFF"/>
                </a:solidFill>
                <a:latin typeface="Bahnschrift"/>
              </a:rPr>
              <a:t>:</a:t>
            </a:r>
            <a:endParaRPr lang="ru-RU" sz="2000" b="1" u="sng" spc="-1" dirty="0">
              <a:solidFill>
                <a:srgbClr val="FFFFFF"/>
              </a:solidFill>
              <a:latin typeface="Bahnschrift"/>
            </a:endParaRPr>
          </a:p>
          <a:p>
            <a:pPr marL="12600" algn="just">
              <a:lnSpc>
                <a:spcPct val="100000"/>
              </a:lnSpc>
              <a:spcBef>
                <a:spcPts val="624"/>
              </a:spcBef>
              <a:spcAft>
                <a:spcPts val="425"/>
              </a:spcAft>
              <a:defRPr/>
            </a:pPr>
            <a:r>
              <a:rPr lang="ru-RU" sz="2000" spc="-11" dirty="0" smtClean="0">
                <a:solidFill>
                  <a:srgbClr val="FFFFFF"/>
                </a:solidFill>
                <a:latin typeface="Bahnschrift"/>
              </a:rPr>
              <a:t>     Новая спортивная дисциплина </a:t>
            </a:r>
            <a:r>
              <a:rPr lang="ru-RU" sz="2000" spc="-11" dirty="0">
                <a:solidFill>
                  <a:srgbClr val="FFFFFF"/>
                </a:solidFill>
                <a:latin typeface="Bahnschrift"/>
              </a:rPr>
              <a:t>включающая в себя и гонки БВС, преодоление сложных маршрутов ориентирование и прочее. </a:t>
            </a:r>
            <a:endParaRPr lang="ru-RU" sz="2000" spc="-1" dirty="0">
              <a:solidFill>
                <a:srgbClr val="FFFFFF"/>
              </a:solidFill>
              <a:latin typeface="Bahnschrift"/>
            </a:endParaRPr>
          </a:p>
        </p:txBody>
      </p:sp>
      <p:sp>
        <p:nvSpPr>
          <p:cNvPr id="3" name="Прямоугольник 2"/>
          <p:cNvSpPr/>
          <p:nvPr/>
        </p:nvSpPr>
        <p:spPr bwMode="auto">
          <a:xfrm>
            <a:off x="4427984" y="548680"/>
            <a:ext cx="4572000" cy="400110"/>
          </a:xfrm>
          <a:prstGeom prst="rect">
            <a:avLst/>
          </a:prstGeom>
        </p:spPr>
        <p:txBody>
          <a:bodyPr>
            <a:spAutoFit/>
          </a:bodyPr>
          <a:lstStyle/>
          <a:p>
            <a:pPr marL="179388" algn="ctr">
              <a:spcBef>
                <a:spcPts val="15"/>
              </a:spcBef>
              <a:spcAft>
                <a:spcPts val="0"/>
              </a:spcAft>
              <a:defRPr/>
            </a:pPr>
            <a:r>
              <a:rPr lang="ru-RU" sz="2000" b="1">
                <a:solidFill>
                  <a:srgbClr val="FFFF00"/>
                </a:solidFill>
                <a:latin typeface="Bahnschrift"/>
                <a:ea typeface="Times New Roman"/>
              </a:rPr>
              <a:t>Сферы применения БПЛА</a:t>
            </a:r>
          </a:p>
        </p:txBody>
      </p:sp>
      <p:pic>
        <p:nvPicPr>
          <p:cNvPr id="1028" name="Picture 4" descr="https://overclockers.ru/st/legacy/blog/422417/437739_O.jpg"/>
          <p:cNvPicPr>
            <a:picLocks noChangeAspect="1" noChangeArrowheads="1"/>
          </p:cNvPicPr>
          <p:nvPr/>
        </p:nvPicPr>
        <p:blipFill>
          <a:blip r:embed="rId2"/>
          <a:stretch/>
        </p:blipFill>
        <p:spPr bwMode="auto">
          <a:xfrm>
            <a:off x="539552" y="4005063"/>
            <a:ext cx="3744416" cy="2496277"/>
          </a:xfrm>
          <a:prstGeom prst="rect">
            <a:avLst/>
          </a:prstGeom>
          <a:noFill/>
          <a:effectLst>
            <a:softEdge rad="63500"/>
          </a:effectLst>
        </p:spPr>
      </p:pic>
      <p:pic>
        <p:nvPicPr>
          <p:cNvPr id="1030" name="Picture 6" descr="https://static.tildacdn.com/tild3363-6261-4162-a238-393936393731/tendy-scott-rox-raci.jpg"/>
          <p:cNvPicPr>
            <a:picLocks noChangeAspect="1" noChangeArrowheads="1"/>
          </p:cNvPicPr>
          <p:nvPr/>
        </p:nvPicPr>
        <p:blipFill>
          <a:blip r:embed="rId3"/>
          <a:stretch/>
        </p:blipFill>
        <p:spPr bwMode="auto">
          <a:xfrm>
            <a:off x="4573870" y="4008850"/>
            <a:ext cx="4041606" cy="2492490"/>
          </a:xfrm>
          <a:prstGeom prst="rect">
            <a:avLst/>
          </a:prstGeom>
          <a:noFill/>
          <a:effectLst>
            <a:softEdge rad="63500"/>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object 7"/>
          <p:cNvSpPr/>
          <p:nvPr/>
        </p:nvSpPr>
        <p:spPr>
          <a:xfrm>
            <a:off x="418992" y="1052736"/>
            <a:ext cx="8258225" cy="3305315"/>
          </a:xfrm>
          <a:prstGeom prst="rect">
            <a:avLst/>
          </a:prstGeom>
          <a:noFill/>
          <a:ln w="0">
            <a:noFill/>
          </a:ln>
        </p:spPr>
        <p:style>
          <a:lnRef idx="0">
            <a:scrgbClr r="0" g="0" b="0"/>
          </a:lnRef>
          <a:fillRef idx="0">
            <a:scrgbClr r="0" g="0" b="0"/>
          </a:fillRef>
          <a:effectRef idx="0">
            <a:scrgbClr r="0" g="0" b="0"/>
          </a:effectRef>
          <a:fontRef idx="minor"/>
        </p:style>
        <p:txBody>
          <a:bodyPr lIns="0" tIns="9449" rIns="0" bIns="0" anchor="t">
            <a:spAutoFit/>
          </a:bodyPr>
          <a:lstStyle/>
          <a:p>
            <a:pPr marL="339075">
              <a:lnSpc>
                <a:spcPts val="4113"/>
              </a:lnSpc>
              <a:spcBef>
                <a:spcPts val="74"/>
              </a:spcBef>
            </a:pPr>
            <a:endParaRPr lang="ru-RU" sz="1600" spc="-1" dirty="0">
              <a:solidFill>
                <a:srgbClr val="FFFFFF"/>
              </a:solidFill>
              <a:latin typeface="Bahnschrift" panose="020B0502040204020203" pitchFamily="34" charset="0"/>
            </a:endParaRPr>
          </a:p>
          <a:p>
            <a:pPr marL="9449" algn="just">
              <a:spcBef>
                <a:spcPts val="844"/>
              </a:spcBef>
            </a:pPr>
            <a:r>
              <a:rPr lang="ru-RU" sz="1600" spc="-1" dirty="0">
                <a:solidFill>
                  <a:srgbClr val="FFFFFF"/>
                </a:solidFill>
                <a:latin typeface="Bahnschrift" panose="020B0502040204020203" pitchFamily="34" charset="0"/>
              </a:rPr>
              <a:t>В</a:t>
            </a:r>
            <a:r>
              <a:rPr lang="ru-RU" sz="1600" spc="-1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сентябре</a:t>
            </a:r>
            <a:r>
              <a:rPr lang="ru-RU" sz="1600" spc="-2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1907</a:t>
            </a:r>
            <a:r>
              <a:rPr lang="ru-RU" sz="1600" spc="-2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года</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впервые</a:t>
            </a:r>
            <a:r>
              <a:rPr lang="ru-RU" sz="1600" spc="-4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в</a:t>
            </a:r>
            <a:r>
              <a:rPr lang="ru-RU" sz="1600" spc="-2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истории</a:t>
            </a:r>
            <a:r>
              <a:rPr lang="ru-RU" sz="1600" spc="-3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авиации</a:t>
            </a:r>
            <a:r>
              <a:rPr lang="ru-RU" sz="1600" spc="-3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геликоптер</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Луи</a:t>
            </a:r>
            <a:r>
              <a:rPr lang="ru-RU" sz="1600" spc="-2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Бреге</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мощностью</a:t>
            </a:r>
            <a:r>
              <a:rPr lang="ru-RU" sz="1600" spc="-19"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установленного</a:t>
            </a:r>
            <a:r>
              <a:rPr lang="ru-RU" sz="1600" spc="-39" dirty="0">
                <a:solidFill>
                  <a:srgbClr val="FFFFFF"/>
                </a:solidFill>
                <a:latin typeface="Bahnschrift" panose="020B0502040204020203" pitchFamily="34" charset="0"/>
              </a:rPr>
              <a:t> </a:t>
            </a:r>
            <a:r>
              <a:rPr lang="ru-RU" sz="1600" spc="-19" dirty="0">
                <a:solidFill>
                  <a:srgbClr val="FFFFFF"/>
                </a:solidFill>
                <a:latin typeface="Bahnschrift" panose="020B0502040204020203" pitchFamily="34" charset="0"/>
              </a:rPr>
              <a:t>на </a:t>
            </a:r>
            <a:r>
              <a:rPr lang="ru-RU" sz="1600" spc="-1" dirty="0">
                <a:solidFill>
                  <a:srgbClr val="FFFFFF"/>
                </a:solidFill>
                <a:latin typeface="Bahnschrift" panose="020B0502040204020203" pitchFamily="34" charset="0"/>
              </a:rPr>
              <a:t>нем</a:t>
            </a:r>
            <a:r>
              <a:rPr lang="ru-RU" sz="1600" spc="-2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мотора</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поднял</a:t>
            </a:r>
            <a:r>
              <a:rPr lang="ru-RU" sz="1600" spc="-3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человека</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в</a:t>
            </a:r>
            <a:r>
              <a:rPr lang="ru-RU" sz="1600" spc="-2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воздух.</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Аппарат</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построили</a:t>
            </a:r>
            <a:r>
              <a:rPr lang="ru-RU" sz="1600" spc="-3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братья</a:t>
            </a:r>
            <a:r>
              <a:rPr lang="ru-RU" sz="1600" spc="-1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Жак</a:t>
            </a:r>
            <a:r>
              <a:rPr lang="ru-RU" sz="1600" spc="-1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и</a:t>
            </a:r>
            <a:r>
              <a:rPr lang="ru-RU" sz="1600" spc="-1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Луи</a:t>
            </a:r>
            <a:r>
              <a:rPr lang="ru-RU" sz="1600" spc="-2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Бреге</a:t>
            </a:r>
            <a:r>
              <a:rPr lang="ru-RU" sz="1600" spc="-2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a:t>
            </a:r>
            <a:r>
              <a:rPr lang="ru-RU" sz="1600" spc="-1" dirty="0" err="1">
                <a:solidFill>
                  <a:srgbClr val="FFFFFF"/>
                </a:solidFill>
                <a:latin typeface="Bahnschrift" panose="020B0502040204020203" pitchFamily="34" charset="0"/>
              </a:rPr>
              <a:t>Louis</a:t>
            </a:r>
            <a:r>
              <a:rPr lang="ru-RU" sz="1600" spc="-24" dirty="0">
                <a:solidFill>
                  <a:srgbClr val="FFFFFF"/>
                </a:solidFill>
                <a:latin typeface="Bahnschrift" panose="020B0502040204020203" pitchFamily="34" charset="0"/>
              </a:rPr>
              <a:t> </a:t>
            </a:r>
            <a:r>
              <a:rPr lang="ru-RU" sz="1600" spc="-1" dirty="0" err="1">
                <a:solidFill>
                  <a:srgbClr val="FFFFFF"/>
                </a:solidFill>
                <a:latin typeface="Bahnschrift" panose="020B0502040204020203" pitchFamily="34" charset="0"/>
              </a:rPr>
              <a:t>et</a:t>
            </a:r>
            <a:r>
              <a:rPr lang="ru-RU" sz="1600" spc="-16" dirty="0">
                <a:solidFill>
                  <a:srgbClr val="FFFFFF"/>
                </a:solidFill>
                <a:latin typeface="Bahnschrift" panose="020B0502040204020203" pitchFamily="34" charset="0"/>
              </a:rPr>
              <a:t> </a:t>
            </a:r>
            <a:r>
              <a:rPr lang="ru-RU" sz="1600" spc="-9" dirty="0" err="1">
                <a:solidFill>
                  <a:srgbClr val="FFFFFF"/>
                </a:solidFill>
                <a:latin typeface="Bahnschrift" panose="020B0502040204020203" pitchFamily="34" charset="0"/>
              </a:rPr>
              <a:t>Jacques</a:t>
            </a:r>
            <a:r>
              <a:rPr lang="ru-RU" sz="1600" spc="-9" dirty="0">
                <a:solidFill>
                  <a:srgbClr val="FFFFFF"/>
                </a:solidFill>
                <a:latin typeface="Bahnschrift" panose="020B0502040204020203" pitchFamily="34" charset="0"/>
              </a:rPr>
              <a:t> </a:t>
            </a:r>
            <a:r>
              <a:rPr lang="ru-RU" sz="1600" spc="-1" dirty="0" err="1">
                <a:solidFill>
                  <a:srgbClr val="FFFFFF"/>
                </a:solidFill>
                <a:latin typeface="Bahnschrift" panose="020B0502040204020203" pitchFamily="34" charset="0"/>
              </a:rPr>
              <a:t>Breguet</a:t>
            </a:r>
            <a:r>
              <a:rPr lang="ru-RU" sz="1600" spc="-1" dirty="0">
                <a:solidFill>
                  <a:srgbClr val="FFFFFF"/>
                </a:solidFill>
                <a:latin typeface="Bahnschrift" panose="020B0502040204020203" pitchFamily="34" charset="0"/>
              </a:rPr>
              <a:t>)</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в</a:t>
            </a:r>
            <a:r>
              <a:rPr lang="ru-RU" sz="1600" spc="-4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сотрудничестве</a:t>
            </a:r>
            <a:r>
              <a:rPr lang="ru-RU" sz="1600" spc="-45"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с</a:t>
            </a:r>
            <a:r>
              <a:rPr lang="ru-RU" sz="1600" spc="-3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профессором</a:t>
            </a:r>
            <a:r>
              <a:rPr lang="ru-RU" sz="1600" spc="-4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Шарлем</a:t>
            </a:r>
            <a:r>
              <a:rPr lang="ru-RU" sz="1600" spc="-39" dirty="0">
                <a:solidFill>
                  <a:srgbClr val="FFFFFF"/>
                </a:solidFill>
                <a:latin typeface="Bahnschrift" panose="020B0502040204020203" pitchFamily="34" charset="0"/>
              </a:rPr>
              <a:t> </a:t>
            </a:r>
            <a:r>
              <a:rPr lang="ru-RU" sz="1600" spc="-1" dirty="0" err="1">
                <a:solidFill>
                  <a:srgbClr val="FFFFFF"/>
                </a:solidFill>
                <a:latin typeface="Bahnschrift" panose="020B0502040204020203" pitchFamily="34" charset="0"/>
              </a:rPr>
              <a:t>Рише</a:t>
            </a:r>
            <a:r>
              <a:rPr lang="ru-RU" sz="1600" spc="-3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a:t>
            </a:r>
            <a:r>
              <a:rPr lang="ru-RU" sz="1600" spc="-1" dirty="0" err="1">
                <a:solidFill>
                  <a:srgbClr val="FFFFFF"/>
                </a:solidFill>
                <a:latin typeface="Bahnschrift" panose="020B0502040204020203" pitchFamily="34" charset="0"/>
              </a:rPr>
              <a:t>Charles</a:t>
            </a:r>
            <a:r>
              <a:rPr lang="ru-RU" sz="1600" spc="-31" dirty="0">
                <a:solidFill>
                  <a:srgbClr val="FFFFFF"/>
                </a:solidFill>
                <a:latin typeface="Bahnschrift" panose="020B0502040204020203" pitchFamily="34" charset="0"/>
              </a:rPr>
              <a:t> </a:t>
            </a:r>
            <a:r>
              <a:rPr lang="ru-RU" sz="1600" spc="-1" dirty="0" err="1">
                <a:solidFill>
                  <a:srgbClr val="FFFFFF"/>
                </a:solidFill>
                <a:latin typeface="Bahnschrift" panose="020B0502040204020203" pitchFamily="34" charset="0"/>
              </a:rPr>
              <a:t>Richet</a:t>
            </a:r>
            <a:r>
              <a:rPr lang="ru-RU" sz="1600" spc="-1" dirty="0">
                <a:solidFill>
                  <a:srgbClr val="FFFFFF"/>
                </a:solidFill>
                <a:latin typeface="Bahnschrift" panose="020B0502040204020203" pitchFamily="34" charset="0"/>
              </a:rPr>
              <a:t>).</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Аппарат,</a:t>
            </a:r>
            <a:r>
              <a:rPr lang="ru-RU" sz="1600" spc="-4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названный</a:t>
            </a:r>
            <a:r>
              <a:rPr lang="ru-RU" sz="1600" spc="-54"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авторами </a:t>
            </a:r>
            <a:r>
              <a:rPr lang="ru-RU" sz="1600" spc="-1" dirty="0" err="1">
                <a:solidFill>
                  <a:srgbClr val="FFFFFF"/>
                </a:solidFill>
                <a:latin typeface="Bahnschrift" panose="020B0502040204020203" pitchFamily="34" charset="0"/>
              </a:rPr>
              <a:t>Жиропланом</a:t>
            </a:r>
            <a:r>
              <a:rPr lang="ru-RU" sz="1600" spc="-3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a:t>
            </a:r>
            <a:r>
              <a:rPr lang="ru-RU" sz="1600" spc="-1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1</a:t>
            </a:r>
            <a:r>
              <a:rPr lang="ru-RU" sz="1600" spc="-1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a:t>
            </a:r>
            <a:r>
              <a:rPr lang="ru-RU" sz="1600" spc="-1" dirty="0" err="1">
                <a:solidFill>
                  <a:srgbClr val="FFFFFF"/>
                </a:solidFill>
                <a:latin typeface="Bahnschrift" panose="020B0502040204020203" pitchFamily="34" charset="0"/>
              </a:rPr>
              <a:t>Gyroplane</a:t>
            </a:r>
            <a:r>
              <a:rPr lang="ru-RU" sz="1600" spc="-2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a:t>
            </a:r>
            <a:r>
              <a:rPr lang="ru-RU" sz="1600" spc="-1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1),</a:t>
            </a:r>
            <a:r>
              <a:rPr lang="ru-RU" sz="1600" spc="-1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имел</a:t>
            </a:r>
            <a:r>
              <a:rPr lang="ru-RU" sz="1600" spc="-2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4</a:t>
            </a:r>
            <a:r>
              <a:rPr lang="ru-RU" sz="1600" spc="-2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ротора</a:t>
            </a:r>
            <a:r>
              <a:rPr lang="ru-RU" sz="1600" spc="-2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с</a:t>
            </a:r>
            <a:r>
              <a:rPr lang="ru-RU" sz="1600" spc="-1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лопастями</a:t>
            </a:r>
            <a:r>
              <a:rPr lang="ru-RU" sz="1600" spc="-34" dirty="0">
                <a:solidFill>
                  <a:srgbClr val="FFFFFF"/>
                </a:solidFill>
                <a:latin typeface="Bahnschrift" panose="020B0502040204020203" pitchFamily="34" charset="0"/>
              </a:rPr>
              <a:t> </a:t>
            </a:r>
            <a:r>
              <a:rPr lang="ru-RU" sz="1600" spc="-1" dirty="0" err="1">
                <a:solidFill>
                  <a:srgbClr val="FFFFFF"/>
                </a:solidFill>
                <a:latin typeface="Bahnschrift" panose="020B0502040204020203" pitchFamily="34" charset="0"/>
              </a:rPr>
              <a:t>бипланного</a:t>
            </a:r>
            <a:r>
              <a:rPr lang="ru-RU" sz="1600" spc="-3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типа.</a:t>
            </a:r>
            <a:r>
              <a:rPr lang="ru-RU" sz="1600" spc="-2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Общая</a:t>
            </a:r>
            <a:r>
              <a:rPr lang="ru-RU" sz="1600" spc="-2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площадь</a:t>
            </a:r>
            <a:r>
              <a:rPr lang="ru-RU" sz="1600" spc="-26"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32-</a:t>
            </a:r>
            <a:r>
              <a:rPr lang="ru-RU" sz="1600" spc="-39" dirty="0">
                <a:solidFill>
                  <a:srgbClr val="FFFFFF"/>
                </a:solidFill>
                <a:latin typeface="Bahnschrift" panose="020B0502040204020203" pitchFamily="34" charset="0"/>
              </a:rPr>
              <a:t>х </a:t>
            </a:r>
            <a:r>
              <a:rPr lang="ru-RU" sz="1600" spc="-1" dirty="0">
                <a:solidFill>
                  <a:srgbClr val="FFFFFF"/>
                </a:solidFill>
                <a:latin typeface="Bahnschrift" panose="020B0502040204020203" pitchFamily="34" charset="0"/>
              </a:rPr>
              <a:t>лопастей</a:t>
            </a:r>
            <a:r>
              <a:rPr lang="ru-RU" sz="1600" spc="-3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составляла</a:t>
            </a:r>
            <a:r>
              <a:rPr lang="ru-RU" sz="1600" spc="-3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26</a:t>
            </a:r>
            <a:r>
              <a:rPr lang="ru-RU" sz="1600" spc="-1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квадратных</a:t>
            </a:r>
            <a:r>
              <a:rPr lang="ru-RU" sz="1600" spc="-39"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метров.</a:t>
            </a:r>
            <a:endParaRPr lang="ru-RU" sz="1600" spc="-1" dirty="0">
              <a:solidFill>
                <a:srgbClr val="FFFFFF"/>
              </a:solidFill>
              <a:latin typeface="Bahnschrift" panose="020B0502040204020203" pitchFamily="34" charset="0"/>
            </a:endParaRPr>
          </a:p>
          <a:p>
            <a:pPr marL="9449" algn="just">
              <a:spcBef>
                <a:spcPts val="1620"/>
              </a:spcBef>
            </a:pPr>
            <a:r>
              <a:rPr lang="ru-RU" sz="1600" spc="-9" dirty="0">
                <a:solidFill>
                  <a:srgbClr val="FFFFFF"/>
                </a:solidFill>
                <a:latin typeface="Bahnschrift" panose="020B0502040204020203" pitchFamily="34" charset="0"/>
              </a:rPr>
              <a:t>Восьмицилиндровый</a:t>
            </a:r>
            <a:r>
              <a:rPr lang="ru-RU" sz="1600" spc="-3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поршневой</a:t>
            </a:r>
            <a:r>
              <a:rPr lang="ru-RU" sz="1600" spc="-3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двигателем</a:t>
            </a:r>
            <a:r>
              <a:rPr lang="ru-RU" sz="1600" spc="-34" dirty="0">
                <a:solidFill>
                  <a:srgbClr val="FFFFFF"/>
                </a:solidFill>
                <a:latin typeface="Bahnschrift" panose="020B0502040204020203" pitchFamily="34" charset="0"/>
              </a:rPr>
              <a:t> </a:t>
            </a:r>
            <a:r>
              <a:rPr lang="ru-RU" sz="1600" spc="-9" dirty="0" err="1">
                <a:solidFill>
                  <a:srgbClr val="FFFFFF"/>
                </a:solidFill>
                <a:latin typeface="Bahnschrift" panose="020B0502040204020203" pitchFamily="34" charset="0"/>
              </a:rPr>
              <a:t>Antoinette</a:t>
            </a:r>
            <a:r>
              <a:rPr lang="ru-RU" sz="1600" spc="-1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развивал</a:t>
            </a:r>
            <a:r>
              <a:rPr lang="ru-RU" sz="1600" spc="-3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номинальную</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мощность</a:t>
            </a:r>
            <a:r>
              <a:rPr lang="ru-RU" sz="1600" spc="-2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44÷45</a:t>
            </a:r>
            <a:r>
              <a:rPr lang="ru-RU" sz="1600" spc="-16" dirty="0">
                <a:solidFill>
                  <a:srgbClr val="FFFFFF"/>
                </a:solidFill>
                <a:latin typeface="Bahnschrift" panose="020B0502040204020203" pitchFamily="34" charset="0"/>
              </a:rPr>
              <a:t> </a:t>
            </a:r>
            <a:r>
              <a:rPr lang="ru-RU" sz="1600" spc="-16" dirty="0" err="1">
                <a:solidFill>
                  <a:srgbClr val="FFFFFF"/>
                </a:solidFill>
                <a:latin typeface="Bahnschrift" panose="020B0502040204020203" pitchFamily="34" charset="0"/>
              </a:rPr>
              <a:t>л.с</a:t>
            </a:r>
            <a:r>
              <a:rPr lang="ru-RU" sz="1600" spc="-1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(максимальная</a:t>
            </a:r>
            <a:r>
              <a:rPr lang="ru-RU" sz="1600" spc="-4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a:t>
            </a:r>
            <a:r>
              <a:rPr lang="ru-RU" sz="1600" spc="-1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50</a:t>
            </a:r>
            <a:r>
              <a:rPr lang="ru-RU" sz="1600" spc="-19" dirty="0">
                <a:solidFill>
                  <a:srgbClr val="FFFFFF"/>
                </a:solidFill>
                <a:latin typeface="Bahnschrift" panose="020B0502040204020203" pitchFamily="34" charset="0"/>
              </a:rPr>
              <a:t> </a:t>
            </a:r>
            <a:r>
              <a:rPr lang="ru-RU" sz="1600" spc="-1" dirty="0" err="1">
                <a:solidFill>
                  <a:srgbClr val="FFFFFF"/>
                </a:solidFill>
                <a:latin typeface="Bahnschrift" panose="020B0502040204020203" pitchFamily="34" charset="0"/>
              </a:rPr>
              <a:t>л.с</a:t>
            </a:r>
            <a:r>
              <a:rPr lang="ru-RU" sz="1600" spc="-1" dirty="0">
                <a:solidFill>
                  <a:srgbClr val="FFFFFF"/>
                </a:solidFill>
                <a:latin typeface="Bahnschrift" panose="020B0502040204020203" pitchFamily="34" charset="0"/>
              </a:rPr>
              <a:t>.),</a:t>
            </a:r>
            <a:r>
              <a:rPr lang="ru-RU" sz="1600" spc="-1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роторы</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вращались</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со</a:t>
            </a:r>
            <a:r>
              <a:rPr lang="ru-RU" sz="1600" spc="-1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скоростью</a:t>
            </a:r>
            <a:r>
              <a:rPr lang="ru-RU" sz="1600" spc="-1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78</a:t>
            </a:r>
            <a:r>
              <a:rPr lang="ru-RU" sz="1600" spc="-1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об/мин.</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При</a:t>
            </a:r>
            <a:r>
              <a:rPr lang="ru-RU" sz="1600" spc="-2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испытаниях</a:t>
            </a:r>
            <a:r>
              <a:rPr lang="ru-RU" sz="1600" spc="-3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сиденье</a:t>
            </a:r>
            <a:r>
              <a:rPr lang="ru-RU" sz="1600" spc="-31"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пилота </a:t>
            </a:r>
            <a:r>
              <a:rPr lang="ru-RU" sz="1600" spc="-1" dirty="0">
                <a:solidFill>
                  <a:srgbClr val="FFFFFF"/>
                </a:solidFill>
                <a:latin typeface="Bahnschrift" panose="020B0502040204020203" pitchFamily="34" charset="0"/>
              </a:rPr>
              <a:t>занимал</a:t>
            </a:r>
            <a:r>
              <a:rPr lang="ru-RU" sz="1600" spc="-3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инженер</a:t>
            </a:r>
            <a:r>
              <a:rPr lang="ru-RU" sz="1600" spc="-34" dirty="0">
                <a:solidFill>
                  <a:srgbClr val="FFFFFF"/>
                </a:solidFill>
                <a:latin typeface="Bahnschrift" panose="020B0502040204020203" pitchFamily="34" charset="0"/>
              </a:rPr>
              <a:t> </a:t>
            </a:r>
            <a:r>
              <a:rPr lang="ru-RU" sz="1600" spc="-1" dirty="0" err="1">
                <a:solidFill>
                  <a:srgbClr val="FFFFFF"/>
                </a:solidFill>
                <a:latin typeface="Bahnschrift" panose="020B0502040204020203" pitchFamily="34" charset="0"/>
              </a:rPr>
              <a:t>Волюмар</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a:t>
            </a:r>
            <a:r>
              <a:rPr lang="ru-RU" sz="1600" spc="-1" dirty="0" err="1">
                <a:solidFill>
                  <a:srgbClr val="FFFFFF"/>
                </a:solidFill>
                <a:latin typeface="Bahnschrift" panose="020B0502040204020203" pitchFamily="34" charset="0"/>
              </a:rPr>
              <a:t>Volumard</a:t>
            </a:r>
            <a:r>
              <a:rPr lang="ru-RU" sz="1600" spc="-1" dirty="0">
                <a:solidFill>
                  <a:srgbClr val="FFFFFF"/>
                </a:solidFill>
                <a:latin typeface="Bahnschrift" panose="020B0502040204020203" pitchFamily="34" charset="0"/>
              </a:rPr>
              <a:t>).</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29</a:t>
            </a:r>
            <a:r>
              <a:rPr lang="ru-RU" sz="1600" spc="-1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сентября</a:t>
            </a:r>
            <a:r>
              <a:rPr lang="ru-RU" sz="1600" spc="-34" dirty="0">
                <a:solidFill>
                  <a:srgbClr val="FFFFFF"/>
                </a:solidFill>
                <a:latin typeface="Bahnschrift" panose="020B0502040204020203" pitchFamily="34" charset="0"/>
              </a:rPr>
              <a:t> </a:t>
            </a:r>
            <a:r>
              <a:rPr lang="ru-RU" sz="1600" spc="-34" dirty="0" smtClean="0">
                <a:solidFill>
                  <a:srgbClr val="FFFFFF"/>
                </a:solidFill>
                <a:latin typeface="Bahnschrift" panose="020B0502040204020203" pitchFamily="34" charset="0"/>
              </a:rPr>
              <a:t>1907 года </a:t>
            </a:r>
            <a:r>
              <a:rPr lang="ru-RU" sz="1600" spc="-1" dirty="0" smtClean="0">
                <a:solidFill>
                  <a:srgbClr val="FFFFFF"/>
                </a:solidFill>
                <a:latin typeface="Bahnschrift" panose="020B0502040204020203" pitchFamily="34" charset="0"/>
              </a:rPr>
              <a:t>аппарат</a:t>
            </a:r>
            <a:r>
              <a:rPr lang="ru-RU" sz="1600" spc="-34" dirty="0" smtClean="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массой</a:t>
            </a:r>
            <a:r>
              <a:rPr lang="ru-RU" sz="1600" spc="-2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578</a:t>
            </a:r>
            <a:r>
              <a:rPr lang="ru-RU" sz="1600" spc="-2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кг</a:t>
            </a:r>
            <a:r>
              <a:rPr lang="ru-RU" sz="1600" spc="-2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поднялся</a:t>
            </a:r>
            <a:r>
              <a:rPr lang="ru-RU" sz="1600" spc="-3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на</a:t>
            </a:r>
            <a:r>
              <a:rPr lang="ru-RU" sz="1600" spc="-2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высоту</a:t>
            </a:r>
            <a:r>
              <a:rPr lang="ru-RU" sz="1600" spc="-2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1,6</a:t>
            </a:r>
            <a:r>
              <a:rPr lang="ru-RU" sz="1600" spc="-24" dirty="0">
                <a:solidFill>
                  <a:srgbClr val="FFFFFF"/>
                </a:solidFill>
                <a:latin typeface="Bahnschrift" panose="020B0502040204020203" pitchFamily="34" charset="0"/>
              </a:rPr>
              <a:t> </a:t>
            </a:r>
            <a:r>
              <a:rPr lang="ru-RU" sz="1600" spc="-19" dirty="0">
                <a:solidFill>
                  <a:srgbClr val="FFFFFF"/>
                </a:solidFill>
                <a:latin typeface="Bahnschrift" panose="020B0502040204020203" pitchFamily="34" charset="0"/>
              </a:rPr>
              <a:t>м.</a:t>
            </a:r>
            <a:endParaRPr lang="ru-RU" sz="1600" spc="-1" dirty="0">
              <a:solidFill>
                <a:srgbClr val="FFFFFF"/>
              </a:solidFill>
              <a:latin typeface="Bahnschrift" panose="020B0502040204020203" pitchFamily="34" charset="0"/>
            </a:endParaRPr>
          </a:p>
        </p:txBody>
      </p:sp>
      <p:pic>
        <p:nvPicPr>
          <p:cNvPr id="203" name="Рисунок 202"/>
          <p:cNvPicPr/>
          <p:nvPr/>
        </p:nvPicPr>
        <p:blipFill>
          <a:blip r:embed="rId3"/>
          <a:stretch/>
        </p:blipFill>
        <p:spPr>
          <a:xfrm>
            <a:off x="1763686" y="4437112"/>
            <a:ext cx="5568835" cy="2260146"/>
          </a:xfrm>
          <a:prstGeom prst="rect">
            <a:avLst/>
          </a:prstGeom>
          <a:ln w="0">
            <a:noFill/>
          </a:ln>
        </p:spPr>
      </p:pic>
      <p:sp>
        <p:nvSpPr>
          <p:cNvPr id="6" name="Прямоугольник 5"/>
          <p:cNvSpPr/>
          <p:nvPr/>
        </p:nvSpPr>
        <p:spPr>
          <a:xfrm>
            <a:off x="4644008" y="764704"/>
            <a:ext cx="3647765" cy="831222"/>
          </a:xfrm>
          <a:prstGeom prst="rect">
            <a:avLst/>
          </a:prstGeom>
          <a:noFill/>
          <a:ln w="0">
            <a:noFill/>
          </a:ln>
        </p:spPr>
        <p:style>
          <a:lnRef idx="0">
            <a:scrgbClr r="0" g="0" b="0"/>
          </a:lnRef>
          <a:fillRef idx="0">
            <a:scrgbClr r="0" g="0" b="0"/>
          </a:fillRef>
          <a:effectRef idx="0">
            <a:scrgbClr r="0" g="0" b="0"/>
          </a:effectRef>
          <a:fontRef idx="minor"/>
        </p:style>
        <p:txBody>
          <a:bodyPr lIns="67491" tIns="33746" rIns="67491" bIns="33746" anchor="t">
            <a:noAutofit/>
          </a:bodyPr>
          <a:lstStyle/>
          <a:p>
            <a:pPr marL="9449" algn="ctr">
              <a:lnSpc>
                <a:spcPts val="1953"/>
              </a:lnSpc>
            </a:pPr>
            <a:r>
              <a:rPr lang="ru-RU" b="1" spc="-1" dirty="0" smtClean="0">
                <a:solidFill>
                  <a:srgbClr val="FFFFFF"/>
                </a:solidFill>
                <a:latin typeface="Arial"/>
              </a:rPr>
              <a:t>Мировая история </a:t>
            </a:r>
            <a:r>
              <a:rPr lang="ru-RU" b="1" spc="-1" dirty="0">
                <a:solidFill>
                  <a:srgbClr val="FFFFFF"/>
                </a:solidFill>
                <a:latin typeface="Arial"/>
              </a:rPr>
              <a:t>БВС</a:t>
            </a:r>
            <a:endParaRPr lang="ru-RU" spc="-1" dirty="0">
              <a:solidFill>
                <a:srgbClr val="FFFFFF"/>
              </a:solidFill>
              <a:latin typeface="Arial"/>
            </a:endParaRPr>
          </a:p>
        </p:txBody>
      </p:sp>
    </p:spTree>
    <p:extLst>
      <p:ext uri="{BB962C8B-B14F-4D97-AF65-F5344CB8AC3E}">
        <p14:creationId xmlns:p14="http://schemas.microsoft.com/office/powerpoint/2010/main" val="4285838555"/>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p:cNvSpPr/>
          <p:nvPr/>
        </p:nvSpPr>
        <p:spPr bwMode="auto">
          <a:xfrm>
            <a:off x="4283968" y="404664"/>
            <a:ext cx="4572000" cy="707886"/>
          </a:xfrm>
          <a:prstGeom prst="rect">
            <a:avLst/>
          </a:prstGeom>
        </p:spPr>
        <p:txBody>
          <a:bodyPr>
            <a:spAutoFit/>
          </a:bodyPr>
          <a:lstStyle/>
          <a:p>
            <a:pPr algn="ctr">
              <a:defRPr/>
            </a:pPr>
            <a:r>
              <a:rPr lang="ru-RU" sz="2000" b="1" dirty="0" smtClean="0">
                <a:solidFill>
                  <a:srgbClr val="FFFF00"/>
                </a:solidFill>
                <a:latin typeface="Bahnschrift"/>
                <a:ea typeface="Times New Roman"/>
              </a:rPr>
              <a:t>Принципы пилотирования с различными видами нагрузки</a:t>
            </a:r>
            <a:endParaRPr lang="ru-RU" sz="2000" b="1" dirty="0">
              <a:solidFill>
                <a:srgbClr val="FFFF00"/>
              </a:solidFill>
            </a:endParaRPr>
          </a:p>
        </p:txBody>
      </p:sp>
      <p:sp>
        <p:nvSpPr>
          <p:cNvPr id="4" name="Прямоугольник 3"/>
          <p:cNvSpPr/>
          <p:nvPr/>
        </p:nvSpPr>
        <p:spPr bwMode="auto">
          <a:xfrm>
            <a:off x="179512" y="1423807"/>
            <a:ext cx="4896544" cy="4801314"/>
          </a:xfrm>
          <a:prstGeom prst="rect">
            <a:avLst/>
          </a:prstGeom>
        </p:spPr>
        <p:txBody>
          <a:bodyPr wrap="square">
            <a:spAutoFit/>
          </a:bodyPr>
          <a:lstStyle/>
          <a:p>
            <a:pPr algn="just"/>
            <a:r>
              <a:rPr lang="ru-RU" b="1" dirty="0">
                <a:solidFill>
                  <a:schemeClr val="bg1"/>
                </a:solidFill>
                <a:latin typeface="Bahnschrift" panose="020B0502040204020203" pitchFamily="34" charset="0"/>
              </a:rPr>
              <a:t> </a:t>
            </a:r>
            <a:r>
              <a:rPr lang="ru-RU" b="1" dirty="0" smtClean="0">
                <a:solidFill>
                  <a:schemeClr val="bg1"/>
                </a:solidFill>
                <a:latin typeface="Bahnschrift" panose="020B0502040204020203" pitchFamily="34" charset="0"/>
              </a:rPr>
              <a:t>    </a:t>
            </a:r>
            <a:r>
              <a:rPr lang="ru-RU" b="1" u="sng" dirty="0" smtClean="0">
                <a:solidFill>
                  <a:schemeClr val="bg1"/>
                </a:solidFill>
                <a:latin typeface="Bahnschrift" panose="020B0502040204020203" pitchFamily="34" charset="0"/>
              </a:rPr>
              <a:t>Полезная нагрузка</a:t>
            </a:r>
            <a:r>
              <a:rPr lang="ru-RU" b="1" dirty="0" smtClean="0">
                <a:solidFill>
                  <a:schemeClr val="bg1"/>
                </a:solidFill>
                <a:latin typeface="Bahnschrift" panose="020B0502040204020203" pitchFamily="34" charset="0"/>
              </a:rPr>
              <a:t> </a:t>
            </a:r>
            <a:r>
              <a:rPr lang="ru-RU" dirty="0" smtClean="0">
                <a:solidFill>
                  <a:schemeClr val="bg1"/>
                </a:solidFill>
                <a:latin typeface="Bahnschrift" panose="020B0502040204020203" pitchFamily="34" charset="0"/>
              </a:rPr>
              <a:t>-  </a:t>
            </a:r>
            <a:r>
              <a:rPr lang="ru-RU" dirty="0">
                <a:solidFill>
                  <a:schemeClr val="bg1"/>
                </a:solidFill>
                <a:latin typeface="Bahnschrift" panose="020B0502040204020203" pitchFamily="34" charset="0"/>
              </a:rPr>
              <a:t>это оборудование, которое летательный аппарат несет на себе для выполнения разных задач. </a:t>
            </a:r>
            <a:r>
              <a:rPr lang="ru-RU" dirty="0" smtClean="0">
                <a:solidFill>
                  <a:schemeClr val="bg1"/>
                </a:solidFill>
                <a:latin typeface="Bahnschrift" panose="020B0502040204020203" pitchFamily="34" charset="0"/>
              </a:rPr>
              <a:t>Чем </a:t>
            </a:r>
            <a:r>
              <a:rPr lang="ru-RU" dirty="0">
                <a:solidFill>
                  <a:schemeClr val="bg1"/>
                </a:solidFill>
                <a:latin typeface="Bahnschrift" panose="020B0502040204020203" pitchFamily="34" charset="0"/>
              </a:rPr>
              <a:t>выше полезная нагрузка, тем больше возможностей для </a:t>
            </a:r>
            <a:r>
              <a:rPr lang="ru-RU" dirty="0" smtClean="0">
                <a:solidFill>
                  <a:schemeClr val="bg1"/>
                </a:solidFill>
                <a:latin typeface="Bahnschrift" panose="020B0502040204020203" pitchFamily="34" charset="0"/>
              </a:rPr>
              <a:t>выполнения разных </a:t>
            </a:r>
            <a:r>
              <a:rPr lang="ru-RU" dirty="0">
                <a:solidFill>
                  <a:schemeClr val="bg1"/>
                </a:solidFill>
                <a:latin typeface="Bahnschrift" panose="020B0502040204020203" pitchFamily="34" charset="0"/>
              </a:rPr>
              <a:t>задач за один вылет.</a:t>
            </a:r>
          </a:p>
          <a:p>
            <a:pPr algn="just"/>
            <a:r>
              <a:rPr lang="ru-RU" dirty="0">
                <a:solidFill>
                  <a:schemeClr val="bg1"/>
                </a:solidFill>
                <a:latin typeface="Bahnschrift" panose="020B0502040204020203" pitchFamily="34" charset="0"/>
              </a:rPr>
              <a:t> </a:t>
            </a:r>
            <a:endParaRPr lang="ru-RU" dirty="0" smtClean="0">
              <a:solidFill>
                <a:schemeClr val="bg1"/>
              </a:solidFill>
              <a:latin typeface="Bahnschrift" panose="020B0502040204020203" pitchFamily="34" charset="0"/>
            </a:endParaRPr>
          </a:p>
          <a:p>
            <a:pPr algn="just"/>
            <a:r>
              <a:rPr lang="ru-RU" dirty="0" smtClean="0">
                <a:solidFill>
                  <a:schemeClr val="bg1"/>
                </a:solidFill>
                <a:latin typeface="Bahnschrift" panose="020B0502040204020203" pitchFamily="34" charset="0"/>
              </a:rPr>
              <a:t>     Операторам </a:t>
            </a:r>
            <a:r>
              <a:rPr lang="ru-RU" dirty="0">
                <a:solidFill>
                  <a:schemeClr val="bg1"/>
                </a:solidFill>
                <a:latin typeface="Bahnschrift" panose="020B0502040204020203" pitchFamily="34" charset="0"/>
              </a:rPr>
              <a:t>дронов часто приходится балансировать между полезной нагрузкой и весом дополнительных аккумуляторов или топлива. </a:t>
            </a:r>
            <a:endParaRPr lang="ru-RU" dirty="0" smtClean="0">
              <a:solidFill>
                <a:schemeClr val="bg1"/>
              </a:solidFill>
              <a:latin typeface="Bahnschrift" panose="020B0502040204020203" pitchFamily="34" charset="0"/>
            </a:endParaRPr>
          </a:p>
          <a:p>
            <a:pPr algn="just"/>
            <a:endParaRPr lang="ru-RU" dirty="0" smtClean="0">
              <a:solidFill>
                <a:schemeClr val="bg1"/>
              </a:solidFill>
              <a:latin typeface="Bahnschrift" panose="020B0502040204020203" pitchFamily="34" charset="0"/>
            </a:endParaRPr>
          </a:p>
          <a:p>
            <a:pPr algn="just"/>
            <a:r>
              <a:rPr lang="ru-RU" dirty="0">
                <a:solidFill>
                  <a:schemeClr val="bg1"/>
                </a:solidFill>
                <a:latin typeface="Bahnschrift" panose="020B0502040204020203" pitchFamily="34" charset="0"/>
              </a:rPr>
              <a:t> </a:t>
            </a:r>
            <a:r>
              <a:rPr lang="ru-RU" dirty="0" smtClean="0">
                <a:solidFill>
                  <a:schemeClr val="bg1"/>
                </a:solidFill>
                <a:latin typeface="Bahnschrift" panose="020B0502040204020203" pitchFamily="34" charset="0"/>
              </a:rPr>
              <a:t>    Более </a:t>
            </a:r>
            <a:r>
              <a:rPr lang="ru-RU" dirty="0">
                <a:solidFill>
                  <a:schemeClr val="bg1"/>
                </a:solidFill>
                <a:latin typeface="Bahnschrift" panose="020B0502040204020203" pitchFamily="34" charset="0"/>
              </a:rPr>
              <a:t>высокий вес требует от дрона большей подъемной силы. Увеличение подъемной силы достигается за счет более быстрого вращения </a:t>
            </a:r>
            <a:r>
              <a:rPr lang="ru-RU" dirty="0" smtClean="0">
                <a:solidFill>
                  <a:schemeClr val="bg1"/>
                </a:solidFill>
                <a:latin typeface="Bahnschrift" panose="020B0502040204020203" pitchFamily="34" charset="0"/>
              </a:rPr>
              <a:t>винтов</a:t>
            </a:r>
            <a:r>
              <a:rPr lang="ru-RU" dirty="0">
                <a:solidFill>
                  <a:schemeClr val="bg1"/>
                </a:solidFill>
                <a:latin typeface="Bahnschrift" panose="020B0502040204020203" pitchFamily="34" charset="0"/>
              </a:rPr>
              <a:t>, что приводит к увеличению мощности </a:t>
            </a:r>
            <a:r>
              <a:rPr lang="ru-RU" dirty="0" smtClean="0">
                <a:solidFill>
                  <a:schemeClr val="bg1"/>
                </a:solidFill>
                <a:latin typeface="Bahnschrift" panose="020B0502040204020203" pitchFamily="34" charset="0"/>
              </a:rPr>
              <a:t>аккумуляторов.</a:t>
            </a:r>
            <a:endParaRPr lang="ru-RU" dirty="0">
              <a:solidFill>
                <a:schemeClr val="bg1"/>
              </a:solidFill>
              <a:latin typeface="Bahnschrift" panose="020B0502040204020203" pitchFamily="34"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72" y="1555632"/>
            <a:ext cx="3579395" cy="46694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p:cNvSpPr/>
          <p:nvPr/>
        </p:nvSpPr>
        <p:spPr bwMode="auto">
          <a:xfrm>
            <a:off x="4717773" y="518727"/>
            <a:ext cx="4572000" cy="707886"/>
          </a:xfrm>
          <a:prstGeom prst="rect">
            <a:avLst/>
          </a:prstGeom>
        </p:spPr>
        <p:txBody>
          <a:bodyPr>
            <a:spAutoFit/>
          </a:bodyPr>
          <a:lstStyle/>
          <a:p>
            <a:pPr algn="ctr">
              <a:defRPr/>
            </a:pPr>
            <a:r>
              <a:rPr lang="ru-RU" sz="2000" b="1" dirty="0" smtClean="0">
                <a:solidFill>
                  <a:srgbClr val="FFFF00"/>
                </a:solidFill>
                <a:latin typeface="Bahnschrift"/>
                <a:ea typeface="Times New Roman"/>
              </a:rPr>
              <a:t>Принципы пилотирования с различными видами нагрузки</a:t>
            </a:r>
            <a:endParaRPr lang="ru-RU" sz="2000" b="1" dirty="0">
              <a:solidFill>
                <a:srgbClr val="FFFF00"/>
              </a:solidFill>
            </a:endParaRPr>
          </a:p>
        </p:txBody>
      </p:sp>
      <p:sp>
        <p:nvSpPr>
          <p:cNvPr id="4" name="Прямоугольник 3"/>
          <p:cNvSpPr/>
          <p:nvPr/>
        </p:nvSpPr>
        <p:spPr bwMode="auto">
          <a:xfrm>
            <a:off x="433739" y="2409391"/>
            <a:ext cx="5311606" cy="2862322"/>
          </a:xfrm>
          <a:prstGeom prst="rect">
            <a:avLst/>
          </a:prstGeom>
        </p:spPr>
        <p:txBody>
          <a:bodyPr wrap="square" numCol="2">
            <a:spAutoFit/>
          </a:bodyPr>
          <a:lstStyle/>
          <a:p>
            <a:r>
              <a:rPr lang="ru-RU" dirty="0" smtClean="0">
                <a:solidFill>
                  <a:schemeClr val="bg1"/>
                </a:solidFill>
                <a:latin typeface="Bahnschrift" panose="020B0502040204020203" pitchFamily="34" charset="0"/>
              </a:rPr>
              <a:t> - Камеры</a:t>
            </a:r>
            <a:endParaRPr lang="ru-RU" dirty="0">
              <a:solidFill>
                <a:schemeClr val="bg1"/>
              </a:solidFill>
              <a:latin typeface="Bahnschrift" panose="020B0502040204020203" pitchFamily="34" charset="0"/>
            </a:endParaRPr>
          </a:p>
          <a:p>
            <a:r>
              <a:rPr lang="ru-RU" dirty="0" smtClean="0">
                <a:solidFill>
                  <a:schemeClr val="bg1"/>
                </a:solidFill>
                <a:latin typeface="Bahnschrift" panose="020B0502040204020203" pitchFamily="34" charset="0"/>
              </a:rPr>
              <a:t> - Радары</a:t>
            </a:r>
            <a:endParaRPr lang="ru-RU" dirty="0">
              <a:solidFill>
                <a:schemeClr val="bg1"/>
              </a:solidFill>
              <a:latin typeface="Bahnschrift" panose="020B0502040204020203" pitchFamily="34" charset="0"/>
            </a:endParaRPr>
          </a:p>
          <a:p>
            <a:r>
              <a:rPr lang="ru-RU" dirty="0" smtClean="0">
                <a:solidFill>
                  <a:schemeClr val="bg1"/>
                </a:solidFill>
                <a:latin typeface="Bahnschrift" panose="020B0502040204020203" pitchFamily="34" charset="0"/>
              </a:rPr>
              <a:t> - Датчики</a:t>
            </a:r>
            <a:endParaRPr lang="ru-RU" dirty="0">
              <a:solidFill>
                <a:schemeClr val="bg1"/>
              </a:solidFill>
              <a:latin typeface="Bahnschrift" panose="020B0502040204020203" pitchFamily="34" charset="0"/>
            </a:endParaRPr>
          </a:p>
          <a:p>
            <a:r>
              <a:rPr lang="ru-RU" dirty="0" smtClean="0">
                <a:solidFill>
                  <a:schemeClr val="bg1"/>
                </a:solidFill>
                <a:latin typeface="Bahnschrift" panose="020B0502040204020203" pitchFamily="34" charset="0"/>
              </a:rPr>
              <a:t> - Системы сброса</a:t>
            </a:r>
          </a:p>
          <a:p>
            <a:r>
              <a:rPr lang="ru-RU" dirty="0" smtClean="0">
                <a:solidFill>
                  <a:schemeClr val="bg1"/>
                </a:solidFill>
                <a:latin typeface="Bahnschrift" panose="020B0502040204020203" pitchFamily="34" charset="0"/>
              </a:rPr>
              <a:t> - Механизмы доставки</a:t>
            </a:r>
          </a:p>
          <a:p>
            <a:endParaRPr lang="ru-RU" dirty="0" smtClean="0">
              <a:solidFill>
                <a:schemeClr val="bg1"/>
              </a:solidFill>
              <a:latin typeface="Bahnschrift" panose="020B0502040204020203" pitchFamily="34" charset="0"/>
            </a:endParaRPr>
          </a:p>
          <a:p>
            <a:endParaRPr lang="ru-RU" dirty="0" smtClean="0">
              <a:solidFill>
                <a:schemeClr val="bg1"/>
              </a:solidFill>
              <a:latin typeface="Bahnschrift" panose="020B0502040204020203" pitchFamily="34" charset="0"/>
            </a:endParaRPr>
          </a:p>
          <a:p>
            <a:endParaRPr lang="ru-RU" dirty="0" smtClean="0">
              <a:solidFill>
                <a:schemeClr val="bg1"/>
              </a:solidFill>
              <a:latin typeface="Bahnschrift" panose="020B0502040204020203" pitchFamily="34" charset="0"/>
            </a:endParaRPr>
          </a:p>
          <a:p>
            <a:endParaRPr lang="ru-RU" dirty="0" smtClean="0">
              <a:solidFill>
                <a:schemeClr val="bg1"/>
              </a:solidFill>
              <a:latin typeface="Bahnschrift" panose="020B0502040204020203" pitchFamily="34" charset="0"/>
            </a:endParaRPr>
          </a:p>
          <a:p>
            <a:endParaRPr lang="ru-RU" dirty="0" smtClean="0">
              <a:solidFill>
                <a:schemeClr val="bg1"/>
              </a:solidFill>
              <a:latin typeface="Bahnschrift" panose="020B0502040204020203" pitchFamily="34" charset="0"/>
            </a:endParaRPr>
          </a:p>
          <a:p>
            <a:pPr algn="just"/>
            <a:r>
              <a:rPr lang="ru-RU" dirty="0" smtClean="0">
                <a:solidFill>
                  <a:schemeClr val="bg1"/>
                </a:solidFill>
                <a:latin typeface="Bahnschrift" panose="020B0502040204020203" pitchFamily="34" charset="0"/>
              </a:rPr>
              <a:t> - Дальномеры</a:t>
            </a:r>
          </a:p>
          <a:p>
            <a:pPr algn="just"/>
            <a:r>
              <a:rPr lang="ru-RU" dirty="0">
                <a:solidFill>
                  <a:schemeClr val="bg1"/>
                </a:solidFill>
                <a:latin typeface="Bahnschrift" panose="020B0502040204020203" pitchFamily="34" charset="0"/>
              </a:rPr>
              <a:t> </a:t>
            </a:r>
            <a:r>
              <a:rPr lang="ru-RU" dirty="0" smtClean="0">
                <a:solidFill>
                  <a:schemeClr val="bg1"/>
                </a:solidFill>
                <a:latin typeface="Bahnschrift" panose="020B0502040204020203" pitchFamily="34" charset="0"/>
              </a:rPr>
              <a:t>- Громкоговорители</a:t>
            </a:r>
          </a:p>
          <a:p>
            <a:pPr algn="just"/>
            <a:r>
              <a:rPr lang="ru-RU" dirty="0">
                <a:solidFill>
                  <a:schemeClr val="bg1"/>
                </a:solidFill>
                <a:latin typeface="Bahnschrift" panose="020B0502040204020203" pitchFamily="34" charset="0"/>
              </a:rPr>
              <a:t> </a:t>
            </a:r>
            <a:r>
              <a:rPr lang="ru-RU" dirty="0" smtClean="0">
                <a:solidFill>
                  <a:schemeClr val="bg1"/>
                </a:solidFill>
                <a:latin typeface="Bahnschrift" panose="020B0502040204020203" pitchFamily="34" charset="0"/>
              </a:rPr>
              <a:t>- Прожекторы</a:t>
            </a:r>
          </a:p>
          <a:p>
            <a:pPr algn="just"/>
            <a:r>
              <a:rPr lang="ru-RU" dirty="0" smtClean="0">
                <a:solidFill>
                  <a:schemeClr val="bg1"/>
                </a:solidFill>
                <a:latin typeface="Bahnschrift" panose="020B0502040204020203" pitchFamily="34" charset="0"/>
              </a:rPr>
              <a:t> - Лазерная подсветка</a:t>
            </a:r>
          </a:p>
          <a:p>
            <a:pPr algn="just"/>
            <a:r>
              <a:rPr lang="ru-RU" dirty="0">
                <a:solidFill>
                  <a:schemeClr val="bg1"/>
                </a:solidFill>
                <a:latin typeface="Bahnschrift" panose="020B0502040204020203" pitchFamily="34" charset="0"/>
              </a:rPr>
              <a:t> </a:t>
            </a:r>
            <a:r>
              <a:rPr lang="ru-RU" sz="1700" dirty="0" smtClean="0">
                <a:solidFill>
                  <a:schemeClr val="bg1"/>
                </a:solidFill>
                <a:latin typeface="Bahnschrift" panose="020B0502040204020203" pitchFamily="34" charset="0"/>
              </a:rPr>
              <a:t>- и прочее</a:t>
            </a:r>
            <a:endParaRPr lang="ru-RU" sz="1700" dirty="0">
              <a:solidFill>
                <a:schemeClr val="bg1"/>
              </a:solidFill>
              <a:latin typeface="Bahnschrift" panose="020B0502040204020203" pitchFamily="34" charset="0"/>
            </a:endParaRP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13622" y="3888432"/>
            <a:ext cx="3350866" cy="2132856"/>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800" y="4149080"/>
            <a:ext cx="3225722" cy="2151272"/>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44" y="4464496"/>
            <a:ext cx="2843808" cy="2132856"/>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9576" y="1607119"/>
            <a:ext cx="3350759" cy="1924904"/>
          </a:xfrm>
          <a:prstGeom prst="rect">
            <a:avLst/>
          </a:prstGeom>
        </p:spPr>
      </p:pic>
      <p:sp>
        <p:nvSpPr>
          <p:cNvPr id="9" name="Прямоугольник 8"/>
          <p:cNvSpPr/>
          <p:nvPr/>
        </p:nvSpPr>
        <p:spPr>
          <a:xfrm>
            <a:off x="467544" y="1685090"/>
            <a:ext cx="4572000" cy="646331"/>
          </a:xfrm>
          <a:prstGeom prst="rect">
            <a:avLst/>
          </a:prstGeom>
        </p:spPr>
        <p:txBody>
          <a:bodyPr>
            <a:spAutoFit/>
          </a:bodyPr>
          <a:lstStyle/>
          <a:p>
            <a:pPr algn="ctr"/>
            <a:r>
              <a:rPr lang="ru-RU" dirty="0">
                <a:solidFill>
                  <a:schemeClr val="bg1"/>
                </a:solidFill>
                <a:latin typeface="Bahnschrift" panose="020B0502040204020203" pitchFamily="34" charset="0"/>
              </a:rPr>
              <a:t>Среди основных    типов </a:t>
            </a:r>
          </a:p>
          <a:p>
            <a:pPr algn="ctr"/>
            <a:r>
              <a:rPr lang="ru-RU" dirty="0">
                <a:solidFill>
                  <a:schemeClr val="bg1"/>
                </a:solidFill>
                <a:latin typeface="Bahnschrift" panose="020B0502040204020203" pitchFamily="34" charset="0"/>
              </a:rPr>
              <a:t>полезной нагрузки выделяют:</a:t>
            </a:r>
          </a:p>
        </p:txBody>
      </p:sp>
    </p:spTree>
    <p:extLst>
      <p:ext uri="{BB962C8B-B14F-4D97-AF65-F5344CB8AC3E}">
        <p14:creationId xmlns:p14="http://schemas.microsoft.com/office/powerpoint/2010/main" val="2058232674"/>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Рисунок 1"/>
          <p:cNvPicPr/>
          <p:nvPr/>
        </p:nvPicPr>
        <p:blipFill>
          <a:blip r:embed="rId2"/>
          <a:stretch/>
        </p:blipFill>
        <p:spPr bwMode="auto">
          <a:xfrm>
            <a:off x="323528" y="1484784"/>
            <a:ext cx="3598560" cy="2769120"/>
          </a:xfrm>
          <a:prstGeom prst="rect">
            <a:avLst/>
          </a:prstGeom>
          <a:ln w="0">
            <a:noFill/>
          </a:ln>
          <a:effectLst>
            <a:softEdge rad="63500"/>
          </a:effectLst>
        </p:spPr>
      </p:pic>
      <p:pic>
        <p:nvPicPr>
          <p:cNvPr id="3" name="object 5"/>
          <p:cNvPicPr/>
          <p:nvPr/>
        </p:nvPicPr>
        <p:blipFill>
          <a:blip r:embed="rId3"/>
          <a:stretch/>
        </p:blipFill>
        <p:spPr bwMode="auto">
          <a:xfrm>
            <a:off x="5004048" y="1484784"/>
            <a:ext cx="3672408" cy="2769120"/>
          </a:xfrm>
          <a:prstGeom prst="rect">
            <a:avLst/>
          </a:prstGeom>
          <a:ln w="0">
            <a:noFill/>
          </a:ln>
          <a:effectLst>
            <a:softEdge rad="63500"/>
          </a:effectLst>
        </p:spPr>
      </p:pic>
      <p:sp>
        <p:nvSpPr>
          <p:cNvPr id="4" name="Прямоугольник 3"/>
          <p:cNvSpPr/>
          <p:nvPr/>
        </p:nvSpPr>
        <p:spPr bwMode="auto">
          <a:xfrm>
            <a:off x="1835696" y="4581128"/>
            <a:ext cx="5473528" cy="1477328"/>
          </a:xfrm>
          <a:prstGeom prst="rect">
            <a:avLst/>
          </a:prstGeom>
        </p:spPr>
        <p:txBody>
          <a:bodyPr wrap="square">
            <a:spAutoFit/>
          </a:bodyPr>
          <a:lstStyle/>
          <a:p>
            <a:pPr algn="ctr">
              <a:lnSpc>
                <a:spcPct val="100000"/>
              </a:lnSpc>
              <a:defRPr/>
            </a:pPr>
            <a:r>
              <a:rPr lang="ru-RU" sz="1600" b="1" spc="-1">
                <a:solidFill>
                  <a:srgbClr val="FFFFFF"/>
                </a:solidFill>
                <a:latin typeface="Bahnschrift"/>
              </a:rPr>
              <a:t>С</a:t>
            </a:r>
            <a:r>
              <a:rPr lang="ru-RU" b="1" spc="-1">
                <a:solidFill>
                  <a:srgbClr val="FFFFFF"/>
                </a:solidFill>
                <a:latin typeface="Bahnschrift"/>
              </a:rPr>
              <a:t>илы,</a:t>
            </a:r>
            <a:r>
              <a:rPr lang="ru-RU" b="1" spc="-55">
                <a:solidFill>
                  <a:srgbClr val="FFFFFF"/>
                </a:solidFill>
                <a:latin typeface="Bahnschrift"/>
              </a:rPr>
              <a:t> </a:t>
            </a:r>
            <a:r>
              <a:rPr lang="ru-RU" b="1" spc="-1">
                <a:solidFill>
                  <a:srgbClr val="FFFFFF"/>
                </a:solidFill>
                <a:latin typeface="Bahnschrift"/>
              </a:rPr>
              <a:t>возникающие</a:t>
            </a:r>
            <a:r>
              <a:rPr lang="ru-RU" b="1" spc="347">
                <a:solidFill>
                  <a:srgbClr val="FFFFFF"/>
                </a:solidFill>
                <a:latin typeface="Bahnschrift"/>
              </a:rPr>
              <a:t> </a:t>
            </a:r>
            <a:r>
              <a:rPr lang="ru-RU" b="1" spc="-1">
                <a:solidFill>
                  <a:srgbClr val="FFFFFF"/>
                </a:solidFill>
                <a:latin typeface="Bahnschrift"/>
              </a:rPr>
              <a:t>в</a:t>
            </a:r>
            <a:r>
              <a:rPr lang="ru-RU" b="1" spc="-35">
                <a:solidFill>
                  <a:srgbClr val="FFFFFF"/>
                </a:solidFill>
                <a:latin typeface="Bahnschrift"/>
              </a:rPr>
              <a:t> </a:t>
            </a:r>
            <a:r>
              <a:rPr lang="ru-RU" b="1" spc="-1">
                <a:solidFill>
                  <a:srgbClr val="FFFFFF"/>
                </a:solidFill>
                <a:latin typeface="Bahnschrift"/>
              </a:rPr>
              <a:t>полете</a:t>
            </a:r>
            <a:r>
              <a:rPr lang="ru-RU" b="1" spc="-11">
                <a:solidFill>
                  <a:srgbClr val="FFFFFF"/>
                </a:solidFill>
                <a:latin typeface="Bahnschrift"/>
              </a:rPr>
              <a:t>:</a:t>
            </a:r>
            <a:endParaRPr lang="ru-RU" spc="-1">
              <a:solidFill>
                <a:srgbClr val="FFFFFF"/>
              </a:solidFill>
              <a:latin typeface="Bahnschrift"/>
            </a:endParaRPr>
          </a:p>
          <a:p>
            <a:pPr algn="ctr">
              <a:lnSpc>
                <a:spcPct val="100000"/>
              </a:lnSpc>
              <a:defRPr/>
            </a:pPr>
            <a:r>
              <a:rPr lang="ru-RU" spc="-21">
                <a:solidFill>
                  <a:srgbClr val="FFFFFF"/>
                </a:solidFill>
                <a:latin typeface="Bahnschrift"/>
              </a:rPr>
              <a:t>Тяга</a:t>
            </a:r>
            <a:endParaRPr lang="ru-RU" spc="-1">
              <a:solidFill>
                <a:srgbClr val="FFFFFF"/>
              </a:solidFill>
              <a:latin typeface="Bahnschrift"/>
            </a:endParaRPr>
          </a:p>
          <a:p>
            <a:pPr algn="ctr">
              <a:lnSpc>
                <a:spcPct val="100000"/>
              </a:lnSpc>
              <a:defRPr/>
            </a:pPr>
            <a:r>
              <a:rPr lang="ru-RU" spc="-1">
                <a:solidFill>
                  <a:srgbClr val="FFFFFF"/>
                </a:solidFill>
                <a:latin typeface="Bahnschrift"/>
              </a:rPr>
              <a:t>Лобовое</a:t>
            </a:r>
            <a:r>
              <a:rPr lang="ru-RU" spc="-92">
                <a:solidFill>
                  <a:srgbClr val="FFFFFF"/>
                </a:solidFill>
                <a:latin typeface="Bahnschrift"/>
              </a:rPr>
              <a:t> </a:t>
            </a:r>
            <a:r>
              <a:rPr lang="ru-RU" spc="-11">
                <a:solidFill>
                  <a:srgbClr val="FFFFFF"/>
                </a:solidFill>
                <a:latin typeface="Bahnschrift"/>
              </a:rPr>
              <a:t>сопротивление</a:t>
            </a:r>
            <a:endParaRPr lang="ru-RU" spc="-1">
              <a:solidFill>
                <a:srgbClr val="FFFFFF"/>
              </a:solidFill>
              <a:latin typeface="Bahnschrift"/>
            </a:endParaRPr>
          </a:p>
          <a:p>
            <a:pPr algn="ctr">
              <a:lnSpc>
                <a:spcPct val="100000"/>
              </a:lnSpc>
              <a:defRPr/>
            </a:pPr>
            <a:r>
              <a:rPr lang="ru-RU" spc="-1">
                <a:solidFill>
                  <a:srgbClr val="FFFFFF"/>
                </a:solidFill>
                <a:latin typeface="Bahnschrift"/>
              </a:rPr>
              <a:t>Подъемная</a:t>
            </a:r>
            <a:r>
              <a:rPr lang="ru-RU" spc="-60">
                <a:solidFill>
                  <a:srgbClr val="FFFFFF"/>
                </a:solidFill>
                <a:latin typeface="Bahnschrift"/>
              </a:rPr>
              <a:t> </a:t>
            </a:r>
            <a:r>
              <a:rPr lang="ru-RU" spc="-21">
                <a:solidFill>
                  <a:srgbClr val="FFFFFF"/>
                </a:solidFill>
                <a:latin typeface="Bahnschrift"/>
              </a:rPr>
              <a:t>сила</a:t>
            </a:r>
            <a:endParaRPr lang="ru-RU" spc="-1">
              <a:solidFill>
                <a:srgbClr val="FFFFFF"/>
              </a:solidFill>
              <a:latin typeface="Bahnschrift"/>
            </a:endParaRPr>
          </a:p>
          <a:p>
            <a:pPr algn="ctr">
              <a:lnSpc>
                <a:spcPct val="100000"/>
              </a:lnSpc>
              <a:defRPr/>
            </a:pPr>
            <a:r>
              <a:rPr lang="ru-RU" spc="-26">
                <a:solidFill>
                  <a:srgbClr val="FFFFFF"/>
                </a:solidFill>
                <a:latin typeface="Bahnschrift"/>
              </a:rPr>
              <a:t>Вес</a:t>
            </a:r>
            <a:endParaRPr lang="ru-RU" spc="-1">
              <a:solidFill>
                <a:srgbClr val="FFFFFF"/>
              </a:solidFill>
              <a:latin typeface="Bahnschrift"/>
            </a:endParaRPr>
          </a:p>
        </p:txBody>
      </p:sp>
    </p:spTree>
    <p:extLst>
      <p:ext uri="{BB962C8B-B14F-4D97-AF65-F5344CB8AC3E}">
        <p14:creationId xmlns:p14="http://schemas.microsoft.com/office/powerpoint/2010/main" val="2192432862"/>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23" name="object 250"/>
          <p:cNvPicPr/>
          <p:nvPr/>
        </p:nvPicPr>
        <p:blipFill>
          <a:blip r:embed="rId2"/>
          <a:stretch/>
        </p:blipFill>
        <p:spPr bwMode="auto">
          <a:xfrm>
            <a:off x="1540435" y="2060814"/>
            <a:ext cx="5159520" cy="4114800"/>
          </a:xfrm>
          <a:prstGeom prst="rect">
            <a:avLst/>
          </a:prstGeom>
          <a:ln w="0">
            <a:noFill/>
          </a:ln>
        </p:spPr>
      </p:pic>
      <p:sp>
        <p:nvSpPr>
          <p:cNvPr id="673" name="Прямоугольник 4"/>
          <p:cNvSpPr/>
          <p:nvPr/>
        </p:nvSpPr>
        <p:spPr bwMode="auto">
          <a:xfrm>
            <a:off x="824720" y="1621560"/>
            <a:ext cx="7426800" cy="312984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nSpc>
                <a:spcPct val="100000"/>
              </a:lnSpc>
              <a:defRPr/>
            </a:pPr>
            <a:endParaRPr lang="ru-RU" sz="1800" b="0" strike="noStrike" spc="-1">
              <a:solidFill>
                <a:schemeClr val="bg1"/>
              </a:solidFill>
              <a:latin typeface="Bahnschrift"/>
            </a:endParaRPr>
          </a:p>
        </p:txBody>
      </p:sp>
      <p:sp>
        <p:nvSpPr>
          <p:cNvPr id="674" name="TextBox 4"/>
          <p:cNvSpPr/>
          <p:nvPr/>
        </p:nvSpPr>
        <p:spPr bwMode="auto">
          <a:xfrm>
            <a:off x="824720" y="1336800"/>
            <a:ext cx="7500600" cy="1107996"/>
          </a:xfrm>
          <a:prstGeom prst="rect">
            <a:avLst/>
          </a:prstGeom>
          <a:noFill/>
          <a:ln w="0">
            <a:noFill/>
          </a:ln>
        </p:spPr>
        <p:style>
          <a:lnRef idx="0">
            <a:srgbClr val="000000"/>
          </a:lnRef>
          <a:fillRef idx="0">
            <a:srgbClr val="000000"/>
          </a:fillRef>
          <a:effectRef idx="0">
            <a:srgbClr val="000000"/>
          </a:effectRef>
          <a:fontRef idx="minor"/>
        </p:style>
        <p:txBody>
          <a:bodyPr lIns="0" tIns="0" rIns="0" bIns="0" anchor="t">
            <a:spAutoFit/>
          </a:bodyPr>
          <a:lstStyle/>
          <a:p>
            <a:pPr defTabSz="914400">
              <a:lnSpc>
                <a:spcPct val="100000"/>
              </a:lnSpc>
              <a:defRPr/>
            </a:pPr>
            <a:r>
              <a:rPr sz="2400">
                <a:solidFill>
                  <a:schemeClr val="bg1"/>
                </a:solidFill>
                <a:latin typeface="Bahnschrift"/>
              </a:rPr>
              <a:t/>
            </a:r>
            <a:br>
              <a:rPr sz="2400">
                <a:solidFill>
                  <a:schemeClr val="bg1"/>
                </a:solidFill>
                <a:latin typeface="Bahnschrift"/>
              </a:rPr>
            </a:br>
            <a:r>
              <a:rPr sz="2400">
                <a:solidFill>
                  <a:schemeClr val="bg1"/>
                </a:solidFill>
                <a:latin typeface="Bahnschrift"/>
              </a:rPr>
              <a:t/>
            </a:r>
            <a:br>
              <a:rPr sz="2400">
                <a:solidFill>
                  <a:schemeClr val="bg1"/>
                </a:solidFill>
                <a:latin typeface="Bahnschrift"/>
              </a:rPr>
            </a:br>
            <a:endParaRPr lang="ru-RU" sz="2400" b="0" strike="noStrike" spc="-1">
              <a:solidFill>
                <a:schemeClr val="bg1"/>
              </a:solidFill>
              <a:latin typeface="Bahnschrift"/>
            </a:endParaRPr>
          </a:p>
        </p:txBody>
      </p:sp>
      <p:sp>
        <p:nvSpPr>
          <p:cNvPr id="676" name="object 251"/>
          <p:cNvSpPr/>
          <p:nvPr/>
        </p:nvSpPr>
        <p:spPr bwMode="auto">
          <a:xfrm>
            <a:off x="6570439" y="2177143"/>
            <a:ext cx="1587008" cy="886958"/>
          </a:xfrm>
          <a:prstGeom prst="rect">
            <a:avLst/>
          </a:prstGeom>
          <a:noFill/>
          <a:ln w="0">
            <a:noFill/>
          </a:ln>
        </p:spPr>
        <p:style>
          <a:lnRef idx="0">
            <a:srgbClr val="000000"/>
          </a:lnRef>
          <a:fillRef idx="0">
            <a:srgbClr val="000000"/>
          </a:fillRef>
          <a:effectRef idx="0">
            <a:srgbClr val="000000"/>
          </a:effectRef>
          <a:fontRef idx="minor"/>
        </p:style>
        <p:txBody>
          <a:bodyPr wrap="square" lIns="0" tIns="12240" rIns="0" bIns="0" anchor="t">
            <a:spAutoFit/>
          </a:bodyPr>
          <a:lstStyle/>
          <a:p>
            <a:pPr marL="12600" algn="ctr">
              <a:lnSpc>
                <a:spcPct val="100000"/>
              </a:lnSpc>
              <a:spcBef>
                <a:spcPts val="96"/>
              </a:spcBef>
              <a:defRPr/>
            </a:pPr>
            <a:r>
              <a:rPr lang="ru-RU" sz="1400" b="1" strike="noStrike" spc="-11">
                <a:solidFill>
                  <a:schemeClr val="bg1"/>
                </a:solidFill>
                <a:latin typeface="Bahnschrift"/>
              </a:rPr>
              <a:t>Винтомоторная группа </a:t>
            </a:r>
          </a:p>
          <a:p>
            <a:pPr marL="12600" algn="ctr">
              <a:lnSpc>
                <a:spcPct val="100000"/>
              </a:lnSpc>
              <a:spcBef>
                <a:spcPts val="96"/>
              </a:spcBef>
              <a:defRPr/>
            </a:pPr>
            <a:r>
              <a:rPr lang="ru-RU" sz="1400" b="1" strike="noStrike" spc="-1">
                <a:solidFill>
                  <a:schemeClr val="bg1"/>
                </a:solidFill>
                <a:latin typeface="Bahnschrift"/>
              </a:rPr>
              <a:t>Двигатель</a:t>
            </a:r>
            <a:r>
              <a:rPr lang="ru-RU" sz="1400" b="1" strike="noStrike" spc="-60">
                <a:solidFill>
                  <a:schemeClr val="bg1"/>
                </a:solidFill>
                <a:latin typeface="Bahnschrift"/>
              </a:rPr>
              <a:t> </a:t>
            </a:r>
            <a:r>
              <a:rPr lang="ru-RU" sz="1400" b="1" strike="noStrike" spc="-52">
                <a:solidFill>
                  <a:schemeClr val="bg1"/>
                </a:solidFill>
                <a:latin typeface="Bahnschrift"/>
              </a:rPr>
              <a:t>и </a:t>
            </a:r>
            <a:r>
              <a:rPr lang="ru-RU" sz="1400" b="1" strike="noStrike" spc="-11">
                <a:solidFill>
                  <a:schemeClr val="bg1"/>
                </a:solidFill>
                <a:latin typeface="Bahnschrift"/>
              </a:rPr>
              <a:t>пропеллеры</a:t>
            </a:r>
            <a:endParaRPr lang="ru-RU" sz="1400" b="1" strike="noStrike" spc="-1">
              <a:solidFill>
                <a:schemeClr val="bg1"/>
              </a:solidFill>
              <a:latin typeface="Bahnschrift"/>
            </a:endParaRPr>
          </a:p>
        </p:txBody>
      </p:sp>
      <p:grpSp>
        <p:nvGrpSpPr>
          <p:cNvPr id="681" name="object 256"/>
          <p:cNvGrpSpPr/>
          <p:nvPr/>
        </p:nvGrpSpPr>
        <p:grpSpPr bwMode="auto">
          <a:xfrm>
            <a:off x="3346757" y="1933374"/>
            <a:ext cx="3301200" cy="4061160"/>
            <a:chOff x="1887480" y="2282760"/>
            <a:chExt cx="3301200" cy="4061160"/>
          </a:xfrm>
        </p:grpSpPr>
        <p:sp>
          <p:nvSpPr>
            <p:cNvPr id="682" name="object 257"/>
            <p:cNvSpPr/>
            <p:nvPr/>
          </p:nvSpPr>
          <p:spPr bwMode="auto">
            <a:xfrm>
              <a:off x="3840840" y="2859120"/>
              <a:ext cx="1322640" cy="1069200"/>
            </a:xfrm>
            <a:custGeom>
              <a:avLst/>
              <a:gdLst>
                <a:gd name="textAreaLeft" fmla="*/ 0 w 1322640"/>
                <a:gd name="textAreaRight" fmla="*/ 1323360 w 1322640"/>
                <a:gd name="textAreaTop" fmla="*/ 0 h 1069200"/>
                <a:gd name="textAreaBottom" fmla="*/ 1069920 h 1069200"/>
              </a:gdLst>
              <a:ahLst/>
              <a:cxnLst/>
              <a:rect l="textAreaLeft" t="textAreaTop" r="textAreaRight" b="textAreaBottom"/>
              <a:pathLst>
                <a:path w="1323339" h="1069975" extrusionOk="0">
                  <a:moveTo>
                    <a:pt x="1323263" y="0"/>
                  </a:moveTo>
                  <a:lnTo>
                    <a:pt x="661631" y="0"/>
                  </a:lnTo>
                  <a:lnTo>
                    <a:pt x="661631" y="1069784"/>
                  </a:lnTo>
                  <a:lnTo>
                    <a:pt x="0" y="1069784"/>
                  </a:lnTo>
                </a:path>
              </a:pathLst>
            </a:custGeom>
            <a:noFill/>
            <a:ln w="12700">
              <a:solidFill>
                <a:srgbClr val="006FC0"/>
              </a:solidFill>
              <a:prstDash val="sysDash"/>
              <a:round/>
            </a:ln>
          </p:spPr>
          <p:style>
            <a:lnRef idx="0">
              <a:srgbClr val="000000"/>
            </a:lnRef>
            <a:fillRef idx="0">
              <a:srgbClr val="000000"/>
            </a:fillRef>
            <a:effectRef idx="0">
              <a:srgbClr val="000000"/>
            </a:effectRef>
            <a:fontRef idx="minor"/>
          </p:style>
          <p:txBody>
            <a:bodyPr lIns="0" tIns="0" rIns="0" bIns="0" anchor="t">
              <a:noAutofit/>
            </a:bodyPr>
            <a:lstStyle/>
            <a:p>
              <a:pPr>
                <a:lnSpc>
                  <a:spcPct val="100000"/>
                </a:lnSpc>
                <a:defRPr/>
              </a:pPr>
              <a:endParaRPr lang="ru-RU" sz="1800" b="0" strike="noStrike" spc="-1">
                <a:solidFill>
                  <a:schemeClr val="bg1"/>
                </a:solidFill>
                <a:latin typeface="Bahnschrift"/>
              </a:endParaRPr>
            </a:p>
          </p:txBody>
        </p:sp>
        <p:pic>
          <p:nvPicPr>
            <p:cNvPr id="683" name="object 258"/>
            <p:cNvPicPr/>
            <p:nvPr/>
          </p:nvPicPr>
          <p:blipFill>
            <a:blip r:embed="rId3"/>
            <a:stretch/>
          </p:blipFill>
          <p:spPr bwMode="auto">
            <a:xfrm>
              <a:off x="3777480" y="3865320"/>
              <a:ext cx="126359" cy="126359"/>
            </a:xfrm>
            <a:prstGeom prst="rect">
              <a:avLst/>
            </a:prstGeom>
            <a:ln w="0">
              <a:noFill/>
            </a:ln>
          </p:spPr>
        </p:pic>
        <p:sp>
          <p:nvSpPr>
            <p:cNvPr id="684" name="object 259"/>
            <p:cNvSpPr/>
            <p:nvPr/>
          </p:nvSpPr>
          <p:spPr bwMode="auto">
            <a:xfrm>
              <a:off x="5138640" y="2833560"/>
              <a:ext cx="50040" cy="50040"/>
            </a:xfrm>
            <a:custGeom>
              <a:avLst/>
              <a:gdLst>
                <a:gd name="textAreaLeft" fmla="*/ 0 w 50040"/>
                <a:gd name="textAreaRight" fmla="*/ 50760 w 50040"/>
                <a:gd name="textAreaTop" fmla="*/ 0 h 50040"/>
                <a:gd name="textAreaBottom" fmla="*/ 50760 h 50040"/>
              </a:gdLst>
              <a:ahLst/>
              <a:cxnLst/>
              <a:rect l="textAreaLeft" t="textAreaTop" r="textAreaRight" b="textAreaBottom"/>
              <a:pathLst>
                <a:path w="50800" h="50800" extrusionOk="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solidFill>
              <a:srgbClr val="006FC0"/>
            </a:solidFill>
            <a:ln w="0">
              <a:noFill/>
            </a:ln>
          </p:spPr>
          <p:style>
            <a:lnRef idx="0">
              <a:srgbClr val="000000"/>
            </a:lnRef>
            <a:fillRef idx="0">
              <a:srgbClr val="000000"/>
            </a:fillRef>
            <a:effectRef idx="0">
              <a:srgbClr val="000000"/>
            </a:effectRef>
            <a:fontRef idx="minor"/>
          </p:style>
          <p:txBody>
            <a:bodyPr lIns="0" tIns="0" rIns="0" bIns="0" anchor="t">
              <a:noAutofit/>
            </a:bodyPr>
            <a:lstStyle/>
            <a:p>
              <a:pPr>
                <a:lnSpc>
                  <a:spcPct val="100000"/>
                </a:lnSpc>
                <a:defRPr/>
              </a:pPr>
              <a:endParaRPr lang="ru-RU" sz="1800" b="0" strike="noStrike" spc="-1">
                <a:solidFill>
                  <a:schemeClr val="bg1"/>
                </a:solidFill>
                <a:latin typeface="Bahnschrift"/>
              </a:endParaRPr>
            </a:p>
          </p:txBody>
        </p:sp>
        <p:sp>
          <p:nvSpPr>
            <p:cNvPr id="685" name="object 260"/>
            <p:cNvSpPr/>
            <p:nvPr/>
          </p:nvSpPr>
          <p:spPr bwMode="auto">
            <a:xfrm>
              <a:off x="3554280" y="4051440"/>
              <a:ext cx="1567800" cy="352800"/>
            </a:xfrm>
            <a:custGeom>
              <a:avLst/>
              <a:gdLst>
                <a:gd name="textAreaLeft" fmla="*/ 0 w 1567800"/>
                <a:gd name="textAreaRight" fmla="*/ 1568520 w 1567800"/>
                <a:gd name="textAreaTop" fmla="*/ 0 h 352800"/>
                <a:gd name="textAreaBottom" fmla="*/ 353520 h 352800"/>
              </a:gdLst>
              <a:ahLst/>
              <a:cxnLst/>
              <a:rect l="textAreaLeft" t="textAreaTop" r="textAreaRight" b="textAreaBottom"/>
              <a:pathLst>
                <a:path w="1568450" h="353695" extrusionOk="0">
                  <a:moveTo>
                    <a:pt x="1568361" y="0"/>
                  </a:moveTo>
                  <a:lnTo>
                    <a:pt x="0" y="353174"/>
                  </a:lnTo>
                </a:path>
              </a:pathLst>
            </a:custGeom>
            <a:noFill/>
            <a:ln w="12700">
              <a:solidFill>
                <a:srgbClr val="006FC0"/>
              </a:solidFill>
              <a:prstDash val="sysDash"/>
              <a:round/>
            </a:ln>
          </p:spPr>
          <p:style>
            <a:lnRef idx="0">
              <a:srgbClr val="000000"/>
            </a:lnRef>
            <a:fillRef idx="0">
              <a:srgbClr val="000000"/>
            </a:fillRef>
            <a:effectRef idx="0">
              <a:srgbClr val="000000"/>
            </a:effectRef>
            <a:fontRef idx="minor"/>
          </p:style>
          <p:txBody>
            <a:bodyPr lIns="0" tIns="0" rIns="0" bIns="0" anchor="t">
              <a:noAutofit/>
            </a:bodyPr>
            <a:lstStyle/>
            <a:p>
              <a:pPr>
                <a:lnSpc>
                  <a:spcPct val="100000"/>
                </a:lnSpc>
                <a:defRPr/>
              </a:pPr>
              <a:endParaRPr lang="ru-RU" sz="1800" b="0" strike="noStrike" spc="-1">
                <a:solidFill>
                  <a:schemeClr val="bg1"/>
                </a:solidFill>
                <a:latin typeface="Bahnschrift"/>
              </a:endParaRPr>
            </a:p>
          </p:txBody>
        </p:sp>
        <p:pic>
          <p:nvPicPr>
            <p:cNvPr id="686" name="object 261"/>
            <p:cNvPicPr/>
            <p:nvPr/>
          </p:nvPicPr>
          <p:blipFill>
            <a:blip r:embed="rId3"/>
            <a:stretch/>
          </p:blipFill>
          <p:spPr bwMode="auto">
            <a:xfrm>
              <a:off x="3490920" y="4341240"/>
              <a:ext cx="126359" cy="126359"/>
            </a:xfrm>
            <a:prstGeom prst="rect">
              <a:avLst/>
            </a:prstGeom>
            <a:ln w="0">
              <a:noFill/>
            </a:ln>
          </p:spPr>
        </p:pic>
        <p:sp>
          <p:nvSpPr>
            <p:cNvPr id="687" name="object 262"/>
            <p:cNvSpPr/>
            <p:nvPr/>
          </p:nvSpPr>
          <p:spPr bwMode="auto">
            <a:xfrm>
              <a:off x="5097240" y="4026240"/>
              <a:ext cx="50040" cy="50040"/>
            </a:xfrm>
            <a:custGeom>
              <a:avLst/>
              <a:gdLst>
                <a:gd name="textAreaLeft" fmla="*/ 0 w 50040"/>
                <a:gd name="textAreaRight" fmla="*/ 50760 w 50040"/>
                <a:gd name="textAreaTop" fmla="*/ 0 h 50040"/>
                <a:gd name="textAreaBottom" fmla="*/ 50760 h 50040"/>
              </a:gdLst>
              <a:ahLst/>
              <a:cxnLst/>
              <a:rect l="textAreaLeft" t="textAreaTop" r="textAreaRight" b="textAreaBottom"/>
              <a:pathLst>
                <a:path w="50800" h="50800" extrusionOk="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solidFill>
              <a:srgbClr val="006FC0"/>
            </a:solidFill>
            <a:ln w="0">
              <a:noFill/>
            </a:ln>
          </p:spPr>
          <p:style>
            <a:lnRef idx="0">
              <a:srgbClr val="000000"/>
            </a:lnRef>
            <a:fillRef idx="0">
              <a:srgbClr val="000000"/>
            </a:fillRef>
            <a:effectRef idx="0">
              <a:srgbClr val="000000"/>
            </a:effectRef>
            <a:fontRef idx="minor"/>
          </p:style>
          <p:txBody>
            <a:bodyPr lIns="0" tIns="0" rIns="0" bIns="0" anchor="t">
              <a:noAutofit/>
            </a:bodyPr>
            <a:lstStyle/>
            <a:p>
              <a:pPr>
                <a:lnSpc>
                  <a:spcPct val="100000"/>
                </a:lnSpc>
                <a:defRPr/>
              </a:pPr>
              <a:endParaRPr lang="ru-RU" sz="1800" b="0" strike="noStrike" spc="-1">
                <a:solidFill>
                  <a:schemeClr val="bg1"/>
                </a:solidFill>
                <a:latin typeface="Bahnschrift"/>
              </a:endParaRPr>
            </a:p>
          </p:txBody>
        </p:sp>
        <p:sp>
          <p:nvSpPr>
            <p:cNvPr id="688" name="object 263"/>
            <p:cNvSpPr/>
            <p:nvPr/>
          </p:nvSpPr>
          <p:spPr bwMode="auto">
            <a:xfrm>
              <a:off x="2147760" y="4362480"/>
              <a:ext cx="2939400" cy="1956240"/>
            </a:xfrm>
            <a:custGeom>
              <a:avLst/>
              <a:gdLst>
                <a:gd name="textAreaLeft" fmla="*/ 0 w 2939400"/>
                <a:gd name="textAreaRight" fmla="*/ 2940120 w 2939400"/>
                <a:gd name="textAreaTop" fmla="*/ 0 h 1956240"/>
                <a:gd name="textAreaBottom" fmla="*/ 1956960 h 1956240"/>
              </a:gdLst>
              <a:ahLst/>
              <a:cxnLst/>
              <a:rect l="textAreaLeft" t="textAreaTop" r="textAreaRight" b="textAreaBottom"/>
              <a:pathLst>
                <a:path w="2940050" h="1957070" extrusionOk="0">
                  <a:moveTo>
                    <a:pt x="2939808" y="1956866"/>
                  </a:moveTo>
                  <a:lnTo>
                    <a:pt x="0" y="1956866"/>
                  </a:lnTo>
                  <a:lnTo>
                    <a:pt x="0" y="0"/>
                  </a:lnTo>
                  <a:lnTo>
                    <a:pt x="47205" y="0"/>
                  </a:lnTo>
                </a:path>
              </a:pathLst>
            </a:custGeom>
            <a:noFill/>
            <a:ln w="12700">
              <a:solidFill>
                <a:srgbClr val="006FC0"/>
              </a:solidFill>
              <a:prstDash val="sysDash"/>
              <a:round/>
            </a:ln>
          </p:spPr>
          <p:style>
            <a:lnRef idx="0">
              <a:srgbClr val="000000"/>
            </a:lnRef>
            <a:fillRef idx="0">
              <a:srgbClr val="000000"/>
            </a:fillRef>
            <a:effectRef idx="0">
              <a:srgbClr val="000000"/>
            </a:effectRef>
            <a:fontRef idx="minor"/>
          </p:style>
          <p:txBody>
            <a:bodyPr lIns="0" tIns="0" rIns="0" bIns="0" anchor="t">
              <a:noAutofit/>
            </a:bodyPr>
            <a:lstStyle/>
            <a:p>
              <a:pPr>
                <a:lnSpc>
                  <a:spcPct val="100000"/>
                </a:lnSpc>
                <a:defRPr/>
              </a:pPr>
              <a:endParaRPr lang="ru-RU" sz="1800" b="0" strike="noStrike" spc="-1">
                <a:solidFill>
                  <a:schemeClr val="bg1"/>
                </a:solidFill>
                <a:latin typeface="Bahnschrift"/>
              </a:endParaRPr>
            </a:p>
          </p:txBody>
        </p:sp>
        <p:pic>
          <p:nvPicPr>
            <p:cNvPr id="689" name="object 264"/>
            <p:cNvPicPr/>
            <p:nvPr/>
          </p:nvPicPr>
          <p:blipFill>
            <a:blip r:embed="rId4"/>
            <a:stretch/>
          </p:blipFill>
          <p:spPr bwMode="auto">
            <a:xfrm>
              <a:off x="2131560" y="4299120"/>
              <a:ext cx="126359" cy="126359"/>
            </a:xfrm>
            <a:prstGeom prst="rect">
              <a:avLst/>
            </a:prstGeom>
            <a:ln w="0">
              <a:noFill/>
            </a:ln>
          </p:spPr>
        </p:pic>
        <p:sp>
          <p:nvSpPr>
            <p:cNvPr id="690" name="object 265"/>
            <p:cNvSpPr/>
            <p:nvPr/>
          </p:nvSpPr>
          <p:spPr bwMode="auto">
            <a:xfrm>
              <a:off x="5061960" y="6293880"/>
              <a:ext cx="50040" cy="50040"/>
            </a:xfrm>
            <a:custGeom>
              <a:avLst/>
              <a:gdLst>
                <a:gd name="textAreaLeft" fmla="*/ 0 w 50040"/>
                <a:gd name="textAreaRight" fmla="*/ 50760 w 50040"/>
                <a:gd name="textAreaTop" fmla="*/ 0 h 50040"/>
                <a:gd name="textAreaBottom" fmla="*/ 50760 h 50040"/>
              </a:gdLst>
              <a:ahLst/>
              <a:cxnLst/>
              <a:rect l="textAreaLeft" t="textAreaTop" r="textAreaRight" b="textAreaBottom"/>
              <a:pathLst>
                <a:path w="50800" h="50800" extrusionOk="0">
                  <a:moveTo>
                    <a:pt x="25400" y="0"/>
                  </a:moveTo>
                  <a:lnTo>
                    <a:pt x="15510" y="1995"/>
                  </a:lnTo>
                  <a:lnTo>
                    <a:pt x="7437" y="7437"/>
                  </a:lnTo>
                  <a:lnTo>
                    <a:pt x="1995" y="15510"/>
                  </a:lnTo>
                  <a:lnTo>
                    <a:pt x="0" y="25399"/>
                  </a:lnTo>
                  <a:lnTo>
                    <a:pt x="1995" y="35289"/>
                  </a:lnTo>
                  <a:lnTo>
                    <a:pt x="7437" y="43362"/>
                  </a:lnTo>
                  <a:lnTo>
                    <a:pt x="15510" y="48804"/>
                  </a:lnTo>
                  <a:lnTo>
                    <a:pt x="25400" y="50799"/>
                  </a:lnTo>
                  <a:lnTo>
                    <a:pt x="35289" y="48804"/>
                  </a:lnTo>
                  <a:lnTo>
                    <a:pt x="43362" y="43362"/>
                  </a:lnTo>
                  <a:lnTo>
                    <a:pt x="48804" y="35289"/>
                  </a:lnTo>
                  <a:lnTo>
                    <a:pt x="50800" y="25399"/>
                  </a:lnTo>
                  <a:lnTo>
                    <a:pt x="48804" y="15510"/>
                  </a:lnTo>
                  <a:lnTo>
                    <a:pt x="43362" y="7437"/>
                  </a:lnTo>
                  <a:lnTo>
                    <a:pt x="35289" y="1995"/>
                  </a:lnTo>
                  <a:lnTo>
                    <a:pt x="25400" y="0"/>
                  </a:lnTo>
                  <a:close/>
                </a:path>
              </a:pathLst>
            </a:custGeom>
            <a:solidFill>
              <a:srgbClr val="006FC0"/>
            </a:solidFill>
            <a:ln w="0">
              <a:noFill/>
            </a:ln>
          </p:spPr>
          <p:style>
            <a:lnRef idx="0">
              <a:srgbClr val="000000"/>
            </a:lnRef>
            <a:fillRef idx="0">
              <a:srgbClr val="000000"/>
            </a:fillRef>
            <a:effectRef idx="0">
              <a:srgbClr val="000000"/>
            </a:effectRef>
            <a:fontRef idx="minor"/>
          </p:style>
          <p:txBody>
            <a:bodyPr lIns="0" tIns="0" rIns="0" bIns="0" anchor="t">
              <a:noAutofit/>
            </a:bodyPr>
            <a:lstStyle/>
            <a:p>
              <a:pPr>
                <a:lnSpc>
                  <a:spcPct val="100000"/>
                </a:lnSpc>
                <a:defRPr/>
              </a:pPr>
              <a:endParaRPr lang="ru-RU" sz="1800" b="0" strike="noStrike" spc="-1">
                <a:solidFill>
                  <a:schemeClr val="bg1"/>
                </a:solidFill>
                <a:latin typeface="Bahnschrift"/>
              </a:endParaRPr>
            </a:p>
          </p:txBody>
        </p:sp>
        <p:sp>
          <p:nvSpPr>
            <p:cNvPr id="691" name="object 266"/>
            <p:cNvSpPr/>
            <p:nvPr/>
          </p:nvSpPr>
          <p:spPr bwMode="auto">
            <a:xfrm>
              <a:off x="3124440" y="4524120"/>
              <a:ext cx="1997640" cy="68040"/>
            </a:xfrm>
            <a:custGeom>
              <a:avLst/>
              <a:gdLst>
                <a:gd name="textAreaLeft" fmla="*/ 0 w 1997640"/>
                <a:gd name="textAreaRight" fmla="*/ 1998360 w 1997640"/>
                <a:gd name="textAreaTop" fmla="*/ 0 h 68040"/>
                <a:gd name="textAreaBottom" fmla="*/ 68760 h 68040"/>
              </a:gdLst>
              <a:ahLst/>
              <a:cxnLst/>
              <a:rect l="textAreaLeft" t="textAreaTop" r="textAreaRight" b="textAreaBottom"/>
              <a:pathLst>
                <a:path w="1998345" h="68579" extrusionOk="0">
                  <a:moveTo>
                    <a:pt x="1997862" y="0"/>
                  </a:moveTo>
                  <a:lnTo>
                    <a:pt x="0" y="68021"/>
                  </a:lnTo>
                </a:path>
              </a:pathLst>
            </a:custGeom>
            <a:noFill/>
            <a:ln w="12700">
              <a:solidFill>
                <a:srgbClr val="006FC0"/>
              </a:solidFill>
              <a:prstDash val="sysDash"/>
              <a:round/>
            </a:ln>
          </p:spPr>
          <p:style>
            <a:lnRef idx="0">
              <a:srgbClr val="000000"/>
            </a:lnRef>
            <a:fillRef idx="0">
              <a:srgbClr val="000000"/>
            </a:fillRef>
            <a:effectRef idx="0">
              <a:srgbClr val="000000"/>
            </a:effectRef>
            <a:fontRef idx="minor"/>
          </p:style>
          <p:txBody>
            <a:bodyPr lIns="0" tIns="0" rIns="0" bIns="0" anchor="t">
              <a:noAutofit/>
            </a:bodyPr>
            <a:lstStyle/>
            <a:p>
              <a:pPr>
                <a:lnSpc>
                  <a:spcPct val="100000"/>
                </a:lnSpc>
                <a:defRPr/>
              </a:pPr>
              <a:endParaRPr lang="ru-RU" sz="1800" b="0" strike="noStrike" spc="-1">
                <a:solidFill>
                  <a:schemeClr val="bg1"/>
                </a:solidFill>
                <a:latin typeface="Bahnschrift"/>
              </a:endParaRPr>
            </a:p>
          </p:txBody>
        </p:sp>
        <p:pic>
          <p:nvPicPr>
            <p:cNvPr id="692" name="object 267"/>
            <p:cNvPicPr/>
            <p:nvPr/>
          </p:nvPicPr>
          <p:blipFill>
            <a:blip r:embed="rId5"/>
            <a:stretch/>
          </p:blipFill>
          <p:spPr bwMode="auto">
            <a:xfrm>
              <a:off x="3061080" y="4528440"/>
              <a:ext cx="126359" cy="126359"/>
            </a:xfrm>
            <a:prstGeom prst="rect">
              <a:avLst/>
            </a:prstGeom>
            <a:ln w="0">
              <a:noFill/>
            </a:ln>
          </p:spPr>
        </p:pic>
        <p:sp>
          <p:nvSpPr>
            <p:cNvPr id="693" name="object 268"/>
            <p:cNvSpPr/>
            <p:nvPr/>
          </p:nvSpPr>
          <p:spPr bwMode="auto">
            <a:xfrm>
              <a:off x="5096880" y="4498560"/>
              <a:ext cx="50040" cy="50040"/>
            </a:xfrm>
            <a:custGeom>
              <a:avLst/>
              <a:gdLst>
                <a:gd name="textAreaLeft" fmla="*/ 0 w 50040"/>
                <a:gd name="textAreaRight" fmla="*/ 50760 w 50040"/>
                <a:gd name="textAreaTop" fmla="*/ 0 h 50040"/>
                <a:gd name="textAreaBottom" fmla="*/ 50760 h 50040"/>
              </a:gdLst>
              <a:ahLst/>
              <a:cxnLst/>
              <a:rect l="textAreaLeft" t="textAreaTop" r="textAreaRight" b="textAreaBottom"/>
              <a:pathLst>
                <a:path w="50800" h="50800" extrusionOk="0">
                  <a:moveTo>
                    <a:pt x="25400" y="0"/>
                  </a:moveTo>
                  <a:lnTo>
                    <a:pt x="15510" y="1995"/>
                  </a:lnTo>
                  <a:lnTo>
                    <a:pt x="7437" y="7437"/>
                  </a:lnTo>
                  <a:lnTo>
                    <a:pt x="1995" y="15510"/>
                  </a:lnTo>
                  <a:lnTo>
                    <a:pt x="0" y="25399"/>
                  </a:lnTo>
                  <a:lnTo>
                    <a:pt x="1995" y="35289"/>
                  </a:lnTo>
                  <a:lnTo>
                    <a:pt x="7437" y="43362"/>
                  </a:lnTo>
                  <a:lnTo>
                    <a:pt x="15510" y="48804"/>
                  </a:lnTo>
                  <a:lnTo>
                    <a:pt x="25400" y="50799"/>
                  </a:lnTo>
                  <a:lnTo>
                    <a:pt x="35289" y="48804"/>
                  </a:lnTo>
                  <a:lnTo>
                    <a:pt x="43362" y="43362"/>
                  </a:lnTo>
                  <a:lnTo>
                    <a:pt x="48804" y="35289"/>
                  </a:lnTo>
                  <a:lnTo>
                    <a:pt x="50800" y="25399"/>
                  </a:lnTo>
                  <a:lnTo>
                    <a:pt x="48804" y="15510"/>
                  </a:lnTo>
                  <a:lnTo>
                    <a:pt x="43362" y="7437"/>
                  </a:lnTo>
                  <a:lnTo>
                    <a:pt x="35289" y="1995"/>
                  </a:lnTo>
                  <a:lnTo>
                    <a:pt x="25400" y="0"/>
                  </a:lnTo>
                  <a:close/>
                </a:path>
              </a:pathLst>
            </a:custGeom>
            <a:solidFill>
              <a:srgbClr val="006FC0"/>
            </a:solidFill>
            <a:ln w="0">
              <a:noFill/>
            </a:ln>
          </p:spPr>
          <p:style>
            <a:lnRef idx="0">
              <a:srgbClr val="000000"/>
            </a:lnRef>
            <a:fillRef idx="0">
              <a:srgbClr val="000000"/>
            </a:fillRef>
            <a:effectRef idx="0">
              <a:srgbClr val="000000"/>
            </a:effectRef>
            <a:fontRef idx="minor"/>
          </p:style>
          <p:txBody>
            <a:bodyPr lIns="0" tIns="0" rIns="0" bIns="0" anchor="t">
              <a:noAutofit/>
            </a:bodyPr>
            <a:lstStyle/>
            <a:p>
              <a:pPr>
                <a:lnSpc>
                  <a:spcPct val="100000"/>
                </a:lnSpc>
                <a:defRPr/>
              </a:pPr>
              <a:endParaRPr lang="ru-RU" sz="1800" b="0" strike="noStrike" spc="-1">
                <a:solidFill>
                  <a:schemeClr val="bg1"/>
                </a:solidFill>
                <a:latin typeface="Bahnschrift"/>
              </a:endParaRPr>
            </a:p>
          </p:txBody>
        </p:sp>
        <p:sp>
          <p:nvSpPr>
            <p:cNvPr id="694" name="object 269"/>
            <p:cNvSpPr/>
            <p:nvPr/>
          </p:nvSpPr>
          <p:spPr bwMode="auto">
            <a:xfrm>
              <a:off x="3261600" y="5453640"/>
              <a:ext cx="1840320" cy="410760"/>
            </a:xfrm>
            <a:custGeom>
              <a:avLst/>
              <a:gdLst>
                <a:gd name="textAreaLeft" fmla="*/ 0 w 1840320"/>
                <a:gd name="textAreaRight" fmla="*/ 1841040 w 1840320"/>
                <a:gd name="textAreaTop" fmla="*/ 0 h 410760"/>
                <a:gd name="textAreaBottom" fmla="*/ 411480 h 410760"/>
              </a:gdLst>
              <a:ahLst/>
              <a:cxnLst/>
              <a:rect l="textAreaLeft" t="textAreaTop" r="textAreaRight" b="textAreaBottom"/>
              <a:pathLst>
                <a:path w="1840864" h="411479" extrusionOk="0">
                  <a:moveTo>
                    <a:pt x="1840268" y="410933"/>
                  </a:moveTo>
                  <a:lnTo>
                    <a:pt x="0" y="0"/>
                  </a:lnTo>
                </a:path>
              </a:pathLst>
            </a:custGeom>
            <a:noFill/>
            <a:ln w="12700">
              <a:solidFill>
                <a:srgbClr val="006FC0"/>
              </a:solidFill>
              <a:prstDash val="sysDash"/>
              <a:round/>
            </a:ln>
          </p:spPr>
          <p:style>
            <a:lnRef idx="0">
              <a:srgbClr val="000000"/>
            </a:lnRef>
            <a:fillRef idx="0">
              <a:srgbClr val="000000"/>
            </a:fillRef>
            <a:effectRef idx="0">
              <a:srgbClr val="000000"/>
            </a:effectRef>
            <a:fontRef idx="minor"/>
          </p:style>
          <p:txBody>
            <a:bodyPr lIns="0" tIns="0" rIns="0" bIns="0" anchor="t">
              <a:noAutofit/>
            </a:bodyPr>
            <a:lstStyle/>
            <a:p>
              <a:pPr>
                <a:lnSpc>
                  <a:spcPct val="100000"/>
                </a:lnSpc>
                <a:defRPr/>
              </a:pPr>
              <a:endParaRPr lang="ru-RU" sz="1800" b="0" strike="noStrike" spc="-1">
                <a:solidFill>
                  <a:schemeClr val="bg1"/>
                </a:solidFill>
                <a:latin typeface="Bahnschrift"/>
              </a:endParaRPr>
            </a:p>
          </p:txBody>
        </p:sp>
        <p:pic>
          <p:nvPicPr>
            <p:cNvPr id="695" name="object 270"/>
            <p:cNvPicPr/>
            <p:nvPr/>
          </p:nvPicPr>
          <p:blipFill>
            <a:blip r:embed="rId4"/>
            <a:stretch/>
          </p:blipFill>
          <p:spPr bwMode="auto">
            <a:xfrm>
              <a:off x="3198240" y="5390280"/>
              <a:ext cx="126359" cy="126359"/>
            </a:xfrm>
            <a:prstGeom prst="rect">
              <a:avLst/>
            </a:prstGeom>
            <a:ln w="0">
              <a:noFill/>
            </a:ln>
          </p:spPr>
        </p:pic>
        <p:sp>
          <p:nvSpPr>
            <p:cNvPr id="696" name="object 271"/>
            <p:cNvSpPr/>
            <p:nvPr/>
          </p:nvSpPr>
          <p:spPr bwMode="auto">
            <a:xfrm>
              <a:off x="5076720" y="5839200"/>
              <a:ext cx="50040" cy="50040"/>
            </a:xfrm>
            <a:custGeom>
              <a:avLst/>
              <a:gdLst>
                <a:gd name="textAreaLeft" fmla="*/ 0 w 50040"/>
                <a:gd name="textAreaRight" fmla="*/ 50760 w 50040"/>
                <a:gd name="textAreaTop" fmla="*/ 0 h 50040"/>
                <a:gd name="textAreaBottom" fmla="*/ 50760 h 50040"/>
              </a:gdLst>
              <a:ahLst/>
              <a:cxnLst/>
              <a:rect l="textAreaLeft" t="textAreaTop" r="textAreaRight" b="textAreaBottom"/>
              <a:pathLst>
                <a:path w="50800" h="50800" extrusionOk="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solidFill>
              <a:srgbClr val="006FC0"/>
            </a:solidFill>
            <a:ln w="0">
              <a:noFill/>
            </a:ln>
          </p:spPr>
          <p:style>
            <a:lnRef idx="0">
              <a:srgbClr val="000000"/>
            </a:lnRef>
            <a:fillRef idx="0">
              <a:srgbClr val="000000"/>
            </a:fillRef>
            <a:effectRef idx="0">
              <a:srgbClr val="000000"/>
            </a:effectRef>
            <a:fontRef idx="minor"/>
          </p:style>
          <p:txBody>
            <a:bodyPr lIns="0" tIns="0" rIns="0" bIns="0" anchor="t">
              <a:noAutofit/>
            </a:bodyPr>
            <a:lstStyle/>
            <a:p>
              <a:pPr>
                <a:lnSpc>
                  <a:spcPct val="100000"/>
                </a:lnSpc>
                <a:defRPr/>
              </a:pPr>
              <a:endParaRPr lang="ru-RU" sz="1800" b="0" strike="noStrike" spc="-1">
                <a:solidFill>
                  <a:schemeClr val="bg1"/>
                </a:solidFill>
                <a:latin typeface="Bahnschrift"/>
              </a:endParaRPr>
            </a:p>
          </p:txBody>
        </p:sp>
        <p:sp>
          <p:nvSpPr>
            <p:cNvPr id="697" name="object 272"/>
            <p:cNvSpPr/>
            <p:nvPr/>
          </p:nvSpPr>
          <p:spPr bwMode="auto">
            <a:xfrm>
              <a:off x="1913040" y="2307960"/>
              <a:ext cx="1098360" cy="2783160"/>
            </a:xfrm>
            <a:custGeom>
              <a:avLst/>
              <a:gdLst>
                <a:gd name="textAreaLeft" fmla="*/ 0 w 1098360"/>
                <a:gd name="textAreaRight" fmla="*/ 1099080 w 1098360"/>
                <a:gd name="textAreaTop" fmla="*/ 0 h 2783160"/>
                <a:gd name="textAreaBottom" fmla="*/ 2783880 h 2783160"/>
              </a:gdLst>
              <a:ahLst/>
              <a:cxnLst/>
              <a:rect l="textAreaLeft" t="textAreaTop" r="textAreaRight" b="textAreaBottom"/>
              <a:pathLst>
                <a:path w="1099185" h="2783840" extrusionOk="0">
                  <a:moveTo>
                    <a:pt x="0" y="0"/>
                  </a:moveTo>
                  <a:lnTo>
                    <a:pt x="1098931" y="2783230"/>
                  </a:lnTo>
                </a:path>
              </a:pathLst>
            </a:custGeom>
            <a:noFill/>
            <a:ln w="12700">
              <a:solidFill>
                <a:srgbClr val="006FC0"/>
              </a:solidFill>
              <a:prstDash val="sysDash"/>
              <a:round/>
            </a:ln>
          </p:spPr>
          <p:style>
            <a:lnRef idx="0">
              <a:srgbClr val="000000"/>
            </a:lnRef>
            <a:fillRef idx="0">
              <a:srgbClr val="000000"/>
            </a:fillRef>
            <a:effectRef idx="0">
              <a:srgbClr val="000000"/>
            </a:effectRef>
            <a:fontRef idx="minor"/>
          </p:style>
          <p:txBody>
            <a:bodyPr lIns="0" tIns="0" rIns="0" bIns="0" anchor="t">
              <a:noAutofit/>
            </a:bodyPr>
            <a:lstStyle/>
            <a:p>
              <a:pPr>
                <a:lnSpc>
                  <a:spcPct val="100000"/>
                </a:lnSpc>
                <a:defRPr/>
              </a:pPr>
              <a:endParaRPr lang="ru-RU" sz="1800" b="0" strike="noStrike" spc="-1">
                <a:solidFill>
                  <a:schemeClr val="bg1"/>
                </a:solidFill>
                <a:latin typeface="Bahnschrift"/>
              </a:endParaRPr>
            </a:p>
          </p:txBody>
        </p:sp>
        <p:pic>
          <p:nvPicPr>
            <p:cNvPr id="698" name="object 273"/>
            <p:cNvPicPr/>
            <p:nvPr/>
          </p:nvPicPr>
          <p:blipFill>
            <a:blip r:embed="rId6"/>
            <a:stretch/>
          </p:blipFill>
          <p:spPr bwMode="auto">
            <a:xfrm>
              <a:off x="2948400" y="5027760"/>
              <a:ext cx="126359" cy="126359"/>
            </a:xfrm>
            <a:prstGeom prst="rect">
              <a:avLst/>
            </a:prstGeom>
            <a:ln w="0">
              <a:noFill/>
            </a:ln>
          </p:spPr>
        </p:pic>
        <p:sp>
          <p:nvSpPr>
            <p:cNvPr id="699" name="object 274"/>
            <p:cNvSpPr/>
            <p:nvPr/>
          </p:nvSpPr>
          <p:spPr bwMode="auto">
            <a:xfrm>
              <a:off x="1887480" y="2282760"/>
              <a:ext cx="50040" cy="50040"/>
            </a:xfrm>
            <a:custGeom>
              <a:avLst/>
              <a:gdLst>
                <a:gd name="textAreaLeft" fmla="*/ 0 w 50040"/>
                <a:gd name="textAreaRight" fmla="*/ 50760 w 50040"/>
                <a:gd name="textAreaTop" fmla="*/ 0 h 50040"/>
                <a:gd name="textAreaBottom" fmla="*/ 50760 h 50040"/>
              </a:gdLst>
              <a:ahLst/>
              <a:cxnLst/>
              <a:rect l="textAreaLeft" t="textAreaTop" r="textAreaRight" b="textAreaBottom"/>
              <a:pathLst>
                <a:path w="50800" h="50800" extrusionOk="0">
                  <a:moveTo>
                    <a:pt x="25400" y="0"/>
                  </a:moveTo>
                  <a:lnTo>
                    <a:pt x="15510" y="1995"/>
                  </a:lnTo>
                  <a:lnTo>
                    <a:pt x="7437" y="7437"/>
                  </a:lnTo>
                  <a:lnTo>
                    <a:pt x="1995" y="15510"/>
                  </a:lnTo>
                  <a:lnTo>
                    <a:pt x="0" y="25400"/>
                  </a:lnTo>
                  <a:lnTo>
                    <a:pt x="1995" y="35289"/>
                  </a:lnTo>
                  <a:lnTo>
                    <a:pt x="7437" y="43362"/>
                  </a:lnTo>
                  <a:lnTo>
                    <a:pt x="15510" y="48804"/>
                  </a:lnTo>
                  <a:lnTo>
                    <a:pt x="25400" y="50800"/>
                  </a:lnTo>
                  <a:lnTo>
                    <a:pt x="35289" y="48804"/>
                  </a:lnTo>
                  <a:lnTo>
                    <a:pt x="43362" y="43362"/>
                  </a:lnTo>
                  <a:lnTo>
                    <a:pt x="48804" y="35289"/>
                  </a:lnTo>
                  <a:lnTo>
                    <a:pt x="50800" y="25400"/>
                  </a:lnTo>
                  <a:lnTo>
                    <a:pt x="48804" y="15510"/>
                  </a:lnTo>
                  <a:lnTo>
                    <a:pt x="43362" y="7437"/>
                  </a:lnTo>
                  <a:lnTo>
                    <a:pt x="35289" y="1995"/>
                  </a:lnTo>
                  <a:lnTo>
                    <a:pt x="25400" y="0"/>
                  </a:lnTo>
                  <a:close/>
                </a:path>
              </a:pathLst>
            </a:custGeom>
            <a:solidFill>
              <a:srgbClr val="006FC0"/>
            </a:solidFill>
            <a:ln w="0">
              <a:noFill/>
            </a:ln>
          </p:spPr>
          <p:style>
            <a:lnRef idx="0">
              <a:srgbClr val="000000"/>
            </a:lnRef>
            <a:fillRef idx="0">
              <a:srgbClr val="000000"/>
            </a:fillRef>
            <a:effectRef idx="0">
              <a:srgbClr val="000000"/>
            </a:effectRef>
            <a:fontRef idx="minor"/>
          </p:style>
          <p:txBody>
            <a:bodyPr lIns="0" tIns="0" rIns="0" bIns="0" anchor="t">
              <a:noAutofit/>
            </a:bodyPr>
            <a:lstStyle/>
            <a:p>
              <a:pPr>
                <a:lnSpc>
                  <a:spcPct val="100000"/>
                </a:lnSpc>
                <a:defRPr/>
              </a:pPr>
              <a:endParaRPr lang="ru-RU" sz="1800" b="0" strike="noStrike" spc="-1">
                <a:solidFill>
                  <a:schemeClr val="bg1"/>
                </a:solidFill>
                <a:latin typeface="Bahnschrift"/>
              </a:endParaRPr>
            </a:p>
          </p:txBody>
        </p:sp>
      </p:grpSp>
      <p:sp>
        <p:nvSpPr>
          <p:cNvPr id="700" name="object 275"/>
          <p:cNvSpPr/>
          <p:nvPr/>
        </p:nvSpPr>
        <p:spPr bwMode="auto">
          <a:xfrm>
            <a:off x="6489405" y="3539460"/>
            <a:ext cx="1283040" cy="975700"/>
          </a:xfrm>
          <a:prstGeom prst="rect">
            <a:avLst/>
          </a:prstGeom>
          <a:noFill/>
          <a:ln w="0">
            <a:noFill/>
          </a:ln>
        </p:spPr>
        <p:style>
          <a:lnRef idx="0">
            <a:srgbClr val="000000"/>
          </a:lnRef>
          <a:fillRef idx="0">
            <a:srgbClr val="000000"/>
          </a:fillRef>
          <a:effectRef idx="0">
            <a:srgbClr val="000000"/>
          </a:effectRef>
          <a:fontRef idx="minor"/>
        </p:style>
        <p:txBody>
          <a:bodyPr wrap="square" lIns="0" tIns="12240" rIns="0" bIns="0" anchor="t">
            <a:spAutoFit/>
          </a:bodyPr>
          <a:lstStyle/>
          <a:p>
            <a:pPr marL="32400" algn="ctr">
              <a:lnSpc>
                <a:spcPct val="100000"/>
              </a:lnSpc>
              <a:spcBef>
                <a:spcPts val="96"/>
              </a:spcBef>
              <a:defRPr/>
            </a:pPr>
            <a:r>
              <a:rPr lang="ru-RU" sz="1400" b="1" strike="noStrike" spc="-21">
                <a:solidFill>
                  <a:schemeClr val="bg1"/>
                </a:solidFill>
                <a:latin typeface="Bahnschrift"/>
              </a:rPr>
              <a:t>Рама</a:t>
            </a:r>
            <a:endParaRPr lang="ru-RU" sz="1400" b="0" strike="noStrike" spc="-1">
              <a:solidFill>
                <a:schemeClr val="bg1"/>
              </a:solidFill>
              <a:latin typeface="Bahnschrift"/>
            </a:endParaRPr>
          </a:p>
          <a:p>
            <a:pPr marL="12600" algn="ctr">
              <a:lnSpc>
                <a:spcPct val="120000"/>
              </a:lnSpc>
              <a:spcBef>
                <a:spcPts val="1789"/>
              </a:spcBef>
              <a:defRPr/>
            </a:pPr>
            <a:r>
              <a:rPr lang="ru-RU" sz="1400" b="1" strike="noStrike" spc="-11">
                <a:solidFill>
                  <a:schemeClr val="bg1"/>
                </a:solidFill>
                <a:latin typeface="Bahnschrift"/>
              </a:rPr>
              <a:t>Полётный контроллер</a:t>
            </a:r>
            <a:endParaRPr lang="ru-RU" sz="1400" b="0" strike="noStrike" spc="-1">
              <a:solidFill>
                <a:schemeClr val="bg1"/>
              </a:solidFill>
              <a:latin typeface="Bahnschrift"/>
            </a:endParaRPr>
          </a:p>
        </p:txBody>
      </p:sp>
      <p:sp>
        <p:nvSpPr>
          <p:cNvPr id="705" name="object 280"/>
          <p:cNvSpPr/>
          <p:nvPr/>
        </p:nvSpPr>
        <p:spPr bwMode="auto">
          <a:xfrm>
            <a:off x="6698287" y="5399294"/>
            <a:ext cx="1643400" cy="1217818"/>
          </a:xfrm>
          <a:prstGeom prst="rect">
            <a:avLst/>
          </a:prstGeom>
          <a:noFill/>
          <a:ln w="0">
            <a:noFill/>
          </a:ln>
        </p:spPr>
        <p:style>
          <a:lnRef idx="0">
            <a:srgbClr val="000000"/>
          </a:lnRef>
          <a:fillRef idx="0">
            <a:srgbClr val="000000"/>
          </a:fillRef>
          <a:effectRef idx="0">
            <a:srgbClr val="000000"/>
          </a:effectRef>
          <a:fontRef idx="minor"/>
        </p:style>
        <p:txBody>
          <a:bodyPr lIns="0" tIns="12240" rIns="0" bIns="0" anchor="t">
            <a:spAutoFit/>
          </a:bodyPr>
          <a:lstStyle/>
          <a:p>
            <a:pPr marL="12600">
              <a:lnSpc>
                <a:spcPct val="100000"/>
              </a:lnSpc>
              <a:spcBef>
                <a:spcPts val="96"/>
              </a:spcBef>
              <a:defRPr/>
            </a:pPr>
            <a:r>
              <a:rPr lang="ru-RU" sz="1400" b="1" strike="noStrike" spc="-11">
                <a:solidFill>
                  <a:schemeClr val="bg1"/>
                </a:solidFill>
                <a:latin typeface="Bahnschrift"/>
              </a:rPr>
              <a:t>Камера</a:t>
            </a:r>
            <a:endParaRPr lang="ru-RU" sz="1400" b="0" strike="noStrike" spc="-1">
              <a:solidFill>
                <a:schemeClr val="bg1"/>
              </a:solidFill>
              <a:latin typeface="Bahnschrift"/>
            </a:endParaRPr>
          </a:p>
          <a:p>
            <a:pPr marL="17640">
              <a:lnSpc>
                <a:spcPct val="100000"/>
              </a:lnSpc>
              <a:spcBef>
                <a:spcPts val="1026"/>
              </a:spcBef>
              <a:defRPr/>
            </a:pPr>
            <a:r>
              <a:rPr lang="ru-RU" sz="1400" b="1" strike="noStrike" spc="-1">
                <a:solidFill>
                  <a:schemeClr val="bg1"/>
                </a:solidFill>
                <a:latin typeface="Bahnschrift"/>
              </a:rPr>
              <a:t>Регулятор</a:t>
            </a:r>
            <a:r>
              <a:rPr lang="ru-RU" sz="1400" b="1" strike="noStrike" spc="-46">
                <a:solidFill>
                  <a:schemeClr val="bg1"/>
                </a:solidFill>
                <a:latin typeface="Bahnschrift"/>
              </a:rPr>
              <a:t> </a:t>
            </a:r>
            <a:r>
              <a:rPr lang="ru-RU" sz="1400" b="1" strike="noStrike" spc="-11">
                <a:solidFill>
                  <a:schemeClr val="bg1"/>
                </a:solidFill>
                <a:latin typeface="Bahnschrift"/>
              </a:rPr>
              <a:t>оборотов </a:t>
            </a:r>
            <a:r>
              <a:rPr lang="ru-RU" sz="1400" b="1" strike="noStrike" spc="-1">
                <a:solidFill>
                  <a:schemeClr val="bg1"/>
                </a:solidFill>
                <a:latin typeface="Bahnschrift"/>
              </a:rPr>
              <a:t>двигателя</a:t>
            </a:r>
            <a:r>
              <a:rPr lang="ru-RU" sz="1400" b="1" strike="noStrike" spc="-46">
                <a:solidFill>
                  <a:schemeClr val="bg1"/>
                </a:solidFill>
                <a:latin typeface="Bahnschrift"/>
              </a:rPr>
              <a:t> </a:t>
            </a:r>
            <a:r>
              <a:rPr lang="ru-RU" sz="1400" b="1" strike="noStrike" spc="-11">
                <a:solidFill>
                  <a:schemeClr val="bg1"/>
                </a:solidFill>
                <a:latin typeface="Bahnschrift"/>
              </a:rPr>
              <a:t>(скорости)</a:t>
            </a:r>
            <a:endParaRPr lang="ru-RU" sz="1400" b="0" strike="noStrike" spc="-1">
              <a:solidFill>
                <a:schemeClr val="bg1"/>
              </a:solidFill>
              <a:latin typeface="Bahnschrift"/>
            </a:endParaRPr>
          </a:p>
        </p:txBody>
      </p:sp>
      <p:sp>
        <p:nvSpPr>
          <p:cNvPr id="714" name="object 289"/>
          <p:cNvSpPr/>
          <p:nvPr/>
        </p:nvSpPr>
        <p:spPr bwMode="auto">
          <a:xfrm>
            <a:off x="1787534" y="1521901"/>
            <a:ext cx="1585259" cy="886958"/>
          </a:xfrm>
          <a:prstGeom prst="rect">
            <a:avLst/>
          </a:prstGeom>
          <a:noFill/>
          <a:ln w="0">
            <a:noFill/>
          </a:ln>
        </p:spPr>
        <p:style>
          <a:lnRef idx="0">
            <a:srgbClr val="000000"/>
          </a:lnRef>
          <a:fillRef idx="0">
            <a:srgbClr val="000000"/>
          </a:fillRef>
          <a:effectRef idx="0">
            <a:srgbClr val="000000"/>
          </a:effectRef>
          <a:fontRef idx="minor"/>
        </p:style>
        <p:txBody>
          <a:bodyPr wrap="square" lIns="0" tIns="12240" rIns="0" bIns="0" anchor="t">
            <a:spAutoFit/>
          </a:bodyPr>
          <a:lstStyle/>
          <a:p>
            <a:pPr marL="12600" algn="ctr">
              <a:lnSpc>
                <a:spcPct val="100000"/>
              </a:lnSpc>
              <a:spcBef>
                <a:spcPts val="96"/>
              </a:spcBef>
              <a:defRPr/>
            </a:pPr>
            <a:r>
              <a:rPr lang="ru-RU" sz="1400" b="1" strike="noStrike" spc="-11" dirty="0">
                <a:solidFill>
                  <a:schemeClr val="bg1"/>
                </a:solidFill>
                <a:latin typeface="Bahnschrift"/>
              </a:rPr>
              <a:t>Аккумуляторная </a:t>
            </a:r>
            <a:r>
              <a:rPr lang="ru-RU" sz="1400" b="1" strike="noStrike" spc="-1" dirty="0">
                <a:solidFill>
                  <a:schemeClr val="bg1"/>
                </a:solidFill>
                <a:latin typeface="Bahnschrift"/>
              </a:rPr>
              <a:t>батарея</a:t>
            </a:r>
            <a:r>
              <a:rPr lang="ru-RU" sz="1400" b="1" strike="noStrike" spc="-15" dirty="0">
                <a:solidFill>
                  <a:schemeClr val="bg1"/>
                </a:solidFill>
                <a:latin typeface="Bahnschrift"/>
              </a:rPr>
              <a:t> </a:t>
            </a:r>
            <a:r>
              <a:rPr lang="ru-RU" sz="1400" b="1" strike="noStrike" spc="-21" dirty="0" err="1">
                <a:solidFill>
                  <a:schemeClr val="bg1"/>
                </a:solidFill>
                <a:latin typeface="Bahnschrift"/>
              </a:rPr>
              <a:t>Li-</a:t>
            </a:r>
            <a:r>
              <a:rPr lang="ru-RU" sz="1400" b="1" strike="noStrike" spc="-26" dirty="0" err="1">
                <a:solidFill>
                  <a:schemeClr val="bg1"/>
                </a:solidFill>
                <a:latin typeface="Bahnschrift"/>
              </a:rPr>
              <a:t>Po</a:t>
            </a:r>
            <a:r>
              <a:rPr lang="ru-RU" sz="1400" b="1" strike="noStrike" spc="-26" dirty="0">
                <a:solidFill>
                  <a:schemeClr val="bg1"/>
                </a:solidFill>
                <a:latin typeface="Bahnschrift"/>
              </a:rPr>
              <a:t> </a:t>
            </a:r>
          </a:p>
          <a:p>
            <a:pPr marL="12600" algn="ctr">
              <a:lnSpc>
                <a:spcPct val="100000"/>
              </a:lnSpc>
              <a:spcBef>
                <a:spcPts val="96"/>
              </a:spcBef>
              <a:defRPr/>
            </a:pPr>
            <a:r>
              <a:rPr lang="ru-RU" sz="1400" b="1" strike="noStrike" spc="-1" dirty="0">
                <a:solidFill>
                  <a:schemeClr val="bg1"/>
                </a:solidFill>
                <a:latin typeface="Bahnschrift"/>
              </a:rPr>
              <a:t>Внутри</a:t>
            </a:r>
            <a:r>
              <a:rPr lang="ru-RU" sz="1400" b="1" strike="noStrike" spc="-46" dirty="0">
                <a:solidFill>
                  <a:schemeClr val="bg1"/>
                </a:solidFill>
                <a:latin typeface="Bahnschrift"/>
              </a:rPr>
              <a:t> </a:t>
            </a:r>
            <a:r>
              <a:rPr lang="ru-RU" sz="1400" b="1" strike="noStrike" spc="-11" dirty="0">
                <a:solidFill>
                  <a:schemeClr val="bg1"/>
                </a:solidFill>
                <a:latin typeface="Bahnschrift"/>
              </a:rPr>
              <a:t>защитного корпуса</a:t>
            </a:r>
            <a:endParaRPr lang="ru-RU" sz="1400" b="1" strike="noStrike" spc="-1" dirty="0">
              <a:solidFill>
                <a:schemeClr val="bg1"/>
              </a:solidFill>
              <a:latin typeface="Bahnschrift"/>
            </a:endParaRPr>
          </a:p>
        </p:txBody>
      </p:sp>
      <p:sp>
        <p:nvSpPr>
          <p:cNvPr id="722" name="Прямоугольник 721"/>
          <p:cNvSpPr/>
          <p:nvPr/>
        </p:nvSpPr>
        <p:spPr bwMode="auto">
          <a:xfrm>
            <a:off x="3921497" y="555876"/>
            <a:ext cx="4572000" cy="830997"/>
          </a:xfrm>
          <a:prstGeom prst="rect">
            <a:avLst/>
          </a:prstGeom>
        </p:spPr>
        <p:txBody>
          <a:bodyPr>
            <a:spAutoFit/>
          </a:bodyPr>
          <a:lstStyle/>
          <a:p>
            <a:pPr marL="179388" algn="ctr">
              <a:spcBef>
                <a:spcPts val="15"/>
              </a:spcBef>
              <a:spcAft>
                <a:spcPts val="0"/>
              </a:spcAft>
              <a:defRPr/>
            </a:pPr>
            <a:r>
              <a:rPr lang="ru-RU" sz="2400" b="1" dirty="0">
                <a:solidFill>
                  <a:srgbClr val="FFFF00"/>
                </a:solidFill>
                <a:latin typeface="Bahnschrift"/>
                <a:ea typeface="Times New Roman"/>
              </a:rPr>
              <a:t>Основные</a:t>
            </a:r>
            <a:r>
              <a:rPr lang="ru-RU" sz="2400" b="1" spc="-20" dirty="0">
                <a:solidFill>
                  <a:srgbClr val="FFFF00"/>
                </a:solidFill>
                <a:latin typeface="Bahnschrift"/>
                <a:ea typeface="Times New Roman"/>
              </a:rPr>
              <a:t> </a:t>
            </a:r>
            <a:r>
              <a:rPr lang="ru-RU" sz="2400" b="1" dirty="0">
                <a:solidFill>
                  <a:srgbClr val="FFFF00"/>
                </a:solidFill>
                <a:latin typeface="Bahnschrift"/>
                <a:ea typeface="Times New Roman"/>
              </a:rPr>
              <a:t>составляющие</a:t>
            </a:r>
            <a:r>
              <a:rPr lang="ru-RU" sz="2400" b="1" spc="-10" dirty="0">
                <a:solidFill>
                  <a:srgbClr val="FFFF00"/>
                </a:solidFill>
                <a:latin typeface="Bahnschrift"/>
                <a:ea typeface="Times New Roman"/>
              </a:rPr>
              <a:t> </a:t>
            </a:r>
            <a:r>
              <a:rPr lang="ru-RU" sz="2400" b="1" dirty="0">
                <a:solidFill>
                  <a:srgbClr val="FFFF00"/>
                </a:solidFill>
                <a:latin typeface="Bahnschrift"/>
                <a:ea typeface="Times New Roman"/>
              </a:rPr>
              <a:t>БПЛА </a:t>
            </a:r>
            <a:r>
              <a:rPr lang="ru-RU" sz="2400" b="1" dirty="0" err="1">
                <a:solidFill>
                  <a:srgbClr val="FFFF00"/>
                </a:solidFill>
                <a:latin typeface="Bahnschrift"/>
                <a:ea typeface="Times New Roman"/>
              </a:rPr>
              <a:t>мультироторного</a:t>
            </a:r>
            <a:r>
              <a:rPr lang="ru-RU" sz="2400" b="1" dirty="0">
                <a:solidFill>
                  <a:srgbClr val="FFFF00"/>
                </a:solidFill>
                <a:latin typeface="Bahnschrift"/>
                <a:ea typeface="Times New Roman"/>
              </a:rPr>
              <a:t> типа  </a:t>
            </a:r>
          </a:p>
        </p:txBody>
      </p:sp>
    </p:spTree>
    <p:extLst>
      <p:ext uri="{BB962C8B-B14F-4D97-AF65-F5344CB8AC3E}">
        <p14:creationId xmlns:p14="http://schemas.microsoft.com/office/powerpoint/2010/main" val="1621650851"/>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026" name="Picture 2" descr="https://sun9-54.userapi.com/impg/a7qrBv6SGwGya8jrHqsyRQ1T3O02C_7Mn_e9XQ/wvBcHW4h5mA.jpg?size=937x900&amp;quality=95&amp;sign=3bee81e62f4c8850857ed08c374a68b9&amp;c_uniq_tag=KgSuwHUCCT7mDQMuzzSsDc9D8FEXnnIeL54LPGx6RrQ&amp;type=album"/>
          <p:cNvPicPr>
            <a:picLocks noChangeAspect="1" noChangeArrowheads="1"/>
          </p:cNvPicPr>
          <p:nvPr/>
        </p:nvPicPr>
        <p:blipFill>
          <a:blip r:embed="rId2"/>
          <a:stretch/>
        </p:blipFill>
        <p:spPr bwMode="auto">
          <a:xfrm>
            <a:off x="1403648" y="1412776"/>
            <a:ext cx="6336703" cy="5256584"/>
          </a:xfrm>
          <a:prstGeom prst="rect">
            <a:avLst/>
          </a:prstGeom>
          <a:noFill/>
          <a:effectLst>
            <a:softEdge rad="63500"/>
          </a:effectLst>
        </p:spPr>
      </p:pic>
      <p:sp>
        <p:nvSpPr>
          <p:cNvPr id="4" name="Прямоугольник 3"/>
          <p:cNvSpPr/>
          <p:nvPr/>
        </p:nvSpPr>
        <p:spPr bwMode="auto">
          <a:xfrm>
            <a:off x="4067944" y="548680"/>
            <a:ext cx="4932040" cy="830997"/>
          </a:xfrm>
          <a:prstGeom prst="rect">
            <a:avLst/>
          </a:prstGeom>
        </p:spPr>
        <p:txBody>
          <a:bodyPr wrap="square">
            <a:spAutoFit/>
          </a:bodyPr>
          <a:lstStyle/>
          <a:p>
            <a:pPr marL="179388" algn="ctr">
              <a:spcBef>
                <a:spcPts val="15"/>
              </a:spcBef>
              <a:spcAft>
                <a:spcPts val="0"/>
              </a:spcAft>
              <a:defRPr/>
            </a:pPr>
            <a:r>
              <a:rPr lang="ru-RU" sz="2400" b="1" dirty="0">
                <a:solidFill>
                  <a:srgbClr val="FFFF00"/>
                </a:solidFill>
                <a:latin typeface="Bahnschrift"/>
                <a:ea typeface="Times New Roman"/>
              </a:rPr>
              <a:t>Основные</a:t>
            </a:r>
            <a:r>
              <a:rPr lang="ru-RU" sz="2400" b="1" spc="-20" dirty="0">
                <a:solidFill>
                  <a:srgbClr val="FFFF00"/>
                </a:solidFill>
                <a:latin typeface="Bahnschrift"/>
                <a:ea typeface="Times New Roman"/>
              </a:rPr>
              <a:t> </a:t>
            </a:r>
            <a:r>
              <a:rPr lang="ru-RU" sz="2400" b="1" dirty="0">
                <a:solidFill>
                  <a:srgbClr val="FFFF00"/>
                </a:solidFill>
                <a:latin typeface="Bahnschrift"/>
                <a:ea typeface="Times New Roman"/>
              </a:rPr>
              <a:t>составляющие</a:t>
            </a:r>
            <a:r>
              <a:rPr lang="ru-RU" sz="2400" b="1" spc="-10" dirty="0">
                <a:solidFill>
                  <a:srgbClr val="FFFF00"/>
                </a:solidFill>
                <a:latin typeface="Bahnschrift"/>
                <a:ea typeface="Times New Roman"/>
              </a:rPr>
              <a:t> </a:t>
            </a:r>
            <a:r>
              <a:rPr lang="ru-RU" sz="2400" b="1" dirty="0">
                <a:solidFill>
                  <a:srgbClr val="FFFF00"/>
                </a:solidFill>
                <a:latin typeface="Bahnschrift"/>
                <a:ea typeface="Times New Roman"/>
              </a:rPr>
              <a:t>БПЛА </a:t>
            </a:r>
            <a:r>
              <a:rPr lang="ru-RU" sz="2400" b="1" dirty="0" err="1">
                <a:solidFill>
                  <a:srgbClr val="FFFF00"/>
                </a:solidFill>
                <a:latin typeface="Bahnschrift"/>
                <a:ea typeface="Times New Roman"/>
              </a:rPr>
              <a:t>мультироторного</a:t>
            </a:r>
            <a:r>
              <a:rPr lang="ru-RU" sz="2400" b="1" dirty="0">
                <a:solidFill>
                  <a:srgbClr val="FFFF00"/>
                </a:solidFill>
                <a:latin typeface="Bahnschrift"/>
                <a:ea typeface="Times New Roman"/>
              </a:rPr>
              <a:t> типа   (</a:t>
            </a:r>
            <a:r>
              <a:rPr lang="en-US" sz="2400" b="1" dirty="0">
                <a:solidFill>
                  <a:srgbClr val="FFFF00"/>
                </a:solidFill>
                <a:latin typeface="Bahnschrift"/>
                <a:ea typeface="Times New Roman"/>
              </a:rPr>
              <a:t>FPV</a:t>
            </a:r>
            <a:r>
              <a:rPr lang="ru-RU" sz="2400" b="1" dirty="0">
                <a:solidFill>
                  <a:srgbClr val="FFFF00"/>
                </a:solidFill>
                <a:latin typeface="Bahnschrift"/>
                <a:ea typeface="Times New Roman"/>
              </a:rPr>
              <a:t>)</a:t>
            </a:r>
          </a:p>
        </p:txBody>
      </p:sp>
    </p:spTree>
    <p:extLst>
      <p:ext uri="{BB962C8B-B14F-4D97-AF65-F5344CB8AC3E}">
        <p14:creationId xmlns:p14="http://schemas.microsoft.com/office/powerpoint/2010/main" val="2941144264"/>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p:cNvSpPr/>
          <p:nvPr/>
        </p:nvSpPr>
        <p:spPr bwMode="auto">
          <a:xfrm>
            <a:off x="4211960" y="548680"/>
            <a:ext cx="4536504" cy="830997"/>
          </a:xfrm>
          <a:prstGeom prst="rect">
            <a:avLst/>
          </a:prstGeom>
        </p:spPr>
        <p:txBody>
          <a:bodyPr wrap="square">
            <a:spAutoFit/>
          </a:bodyPr>
          <a:lstStyle/>
          <a:p>
            <a:pPr marL="12600" algn="ctr">
              <a:lnSpc>
                <a:spcPct val="100000"/>
              </a:lnSpc>
              <a:spcBef>
                <a:spcPts val="99"/>
              </a:spcBef>
              <a:defRPr/>
            </a:pPr>
            <a:r>
              <a:rPr lang="ru-RU" sz="2400" b="1" spc="-35" dirty="0">
                <a:solidFill>
                  <a:srgbClr val="FFFF00"/>
                </a:solidFill>
                <a:latin typeface="Bahnschrift"/>
              </a:rPr>
              <a:t>Основные</a:t>
            </a:r>
            <a:r>
              <a:rPr lang="ru-RU" sz="2400" b="1" spc="-46" dirty="0">
                <a:solidFill>
                  <a:srgbClr val="FFFF00"/>
                </a:solidFill>
                <a:latin typeface="Bahnschrift"/>
              </a:rPr>
              <a:t> </a:t>
            </a:r>
            <a:r>
              <a:rPr lang="ru-RU" sz="2400" b="1" spc="-26" dirty="0">
                <a:solidFill>
                  <a:srgbClr val="FFFF00"/>
                </a:solidFill>
                <a:latin typeface="Bahnschrift"/>
              </a:rPr>
              <a:t>элементы дрона</a:t>
            </a:r>
            <a:r>
              <a:rPr lang="ru-RU" sz="2400" b="1" spc="-46" dirty="0">
                <a:solidFill>
                  <a:srgbClr val="FFFF00"/>
                </a:solidFill>
                <a:latin typeface="Bahnschrift"/>
              </a:rPr>
              <a:t> </a:t>
            </a:r>
            <a:r>
              <a:rPr lang="ru-RU" sz="2400" b="1" spc="-41" dirty="0">
                <a:solidFill>
                  <a:srgbClr val="FFFF00"/>
                </a:solidFill>
                <a:latin typeface="Bahnschrift"/>
              </a:rPr>
              <a:t>самолетного</a:t>
            </a:r>
            <a:r>
              <a:rPr lang="ru-RU" sz="2400" b="1" spc="-46" dirty="0">
                <a:solidFill>
                  <a:srgbClr val="FFFF00"/>
                </a:solidFill>
                <a:latin typeface="Bahnschrift"/>
              </a:rPr>
              <a:t> </a:t>
            </a:r>
            <a:r>
              <a:rPr lang="ru-RU" sz="2400" b="1" spc="-21" dirty="0">
                <a:solidFill>
                  <a:srgbClr val="FFFF00"/>
                </a:solidFill>
                <a:latin typeface="Bahnschrift"/>
              </a:rPr>
              <a:t>типа</a:t>
            </a:r>
            <a:endParaRPr lang="ru-RU" sz="2400" spc="-1" dirty="0">
              <a:solidFill>
                <a:srgbClr val="FFFF00"/>
              </a:solidFill>
              <a:latin typeface="Bahnschrift"/>
            </a:endParaRPr>
          </a:p>
        </p:txBody>
      </p:sp>
      <p:pic>
        <p:nvPicPr>
          <p:cNvPr id="3" name="Рисунок 2"/>
          <p:cNvPicPr/>
          <p:nvPr/>
        </p:nvPicPr>
        <p:blipFill>
          <a:blip r:embed="rId2"/>
          <a:stretch/>
        </p:blipFill>
        <p:spPr bwMode="auto">
          <a:xfrm>
            <a:off x="408240" y="1620000"/>
            <a:ext cx="8340224" cy="4833336"/>
          </a:xfrm>
          <a:prstGeom prst="rect">
            <a:avLst/>
          </a:prstGeom>
          <a:ln w="0">
            <a:noFill/>
          </a:ln>
          <a:effectLst>
            <a:softEdge rad="63500"/>
          </a:effectLst>
        </p:spPr>
      </p:pic>
    </p:spTree>
    <p:extLst>
      <p:ext uri="{BB962C8B-B14F-4D97-AF65-F5344CB8AC3E}">
        <p14:creationId xmlns:p14="http://schemas.microsoft.com/office/powerpoint/2010/main" val="2714392340"/>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Прямоугольник 1"/>
          <p:cNvSpPr/>
          <p:nvPr/>
        </p:nvSpPr>
        <p:spPr bwMode="auto">
          <a:xfrm>
            <a:off x="323528" y="1412776"/>
            <a:ext cx="8496944" cy="5078312"/>
          </a:xfrm>
          <a:prstGeom prst="rect">
            <a:avLst/>
          </a:prstGeom>
        </p:spPr>
        <p:txBody>
          <a:bodyPr wrap="square">
            <a:spAutoFit/>
          </a:bodyPr>
          <a:lstStyle/>
          <a:p>
            <a:pPr marR="75565" indent="540385" algn="just">
              <a:spcAft>
                <a:spcPts val="0"/>
              </a:spcAft>
              <a:defRPr/>
            </a:pPr>
            <a:r>
              <a:rPr lang="ru-RU" b="1">
                <a:solidFill>
                  <a:srgbClr val="FFFF00"/>
                </a:solidFill>
                <a:latin typeface="Bahnschrift"/>
                <a:ea typeface="Times New Roman"/>
              </a:rPr>
              <a:t>Акселерометр</a:t>
            </a:r>
            <a:r>
              <a:rPr lang="ru-RU" b="1" spc="5">
                <a:solidFill>
                  <a:srgbClr val="FFFF00"/>
                </a:solidFill>
                <a:latin typeface="Bahnschrift"/>
                <a:ea typeface="Times New Roman"/>
              </a:rPr>
              <a:t> </a:t>
            </a:r>
            <a:r>
              <a:rPr lang="ru-RU" b="1">
                <a:solidFill>
                  <a:srgbClr val="FFFF00"/>
                </a:solidFill>
                <a:latin typeface="Bahnschrift"/>
                <a:ea typeface="Times New Roman"/>
              </a:rPr>
              <a:t>(G-сенсор)</a:t>
            </a:r>
            <a:r>
              <a:rPr lang="ru-RU" b="1" spc="5">
                <a:solidFill>
                  <a:srgbClr val="FFFF00"/>
                </a:solidFill>
                <a:latin typeface="Bahnschrift"/>
                <a:ea typeface="Times New Roman"/>
              </a:rPr>
              <a:t> </a:t>
            </a:r>
            <a:r>
              <a:rPr lang="ru-RU">
                <a:solidFill>
                  <a:schemeClr val="bg1"/>
                </a:solidFill>
                <a:latin typeface="Bahnschrift"/>
                <a:ea typeface="Times New Roman"/>
              </a:rPr>
              <a:t>-</a:t>
            </a:r>
            <a:r>
              <a:rPr lang="ru-RU" spc="5">
                <a:solidFill>
                  <a:schemeClr val="bg1"/>
                </a:solidFill>
                <a:latin typeface="Bahnschrift"/>
                <a:ea typeface="Times New Roman"/>
              </a:rPr>
              <a:t> </a:t>
            </a:r>
            <a:r>
              <a:rPr lang="ru-RU">
                <a:solidFill>
                  <a:schemeClr val="bg1"/>
                </a:solidFill>
                <a:latin typeface="Bahnschrift"/>
                <a:ea typeface="Times New Roman"/>
              </a:rPr>
              <a:t>прибор,</a:t>
            </a:r>
            <a:r>
              <a:rPr lang="ru-RU" spc="5">
                <a:solidFill>
                  <a:schemeClr val="bg1"/>
                </a:solidFill>
                <a:latin typeface="Bahnschrift"/>
                <a:ea typeface="Times New Roman"/>
              </a:rPr>
              <a:t> </a:t>
            </a:r>
            <a:r>
              <a:rPr lang="ru-RU">
                <a:solidFill>
                  <a:schemeClr val="bg1"/>
                </a:solidFill>
                <a:latin typeface="Bahnschrift"/>
                <a:ea typeface="Times New Roman"/>
              </a:rPr>
              <a:t>измеряющий</a:t>
            </a:r>
            <a:r>
              <a:rPr lang="ru-RU" spc="5">
                <a:solidFill>
                  <a:schemeClr val="bg1"/>
                </a:solidFill>
                <a:latin typeface="Bahnschrift"/>
                <a:ea typeface="Times New Roman"/>
              </a:rPr>
              <a:t> </a:t>
            </a:r>
            <a:r>
              <a:rPr lang="ru-RU">
                <a:solidFill>
                  <a:schemeClr val="bg1"/>
                </a:solidFill>
                <a:latin typeface="Bahnschrift"/>
                <a:ea typeface="Times New Roman"/>
              </a:rPr>
              <a:t>проекцию</a:t>
            </a:r>
            <a:r>
              <a:rPr lang="ru-RU" spc="5">
                <a:solidFill>
                  <a:schemeClr val="bg1"/>
                </a:solidFill>
                <a:latin typeface="Bahnschrift"/>
                <a:ea typeface="Times New Roman"/>
              </a:rPr>
              <a:t> </a:t>
            </a:r>
            <a:r>
              <a:rPr lang="ru-RU">
                <a:solidFill>
                  <a:schemeClr val="bg1"/>
                </a:solidFill>
                <a:latin typeface="Bahnschrift"/>
                <a:ea typeface="Times New Roman"/>
              </a:rPr>
              <a:t>кажущегося</a:t>
            </a:r>
            <a:r>
              <a:rPr lang="ru-RU" spc="-335">
                <a:solidFill>
                  <a:schemeClr val="bg1"/>
                </a:solidFill>
                <a:latin typeface="Bahnschrift"/>
                <a:ea typeface="Times New Roman"/>
              </a:rPr>
              <a:t> </a:t>
            </a:r>
            <a:r>
              <a:rPr lang="ru-RU">
                <a:solidFill>
                  <a:schemeClr val="bg1"/>
                </a:solidFill>
                <a:latin typeface="Bahnschrift"/>
                <a:ea typeface="Times New Roman"/>
              </a:rPr>
              <a:t>ускорения</a:t>
            </a:r>
            <a:r>
              <a:rPr lang="ru-RU" spc="5">
                <a:solidFill>
                  <a:schemeClr val="bg1"/>
                </a:solidFill>
                <a:latin typeface="Bahnschrift"/>
                <a:ea typeface="Times New Roman"/>
              </a:rPr>
              <a:t> </a:t>
            </a:r>
            <a:r>
              <a:rPr lang="ru-RU">
                <a:solidFill>
                  <a:schemeClr val="bg1"/>
                </a:solidFill>
                <a:latin typeface="Bahnschrift"/>
                <a:ea typeface="Times New Roman"/>
              </a:rPr>
              <a:t>(разности</a:t>
            </a:r>
            <a:r>
              <a:rPr lang="ru-RU" spc="5">
                <a:solidFill>
                  <a:schemeClr val="bg1"/>
                </a:solidFill>
                <a:latin typeface="Bahnschrift"/>
                <a:ea typeface="Times New Roman"/>
              </a:rPr>
              <a:t> </a:t>
            </a:r>
            <a:r>
              <a:rPr lang="ru-RU">
                <a:solidFill>
                  <a:schemeClr val="bg1"/>
                </a:solidFill>
                <a:latin typeface="Bahnschrift"/>
                <a:ea typeface="Times New Roman"/>
              </a:rPr>
              <a:t>между</a:t>
            </a:r>
            <a:r>
              <a:rPr lang="ru-RU" spc="5">
                <a:solidFill>
                  <a:schemeClr val="bg1"/>
                </a:solidFill>
                <a:latin typeface="Bahnschrift"/>
                <a:ea typeface="Times New Roman"/>
              </a:rPr>
              <a:t> </a:t>
            </a:r>
            <a:r>
              <a:rPr lang="ru-RU">
                <a:solidFill>
                  <a:schemeClr val="bg1"/>
                </a:solidFill>
                <a:latin typeface="Bahnschrift"/>
                <a:ea typeface="Times New Roman"/>
              </a:rPr>
              <a:t>истинным</a:t>
            </a:r>
            <a:r>
              <a:rPr lang="ru-RU" spc="5">
                <a:solidFill>
                  <a:schemeClr val="bg1"/>
                </a:solidFill>
                <a:latin typeface="Bahnschrift"/>
                <a:ea typeface="Times New Roman"/>
              </a:rPr>
              <a:t> </a:t>
            </a:r>
            <a:r>
              <a:rPr lang="ru-RU">
                <a:solidFill>
                  <a:schemeClr val="bg1"/>
                </a:solidFill>
                <a:latin typeface="Bahnschrift"/>
                <a:ea typeface="Times New Roman"/>
              </a:rPr>
              <a:t>ускорением</a:t>
            </a:r>
            <a:r>
              <a:rPr lang="ru-RU" spc="5">
                <a:solidFill>
                  <a:schemeClr val="bg1"/>
                </a:solidFill>
                <a:latin typeface="Bahnschrift"/>
                <a:ea typeface="Times New Roman"/>
              </a:rPr>
              <a:t> </a:t>
            </a:r>
            <a:r>
              <a:rPr lang="ru-RU">
                <a:solidFill>
                  <a:schemeClr val="bg1"/>
                </a:solidFill>
                <a:latin typeface="Bahnschrift"/>
                <a:ea typeface="Times New Roman"/>
              </a:rPr>
              <a:t>объекта</a:t>
            </a:r>
            <a:r>
              <a:rPr lang="ru-RU" spc="5">
                <a:solidFill>
                  <a:schemeClr val="bg1"/>
                </a:solidFill>
                <a:latin typeface="Bahnschrift"/>
                <a:ea typeface="Times New Roman"/>
              </a:rPr>
              <a:t> </a:t>
            </a:r>
            <a:r>
              <a:rPr lang="ru-RU">
                <a:solidFill>
                  <a:schemeClr val="bg1"/>
                </a:solidFill>
                <a:latin typeface="Bahnschrift"/>
                <a:ea typeface="Times New Roman"/>
              </a:rPr>
              <a:t>и</a:t>
            </a:r>
            <a:r>
              <a:rPr lang="ru-RU" spc="5">
                <a:solidFill>
                  <a:schemeClr val="bg1"/>
                </a:solidFill>
                <a:latin typeface="Bahnschrift"/>
                <a:ea typeface="Times New Roman"/>
              </a:rPr>
              <a:t> </a:t>
            </a:r>
            <a:r>
              <a:rPr lang="ru-RU">
                <a:solidFill>
                  <a:schemeClr val="bg1"/>
                </a:solidFill>
                <a:latin typeface="Bahnschrift"/>
                <a:ea typeface="Times New Roman"/>
              </a:rPr>
              <a:t>гравитационным</a:t>
            </a:r>
            <a:r>
              <a:rPr lang="ru-RU" spc="5">
                <a:solidFill>
                  <a:schemeClr val="bg1"/>
                </a:solidFill>
                <a:latin typeface="Bahnschrift"/>
                <a:ea typeface="Times New Roman"/>
              </a:rPr>
              <a:t> </a:t>
            </a:r>
            <a:r>
              <a:rPr lang="ru-RU">
                <a:solidFill>
                  <a:schemeClr val="bg1"/>
                </a:solidFill>
                <a:latin typeface="Bahnschrift"/>
                <a:ea typeface="Times New Roman"/>
              </a:rPr>
              <a:t>ускорением). </a:t>
            </a:r>
            <a:r>
              <a:rPr lang="ru-RU" spc="-5">
                <a:solidFill>
                  <a:schemeClr val="bg1"/>
                </a:solidFill>
                <a:latin typeface="Bahnschrift"/>
                <a:ea typeface="Times New Roman"/>
              </a:rPr>
              <a:t>Помогает</a:t>
            </a:r>
            <a:r>
              <a:rPr lang="ru-RU" spc="-90">
                <a:solidFill>
                  <a:schemeClr val="bg1"/>
                </a:solidFill>
                <a:latin typeface="Bahnschrift"/>
                <a:ea typeface="Times New Roman"/>
              </a:rPr>
              <a:t> </a:t>
            </a:r>
            <a:r>
              <a:rPr lang="ru-RU" spc="-5">
                <a:solidFill>
                  <a:schemeClr val="bg1"/>
                </a:solidFill>
                <a:latin typeface="Bahnschrift"/>
                <a:ea typeface="Times New Roman"/>
              </a:rPr>
              <a:t>в</a:t>
            </a:r>
            <a:r>
              <a:rPr lang="ru-RU" spc="-100">
                <a:solidFill>
                  <a:schemeClr val="bg1"/>
                </a:solidFill>
                <a:latin typeface="Bahnschrift"/>
                <a:ea typeface="Times New Roman"/>
              </a:rPr>
              <a:t> </a:t>
            </a:r>
            <a:r>
              <a:rPr lang="ru-RU" spc="-5">
                <a:solidFill>
                  <a:schemeClr val="bg1"/>
                </a:solidFill>
                <a:latin typeface="Bahnschrift"/>
                <a:ea typeface="Times New Roman"/>
              </a:rPr>
              <a:t>определении</a:t>
            </a:r>
            <a:r>
              <a:rPr lang="ru-RU" spc="-95">
                <a:solidFill>
                  <a:schemeClr val="bg1"/>
                </a:solidFill>
                <a:latin typeface="Bahnschrift"/>
                <a:ea typeface="Times New Roman"/>
              </a:rPr>
              <a:t> </a:t>
            </a:r>
            <a:r>
              <a:rPr lang="ru-RU" spc="-5">
                <a:solidFill>
                  <a:schemeClr val="bg1"/>
                </a:solidFill>
                <a:latin typeface="Bahnschrift"/>
                <a:ea typeface="Times New Roman"/>
              </a:rPr>
              <a:t>положения</a:t>
            </a:r>
            <a:r>
              <a:rPr lang="ru-RU" spc="-65">
                <a:solidFill>
                  <a:schemeClr val="bg1"/>
                </a:solidFill>
                <a:latin typeface="Bahnschrift"/>
                <a:ea typeface="Times New Roman"/>
              </a:rPr>
              <a:t> </a:t>
            </a:r>
            <a:r>
              <a:rPr lang="ru-RU">
                <a:solidFill>
                  <a:schemeClr val="bg1"/>
                </a:solidFill>
                <a:latin typeface="Bahnschrift"/>
                <a:ea typeface="Times New Roman"/>
              </a:rPr>
              <a:t>в</a:t>
            </a:r>
            <a:r>
              <a:rPr lang="ru-RU" spc="-85">
                <a:solidFill>
                  <a:schemeClr val="bg1"/>
                </a:solidFill>
                <a:latin typeface="Bahnschrift"/>
                <a:ea typeface="Times New Roman"/>
              </a:rPr>
              <a:t> </a:t>
            </a:r>
            <a:r>
              <a:rPr lang="ru-RU">
                <a:solidFill>
                  <a:schemeClr val="bg1"/>
                </a:solidFill>
                <a:latin typeface="Bahnschrift"/>
                <a:ea typeface="Times New Roman"/>
              </a:rPr>
              <a:t>пространстве.</a:t>
            </a:r>
            <a:r>
              <a:rPr lang="ru-RU" spc="-90">
                <a:solidFill>
                  <a:schemeClr val="bg1"/>
                </a:solidFill>
                <a:latin typeface="Bahnschrift"/>
                <a:ea typeface="Times New Roman"/>
              </a:rPr>
              <a:t> </a:t>
            </a:r>
            <a:r>
              <a:rPr lang="ru-RU">
                <a:solidFill>
                  <a:schemeClr val="bg1"/>
                </a:solidFill>
                <a:latin typeface="Bahnschrift"/>
                <a:ea typeface="Times New Roman"/>
              </a:rPr>
              <a:t>Определяет</a:t>
            </a:r>
            <a:r>
              <a:rPr lang="ru-RU" spc="-85">
                <a:solidFill>
                  <a:schemeClr val="bg1"/>
                </a:solidFill>
                <a:latin typeface="Bahnschrift"/>
                <a:ea typeface="Times New Roman"/>
              </a:rPr>
              <a:t> </a:t>
            </a:r>
            <a:r>
              <a:rPr lang="ru-RU">
                <a:solidFill>
                  <a:schemeClr val="bg1"/>
                </a:solidFill>
                <a:latin typeface="Bahnschrift"/>
                <a:ea typeface="Times New Roman"/>
              </a:rPr>
              <a:t>угол</a:t>
            </a:r>
            <a:r>
              <a:rPr lang="ru-RU" spc="-90">
                <a:solidFill>
                  <a:schemeClr val="bg1"/>
                </a:solidFill>
                <a:latin typeface="Bahnschrift"/>
                <a:ea typeface="Times New Roman"/>
              </a:rPr>
              <a:t> </a:t>
            </a:r>
            <a:r>
              <a:rPr lang="ru-RU">
                <a:solidFill>
                  <a:schemeClr val="bg1"/>
                </a:solidFill>
                <a:latin typeface="Bahnschrift"/>
                <a:ea typeface="Times New Roman"/>
              </a:rPr>
              <a:t>наклона</a:t>
            </a:r>
            <a:r>
              <a:rPr lang="ru-RU" spc="-335">
                <a:solidFill>
                  <a:schemeClr val="bg1"/>
                </a:solidFill>
                <a:latin typeface="Bahnschrift"/>
                <a:ea typeface="Times New Roman"/>
              </a:rPr>
              <a:t> </a:t>
            </a:r>
            <a:r>
              <a:rPr lang="ru-RU">
                <a:solidFill>
                  <a:schemeClr val="bg1"/>
                </a:solidFill>
                <a:latin typeface="Bahnschrift"/>
                <a:ea typeface="Times New Roman"/>
              </a:rPr>
              <a:t>электронного устройства</a:t>
            </a:r>
            <a:r>
              <a:rPr lang="ru-RU" spc="-10">
                <a:solidFill>
                  <a:schemeClr val="bg1"/>
                </a:solidFill>
                <a:latin typeface="Bahnschrift"/>
                <a:ea typeface="Times New Roman"/>
              </a:rPr>
              <a:t> </a:t>
            </a:r>
            <a:r>
              <a:rPr lang="ru-RU">
                <a:solidFill>
                  <a:schemeClr val="bg1"/>
                </a:solidFill>
                <a:latin typeface="Bahnschrift"/>
                <a:ea typeface="Times New Roman"/>
              </a:rPr>
              <a:t>по</a:t>
            </a:r>
            <a:r>
              <a:rPr lang="ru-RU" spc="5">
                <a:solidFill>
                  <a:schemeClr val="bg1"/>
                </a:solidFill>
                <a:latin typeface="Bahnschrift"/>
                <a:ea typeface="Times New Roman"/>
              </a:rPr>
              <a:t> </a:t>
            </a:r>
            <a:r>
              <a:rPr lang="ru-RU">
                <a:solidFill>
                  <a:schemeClr val="bg1"/>
                </a:solidFill>
                <a:latin typeface="Bahnschrift"/>
                <a:ea typeface="Times New Roman"/>
              </a:rPr>
              <a:t>отношению</a:t>
            </a:r>
            <a:r>
              <a:rPr lang="ru-RU" spc="-10">
                <a:solidFill>
                  <a:schemeClr val="bg1"/>
                </a:solidFill>
                <a:latin typeface="Bahnschrift"/>
                <a:ea typeface="Times New Roman"/>
              </a:rPr>
              <a:t> </a:t>
            </a:r>
            <a:r>
              <a:rPr lang="ru-RU">
                <a:solidFill>
                  <a:schemeClr val="bg1"/>
                </a:solidFill>
                <a:latin typeface="Bahnschrift"/>
                <a:ea typeface="Times New Roman"/>
              </a:rPr>
              <a:t>к</a:t>
            </a:r>
            <a:r>
              <a:rPr lang="ru-RU" spc="-5">
                <a:solidFill>
                  <a:schemeClr val="bg1"/>
                </a:solidFill>
                <a:latin typeface="Bahnschrift"/>
                <a:ea typeface="Times New Roman"/>
              </a:rPr>
              <a:t> </a:t>
            </a:r>
            <a:r>
              <a:rPr lang="ru-RU">
                <a:solidFill>
                  <a:schemeClr val="bg1"/>
                </a:solidFill>
                <a:latin typeface="Bahnschrift"/>
                <a:ea typeface="Times New Roman"/>
              </a:rPr>
              <a:t>земной</a:t>
            </a:r>
            <a:r>
              <a:rPr lang="ru-RU" spc="-5">
                <a:solidFill>
                  <a:schemeClr val="bg1"/>
                </a:solidFill>
                <a:latin typeface="Bahnschrift"/>
                <a:ea typeface="Times New Roman"/>
              </a:rPr>
              <a:t> </a:t>
            </a:r>
            <a:r>
              <a:rPr lang="ru-RU">
                <a:solidFill>
                  <a:schemeClr val="bg1"/>
                </a:solidFill>
                <a:latin typeface="Bahnschrift"/>
                <a:ea typeface="Times New Roman"/>
              </a:rPr>
              <a:t>поверхности. Т.е. измеряет ускорение дрона по трем измерениям x, y, z.</a:t>
            </a:r>
            <a:r>
              <a:rPr lang="ru-RU" spc="5">
                <a:solidFill>
                  <a:schemeClr val="bg1"/>
                </a:solidFill>
                <a:latin typeface="Bahnschrift"/>
                <a:ea typeface="Times New Roman"/>
              </a:rPr>
              <a:t> </a:t>
            </a:r>
          </a:p>
          <a:p>
            <a:pPr marR="75565" indent="540385" algn="just">
              <a:spcAft>
                <a:spcPts val="0"/>
              </a:spcAft>
              <a:defRPr/>
            </a:pPr>
            <a:endParaRPr lang="ru-RU" spc="5">
              <a:solidFill>
                <a:schemeClr val="bg1"/>
              </a:solidFill>
              <a:latin typeface="Bahnschrift"/>
              <a:ea typeface="Times New Roman"/>
            </a:endParaRPr>
          </a:p>
          <a:p>
            <a:pPr marR="75565" indent="540385" algn="just">
              <a:spcAft>
                <a:spcPts val="0"/>
              </a:spcAft>
              <a:defRPr/>
            </a:pPr>
            <a:r>
              <a:rPr lang="en-US" b="1" spc="5">
                <a:solidFill>
                  <a:srgbClr val="FFFF00"/>
                </a:solidFill>
                <a:latin typeface="Bahnschrift"/>
                <a:ea typeface="Times New Roman"/>
              </a:rPr>
              <a:t>GPS-</a:t>
            </a:r>
            <a:r>
              <a:rPr lang="ru-RU" b="1" spc="5">
                <a:solidFill>
                  <a:srgbClr val="FFFF00"/>
                </a:solidFill>
                <a:latin typeface="Bahnschrift"/>
                <a:ea typeface="Times New Roman"/>
              </a:rPr>
              <a:t>модуль </a:t>
            </a:r>
            <a:r>
              <a:rPr lang="ru-RU" spc="5">
                <a:solidFill>
                  <a:schemeClr val="bg1"/>
                </a:solidFill>
                <a:latin typeface="Bahnschrift"/>
                <a:ea typeface="Times New Roman"/>
              </a:rPr>
              <a:t>- </a:t>
            </a:r>
            <a:r>
              <a:rPr lang="ru-RU">
                <a:solidFill>
                  <a:schemeClr val="bg1"/>
                </a:solidFill>
                <a:latin typeface="Bahnschrift"/>
              </a:rPr>
              <a:t>портативное устройство, позволяющее с высокой точностью определять геолокации</a:t>
            </a:r>
            <a:r>
              <a:rPr lang="en-US">
                <a:solidFill>
                  <a:schemeClr val="bg1"/>
                </a:solidFill>
                <a:latin typeface="Bahnschrift"/>
              </a:rPr>
              <a:t>.</a:t>
            </a:r>
            <a:r>
              <a:rPr lang="ru-RU">
                <a:solidFill>
                  <a:schemeClr val="bg1"/>
                </a:solidFill>
                <a:latin typeface="Bahnschrift"/>
              </a:rPr>
              <a:t> (месторасположение) подключенного к нему устройства</a:t>
            </a:r>
            <a:endParaRPr lang="ru-RU">
              <a:solidFill>
                <a:schemeClr val="bg1"/>
              </a:solidFill>
              <a:latin typeface="Bahnschrift"/>
              <a:ea typeface="Times New Roman"/>
            </a:endParaRPr>
          </a:p>
          <a:p>
            <a:pPr marR="75565" indent="540385" algn="just">
              <a:spcAft>
                <a:spcPts val="0"/>
              </a:spcAft>
              <a:defRPr/>
            </a:pPr>
            <a:endParaRPr lang="ru-RU" b="1">
              <a:solidFill>
                <a:schemeClr val="bg1"/>
              </a:solidFill>
              <a:latin typeface="Bahnschrift"/>
              <a:ea typeface="Times New Roman"/>
            </a:endParaRPr>
          </a:p>
          <a:p>
            <a:pPr marR="75565" indent="540385" algn="just">
              <a:spcAft>
                <a:spcPts val="0"/>
              </a:spcAft>
              <a:defRPr/>
            </a:pPr>
            <a:r>
              <a:rPr lang="ru-RU" b="1">
                <a:solidFill>
                  <a:srgbClr val="FFFF00"/>
                </a:solidFill>
                <a:latin typeface="Bahnschrift"/>
                <a:ea typeface="Times New Roman"/>
              </a:rPr>
              <a:t>Барометр </a:t>
            </a:r>
            <a:r>
              <a:rPr lang="ru-RU" b="1">
                <a:solidFill>
                  <a:schemeClr val="bg1"/>
                </a:solidFill>
                <a:latin typeface="Bahnschrift"/>
                <a:ea typeface="Times New Roman"/>
              </a:rPr>
              <a:t>- </a:t>
            </a:r>
            <a:r>
              <a:rPr lang="ru-RU">
                <a:solidFill>
                  <a:schemeClr val="bg1"/>
                </a:solidFill>
                <a:latin typeface="Bahnschrift"/>
                <a:ea typeface="Times New Roman"/>
              </a:rPr>
              <a:t>устройство определяющее высоту положения дрона.</a:t>
            </a:r>
            <a:r>
              <a:rPr lang="ru-RU" spc="5">
                <a:solidFill>
                  <a:schemeClr val="bg1"/>
                </a:solidFill>
                <a:latin typeface="Bahnschrift"/>
                <a:ea typeface="Times New Roman"/>
              </a:rPr>
              <a:t> </a:t>
            </a:r>
            <a:endParaRPr lang="ru-RU">
              <a:solidFill>
                <a:schemeClr val="bg1"/>
              </a:solidFill>
              <a:latin typeface="Bahnschrift"/>
              <a:ea typeface="Times New Roman"/>
            </a:endParaRPr>
          </a:p>
          <a:p>
            <a:pPr marR="75565" indent="540385" algn="just">
              <a:spcAft>
                <a:spcPts val="0"/>
              </a:spcAft>
              <a:defRPr/>
            </a:pPr>
            <a:endParaRPr lang="ru-RU" b="1">
              <a:solidFill>
                <a:schemeClr val="bg1"/>
              </a:solidFill>
              <a:latin typeface="Bahnschrift"/>
              <a:ea typeface="Times New Roman"/>
            </a:endParaRPr>
          </a:p>
          <a:p>
            <a:pPr marR="75565" indent="540385" algn="just">
              <a:spcAft>
                <a:spcPts val="0"/>
              </a:spcAft>
              <a:defRPr/>
            </a:pPr>
            <a:r>
              <a:rPr lang="ru-RU" b="1">
                <a:solidFill>
                  <a:srgbClr val="FFFF00"/>
                </a:solidFill>
                <a:latin typeface="Bahnschrift"/>
                <a:ea typeface="Times New Roman"/>
              </a:rPr>
              <a:t>Гироскоп</a:t>
            </a:r>
            <a:r>
              <a:rPr lang="ru-RU" b="1">
                <a:solidFill>
                  <a:schemeClr val="bg1"/>
                </a:solidFill>
                <a:latin typeface="Bahnschrift"/>
                <a:ea typeface="Times New Roman"/>
              </a:rPr>
              <a:t> -</a:t>
            </a:r>
            <a:r>
              <a:rPr lang="ru-RU" b="1" spc="5">
                <a:solidFill>
                  <a:schemeClr val="bg1"/>
                </a:solidFill>
                <a:latin typeface="Bahnschrift"/>
                <a:ea typeface="Times New Roman"/>
              </a:rPr>
              <a:t> </a:t>
            </a:r>
            <a:r>
              <a:rPr lang="ru-RU">
                <a:solidFill>
                  <a:schemeClr val="bg1"/>
                </a:solidFill>
                <a:latin typeface="Bahnschrift"/>
                <a:ea typeface="Times New Roman"/>
              </a:rPr>
              <a:t>датчик определения положения дрона в пространстве.</a:t>
            </a:r>
            <a:endParaRPr/>
          </a:p>
          <a:p>
            <a:pPr marR="75565" indent="540385" algn="just">
              <a:spcAft>
                <a:spcPts val="0"/>
              </a:spcAft>
              <a:defRPr/>
            </a:pPr>
            <a:endParaRPr lang="ru-RU" b="1">
              <a:solidFill>
                <a:schemeClr val="bg1"/>
              </a:solidFill>
              <a:latin typeface="Bahnschrift"/>
              <a:ea typeface="Times New Roman"/>
            </a:endParaRPr>
          </a:p>
          <a:p>
            <a:pPr indent="540385" algn="just">
              <a:spcAft>
                <a:spcPts val="0"/>
              </a:spcAft>
              <a:defRPr/>
            </a:pPr>
            <a:r>
              <a:rPr lang="ru-RU" b="1">
                <a:solidFill>
                  <a:srgbClr val="FFFF00"/>
                </a:solidFill>
                <a:latin typeface="Bahnschrift"/>
                <a:ea typeface="Times New Roman"/>
              </a:rPr>
              <a:t>Wi-Fi</a:t>
            </a:r>
            <a:r>
              <a:rPr lang="ru-RU" b="1" spc="-10">
                <a:solidFill>
                  <a:schemeClr val="bg1"/>
                </a:solidFill>
                <a:latin typeface="Bahnschrift"/>
                <a:ea typeface="Times New Roman"/>
              </a:rPr>
              <a:t> </a:t>
            </a:r>
            <a:r>
              <a:rPr lang="ru-RU" b="1">
                <a:solidFill>
                  <a:schemeClr val="bg1"/>
                </a:solidFill>
                <a:latin typeface="Bahnschrift"/>
                <a:ea typeface="Times New Roman"/>
              </a:rPr>
              <a:t>-</a:t>
            </a:r>
            <a:r>
              <a:rPr lang="ru-RU" b="1" spc="-20">
                <a:solidFill>
                  <a:schemeClr val="bg1"/>
                </a:solidFill>
                <a:latin typeface="Bahnschrift"/>
                <a:ea typeface="Times New Roman"/>
              </a:rPr>
              <a:t> </a:t>
            </a:r>
            <a:r>
              <a:rPr lang="ru-RU">
                <a:solidFill>
                  <a:schemeClr val="bg1"/>
                </a:solidFill>
                <a:latin typeface="Bahnschrift"/>
                <a:ea typeface="Times New Roman"/>
              </a:rPr>
              <a:t>для</a:t>
            </a:r>
            <a:r>
              <a:rPr lang="ru-RU" spc="-5">
                <a:solidFill>
                  <a:schemeClr val="bg1"/>
                </a:solidFill>
                <a:latin typeface="Bahnschrift"/>
                <a:ea typeface="Times New Roman"/>
              </a:rPr>
              <a:t> </a:t>
            </a:r>
            <a:r>
              <a:rPr lang="ru-RU">
                <a:solidFill>
                  <a:schemeClr val="bg1"/>
                </a:solidFill>
                <a:latin typeface="Bahnschrift"/>
                <a:ea typeface="Times New Roman"/>
              </a:rPr>
              <a:t>связи</a:t>
            </a:r>
            <a:r>
              <a:rPr lang="ru-RU" spc="-10">
                <a:solidFill>
                  <a:schemeClr val="bg1"/>
                </a:solidFill>
                <a:latin typeface="Bahnschrift"/>
                <a:ea typeface="Times New Roman"/>
              </a:rPr>
              <a:t> </a:t>
            </a:r>
            <a:r>
              <a:rPr lang="ru-RU">
                <a:solidFill>
                  <a:schemeClr val="bg1"/>
                </a:solidFill>
                <a:latin typeface="Bahnschrift"/>
                <a:ea typeface="Times New Roman"/>
              </a:rPr>
              <a:t>с</a:t>
            </a:r>
            <a:r>
              <a:rPr lang="ru-RU" spc="-25">
                <a:solidFill>
                  <a:schemeClr val="bg1"/>
                </a:solidFill>
                <a:latin typeface="Bahnschrift"/>
                <a:ea typeface="Times New Roman"/>
              </a:rPr>
              <a:t> </a:t>
            </a:r>
            <a:r>
              <a:rPr lang="ru-RU">
                <a:solidFill>
                  <a:schemeClr val="bg1"/>
                </a:solidFill>
                <a:latin typeface="Bahnschrift"/>
                <a:ea typeface="Times New Roman"/>
              </a:rPr>
              <a:t>внешним</a:t>
            </a:r>
            <a:r>
              <a:rPr lang="ru-RU" spc="-5">
                <a:solidFill>
                  <a:schemeClr val="bg1"/>
                </a:solidFill>
                <a:latin typeface="Bahnschrift"/>
                <a:ea typeface="Times New Roman"/>
              </a:rPr>
              <a:t>и устройствами</a:t>
            </a:r>
            <a:r>
              <a:rPr lang="ru-RU" spc="-10">
                <a:solidFill>
                  <a:schemeClr val="bg1"/>
                </a:solidFill>
                <a:latin typeface="Bahnschrift"/>
                <a:ea typeface="Times New Roman"/>
              </a:rPr>
              <a:t> </a:t>
            </a:r>
            <a:r>
              <a:rPr lang="ru-RU">
                <a:solidFill>
                  <a:schemeClr val="bg1"/>
                </a:solidFill>
                <a:latin typeface="Bahnschrift"/>
                <a:ea typeface="Times New Roman"/>
              </a:rPr>
              <a:t>(планшет,</a:t>
            </a:r>
            <a:r>
              <a:rPr lang="ru-RU" spc="-10">
                <a:solidFill>
                  <a:schemeClr val="bg1"/>
                </a:solidFill>
                <a:latin typeface="Bahnschrift"/>
                <a:ea typeface="Times New Roman"/>
              </a:rPr>
              <a:t> </a:t>
            </a:r>
            <a:r>
              <a:rPr lang="ru-RU">
                <a:solidFill>
                  <a:schemeClr val="bg1"/>
                </a:solidFill>
                <a:latin typeface="Bahnschrift"/>
                <a:ea typeface="Times New Roman"/>
              </a:rPr>
              <a:t>смартфон,</a:t>
            </a:r>
            <a:r>
              <a:rPr lang="ru-RU" spc="-10">
                <a:solidFill>
                  <a:schemeClr val="bg1"/>
                </a:solidFill>
                <a:latin typeface="Bahnschrift"/>
                <a:ea typeface="Times New Roman"/>
              </a:rPr>
              <a:t> </a:t>
            </a:r>
            <a:r>
              <a:rPr lang="ru-RU">
                <a:solidFill>
                  <a:schemeClr val="bg1"/>
                </a:solidFill>
                <a:latin typeface="Bahnschrift"/>
                <a:ea typeface="Times New Roman"/>
              </a:rPr>
              <a:t>ТВ,</a:t>
            </a:r>
            <a:r>
              <a:rPr lang="ru-RU" spc="-20">
                <a:solidFill>
                  <a:schemeClr val="bg1"/>
                </a:solidFill>
                <a:latin typeface="Bahnschrift"/>
                <a:ea typeface="Times New Roman"/>
              </a:rPr>
              <a:t> </a:t>
            </a:r>
            <a:r>
              <a:rPr lang="ru-RU">
                <a:solidFill>
                  <a:schemeClr val="bg1"/>
                </a:solidFill>
                <a:latin typeface="Bahnschrift"/>
                <a:ea typeface="Times New Roman"/>
              </a:rPr>
              <a:t>ПК).</a:t>
            </a:r>
            <a:endParaRPr lang="ru-RU" b="1">
              <a:solidFill>
                <a:schemeClr val="bg1"/>
              </a:solidFill>
              <a:latin typeface="Bahnschrift"/>
              <a:ea typeface="Times New Roman"/>
            </a:endParaRPr>
          </a:p>
          <a:p>
            <a:pPr indent="540385" algn="just">
              <a:spcAft>
                <a:spcPts val="0"/>
              </a:spcAft>
              <a:defRPr/>
            </a:pPr>
            <a:r>
              <a:rPr lang="ru-RU" b="1">
                <a:solidFill>
                  <a:srgbClr val="FFFF00"/>
                </a:solidFill>
                <a:latin typeface="Bahnschrift"/>
                <a:ea typeface="Times New Roman"/>
              </a:rPr>
              <a:t>Полетный контролер </a:t>
            </a:r>
            <a:r>
              <a:rPr lang="ru-RU">
                <a:solidFill>
                  <a:schemeClr val="bg1"/>
                </a:solidFill>
                <a:latin typeface="Bahnschrift"/>
                <a:ea typeface="Times New Roman"/>
              </a:rPr>
              <a:t>-</a:t>
            </a:r>
            <a:r>
              <a:rPr lang="ru-RU" spc="-20">
                <a:solidFill>
                  <a:schemeClr val="bg1"/>
                </a:solidFill>
                <a:latin typeface="Bahnschrift"/>
                <a:ea typeface="Times New Roman"/>
              </a:rPr>
              <a:t> </a:t>
            </a:r>
            <a:r>
              <a:rPr lang="ru-RU">
                <a:solidFill>
                  <a:schemeClr val="bg1"/>
                </a:solidFill>
                <a:latin typeface="Bahnschrift"/>
                <a:ea typeface="Times New Roman"/>
              </a:rPr>
              <a:t>обработка</a:t>
            </a:r>
            <a:r>
              <a:rPr lang="ru-RU" spc="-15">
                <a:solidFill>
                  <a:schemeClr val="bg1"/>
                </a:solidFill>
                <a:latin typeface="Bahnschrift"/>
                <a:ea typeface="Times New Roman"/>
              </a:rPr>
              <a:t> </a:t>
            </a:r>
            <a:r>
              <a:rPr lang="ru-RU">
                <a:solidFill>
                  <a:schemeClr val="bg1"/>
                </a:solidFill>
                <a:latin typeface="Bahnschrift"/>
                <a:ea typeface="Times New Roman"/>
              </a:rPr>
              <a:t>команд</a:t>
            </a:r>
            <a:r>
              <a:rPr lang="ru-RU" spc="-10">
                <a:solidFill>
                  <a:schemeClr val="bg1"/>
                </a:solidFill>
                <a:latin typeface="Bahnschrift"/>
                <a:ea typeface="Times New Roman"/>
              </a:rPr>
              <a:t> </a:t>
            </a:r>
            <a:r>
              <a:rPr lang="ru-RU">
                <a:solidFill>
                  <a:schemeClr val="bg1"/>
                </a:solidFill>
                <a:latin typeface="Bahnschrift"/>
                <a:ea typeface="Times New Roman"/>
              </a:rPr>
              <a:t>и</a:t>
            </a:r>
            <a:r>
              <a:rPr lang="ru-RU" spc="-15">
                <a:solidFill>
                  <a:schemeClr val="bg1"/>
                </a:solidFill>
                <a:latin typeface="Bahnschrift"/>
                <a:ea typeface="Times New Roman"/>
              </a:rPr>
              <a:t> </a:t>
            </a:r>
            <a:r>
              <a:rPr lang="ru-RU">
                <a:solidFill>
                  <a:schemeClr val="bg1"/>
                </a:solidFill>
                <a:latin typeface="Bahnschrift"/>
                <a:ea typeface="Times New Roman"/>
              </a:rPr>
              <a:t>информации.</a:t>
            </a:r>
            <a:endParaRPr/>
          </a:p>
        </p:txBody>
      </p:sp>
    </p:spTree>
    <p:extLst>
      <p:ext uri="{BB962C8B-B14F-4D97-AF65-F5344CB8AC3E}">
        <p14:creationId xmlns:p14="http://schemas.microsoft.com/office/powerpoint/2010/main" val="205292631"/>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Рисунок 1"/>
          <p:cNvPicPr/>
          <p:nvPr/>
        </p:nvPicPr>
        <p:blipFill>
          <a:blip r:embed="rId2"/>
          <a:stretch/>
        </p:blipFill>
        <p:spPr bwMode="auto">
          <a:xfrm>
            <a:off x="1907704" y="1556792"/>
            <a:ext cx="5112568" cy="4968552"/>
          </a:xfrm>
          <a:prstGeom prst="rect">
            <a:avLst/>
          </a:prstGeom>
          <a:ln w="0">
            <a:noFill/>
          </a:ln>
          <a:effectLst>
            <a:softEdge rad="63500"/>
          </a:effectLst>
        </p:spPr>
      </p:pic>
      <p:sp>
        <p:nvSpPr>
          <p:cNvPr id="5" name="Прямоугольник 4"/>
          <p:cNvSpPr/>
          <p:nvPr/>
        </p:nvSpPr>
        <p:spPr bwMode="auto">
          <a:xfrm>
            <a:off x="4211960" y="548680"/>
            <a:ext cx="4536504" cy="830997"/>
          </a:xfrm>
          <a:prstGeom prst="rect">
            <a:avLst/>
          </a:prstGeom>
        </p:spPr>
        <p:txBody>
          <a:bodyPr wrap="square">
            <a:spAutoFit/>
          </a:bodyPr>
          <a:lstStyle/>
          <a:p>
            <a:pPr marL="12600" algn="ctr">
              <a:lnSpc>
                <a:spcPct val="100000"/>
              </a:lnSpc>
              <a:spcBef>
                <a:spcPts val="99"/>
              </a:spcBef>
              <a:defRPr/>
            </a:pPr>
            <a:r>
              <a:rPr lang="ru-RU" sz="2400" b="1" spc="-35" dirty="0">
                <a:solidFill>
                  <a:srgbClr val="FFFF00"/>
                </a:solidFill>
                <a:latin typeface="Bahnschrift"/>
              </a:rPr>
              <a:t>Основные</a:t>
            </a:r>
            <a:r>
              <a:rPr lang="ru-RU" sz="2400" b="1" spc="-46" dirty="0">
                <a:solidFill>
                  <a:srgbClr val="FFFF00"/>
                </a:solidFill>
                <a:latin typeface="Bahnschrift"/>
              </a:rPr>
              <a:t> </a:t>
            </a:r>
            <a:r>
              <a:rPr lang="ru-RU" sz="2400" b="1" spc="-26" dirty="0">
                <a:solidFill>
                  <a:srgbClr val="FFFF00"/>
                </a:solidFill>
                <a:latin typeface="Bahnschrift"/>
              </a:rPr>
              <a:t>элементы аппаратуры управления</a:t>
            </a:r>
            <a:endParaRPr lang="ru-RU" sz="2400" spc="-1" dirty="0">
              <a:solidFill>
                <a:srgbClr val="FFFF00"/>
              </a:solidFill>
              <a:latin typeface="Bahnschrift"/>
            </a:endParaRPr>
          </a:p>
        </p:txBody>
      </p:sp>
    </p:spTree>
    <p:extLst>
      <p:ext uri="{BB962C8B-B14F-4D97-AF65-F5344CB8AC3E}">
        <p14:creationId xmlns:p14="http://schemas.microsoft.com/office/powerpoint/2010/main" val="4003850220"/>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Рисунок 2"/>
          <p:cNvPicPr/>
          <p:nvPr/>
        </p:nvPicPr>
        <p:blipFill>
          <a:blip r:embed="rId2"/>
          <a:stretch/>
        </p:blipFill>
        <p:spPr bwMode="auto">
          <a:xfrm>
            <a:off x="323528" y="1556792"/>
            <a:ext cx="8640960" cy="4824536"/>
          </a:xfrm>
          <a:prstGeom prst="rect">
            <a:avLst/>
          </a:prstGeom>
          <a:ln w="0">
            <a:noFill/>
          </a:ln>
          <a:effectLst>
            <a:softEdge rad="63500"/>
          </a:effectLst>
        </p:spPr>
      </p:pic>
      <p:sp>
        <p:nvSpPr>
          <p:cNvPr id="4" name="Прямоугольник 3"/>
          <p:cNvSpPr/>
          <p:nvPr/>
        </p:nvSpPr>
        <p:spPr bwMode="auto">
          <a:xfrm>
            <a:off x="3851920" y="260648"/>
            <a:ext cx="5112568" cy="1200329"/>
          </a:xfrm>
          <a:prstGeom prst="rect">
            <a:avLst/>
          </a:prstGeom>
        </p:spPr>
        <p:txBody>
          <a:bodyPr wrap="square">
            <a:spAutoFit/>
          </a:bodyPr>
          <a:lstStyle/>
          <a:p>
            <a:pPr marL="12600" algn="ctr">
              <a:lnSpc>
                <a:spcPct val="100000"/>
              </a:lnSpc>
              <a:spcBef>
                <a:spcPts val="99"/>
              </a:spcBef>
              <a:defRPr/>
            </a:pPr>
            <a:r>
              <a:rPr lang="ru-RU" sz="2400" b="1" spc="-35" dirty="0">
                <a:solidFill>
                  <a:srgbClr val="FFFF00"/>
                </a:solidFill>
                <a:latin typeface="Bahnschrift"/>
              </a:rPr>
              <a:t>Основы взаимодействия </a:t>
            </a:r>
            <a:r>
              <a:rPr lang="ru-RU" sz="2400" b="1" spc="-46" dirty="0">
                <a:solidFill>
                  <a:srgbClr val="FFFF00"/>
                </a:solidFill>
                <a:latin typeface="Bahnschrift"/>
              </a:rPr>
              <a:t> аппаратуры управления </a:t>
            </a:r>
            <a:r>
              <a:rPr lang="ru-RU" sz="2400" b="1" spc="-26" dirty="0">
                <a:solidFill>
                  <a:srgbClr val="FFFF00"/>
                </a:solidFill>
                <a:latin typeface="Bahnschrift"/>
              </a:rPr>
              <a:t>с элементами БАС</a:t>
            </a:r>
            <a:endParaRPr lang="ru-RU" sz="2400" spc="-1" dirty="0">
              <a:solidFill>
                <a:srgbClr val="FFFF00"/>
              </a:solidFill>
              <a:latin typeface="Bahnschrift"/>
            </a:endParaRPr>
          </a:p>
        </p:txBody>
      </p:sp>
    </p:spTree>
    <p:extLst>
      <p:ext uri="{BB962C8B-B14F-4D97-AF65-F5344CB8AC3E}">
        <p14:creationId xmlns:p14="http://schemas.microsoft.com/office/powerpoint/2010/main" val="3341824728"/>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Picture 2" descr="https://i.pinimg.com/originals/42/bc/4d/42bc4d466ae84b3b0f2507a459d37ac6.png"/>
          <p:cNvPicPr>
            <a:picLocks noChangeAspect="1" noChangeArrowheads="1"/>
          </p:cNvPicPr>
          <p:nvPr/>
        </p:nvPicPr>
        <p:blipFill>
          <a:blip r:embed="rId2"/>
          <a:stretch/>
        </p:blipFill>
        <p:spPr bwMode="auto">
          <a:xfrm>
            <a:off x="467544" y="1556792"/>
            <a:ext cx="8246265" cy="5412111"/>
          </a:xfrm>
          <a:prstGeom prst="rect">
            <a:avLst/>
          </a:prstGeom>
          <a:noFill/>
        </p:spPr>
      </p:pic>
      <p:sp>
        <p:nvSpPr>
          <p:cNvPr id="3" name="Прямоугольник 2"/>
          <p:cNvSpPr/>
          <p:nvPr/>
        </p:nvSpPr>
        <p:spPr bwMode="auto">
          <a:xfrm>
            <a:off x="4355976" y="260648"/>
            <a:ext cx="4536504" cy="1200329"/>
          </a:xfrm>
          <a:prstGeom prst="rect">
            <a:avLst/>
          </a:prstGeom>
        </p:spPr>
        <p:txBody>
          <a:bodyPr wrap="square">
            <a:spAutoFit/>
          </a:bodyPr>
          <a:lstStyle/>
          <a:p>
            <a:pPr marL="12600" algn="ctr">
              <a:lnSpc>
                <a:spcPct val="100000"/>
              </a:lnSpc>
              <a:spcBef>
                <a:spcPts val="99"/>
              </a:spcBef>
              <a:defRPr/>
            </a:pPr>
            <a:r>
              <a:rPr lang="ru-RU" sz="2400" b="1" spc="-35" dirty="0" err="1">
                <a:solidFill>
                  <a:srgbClr val="FFFF00"/>
                </a:solidFill>
                <a:latin typeface="Bahnschrift"/>
              </a:rPr>
              <a:t>Аэроскоп</a:t>
            </a:r>
            <a:r>
              <a:rPr lang="ru-RU" sz="2400" b="1" spc="-35" dirty="0">
                <a:solidFill>
                  <a:srgbClr val="FFFF00"/>
                </a:solidFill>
                <a:latin typeface="Bahnschrift"/>
              </a:rPr>
              <a:t> </a:t>
            </a:r>
            <a:r>
              <a:rPr lang="ru-RU" sz="2400" b="1" spc="-35" dirty="0" smtClean="0">
                <a:solidFill>
                  <a:srgbClr val="FFFF00"/>
                </a:solidFill>
                <a:latin typeface="Bahnschrift"/>
              </a:rPr>
              <a:t>- </a:t>
            </a:r>
            <a:r>
              <a:rPr lang="ru-RU" sz="2400" b="1" dirty="0">
                <a:solidFill>
                  <a:srgbClr val="FFFF00"/>
                </a:solidFill>
                <a:latin typeface="Bahnschrift"/>
              </a:rPr>
              <a:t>комплекс обнаружения и распознавания БПЛА</a:t>
            </a:r>
            <a:endParaRPr lang="ru-RU" sz="2400" b="1" spc="-1" dirty="0">
              <a:solidFill>
                <a:srgbClr val="FFFF00"/>
              </a:solidFill>
              <a:latin typeface="Bahnschrift"/>
            </a:endParaRPr>
          </a:p>
        </p:txBody>
      </p:sp>
    </p:spTree>
    <p:extLst>
      <p:ext uri="{BB962C8B-B14F-4D97-AF65-F5344CB8AC3E}">
        <p14:creationId xmlns:p14="http://schemas.microsoft.com/office/powerpoint/2010/main" val="167559812"/>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Прямоугольник 204"/>
          <p:cNvSpPr/>
          <p:nvPr/>
        </p:nvSpPr>
        <p:spPr>
          <a:xfrm>
            <a:off x="4427984" y="611919"/>
            <a:ext cx="3647765" cy="831222"/>
          </a:xfrm>
          <a:prstGeom prst="rect">
            <a:avLst/>
          </a:prstGeom>
          <a:noFill/>
          <a:ln w="0">
            <a:noFill/>
          </a:ln>
        </p:spPr>
        <p:style>
          <a:lnRef idx="0">
            <a:scrgbClr r="0" g="0" b="0"/>
          </a:lnRef>
          <a:fillRef idx="0">
            <a:scrgbClr r="0" g="0" b="0"/>
          </a:fillRef>
          <a:effectRef idx="0">
            <a:scrgbClr r="0" g="0" b="0"/>
          </a:effectRef>
          <a:fontRef idx="minor"/>
        </p:style>
        <p:txBody>
          <a:bodyPr lIns="67491" tIns="33746" rIns="67491" bIns="33746" anchor="t">
            <a:noAutofit/>
          </a:bodyPr>
          <a:lstStyle/>
          <a:p>
            <a:pPr marL="9449" algn="ctr">
              <a:lnSpc>
                <a:spcPts val="1953"/>
              </a:lnSpc>
            </a:pPr>
            <a:r>
              <a:rPr lang="ru-RU" b="1" spc="-1" dirty="0">
                <a:solidFill>
                  <a:srgbClr val="FFFFFF"/>
                </a:solidFill>
                <a:latin typeface="Arial"/>
                <a:ea typeface="Microsoft YaHei"/>
              </a:rPr>
              <a:t>История БВС</a:t>
            </a:r>
            <a:endParaRPr lang="ru-RU" spc="-1" dirty="0">
              <a:solidFill>
                <a:srgbClr val="FFFFFF"/>
              </a:solidFill>
              <a:latin typeface="Arial"/>
            </a:endParaRPr>
          </a:p>
          <a:p>
            <a:pPr marL="9449" algn="ctr">
              <a:lnSpc>
                <a:spcPts val="1953"/>
              </a:lnSpc>
            </a:pPr>
            <a:r>
              <a:rPr lang="ru-RU" b="1" spc="-1" dirty="0">
                <a:solidFill>
                  <a:srgbClr val="FFFFFF"/>
                </a:solidFill>
                <a:latin typeface="Arial"/>
                <a:ea typeface="Microsoft YaHei"/>
              </a:rPr>
              <a:t>Период</a:t>
            </a:r>
            <a:r>
              <a:rPr lang="ru-RU" b="1" spc="-45" dirty="0">
                <a:solidFill>
                  <a:srgbClr val="FFFFFF"/>
                </a:solidFill>
                <a:latin typeface="Arial"/>
                <a:ea typeface="Microsoft YaHei"/>
              </a:rPr>
              <a:t> </a:t>
            </a:r>
            <a:r>
              <a:rPr lang="ru-RU" b="1" spc="-1" dirty="0">
                <a:solidFill>
                  <a:srgbClr val="FFFFFF"/>
                </a:solidFill>
                <a:latin typeface="Arial"/>
                <a:ea typeface="Microsoft YaHei"/>
              </a:rPr>
              <a:t>до</a:t>
            </a:r>
            <a:r>
              <a:rPr lang="ru-RU" b="1" spc="-41" dirty="0">
                <a:solidFill>
                  <a:srgbClr val="FFFFFF"/>
                </a:solidFill>
                <a:latin typeface="Arial"/>
                <a:ea typeface="Microsoft YaHei"/>
              </a:rPr>
              <a:t> </a:t>
            </a:r>
            <a:r>
              <a:rPr lang="ru-RU" b="1" spc="-1" dirty="0">
                <a:solidFill>
                  <a:srgbClr val="FFFFFF"/>
                </a:solidFill>
                <a:latin typeface="Arial"/>
                <a:ea typeface="Microsoft YaHei"/>
              </a:rPr>
              <a:t>и</a:t>
            </a:r>
            <a:r>
              <a:rPr lang="ru-RU" b="1" spc="-45" dirty="0">
                <a:solidFill>
                  <a:srgbClr val="FFFFFF"/>
                </a:solidFill>
                <a:latin typeface="Arial"/>
                <a:ea typeface="Microsoft YaHei"/>
              </a:rPr>
              <a:t> </a:t>
            </a:r>
            <a:r>
              <a:rPr lang="ru-RU" b="1" spc="-1" dirty="0">
                <a:solidFill>
                  <a:srgbClr val="FFFFFF"/>
                </a:solidFill>
                <a:latin typeface="Arial"/>
                <a:ea typeface="Microsoft YaHei"/>
              </a:rPr>
              <a:t>после</a:t>
            </a:r>
            <a:r>
              <a:rPr lang="ru-RU" b="1" spc="-39" dirty="0">
                <a:solidFill>
                  <a:srgbClr val="FFFFFF"/>
                </a:solidFill>
                <a:latin typeface="Arial"/>
                <a:ea typeface="Microsoft YaHei"/>
              </a:rPr>
              <a:t> </a:t>
            </a:r>
            <a:r>
              <a:rPr lang="ru-RU" b="1" spc="-1" dirty="0">
                <a:solidFill>
                  <a:srgbClr val="FFFFFF"/>
                </a:solidFill>
                <a:latin typeface="Arial"/>
                <a:ea typeface="Microsoft YaHei"/>
              </a:rPr>
              <a:t>Первой</a:t>
            </a:r>
            <a:r>
              <a:rPr lang="ru-RU" b="1" spc="-31" dirty="0">
                <a:solidFill>
                  <a:srgbClr val="FFFFFF"/>
                </a:solidFill>
                <a:latin typeface="Arial"/>
                <a:ea typeface="Microsoft YaHei"/>
              </a:rPr>
              <a:t> </a:t>
            </a:r>
            <a:r>
              <a:rPr lang="ru-RU" b="1" spc="-1" dirty="0">
                <a:solidFill>
                  <a:srgbClr val="FFFFFF"/>
                </a:solidFill>
                <a:latin typeface="Arial"/>
                <a:ea typeface="Microsoft YaHei"/>
              </a:rPr>
              <a:t>мировой</a:t>
            </a:r>
            <a:r>
              <a:rPr lang="ru-RU" b="1" spc="-31" dirty="0">
                <a:solidFill>
                  <a:srgbClr val="FFFFFF"/>
                </a:solidFill>
                <a:latin typeface="Arial"/>
                <a:ea typeface="Microsoft YaHei"/>
              </a:rPr>
              <a:t> </a:t>
            </a:r>
            <a:r>
              <a:rPr lang="ru-RU" b="1" spc="-9" dirty="0">
                <a:solidFill>
                  <a:srgbClr val="FFFFFF"/>
                </a:solidFill>
                <a:latin typeface="Arial"/>
                <a:ea typeface="Microsoft YaHei"/>
              </a:rPr>
              <a:t>войны</a:t>
            </a:r>
            <a:endParaRPr lang="ru-RU" spc="-1" dirty="0">
              <a:solidFill>
                <a:srgbClr val="FFFFFF"/>
              </a:solidFill>
              <a:latin typeface="Arial"/>
            </a:endParaRPr>
          </a:p>
        </p:txBody>
      </p:sp>
      <p:sp>
        <p:nvSpPr>
          <p:cNvPr id="206" name="object 10"/>
          <p:cNvSpPr/>
          <p:nvPr/>
        </p:nvSpPr>
        <p:spPr>
          <a:xfrm>
            <a:off x="269965" y="1267392"/>
            <a:ext cx="5958219" cy="4813420"/>
          </a:xfrm>
          <a:prstGeom prst="rect">
            <a:avLst/>
          </a:prstGeom>
          <a:noFill/>
          <a:ln w="0">
            <a:noFill/>
          </a:ln>
        </p:spPr>
        <p:style>
          <a:lnRef idx="0">
            <a:scrgbClr r="0" g="0" b="0"/>
          </a:lnRef>
          <a:fillRef idx="0">
            <a:scrgbClr r="0" g="0" b="0"/>
          </a:fillRef>
          <a:effectRef idx="0">
            <a:scrgbClr r="0" g="0" b="0"/>
          </a:effectRef>
          <a:fontRef idx="minor"/>
        </p:style>
        <p:txBody>
          <a:bodyPr wrap="square" lIns="0" tIns="9449" rIns="0" bIns="0" anchor="t">
            <a:spAutoFit/>
          </a:bodyPr>
          <a:lstStyle/>
          <a:p>
            <a:pPr marL="339075">
              <a:lnSpc>
                <a:spcPts val="4113"/>
              </a:lnSpc>
            </a:pPr>
            <a:endParaRPr lang="ru-RU" sz="3600" spc="-1" dirty="0">
              <a:solidFill>
                <a:srgbClr val="FFFFFF"/>
              </a:solidFill>
              <a:latin typeface="Arial"/>
            </a:endParaRPr>
          </a:p>
          <a:p>
            <a:pPr marL="9449" algn="just"/>
            <a:r>
              <a:rPr lang="ru-RU" sz="1350" spc="-1" dirty="0">
                <a:solidFill>
                  <a:srgbClr val="FFFFFF"/>
                </a:solidFill>
                <a:latin typeface="Arial"/>
                <a:ea typeface="Microsoft YaHei"/>
              </a:rPr>
              <a:t>В</a:t>
            </a:r>
            <a:r>
              <a:rPr lang="ru-RU" sz="1350" spc="-19" dirty="0">
                <a:solidFill>
                  <a:srgbClr val="FFFFFF"/>
                </a:solidFill>
                <a:latin typeface="Arial"/>
                <a:ea typeface="Microsoft YaHei"/>
              </a:rPr>
              <a:t> </a:t>
            </a:r>
            <a:r>
              <a:rPr lang="ru-RU" sz="1350" spc="-1" dirty="0">
                <a:solidFill>
                  <a:srgbClr val="FFFFFF"/>
                </a:solidFill>
                <a:latin typeface="Arial"/>
                <a:ea typeface="Microsoft YaHei"/>
              </a:rPr>
              <a:t>период</a:t>
            </a:r>
            <a:r>
              <a:rPr lang="ru-RU" sz="1350" spc="-34" dirty="0">
                <a:solidFill>
                  <a:srgbClr val="FFFFFF"/>
                </a:solidFill>
                <a:latin typeface="Arial"/>
                <a:ea typeface="Microsoft YaHei"/>
              </a:rPr>
              <a:t> </a:t>
            </a:r>
            <a:r>
              <a:rPr lang="ru-RU" sz="1350" spc="-1" dirty="0">
                <a:solidFill>
                  <a:srgbClr val="FFFFFF"/>
                </a:solidFill>
                <a:latin typeface="Arial"/>
                <a:ea typeface="Microsoft YaHei"/>
              </a:rPr>
              <a:t>от</a:t>
            </a:r>
            <a:r>
              <a:rPr lang="ru-RU" sz="1350" spc="-24" dirty="0">
                <a:solidFill>
                  <a:srgbClr val="FFFFFF"/>
                </a:solidFill>
                <a:latin typeface="Arial"/>
                <a:ea typeface="Microsoft YaHei"/>
              </a:rPr>
              <a:t> </a:t>
            </a:r>
            <a:r>
              <a:rPr lang="ru-RU" sz="1350" spc="-1" dirty="0">
                <a:solidFill>
                  <a:srgbClr val="FFFFFF"/>
                </a:solidFill>
                <a:latin typeface="Arial"/>
                <a:ea typeface="Microsoft YaHei"/>
              </a:rPr>
              <a:t>зарождения</a:t>
            </a:r>
            <a:r>
              <a:rPr lang="ru-RU" sz="1350" spc="-34" dirty="0">
                <a:solidFill>
                  <a:srgbClr val="FFFFFF"/>
                </a:solidFill>
                <a:latin typeface="Arial"/>
                <a:ea typeface="Microsoft YaHei"/>
              </a:rPr>
              <a:t> </a:t>
            </a:r>
            <a:r>
              <a:rPr lang="ru-RU" sz="1350" spc="-1" dirty="0">
                <a:solidFill>
                  <a:srgbClr val="FFFFFF"/>
                </a:solidFill>
                <a:latin typeface="Arial"/>
                <a:ea typeface="Microsoft YaHei"/>
              </a:rPr>
              <a:t>идеи</a:t>
            </a:r>
            <a:r>
              <a:rPr lang="ru-RU" sz="1350" spc="-34" dirty="0">
                <a:solidFill>
                  <a:srgbClr val="FFFFFF"/>
                </a:solidFill>
                <a:latin typeface="Arial"/>
                <a:ea typeface="Microsoft YaHei"/>
              </a:rPr>
              <a:t> </a:t>
            </a:r>
            <a:r>
              <a:rPr lang="ru-RU" sz="1350" spc="-1" dirty="0">
                <a:solidFill>
                  <a:srgbClr val="FFFFFF"/>
                </a:solidFill>
                <a:latin typeface="Arial"/>
                <a:ea typeface="Microsoft YaHei"/>
              </a:rPr>
              <a:t>беспилотных</a:t>
            </a:r>
            <a:r>
              <a:rPr lang="ru-RU" sz="1350" spc="-34" dirty="0">
                <a:solidFill>
                  <a:srgbClr val="FFFFFF"/>
                </a:solidFill>
                <a:latin typeface="Arial"/>
                <a:ea typeface="Microsoft YaHei"/>
              </a:rPr>
              <a:t> </a:t>
            </a:r>
            <a:r>
              <a:rPr lang="ru-RU" sz="1350" spc="-1" dirty="0">
                <a:solidFill>
                  <a:srgbClr val="FFFFFF"/>
                </a:solidFill>
                <a:latin typeface="Arial"/>
                <a:ea typeface="Microsoft YaHei"/>
              </a:rPr>
              <a:t>летательных</a:t>
            </a:r>
            <a:r>
              <a:rPr lang="ru-RU" sz="1350" spc="-34" dirty="0">
                <a:solidFill>
                  <a:srgbClr val="FFFFFF"/>
                </a:solidFill>
                <a:latin typeface="Arial"/>
                <a:ea typeface="Microsoft YaHei"/>
              </a:rPr>
              <a:t> </a:t>
            </a:r>
            <a:r>
              <a:rPr lang="ru-RU" sz="1350" spc="-1" dirty="0">
                <a:solidFill>
                  <a:srgbClr val="FFFFFF"/>
                </a:solidFill>
                <a:latin typeface="Arial"/>
                <a:ea typeface="Microsoft YaHei"/>
              </a:rPr>
              <a:t>аппаратов</a:t>
            </a:r>
            <a:r>
              <a:rPr lang="ru-RU" sz="1350" spc="-34" dirty="0">
                <a:solidFill>
                  <a:srgbClr val="FFFFFF"/>
                </a:solidFill>
                <a:latin typeface="Arial"/>
                <a:ea typeface="Microsoft YaHei"/>
              </a:rPr>
              <a:t> </a:t>
            </a:r>
            <a:r>
              <a:rPr lang="ru-RU" sz="1350" spc="-1" dirty="0">
                <a:solidFill>
                  <a:srgbClr val="FFFFFF"/>
                </a:solidFill>
                <a:latin typeface="Arial"/>
                <a:ea typeface="Microsoft YaHei"/>
              </a:rPr>
              <a:t>до</a:t>
            </a:r>
            <a:r>
              <a:rPr lang="ru-RU" sz="1350" spc="-24" dirty="0">
                <a:solidFill>
                  <a:srgbClr val="FFFFFF"/>
                </a:solidFill>
                <a:latin typeface="Arial"/>
                <a:ea typeface="Microsoft YaHei"/>
              </a:rPr>
              <a:t> </a:t>
            </a:r>
            <a:r>
              <a:rPr lang="ru-RU" sz="1350" spc="-1" dirty="0">
                <a:solidFill>
                  <a:srgbClr val="FFFFFF"/>
                </a:solidFill>
                <a:latin typeface="Arial"/>
                <a:ea typeface="Microsoft YaHei"/>
              </a:rPr>
              <a:t>конца</a:t>
            </a:r>
            <a:r>
              <a:rPr lang="ru-RU" sz="1350" spc="-24" dirty="0">
                <a:solidFill>
                  <a:srgbClr val="FFFFFF"/>
                </a:solidFill>
                <a:latin typeface="Arial"/>
                <a:ea typeface="Microsoft YaHei"/>
              </a:rPr>
              <a:t> </a:t>
            </a:r>
            <a:r>
              <a:rPr lang="ru-RU" sz="1350" spc="-1" dirty="0">
                <a:solidFill>
                  <a:srgbClr val="FFFFFF"/>
                </a:solidFill>
                <a:latin typeface="Arial"/>
                <a:ea typeface="Microsoft YaHei"/>
              </a:rPr>
              <a:t>Первой</a:t>
            </a:r>
            <a:r>
              <a:rPr lang="ru-RU" sz="1350" spc="-34" dirty="0">
                <a:solidFill>
                  <a:srgbClr val="FFFFFF"/>
                </a:solidFill>
                <a:latin typeface="Arial"/>
                <a:ea typeface="Microsoft YaHei"/>
              </a:rPr>
              <a:t> </a:t>
            </a:r>
            <a:r>
              <a:rPr lang="ru-RU" sz="1350" spc="-1" dirty="0">
                <a:solidFill>
                  <a:srgbClr val="FFFFFF"/>
                </a:solidFill>
                <a:latin typeface="Arial"/>
                <a:ea typeface="Microsoft YaHei"/>
              </a:rPr>
              <a:t>мировой</a:t>
            </a:r>
            <a:r>
              <a:rPr lang="ru-RU" sz="1350" spc="-39" dirty="0">
                <a:solidFill>
                  <a:srgbClr val="FFFFFF"/>
                </a:solidFill>
                <a:latin typeface="Arial"/>
                <a:ea typeface="Microsoft YaHei"/>
              </a:rPr>
              <a:t> </a:t>
            </a:r>
            <a:r>
              <a:rPr lang="ru-RU" sz="1350" spc="-9" dirty="0">
                <a:solidFill>
                  <a:srgbClr val="FFFFFF"/>
                </a:solidFill>
                <a:latin typeface="Arial"/>
                <a:ea typeface="Microsoft YaHei"/>
              </a:rPr>
              <a:t>войны, </a:t>
            </a:r>
            <a:r>
              <a:rPr lang="ru-RU" sz="1350" spc="-1" dirty="0">
                <a:solidFill>
                  <a:srgbClr val="FFFFFF"/>
                </a:solidFill>
                <a:latin typeface="Arial"/>
                <a:ea typeface="Microsoft YaHei"/>
              </a:rPr>
              <a:t>прослеживается</a:t>
            </a:r>
            <a:r>
              <a:rPr lang="ru-RU" sz="1350" spc="-54" dirty="0">
                <a:solidFill>
                  <a:srgbClr val="FFFFFF"/>
                </a:solidFill>
                <a:latin typeface="Arial"/>
                <a:ea typeface="Microsoft YaHei"/>
              </a:rPr>
              <a:t> </a:t>
            </a:r>
            <a:r>
              <a:rPr lang="ru-RU" sz="1350" spc="-1" dirty="0">
                <a:solidFill>
                  <a:srgbClr val="FFFFFF"/>
                </a:solidFill>
                <a:latin typeface="Arial"/>
                <a:ea typeface="Microsoft YaHei"/>
              </a:rPr>
              <a:t>устойчивая</a:t>
            </a:r>
            <a:r>
              <a:rPr lang="ru-RU" sz="1350" spc="-49" dirty="0">
                <a:solidFill>
                  <a:srgbClr val="FFFFFF"/>
                </a:solidFill>
                <a:latin typeface="Arial"/>
                <a:ea typeface="Microsoft YaHei"/>
              </a:rPr>
              <a:t> </a:t>
            </a:r>
            <a:r>
              <a:rPr lang="ru-RU" sz="1350" spc="-1" dirty="0">
                <a:solidFill>
                  <a:srgbClr val="FFFFFF"/>
                </a:solidFill>
                <a:latin typeface="Arial"/>
                <a:ea typeface="Microsoft YaHei"/>
              </a:rPr>
              <a:t>закономерность, что </a:t>
            </a:r>
            <a:r>
              <a:rPr lang="ru-RU" sz="1350" spc="-41" dirty="0">
                <a:solidFill>
                  <a:srgbClr val="FFFFFF"/>
                </a:solidFill>
                <a:latin typeface="Arial"/>
                <a:ea typeface="Microsoft YaHei"/>
              </a:rPr>
              <a:t> одни </a:t>
            </a:r>
            <a:r>
              <a:rPr lang="ru-RU" sz="1350" spc="-45" dirty="0">
                <a:solidFill>
                  <a:srgbClr val="FFFFFF"/>
                </a:solidFill>
                <a:latin typeface="Arial"/>
                <a:ea typeface="Microsoft YaHei"/>
              </a:rPr>
              <a:t> </a:t>
            </a:r>
            <a:r>
              <a:rPr lang="ru-RU" sz="1350" spc="-1" dirty="0">
                <a:solidFill>
                  <a:srgbClr val="FFFFFF"/>
                </a:solidFill>
                <a:latin typeface="Arial"/>
                <a:ea typeface="Microsoft YaHei"/>
              </a:rPr>
              <a:t>инженеры</a:t>
            </a:r>
            <a:r>
              <a:rPr lang="ru-RU" sz="1350" spc="-26" dirty="0">
                <a:solidFill>
                  <a:srgbClr val="FFFFFF"/>
                </a:solidFill>
                <a:latin typeface="Arial"/>
                <a:ea typeface="Microsoft YaHei"/>
              </a:rPr>
              <a:t> </a:t>
            </a:r>
            <a:r>
              <a:rPr lang="ru-RU" sz="1350" spc="-1" dirty="0">
                <a:solidFill>
                  <a:srgbClr val="FFFFFF"/>
                </a:solidFill>
                <a:latin typeface="Arial"/>
                <a:ea typeface="Microsoft YaHei"/>
              </a:rPr>
              <a:t>пытались</a:t>
            </a:r>
            <a:r>
              <a:rPr lang="ru-RU" sz="1350" spc="-26" dirty="0">
                <a:solidFill>
                  <a:srgbClr val="FFFFFF"/>
                </a:solidFill>
                <a:latin typeface="Arial"/>
                <a:ea typeface="Microsoft YaHei"/>
              </a:rPr>
              <a:t> </a:t>
            </a:r>
            <a:r>
              <a:rPr lang="ru-RU" sz="1350" spc="-1" dirty="0">
                <a:solidFill>
                  <a:srgbClr val="FFFFFF"/>
                </a:solidFill>
                <a:latin typeface="Arial"/>
                <a:ea typeface="Microsoft YaHei"/>
              </a:rPr>
              <a:t>с</a:t>
            </a:r>
            <a:r>
              <a:rPr lang="ru-RU" sz="1350" spc="-11" dirty="0">
                <a:solidFill>
                  <a:srgbClr val="FFFFFF"/>
                </a:solidFill>
                <a:latin typeface="Arial"/>
                <a:ea typeface="Microsoft YaHei"/>
              </a:rPr>
              <a:t> </a:t>
            </a:r>
            <a:r>
              <a:rPr lang="ru-RU" sz="1350" spc="-1" dirty="0">
                <a:solidFill>
                  <a:srgbClr val="FFFFFF"/>
                </a:solidFill>
                <a:latin typeface="Arial"/>
                <a:ea typeface="Microsoft YaHei"/>
              </a:rPr>
              <a:t>помощью</a:t>
            </a:r>
            <a:r>
              <a:rPr lang="ru-RU" sz="1350" spc="-24" dirty="0">
                <a:solidFill>
                  <a:srgbClr val="FFFFFF"/>
                </a:solidFill>
                <a:latin typeface="Arial"/>
                <a:ea typeface="Microsoft YaHei"/>
              </a:rPr>
              <a:t> </a:t>
            </a:r>
            <a:r>
              <a:rPr lang="ru-RU" sz="1350" spc="-1" dirty="0">
                <a:solidFill>
                  <a:srgbClr val="FFFFFF"/>
                </a:solidFill>
                <a:latin typeface="Arial"/>
                <a:ea typeface="Microsoft YaHei"/>
              </a:rPr>
              <a:t>радио</a:t>
            </a:r>
            <a:r>
              <a:rPr lang="ru-RU" sz="1350" spc="-26" dirty="0">
                <a:solidFill>
                  <a:srgbClr val="FFFFFF"/>
                </a:solidFill>
                <a:latin typeface="Arial"/>
                <a:ea typeface="Microsoft YaHei"/>
              </a:rPr>
              <a:t> </a:t>
            </a:r>
            <a:r>
              <a:rPr lang="ru-RU" sz="1350" spc="-1" dirty="0">
                <a:solidFill>
                  <a:srgbClr val="FFFFFF"/>
                </a:solidFill>
                <a:latin typeface="Arial"/>
                <a:ea typeface="Microsoft YaHei"/>
              </a:rPr>
              <a:t>управлять</a:t>
            </a:r>
            <a:r>
              <a:rPr lang="ru-RU" sz="1350" spc="-26" dirty="0">
                <a:solidFill>
                  <a:srgbClr val="FFFFFF"/>
                </a:solidFill>
                <a:latin typeface="Arial"/>
                <a:ea typeface="Microsoft YaHei"/>
              </a:rPr>
              <a:t> </a:t>
            </a:r>
            <a:r>
              <a:rPr lang="ru-RU" sz="1350" spc="-1" dirty="0">
                <a:solidFill>
                  <a:srgbClr val="FFFFFF"/>
                </a:solidFill>
                <a:latin typeface="Arial"/>
                <a:ea typeface="Microsoft YaHei"/>
              </a:rPr>
              <a:t>автопилотом</a:t>
            </a:r>
            <a:r>
              <a:rPr lang="ru-RU" sz="1350" spc="-26" dirty="0">
                <a:solidFill>
                  <a:srgbClr val="FFFFFF"/>
                </a:solidFill>
                <a:latin typeface="Arial"/>
                <a:ea typeface="Microsoft YaHei"/>
              </a:rPr>
              <a:t> </a:t>
            </a:r>
            <a:r>
              <a:rPr lang="ru-RU" sz="1350" spc="-1" dirty="0">
                <a:solidFill>
                  <a:srgbClr val="FFFFFF"/>
                </a:solidFill>
                <a:latin typeface="Arial"/>
                <a:ea typeface="Microsoft YaHei"/>
              </a:rPr>
              <a:t>на</a:t>
            </a:r>
            <a:r>
              <a:rPr lang="ru-RU" sz="1350" spc="-24" dirty="0">
                <a:solidFill>
                  <a:srgbClr val="FFFFFF"/>
                </a:solidFill>
                <a:latin typeface="Arial"/>
                <a:ea typeface="Microsoft YaHei"/>
              </a:rPr>
              <a:t> </a:t>
            </a:r>
            <a:r>
              <a:rPr lang="ru-RU" sz="1350" spc="-1" dirty="0">
                <a:solidFill>
                  <a:srgbClr val="FFFFFF"/>
                </a:solidFill>
                <a:latin typeface="Arial"/>
                <a:ea typeface="Microsoft YaHei"/>
              </a:rPr>
              <a:t>базе</a:t>
            </a:r>
            <a:r>
              <a:rPr lang="ru-RU" sz="1350" spc="-16" dirty="0">
                <a:solidFill>
                  <a:srgbClr val="FFFFFF"/>
                </a:solidFill>
                <a:latin typeface="Arial"/>
                <a:ea typeface="Microsoft YaHei"/>
              </a:rPr>
              <a:t> </a:t>
            </a:r>
            <a:r>
              <a:rPr lang="ru-RU" sz="1350" spc="-9" dirty="0" err="1">
                <a:solidFill>
                  <a:srgbClr val="FFFFFF"/>
                </a:solidFill>
                <a:latin typeface="Arial"/>
                <a:ea typeface="Microsoft YaHei"/>
              </a:rPr>
              <a:t>гиростабилизатора</a:t>
            </a:r>
            <a:r>
              <a:rPr lang="ru-RU" sz="1350" spc="-9" dirty="0">
                <a:solidFill>
                  <a:srgbClr val="FFFFFF"/>
                </a:solidFill>
                <a:latin typeface="Arial"/>
                <a:ea typeface="Microsoft YaHei"/>
              </a:rPr>
              <a:t>, </a:t>
            </a:r>
            <a:r>
              <a:rPr lang="ru-RU" sz="1350" spc="-1" dirty="0">
                <a:solidFill>
                  <a:srgbClr val="FFFFFF"/>
                </a:solidFill>
                <a:latin typeface="Arial"/>
                <a:ea typeface="Microsoft YaHei"/>
              </a:rPr>
              <a:t>а другие </a:t>
            </a:r>
            <a:r>
              <a:rPr lang="ru-RU" sz="1350" spc="-26" dirty="0">
                <a:solidFill>
                  <a:srgbClr val="FFFFFF"/>
                </a:solidFill>
                <a:latin typeface="Arial"/>
                <a:ea typeface="Microsoft YaHei"/>
              </a:rPr>
              <a:t> </a:t>
            </a:r>
            <a:r>
              <a:rPr lang="ru-RU" sz="1350" spc="-45" dirty="0">
                <a:solidFill>
                  <a:srgbClr val="FFFFFF"/>
                </a:solidFill>
                <a:latin typeface="Arial"/>
                <a:ea typeface="Microsoft YaHei"/>
              </a:rPr>
              <a:t> </a:t>
            </a:r>
            <a:r>
              <a:rPr lang="ru-RU" sz="1350" spc="-1" dirty="0">
                <a:solidFill>
                  <a:srgbClr val="FFFFFF"/>
                </a:solidFill>
                <a:latin typeface="Arial"/>
                <a:ea typeface="Microsoft YaHei"/>
              </a:rPr>
              <a:t>конструкторы</a:t>
            </a:r>
            <a:r>
              <a:rPr lang="ru-RU" sz="1350" spc="-31" dirty="0">
                <a:solidFill>
                  <a:srgbClr val="FFFFFF"/>
                </a:solidFill>
                <a:latin typeface="Arial"/>
                <a:ea typeface="Microsoft YaHei"/>
              </a:rPr>
              <a:t> </a:t>
            </a:r>
            <a:r>
              <a:rPr lang="ru-RU" sz="1350" spc="-1" dirty="0">
                <a:solidFill>
                  <a:srgbClr val="FFFFFF"/>
                </a:solidFill>
                <a:latin typeface="Arial"/>
                <a:ea typeface="Microsoft YaHei"/>
              </a:rPr>
              <a:t>пытались</a:t>
            </a:r>
            <a:r>
              <a:rPr lang="ru-RU" sz="1350" spc="-34" dirty="0">
                <a:solidFill>
                  <a:srgbClr val="FFFFFF"/>
                </a:solidFill>
                <a:latin typeface="Arial"/>
                <a:ea typeface="Microsoft YaHei"/>
              </a:rPr>
              <a:t> </a:t>
            </a:r>
            <a:r>
              <a:rPr lang="ru-RU" sz="1350" spc="-1" dirty="0">
                <a:solidFill>
                  <a:srgbClr val="FFFFFF"/>
                </a:solidFill>
                <a:latin typeface="Arial"/>
                <a:ea typeface="Microsoft YaHei"/>
              </a:rPr>
              <a:t>передавать</a:t>
            </a:r>
            <a:r>
              <a:rPr lang="ru-RU" sz="1350" spc="-34" dirty="0">
                <a:solidFill>
                  <a:srgbClr val="FFFFFF"/>
                </a:solidFill>
                <a:latin typeface="Arial"/>
                <a:ea typeface="Microsoft YaHei"/>
              </a:rPr>
              <a:t> </a:t>
            </a:r>
            <a:r>
              <a:rPr lang="ru-RU" sz="1350" spc="-1" dirty="0">
                <a:solidFill>
                  <a:srgbClr val="FFFFFF"/>
                </a:solidFill>
                <a:latin typeface="Arial"/>
                <a:ea typeface="Microsoft YaHei"/>
              </a:rPr>
              <a:t>радиосигналы</a:t>
            </a:r>
            <a:r>
              <a:rPr lang="ru-RU" sz="1350" spc="-39" dirty="0">
                <a:solidFill>
                  <a:srgbClr val="FFFFFF"/>
                </a:solidFill>
                <a:latin typeface="Arial"/>
                <a:ea typeface="Microsoft YaHei"/>
              </a:rPr>
              <a:t> </a:t>
            </a:r>
            <a:r>
              <a:rPr lang="ru-RU" sz="1350" spc="-1" dirty="0">
                <a:solidFill>
                  <a:srgbClr val="FFFFFF"/>
                </a:solidFill>
                <a:latin typeface="Bahnschrift" panose="020B0502040204020203" pitchFamily="34" charset="0"/>
                <a:ea typeface="Microsoft YaHei"/>
              </a:rPr>
              <a:t>управления</a:t>
            </a:r>
            <a:r>
              <a:rPr lang="ru-RU" sz="1350" spc="-39" dirty="0">
                <a:solidFill>
                  <a:srgbClr val="FFFFFF"/>
                </a:solidFill>
                <a:latin typeface="Arial"/>
                <a:ea typeface="Microsoft YaHei"/>
              </a:rPr>
              <a:t> </a:t>
            </a:r>
            <a:r>
              <a:rPr lang="ru-RU" sz="1350" spc="-1" dirty="0">
                <a:solidFill>
                  <a:srgbClr val="FFFFFF"/>
                </a:solidFill>
                <a:latin typeface="Arial"/>
                <a:ea typeface="Microsoft YaHei"/>
              </a:rPr>
              <a:t>прямо</a:t>
            </a:r>
            <a:r>
              <a:rPr lang="ru-RU" sz="1350" spc="-41" dirty="0">
                <a:solidFill>
                  <a:srgbClr val="FFFFFF"/>
                </a:solidFill>
                <a:latin typeface="Arial"/>
                <a:ea typeface="Microsoft YaHei"/>
              </a:rPr>
              <a:t> </a:t>
            </a:r>
            <a:r>
              <a:rPr lang="ru-RU" sz="1350" spc="-19" dirty="0">
                <a:solidFill>
                  <a:srgbClr val="FFFFFF"/>
                </a:solidFill>
                <a:latin typeface="Arial"/>
                <a:ea typeface="Microsoft YaHei"/>
              </a:rPr>
              <a:t>на </a:t>
            </a:r>
            <a:r>
              <a:rPr lang="ru-RU" sz="1350" spc="-1" dirty="0">
                <a:solidFill>
                  <a:srgbClr val="FFFFFF"/>
                </a:solidFill>
                <a:latin typeface="Arial"/>
                <a:ea typeface="Microsoft YaHei"/>
              </a:rPr>
              <a:t>исполнительные</a:t>
            </a:r>
            <a:r>
              <a:rPr lang="ru-RU" sz="1350" spc="-54" dirty="0">
                <a:solidFill>
                  <a:srgbClr val="FFFFFF"/>
                </a:solidFill>
                <a:latin typeface="Arial"/>
                <a:ea typeface="Microsoft YaHei"/>
              </a:rPr>
              <a:t> </a:t>
            </a:r>
            <a:r>
              <a:rPr lang="ru-RU" sz="1350" spc="-1" dirty="0">
                <a:solidFill>
                  <a:srgbClr val="FFFFFF"/>
                </a:solidFill>
                <a:latin typeface="Arial"/>
                <a:ea typeface="Microsoft YaHei"/>
              </a:rPr>
              <a:t>органы</a:t>
            </a:r>
            <a:r>
              <a:rPr lang="ru-RU" sz="1350" spc="-45" dirty="0">
                <a:solidFill>
                  <a:srgbClr val="FFFFFF"/>
                </a:solidFill>
                <a:latin typeface="Arial"/>
                <a:ea typeface="Microsoft YaHei"/>
              </a:rPr>
              <a:t> </a:t>
            </a:r>
            <a:r>
              <a:rPr lang="ru-RU" sz="1350" spc="-9" dirty="0">
                <a:solidFill>
                  <a:srgbClr val="FFFFFF"/>
                </a:solidFill>
                <a:latin typeface="Arial"/>
                <a:ea typeface="Microsoft YaHei"/>
              </a:rPr>
              <a:t>БВС.</a:t>
            </a:r>
            <a:endParaRPr lang="ru-RU" sz="1350" spc="-1" dirty="0">
              <a:solidFill>
                <a:srgbClr val="FFFFFF"/>
              </a:solidFill>
              <a:latin typeface="Arial"/>
            </a:endParaRPr>
          </a:p>
          <a:p>
            <a:pPr marL="9449" algn="just">
              <a:spcBef>
                <a:spcPts val="1408"/>
              </a:spcBef>
            </a:pPr>
            <a:r>
              <a:rPr lang="ru-RU" sz="1350" spc="-1" dirty="0">
                <a:solidFill>
                  <a:srgbClr val="FFFFFF"/>
                </a:solidFill>
                <a:latin typeface="Arial"/>
                <a:ea typeface="Microsoft YaHei"/>
              </a:rPr>
              <a:t>В</a:t>
            </a:r>
            <a:r>
              <a:rPr lang="ru-RU" sz="1350" spc="-11" dirty="0">
                <a:solidFill>
                  <a:srgbClr val="FFFFFF"/>
                </a:solidFill>
                <a:latin typeface="Arial"/>
                <a:ea typeface="Microsoft YaHei"/>
              </a:rPr>
              <a:t> </a:t>
            </a:r>
            <a:r>
              <a:rPr lang="ru-RU" sz="1350" spc="-1" dirty="0">
                <a:solidFill>
                  <a:srgbClr val="FFFFFF"/>
                </a:solidFill>
                <a:latin typeface="Arial"/>
                <a:ea typeface="Microsoft YaHei"/>
              </a:rPr>
              <a:t>1916</a:t>
            </a:r>
            <a:r>
              <a:rPr lang="ru-RU" sz="1350" spc="-9" dirty="0">
                <a:solidFill>
                  <a:srgbClr val="FFFFFF"/>
                </a:solidFill>
                <a:latin typeface="Arial"/>
                <a:ea typeface="Microsoft YaHei"/>
              </a:rPr>
              <a:t> </a:t>
            </a:r>
            <a:r>
              <a:rPr lang="ru-RU" sz="1350" spc="-1" dirty="0">
                <a:solidFill>
                  <a:srgbClr val="FFFFFF"/>
                </a:solidFill>
                <a:latin typeface="Arial"/>
                <a:ea typeface="Microsoft YaHei"/>
              </a:rPr>
              <a:t>г.</a:t>
            </a:r>
            <a:r>
              <a:rPr lang="ru-RU" sz="1350" spc="-16" dirty="0">
                <a:solidFill>
                  <a:srgbClr val="FFFFFF"/>
                </a:solidFill>
                <a:latin typeface="Arial"/>
                <a:ea typeface="Microsoft YaHei"/>
              </a:rPr>
              <a:t> </a:t>
            </a:r>
            <a:r>
              <a:rPr lang="ru-RU" sz="1350" spc="-9" dirty="0">
                <a:solidFill>
                  <a:srgbClr val="FFFFFF"/>
                </a:solidFill>
                <a:latin typeface="Arial"/>
                <a:ea typeface="Microsoft YaHei"/>
              </a:rPr>
              <a:t>военно-политическое</a:t>
            </a:r>
            <a:r>
              <a:rPr lang="ru-RU" sz="1350" spc="-31" dirty="0">
                <a:solidFill>
                  <a:srgbClr val="FFFFFF"/>
                </a:solidFill>
                <a:latin typeface="Arial"/>
                <a:ea typeface="Microsoft YaHei"/>
              </a:rPr>
              <a:t> </a:t>
            </a:r>
            <a:r>
              <a:rPr lang="ru-RU" sz="1350" spc="-1" dirty="0">
                <a:solidFill>
                  <a:srgbClr val="FFFFFF"/>
                </a:solidFill>
                <a:latin typeface="Arial"/>
                <a:ea typeface="Microsoft YaHei"/>
              </a:rPr>
              <a:t>руководство</a:t>
            </a:r>
            <a:r>
              <a:rPr lang="ru-RU" sz="1350" spc="-26" dirty="0">
                <a:solidFill>
                  <a:srgbClr val="FFFFFF"/>
                </a:solidFill>
                <a:latin typeface="Arial"/>
                <a:ea typeface="Microsoft YaHei"/>
              </a:rPr>
              <a:t> </a:t>
            </a:r>
            <a:r>
              <a:rPr lang="ru-RU" sz="1350" spc="-1" dirty="0">
                <a:solidFill>
                  <a:srgbClr val="FFFFFF"/>
                </a:solidFill>
                <a:latin typeface="Arial"/>
                <a:ea typeface="Microsoft YaHei"/>
              </a:rPr>
              <a:t>Германии</a:t>
            </a:r>
            <a:r>
              <a:rPr lang="ru-RU" sz="1350" spc="-26" dirty="0">
                <a:solidFill>
                  <a:srgbClr val="FFFFFF"/>
                </a:solidFill>
                <a:latin typeface="Arial"/>
                <a:ea typeface="Microsoft YaHei"/>
              </a:rPr>
              <a:t> </a:t>
            </a:r>
            <a:r>
              <a:rPr lang="ru-RU" sz="1350" spc="-1" dirty="0">
                <a:solidFill>
                  <a:srgbClr val="FFFFFF"/>
                </a:solidFill>
                <a:latin typeface="Arial"/>
                <a:ea typeface="Microsoft YaHei"/>
              </a:rPr>
              <a:t>приняло</a:t>
            </a:r>
            <a:r>
              <a:rPr lang="ru-RU" sz="1350" spc="-34" dirty="0">
                <a:solidFill>
                  <a:srgbClr val="FFFFFF"/>
                </a:solidFill>
                <a:latin typeface="Arial"/>
                <a:ea typeface="Microsoft YaHei"/>
              </a:rPr>
              <a:t> </a:t>
            </a:r>
            <a:r>
              <a:rPr lang="ru-RU" sz="1350" spc="-1" dirty="0">
                <a:solidFill>
                  <a:srgbClr val="FFFFFF"/>
                </a:solidFill>
                <a:latin typeface="Arial"/>
                <a:ea typeface="Microsoft YaHei"/>
              </a:rPr>
              <a:t>решение</a:t>
            </a:r>
            <a:r>
              <a:rPr lang="ru-RU" sz="1350" spc="-31" dirty="0">
                <a:solidFill>
                  <a:srgbClr val="FFFFFF"/>
                </a:solidFill>
                <a:latin typeface="Arial"/>
                <a:ea typeface="Microsoft YaHei"/>
              </a:rPr>
              <a:t> </a:t>
            </a:r>
            <a:r>
              <a:rPr lang="ru-RU" sz="1350" spc="-1" dirty="0">
                <a:solidFill>
                  <a:srgbClr val="FFFFFF"/>
                </a:solidFill>
                <a:latin typeface="Arial"/>
                <a:ea typeface="Microsoft YaHei"/>
              </a:rPr>
              <a:t>создать</a:t>
            </a:r>
            <a:r>
              <a:rPr lang="ru-RU" sz="1350" spc="-16" dirty="0">
                <a:solidFill>
                  <a:srgbClr val="FFFFFF"/>
                </a:solidFill>
                <a:latin typeface="Arial"/>
                <a:ea typeface="Microsoft YaHei"/>
              </a:rPr>
              <a:t> </a:t>
            </a:r>
            <a:r>
              <a:rPr lang="ru-RU" sz="1350" spc="-9" dirty="0">
                <a:solidFill>
                  <a:srgbClr val="FFFFFF"/>
                </a:solidFill>
                <a:latin typeface="Arial"/>
                <a:ea typeface="Microsoft YaHei"/>
              </a:rPr>
              <a:t>дешевый </a:t>
            </a:r>
            <a:r>
              <a:rPr lang="ru-RU" sz="1350" spc="-1" dirty="0">
                <a:solidFill>
                  <a:srgbClr val="FFFFFF"/>
                </a:solidFill>
                <a:latin typeface="Arial"/>
                <a:ea typeface="Microsoft YaHei"/>
              </a:rPr>
              <a:t>радиоуправляемый</a:t>
            </a:r>
            <a:r>
              <a:rPr lang="ru-RU" sz="1350" spc="-45" dirty="0">
                <a:solidFill>
                  <a:srgbClr val="FFFFFF"/>
                </a:solidFill>
                <a:latin typeface="Arial"/>
                <a:ea typeface="Microsoft YaHei"/>
              </a:rPr>
              <a:t> </a:t>
            </a:r>
            <a:r>
              <a:rPr lang="ru-RU" sz="1350" spc="-1" dirty="0">
                <a:solidFill>
                  <a:srgbClr val="FFFFFF"/>
                </a:solidFill>
                <a:latin typeface="Arial"/>
                <a:ea typeface="Microsoft YaHei"/>
              </a:rPr>
              <a:t>беспилотный</a:t>
            </a:r>
            <a:r>
              <a:rPr lang="ru-RU" sz="1350" spc="-41" dirty="0">
                <a:solidFill>
                  <a:srgbClr val="FFFFFF"/>
                </a:solidFill>
                <a:latin typeface="Arial"/>
                <a:ea typeface="Microsoft YaHei"/>
              </a:rPr>
              <a:t> </a:t>
            </a:r>
            <a:r>
              <a:rPr lang="ru-RU" sz="1350" spc="-1" dirty="0">
                <a:solidFill>
                  <a:srgbClr val="FFFFFF"/>
                </a:solidFill>
                <a:latin typeface="Arial"/>
                <a:ea typeface="Microsoft YaHei"/>
              </a:rPr>
              <a:t>самолет</a:t>
            </a:r>
            <a:r>
              <a:rPr lang="ru-RU" sz="1350" spc="-41" dirty="0">
                <a:solidFill>
                  <a:srgbClr val="FFFFFF"/>
                </a:solidFill>
                <a:latin typeface="Arial"/>
                <a:ea typeface="Microsoft YaHei"/>
              </a:rPr>
              <a:t> </a:t>
            </a:r>
            <a:r>
              <a:rPr lang="ru-RU" sz="1350" spc="-1" dirty="0">
                <a:solidFill>
                  <a:srgbClr val="FFFFFF"/>
                </a:solidFill>
                <a:latin typeface="Arial"/>
                <a:ea typeface="Microsoft YaHei"/>
              </a:rPr>
              <a:t>для</a:t>
            </a:r>
            <a:r>
              <a:rPr lang="ru-RU" sz="1350" spc="-39" dirty="0">
                <a:solidFill>
                  <a:srgbClr val="FFFFFF"/>
                </a:solidFill>
                <a:latin typeface="Arial"/>
                <a:ea typeface="Microsoft YaHei"/>
              </a:rPr>
              <a:t> </a:t>
            </a:r>
            <a:r>
              <a:rPr lang="ru-RU" sz="1350" spc="-1" dirty="0">
                <a:solidFill>
                  <a:srgbClr val="FFFFFF"/>
                </a:solidFill>
                <a:latin typeface="Arial"/>
                <a:ea typeface="Microsoft YaHei"/>
              </a:rPr>
              <a:t>дальней</a:t>
            </a:r>
            <a:r>
              <a:rPr lang="ru-RU" sz="1350" spc="-41" dirty="0">
                <a:solidFill>
                  <a:srgbClr val="FFFFFF"/>
                </a:solidFill>
                <a:latin typeface="Arial"/>
                <a:ea typeface="Microsoft YaHei"/>
              </a:rPr>
              <a:t> </a:t>
            </a:r>
            <a:r>
              <a:rPr lang="ru-RU" sz="1350" spc="-1" dirty="0">
                <a:solidFill>
                  <a:srgbClr val="FFFFFF"/>
                </a:solidFill>
                <a:latin typeface="Arial"/>
                <a:ea typeface="Microsoft YaHei"/>
              </a:rPr>
              <a:t>бомбардировки.</a:t>
            </a:r>
            <a:r>
              <a:rPr lang="ru-RU" sz="1350" spc="-39" dirty="0">
                <a:solidFill>
                  <a:srgbClr val="FFFFFF"/>
                </a:solidFill>
                <a:latin typeface="Arial"/>
                <a:ea typeface="Microsoft YaHei"/>
              </a:rPr>
              <a:t> </a:t>
            </a:r>
            <a:r>
              <a:rPr lang="ru-RU" sz="1350" spc="-1" dirty="0">
                <a:solidFill>
                  <a:srgbClr val="FFFFFF"/>
                </a:solidFill>
                <a:latin typeface="Arial"/>
                <a:ea typeface="Microsoft YaHei"/>
              </a:rPr>
              <a:t>Разрабатывал</a:t>
            </a:r>
            <a:r>
              <a:rPr lang="ru-RU" sz="1350" spc="-39" dirty="0">
                <a:solidFill>
                  <a:srgbClr val="FFFFFF"/>
                </a:solidFill>
                <a:latin typeface="Arial"/>
                <a:ea typeface="Microsoft YaHei"/>
              </a:rPr>
              <a:t> </a:t>
            </a:r>
            <a:r>
              <a:rPr lang="ru-RU" sz="1350" spc="-1" dirty="0">
                <a:solidFill>
                  <a:srgbClr val="FFFFFF"/>
                </a:solidFill>
                <a:latin typeface="Arial"/>
                <a:ea typeface="Microsoft YaHei"/>
              </a:rPr>
              <a:t>такой</a:t>
            </a:r>
            <a:r>
              <a:rPr lang="ru-RU" sz="1350" spc="-41" dirty="0">
                <a:solidFill>
                  <a:srgbClr val="FFFFFF"/>
                </a:solidFill>
                <a:latin typeface="Arial"/>
                <a:ea typeface="Microsoft YaHei"/>
              </a:rPr>
              <a:t> </a:t>
            </a:r>
            <a:r>
              <a:rPr lang="ru-RU" sz="1350" spc="-1" dirty="0">
                <a:solidFill>
                  <a:srgbClr val="FFFFFF"/>
                </a:solidFill>
                <a:latin typeface="Arial"/>
                <a:ea typeface="Microsoft YaHei"/>
              </a:rPr>
              <a:t>самолет</a:t>
            </a:r>
            <a:r>
              <a:rPr lang="ru-RU" sz="1350" spc="-34" dirty="0">
                <a:solidFill>
                  <a:srgbClr val="FFFFFF"/>
                </a:solidFill>
                <a:latin typeface="Arial"/>
                <a:ea typeface="Microsoft YaHei"/>
              </a:rPr>
              <a:t> </a:t>
            </a:r>
            <a:r>
              <a:rPr lang="ru-RU" sz="1350" spc="-19" dirty="0">
                <a:solidFill>
                  <a:srgbClr val="FFFFFF"/>
                </a:solidFill>
                <a:latin typeface="Arial"/>
                <a:ea typeface="Microsoft YaHei"/>
              </a:rPr>
              <a:t>А. </a:t>
            </a:r>
            <a:r>
              <a:rPr lang="ru-RU" sz="1350" spc="-1" dirty="0" err="1">
                <a:solidFill>
                  <a:srgbClr val="FFFFFF"/>
                </a:solidFill>
                <a:latin typeface="Arial"/>
                <a:ea typeface="Microsoft YaHei"/>
              </a:rPr>
              <a:t>Фоккер</a:t>
            </a:r>
            <a:r>
              <a:rPr lang="ru-RU" sz="1350" spc="-1" dirty="0">
                <a:solidFill>
                  <a:srgbClr val="FFFFFF"/>
                </a:solidFill>
                <a:latin typeface="Arial"/>
                <a:ea typeface="Microsoft YaHei"/>
              </a:rPr>
              <a:t>.</a:t>
            </a:r>
            <a:r>
              <a:rPr lang="ru-RU" sz="1350" spc="-41" dirty="0">
                <a:solidFill>
                  <a:srgbClr val="FFFFFF"/>
                </a:solidFill>
                <a:latin typeface="Arial"/>
                <a:ea typeface="Microsoft YaHei"/>
              </a:rPr>
              <a:t> </a:t>
            </a:r>
            <a:r>
              <a:rPr lang="ru-RU" sz="1350" spc="-1" dirty="0">
                <a:solidFill>
                  <a:srgbClr val="FFFFFF"/>
                </a:solidFill>
                <a:latin typeface="Arial"/>
                <a:ea typeface="Microsoft YaHei"/>
              </a:rPr>
              <a:t>Задачу</a:t>
            </a:r>
            <a:r>
              <a:rPr lang="ru-RU" sz="1350" spc="-31" dirty="0">
                <a:solidFill>
                  <a:srgbClr val="FFFFFF"/>
                </a:solidFill>
                <a:latin typeface="Arial"/>
                <a:ea typeface="Microsoft YaHei"/>
              </a:rPr>
              <a:t> </a:t>
            </a:r>
            <a:r>
              <a:rPr lang="ru-RU" sz="1350" spc="-1" dirty="0">
                <a:solidFill>
                  <a:srgbClr val="FFFFFF"/>
                </a:solidFill>
                <a:latin typeface="Arial"/>
                <a:ea typeface="Microsoft YaHei"/>
              </a:rPr>
              <a:t>следовало</a:t>
            </a:r>
            <a:r>
              <a:rPr lang="ru-RU" sz="1350" spc="-45" dirty="0">
                <a:solidFill>
                  <a:srgbClr val="FFFFFF"/>
                </a:solidFill>
                <a:latin typeface="Arial"/>
                <a:ea typeface="Microsoft YaHei"/>
              </a:rPr>
              <a:t> </a:t>
            </a:r>
            <a:r>
              <a:rPr lang="ru-RU" sz="1350" spc="-1" dirty="0">
                <a:solidFill>
                  <a:srgbClr val="FFFFFF"/>
                </a:solidFill>
                <a:latin typeface="Arial"/>
                <a:ea typeface="Microsoft YaHei"/>
              </a:rPr>
              <a:t>выполнить</a:t>
            </a:r>
            <a:r>
              <a:rPr lang="ru-RU" sz="1350" spc="-39" dirty="0">
                <a:solidFill>
                  <a:srgbClr val="FFFFFF"/>
                </a:solidFill>
                <a:latin typeface="Arial"/>
                <a:ea typeface="Microsoft YaHei"/>
              </a:rPr>
              <a:t> </a:t>
            </a:r>
            <a:r>
              <a:rPr lang="ru-RU" sz="1350" spc="-1" dirty="0">
                <a:solidFill>
                  <a:srgbClr val="FFFFFF"/>
                </a:solidFill>
                <a:latin typeface="Arial"/>
                <a:ea typeface="Microsoft YaHei"/>
              </a:rPr>
              <a:t>в</a:t>
            </a:r>
            <a:r>
              <a:rPr lang="ru-RU" sz="1350" spc="-34" dirty="0">
                <a:solidFill>
                  <a:srgbClr val="FFFFFF"/>
                </a:solidFill>
                <a:latin typeface="Arial"/>
                <a:ea typeface="Microsoft YaHei"/>
              </a:rPr>
              <a:t> </a:t>
            </a:r>
            <a:r>
              <a:rPr lang="ru-RU" sz="1350" spc="-1" dirty="0">
                <a:solidFill>
                  <a:srgbClr val="FFFFFF"/>
                </a:solidFill>
                <a:latin typeface="Arial"/>
                <a:ea typeface="Microsoft YaHei"/>
              </a:rPr>
              <a:t>очень</a:t>
            </a:r>
            <a:r>
              <a:rPr lang="ru-RU" sz="1350" spc="-39" dirty="0">
                <a:solidFill>
                  <a:srgbClr val="FFFFFF"/>
                </a:solidFill>
                <a:latin typeface="Arial"/>
                <a:ea typeface="Microsoft YaHei"/>
              </a:rPr>
              <a:t> </a:t>
            </a:r>
            <a:r>
              <a:rPr lang="ru-RU" sz="1350" spc="-1" dirty="0">
                <a:solidFill>
                  <a:srgbClr val="FFFFFF"/>
                </a:solidFill>
                <a:latin typeface="Arial"/>
                <a:ea typeface="Microsoft YaHei"/>
              </a:rPr>
              <a:t>сжатые</a:t>
            </a:r>
            <a:r>
              <a:rPr lang="ru-RU" sz="1350" spc="-34" dirty="0">
                <a:solidFill>
                  <a:srgbClr val="FFFFFF"/>
                </a:solidFill>
                <a:latin typeface="Arial"/>
                <a:ea typeface="Microsoft YaHei"/>
              </a:rPr>
              <a:t> </a:t>
            </a:r>
            <a:r>
              <a:rPr lang="ru-RU" sz="1350" spc="-1" dirty="0">
                <a:solidFill>
                  <a:srgbClr val="FFFFFF"/>
                </a:solidFill>
                <a:latin typeface="Arial"/>
                <a:ea typeface="Microsoft YaHei"/>
              </a:rPr>
              <a:t>сроки.</a:t>
            </a:r>
            <a:r>
              <a:rPr lang="ru-RU" sz="1350" spc="-39" dirty="0">
                <a:solidFill>
                  <a:srgbClr val="FFFFFF"/>
                </a:solidFill>
                <a:latin typeface="Arial"/>
                <a:ea typeface="Microsoft YaHei"/>
              </a:rPr>
              <a:t> </a:t>
            </a:r>
            <a:r>
              <a:rPr lang="ru-RU" sz="1350" spc="-1" dirty="0" err="1">
                <a:solidFill>
                  <a:srgbClr val="FFFFFF"/>
                </a:solidFill>
                <a:latin typeface="Arial"/>
                <a:ea typeface="Microsoft YaHei"/>
              </a:rPr>
              <a:t>Фоккер</a:t>
            </a:r>
            <a:r>
              <a:rPr lang="ru-RU" sz="1350" spc="-41" dirty="0">
                <a:solidFill>
                  <a:srgbClr val="FFFFFF"/>
                </a:solidFill>
                <a:latin typeface="Arial"/>
                <a:ea typeface="Microsoft YaHei"/>
              </a:rPr>
              <a:t> </a:t>
            </a:r>
            <a:r>
              <a:rPr lang="ru-RU" sz="1350" spc="-1" dirty="0">
                <a:solidFill>
                  <a:srgbClr val="FFFFFF"/>
                </a:solidFill>
                <a:latin typeface="Arial"/>
                <a:ea typeface="Microsoft YaHei"/>
              </a:rPr>
              <a:t>успел</a:t>
            </a:r>
            <a:r>
              <a:rPr lang="ru-RU" sz="1350" spc="-39" dirty="0">
                <a:solidFill>
                  <a:srgbClr val="FFFFFF"/>
                </a:solidFill>
                <a:latin typeface="Arial"/>
                <a:ea typeface="Microsoft YaHei"/>
              </a:rPr>
              <a:t> </a:t>
            </a:r>
            <a:r>
              <a:rPr lang="ru-RU" sz="1350" spc="-1" dirty="0">
                <a:solidFill>
                  <a:srgbClr val="FFFFFF"/>
                </a:solidFill>
                <a:latin typeface="Arial"/>
                <a:ea typeface="Microsoft YaHei"/>
              </a:rPr>
              <a:t>построить</a:t>
            </a:r>
            <a:r>
              <a:rPr lang="ru-RU" sz="1350" spc="-39" dirty="0">
                <a:solidFill>
                  <a:srgbClr val="FFFFFF"/>
                </a:solidFill>
                <a:latin typeface="Arial"/>
                <a:ea typeface="Microsoft YaHei"/>
              </a:rPr>
              <a:t> </a:t>
            </a:r>
            <a:r>
              <a:rPr lang="ru-RU" sz="1350" spc="-9" dirty="0">
                <a:solidFill>
                  <a:srgbClr val="FFFFFF"/>
                </a:solidFill>
                <a:latin typeface="Arial"/>
                <a:ea typeface="Microsoft YaHei"/>
              </a:rPr>
              <a:t>только </a:t>
            </a:r>
            <a:r>
              <a:rPr lang="ru-RU" sz="1350" spc="-1" dirty="0">
                <a:solidFill>
                  <a:srgbClr val="FFFFFF"/>
                </a:solidFill>
                <a:latin typeface="Arial"/>
                <a:ea typeface="Microsoft YaHei"/>
              </a:rPr>
              <a:t>буксируемый</a:t>
            </a:r>
            <a:r>
              <a:rPr lang="ru-RU" sz="1350" spc="-34" dirty="0">
                <a:solidFill>
                  <a:srgbClr val="FFFFFF"/>
                </a:solidFill>
                <a:latin typeface="Arial"/>
                <a:ea typeface="Microsoft YaHei"/>
              </a:rPr>
              <a:t> </a:t>
            </a:r>
            <a:r>
              <a:rPr lang="ru-RU" sz="1350" spc="-1" dirty="0">
                <a:solidFill>
                  <a:srgbClr val="FFFFFF"/>
                </a:solidFill>
                <a:latin typeface="Arial"/>
                <a:ea typeface="Microsoft YaHei"/>
              </a:rPr>
              <a:t>планер.</a:t>
            </a:r>
            <a:r>
              <a:rPr lang="ru-RU" sz="1350" spc="-41" dirty="0">
                <a:solidFill>
                  <a:srgbClr val="FFFFFF"/>
                </a:solidFill>
                <a:latin typeface="Arial"/>
                <a:ea typeface="Microsoft YaHei"/>
              </a:rPr>
              <a:t> </a:t>
            </a:r>
            <a:r>
              <a:rPr lang="ru-RU" sz="1350" spc="-1" dirty="0">
                <a:solidFill>
                  <a:srgbClr val="FFFFFF"/>
                </a:solidFill>
                <a:latin typeface="Arial"/>
                <a:ea typeface="Microsoft YaHei"/>
              </a:rPr>
              <a:t>На</a:t>
            </a:r>
            <a:r>
              <a:rPr lang="ru-RU" sz="1350" spc="-34" dirty="0">
                <a:solidFill>
                  <a:srgbClr val="FFFFFF"/>
                </a:solidFill>
                <a:latin typeface="Arial"/>
                <a:ea typeface="Microsoft YaHei"/>
              </a:rPr>
              <a:t> </a:t>
            </a:r>
            <a:r>
              <a:rPr lang="ru-RU" sz="1350" spc="-1" dirty="0">
                <a:solidFill>
                  <a:srgbClr val="FFFFFF"/>
                </a:solidFill>
                <a:latin typeface="Arial"/>
                <a:ea typeface="Microsoft YaHei"/>
              </a:rPr>
              <a:t>его</a:t>
            </a:r>
            <a:r>
              <a:rPr lang="ru-RU" sz="1350" spc="-34" dirty="0">
                <a:solidFill>
                  <a:srgbClr val="FFFFFF"/>
                </a:solidFill>
                <a:latin typeface="Arial"/>
                <a:ea typeface="Microsoft YaHei"/>
              </a:rPr>
              <a:t> </a:t>
            </a:r>
            <a:r>
              <a:rPr lang="ru-RU" sz="1350" spc="-1" dirty="0">
                <a:solidFill>
                  <a:srgbClr val="FFFFFF"/>
                </a:solidFill>
                <a:latin typeface="Arial"/>
                <a:ea typeface="Microsoft YaHei"/>
              </a:rPr>
              <a:t>базе</a:t>
            </a:r>
            <a:r>
              <a:rPr lang="ru-RU" sz="1350" spc="-39" dirty="0">
                <a:solidFill>
                  <a:srgbClr val="FFFFFF"/>
                </a:solidFill>
                <a:latin typeface="Arial"/>
                <a:ea typeface="Microsoft YaHei"/>
              </a:rPr>
              <a:t> </a:t>
            </a:r>
            <a:r>
              <a:rPr lang="ru-RU" sz="1350" spc="-1" dirty="0">
                <a:solidFill>
                  <a:srgbClr val="FFFFFF"/>
                </a:solidFill>
                <a:latin typeface="Arial"/>
                <a:ea typeface="Microsoft YaHei"/>
              </a:rPr>
              <a:t>была</a:t>
            </a:r>
            <a:r>
              <a:rPr lang="ru-RU" sz="1350" spc="-31" dirty="0">
                <a:solidFill>
                  <a:srgbClr val="FFFFFF"/>
                </a:solidFill>
                <a:latin typeface="Arial"/>
                <a:ea typeface="Microsoft YaHei"/>
              </a:rPr>
              <a:t> </a:t>
            </a:r>
            <a:r>
              <a:rPr lang="ru-RU" sz="1350" spc="-1" dirty="0">
                <a:solidFill>
                  <a:srgbClr val="FFFFFF"/>
                </a:solidFill>
                <a:latin typeface="Arial"/>
                <a:ea typeface="Microsoft YaHei"/>
              </a:rPr>
              <a:t>предложена</a:t>
            </a:r>
            <a:r>
              <a:rPr lang="ru-RU" sz="1350" spc="-45" dirty="0">
                <a:solidFill>
                  <a:srgbClr val="FFFFFF"/>
                </a:solidFill>
                <a:latin typeface="Arial"/>
                <a:ea typeface="Microsoft YaHei"/>
              </a:rPr>
              <a:t> </a:t>
            </a:r>
            <a:r>
              <a:rPr lang="ru-RU" sz="1350" spc="-1" dirty="0">
                <a:solidFill>
                  <a:srgbClr val="FFFFFF"/>
                </a:solidFill>
                <a:latin typeface="Arial"/>
                <a:ea typeface="Microsoft YaHei"/>
              </a:rPr>
              <a:t>планирующая</a:t>
            </a:r>
            <a:r>
              <a:rPr lang="ru-RU" sz="1350" spc="-45" dirty="0">
                <a:solidFill>
                  <a:srgbClr val="FFFFFF"/>
                </a:solidFill>
                <a:latin typeface="Arial"/>
                <a:ea typeface="Microsoft YaHei"/>
              </a:rPr>
              <a:t> </a:t>
            </a:r>
            <a:r>
              <a:rPr lang="ru-RU" sz="1350" spc="-1" dirty="0">
                <a:solidFill>
                  <a:srgbClr val="FFFFFF"/>
                </a:solidFill>
                <a:latin typeface="Arial"/>
                <a:ea typeface="Microsoft YaHei"/>
              </a:rPr>
              <a:t>бомба.</a:t>
            </a:r>
            <a:r>
              <a:rPr lang="ru-RU" sz="1350" spc="-26" dirty="0">
                <a:solidFill>
                  <a:srgbClr val="FFFFFF"/>
                </a:solidFill>
                <a:latin typeface="Arial"/>
                <a:ea typeface="Microsoft YaHei"/>
              </a:rPr>
              <a:t> </a:t>
            </a:r>
            <a:endParaRPr lang="ru-RU" sz="1350" spc="-1" dirty="0">
              <a:solidFill>
                <a:srgbClr val="FFFFFF"/>
              </a:solidFill>
              <a:latin typeface="Arial"/>
            </a:endParaRPr>
          </a:p>
          <a:p>
            <a:pPr marL="9449" algn="just">
              <a:spcBef>
                <a:spcPts val="1408"/>
              </a:spcBef>
            </a:pPr>
            <a:r>
              <a:rPr lang="ru-RU" sz="1350" spc="-1" dirty="0">
                <a:solidFill>
                  <a:srgbClr val="FFFFFF"/>
                </a:solidFill>
                <a:latin typeface="Arial"/>
                <a:ea typeface="Microsoft YaHei"/>
              </a:rPr>
              <a:t>В</a:t>
            </a:r>
            <a:r>
              <a:rPr lang="ru-RU" sz="1350" spc="-31" dirty="0">
                <a:solidFill>
                  <a:srgbClr val="FFFFFF"/>
                </a:solidFill>
                <a:latin typeface="Arial"/>
                <a:ea typeface="Microsoft YaHei"/>
              </a:rPr>
              <a:t> </a:t>
            </a:r>
            <a:r>
              <a:rPr lang="ru-RU" sz="1350" spc="-1" dirty="0">
                <a:solidFill>
                  <a:srgbClr val="FFFFFF"/>
                </a:solidFill>
                <a:latin typeface="Arial"/>
                <a:ea typeface="Microsoft YaHei"/>
              </a:rPr>
              <a:t>период</a:t>
            </a:r>
            <a:r>
              <a:rPr lang="ru-RU" sz="1350" spc="-45" dirty="0">
                <a:solidFill>
                  <a:srgbClr val="FFFFFF"/>
                </a:solidFill>
                <a:latin typeface="Arial"/>
                <a:ea typeface="Microsoft YaHei"/>
              </a:rPr>
              <a:t> </a:t>
            </a:r>
            <a:r>
              <a:rPr lang="ru-RU" sz="1350" spc="-1" dirty="0">
                <a:solidFill>
                  <a:srgbClr val="FFFFFF"/>
                </a:solidFill>
                <a:latin typeface="Arial"/>
                <a:ea typeface="Microsoft YaHei"/>
              </a:rPr>
              <a:t>между</a:t>
            </a:r>
            <a:r>
              <a:rPr lang="ru-RU" sz="1350" spc="-39" dirty="0">
                <a:solidFill>
                  <a:srgbClr val="FFFFFF"/>
                </a:solidFill>
                <a:latin typeface="Arial"/>
                <a:ea typeface="Microsoft YaHei"/>
              </a:rPr>
              <a:t> </a:t>
            </a:r>
            <a:r>
              <a:rPr lang="ru-RU" sz="1350" spc="-9" dirty="0">
                <a:solidFill>
                  <a:srgbClr val="FFFFFF"/>
                </a:solidFill>
                <a:latin typeface="Arial"/>
                <a:ea typeface="Microsoft YaHei"/>
              </a:rPr>
              <a:t>двумя </a:t>
            </a:r>
            <a:r>
              <a:rPr lang="ru-RU" sz="1350" spc="-1" dirty="0">
                <a:solidFill>
                  <a:srgbClr val="FFFFFF"/>
                </a:solidFill>
                <a:latin typeface="Arial"/>
                <a:ea typeface="Microsoft YaHei"/>
              </a:rPr>
              <a:t>мировыми</a:t>
            </a:r>
            <a:r>
              <a:rPr lang="ru-RU" sz="1350" spc="-34" dirty="0">
                <a:solidFill>
                  <a:srgbClr val="FFFFFF"/>
                </a:solidFill>
                <a:latin typeface="Arial"/>
                <a:ea typeface="Microsoft YaHei"/>
              </a:rPr>
              <a:t> </a:t>
            </a:r>
            <a:r>
              <a:rPr lang="ru-RU" sz="1350" spc="-1" dirty="0">
                <a:solidFill>
                  <a:srgbClr val="FFFFFF"/>
                </a:solidFill>
                <a:latin typeface="Arial"/>
                <a:ea typeface="Microsoft YaHei"/>
              </a:rPr>
              <a:t>войнами</a:t>
            </a:r>
            <a:r>
              <a:rPr lang="ru-RU" sz="1350" spc="-31" dirty="0">
                <a:solidFill>
                  <a:srgbClr val="FFFFFF"/>
                </a:solidFill>
                <a:latin typeface="Arial"/>
                <a:ea typeface="Microsoft YaHei"/>
              </a:rPr>
              <a:t> </a:t>
            </a:r>
            <a:r>
              <a:rPr lang="ru-RU" sz="1350" spc="-1" dirty="0">
                <a:solidFill>
                  <a:srgbClr val="FFFFFF"/>
                </a:solidFill>
                <a:latin typeface="Arial"/>
                <a:ea typeface="Microsoft YaHei"/>
              </a:rPr>
              <a:t>работы</a:t>
            </a:r>
            <a:r>
              <a:rPr lang="ru-RU" sz="1350" spc="-11" dirty="0">
                <a:solidFill>
                  <a:srgbClr val="FFFFFF"/>
                </a:solidFill>
                <a:latin typeface="Arial"/>
                <a:ea typeface="Microsoft YaHei"/>
              </a:rPr>
              <a:t> </a:t>
            </a:r>
            <a:r>
              <a:rPr lang="ru-RU" sz="1350" spc="-1" dirty="0">
                <a:solidFill>
                  <a:srgbClr val="FFFFFF"/>
                </a:solidFill>
                <a:latin typeface="Arial"/>
                <a:ea typeface="Microsoft YaHei"/>
              </a:rPr>
              <a:t>в</a:t>
            </a:r>
            <a:r>
              <a:rPr lang="ru-RU" sz="1350" spc="-26" dirty="0">
                <a:solidFill>
                  <a:srgbClr val="FFFFFF"/>
                </a:solidFill>
                <a:latin typeface="Arial"/>
                <a:ea typeface="Microsoft YaHei"/>
              </a:rPr>
              <a:t> </a:t>
            </a:r>
            <a:r>
              <a:rPr lang="ru-RU" sz="1350" spc="-1" dirty="0">
                <a:solidFill>
                  <a:srgbClr val="FFFFFF"/>
                </a:solidFill>
                <a:latin typeface="Arial"/>
                <a:ea typeface="Microsoft YaHei"/>
              </a:rPr>
              <a:t>области</a:t>
            </a:r>
            <a:r>
              <a:rPr lang="ru-RU" sz="1350" spc="-19" dirty="0">
                <a:solidFill>
                  <a:srgbClr val="FFFFFF"/>
                </a:solidFill>
                <a:latin typeface="Arial"/>
                <a:ea typeface="Microsoft YaHei"/>
              </a:rPr>
              <a:t> </a:t>
            </a:r>
            <a:r>
              <a:rPr lang="ru-RU" sz="1350" spc="-1" dirty="0">
                <a:solidFill>
                  <a:srgbClr val="FFFFFF"/>
                </a:solidFill>
                <a:latin typeface="Arial"/>
                <a:ea typeface="Microsoft YaHei"/>
              </a:rPr>
              <a:t>создания</a:t>
            </a:r>
            <a:r>
              <a:rPr lang="ru-RU" sz="1350" spc="-31" dirty="0">
                <a:solidFill>
                  <a:srgbClr val="FFFFFF"/>
                </a:solidFill>
                <a:latin typeface="Arial"/>
                <a:ea typeface="Microsoft YaHei"/>
              </a:rPr>
              <a:t> </a:t>
            </a:r>
            <a:r>
              <a:rPr lang="ru-RU" sz="1350" spc="-1" dirty="0">
                <a:solidFill>
                  <a:srgbClr val="FFFFFF"/>
                </a:solidFill>
                <a:latin typeface="Arial"/>
                <a:ea typeface="Microsoft YaHei"/>
              </a:rPr>
              <a:t>БПЛА</a:t>
            </a:r>
            <a:r>
              <a:rPr lang="ru-RU" sz="1350" spc="-11" dirty="0">
                <a:solidFill>
                  <a:srgbClr val="FFFFFF"/>
                </a:solidFill>
                <a:latin typeface="Arial"/>
                <a:ea typeface="Microsoft YaHei"/>
              </a:rPr>
              <a:t> </a:t>
            </a:r>
            <a:r>
              <a:rPr lang="ru-RU" sz="1350" spc="-1" dirty="0">
                <a:solidFill>
                  <a:srgbClr val="FFFFFF"/>
                </a:solidFill>
                <a:latin typeface="Arial"/>
                <a:ea typeface="Microsoft YaHei"/>
              </a:rPr>
              <a:t>велись</a:t>
            </a:r>
            <a:r>
              <a:rPr lang="ru-RU" sz="1350" spc="-24" dirty="0">
                <a:solidFill>
                  <a:srgbClr val="FFFFFF"/>
                </a:solidFill>
                <a:latin typeface="Arial"/>
                <a:ea typeface="Microsoft YaHei"/>
              </a:rPr>
              <a:t> </a:t>
            </a:r>
            <a:r>
              <a:rPr lang="ru-RU" sz="1350" spc="-1" dirty="0">
                <a:solidFill>
                  <a:srgbClr val="FFFFFF"/>
                </a:solidFill>
                <a:latin typeface="Arial"/>
                <a:ea typeface="Microsoft YaHei"/>
              </a:rPr>
              <a:t>во</a:t>
            </a:r>
            <a:r>
              <a:rPr lang="ru-RU" sz="1350" spc="-24" dirty="0">
                <a:solidFill>
                  <a:srgbClr val="FFFFFF"/>
                </a:solidFill>
                <a:latin typeface="Arial"/>
                <a:ea typeface="Microsoft YaHei"/>
              </a:rPr>
              <a:t> </a:t>
            </a:r>
            <a:r>
              <a:rPr lang="ru-RU" sz="1350" spc="-1" dirty="0">
                <a:solidFill>
                  <a:srgbClr val="FFFFFF"/>
                </a:solidFill>
                <a:latin typeface="Arial"/>
                <a:ea typeface="Microsoft YaHei"/>
              </a:rPr>
              <a:t>многих</a:t>
            </a:r>
            <a:r>
              <a:rPr lang="ru-RU" sz="1350" spc="-31" dirty="0">
                <a:solidFill>
                  <a:srgbClr val="FFFFFF"/>
                </a:solidFill>
                <a:latin typeface="Arial"/>
                <a:ea typeface="Microsoft YaHei"/>
              </a:rPr>
              <a:t> </a:t>
            </a:r>
            <a:r>
              <a:rPr lang="ru-RU" sz="1350" spc="-1" dirty="0">
                <a:solidFill>
                  <a:srgbClr val="FFFFFF"/>
                </a:solidFill>
                <a:latin typeface="Arial"/>
                <a:ea typeface="Microsoft YaHei"/>
              </a:rPr>
              <a:t>странах.</a:t>
            </a:r>
            <a:r>
              <a:rPr lang="ru-RU" sz="1350" spc="-24" dirty="0">
                <a:solidFill>
                  <a:srgbClr val="FFFFFF"/>
                </a:solidFill>
                <a:latin typeface="Arial"/>
                <a:ea typeface="Microsoft YaHei"/>
              </a:rPr>
              <a:t> </a:t>
            </a:r>
            <a:r>
              <a:rPr lang="ru-RU" sz="1350" spc="-1" dirty="0">
                <a:solidFill>
                  <a:srgbClr val="FFFFFF"/>
                </a:solidFill>
                <a:latin typeface="Arial"/>
                <a:ea typeface="Microsoft YaHei"/>
              </a:rPr>
              <a:t>Так,</a:t>
            </a:r>
            <a:r>
              <a:rPr lang="ru-RU" sz="1350" spc="-19" dirty="0">
                <a:solidFill>
                  <a:srgbClr val="FFFFFF"/>
                </a:solidFill>
                <a:latin typeface="Arial"/>
                <a:ea typeface="Microsoft YaHei"/>
              </a:rPr>
              <a:t> </a:t>
            </a:r>
            <a:r>
              <a:rPr lang="ru-RU" sz="1350" spc="-9" dirty="0">
                <a:solidFill>
                  <a:srgbClr val="FFFFFF"/>
                </a:solidFill>
                <a:latin typeface="Arial"/>
                <a:ea typeface="Microsoft YaHei"/>
              </a:rPr>
              <a:t>оставшиеся</a:t>
            </a:r>
            <a:r>
              <a:rPr lang="ru-RU" sz="1350" spc="-31" dirty="0">
                <a:solidFill>
                  <a:srgbClr val="FFFFFF"/>
                </a:solidFill>
                <a:latin typeface="Arial"/>
                <a:ea typeface="Microsoft YaHei"/>
              </a:rPr>
              <a:t> </a:t>
            </a:r>
            <a:r>
              <a:rPr lang="ru-RU" sz="1350" spc="-9" dirty="0">
                <a:solidFill>
                  <a:srgbClr val="FFFFFF"/>
                </a:solidFill>
                <a:latin typeface="Arial"/>
                <a:ea typeface="Microsoft YaHei"/>
              </a:rPr>
              <a:t>после </a:t>
            </a:r>
            <a:r>
              <a:rPr lang="ru-RU" sz="1350" spc="-1" dirty="0">
                <a:solidFill>
                  <a:srgbClr val="FFFFFF"/>
                </a:solidFill>
                <a:latin typeface="Arial"/>
                <a:ea typeface="Microsoft YaHei"/>
              </a:rPr>
              <a:t>войны</a:t>
            </a:r>
            <a:r>
              <a:rPr lang="ru-RU" sz="1350" spc="-24" dirty="0">
                <a:solidFill>
                  <a:srgbClr val="FFFFFF"/>
                </a:solidFill>
                <a:latin typeface="Arial"/>
                <a:ea typeface="Microsoft YaHei"/>
              </a:rPr>
              <a:t> </a:t>
            </a:r>
            <a:r>
              <a:rPr lang="ru-RU" sz="1350" spc="-1" dirty="0">
                <a:solidFill>
                  <a:srgbClr val="FFFFFF"/>
                </a:solidFill>
                <a:latin typeface="Arial"/>
                <a:ea typeface="Microsoft YaHei"/>
              </a:rPr>
              <a:t>уже</a:t>
            </a:r>
            <a:r>
              <a:rPr lang="ru-RU" sz="1350" spc="-19" dirty="0">
                <a:solidFill>
                  <a:srgbClr val="FFFFFF"/>
                </a:solidFill>
                <a:latin typeface="Arial"/>
                <a:ea typeface="Microsoft YaHei"/>
              </a:rPr>
              <a:t> </a:t>
            </a:r>
            <a:r>
              <a:rPr lang="ru-RU" sz="1350" spc="-9" dirty="0">
                <a:solidFill>
                  <a:srgbClr val="FFFFFF"/>
                </a:solidFill>
                <a:latin typeface="Arial"/>
                <a:ea typeface="Microsoft YaHei"/>
              </a:rPr>
              <a:t>устаревшие</a:t>
            </a:r>
            <a:r>
              <a:rPr lang="ru-RU" sz="1350" spc="-24" dirty="0">
                <a:solidFill>
                  <a:srgbClr val="FFFFFF"/>
                </a:solidFill>
                <a:latin typeface="Arial"/>
                <a:ea typeface="Microsoft YaHei"/>
              </a:rPr>
              <a:t> </a:t>
            </a:r>
            <a:r>
              <a:rPr lang="ru-RU" sz="1350" spc="-1" dirty="0">
                <a:solidFill>
                  <a:srgbClr val="FFFFFF"/>
                </a:solidFill>
                <a:latin typeface="Arial"/>
                <a:ea typeface="Microsoft YaHei"/>
              </a:rPr>
              <a:t>самолеты</a:t>
            </a:r>
            <a:r>
              <a:rPr lang="ru-RU" sz="1350" spc="-19" dirty="0">
                <a:solidFill>
                  <a:srgbClr val="FFFFFF"/>
                </a:solidFill>
                <a:latin typeface="Arial"/>
                <a:ea typeface="Microsoft YaHei"/>
              </a:rPr>
              <a:t> </a:t>
            </a:r>
            <a:r>
              <a:rPr lang="ru-RU" sz="1350" spc="-16" dirty="0">
                <a:solidFill>
                  <a:srgbClr val="FFFFFF"/>
                </a:solidFill>
                <a:latin typeface="Arial"/>
                <a:ea typeface="Microsoft YaHei"/>
              </a:rPr>
              <a:t>Е-</a:t>
            </a:r>
            <a:r>
              <a:rPr lang="ru-RU" sz="1350" spc="-1" dirty="0">
                <a:solidFill>
                  <a:srgbClr val="FFFFFF"/>
                </a:solidFill>
                <a:latin typeface="Arial"/>
                <a:ea typeface="Microsoft YaHei"/>
              </a:rPr>
              <a:t>1 союзники</a:t>
            </a:r>
            <a:r>
              <a:rPr lang="ru-RU" sz="1350" spc="-26" dirty="0">
                <a:solidFill>
                  <a:srgbClr val="FFFFFF"/>
                </a:solidFill>
                <a:latin typeface="Arial"/>
                <a:ea typeface="Microsoft YaHei"/>
              </a:rPr>
              <a:t> </a:t>
            </a:r>
            <a:r>
              <a:rPr lang="ru-RU" sz="1350" spc="-1" dirty="0">
                <a:solidFill>
                  <a:srgbClr val="FFFFFF"/>
                </a:solidFill>
                <a:latin typeface="Arial"/>
                <a:ea typeface="Microsoft YaHei"/>
              </a:rPr>
              <a:t>по</a:t>
            </a:r>
            <a:r>
              <a:rPr lang="ru-RU" sz="1350" spc="-16" dirty="0">
                <a:solidFill>
                  <a:srgbClr val="FFFFFF"/>
                </a:solidFill>
                <a:latin typeface="Arial"/>
                <a:ea typeface="Microsoft YaHei"/>
              </a:rPr>
              <a:t> </a:t>
            </a:r>
            <a:r>
              <a:rPr lang="ru-RU" sz="1350" spc="-1" dirty="0">
                <a:solidFill>
                  <a:srgbClr val="FFFFFF"/>
                </a:solidFill>
                <a:latin typeface="Arial"/>
                <a:ea typeface="Microsoft YaHei"/>
              </a:rPr>
              <a:t>Антанте</a:t>
            </a:r>
            <a:r>
              <a:rPr lang="ru-RU" sz="1350" spc="-24" dirty="0">
                <a:solidFill>
                  <a:srgbClr val="FFFFFF"/>
                </a:solidFill>
                <a:latin typeface="Arial"/>
                <a:ea typeface="Microsoft YaHei"/>
              </a:rPr>
              <a:t> </a:t>
            </a:r>
            <a:r>
              <a:rPr lang="ru-RU" sz="1350" spc="-9" dirty="0">
                <a:solidFill>
                  <a:srgbClr val="FFFFFF"/>
                </a:solidFill>
                <a:latin typeface="Arial"/>
                <a:ea typeface="Microsoft YaHei"/>
              </a:rPr>
              <a:t>переоборудовали</a:t>
            </a:r>
            <a:r>
              <a:rPr lang="ru-RU" sz="1350" spc="-26" dirty="0">
                <a:solidFill>
                  <a:srgbClr val="FFFFFF"/>
                </a:solidFill>
                <a:latin typeface="Arial"/>
                <a:ea typeface="Microsoft YaHei"/>
              </a:rPr>
              <a:t> </a:t>
            </a:r>
            <a:r>
              <a:rPr lang="ru-RU" sz="1350" spc="-1" dirty="0">
                <a:solidFill>
                  <a:srgbClr val="FFFFFF"/>
                </a:solidFill>
                <a:latin typeface="Arial"/>
                <a:ea typeface="Microsoft YaHei"/>
              </a:rPr>
              <a:t>в</a:t>
            </a:r>
            <a:r>
              <a:rPr lang="ru-RU" sz="1350" spc="-16" dirty="0">
                <a:solidFill>
                  <a:srgbClr val="FFFFFF"/>
                </a:solidFill>
                <a:latin typeface="Arial"/>
                <a:ea typeface="Microsoft YaHei"/>
              </a:rPr>
              <a:t> </a:t>
            </a:r>
            <a:r>
              <a:rPr lang="ru-RU" sz="1350" spc="-1" dirty="0">
                <a:solidFill>
                  <a:srgbClr val="FFFFFF"/>
                </a:solidFill>
                <a:latin typeface="Arial"/>
                <a:ea typeface="Microsoft YaHei"/>
              </a:rPr>
              <a:t>летающие</a:t>
            </a:r>
            <a:r>
              <a:rPr lang="ru-RU" sz="1350" spc="-24" dirty="0">
                <a:solidFill>
                  <a:srgbClr val="FFFFFF"/>
                </a:solidFill>
                <a:latin typeface="Arial"/>
                <a:ea typeface="Microsoft YaHei"/>
              </a:rPr>
              <a:t> </a:t>
            </a:r>
            <a:r>
              <a:rPr lang="ru-RU" sz="1350" spc="-1" dirty="0">
                <a:solidFill>
                  <a:srgbClr val="FFFFFF"/>
                </a:solidFill>
                <a:latin typeface="Arial"/>
                <a:ea typeface="Microsoft YaHei"/>
              </a:rPr>
              <a:t>бомбы.</a:t>
            </a:r>
            <a:r>
              <a:rPr lang="ru-RU" sz="1350" spc="-5" dirty="0">
                <a:solidFill>
                  <a:srgbClr val="FFFFFF"/>
                </a:solidFill>
                <a:latin typeface="Arial"/>
                <a:ea typeface="Microsoft YaHei"/>
              </a:rPr>
              <a:t> </a:t>
            </a:r>
            <a:endParaRPr lang="ru-RU" sz="1350" spc="-1" dirty="0">
              <a:solidFill>
                <a:srgbClr val="FFFFFF"/>
              </a:solidFill>
              <a:latin typeface="Arial"/>
            </a:endParaRPr>
          </a:p>
          <a:p>
            <a:pPr marL="9449" algn="just">
              <a:spcBef>
                <a:spcPts val="1408"/>
              </a:spcBef>
            </a:pPr>
            <a:r>
              <a:rPr lang="ru-RU" sz="1350" spc="-1" dirty="0">
                <a:solidFill>
                  <a:srgbClr val="FFFFFF"/>
                </a:solidFill>
                <a:latin typeface="Arial"/>
                <a:ea typeface="Microsoft YaHei"/>
              </a:rPr>
              <a:t>В</a:t>
            </a:r>
            <a:r>
              <a:rPr lang="ru-RU" sz="1350" spc="-9" dirty="0">
                <a:solidFill>
                  <a:srgbClr val="FFFFFF"/>
                </a:solidFill>
                <a:latin typeface="Arial"/>
                <a:ea typeface="Microsoft YaHei"/>
              </a:rPr>
              <a:t> </a:t>
            </a:r>
            <a:r>
              <a:rPr lang="ru-RU" sz="1350" spc="-1" dirty="0">
                <a:solidFill>
                  <a:srgbClr val="FFFFFF"/>
                </a:solidFill>
                <a:latin typeface="Arial"/>
                <a:ea typeface="Microsoft YaHei"/>
              </a:rPr>
              <a:t>1923</a:t>
            </a:r>
            <a:r>
              <a:rPr lang="ru-RU" sz="1350" spc="-11" dirty="0">
                <a:solidFill>
                  <a:srgbClr val="FFFFFF"/>
                </a:solidFill>
                <a:latin typeface="Arial"/>
                <a:ea typeface="Microsoft YaHei"/>
              </a:rPr>
              <a:t> </a:t>
            </a:r>
            <a:r>
              <a:rPr lang="ru-RU" sz="1350" spc="-19" dirty="0">
                <a:solidFill>
                  <a:srgbClr val="FFFFFF"/>
                </a:solidFill>
                <a:latin typeface="Arial"/>
                <a:ea typeface="Microsoft YaHei"/>
              </a:rPr>
              <a:t>г. </a:t>
            </a:r>
            <a:r>
              <a:rPr lang="ru-RU" sz="1350" spc="-1" dirty="0">
                <a:solidFill>
                  <a:srgbClr val="FFFFFF"/>
                </a:solidFill>
                <a:latin typeface="Arial"/>
                <a:ea typeface="Microsoft YaHei"/>
              </a:rPr>
              <a:t>в</a:t>
            </a:r>
            <a:r>
              <a:rPr lang="ru-RU" sz="1350" spc="-31" dirty="0">
                <a:solidFill>
                  <a:srgbClr val="FFFFFF"/>
                </a:solidFill>
                <a:latin typeface="Arial"/>
                <a:ea typeface="Microsoft YaHei"/>
              </a:rPr>
              <a:t> </a:t>
            </a:r>
            <a:r>
              <a:rPr lang="ru-RU" sz="1350" spc="-1" dirty="0">
                <a:solidFill>
                  <a:srgbClr val="FFFFFF"/>
                </a:solidFill>
                <a:latin typeface="Arial"/>
                <a:ea typeface="Microsoft YaHei"/>
              </a:rPr>
              <a:t>Германии</a:t>
            </a:r>
            <a:r>
              <a:rPr lang="ru-RU" sz="1350" spc="-41" dirty="0">
                <a:solidFill>
                  <a:srgbClr val="FFFFFF"/>
                </a:solidFill>
                <a:latin typeface="Arial"/>
                <a:ea typeface="Microsoft YaHei"/>
              </a:rPr>
              <a:t> </a:t>
            </a:r>
            <a:r>
              <a:rPr lang="ru-RU" sz="1350" spc="-1" dirty="0">
                <a:solidFill>
                  <a:srgbClr val="FFFFFF"/>
                </a:solidFill>
                <a:latin typeface="Arial"/>
                <a:ea typeface="Microsoft YaHei"/>
              </a:rPr>
              <a:t>под</a:t>
            </a:r>
            <a:r>
              <a:rPr lang="ru-RU" sz="1350" spc="-39" dirty="0">
                <a:solidFill>
                  <a:srgbClr val="FFFFFF"/>
                </a:solidFill>
                <a:latin typeface="Arial"/>
                <a:ea typeface="Microsoft YaHei"/>
              </a:rPr>
              <a:t> </a:t>
            </a:r>
            <a:r>
              <a:rPr lang="ru-RU" sz="1350" spc="-1" dirty="0">
                <a:solidFill>
                  <a:srgbClr val="FFFFFF"/>
                </a:solidFill>
                <a:latin typeface="Arial"/>
                <a:ea typeface="Microsoft YaHei"/>
              </a:rPr>
              <a:t>эгидой</a:t>
            </a:r>
            <a:r>
              <a:rPr lang="ru-RU" sz="1350" spc="-39" dirty="0">
                <a:solidFill>
                  <a:srgbClr val="FFFFFF"/>
                </a:solidFill>
                <a:latin typeface="Arial"/>
                <a:ea typeface="Microsoft YaHei"/>
              </a:rPr>
              <a:t> </a:t>
            </a:r>
            <a:r>
              <a:rPr lang="ru-RU" sz="1350" spc="-1" dirty="0">
                <a:solidFill>
                  <a:srgbClr val="FFFFFF"/>
                </a:solidFill>
                <a:latin typeface="Arial"/>
                <a:ea typeface="Microsoft YaHei"/>
              </a:rPr>
              <a:t>Министерства</a:t>
            </a:r>
            <a:r>
              <a:rPr lang="ru-RU" sz="1350" spc="-39" dirty="0">
                <a:solidFill>
                  <a:srgbClr val="FFFFFF"/>
                </a:solidFill>
                <a:latin typeface="Arial"/>
                <a:ea typeface="Microsoft YaHei"/>
              </a:rPr>
              <a:t> </a:t>
            </a:r>
            <a:r>
              <a:rPr lang="ru-RU" sz="1350" spc="-1" dirty="0">
                <a:solidFill>
                  <a:srgbClr val="FFFFFF"/>
                </a:solidFill>
                <a:latin typeface="Arial"/>
                <a:ea typeface="Microsoft YaHei"/>
              </a:rPr>
              <a:t>авиации</a:t>
            </a:r>
            <a:r>
              <a:rPr lang="ru-RU" sz="1350" spc="-39" dirty="0">
                <a:solidFill>
                  <a:srgbClr val="FFFFFF"/>
                </a:solidFill>
                <a:latin typeface="Arial"/>
                <a:ea typeface="Microsoft YaHei"/>
              </a:rPr>
              <a:t> </a:t>
            </a:r>
            <a:r>
              <a:rPr lang="ru-RU" sz="1350" spc="-1" dirty="0">
                <a:solidFill>
                  <a:srgbClr val="FFFFFF"/>
                </a:solidFill>
                <a:latin typeface="Arial"/>
                <a:ea typeface="Microsoft YaHei"/>
              </a:rPr>
              <a:t>началась</a:t>
            </a:r>
            <a:r>
              <a:rPr lang="ru-RU" sz="1350" spc="-34" dirty="0">
                <a:solidFill>
                  <a:srgbClr val="FFFFFF"/>
                </a:solidFill>
                <a:latin typeface="Arial"/>
                <a:ea typeface="Microsoft YaHei"/>
              </a:rPr>
              <a:t> </a:t>
            </a:r>
            <a:r>
              <a:rPr lang="ru-RU" sz="1350" spc="-1" dirty="0">
                <a:solidFill>
                  <a:srgbClr val="FFFFFF"/>
                </a:solidFill>
                <a:latin typeface="Arial"/>
                <a:ea typeface="Microsoft YaHei"/>
              </a:rPr>
              <a:t>разработка</a:t>
            </a:r>
            <a:r>
              <a:rPr lang="ru-RU" sz="1350" spc="-26" dirty="0">
                <a:solidFill>
                  <a:srgbClr val="FFFFFF"/>
                </a:solidFill>
                <a:latin typeface="Arial"/>
                <a:ea typeface="Microsoft YaHei"/>
              </a:rPr>
              <a:t> </a:t>
            </a:r>
            <a:r>
              <a:rPr lang="ru-RU" sz="1350" spc="-1" dirty="0">
                <a:solidFill>
                  <a:srgbClr val="FFFFFF"/>
                </a:solidFill>
                <a:latin typeface="Arial"/>
                <a:ea typeface="Microsoft YaHei"/>
              </a:rPr>
              <a:t>нескольких</a:t>
            </a:r>
            <a:r>
              <a:rPr lang="ru-RU" sz="1350" spc="-41" dirty="0">
                <a:solidFill>
                  <a:srgbClr val="FFFFFF"/>
                </a:solidFill>
                <a:latin typeface="Arial"/>
                <a:ea typeface="Microsoft YaHei"/>
              </a:rPr>
              <a:t> </a:t>
            </a:r>
            <a:r>
              <a:rPr lang="ru-RU" sz="1350" spc="-9" dirty="0">
                <a:solidFill>
                  <a:srgbClr val="FFFFFF"/>
                </a:solidFill>
                <a:latin typeface="Arial"/>
                <a:ea typeface="Microsoft YaHei"/>
              </a:rPr>
              <a:t>беспилотных, </a:t>
            </a:r>
            <a:r>
              <a:rPr lang="ru-RU" sz="1350" spc="-1" dirty="0">
                <a:solidFill>
                  <a:srgbClr val="FFFFFF"/>
                </a:solidFill>
                <a:latin typeface="Arial"/>
                <a:ea typeface="Microsoft YaHei"/>
              </a:rPr>
              <a:t>управляемых</a:t>
            </a:r>
            <a:r>
              <a:rPr lang="ru-RU" sz="1350" spc="-34" dirty="0">
                <a:solidFill>
                  <a:srgbClr val="FFFFFF"/>
                </a:solidFill>
                <a:latin typeface="Arial"/>
                <a:ea typeface="Microsoft YaHei"/>
              </a:rPr>
              <a:t> </a:t>
            </a:r>
            <a:r>
              <a:rPr lang="ru-RU" sz="1350" spc="-1" dirty="0">
                <a:solidFill>
                  <a:srgbClr val="FFFFFF"/>
                </a:solidFill>
                <a:latin typeface="Arial"/>
                <a:ea typeface="Microsoft YaHei"/>
              </a:rPr>
              <a:t>по</a:t>
            </a:r>
            <a:r>
              <a:rPr lang="ru-RU" sz="1350" spc="-24" dirty="0">
                <a:solidFill>
                  <a:srgbClr val="FFFFFF"/>
                </a:solidFill>
                <a:latin typeface="Arial"/>
                <a:ea typeface="Microsoft YaHei"/>
              </a:rPr>
              <a:t> </a:t>
            </a:r>
            <a:r>
              <a:rPr lang="ru-RU" sz="1350" spc="-1" dirty="0">
                <a:solidFill>
                  <a:srgbClr val="FFFFFF"/>
                </a:solidFill>
                <a:latin typeface="Arial"/>
                <a:ea typeface="Microsoft YaHei"/>
              </a:rPr>
              <a:t>радио</a:t>
            </a:r>
            <a:r>
              <a:rPr lang="ru-RU" sz="1350" spc="-31" dirty="0">
                <a:solidFill>
                  <a:srgbClr val="FFFFFF"/>
                </a:solidFill>
                <a:latin typeface="Arial"/>
                <a:ea typeface="Microsoft YaHei"/>
              </a:rPr>
              <a:t> </a:t>
            </a:r>
            <a:r>
              <a:rPr lang="ru-RU" sz="1350" spc="-9" dirty="0">
                <a:solidFill>
                  <a:srgbClr val="FFFFFF"/>
                </a:solidFill>
                <a:latin typeface="Arial"/>
                <a:ea typeface="Microsoft YaHei"/>
              </a:rPr>
              <a:t>самолетов.</a:t>
            </a:r>
            <a:endParaRPr lang="ru-RU" sz="1350" spc="-1" dirty="0">
              <a:solidFill>
                <a:srgbClr val="FFFFFF"/>
              </a:solidFill>
              <a:latin typeface="Arial"/>
            </a:endParaRPr>
          </a:p>
        </p:txBody>
      </p:sp>
      <p:pic>
        <p:nvPicPr>
          <p:cNvPr id="207" name="Рисунок 206"/>
          <p:cNvPicPr/>
          <p:nvPr/>
        </p:nvPicPr>
        <p:blipFill>
          <a:blip r:embed="rId3"/>
          <a:stretch/>
        </p:blipFill>
        <p:spPr>
          <a:xfrm>
            <a:off x="6482936" y="1887501"/>
            <a:ext cx="2458840" cy="1669193"/>
          </a:xfrm>
          <a:prstGeom prst="rect">
            <a:avLst/>
          </a:prstGeom>
          <a:ln w="0">
            <a:noFill/>
          </a:ln>
        </p:spPr>
      </p:pic>
      <p:pic>
        <p:nvPicPr>
          <p:cNvPr id="208" name="Рисунок 207"/>
          <p:cNvPicPr/>
          <p:nvPr/>
        </p:nvPicPr>
        <p:blipFill>
          <a:blip r:embed="rId4"/>
          <a:stretch/>
        </p:blipFill>
        <p:spPr>
          <a:xfrm>
            <a:off x="6468917" y="3789040"/>
            <a:ext cx="2472859" cy="1512168"/>
          </a:xfrm>
          <a:prstGeom prst="rect">
            <a:avLst/>
          </a:prstGeom>
          <a:ln w="0">
            <a:noFill/>
          </a:ln>
        </p:spPr>
      </p:pic>
    </p:spTree>
    <p:extLst>
      <p:ext uri="{BB962C8B-B14F-4D97-AF65-F5344CB8AC3E}">
        <p14:creationId xmlns:p14="http://schemas.microsoft.com/office/powerpoint/2010/main" val="39900912"/>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098" name="Picture 2" descr="https://www.djimsk.ru/upload/medialibrary/504/wx8de274pa008tt1l9pog1173wjcsxvw/dji-mini-3-pro-14.jpg"/>
          <p:cNvPicPr>
            <a:picLocks noChangeAspect="1" noChangeArrowheads="1"/>
          </p:cNvPicPr>
          <p:nvPr/>
        </p:nvPicPr>
        <p:blipFill>
          <a:blip r:embed="rId2"/>
          <a:stretch/>
        </p:blipFill>
        <p:spPr bwMode="auto">
          <a:xfrm>
            <a:off x="539552" y="1844824"/>
            <a:ext cx="8064896" cy="4608512"/>
          </a:xfrm>
          <a:prstGeom prst="rect">
            <a:avLst/>
          </a:prstGeom>
          <a:noFill/>
          <a:effectLst>
            <a:softEdge rad="63500"/>
          </a:effectLst>
        </p:spPr>
      </p:pic>
      <p:sp>
        <p:nvSpPr>
          <p:cNvPr id="2" name="Прямоугольник 1"/>
          <p:cNvSpPr/>
          <p:nvPr/>
        </p:nvSpPr>
        <p:spPr>
          <a:xfrm>
            <a:off x="4427984" y="548680"/>
            <a:ext cx="3608680" cy="830997"/>
          </a:xfrm>
          <a:prstGeom prst="rect">
            <a:avLst/>
          </a:prstGeom>
        </p:spPr>
        <p:txBody>
          <a:bodyPr wrap="none">
            <a:spAutoFit/>
          </a:bodyPr>
          <a:lstStyle/>
          <a:p>
            <a:pPr algn="ctr" fontAlgn="base"/>
            <a:r>
              <a:rPr lang="ru-RU" sz="2400" b="1" dirty="0" smtClean="0">
                <a:solidFill>
                  <a:srgbClr val="FFFF00"/>
                </a:solidFill>
                <a:latin typeface="Bahnschrift" panose="020B0502040204020203" pitchFamily="34" charset="0"/>
              </a:rPr>
              <a:t>Пульты </a:t>
            </a:r>
            <a:r>
              <a:rPr lang="ru-RU" sz="2400" b="1" dirty="0">
                <a:solidFill>
                  <a:srgbClr val="FFFF00"/>
                </a:solidFill>
                <a:latin typeface="Bahnschrift" panose="020B0502040204020203" pitchFamily="34" charset="0"/>
              </a:rPr>
              <a:t>управления </a:t>
            </a:r>
            <a:r>
              <a:rPr lang="en-US" sz="2400" b="1" dirty="0" smtClean="0">
                <a:solidFill>
                  <a:srgbClr val="FFFF00"/>
                </a:solidFill>
                <a:latin typeface="Bahnschrift" panose="020B0502040204020203" pitchFamily="34" charset="0"/>
              </a:rPr>
              <a:t>DJI</a:t>
            </a:r>
            <a:r>
              <a:rPr lang="ru-RU" sz="2400" b="1" dirty="0" smtClean="0">
                <a:solidFill>
                  <a:srgbClr val="FFFF00"/>
                </a:solidFill>
                <a:latin typeface="Bahnschrift" panose="020B0502040204020203" pitchFamily="34" charset="0"/>
              </a:rPr>
              <a:t>:</a:t>
            </a:r>
            <a:endParaRPr lang="en-US" sz="2400" b="1" dirty="0" smtClean="0">
              <a:solidFill>
                <a:srgbClr val="FFFF00"/>
              </a:solidFill>
              <a:latin typeface="Bahnschrift" panose="020B0502040204020203" pitchFamily="34" charset="0"/>
            </a:endParaRPr>
          </a:p>
          <a:p>
            <a:pPr algn="ctr" fontAlgn="base"/>
            <a:r>
              <a:rPr lang="en-US" sz="2400" b="1" dirty="0" smtClean="0">
                <a:solidFill>
                  <a:srgbClr val="FFFF00"/>
                </a:solidFill>
                <a:latin typeface="Bahnschrift" panose="020B0502040204020203" pitchFamily="34" charset="0"/>
              </a:rPr>
              <a:t>DJI-N1 </a:t>
            </a:r>
            <a:r>
              <a:rPr lang="ru-RU" sz="2400" b="1" dirty="0" smtClean="0">
                <a:solidFill>
                  <a:srgbClr val="FFFF00"/>
                </a:solidFill>
                <a:latin typeface="Bahnschrift" panose="020B0502040204020203" pitchFamily="34" charset="0"/>
              </a:rPr>
              <a:t>и </a:t>
            </a:r>
            <a:r>
              <a:rPr lang="en-US" sz="2400" b="1" dirty="0">
                <a:solidFill>
                  <a:srgbClr val="FFFF00"/>
                </a:solidFill>
                <a:latin typeface="Bahnschrift" panose="020B0502040204020203" pitchFamily="34" charset="0"/>
              </a:rPr>
              <a:t>DJI </a:t>
            </a:r>
            <a:r>
              <a:rPr lang="en-US" sz="2400" b="1" dirty="0" smtClean="0">
                <a:solidFill>
                  <a:srgbClr val="FFFF00"/>
                </a:solidFill>
                <a:latin typeface="Bahnschrift" panose="020B0502040204020203" pitchFamily="34" charset="0"/>
              </a:rPr>
              <a:t>RC</a:t>
            </a:r>
            <a:endParaRPr lang="en-US" sz="2400" b="1" dirty="0">
              <a:solidFill>
                <a:srgbClr val="FFFF00"/>
              </a:solidFill>
              <a:latin typeface="Bahnschrift" panose="020B0502040204020203" pitchFamily="34" charset="0"/>
            </a:endParaRPr>
          </a:p>
        </p:txBody>
      </p:sp>
    </p:spTree>
    <p:extLst>
      <p:ext uri="{BB962C8B-B14F-4D97-AF65-F5344CB8AC3E}">
        <p14:creationId xmlns:p14="http://schemas.microsoft.com/office/powerpoint/2010/main" val="131580984"/>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object 111"/>
          <p:cNvSpPr/>
          <p:nvPr/>
        </p:nvSpPr>
        <p:spPr bwMode="auto">
          <a:xfrm>
            <a:off x="395536" y="476672"/>
            <a:ext cx="4536504" cy="6152501"/>
          </a:xfrm>
          <a:prstGeom prst="rect">
            <a:avLst/>
          </a:prstGeom>
          <a:noFill/>
          <a:ln w="0">
            <a:noFill/>
          </a:ln>
        </p:spPr>
        <p:style>
          <a:lnRef idx="0">
            <a:srgbClr val="000000"/>
          </a:lnRef>
          <a:fillRef idx="0">
            <a:srgbClr val="000000"/>
          </a:fillRef>
          <a:effectRef idx="0">
            <a:srgbClr val="000000"/>
          </a:effectRef>
          <a:fontRef idx="minor"/>
        </p:style>
        <p:txBody>
          <a:bodyPr wrap="square" lIns="0" tIns="149400" rIns="0" bIns="0" anchor="t">
            <a:spAutoFit/>
          </a:bodyPr>
          <a:lstStyle/>
          <a:p>
            <a:pPr marL="12600">
              <a:lnSpc>
                <a:spcPct val="100000"/>
              </a:lnSpc>
              <a:spcBef>
                <a:spcPts val="1176"/>
              </a:spcBef>
              <a:defRPr/>
            </a:pPr>
            <a:r>
              <a:rPr lang="ru-RU" sz="2200" b="1" strike="noStrike" spc="-35">
                <a:solidFill>
                  <a:srgbClr val="FFFFFF"/>
                </a:solidFill>
                <a:latin typeface="Roboto Condensed"/>
              </a:rPr>
              <a:t>					</a:t>
            </a:r>
            <a:endParaRPr lang="ru-RU" sz="2200" b="1" strike="noStrike" spc="-86">
              <a:solidFill>
                <a:srgbClr val="FFFFFF"/>
              </a:solidFill>
              <a:latin typeface="Roboto Condensed"/>
            </a:endParaRPr>
          </a:p>
          <a:p>
            <a:pPr marL="5013360" indent="-113040">
              <a:lnSpc>
                <a:spcPct val="100000"/>
              </a:lnSpc>
              <a:buClr>
                <a:srgbClr val="FFFFFF"/>
              </a:buClr>
              <a:buFont typeface="Symbol"/>
              <a:buChar char=""/>
              <a:tabLst>
                <a:tab pos="5013360" algn="l"/>
              </a:tabLst>
              <a:defRPr/>
            </a:pPr>
            <a:endParaRPr lang="ru-RU" sz="1600" b="0" strike="noStrike" spc="-1">
              <a:solidFill>
                <a:srgbClr val="FFFFFF"/>
              </a:solidFill>
              <a:latin typeface="Roboto Condensed"/>
            </a:endParaRPr>
          </a:p>
          <a:p>
            <a:pPr algn="just">
              <a:lnSpc>
                <a:spcPct val="100000"/>
              </a:lnSpc>
              <a:buClr>
                <a:srgbClr val="FFFFFF"/>
              </a:buClr>
              <a:tabLst>
                <a:tab pos="5013360" algn="l"/>
              </a:tabLst>
              <a:defRPr/>
            </a:pPr>
            <a:r>
              <a:rPr lang="ru-RU" sz="1500" b="0" strike="noStrike" spc="-1">
                <a:solidFill>
                  <a:srgbClr val="FFFFFF"/>
                </a:solidFill>
                <a:latin typeface="Bahnschrift"/>
              </a:rPr>
              <a:t>Харектеристики</a:t>
            </a:r>
            <a:r>
              <a:rPr lang="ru-RU" sz="1500" spc="-1">
                <a:solidFill>
                  <a:srgbClr val="FFFFFF"/>
                </a:solidFill>
                <a:latin typeface="Bahnschrift"/>
              </a:rPr>
              <a:t>:</a:t>
            </a:r>
            <a:endParaRPr/>
          </a:p>
          <a:p>
            <a:pPr algn="just">
              <a:lnSpc>
                <a:spcPct val="100000"/>
              </a:lnSpc>
              <a:buClr>
                <a:srgbClr val="FFFFFF"/>
              </a:buClr>
              <a:tabLst>
                <a:tab pos="5013360" algn="l"/>
              </a:tabLst>
              <a:defRPr/>
            </a:pPr>
            <a:r>
              <a:rPr lang="ru-RU" sz="1500" b="0" strike="noStrike" spc="-1">
                <a:solidFill>
                  <a:srgbClr val="FFFFFF"/>
                </a:solidFill>
                <a:latin typeface="Bahnschrift"/>
              </a:rPr>
              <a:t>1.Взлетная</a:t>
            </a:r>
            <a:r>
              <a:rPr lang="ru-RU" sz="1500" b="0" strike="noStrike" spc="-35">
                <a:solidFill>
                  <a:srgbClr val="FFFFFF"/>
                </a:solidFill>
                <a:latin typeface="Bahnschrift"/>
              </a:rPr>
              <a:t> </a:t>
            </a:r>
            <a:r>
              <a:rPr lang="ru-RU" sz="1500" b="0" strike="noStrike" spc="-1">
                <a:solidFill>
                  <a:srgbClr val="FFFFFF"/>
                </a:solidFill>
                <a:latin typeface="Bahnschrift"/>
              </a:rPr>
              <a:t>масса</a:t>
            </a:r>
            <a:r>
              <a:rPr lang="ru-RU" sz="1500" b="0" strike="noStrike" spc="-26">
                <a:solidFill>
                  <a:srgbClr val="FFFFFF"/>
                </a:solidFill>
                <a:latin typeface="Bahnschrift"/>
              </a:rPr>
              <a:t> </a:t>
            </a:r>
            <a:r>
              <a:rPr lang="ru-RU" sz="1500" b="0" strike="noStrike" spc="-1">
                <a:solidFill>
                  <a:srgbClr val="FFFFFF"/>
                </a:solidFill>
                <a:latin typeface="Bahnschrift"/>
              </a:rPr>
              <a:t>–</a:t>
            </a:r>
            <a:r>
              <a:rPr lang="ru-RU" sz="1500" b="0" strike="noStrike" spc="-26">
                <a:solidFill>
                  <a:srgbClr val="FFFFFF"/>
                </a:solidFill>
                <a:latin typeface="Bahnschrift"/>
              </a:rPr>
              <a:t> </a:t>
            </a:r>
            <a:r>
              <a:rPr lang="ru-RU" sz="1500" b="0" strike="noStrike" spc="-1">
                <a:solidFill>
                  <a:srgbClr val="FFFFFF"/>
                </a:solidFill>
                <a:latin typeface="Bahnschrift"/>
              </a:rPr>
              <a:t>895</a:t>
            </a:r>
            <a:r>
              <a:rPr lang="ru-RU" sz="1500" b="0" strike="noStrike" spc="-26">
                <a:solidFill>
                  <a:srgbClr val="FFFFFF"/>
                </a:solidFill>
                <a:latin typeface="Bahnschrift"/>
              </a:rPr>
              <a:t> </a:t>
            </a:r>
            <a:r>
              <a:rPr lang="ru-RU" sz="1500" b="0" strike="noStrike" spc="-1">
                <a:solidFill>
                  <a:srgbClr val="FFFFFF"/>
                </a:solidFill>
                <a:latin typeface="Bahnschrift"/>
              </a:rPr>
              <a:t>гр.</a:t>
            </a:r>
            <a:r>
              <a:rPr lang="ru-RU" sz="1500" b="0" strike="noStrike" spc="-15">
                <a:solidFill>
                  <a:srgbClr val="FFFFFF"/>
                </a:solidFill>
                <a:latin typeface="Bahnschrift"/>
              </a:rPr>
              <a:t> </a:t>
            </a:r>
            <a:r>
              <a:rPr lang="ru-RU" sz="1500" b="0" strike="noStrike" spc="-1">
                <a:solidFill>
                  <a:srgbClr val="FFFFFF"/>
                </a:solidFill>
                <a:latin typeface="Bahnschrift"/>
              </a:rPr>
              <a:t>(DJI</a:t>
            </a:r>
            <a:r>
              <a:rPr lang="ru-RU" sz="1500" b="0" strike="noStrike" spc="-21">
                <a:solidFill>
                  <a:srgbClr val="FFFFFF"/>
                </a:solidFill>
                <a:latin typeface="Bahnschrift"/>
              </a:rPr>
              <a:t> </a:t>
            </a:r>
            <a:r>
              <a:rPr lang="ru-RU" sz="1500" b="0" strike="noStrike" spc="-1">
                <a:solidFill>
                  <a:srgbClr val="FFFFFF"/>
                </a:solidFill>
                <a:latin typeface="Bahnschrift"/>
              </a:rPr>
              <a:t>Mavic</a:t>
            </a:r>
            <a:r>
              <a:rPr lang="ru-RU" sz="1500" b="0" strike="noStrike" spc="-32">
                <a:solidFill>
                  <a:srgbClr val="FFFFFF"/>
                </a:solidFill>
                <a:latin typeface="Bahnschrift"/>
              </a:rPr>
              <a:t> </a:t>
            </a:r>
            <a:r>
              <a:rPr lang="ru-RU" sz="1500" b="0" strike="noStrike" spc="-1">
                <a:solidFill>
                  <a:srgbClr val="FFFFFF"/>
                </a:solidFill>
                <a:latin typeface="Bahnschrift"/>
              </a:rPr>
              <a:t>3E</a:t>
            </a:r>
            <a:r>
              <a:rPr lang="ru-RU" sz="1500" b="0" strike="noStrike" spc="-15">
                <a:solidFill>
                  <a:srgbClr val="FFFFFF"/>
                </a:solidFill>
                <a:latin typeface="Bahnschrift"/>
              </a:rPr>
              <a:t> </a:t>
            </a:r>
            <a:r>
              <a:rPr lang="ru-RU" sz="1500" b="0" strike="noStrike" spc="-1">
                <a:solidFill>
                  <a:srgbClr val="FFFFFF"/>
                </a:solidFill>
                <a:latin typeface="Bahnschrift"/>
              </a:rPr>
              <a:t>и</a:t>
            </a:r>
            <a:r>
              <a:rPr lang="ru-RU" sz="1500" b="0" strike="noStrike" spc="-21">
                <a:solidFill>
                  <a:srgbClr val="FFFFFF"/>
                </a:solidFill>
                <a:latin typeface="Bahnschrift"/>
              </a:rPr>
              <a:t> </a:t>
            </a:r>
            <a:r>
              <a:rPr lang="ru-RU" sz="1500" b="0" strike="noStrike" spc="-1">
                <a:solidFill>
                  <a:srgbClr val="FFFFFF"/>
                </a:solidFill>
                <a:latin typeface="Bahnschrift"/>
              </a:rPr>
              <a:t>3T</a:t>
            </a:r>
            <a:r>
              <a:rPr lang="ru-RU" sz="1500" b="0" strike="noStrike" spc="-21">
                <a:solidFill>
                  <a:srgbClr val="FFFFFF"/>
                </a:solidFill>
                <a:latin typeface="Bahnschrift"/>
              </a:rPr>
              <a:t> </a:t>
            </a:r>
            <a:r>
              <a:rPr lang="ru-RU" sz="1500" b="0" strike="noStrike" spc="-1">
                <a:solidFill>
                  <a:srgbClr val="FFFFFF"/>
                </a:solidFill>
                <a:latin typeface="Bahnschrift"/>
              </a:rPr>
              <a:t>–</a:t>
            </a:r>
            <a:r>
              <a:rPr lang="ru-RU" sz="1500" b="0" strike="noStrike" spc="-21">
                <a:solidFill>
                  <a:srgbClr val="FFFFFF"/>
                </a:solidFill>
                <a:latin typeface="Bahnschrift"/>
              </a:rPr>
              <a:t> </a:t>
            </a:r>
            <a:r>
              <a:rPr lang="ru-RU" sz="1500" b="0" strike="noStrike" spc="-1">
                <a:solidFill>
                  <a:srgbClr val="FFFFFF"/>
                </a:solidFill>
                <a:latin typeface="Bahnschrift"/>
              </a:rPr>
              <a:t>1050</a:t>
            </a:r>
            <a:r>
              <a:rPr lang="ru-RU" sz="1500" b="0" strike="noStrike" spc="-35">
                <a:solidFill>
                  <a:srgbClr val="FFFFFF"/>
                </a:solidFill>
                <a:latin typeface="Bahnschrift"/>
              </a:rPr>
              <a:t> </a:t>
            </a:r>
            <a:r>
              <a:rPr lang="ru-RU" sz="1500" b="0" strike="noStrike" spc="-21">
                <a:solidFill>
                  <a:srgbClr val="FFFFFF"/>
                </a:solidFill>
                <a:latin typeface="Bahnschrift"/>
              </a:rPr>
              <a:t>гр.)</a:t>
            </a:r>
            <a:endParaRPr lang="ru-RU" sz="1500" b="0" strike="noStrike" spc="-1">
              <a:solidFill>
                <a:srgbClr val="FFFFFF"/>
              </a:solidFill>
              <a:latin typeface="Bahnschrift"/>
            </a:endParaRPr>
          </a:p>
          <a:p>
            <a:pPr algn="just">
              <a:lnSpc>
                <a:spcPct val="100000"/>
              </a:lnSpc>
              <a:buClr>
                <a:srgbClr val="FFFFFF"/>
              </a:buClr>
              <a:tabLst>
                <a:tab pos="4900320" algn="l"/>
                <a:tab pos="5012640" algn="l"/>
              </a:tabLst>
              <a:defRPr/>
            </a:pPr>
            <a:r>
              <a:rPr lang="ru-RU" sz="1500" b="0" strike="noStrike" spc="-1">
                <a:solidFill>
                  <a:srgbClr val="FFFFFF"/>
                </a:solidFill>
                <a:latin typeface="Bahnschrift"/>
              </a:rPr>
              <a:t>2.Габариты</a:t>
            </a:r>
            <a:r>
              <a:rPr lang="ru-RU" sz="1500" b="0" strike="noStrike" spc="-46">
                <a:solidFill>
                  <a:srgbClr val="FFFFFF"/>
                </a:solidFill>
                <a:latin typeface="Bahnschrift"/>
              </a:rPr>
              <a:t> </a:t>
            </a:r>
            <a:r>
              <a:rPr lang="ru-RU" sz="1500" b="0" strike="noStrike" spc="-1">
                <a:solidFill>
                  <a:srgbClr val="FFFFFF"/>
                </a:solidFill>
                <a:latin typeface="Bahnschrift"/>
              </a:rPr>
              <a:t>в</a:t>
            </a:r>
            <a:r>
              <a:rPr lang="ru-RU" sz="1500" b="0" strike="noStrike" spc="-26">
                <a:solidFill>
                  <a:srgbClr val="FFFFFF"/>
                </a:solidFill>
                <a:latin typeface="Bahnschrift"/>
              </a:rPr>
              <a:t> </a:t>
            </a:r>
            <a:r>
              <a:rPr lang="ru-RU" sz="1500" b="0" strike="noStrike" spc="-1">
                <a:solidFill>
                  <a:srgbClr val="FFFFFF"/>
                </a:solidFill>
                <a:latin typeface="Bahnschrift"/>
              </a:rPr>
              <a:t>сложенном</a:t>
            </a:r>
            <a:r>
              <a:rPr lang="ru-RU" sz="1500" b="0" strike="noStrike" spc="-41">
                <a:solidFill>
                  <a:srgbClr val="FFFFFF"/>
                </a:solidFill>
                <a:latin typeface="Bahnschrift"/>
              </a:rPr>
              <a:t> </a:t>
            </a:r>
            <a:r>
              <a:rPr lang="ru-RU" sz="1500" b="0" strike="noStrike" spc="-1">
                <a:solidFill>
                  <a:srgbClr val="FFFFFF"/>
                </a:solidFill>
                <a:latin typeface="Bahnschrift"/>
              </a:rPr>
              <a:t>состоянии</a:t>
            </a:r>
            <a:r>
              <a:rPr lang="ru-RU" sz="1500" b="0" strike="noStrike" spc="-35">
                <a:solidFill>
                  <a:srgbClr val="FFFFFF"/>
                </a:solidFill>
                <a:latin typeface="Bahnschrift"/>
              </a:rPr>
              <a:t> </a:t>
            </a:r>
            <a:r>
              <a:rPr lang="ru-RU" sz="1500" b="0" strike="noStrike" spc="-1">
                <a:solidFill>
                  <a:srgbClr val="FFFFFF"/>
                </a:solidFill>
                <a:latin typeface="Bahnschrift"/>
              </a:rPr>
              <a:t>–</a:t>
            </a:r>
            <a:r>
              <a:rPr lang="ru-RU" sz="1500" b="0" strike="noStrike" spc="-26">
                <a:solidFill>
                  <a:srgbClr val="FFFFFF"/>
                </a:solidFill>
                <a:latin typeface="Bahnschrift"/>
              </a:rPr>
              <a:t> </a:t>
            </a:r>
            <a:r>
              <a:rPr lang="ru-RU" sz="1500" b="0" strike="noStrike" spc="-1">
                <a:solidFill>
                  <a:srgbClr val="FFFFFF"/>
                </a:solidFill>
                <a:latin typeface="Bahnschrift"/>
              </a:rPr>
              <a:t>(ДхШхВ</a:t>
            </a:r>
            <a:r>
              <a:rPr lang="ru-RU" sz="1500" b="0" strike="noStrike" spc="-26">
                <a:solidFill>
                  <a:srgbClr val="FFFFFF"/>
                </a:solidFill>
                <a:latin typeface="Bahnschrift"/>
              </a:rPr>
              <a:t> </a:t>
            </a:r>
            <a:r>
              <a:rPr lang="ru-RU" sz="1500" b="0" strike="noStrike" spc="-1">
                <a:solidFill>
                  <a:srgbClr val="FFFFFF"/>
                </a:solidFill>
                <a:latin typeface="Bahnschrift"/>
              </a:rPr>
              <a:t>мм)</a:t>
            </a:r>
            <a:r>
              <a:rPr lang="ru-RU" sz="1500" b="0" strike="noStrike" spc="-7">
                <a:solidFill>
                  <a:srgbClr val="FFFFFF"/>
                </a:solidFill>
                <a:latin typeface="Bahnschrift"/>
              </a:rPr>
              <a:t> </a:t>
            </a:r>
            <a:r>
              <a:rPr lang="ru-RU" sz="1500" b="0" strike="noStrike" spc="-1">
                <a:solidFill>
                  <a:srgbClr val="FFFFFF"/>
                </a:solidFill>
                <a:latin typeface="Bahnschrift"/>
              </a:rPr>
              <a:t>221</a:t>
            </a:r>
            <a:r>
              <a:rPr lang="ru-RU" sz="1500" b="0" strike="noStrike" spc="-35">
                <a:solidFill>
                  <a:srgbClr val="FFFFFF"/>
                </a:solidFill>
                <a:latin typeface="Bahnschrift"/>
              </a:rPr>
              <a:t> </a:t>
            </a:r>
            <a:r>
              <a:rPr lang="ru-RU" sz="1500" b="0" strike="noStrike" spc="-1">
                <a:solidFill>
                  <a:srgbClr val="FFFFFF"/>
                </a:solidFill>
                <a:latin typeface="Bahnschrift"/>
              </a:rPr>
              <a:t>х</a:t>
            </a:r>
            <a:r>
              <a:rPr lang="ru-RU" sz="1500" b="0" strike="noStrike" spc="-26">
                <a:solidFill>
                  <a:srgbClr val="FFFFFF"/>
                </a:solidFill>
                <a:latin typeface="Bahnschrift"/>
              </a:rPr>
              <a:t> </a:t>
            </a:r>
            <a:r>
              <a:rPr lang="ru-RU" sz="1500" b="0" strike="noStrike" spc="-1">
                <a:solidFill>
                  <a:srgbClr val="FFFFFF"/>
                </a:solidFill>
                <a:latin typeface="Bahnschrift"/>
              </a:rPr>
              <a:t>96,3</a:t>
            </a:r>
            <a:r>
              <a:rPr lang="ru-RU" sz="1500" b="0" strike="noStrike" spc="-32">
                <a:solidFill>
                  <a:srgbClr val="FFFFFF"/>
                </a:solidFill>
                <a:latin typeface="Bahnschrift"/>
              </a:rPr>
              <a:t> </a:t>
            </a:r>
            <a:r>
              <a:rPr lang="ru-RU" sz="1500" b="0" strike="noStrike" spc="-52">
                <a:solidFill>
                  <a:srgbClr val="FFFFFF"/>
                </a:solidFill>
                <a:latin typeface="Bahnschrift"/>
              </a:rPr>
              <a:t>х </a:t>
            </a:r>
            <a:r>
              <a:rPr lang="ru-RU" sz="1500" b="0" strike="noStrike" spc="-21">
                <a:solidFill>
                  <a:srgbClr val="FFFFFF"/>
                </a:solidFill>
                <a:latin typeface="Bahnschrift"/>
              </a:rPr>
              <a:t>90,3</a:t>
            </a:r>
            <a:endParaRPr lang="ru-RU" sz="1500" b="0" strike="noStrike" spc="-1">
              <a:solidFill>
                <a:srgbClr val="FFFFFF"/>
              </a:solidFill>
              <a:latin typeface="Bahnschrift"/>
            </a:endParaRPr>
          </a:p>
          <a:p>
            <a:pPr algn="just">
              <a:lnSpc>
                <a:spcPct val="100000"/>
              </a:lnSpc>
              <a:buClr>
                <a:srgbClr val="FFFFFF"/>
              </a:buClr>
              <a:tabLst>
                <a:tab pos="5013360" algn="l"/>
              </a:tabLst>
              <a:defRPr/>
            </a:pPr>
            <a:r>
              <a:rPr lang="ru-RU" sz="1500" b="0" strike="noStrike" spc="-1">
                <a:solidFill>
                  <a:srgbClr val="FFFFFF"/>
                </a:solidFill>
                <a:latin typeface="Bahnschrift"/>
              </a:rPr>
              <a:t>3.Скорость</a:t>
            </a:r>
            <a:r>
              <a:rPr lang="ru-RU" sz="1500" b="0" strike="noStrike" spc="-52">
                <a:solidFill>
                  <a:srgbClr val="FFFFFF"/>
                </a:solidFill>
                <a:latin typeface="Bahnschrift"/>
              </a:rPr>
              <a:t> </a:t>
            </a:r>
            <a:r>
              <a:rPr lang="ru-RU" sz="1500" b="0" strike="noStrike" spc="-1">
                <a:solidFill>
                  <a:srgbClr val="FFFFFF"/>
                </a:solidFill>
                <a:latin typeface="Bahnschrift"/>
              </a:rPr>
              <a:t>полета</a:t>
            </a:r>
            <a:r>
              <a:rPr lang="ru-RU" sz="1500" b="0" strike="noStrike" spc="-52">
                <a:solidFill>
                  <a:srgbClr val="FFFFFF"/>
                </a:solidFill>
                <a:latin typeface="Bahnschrift"/>
              </a:rPr>
              <a:t> </a:t>
            </a:r>
            <a:r>
              <a:rPr lang="ru-RU" sz="1500" b="0" strike="noStrike" spc="-1">
                <a:solidFill>
                  <a:srgbClr val="FFFFFF"/>
                </a:solidFill>
                <a:latin typeface="Bahnschrift"/>
              </a:rPr>
              <a:t>макс.</a:t>
            </a:r>
            <a:r>
              <a:rPr lang="ru-RU" sz="1500" b="0" strike="noStrike" spc="-32">
                <a:solidFill>
                  <a:srgbClr val="FFFFFF"/>
                </a:solidFill>
                <a:latin typeface="Bahnschrift"/>
              </a:rPr>
              <a:t> </a:t>
            </a:r>
            <a:r>
              <a:rPr lang="ru-RU" sz="1500" b="0" strike="noStrike" spc="-1">
                <a:solidFill>
                  <a:srgbClr val="FFFFFF"/>
                </a:solidFill>
                <a:latin typeface="Bahnschrift"/>
              </a:rPr>
              <a:t>–</a:t>
            </a:r>
            <a:r>
              <a:rPr lang="ru-RU" sz="1500" b="0" strike="noStrike" spc="-32">
                <a:solidFill>
                  <a:srgbClr val="FFFFFF"/>
                </a:solidFill>
                <a:latin typeface="Bahnschrift"/>
              </a:rPr>
              <a:t> </a:t>
            </a:r>
            <a:r>
              <a:rPr lang="ru-RU" sz="1500" b="0" strike="noStrike" spc="-1">
                <a:solidFill>
                  <a:srgbClr val="FFFFFF"/>
                </a:solidFill>
                <a:latin typeface="Bahnschrift"/>
              </a:rPr>
              <a:t>16</a:t>
            </a:r>
            <a:r>
              <a:rPr lang="ru-RU" sz="1500" b="0" strike="noStrike" spc="-35">
                <a:solidFill>
                  <a:srgbClr val="FFFFFF"/>
                </a:solidFill>
                <a:latin typeface="Bahnschrift"/>
              </a:rPr>
              <a:t> </a:t>
            </a:r>
            <a:r>
              <a:rPr lang="ru-RU" sz="1500" b="0" strike="noStrike" spc="-1">
                <a:solidFill>
                  <a:srgbClr val="FFFFFF"/>
                </a:solidFill>
                <a:latin typeface="Bahnschrift"/>
              </a:rPr>
              <a:t>м/сек</a:t>
            </a:r>
            <a:r>
              <a:rPr lang="ru-RU" sz="1500" b="0" strike="noStrike" spc="-41">
                <a:solidFill>
                  <a:srgbClr val="FFFFFF"/>
                </a:solidFill>
                <a:latin typeface="Bahnschrift"/>
              </a:rPr>
              <a:t> </a:t>
            </a:r>
            <a:r>
              <a:rPr lang="ru-RU" sz="1500" b="0" strike="noStrike" spc="-1">
                <a:solidFill>
                  <a:srgbClr val="FFFFFF"/>
                </a:solidFill>
                <a:latin typeface="Bahnschrift"/>
              </a:rPr>
              <a:t>(57,6</a:t>
            </a:r>
            <a:r>
              <a:rPr lang="ru-RU" sz="1500" b="0" strike="noStrike" spc="-41">
                <a:solidFill>
                  <a:srgbClr val="FFFFFF"/>
                </a:solidFill>
                <a:latin typeface="Bahnschrift"/>
              </a:rPr>
              <a:t> </a:t>
            </a:r>
            <a:r>
              <a:rPr lang="ru-RU" sz="1500" b="0" strike="noStrike" spc="-11">
                <a:solidFill>
                  <a:srgbClr val="FFFFFF"/>
                </a:solidFill>
                <a:latin typeface="Bahnschrift"/>
              </a:rPr>
              <a:t>км\ч)</a:t>
            </a:r>
            <a:endParaRPr lang="ru-RU" sz="1500" b="0" strike="noStrike" spc="-1">
              <a:solidFill>
                <a:srgbClr val="FFFFFF"/>
              </a:solidFill>
              <a:latin typeface="Bahnschrift"/>
            </a:endParaRPr>
          </a:p>
          <a:p>
            <a:pPr algn="just">
              <a:lnSpc>
                <a:spcPct val="100000"/>
              </a:lnSpc>
              <a:buClr>
                <a:srgbClr val="FFFFFF"/>
              </a:buClr>
              <a:tabLst>
                <a:tab pos="5013360" algn="l"/>
              </a:tabLst>
              <a:defRPr/>
            </a:pPr>
            <a:r>
              <a:rPr lang="ru-RU" sz="1500" b="0" strike="noStrike" spc="-1">
                <a:solidFill>
                  <a:srgbClr val="FFFFFF"/>
                </a:solidFill>
                <a:latin typeface="Bahnschrift"/>
              </a:rPr>
              <a:t>4.Потолок</a:t>
            </a:r>
            <a:r>
              <a:rPr lang="ru-RU" sz="1500" b="0" strike="noStrike" spc="-52">
                <a:solidFill>
                  <a:srgbClr val="FFFFFF"/>
                </a:solidFill>
                <a:latin typeface="Bahnschrift"/>
              </a:rPr>
              <a:t> </a:t>
            </a:r>
            <a:r>
              <a:rPr lang="ru-RU" sz="1500" b="0" strike="noStrike" spc="-1">
                <a:solidFill>
                  <a:srgbClr val="FFFFFF"/>
                </a:solidFill>
                <a:latin typeface="Bahnschrift"/>
              </a:rPr>
              <a:t>макс.</a:t>
            </a:r>
            <a:r>
              <a:rPr lang="ru-RU" sz="1500" b="0" strike="noStrike" spc="-26">
                <a:solidFill>
                  <a:srgbClr val="FFFFFF"/>
                </a:solidFill>
                <a:latin typeface="Bahnschrift"/>
              </a:rPr>
              <a:t> </a:t>
            </a:r>
            <a:r>
              <a:rPr lang="ru-RU" sz="1500" b="0" strike="noStrike" spc="-1">
                <a:solidFill>
                  <a:srgbClr val="FFFFFF"/>
                </a:solidFill>
                <a:latin typeface="Bahnschrift"/>
              </a:rPr>
              <a:t>–</a:t>
            </a:r>
            <a:r>
              <a:rPr lang="ru-RU" sz="1500" b="0" strike="noStrike" spc="-32">
                <a:solidFill>
                  <a:srgbClr val="FFFFFF"/>
                </a:solidFill>
                <a:latin typeface="Bahnschrift"/>
              </a:rPr>
              <a:t> </a:t>
            </a:r>
            <a:r>
              <a:rPr lang="ru-RU" sz="1500" b="0" strike="noStrike" spc="-1">
                <a:solidFill>
                  <a:srgbClr val="FFFFFF"/>
                </a:solidFill>
                <a:latin typeface="Bahnschrift"/>
              </a:rPr>
              <a:t>6</a:t>
            </a:r>
            <a:r>
              <a:rPr lang="ru-RU" sz="1500" b="0" strike="noStrike" spc="-32">
                <a:solidFill>
                  <a:srgbClr val="FFFFFF"/>
                </a:solidFill>
                <a:latin typeface="Bahnschrift"/>
              </a:rPr>
              <a:t> </a:t>
            </a:r>
            <a:r>
              <a:rPr lang="ru-RU" sz="1500" b="0" strike="noStrike" spc="-1">
                <a:solidFill>
                  <a:srgbClr val="FFFFFF"/>
                </a:solidFill>
                <a:latin typeface="Bahnschrift"/>
              </a:rPr>
              <a:t>000</a:t>
            </a:r>
            <a:r>
              <a:rPr lang="ru-RU" sz="1500" b="0" strike="noStrike" spc="-32">
                <a:solidFill>
                  <a:srgbClr val="FFFFFF"/>
                </a:solidFill>
                <a:latin typeface="Bahnschrift"/>
              </a:rPr>
              <a:t> </a:t>
            </a:r>
            <a:r>
              <a:rPr lang="ru-RU" sz="1500" b="0" strike="noStrike" spc="-52">
                <a:solidFill>
                  <a:srgbClr val="FFFFFF"/>
                </a:solidFill>
                <a:latin typeface="Bahnschrift"/>
              </a:rPr>
              <a:t>м</a:t>
            </a:r>
            <a:endParaRPr lang="ru-RU" sz="1500" b="0" strike="noStrike" spc="-1">
              <a:solidFill>
                <a:srgbClr val="FFFFFF"/>
              </a:solidFill>
              <a:latin typeface="Bahnschrift"/>
            </a:endParaRPr>
          </a:p>
          <a:p>
            <a:pPr algn="just">
              <a:lnSpc>
                <a:spcPct val="100000"/>
              </a:lnSpc>
              <a:buClr>
                <a:srgbClr val="FFFFFF"/>
              </a:buClr>
              <a:tabLst>
                <a:tab pos="5014080" algn="l"/>
              </a:tabLst>
              <a:defRPr/>
            </a:pPr>
            <a:r>
              <a:rPr lang="ru-RU" sz="1500" b="0" strike="noStrike" spc="-1">
                <a:solidFill>
                  <a:srgbClr val="FFFFFF"/>
                </a:solidFill>
                <a:latin typeface="Bahnschrift"/>
              </a:rPr>
              <a:t>5.Полетное</a:t>
            </a:r>
            <a:r>
              <a:rPr lang="ru-RU" sz="1500" b="0" strike="noStrike" spc="-52">
                <a:solidFill>
                  <a:srgbClr val="FFFFFF"/>
                </a:solidFill>
                <a:latin typeface="Bahnschrift"/>
              </a:rPr>
              <a:t> </a:t>
            </a:r>
            <a:r>
              <a:rPr lang="ru-RU" sz="1500" b="0" strike="noStrike" spc="-1">
                <a:solidFill>
                  <a:srgbClr val="FFFFFF"/>
                </a:solidFill>
                <a:latin typeface="Bahnschrift"/>
              </a:rPr>
              <a:t>время</a:t>
            </a:r>
            <a:r>
              <a:rPr lang="ru-RU" sz="1500" b="0" strike="noStrike" spc="-32">
                <a:solidFill>
                  <a:srgbClr val="FFFFFF"/>
                </a:solidFill>
                <a:latin typeface="Bahnschrift"/>
              </a:rPr>
              <a:t> </a:t>
            </a:r>
            <a:r>
              <a:rPr lang="ru-RU" sz="1500" b="0" strike="noStrike" spc="-1">
                <a:solidFill>
                  <a:srgbClr val="FFFFFF"/>
                </a:solidFill>
                <a:latin typeface="Bahnschrift"/>
              </a:rPr>
              <a:t>макс.</a:t>
            </a:r>
            <a:r>
              <a:rPr lang="ru-RU" sz="1500" b="0" strike="noStrike" spc="-35">
                <a:solidFill>
                  <a:srgbClr val="FFFFFF"/>
                </a:solidFill>
                <a:latin typeface="Bahnschrift"/>
              </a:rPr>
              <a:t> </a:t>
            </a:r>
            <a:r>
              <a:rPr lang="ru-RU" sz="1500" b="0" strike="noStrike" spc="-1">
                <a:solidFill>
                  <a:srgbClr val="FFFFFF"/>
                </a:solidFill>
                <a:latin typeface="Bahnschrift"/>
              </a:rPr>
              <a:t>–</a:t>
            </a:r>
            <a:r>
              <a:rPr lang="ru-RU" sz="1500" b="0" strike="noStrike" spc="-32">
                <a:solidFill>
                  <a:srgbClr val="FFFFFF"/>
                </a:solidFill>
                <a:latin typeface="Bahnschrift"/>
              </a:rPr>
              <a:t> </a:t>
            </a:r>
            <a:r>
              <a:rPr lang="ru-RU" sz="1500" b="0" strike="noStrike" spc="-1">
                <a:solidFill>
                  <a:srgbClr val="FFFFFF"/>
                </a:solidFill>
                <a:latin typeface="Bahnschrift"/>
              </a:rPr>
              <a:t>46</a:t>
            </a:r>
            <a:r>
              <a:rPr lang="ru-RU" sz="1500" b="0" strike="noStrike" spc="-35">
                <a:solidFill>
                  <a:srgbClr val="FFFFFF"/>
                </a:solidFill>
                <a:latin typeface="Bahnschrift"/>
              </a:rPr>
              <a:t> </a:t>
            </a:r>
            <a:r>
              <a:rPr lang="ru-RU" sz="1500" b="0" strike="noStrike" spc="-26">
                <a:solidFill>
                  <a:srgbClr val="FFFFFF"/>
                </a:solidFill>
                <a:latin typeface="Bahnschrift"/>
              </a:rPr>
              <a:t>мин</a:t>
            </a:r>
            <a:endParaRPr lang="ru-RU" sz="1500" b="0" strike="noStrike" spc="-1">
              <a:solidFill>
                <a:srgbClr val="FFFFFF"/>
              </a:solidFill>
              <a:latin typeface="Bahnschrift"/>
            </a:endParaRPr>
          </a:p>
          <a:p>
            <a:pPr algn="just">
              <a:lnSpc>
                <a:spcPct val="100000"/>
              </a:lnSpc>
              <a:buClr>
                <a:srgbClr val="FFFFFF"/>
              </a:buClr>
              <a:tabLst>
                <a:tab pos="5014080" algn="l"/>
              </a:tabLst>
              <a:defRPr/>
            </a:pPr>
            <a:r>
              <a:rPr lang="ru-RU" sz="1500" b="0" strike="noStrike" spc="-1">
                <a:solidFill>
                  <a:srgbClr val="FFFFFF"/>
                </a:solidFill>
                <a:latin typeface="Bahnschrift"/>
              </a:rPr>
              <a:t>6.Полетное</a:t>
            </a:r>
            <a:r>
              <a:rPr lang="ru-RU" sz="1500" b="0" strike="noStrike" spc="-52">
                <a:solidFill>
                  <a:srgbClr val="FFFFFF"/>
                </a:solidFill>
                <a:latin typeface="Bahnschrift"/>
              </a:rPr>
              <a:t> </a:t>
            </a:r>
            <a:r>
              <a:rPr lang="ru-RU" sz="1500" b="0" strike="noStrike" spc="-1">
                <a:solidFill>
                  <a:srgbClr val="FFFFFF"/>
                </a:solidFill>
                <a:latin typeface="Bahnschrift"/>
              </a:rPr>
              <a:t>расстояние</a:t>
            </a:r>
            <a:r>
              <a:rPr lang="ru-RU" sz="1500" b="0" strike="noStrike" spc="-46">
                <a:solidFill>
                  <a:srgbClr val="FFFFFF"/>
                </a:solidFill>
                <a:latin typeface="Bahnschrift"/>
              </a:rPr>
              <a:t> </a:t>
            </a:r>
            <a:r>
              <a:rPr lang="ru-RU" sz="1500" b="0" strike="noStrike" spc="-1">
                <a:solidFill>
                  <a:srgbClr val="FFFFFF"/>
                </a:solidFill>
                <a:latin typeface="Bahnschrift"/>
              </a:rPr>
              <a:t>макс.</a:t>
            </a:r>
            <a:r>
              <a:rPr lang="ru-RU" sz="1500" b="0" strike="noStrike" spc="-15">
                <a:solidFill>
                  <a:srgbClr val="FFFFFF"/>
                </a:solidFill>
                <a:latin typeface="Bahnschrift"/>
              </a:rPr>
              <a:t> </a:t>
            </a:r>
            <a:r>
              <a:rPr lang="ru-RU" sz="1500" b="0" strike="noStrike" spc="-1">
                <a:solidFill>
                  <a:srgbClr val="FFFFFF"/>
                </a:solidFill>
                <a:latin typeface="Bahnschrift"/>
              </a:rPr>
              <a:t>–</a:t>
            </a:r>
            <a:r>
              <a:rPr lang="ru-RU" sz="1500" b="0" strike="noStrike" spc="-35">
                <a:solidFill>
                  <a:srgbClr val="FFFFFF"/>
                </a:solidFill>
                <a:latin typeface="Bahnschrift"/>
              </a:rPr>
              <a:t> </a:t>
            </a:r>
            <a:r>
              <a:rPr lang="ru-RU" sz="1500" b="0" strike="noStrike" spc="-1">
                <a:solidFill>
                  <a:srgbClr val="FFFFFF"/>
                </a:solidFill>
                <a:latin typeface="Bahnschrift"/>
              </a:rPr>
              <a:t>30</a:t>
            </a:r>
            <a:r>
              <a:rPr lang="ru-RU" sz="1500" b="0" strike="noStrike" spc="-32">
                <a:solidFill>
                  <a:srgbClr val="FFFFFF"/>
                </a:solidFill>
                <a:latin typeface="Bahnschrift"/>
              </a:rPr>
              <a:t> </a:t>
            </a:r>
            <a:r>
              <a:rPr lang="ru-RU" sz="1500" b="0" strike="noStrike" spc="-1">
                <a:solidFill>
                  <a:srgbClr val="FFFFFF"/>
                </a:solidFill>
                <a:latin typeface="Bahnschrift"/>
              </a:rPr>
              <a:t>000</a:t>
            </a:r>
            <a:r>
              <a:rPr lang="ru-RU" sz="1500" b="0" strike="noStrike" spc="-35">
                <a:solidFill>
                  <a:srgbClr val="FFFFFF"/>
                </a:solidFill>
                <a:latin typeface="Bahnschrift"/>
              </a:rPr>
              <a:t> </a:t>
            </a:r>
            <a:r>
              <a:rPr lang="ru-RU" sz="1500" b="0" strike="noStrike" spc="-52">
                <a:solidFill>
                  <a:srgbClr val="FFFFFF"/>
                </a:solidFill>
                <a:latin typeface="Bahnschrift"/>
              </a:rPr>
              <a:t>м</a:t>
            </a:r>
            <a:endParaRPr lang="ru-RU" sz="1500" b="0" strike="noStrike" spc="-1">
              <a:solidFill>
                <a:srgbClr val="FFFFFF"/>
              </a:solidFill>
              <a:latin typeface="Bahnschrift"/>
            </a:endParaRPr>
          </a:p>
          <a:p>
            <a:pPr algn="just">
              <a:lnSpc>
                <a:spcPct val="100000"/>
              </a:lnSpc>
              <a:buClr>
                <a:srgbClr val="FFFFFF"/>
              </a:buClr>
              <a:tabLst>
                <a:tab pos="5014080" algn="l"/>
              </a:tabLst>
              <a:defRPr/>
            </a:pPr>
            <a:r>
              <a:rPr lang="ru-RU" sz="1500" b="0" strike="noStrike" spc="-1">
                <a:solidFill>
                  <a:srgbClr val="FFFFFF"/>
                </a:solidFill>
                <a:latin typeface="Bahnschrift"/>
              </a:rPr>
              <a:t>7.Допустимая</a:t>
            </a:r>
            <a:r>
              <a:rPr lang="ru-RU" sz="1500" b="0" strike="noStrike" spc="-41">
                <a:solidFill>
                  <a:srgbClr val="FFFFFF"/>
                </a:solidFill>
                <a:latin typeface="Bahnschrift"/>
              </a:rPr>
              <a:t> </a:t>
            </a:r>
            <a:r>
              <a:rPr lang="ru-RU" sz="1500" b="0" strike="noStrike" spc="-1">
                <a:solidFill>
                  <a:srgbClr val="FFFFFF"/>
                </a:solidFill>
                <a:latin typeface="Bahnschrift"/>
              </a:rPr>
              <a:t>скорость</a:t>
            </a:r>
            <a:r>
              <a:rPr lang="ru-RU" sz="1500" b="0" strike="noStrike" spc="-46">
                <a:solidFill>
                  <a:srgbClr val="FFFFFF"/>
                </a:solidFill>
                <a:latin typeface="Bahnschrift"/>
              </a:rPr>
              <a:t> </a:t>
            </a:r>
            <a:r>
              <a:rPr lang="ru-RU" sz="1500" b="0" strike="noStrike" spc="-1">
                <a:solidFill>
                  <a:srgbClr val="FFFFFF"/>
                </a:solidFill>
                <a:latin typeface="Bahnschrift"/>
              </a:rPr>
              <a:t>ветра</a:t>
            </a:r>
            <a:r>
              <a:rPr lang="ru-RU" sz="1500" b="0" strike="noStrike" spc="-55">
                <a:solidFill>
                  <a:srgbClr val="FFFFFF"/>
                </a:solidFill>
                <a:latin typeface="Bahnschrift"/>
              </a:rPr>
              <a:t> </a:t>
            </a:r>
            <a:r>
              <a:rPr lang="ru-RU" sz="1500" b="0" strike="noStrike" spc="-1">
                <a:solidFill>
                  <a:srgbClr val="FFFFFF"/>
                </a:solidFill>
                <a:latin typeface="Bahnschrift"/>
              </a:rPr>
              <a:t>макс.</a:t>
            </a:r>
            <a:r>
              <a:rPr lang="ru-RU" sz="1500" b="0" strike="noStrike" spc="-32">
                <a:solidFill>
                  <a:srgbClr val="FFFFFF"/>
                </a:solidFill>
                <a:latin typeface="Bahnschrift"/>
              </a:rPr>
              <a:t> </a:t>
            </a:r>
            <a:r>
              <a:rPr lang="ru-RU" sz="1500" b="0" strike="noStrike" spc="-1">
                <a:solidFill>
                  <a:srgbClr val="FFFFFF"/>
                </a:solidFill>
                <a:latin typeface="Bahnschrift"/>
              </a:rPr>
              <a:t>–</a:t>
            </a:r>
            <a:r>
              <a:rPr lang="ru-RU" sz="1500" b="0" strike="noStrike" spc="-35">
                <a:solidFill>
                  <a:srgbClr val="FFFFFF"/>
                </a:solidFill>
                <a:latin typeface="Bahnschrift"/>
              </a:rPr>
              <a:t> </a:t>
            </a:r>
            <a:r>
              <a:rPr lang="ru-RU" sz="1500" b="0" strike="noStrike" spc="-1">
                <a:solidFill>
                  <a:srgbClr val="FFFFFF"/>
                </a:solidFill>
                <a:latin typeface="Bahnschrift"/>
              </a:rPr>
              <a:t>12</a:t>
            </a:r>
            <a:r>
              <a:rPr lang="ru-RU" sz="1500" b="0" strike="noStrike" spc="-35">
                <a:solidFill>
                  <a:srgbClr val="FFFFFF"/>
                </a:solidFill>
                <a:latin typeface="Bahnschrift"/>
              </a:rPr>
              <a:t> </a:t>
            </a:r>
            <a:r>
              <a:rPr lang="ru-RU" sz="1500" b="0" strike="noStrike" spc="-11">
                <a:solidFill>
                  <a:srgbClr val="FFFFFF"/>
                </a:solidFill>
                <a:latin typeface="Bahnschrift"/>
              </a:rPr>
              <a:t>м/сек.</a:t>
            </a:r>
            <a:endParaRPr lang="ru-RU" sz="1500" b="0" strike="noStrike" spc="-1">
              <a:solidFill>
                <a:srgbClr val="FFFFFF"/>
              </a:solidFill>
              <a:latin typeface="Bahnschrift"/>
            </a:endParaRPr>
          </a:p>
          <a:p>
            <a:pPr algn="just">
              <a:lnSpc>
                <a:spcPct val="100000"/>
              </a:lnSpc>
              <a:buClr>
                <a:srgbClr val="FFFFFF"/>
              </a:buClr>
              <a:tabLst>
                <a:tab pos="5014080" algn="l"/>
              </a:tabLst>
              <a:defRPr/>
            </a:pPr>
            <a:r>
              <a:rPr lang="ru-RU" sz="1500" b="0" strike="noStrike" spc="-1">
                <a:solidFill>
                  <a:srgbClr val="FFFFFF"/>
                </a:solidFill>
                <a:latin typeface="Bahnschrift"/>
              </a:rPr>
              <a:t>8.Системы</a:t>
            </a:r>
            <a:r>
              <a:rPr lang="ru-RU" sz="1500" b="0" strike="noStrike" spc="-32">
                <a:solidFill>
                  <a:srgbClr val="FFFFFF"/>
                </a:solidFill>
                <a:latin typeface="Bahnschrift"/>
              </a:rPr>
              <a:t> </a:t>
            </a:r>
            <a:r>
              <a:rPr lang="ru-RU" sz="1500" b="0" strike="noStrike" spc="-1">
                <a:solidFill>
                  <a:srgbClr val="FFFFFF"/>
                </a:solidFill>
                <a:latin typeface="Bahnschrift"/>
              </a:rPr>
              <a:t>геопозиционирования: –</a:t>
            </a:r>
            <a:r>
              <a:rPr lang="ru-RU" sz="1500" b="0" strike="noStrike" spc="-35">
                <a:solidFill>
                  <a:srgbClr val="FFFFFF"/>
                </a:solidFill>
                <a:latin typeface="Bahnschrift"/>
              </a:rPr>
              <a:t> </a:t>
            </a:r>
            <a:r>
              <a:rPr lang="ru-RU" sz="1500" b="0" strike="noStrike" spc="-1">
                <a:solidFill>
                  <a:srgbClr val="FFFFFF"/>
                </a:solidFill>
                <a:latin typeface="Bahnschrift"/>
              </a:rPr>
              <a:t>GPS</a:t>
            </a:r>
            <a:r>
              <a:rPr lang="ru-RU" sz="1500" b="0" strike="noStrike" spc="-35">
                <a:solidFill>
                  <a:srgbClr val="FFFFFF"/>
                </a:solidFill>
                <a:latin typeface="Bahnschrift"/>
              </a:rPr>
              <a:t> </a:t>
            </a:r>
            <a:r>
              <a:rPr lang="ru-RU" sz="1500" b="0" strike="noStrike" spc="-1">
                <a:solidFill>
                  <a:srgbClr val="FFFFFF"/>
                </a:solidFill>
                <a:latin typeface="Bahnschrift"/>
              </a:rPr>
              <a:t>+</a:t>
            </a:r>
            <a:r>
              <a:rPr lang="ru-RU" sz="1500" b="0" strike="noStrike" spc="-26">
                <a:solidFill>
                  <a:srgbClr val="FFFFFF"/>
                </a:solidFill>
                <a:latin typeface="Bahnschrift"/>
              </a:rPr>
              <a:t> </a:t>
            </a:r>
            <a:r>
              <a:rPr lang="ru-RU" sz="1500" b="0" strike="noStrike" spc="-1">
                <a:solidFill>
                  <a:srgbClr val="FFFFFF"/>
                </a:solidFill>
                <a:latin typeface="Bahnschrift"/>
              </a:rPr>
              <a:t>Galileo</a:t>
            </a:r>
            <a:r>
              <a:rPr lang="ru-RU" sz="1500" b="0" strike="noStrike" spc="-55">
                <a:solidFill>
                  <a:srgbClr val="FFFFFF"/>
                </a:solidFill>
                <a:latin typeface="Bahnschrift"/>
              </a:rPr>
              <a:t> </a:t>
            </a:r>
            <a:r>
              <a:rPr lang="ru-RU" sz="1500" b="0" strike="noStrike" spc="-1">
                <a:solidFill>
                  <a:srgbClr val="FFFFFF"/>
                </a:solidFill>
                <a:latin typeface="Bahnschrift"/>
              </a:rPr>
              <a:t>+</a:t>
            </a:r>
            <a:r>
              <a:rPr lang="ru-RU" sz="1500" b="0" strike="noStrike" spc="-26">
                <a:solidFill>
                  <a:srgbClr val="FFFFFF"/>
                </a:solidFill>
                <a:latin typeface="Bahnschrift"/>
              </a:rPr>
              <a:t> </a:t>
            </a:r>
            <a:r>
              <a:rPr lang="ru-RU" sz="1500" b="0" strike="noStrike" spc="-11">
                <a:solidFill>
                  <a:srgbClr val="FFFFFF"/>
                </a:solidFill>
                <a:latin typeface="Bahnschrift"/>
              </a:rPr>
              <a:t>BeiDou</a:t>
            </a:r>
            <a:endParaRPr lang="ru-RU" sz="1500" b="0" strike="noStrike" spc="-1">
              <a:solidFill>
                <a:srgbClr val="FFFFFF"/>
              </a:solidFill>
              <a:latin typeface="Bahnschrift"/>
            </a:endParaRPr>
          </a:p>
          <a:p>
            <a:pPr>
              <a:lnSpc>
                <a:spcPct val="100000"/>
              </a:lnSpc>
              <a:buClr>
                <a:srgbClr val="FFFFFF"/>
              </a:buClr>
              <a:tabLst>
                <a:tab pos="4901039" algn="l"/>
                <a:tab pos="5013360" algn="l"/>
              </a:tabLst>
              <a:defRPr/>
            </a:pPr>
            <a:endParaRPr lang="ru-RU" sz="1500" b="0" strike="noStrike" spc="-1">
              <a:solidFill>
                <a:srgbClr val="FFFFFF"/>
              </a:solidFill>
              <a:latin typeface="Bahnschrift"/>
            </a:endParaRPr>
          </a:p>
          <a:p>
            <a:pPr>
              <a:lnSpc>
                <a:spcPct val="100000"/>
              </a:lnSpc>
              <a:buClr>
                <a:srgbClr val="FFFFFF"/>
              </a:buClr>
              <a:tabLst>
                <a:tab pos="4901039" algn="l"/>
                <a:tab pos="5013360" algn="l"/>
              </a:tabLst>
              <a:defRPr/>
            </a:pPr>
            <a:r>
              <a:rPr lang="ru-RU" sz="1500" b="0" strike="noStrike" spc="-1">
                <a:solidFill>
                  <a:srgbClr val="FFFFFF"/>
                </a:solidFill>
                <a:latin typeface="Bahnschrift"/>
              </a:rPr>
              <a:t>Mavic</a:t>
            </a:r>
            <a:r>
              <a:rPr lang="ru-RU" sz="1500" b="0" strike="noStrike" spc="-11">
                <a:solidFill>
                  <a:srgbClr val="FFFFFF"/>
                </a:solidFill>
                <a:latin typeface="Bahnschrift"/>
              </a:rPr>
              <a:t> </a:t>
            </a:r>
            <a:r>
              <a:rPr lang="ru-RU" sz="1500" b="0" strike="noStrike" spc="-1">
                <a:solidFill>
                  <a:srgbClr val="FFFFFF"/>
                </a:solidFill>
                <a:latin typeface="Bahnschrift"/>
              </a:rPr>
              <a:t>3</a:t>
            </a:r>
            <a:r>
              <a:rPr lang="ru-RU" sz="1500" b="0" strike="noStrike" spc="-11">
                <a:solidFill>
                  <a:srgbClr val="FFFFFF"/>
                </a:solidFill>
                <a:latin typeface="Bahnschrift"/>
              </a:rPr>
              <a:t> </a:t>
            </a:r>
            <a:r>
              <a:rPr lang="ru-RU" sz="1500" b="0" strike="noStrike" spc="-1">
                <a:solidFill>
                  <a:srgbClr val="FFFFFF"/>
                </a:solidFill>
                <a:latin typeface="Bahnschrift"/>
              </a:rPr>
              <a:t>имеет</a:t>
            </a:r>
            <a:r>
              <a:rPr lang="ru-RU" sz="1500" b="0" strike="noStrike" spc="-7">
                <a:solidFill>
                  <a:srgbClr val="FFFFFF"/>
                </a:solidFill>
                <a:latin typeface="Bahnschrift"/>
              </a:rPr>
              <a:t> </a:t>
            </a:r>
            <a:r>
              <a:rPr lang="ru-RU" sz="1500" b="0" strike="noStrike" spc="-11">
                <a:solidFill>
                  <a:srgbClr val="FFFFFF"/>
                </a:solidFill>
                <a:latin typeface="Bahnschrift"/>
              </a:rPr>
              <a:t>широкоугольную</a:t>
            </a:r>
            <a:r>
              <a:rPr lang="ru-RU" sz="1500" b="0" strike="noStrike" spc="-32">
                <a:solidFill>
                  <a:srgbClr val="FFFFFF"/>
                </a:solidFill>
                <a:latin typeface="Bahnschrift"/>
              </a:rPr>
              <a:t> </a:t>
            </a:r>
            <a:r>
              <a:rPr lang="ru-RU" sz="1500" b="0" strike="noStrike" spc="-1">
                <a:solidFill>
                  <a:srgbClr val="FFFFFF"/>
                </a:solidFill>
                <a:latin typeface="Bahnschrift"/>
              </a:rPr>
              <a:t>камеру</a:t>
            </a:r>
            <a:r>
              <a:rPr lang="ru-RU" sz="1500" b="0" strike="noStrike" spc="-11">
                <a:solidFill>
                  <a:srgbClr val="FFFFFF"/>
                </a:solidFill>
                <a:latin typeface="Bahnschrift"/>
              </a:rPr>
              <a:t> Hasselblad, телеобъектив</a:t>
            </a:r>
            <a:r>
              <a:rPr lang="ru-RU" sz="1500" b="0" strike="noStrike" spc="-41">
                <a:solidFill>
                  <a:srgbClr val="FFFFFF"/>
                </a:solidFill>
                <a:latin typeface="Bahnschrift"/>
              </a:rPr>
              <a:t> </a:t>
            </a:r>
            <a:r>
              <a:rPr lang="ru-RU" sz="1500" b="0" strike="noStrike" spc="-11">
                <a:solidFill>
                  <a:srgbClr val="FFFFFF"/>
                </a:solidFill>
                <a:latin typeface="Bahnschrift"/>
              </a:rPr>
              <a:t>28-</a:t>
            </a:r>
            <a:r>
              <a:rPr lang="ru-RU" sz="1500" b="0" strike="noStrike" spc="-1">
                <a:solidFill>
                  <a:srgbClr val="FFFFFF"/>
                </a:solidFill>
                <a:latin typeface="Bahnschrift"/>
              </a:rPr>
              <a:t>кратный</a:t>
            </a:r>
            <a:r>
              <a:rPr lang="ru-RU" sz="1500" b="0" strike="noStrike" spc="-26">
                <a:solidFill>
                  <a:srgbClr val="FFFFFF"/>
                </a:solidFill>
                <a:latin typeface="Bahnschrift"/>
              </a:rPr>
              <a:t> </a:t>
            </a:r>
            <a:r>
              <a:rPr lang="ru-RU" sz="1500" b="0" strike="noStrike" spc="-1">
                <a:solidFill>
                  <a:srgbClr val="FFFFFF"/>
                </a:solidFill>
                <a:latin typeface="Bahnschrift"/>
              </a:rPr>
              <a:t>гибридный</a:t>
            </a:r>
            <a:r>
              <a:rPr lang="ru-RU" sz="1500" b="0" strike="noStrike" spc="-21">
                <a:solidFill>
                  <a:srgbClr val="FFFFFF"/>
                </a:solidFill>
                <a:latin typeface="Bahnschrift"/>
              </a:rPr>
              <a:t> </a:t>
            </a:r>
            <a:r>
              <a:rPr lang="ru-RU" sz="1500" b="0" strike="noStrike" spc="-1">
                <a:solidFill>
                  <a:srgbClr val="FFFFFF"/>
                </a:solidFill>
                <a:latin typeface="Bahnschrift"/>
              </a:rPr>
              <a:t>зум,</a:t>
            </a:r>
            <a:r>
              <a:rPr lang="ru-RU" sz="1500" b="0" strike="noStrike" spc="-11">
                <a:solidFill>
                  <a:srgbClr val="FFFFFF"/>
                </a:solidFill>
                <a:latin typeface="Bahnschrift"/>
              </a:rPr>
              <a:t> стабилизатор </a:t>
            </a:r>
            <a:r>
              <a:rPr lang="ru-RU" sz="1500" b="0" strike="noStrike" spc="-1">
                <a:solidFill>
                  <a:srgbClr val="FFFFFF"/>
                </a:solidFill>
                <a:latin typeface="Bahnschrift"/>
              </a:rPr>
              <a:t>изображения,</a:t>
            </a:r>
            <a:r>
              <a:rPr lang="ru-RU" sz="1500" b="0" strike="noStrike" spc="-75">
                <a:solidFill>
                  <a:srgbClr val="FFFFFF"/>
                </a:solidFill>
                <a:latin typeface="Bahnschrift"/>
              </a:rPr>
              <a:t> </a:t>
            </a:r>
            <a:r>
              <a:rPr lang="ru-RU" sz="1500" b="0" strike="noStrike" spc="-1">
                <a:solidFill>
                  <a:srgbClr val="FFFFFF"/>
                </a:solidFill>
                <a:latin typeface="Bahnschrift"/>
              </a:rPr>
              <a:t>присутствует</a:t>
            </a:r>
            <a:r>
              <a:rPr lang="ru-RU" sz="1500" b="0" strike="noStrike" spc="-75">
                <a:solidFill>
                  <a:srgbClr val="FFFFFF"/>
                </a:solidFill>
                <a:latin typeface="Bahnschrift"/>
              </a:rPr>
              <a:t> </a:t>
            </a:r>
            <a:r>
              <a:rPr lang="ru-RU" sz="1500" b="0" strike="noStrike" spc="-1">
                <a:solidFill>
                  <a:srgbClr val="FFFFFF"/>
                </a:solidFill>
                <a:latin typeface="Bahnschrift"/>
              </a:rPr>
              <a:t>возможность</a:t>
            </a:r>
            <a:r>
              <a:rPr lang="ru-RU" sz="1500" b="0" strike="noStrike" spc="-75">
                <a:solidFill>
                  <a:srgbClr val="FFFFFF"/>
                </a:solidFill>
                <a:latin typeface="Bahnschrift"/>
              </a:rPr>
              <a:t> </a:t>
            </a:r>
            <a:r>
              <a:rPr lang="ru-RU" sz="1500" b="0" strike="noStrike" spc="-1">
                <a:solidFill>
                  <a:srgbClr val="FFFFFF"/>
                </a:solidFill>
                <a:latin typeface="Bahnschrift"/>
              </a:rPr>
              <a:t>установки</a:t>
            </a:r>
            <a:r>
              <a:rPr lang="ru-RU" sz="1500" b="0" strike="noStrike" spc="-80">
                <a:solidFill>
                  <a:srgbClr val="FFFFFF"/>
                </a:solidFill>
                <a:latin typeface="Bahnschrift"/>
              </a:rPr>
              <a:t> </a:t>
            </a:r>
            <a:r>
              <a:rPr lang="ru-RU" sz="1500" b="0" strike="noStrike" spc="-21">
                <a:solidFill>
                  <a:srgbClr val="FFFFFF"/>
                </a:solidFill>
                <a:latin typeface="Bahnschrift"/>
              </a:rPr>
              <a:t>доп. </a:t>
            </a:r>
            <a:r>
              <a:rPr lang="ru-RU" sz="1500" b="0" strike="noStrike" spc="-11">
                <a:solidFill>
                  <a:srgbClr val="FFFFFF"/>
                </a:solidFill>
                <a:latin typeface="Bahnschrift"/>
              </a:rPr>
              <a:t>Оборудования</a:t>
            </a:r>
            <a:endParaRPr lang="ru-RU" sz="1500" spc="-1">
              <a:solidFill>
                <a:srgbClr val="FFFFFF"/>
              </a:solidFill>
              <a:latin typeface="Bahnschrift"/>
            </a:endParaRPr>
          </a:p>
          <a:p>
            <a:pPr indent="128587">
              <a:lnSpc>
                <a:spcPct val="100000"/>
              </a:lnSpc>
              <a:buClr>
                <a:srgbClr val="FFFFFF"/>
              </a:buClr>
              <a:buFont typeface="Symbol"/>
              <a:buChar char=""/>
              <a:tabLst>
                <a:tab pos="4901039" algn="l"/>
                <a:tab pos="5013360" algn="l"/>
              </a:tabLst>
              <a:defRPr/>
            </a:pPr>
            <a:endParaRPr lang="ru-RU" sz="1500" b="1" strike="noStrike" spc="-1">
              <a:solidFill>
                <a:srgbClr val="FFFFFF"/>
              </a:solidFill>
              <a:latin typeface="Bahnschrift"/>
            </a:endParaRPr>
          </a:p>
          <a:p>
            <a:pPr indent="128587">
              <a:lnSpc>
                <a:spcPct val="100000"/>
              </a:lnSpc>
              <a:buClr>
                <a:srgbClr val="FFFFFF"/>
              </a:buClr>
              <a:buFont typeface="Symbol"/>
              <a:buChar char=""/>
              <a:tabLst>
                <a:tab pos="4901039" algn="l"/>
                <a:tab pos="5013360" algn="l"/>
              </a:tabLst>
              <a:defRPr/>
            </a:pPr>
            <a:r>
              <a:rPr lang="ru-RU" sz="1500" b="1" strike="noStrike" spc="-1">
                <a:solidFill>
                  <a:srgbClr val="FFFFFF"/>
                </a:solidFill>
                <a:latin typeface="Bahnschrift"/>
              </a:rPr>
              <a:t>Эффективное</a:t>
            </a:r>
            <a:r>
              <a:rPr lang="ru-RU" sz="1500" b="1" strike="noStrike" spc="-97">
                <a:solidFill>
                  <a:srgbClr val="FFFFFF"/>
                </a:solidFill>
                <a:latin typeface="Bahnschrift"/>
              </a:rPr>
              <a:t> </a:t>
            </a:r>
            <a:r>
              <a:rPr lang="ru-RU" sz="1500" b="1" strike="noStrike" spc="-11">
                <a:solidFill>
                  <a:srgbClr val="FFFFFF"/>
                </a:solidFill>
                <a:latin typeface="Bahnschrift"/>
              </a:rPr>
              <a:t>применение:</a:t>
            </a:r>
            <a:endParaRPr lang="ru-RU" sz="1500" b="0" strike="noStrike" spc="-1">
              <a:solidFill>
                <a:srgbClr val="FFFFFF"/>
              </a:solidFill>
              <a:latin typeface="Bahnschrift"/>
            </a:endParaRPr>
          </a:p>
          <a:p>
            <a:pPr marL="0" lvl="1" indent="128587">
              <a:lnSpc>
                <a:spcPct val="100000"/>
              </a:lnSpc>
              <a:buClr>
                <a:srgbClr val="FFFFFF"/>
              </a:buClr>
              <a:buFont typeface="Symbol"/>
              <a:buChar char=""/>
              <a:tabLst>
                <a:tab pos="6321600" algn="l"/>
              </a:tabLst>
              <a:defRPr/>
            </a:pPr>
            <a:r>
              <a:rPr lang="ru-RU" sz="1500" b="0" strike="noStrike" spc="-1">
                <a:solidFill>
                  <a:srgbClr val="FFFFFF"/>
                </a:solidFill>
                <a:latin typeface="Bahnschrift"/>
              </a:rPr>
              <a:t>Сброс:</a:t>
            </a:r>
            <a:r>
              <a:rPr lang="ru-RU" sz="1500" b="0" strike="noStrike" spc="-15">
                <a:solidFill>
                  <a:srgbClr val="FFFFFF"/>
                </a:solidFill>
                <a:latin typeface="Bahnschrift"/>
              </a:rPr>
              <a:t> </a:t>
            </a:r>
            <a:r>
              <a:rPr lang="ru-RU" sz="1500" b="0" strike="noStrike" spc="-1">
                <a:solidFill>
                  <a:srgbClr val="FFFFFF"/>
                </a:solidFill>
                <a:latin typeface="Bahnschrift"/>
              </a:rPr>
              <a:t>2</a:t>
            </a:r>
            <a:r>
              <a:rPr lang="ru-RU" sz="1500" b="0" strike="noStrike" spc="-32">
                <a:solidFill>
                  <a:srgbClr val="FFFFFF"/>
                </a:solidFill>
                <a:latin typeface="Bahnschrift"/>
              </a:rPr>
              <a:t> </a:t>
            </a:r>
            <a:r>
              <a:rPr lang="ru-RU" sz="1500" b="0" strike="noStrike" spc="-1">
                <a:solidFill>
                  <a:srgbClr val="FFFFFF"/>
                </a:solidFill>
                <a:latin typeface="Bahnschrift"/>
              </a:rPr>
              <a:t>ВОГов,</a:t>
            </a:r>
            <a:r>
              <a:rPr lang="ru-RU" sz="1500" b="0" strike="noStrike" spc="-41">
                <a:solidFill>
                  <a:srgbClr val="FFFFFF"/>
                </a:solidFill>
                <a:latin typeface="Bahnschrift"/>
              </a:rPr>
              <a:t> </a:t>
            </a:r>
            <a:r>
              <a:rPr lang="ru-RU" sz="1500" b="0" strike="noStrike" spc="-26">
                <a:solidFill>
                  <a:srgbClr val="FFFFFF"/>
                </a:solidFill>
                <a:latin typeface="Bahnschrift"/>
              </a:rPr>
              <a:t>Ф1</a:t>
            </a:r>
            <a:endParaRPr lang="ru-RU" sz="1500" b="0" strike="noStrike" spc="-1">
              <a:solidFill>
                <a:srgbClr val="FFFFFF"/>
              </a:solidFill>
              <a:latin typeface="Bahnschrift"/>
            </a:endParaRPr>
          </a:p>
          <a:p>
            <a:pPr marL="0" lvl="1" indent="128587">
              <a:lnSpc>
                <a:spcPct val="100000"/>
              </a:lnSpc>
              <a:buClr>
                <a:srgbClr val="FFFFFF"/>
              </a:buClr>
              <a:buFont typeface="Symbol"/>
              <a:buChar char=""/>
              <a:tabLst>
                <a:tab pos="6321600" algn="l"/>
              </a:tabLst>
              <a:defRPr/>
            </a:pPr>
            <a:r>
              <a:rPr lang="ru-RU" sz="1500" b="0" strike="noStrike" spc="-1">
                <a:solidFill>
                  <a:srgbClr val="FFFFFF"/>
                </a:solidFill>
                <a:latin typeface="Bahnschrift"/>
              </a:rPr>
              <a:t>Точечная</a:t>
            </a:r>
            <a:r>
              <a:rPr lang="ru-RU" sz="1500" b="0" strike="noStrike" spc="-66">
                <a:solidFill>
                  <a:srgbClr val="FFFFFF"/>
                </a:solidFill>
                <a:latin typeface="Bahnschrift"/>
              </a:rPr>
              <a:t> </a:t>
            </a:r>
            <a:r>
              <a:rPr lang="ru-RU" sz="1500" b="0" strike="noStrike" spc="-1">
                <a:solidFill>
                  <a:srgbClr val="FFFFFF"/>
                </a:solidFill>
                <a:latin typeface="Bahnschrift"/>
              </a:rPr>
              <a:t>разведка,</a:t>
            </a:r>
            <a:r>
              <a:rPr lang="ru-RU" sz="1500" b="0" strike="noStrike" spc="-60">
                <a:solidFill>
                  <a:srgbClr val="FFFFFF"/>
                </a:solidFill>
                <a:latin typeface="Bahnschrift"/>
              </a:rPr>
              <a:t> </a:t>
            </a:r>
            <a:r>
              <a:rPr lang="ru-RU" sz="1500" b="0" strike="noStrike" spc="-11">
                <a:solidFill>
                  <a:srgbClr val="FFFFFF"/>
                </a:solidFill>
                <a:latin typeface="Bahnschrift"/>
              </a:rPr>
              <a:t>наведение, </a:t>
            </a:r>
            <a:r>
              <a:rPr lang="ru-RU" sz="1500" b="0" strike="noStrike" spc="-1">
                <a:solidFill>
                  <a:srgbClr val="FFFFFF"/>
                </a:solidFill>
                <a:latin typeface="Bahnschrift"/>
              </a:rPr>
              <a:t>корректировка,</a:t>
            </a:r>
            <a:r>
              <a:rPr lang="ru-RU" sz="1500" b="0" strike="noStrike" spc="-86">
                <a:solidFill>
                  <a:srgbClr val="FFFFFF"/>
                </a:solidFill>
                <a:latin typeface="Bahnschrift"/>
              </a:rPr>
              <a:t> </a:t>
            </a:r>
            <a:r>
              <a:rPr lang="ru-RU" sz="1500" b="0" strike="noStrike" spc="-1">
                <a:solidFill>
                  <a:srgbClr val="FFFFFF"/>
                </a:solidFill>
                <a:latin typeface="Bahnschrift"/>
              </a:rPr>
              <a:t>объективный</a:t>
            </a:r>
            <a:r>
              <a:rPr lang="ru-RU" sz="1500" b="0" strike="noStrike" spc="-86">
                <a:solidFill>
                  <a:srgbClr val="FFFFFF"/>
                </a:solidFill>
                <a:latin typeface="Bahnschrift"/>
              </a:rPr>
              <a:t> </a:t>
            </a:r>
            <a:r>
              <a:rPr lang="ru-RU" sz="1500" b="0" strike="noStrike" spc="-11">
                <a:solidFill>
                  <a:srgbClr val="FFFFFF"/>
                </a:solidFill>
                <a:latin typeface="Bahnschrift"/>
              </a:rPr>
              <a:t>контроль</a:t>
            </a:r>
            <a:endParaRPr lang="ru-RU" sz="1500" b="0" strike="noStrike" spc="-1">
              <a:solidFill>
                <a:srgbClr val="FFFFFF"/>
              </a:solidFill>
              <a:latin typeface="Bahnschrift"/>
            </a:endParaRPr>
          </a:p>
        </p:txBody>
      </p:sp>
      <p:sp>
        <p:nvSpPr>
          <p:cNvPr id="3" name="Прямоугольник 2"/>
          <p:cNvSpPr/>
          <p:nvPr/>
        </p:nvSpPr>
        <p:spPr bwMode="auto">
          <a:xfrm>
            <a:off x="5220072" y="620688"/>
            <a:ext cx="3141566" cy="400110"/>
          </a:xfrm>
          <a:prstGeom prst="rect">
            <a:avLst/>
          </a:prstGeom>
        </p:spPr>
        <p:txBody>
          <a:bodyPr wrap="none">
            <a:spAutoFit/>
          </a:bodyPr>
          <a:lstStyle/>
          <a:p>
            <a:pPr>
              <a:defRPr/>
            </a:pPr>
            <a:r>
              <a:rPr lang="ru-RU" sz="2000" b="1" spc="-35" dirty="0">
                <a:solidFill>
                  <a:srgbClr val="FFFF00"/>
                </a:solidFill>
                <a:latin typeface="Bahnschrift"/>
              </a:rPr>
              <a:t>Квадрокоптер</a:t>
            </a:r>
            <a:r>
              <a:rPr lang="ru-RU" sz="2000" b="1" spc="-97" dirty="0">
                <a:solidFill>
                  <a:srgbClr val="FFFF00"/>
                </a:solidFill>
                <a:latin typeface="Bahnschrift"/>
              </a:rPr>
              <a:t> </a:t>
            </a:r>
            <a:r>
              <a:rPr lang="ru-RU" sz="2000" b="1" spc="-1" dirty="0">
                <a:solidFill>
                  <a:srgbClr val="FFFF00"/>
                </a:solidFill>
                <a:latin typeface="Bahnschrift"/>
              </a:rPr>
              <a:t>DJI</a:t>
            </a:r>
            <a:r>
              <a:rPr lang="ru-RU" sz="2000" b="1" spc="-86" dirty="0">
                <a:solidFill>
                  <a:srgbClr val="FFFF00"/>
                </a:solidFill>
                <a:latin typeface="Bahnschrift"/>
              </a:rPr>
              <a:t> </a:t>
            </a:r>
            <a:r>
              <a:rPr lang="ru-RU" sz="2000" b="1" spc="-21" dirty="0" err="1">
                <a:solidFill>
                  <a:srgbClr val="FFFF00"/>
                </a:solidFill>
                <a:latin typeface="Bahnschrift"/>
              </a:rPr>
              <a:t>Mavic</a:t>
            </a:r>
            <a:r>
              <a:rPr lang="ru-RU" sz="2000" b="1" spc="-97" dirty="0">
                <a:solidFill>
                  <a:srgbClr val="FFFF00"/>
                </a:solidFill>
                <a:latin typeface="Bahnschrift"/>
              </a:rPr>
              <a:t> 3</a:t>
            </a:r>
            <a:endParaRPr lang="ru-RU" sz="2000" dirty="0">
              <a:solidFill>
                <a:srgbClr val="FFFF00"/>
              </a:solidFill>
              <a:latin typeface="Bahnschrift"/>
            </a:endParaRPr>
          </a:p>
        </p:txBody>
      </p:sp>
      <p:grpSp>
        <p:nvGrpSpPr>
          <p:cNvPr id="7" name="Группа 6"/>
          <p:cNvGrpSpPr/>
          <p:nvPr/>
        </p:nvGrpSpPr>
        <p:grpSpPr bwMode="auto">
          <a:xfrm>
            <a:off x="5004048" y="1340768"/>
            <a:ext cx="3923928" cy="4985072"/>
            <a:chOff x="3527375" y="1149216"/>
            <a:chExt cx="5616624" cy="4968552"/>
          </a:xfrm>
        </p:grpSpPr>
        <p:pic>
          <p:nvPicPr>
            <p:cNvPr id="5" name="object 108"/>
            <p:cNvPicPr/>
            <p:nvPr/>
          </p:nvPicPr>
          <p:blipFill>
            <a:blip r:embed="rId2"/>
            <a:stretch/>
          </p:blipFill>
          <p:spPr bwMode="auto">
            <a:xfrm>
              <a:off x="3527375" y="3501008"/>
              <a:ext cx="5616624" cy="2616760"/>
            </a:xfrm>
            <a:prstGeom prst="rect">
              <a:avLst/>
            </a:prstGeom>
            <a:ln w="0">
              <a:noFill/>
            </a:ln>
          </p:spPr>
        </p:pic>
        <p:pic>
          <p:nvPicPr>
            <p:cNvPr id="6" name="object 109"/>
            <p:cNvPicPr/>
            <p:nvPr/>
          </p:nvPicPr>
          <p:blipFill>
            <a:blip r:embed="rId3"/>
            <a:stretch/>
          </p:blipFill>
          <p:spPr bwMode="auto">
            <a:xfrm>
              <a:off x="4680297" y="1149216"/>
              <a:ext cx="4039754" cy="1919146"/>
            </a:xfrm>
            <a:prstGeom prst="rect">
              <a:avLst/>
            </a:prstGeom>
            <a:ln w="0">
              <a:noFill/>
            </a:ln>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Прямоугольник 209"/>
          <p:cNvSpPr/>
          <p:nvPr/>
        </p:nvSpPr>
        <p:spPr>
          <a:xfrm>
            <a:off x="4572000" y="540217"/>
            <a:ext cx="3647765" cy="831222"/>
          </a:xfrm>
          <a:prstGeom prst="rect">
            <a:avLst/>
          </a:prstGeom>
          <a:noFill/>
          <a:ln w="0">
            <a:noFill/>
          </a:ln>
        </p:spPr>
        <p:style>
          <a:lnRef idx="0">
            <a:scrgbClr r="0" g="0" b="0"/>
          </a:lnRef>
          <a:fillRef idx="0">
            <a:scrgbClr r="0" g="0" b="0"/>
          </a:fillRef>
          <a:effectRef idx="0">
            <a:scrgbClr r="0" g="0" b="0"/>
          </a:effectRef>
          <a:fontRef idx="minor"/>
        </p:style>
        <p:txBody>
          <a:bodyPr lIns="67491" tIns="33746" rIns="67491" bIns="33746" anchor="t">
            <a:noAutofit/>
          </a:bodyPr>
          <a:lstStyle/>
          <a:p>
            <a:pPr marL="9449" algn="ctr">
              <a:lnSpc>
                <a:spcPts val="1953"/>
              </a:lnSpc>
            </a:pPr>
            <a:r>
              <a:rPr lang="ru-RU" b="1" spc="-1" dirty="0">
                <a:solidFill>
                  <a:srgbClr val="FFFFFF"/>
                </a:solidFill>
                <a:latin typeface="Arial"/>
                <a:ea typeface="Microsoft YaHei"/>
              </a:rPr>
              <a:t>История БВС</a:t>
            </a:r>
            <a:endParaRPr lang="ru-RU" spc="-1" dirty="0">
              <a:solidFill>
                <a:srgbClr val="FFFFFF"/>
              </a:solidFill>
              <a:latin typeface="Arial"/>
            </a:endParaRPr>
          </a:p>
          <a:p>
            <a:pPr marL="9449" algn="ctr">
              <a:lnSpc>
                <a:spcPts val="1953"/>
              </a:lnSpc>
            </a:pPr>
            <a:r>
              <a:rPr lang="ru-RU" b="1" spc="-1" dirty="0">
                <a:solidFill>
                  <a:srgbClr val="FFFFFF"/>
                </a:solidFill>
                <a:latin typeface="Arial"/>
                <a:ea typeface="Microsoft YaHei"/>
              </a:rPr>
              <a:t>1916</a:t>
            </a:r>
            <a:r>
              <a:rPr lang="ru-RU" b="1" spc="-39" dirty="0">
                <a:solidFill>
                  <a:srgbClr val="FFFFFF"/>
                </a:solidFill>
                <a:latin typeface="Arial"/>
                <a:ea typeface="Microsoft YaHei"/>
              </a:rPr>
              <a:t> </a:t>
            </a:r>
            <a:r>
              <a:rPr lang="ru-RU" b="1" spc="-1" dirty="0">
                <a:solidFill>
                  <a:srgbClr val="FFFFFF"/>
                </a:solidFill>
                <a:latin typeface="Arial"/>
                <a:ea typeface="Microsoft YaHei"/>
              </a:rPr>
              <a:t>–</a:t>
            </a:r>
            <a:r>
              <a:rPr lang="ru-RU" b="1" spc="-41" dirty="0">
                <a:solidFill>
                  <a:srgbClr val="FFFFFF"/>
                </a:solidFill>
                <a:latin typeface="Arial"/>
                <a:ea typeface="Microsoft YaHei"/>
              </a:rPr>
              <a:t> </a:t>
            </a:r>
            <a:r>
              <a:rPr lang="ru-RU" b="1" spc="-1" dirty="0">
                <a:solidFill>
                  <a:srgbClr val="FFFFFF"/>
                </a:solidFill>
                <a:latin typeface="Arial"/>
                <a:ea typeface="Microsoft YaHei"/>
              </a:rPr>
              <a:t>1920</a:t>
            </a:r>
            <a:r>
              <a:rPr lang="ru-RU" b="1" spc="-39" dirty="0">
                <a:solidFill>
                  <a:srgbClr val="FFFFFF"/>
                </a:solidFill>
                <a:latin typeface="Arial"/>
                <a:ea typeface="Microsoft YaHei"/>
              </a:rPr>
              <a:t> </a:t>
            </a:r>
            <a:r>
              <a:rPr lang="ru-RU" b="1" spc="-1" dirty="0">
                <a:solidFill>
                  <a:srgbClr val="FFFFFF"/>
                </a:solidFill>
                <a:latin typeface="Arial"/>
                <a:ea typeface="Microsoft YaHei"/>
              </a:rPr>
              <a:t>годы.</a:t>
            </a:r>
            <a:r>
              <a:rPr lang="ru-RU" b="1" spc="-31" dirty="0">
                <a:solidFill>
                  <a:srgbClr val="FFFFFF"/>
                </a:solidFill>
                <a:latin typeface="Arial"/>
                <a:ea typeface="Microsoft YaHei"/>
              </a:rPr>
              <a:t> </a:t>
            </a:r>
            <a:r>
              <a:rPr lang="ru-RU" b="1" spc="-1" dirty="0">
                <a:solidFill>
                  <a:srgbClr val="FFFFFF"/>
                </a:solidFill>
                <a:latin typeface="Arial"/>
                <a:ea typeface="Microsoft YaHei"/>
              </a:rPr>
              <a:t>Гирокомпас</a:t>
            </a:r>
            <a:r>
              <a:rPr lang="ru-RU" b="1" spc="-34" dirty="0">
                <a:solidFill>
                  <a:srgbClr val="FFFFFF"/>
                </a:solidFill>
                <a:latin typeface="Arial"/>
                <a:ea typeface="Microsoft YaHei"/>
              </a:rPr>
              <a:t> </a:t>
            </a:r>
            <a:r>
              <a:rPr lang="ru-RU" b="1" spc="-1" dirty="0">
                <a:solidFill>
                  <a:srgbClr val="FFFFFF"/>
                </a:solidFill>
                <a:latin typeface="Arial"/>
                <a:ea typeface="Microsoft YaHei"/>
              </a:rPr>
              <a:t>и</a:t>
            </a:r>
            <a:r>
              <a:rPr lang="ru-RU" b="1" spc="-34" dirty="0">
                <a:solidFill>
                  <a:srgbClr val="FFFFFF"/>
                </a:solidFill>
                <a:latin typeface="Arial"/>
                <a:ea typeface="Microsoft YaHei"/>
              </a:rPr>
              <a:t> </a:t>
            </a:r>
            <a:r>
              <a:rPr lang="ru-RU" b="1" spc="-1" dirty="0">
                <a:solidFill>
                  <a:srgbClr val="FFFFFF"/>
                </a:solidFill>
                <a:latin typeface="Arial"/>
                <a:ea typeface="Microsoft YaHei"/>
              </a:rPr>
              <a:t>умные</a:t>
            </a:r>
            <a:r>
              <a:rPr lang="ru-RU" b="1" spc="-31" dirty="0">
                <a:solidFill>
                  <a:srgbClr val="FFFFFF"/>
                </a:solidFill>
                <a:latin typeface="Arial"/>
                <a:ea typeface="Microsoft YaHei"/>
              </a:rPr>
              <a:t> </a:t>
            </a:r>
            <a:r>
              <a:rPr lang="ru-RU" b="1" spc="-1" dirty="0">
                <a:solidFill>
                  <a:srgbClr val="FFFFFF"/>
                </a:solidFill>
                <a:latin typeface="Arial"/>
                <a:ea typeface="Microsoft YaHei"/>
              </a:rPr>
              <a:t>летающие</a:t>
            </a:r>
            <a:r>
              <a:rPr lang="ru-RU" b="1" spc="-39" dirty="0">
                <a:solidFill>
                  <a:srgbClr val="FFFFFF"/>
                </a:solidFill>
                <a:latin typeface="Arial"/>
                <a:ea typeface="Microsoft YaHei"/>
              </a:rPr>
              <a:t> </a:t>
            </a:r>
            <a:r>
              <a:rPr lang="ru-RU" b="1" spc="-9" dirty="0">
                <a:solidFill>
                  <a:srgbClr val="FFFFFF"/>
                </a:solidFill>
                <a:latin typeface="Arial"/>
                <a:ea typeface="Microsoft YaHei"/>
              </a:rPr>
              <a:t>бомбы</a:t>
            </a:r>
            <a:endParaRPr lang="ru-RU" spc="-1" dirty="0">
              <a:solidFill>
                <a:srgbClr val="FFFFFF"/>
              </a:solidFill>
              <a:latin typeface="Arial"/>
            </a:endParaRPr>
          </a:p>
        </p:txBody>
      </p:sp>
      <p:sp>
        <p:nvSpPr>
          <p:cNvPr id="211" name="object 9"/>
          <p:cNvSpPr/>
          <p:nvPr/>
        </p:nvSpPr>
        <p:spPr>
          <a:xfrm>
            <a:off x="611560" y="1588945"/>
            <a:ext cx="4968552" cy="4851893"/>
          </a:xfrm>
          <a:prstGeom prst="rect">
            <a:avLst/>
          </a:prstGeom>
          <a:noFill/>
          <a:ln w="0">
            <a:noFill/>
          </a:ln>
        </p:spPr>
        <p:style>
          <a:lnRef idx="0">
            <a:scrgbClr r="0" g="0" b="0"/>
          </a:lnRef>
          <a:fillRef idx="0">
            <a:scrgbClr r="0" g="0" b="0"/>
          </a:fillRef>
          <a:effectRef idx="0">
            <a:scrgbClr r="0" g="0" b="0"/>
          </a:effectRef>
          <a:fontRef idx="minor"/>
        </p:style>
        <p:txBody>
          <a:bodyPr wrap="square" lIns="0" tIns="9449" rIns="0" bIns="0" anchor="t">
            <a:spAutoFit/>
          </a:bodyPr>
          <a:lstStyle/>
          <a:p>
            <a:pPr marL="9449" algn="just">
              <a:spcBef>
                <a:spcPts val="74"/>
              </a:spcBef>
            </a:pPr>
            <a:r>
              <a:rPr lang="ru-RU" sz="1600" spc="-1" dirty="0">
                <a:solidFill>
                  <a:srgbClr val="FFFFFF"/>
                </a:solidFill>
                <a:latin typeface="Bahnschrift" panose="020B0502040204020203" pitchFamily="34" charset="0"/>
              </a:rPr>
              <a:t>В</a:t>
            </a:r>
            <a:r>
              <a:rPr lang="ru-RU" sz="1600" spc="-1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1917</a:t>
            </a:r>
            <a:r>
              <a:rPr lang="ru-RU" sz="1600" spc="-1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году</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доктор</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Питер</a:t>
            </a:r>
            <a:r>
              <a:rPr lang="ru-RU" sz="1600" spc="-2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Купер</a:t>
            </a:r>
            <a:r>
              <a:rPr lang="ru-RU" sz="1600" spc="-2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и</a:t>
            </a:r>
            <a:r>
              <a:rPr lang="ru-RU" sz="1600" spc="-19" dirty="0">
                <a:solidFill>
                  <a:srgbClr val="FFFFFF"/>
                </a:solidFill>
                <a:latin typeface="Bahnschrift" panose="020B0502040204020203" pitchFamily="34" charset="0"/>
              </a:rPr>
              <a:t> </a:t>
            </a:r>
            <a:r>
              <a:rPr lang="ru-RU" sz="1600" spc="-1" dirty="0" err="1">
                <a:solidFill>
                  <a:srgbClr val="FFFFFF"/>
                </a:solidFill>
                <a:latin typeface="Bahnschrift" panose="020B0502040204020203" pitchFamily="34" charset="0"/>
              </a:rPr>
              <a:t>Элмер</a:t>
            </a:r>
            <a:r>
              <a:rPr lang="ru-RU" sz="1600" spc="-19" dirty="0">
                <a:solidFill>
                  <a:srgbClr val="FFFFFF"/>
                </a:solidFill>
                <a:latin typeface="Bahnschrift" panose="020B0502040204020203" pitchFamily="34" charset="0"/>
              </a:rPr>
              <a:t> </a:t>
            </a:r>
            <a:r>
              <a:rPr lang="ru-RU" sz="1600" spc="-1" dirty="0" err="1">
                <a:solidFill>
                  <a:srgbClr val="FFFFFF"/>
                </a:solidFill>
                <a:latin typeface="Bahnschrift" panose="020B0502040204020203" pitchFamily="34" charset="0"/>
              </a:rPr>
              <a:t>Сперри</a:t>
            </a:r>
            <a:r>
              <a:rPr lang="ru-RU" sz="1600" spc="-24"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изобрели </a:t>
            </a:r>
            <a:r>
              <a:rPr lang="ru-RU" sz="1600" spc="-1" dirty="0">
                <a:solidFill>
                  <a:srgbClr val="FFFFFF"/>
                </a:solidFill>
                <a:latin typeface="Bahnschrift" panose="020B0502040204020203" pitchFamily="34" charset="0"/>
              </a:rPr>
              <a:t>автоматический</a:t>
            </a:r>
            <a:r>
              <a:rPr lang="ru-RU" sz="1600" spc="-31" dirty="0">
                <a:solidFill>
                  <a:srgbClr val="FFFFFF"/>
                </a:solidFill>
                <a:latin typeface="Bahnschrift" panose="020B0502040204020203" pitchFamily="34" charset="0"/>
              </a:rPr>
              <a:t> </a:t>
            </a:r>
            <a:r>
              <a:rPr lang="ru-RU" sz="1600" spc="-9" dirty="0" err="1">
                <a:solidFill>
                  <a:srgbClr val="FFFFFF"/>
                </a:solidFill>
                <a:latin typeface="Bahnschrift" panose="020B0502040204020203" pitchFamily="34" charset="0"/>
              </a:rPr>
              <a:t>гиростабилизатор</a:t>
            </a:r>
            <a:r>
              <a:rPr lang="ru-RU" sz="1600" spc="-2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(гирокомпас),</a:t>
            </a:r>
            <a:r>
              <a:rPr lang="ru-RU" sz="1600" spc="-2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он</a:t>
            </a:r>
            <a:r>
              <a:rPr lang="ru-RU" sz="1600" spc="-19"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позволял </a:t>
            </a:r>
            <a:r>
              <a:rPr lang="ru-RU" sz="1600" spc="-1" dirty="0">
                <a:solidFill>
                  <a:srgbClr val="FFFFFF"/>
                </a:solidFill>
                <a:latin typeface="Bahnschrift" panose="020B0502040204020203" pitchFamily="34" charset="0"/>
              </a:rPr>
              <a:t>самолету</a:t>
            </a:r>
            <a:r>
              <a:rPr lang="ru-RU" sz="1600" spc="-4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удерживать</a:t>
            </a:r>
            <a:r>
              <a:rPr lang="ru-RU" sz="1600" spc="-4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заданное</a:t>
            </a:r>
            <a:r>
              <a:rPr lang="ru-RU" sz="1600" spc="-45"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направление</a:t>
            </a:r>
            <a:r>
              <a:rPr lang="ru-RU" sz="1600" spc="-5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полета.</a:t>
            </a:r>
            <a:r>
              <a:rPr lang="ru-RU" sz="1600" spc="-45" dirty="0">
                <a:solidFill>
                  <a:srgbClr val="FFFFFF"/>
                </a:solidFill>
                <a:latin typeface="Bahnschrift" panose="020B0502040204020203" pitchFamily="34" charset="0"/>
              </a:rPr>
              <a:t> </a:t>
            </a:r>
            <a:r>
              <a:rPr lang="ru-RU" sz="1600" spc="-39" dirty="0">
                <a:solidFill>
                  <a:srgbClr val="FFFFFF"/>
                </a:solidFill>
                <a:latin typeface="Bahnschrift" panose="020B0502040204020203" pitchFamily="34" charset="0"/>
              </a:rPr>
              <a:t>В </a:t>
            </a:r>
            <a:r>
              <a:rPr lang="ru-RU" sz="1600" spc="-1" dirty="0">
                <a:solidFill>
                  <a:srgbClr val="FFFFFF"/>
                </a:solidFill>
                <a:latin typeface="Bahnschrift" panose="020B0502040204020203" pitchFamily="34" charset="0"/>
              </a:rPr>
              <a:t>результате</a:t>
            </a:r>
            <a:r>
              <a:rPr lang="ru-RU" sz="1600" spc="-3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удалось</a:t>
            </a:r>
            <a:r>
              <a:rPr lang="ru-RU" sz="1600" spc="-3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превратить</a:t>
            </a:r>
            <a:r>
              <a:rPr lang="ru-RU" sz="1600" spc="-3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учебный</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самолет</a:t>
            </a:r>
            <a:r>
              <a:rPr lang="ru-RU" sz="1600" spc="-45" dirty="0">
                <a:solidFill>
                  <a:srgbClr val="FFFFFF"/>
                </a:solidFill>
                <a:latin typeface="Bahnschrift" panose="020B0502040204020203" pitchFamily="34" charset="0"/>
              </a:rPr>
              <a:t> </a:t>
            </a:r>
            <a:r>
              <a:rPr lang="ru-RU" sz="1600" spc="-1" dirty="0" err="1">
                <a:solidFill>
                  <a:srgbClr val="FFFFFF"/>
                </a:solidFill>
                <a:latin typeface="Bahnschrift" panose="020B0502040204020203" pitchFamily="34" charset="0"/>
              </a:rPr>
              <a:t>Curtiss</a:t>
            </a:r>
            <a:r>
              <a:rPr lang="ru-RU" sz="1600" spc="-9" dirty="0">
                <a:solidFill>
                  <a:srgbClr val="FFFFFF"/>
                </a:solidFill>
                <a:latin typeface="Bahnschrift" panose="020B0502040204020203" pitchFamily="34" charset="0"/>
              </a:rPr>
              <a:t> N-</a:t>
            </a:r>
            <a:r>
              <a:rPr lang="ru-RU" sz="1600" spc="-1" dirty="0">
                <a:solidFill>
                  <a:srgbClr val="FFFFFF"/>
                </a:solidFill>
                <a:latin typeface="Bahnschrift" panose="020B0502040204020203" pitchFamily="34" charset="0"/>
              </a:rPr>
              <a:t>9</a:t>
            </a:r>
            <a:r>
              <a:rPr lang="ru-RU" sz="1600" spc="-26" dirty="0">
                <a:solidFill>
                  <a:srgbClr val="FFFFFF"/>
                </a:solidFill>
                <a:latin typeface="Bahnschrift" panose="020B0502040204020203" pitchFamily="34" charset="0"/>
              </a:rPr>
              <a:t> </a:t>
            </a:r>
            <a:r>
              <a:rPr lang="ru-RU" sz="1600" spc="-39" dirty="0">
                <a:solidFill>
                  <a:srgbClr val="FFFFFF"/>
                </a:solidFill>
                <a:latin typeface="Bahnschrift" panose="020B0502040204020203" pitchFamily="34" charset="0"/>
              </a:rPr>
              <a:t>в </a:t>
            </a:r>
            <a:r>
              <a:rPr lang="ru-RU" sz="1600" spc="-1" dirty="0">
                <a:solidFill>
                  <a:srgbClr val="FFFFFF"/>
                </a:solidFill>
                <a:latin typeface="Bahnschrift" panose="020B0502040204020203" pitchFamily="34" charset="0"/>
              </a:rPr>
              <a:t>первую</a:t>
            </a:r>
            <a:r>
              <a:rPr lang="ru-RU" sz="1600" spc="-3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беспилотную</a:t>
            </a:r>
            <a:r>
              <a:rPr lang="ru-RU" sz="1600" spc="-3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летающую</a:t>
            </a:r>
            <a:r>
              <a:rPr lang="ru-RU" sz="1600" spc="-3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бомбу.</a:t>
            </a:r>
            <a:r>
              <a:rPr lang="ru-RU" sz="1600" spc="-2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Во</a:t>
            </a:r>
            <a:r>
              <a:rPr lang="ru-RU" sz="1600" spc="-3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время</a:t>
            </a:r>
            <a:r>
              <a:rPr lang="ru-RU" sz="1600" spc="-45"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тестовых </a:t>
            </a:r>
            <a:r>
              <a:rPr lang="ru-RU" sz="1600" spc="-1" dirty="0">
                <a:solidFill>
                  <a:srgbClr val="FFFFFF"/>
                </a:solidFill>
                <a:latin typeface="Bahnschrift" panose="020B0502040204020203" pitchFamily="34" charset="0"/>
              </a:rPr>
              <a:t>полетов</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самолет</a:t>
            </a:r>
            <a:r>
              <a:rPr lang="ru-RU" sz="1600" spc="-2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пролетел</a:t>
            </a:r>
            <a:r>
              <a:rPr lang="ru-RU" sz="1600" spc="-3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50</a:t>
            </a:r>
            <a:r>
              <a:rPr lang="ru-RU" sz="1600" spc="-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миль</a:t>
            </a:r>
            <a:r>
              <a:rPr lang="ru-RU" sz="1600" spc="-1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с</a:t>
            </a:r>
            <a:r>
              <a:rPr lang="ru-RU" sz="1600" spc="-9" dirty="0">
                <a:solidFill>
                  <a:srgbClr val="FFFFFF"/>
                </a:solidFill>
                <a:latin typeface="Bahnschrift" panose="020B0502040204020203" pitchFamily="34" charset="0"/>
              </a:rPr>
              <a:t> 300-</a:t>
            </a:r>
            <a:r>
              <a:rPr lang="ru-RU" sz="1600" spc="-1" dirty="0">
                <a:solidFill>
                  <a:srgbClr val="FFFFFF"/>
                </a:solidFill>
                <a:latin typeface="Bahnschrift" panose="020B0502040204020203" pitchFamily="34" charset="0"/>
              </a:rPr>
              <a:t>ти</a:t>
            </a:r>
            <a:r>
              <a:rPr lang="ru-RU" sz="1600" spc="-1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фунтовым</a:t>
            </a:r>
            <a:r>
              <a:rPr lang="ru-RU" sz="1600" spc="-19" dirty="0">
                <a:solidFill>
                  <a:srgbClr val="FFFFFF"/>
                </a:solidFill>
                <a:latin typeface="Bahnschrift" panose="020B0502040204020203" pitchFamily="34" charset="0"/>
              </a:rPr>
              <a:t> </a:t>
            </a:r>
            <a:r>
              <a:rPr lang="ru-RU" sz="1600" spc="-16" dirty="0">
                <a:solidFill>
                  <a:srgbClr val="FFFFFF"/>
                </a:solidFill>
                <a:latin typeface="Bahnschrift" panose="020B0502040204020203" pitchFamily="34" charset="0"/>
              </a:rPr>
              <a:t>(136 </a:t>
            </a:r>
            <a:r>
              <a:rPr lang="ru-RU" sz="1600" spc="-1" dirty="0">
                <a:solidFill>
                  <a:srgbClr val="FFFFFF"/>
                </a:solidFill>
                <a:latin typeface="Bahnschrift" panose="020B0502040204020203" pitchFamily="34" charset="0"/>
              </a:rPr>
              <a:t>килограмм)</a:t>
            </a:r>
            <a:r>
              <a:rPr lang="ru-RU" sz="1600" spc="-3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боеприпасом</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на</a:t>
            </a:r>
            <a:r>
              <a:rPr lang="ru-RU" sz="1600" spc="-2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борту,</a:t>
            </a:r>
            <a:r>
              <a:rPr lang="ru-RU" sz="1600" spc="-1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однако</a:t>
            </a:r>
            <a:r>
              <a:rPr lang="ru-RU" sz="1600" spc="-3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ему</a:t>
            </a:r>
            <a:r>
              <a:rPr lang="ru-RU" sz="1600" spc="-1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так</a:t>
            </a:r>
            <a:r>
              <a:rPr lang="ru-RU" sz="1600" spc="-2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и</a:t>
            </a:r>
            <a:r>
              <a:rPr lang="ru-RU" sz="1600" spc="-19" dirty="0">
                <a:solidFill>
                  <a:srgbClr val="FFFFFF"/>
                </a:solidFill>
                <a:latin typeface="Bahnschrift" panose="020B0502040204020203" pitchFamily="34" charset="0"/>
              </a:rPr>
              <a:t> не </a:t>
            </a:r>
            <a:r>
              <a:rPr lang="ru-RU" sz="1600" spc="-1" dirty="0">
                <a:solidFill>
                  <a:srgbClr val="FFFFFF"/>
                </a:solidFill>
                <a:latin typeface="Bahnschrift" panose="020B0502040204020203" pitchFamily="34" charset="0"/>
              </a:rPr>
              <a:t>довелось</a:t>
            </a:r>
            <a:r>
              <a:rPr lang="ru-RU" sz="1600" spc="-45"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поучаствовать</a:t>
            </a:r>
            <a:r>
              <a:rPr lang="ru-RU" sz="1600" spc="-4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в</a:t>
            </a:r>
            <a:r>
              <a:rPr lang="ru-RU" sz="1600" spc="-39"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боях.</a:t>
            </a:r>
            <a:endParaRPr lang="ru-RU" sz="1600" spc="-1" dirty="0">
              <a:solidFill>
                <a:srgbClr val="FFFFFF"/>
              </a:solidFill>
              <a:latin typeface="Bahnschrift" panose="020B0502040204020203" pitchFamily="34" charset="0"/>
            </a:endParaRPr>
          </a:p>
          <a:p>
            <a:pPr marL="9449" algn="just">
              <a:spcBef>
                <a:spcPts val="1620"/>
              </a:spcBef>
            </a:pPr>
            <a:r>
              <a:rPr lang="ru-RU" sz="1600" spc="-1" dirty="0">
                <a:solidFill>
                  <a:srgbClr val="FFFFFF"/>
                </a:solidFill>
                <a:latin typeface="Bahnschrift" panose="020B0502040204020203" pitchFamily="34" charset="0"/>
              </a:rPr>
              <a:t>12</a:t>
            </a:r>
            <a:r>
              <a:rPr lang="ru-RU" sz="1600" spc="-1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сентября</a:t>
            </a:r>
            <a:r>
              <a:rPr lang="ru-RU" sz="1600" spc="-3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1916</a:t>
            </a:r>
            <a:r>
              <a:rPr lang="ru-RU" sz="1600" spc="-2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года</a:t>
            </a:r>
            <a:r>
              <a:rPr lang="ru-RU" sz="1600" spc="-2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состоялись</a:t>
            </a:r>
            <a:r>
              <a:rPr lang="ru-RU" sz="1600" spc="-2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испытания</a:t>
            </a:r>
            <a:r>
              <a:rPr lang="ru-RU" sz="1600" spc="-41"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первого </a:t>
            </a:r>
            <a:r>
              <a:rPr lang="ru-RU" sz="1600" spc="-1" dirty="0">
                <a:solidFill>
                  <a:srgbClr val="FFFFFF"/>
                </a:solidFill>
                <a:latin typeface="Bahnschrift" panose="020B0502040204020203" pitchFamily="34" charset="0"/>
              </a:rPr>
              <a:t>радиоуправляемого</a:t>
            </a:r>
            <a:r>
              <a:rPr lang="ru-RU" sz="1600" spc="-45"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самолета-</a:t>
            </a:r>
            <a:r>
              <a:rPr lang="ru-RU" sz="1600" spc="-1" dirty="0">
                <a:solidFill>
                  <a:srgbClr val="FFFFFF"/>
                </a:solidFill>
                <a:latin typeface="Bahnschrift" panose="020B0502040204020203" pitchFamily="34" charset="0"/>
              </a:rPr>
              <a:t>снаряда</a:t>
            </a:r>
            <a:r>
              <a:rPr lang="ru-RU" sz="1600" spc="-39"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a:t>
            </a:r>
            <a:r>
              <a:rPr lang="ru-RU" sz="1600" spc="-9" dirty="0" err="1">
                <a:solidFill>
                  <a:srgbClr val="FFFFFF"/>
                </a:solidFill>
                <a:latin typeface="Bahnschrift" panose="020B0502040204020203" pitchFamily="34" charset="0"/>
              </a:rPr>
              <a:t>Хевит-</a:t>
            </a:r>
            <a:r>
              <a:rPr lang="ru-RU" sz="1600" spc="-1" dirty="0" err="1">
                <a:solidFill>
                  <a:srgbClr val="FFFFFF"/>
                </a:solidFill>
                <a:latin typeface="Bahnschrift" panose="020B0502040204020203" pitchFamily="34" charset="0"/>
              </a:rPr>
              <a:t>Сперри</a:t>
            </a:r>
            <a:r>
              <a:rPr lang="ru-RU" sz="1600" spc="-1" dirty="0">
                <a:solidFill>
                  <a:srgbClr val="FFFFFF"/>
                </a:solidFill>
                <a:latin typeface="Bahnschrift" panose="020B0502040204020203" pitchFamily="34" charset="0"/>
              </a:rPr>
              <a:t>”.</a:t>
            </a:r>
            <a:r>
              <a:rPr lang="ru-RU" sz="1600" spc="-34" dirty="0">
                <a:solidFill>
                  <a:srgbClr val="FFFFFF"/>
                </a:solidFill>
                <a:latin typeface="Bahnschrift" panose="020B0502040204020203" pitchFamily="34" charset="0"/>
              </a:rPr>
              <a:t> </a:t>
            </a:r>
            <a:endParaRPr lang="ru-RU" sz="1600" spc="-1" dirty="0">
              <a:solidFill>
                <a:srgbClr val="FFFFFF"/>
              </a:solidFill>
              <a:latin typeface="Bahnschrift" panose="020B0502040204020203" pitchFamily="34" charset="0"/>
            </a:endParaRPr>
          </a:p>
          <a:p>
            <a:pPr marL="9449" algn="just">
              <a:spcBef>
                <a:spcPts val="1620"/>
              </a:spcBef>
            </a:pPr>
            <a:r>
              <a:rPr lang="ru-RU" sz="1600" spc="-1" dirty="0">
                <a:solidFill>
                  <a:srgbClr val="FFFFFF"/>
                </a:solidFill>
                <a:latin typeface="Bahnschrift" panose="020B0502040204020203" pitchFamily="34" charset="0"/>
              </a:rPr>
              <a:t>В</a:t>
            </a:r>
            <a:r>
              <a:rPr lang="ru-RU" sz="1600" spc="-24" dirty="0">
                <a:solidFill>
                  <a:srgbClr val="FFFFFF"/>
                </a:solidFill>
                <a:latin typeface="Bahnschrift" panose="020B0502040204020203" pitchFamily="34" charset="0"/>
              </a:rPr>
              <a:t> </a:t>
            </a:r>
            <a:r>
              <a:rPr lang="ru-RU" sz="1600" spc="-16" dirty="0">
                <a:solidFill>
                  <a:srgbClr val="FFFFFF"/>
                </a:solidFill>
                <a:latin typeface="Bahnschrift" panose="020B0502040204020203" pitchFamily="34" charset="0"/>
              </a:rPr>
              <a:t>1917 </a:t>
            </a:r>
            <a:r>
              <a:rPr lang="ru-RU" sz="1600" spc="-1" dirty="0">
                <a:solidFill>
                  <a:srgbClr val="FFFFFF"/>
                </a:solidFill>
                <a:latin typeface="Bahnschrift" panose="020B0502040204020203" pitchFamily="34" charset="0"/>
              </a:rPr>
              <a:t>году</a:t>
            </a:r>
            <a:r>
              <a:rPr lang="ru-RU" sz="1600" spc="-3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была</a:t>
            </a:r>
            <a:r>
              <a:rPr lang="ru-RU" sz="1600" spc="-2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испытана</a:t>
            </a:r>
            <a:r>
              <a:rPr lang="ru-RU" sz="1600" spc="-2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“воздушная</a:t>
            </a:r>
            <a:r>
              <a:rPr lang="ru-RU" sz="1600" spc="-4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торпеда”</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a:t>
            </a:r>
            <a:r>
              <a:rPr lang="ru-RU" sz="1600" spc="-26"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летательный </a:t>
            </a:r>
            <a:r>
              <a:rPr lang="ru-RU" sz="1600" spc="-1" dirty="0">
                <a:solidFill>
                  <a:srgbClr val="FFFFFF"/>
                </a:solidFill>
                <a:latin typeface="Bahnschrift" panose="020B0502040204020203" pitchFamily="34" charset="0"/>
              </a:rPr>
              <a:t>аппарат</a:t>
            </a:r>
            <a:r>
              <a:rPr lang="ru-RU" sz="1600" spc="-3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конструкции</a:t>
            </a:r>
            <a:r>
              <a:rPr lang="ru-RU" sz="1600" spc="-2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одного</a:t>
            </a:r>
            <a:r>
              <a:rPr lang="ru-RU" sz="1600" spc="-3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из</a:t>
            </a:r>
            <a:r>
              <a:rPr lang="ru-RU" sz="1600" spc="-2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пионеров</a:t>
            </a:r>
            <a:r>
              <a:rPr lang="ru-RU" sz="1600" spc="-3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авиации</a:t>
            </a:r>
            <a:r>
              <a:rPr lang="ru-RU" sz="1600" spc="-2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a:t>
            </a:r>
            <a:r>
              <a:rPr lang="ru-RU" sz="1600" spc="-1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О.</a:t>
            </a:r>
            <a:r>
              <a:rPr lang="ru-RU" sz="1600" spc="-1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Райта</a:t>
            </a:r>
            <a:r>
              <a:rPr lang="ru-RU" sz="1600" spc="-19" dirty="0">
                <a:solidFill>
                  <a:srgbClr val="FFFFFF"/>
                </a:solidFill>
                <a:latin typeface="Bahnschrift" panose="020B0502040204020203" pitchFamily="34" charset="0"/>
              </a:rPr>
              <a:t> </a:t>
            </a:r>
            <a:r>
              <a:rPr lang="ru-RU" sz="1600" spc="-3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O.</a:t>
            </a:r>
            <a:r>
              <a:rPr lang="ru-RU" sz="1600" spc="-34" dirty="0">
                <a:solidFill>
                  <a:srgbClr val="FFFFFF"/>
                </a:solidFill>
                <a:latin typeface="Bahnschrift" panose="020B0502040204020203" pitchFamily="34" charset="0"/>
              </a:rPr>
              <a:t> </a:t>
            </a:r>
            <a:r>
              <a:rPr lang="ru-RU" sz="1600" spc="-1" dirty="0" err="1">
                <a:solidFill>
                  <a:srgbClr val="FFFFFF"/>
                </a:solidFill>
                <a:latin typeface="Bahnschrift" panose="020B0502040204020203" pitchFamily="34" charset="0"/>
              </a:rPr>
              <a:t>Wright</a:t>
            </a:r>
            <a:r>
              <a:rPr lang="ru-RU" sz="1600" spc="-1" dirty="0">
                <a:solidFill>
                  <a:srgbClr val="FFFFFF"/>
                </a:solidFill>
                <a:latin typeface="Bahnschrift" panose="020B0502040204020203" pitchFamily="34" charset="0"/>
              </a:rPr>
              <a:t>)</a:t>
            </a:r>
            <a:r>
              <a:rPr lang="ru-RU" sz="1600" spc="-19"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был</a:t>
            </a:r>
            <a:r>
              <a:rPr lang="ru-RU" sz="1600" spc="-3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оснащен</a:t>
            </a:r>
            <a:r>
              <a:rPr lang="ru-RU" sz="1600" spc="-4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аппаратурой</a:t>
            </a:r>
            <a:r>
              <a:rPr lang="ru-RU" sz="1600" spc="-45"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фирм</a:t>
            </a:r>
            <a:r>
              <a:rPr lang="ru-RU" sz="1600" spc="-34"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a:t>
            </a:r>
            <a:r>
              <a:rPr lang="ru-RU" sz="1600" spc="-1" dirty="0" err="1">
                <a:solidFill>
                  <a:srgbClr val="FFFFFF"/>
                </a:solidFill>
                <a:latin typeface="Bahnschrift" panose="020B0502040204020203" pitchFamily="34" charset="0"/>
              </a:rPr>
              <a:t>Сперри</a:t>
            </a:r>
            <a:r>
              <a:rPr lang="ru-RU" sz="1600" spc="-39" dirty="0">
                <a:solidFill>
                  <a:srgbClr val="FFFFFF"/>
                </a:solidFill>
                <a:latin typeface="Bahnschrift" panose="020B0502040204020203" pitchFamily="34" charset="0"/>
              </a:rPr>
              <a:t> </a:t>
            </a:r>
            <a:r>
              <a:rPr lang="ru-RU" sz="1600" spc="-9" dirty="0">
                <a:solidFill>
                  <a:srgbClr val="FFFFFF"/>
                </a:solidFill>
                <a:latin typeface="Bahnschrift" panose="020B0502040204020203" pitchFamily="34" charset="0"/>
              </a:rPr>
              <a:t>гироскоп” </a:t>
            </a:r>
            <a:r>
              <a:rPr lang="ru-RU" sz="1600" spc="-1" dirty="0">
                <a:solidFill>
                  <a:srgbClr val="FFFFFF"/>
                </a:solidFill>
                <a:latin typeface="Bahnschrift" panose="020B0502040204020203" pitchFamily="34" charset="0"/>
              </a:rPr>
              <a:t>(</a:t>
            </a:r>
            <a:r>
              <a:rPr lang="ru-RU" sz="1600" spc="-1" dirty="0" err="1">
                <a:solidFill>
                  <a:srgbClr val="FFFFFF"/>
                </a:solidFill>
                <a:latin typeface="Bahnschrift" panose="020B0502040204020203" pitchFamily="34" charset="0"/>
              </a:rPr>
              <a:t>Sperry</a:t>
            </a:r>
            <a:r>
              <a:rPr lang="ru-RU" sz="1600" spc="-34" dirty="0">
                <a:solidFill>
                  <a:srgbClr val="FFFFFF"/>
                </a:solidFill>
                <a:latin typeface="Bahnschrift" panose="020B0502040204020203" pitchFamily="34" charset="0"/>
              </a:rPr>
              <a:t> </a:t>
            </a:r>
            <a:r>
              <a:rPr lang="ru-RU" sz="1600" spc="-1" dirty="0" err="1">
                <a:solidFill>
                  <a:srgbClr val="FFFFFF"/>
                </a:solidFill>
                <a:latin typeface="Bahnschrift" panose="020B0502040204020203" pitchFamily="34" charset="0"/>
              </a:rPr>
              <a:t>Giroscop</a:t>
            </a:r>
            <a:r>
              <a:rPr lang="ru-RU" sz="1600" spc="-1" dirty="0">
                <a:solidFill>
                  <a:srgbClr val="FFFFFF"/>
                </a:solidFill>
                <a:latin typeface="Bahnschrift" panose="020B0502040204020203" pitchFamily="34" charset="0"/>
              </a:rPr>
              <a:t>)</a:t>
            </a:r>
            <a:r>
              <a:rPr lang="ru-RU" sz="1600" spc="-45"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и</a:t>
            </a:r>
            <a:r>
              <a:rPr lang="ru-RU" sz="1600" spc="-41"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“Дженерал</a:t>
            </a:r>
            <a:r>
              <a:rPr lang="ru-RU" sz="1600" spc="-56"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моторс”</a:t>
            </a:r>
            <a:r>
              <a:rPr lang="ru-RU" sz="1600" spc="-45" dirty="0">
                <a:solidFill>
                  <a:srgbClr val="FFFFFF"/>
                </a:solidFill>
                <a:latin typeface="Bahnschrift" panose="020B0502040204020203" pitchFamily="34" charset="0"/>
              </a:rPr>
              <a:t> </a:t>
            </a:r>
            <a:r>
              <a:rPr lang="ru-RU" sz="1600" spc="-1" dirty="0">
                <a:solidFill>
                  <a:srgbClr val="FFFFFF"/>
                </a:solidFill>
                <a:latin typeface="Bahnschrift" panose="020B0502040204020203" pitchFamily="34" charset="0"/>
              </a:rPr>
              <a:t>(</a:t>
            </a:r>
            <a:r>
              <a:rPr lang="ru-RU" sz="1600" spc="-1" dirty="0" err="1">
                <a:solidFill>
                  <a:srgbClr val="FFFFFF"/>
                </a:solidFill>
                <a:latin typeface="Bahnschrift" panose="020B0502040204020203" pitchFamily="34" charset="0"/>
              </a:rPr>
              <a:t>General</a:t>
            </a:r>
            <a:r>
              <a:rPr lang="ru-RU" sz="1600" spc="-39" dirty="0">
                <a:solidFill>
                  <a:srgbClr val="FFFFFF"/>
                </a:solidFill>
                <a:latin typeface="Bahnschrift" panose="020B0502040204020203" pitchFamily="34" charset="0"/>
              </a:rPr>
              <a:t> </a:t>
            </a:r>
            <a:r>
              <a:rPr lang="ru-RU" sz="1600" spc="-9" dirty="0" err="1">
                <a:solidFill>
                  <a:srgbClr val="FFFFFF"/>
                </a:solidFill>
                <a:latin typeface="Bahnschrift" panose="020B0502040204020203" pitchFamily="34" charset="0"/>
              </a:rPr>
              <a:t>Motors</a:t>
            </a:r>
            <a:r>
              <a:rPr lang="ru-RU" sz="1600" spc="-9" dirty="0">
                <a:solidFill>
                  <a:srgbClr val="FFFFFF"/>
                </a:solidFill>
                <a:latin typeface="Bahnschrift" panose="020B0502040204020203" pitchFamily="34" charset="0"/>
              </a:rPr>
              <a:t>).</a:t>
            </a:r>
            <a:endParaRPr lang="ru-RU" sz="1600" spc="-1" dirty="0">
              <a:solidFill>
                <a:srgbClr val="FFFFFF"/>
              </a:solidFill>
              <a:latin typeface="Bahnschrift" panose="020B0502040204020203" pitchFamily="34" charset="0"/>
            </a:endParaRPr>
          </a:p>
        </p:txBody>
      </p:sp>
      <p:pic>
        <p:nvPicPr>
          <p:cNvPr id="212" name="Рисунок 211"/>
          <p:cNvPicPr/>
          <p:nvPr/>
        </p:nvPicPr>
        <p:blipFill>
          <a:blip r:embed="rId3"/>
          <a:stretch/>
        </p:blipFill>
        <p:spPr>
          <a:xfrm>
            <a:off x="5939226" y="1566243"/>
            <a:ext cx="2834091" cy="2125433"/>
          </a:xfrm>
          <a:prstGeom prst="rect">
            <a:avLst/>
          </a:prstGeom>
          <a:ln w="0">
            <a:noFill/>
          </a:ln>
        </p:spPr>
      </p:pic>
      <p:pic>
        <p:nvPicPr>
          <p:cNvPr id="213" name="Рисунок 212"/>
          <p:cNvPicPr/>
          <p:nvPr/>
        </p:nvPicPr>
        <p:blipFill>
          <a:blip r:embed="rId4"/>
          <a:stretch/>
        </p:blipFill>
        <p:spPr>
          <a:xfrm>
            <a:off x="5939226" y="3827198"/>
            <a:ext cx="2834091" cy="2025546"/>
          </a:xfrm>
          <a:prstGeom prst="rect">
            <a:avLst/>
          </a:prstGeom>
          <a:ln w="0">
            <a:noFill/>
          </a:ln>
        </p:spPr>
      </p:pic>
    </p:spTree>
    <p:extLst>
      <p:ext uri="{BB962C8B-B14F-4D97-AF65-F5344CB8AC3E}">
        <p14:creationId xmlns:p14="http://schemas.microsoft.com/office/powerpoint/2010/main" val="3511200620"/>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object 12"/>
          <p:cNvSpPr/>
          <p:nvPr/>
        </p:nvSpPr>
        <p:spPr>
          <a:xfrm>
            <a:off x="4572000" y="1772816"/>
            <a:ext cx="4175276" cy="4308154"/>
          </a:xfrm>
          <a:prstGeom prst="rect">
            <a:avLst/>
          </a:prstGeom>
          <a:noFill/>
          <a:ln w="0">
            <a:noFill/>
          </a:ln>
        </p:spPr>
        <p:style>
          <a:lnRef idx="0">
            <a:scrgbClr r="0" g="0" b="0"/>
          </a:lnRef>
          <a:fillRef idx="0">
            <a:scrgbClr r="0" g="0" b="0"/>
          </a:fillRef>
          <a:effectRef idx="0">
            <a:scrgbClr r="0" g="0" b="0"/>
          </a:effectRef>
          <a:fontRef idx="minor"/>
        </p:style>
        <p:txBody>
          <a:bodyPr lIns="0" tIns="9449" rIns="0" bIns="0" anchor="t">
            <a:spAutoFit/>
          </a:bodyPr>
          <a:lstStyle/>
          <a:p>
            <a:pPr marL="9449" algn="just">
              <a:spcBef>
                <a:spcPts val="74"/>
              </a:spcBef>
            </a:pPr>
            <a:r>
              <a:rPr lang="ru-RU" sz="1400" spc="-9" dirty="0">
                <a:solidFill>
                  <a:srgbClr val="FFFFFF"/>
                </a:solidFill>
                <a:latin typeface="Bahnschrift" panose="020B0502040204020203" pitchFamily="34" charset="0"/>
              </a:rPr>
              <a:t>По-</a:t>
            </a:r>
            <a:r>
              <a:rPr lang="ru-RU" sz="1400" spc="-1" dirty="0">
                <a:solidFill>
                  <a:srgbClr val="FFFFFF"/>
                </a:solidFill>
                <a:latin typeface="Bahnschrift" panose="020B0502040204020203" pitchFamily="34" charset="0"/>
              </a:rPr>
              <a:t>настоящему</a:t>
            </a:r>
            <a:r>
              <a:rPr lang="ru-RU" sz="1400" spc="-39"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прорывным</a:t>
            </a:r>
            <a:r>
              <a:rPr lang="ru-RU" sz="1400" spc="-34"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для</a:t>
            </a:r>
            <a:r>
              <a:rPr lang="ru-RU" sz="1400" spc="-31" dirty="0">
                <a:solidFill>
                  <a:srgbClr val="FFFFFF"/>
                </a:solidFill>
                <a:latin typeface="Bahnschrift" panose="020B0502040204020203" pitchFamily="34" charset="0"/>
              </a:rPr>
              <a:t> </a:t>
            </a:r>
            <a:r>
              <a:rPr lang="ru-RU" sz="1400" spc="-1" dirty="0" err="1">
                <a:solidFill>
                  <a:srgbClr val="FFFFFF"/>
                </a:solidFill>
                <a:latin typeface="Bahnschrift" panose="020B0502040204020203" pitchFamily="34" charset="0"/>
              </a:rPr>
              <a:t>беспилотников</a:t>
            </a:r>
            <a:r>
              <a:rPr lang="ru-RU" sz="1400" spc="-39"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XX</a:t>
            </a:r>
            <a:r>
              <a:rPr lang="ru-RU" sz="1400" spc="-26" dirty="0">
                <a:solidFill>
                  <a:srgbClr val="FFFFFF"/>
                </a:solidFill>
                <a:latin typeface="Bahnschrift" panose="020B0502040204020203" pitchFamily="34" charset="0"/>
              </a:rPr>
              <a:t> </a:t>
            </a:r>
            <a:r>
              <a:rPr lang="ru-RU" sz="1400" spc="-16" dirty="0">
                <a:solidFill>
                  <a:srgbClr val="FFFFFF"/>
                </a:solidFill>
                <a:latin typeface="Bahnschrift" panose="020B0502040204020203" pitchFamily="34" charset="0"/>
              </a:rPr>
              <a:t>века </a:t>
            </a:r>
            <a:r>
              <a:rPr lang="ru-RU" sz="1400" spc="-1" dirty="0">
                <a:solidFill>
                  <a:srgbClr val="FFFFFF"/>
                </a:solidFill>
                <a:latin typeface="Bahnschrift" panose="020B0502040204020203" pitchFamily="34" charset="0"/>
              </a:rPr>
              <a:t>стал</a:t>
            </a:r>
            <a:r>
              <a:rPr lang="ru-RU" sz="1400" spc="-26"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1933</a:t>
            </a:r>
            <a:r>
              <a:rPr lang="ru-RU" sz="1400" spc="-19"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год,</a:t>
            </a:r>
            <a:r>
              <a:rPr lang="ru-RU" sz="1400" spc="-34"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который</a:t>
            </a:r>
            <a:r>
              <a:rPr lang="ru-RU" sz="1400" spc="-39"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официально</a:t>
            </a:r>
            <a:r>
              <a:rPr lang="ru-RU" sz="1400" spc="-34" dirty="0">
                <a:solidFill>
                  <a:srgbClr val="FFFFFF"/>
                </a:solidFill>
                <a:latin typeface="Bahnschrift" panose="020B0502040204020203" pitchFamily="34" charset="0"/>
              </a:rPr>
              <a:t> </a:t>
            </a:r>
            <a:r>
              <a:rPr lang="ru-RU" sz="1400" spc="-9" dirty="0">
                <a:solidFill>
                  <a:srgbClr val="FFFFFF"/>
                </a:solidFill>
                <a:latin typeface="Bahnschrift" panose="020B0502040204020203" pitchFamily="34" charset="0"/>
              </a:rPr>
              <a:t>считается </a:t>
            </a:r>
            <a:r>
              <a:rPr lang="ru-RU" sz="1400" spc="-1" dirty="0">
                <a:solidFill>
                  <a:srgbClr val="FFFFFF"/>
                </a:solidFill>
                <a:latin typeface="Bahnschrift" panose="020B0502040204020203" pitchFamily="34" charset="0"/>
              </a:rPr>
              <a:t>родоначальником</a:t>
            </a:r>
            <a:r>
              <a:rPr lang="ru-RU" sz="1400" spc="-45"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всех</a:t>
            </a:r>
            <a:r>
              <a:rPr lang="ru-RU" sz="1400" spc="-39"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дальнейших</a:t>
            </a:r>
            <a:r>
              <a:rPr lang="ru-RU" sz="1400" spc="-49"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разработок.</a:t>
            </a:r>
            <a:r>
              <a:rPr lang="ru-RU" sz="1400" spc="-41" dirty="0">
                <a:solidFill>
                  <a:srgbClr val="FFFFFF"/>
                </a:solidFill>
                <a:latin typeface="Bahnschrift" panose="020B0502040204020203" pitchFamily="34" charset="0"/>
              </a:rPr>
              <a:t> </a:t>
            </a:r>
            <a:r>
              <a:rPr lang="ru-RU" sz="1400" spc="-9" dirty="0">
                <a:solidFill>
                  <a:srgbClr val="FFFFFF"/>
                </a:solidFill>
                <a:latin typeface="Bahnschrift" panose="020B0502040204020203" pitchFamily="34" charset="0"/>
              </a:rPr>
              <a:t>Именно </a:t>
            </a:r>
            <a:r>
              <a:rPr lang="ru-RU" sz="1400" spc="-1" dirty="0">
                <a:solidFill>
                  <a:srgbClr val="FFFFFF"/>
                </a:solidFill>
                <a:latin typeface="Bahnschrift" panose="020B0502040204020203" pitchFamily="34" charset="0"/>
              </a:rPr>
              <a:t>в</a:t>
            </a:r>
            <a:r>
              <a:rPr lang="ru-RU" sz="1400" spc="-24"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этот</a:t>
            </a:r>
            <a:r>
              <a:rPr lang="ru-RU" sz="1400" spc="-24"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год,</a:t>
            </a:r>
            <a:r>
              <a:rPr lang="ru-RU" sz="1400" spc="-26"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силами</a:t>
            </a:r>
            <a:r>
              <a:rPr lang="ru-RU" sz="1400" spc="-26"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инженеров</a:t>
            </a:r>
            <a:r>
              <a:rPr lang="ru-RU" sz="1400" spc="-34"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Великобритании</a:t>
            </a:r>
            <a:r>
              <a:rPr lang="ru-RU" sz="1400" spc="-34" dirty="0">
                <a:solidFill>
                  <a:srgbClr val="FFFFFF"/>
                </a:solidFill>
                <a:latin typeface="Bahnschrift" panose="020B0502040204020203" pitchFamily="34" charset="0"/>
              </a:rPr>
              <a:t> </a:t>
            </a:r>
            <a:r>
              <a:rPr lang="ru-RU" sz="1400" spc="-19" dirty="0">
                <a:solidFill>
                  <a:srgbClr val="FFFFFF"/>
                </a:solidFill>
                <a:latin typeface="Bahnschrift" panose="020B0502040204020203" pitchFamily="34" charset="0"/>
              </a:rPr>
              <a:t>был </a:t>
            </a:r>
            <a:r>
              <a:rPr lang="ru-RU" sz="1400" spc="-1" dirty="0">
                <a:solidFill>
                  <a:srgbClr val="FFFFFF"/>
                </a:solidFill>
                <a:latin typeface="Bahnschrift" panose="020B0502040204020203" pitchFamily="34" charset="0"/>
              </a:rPr>
              <a:t>разработан</a:t>
            </a:r>
            <a:r>
              <a:rPr lang="ru-RU" sz="1400" spc="-39"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первый</a:t>
            </a:r>
            <a:r>
              <a:rPr lang="ru-RU" sz="1400" spc="-41"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БВС</a:t>
            </a:r>
            <a:r>
              <a:rPr lang="ru-RU" sz="1400" spc="-31"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многократного</a:t>
            </a:r>
            <a:r>
              <a:rPr lang="ru-RU" sz="1400" spc="-45" dirty="0">
                <a:solidFill>
                  <a:srgbClr val="FFFFFF"/>
                </a:solidFill>
                <a:latin typeface="Bahnschrift" panose="020B0502040204020203" pitchFamily="34" charset="0"/>
              </a:rPr>
              <a:t> </a:t>
            </a:r>
            <a:r>
              <a:rPr lang="ru-RU" sz="1400" spc="-9" dirty="0">
                <a:solidFill>
                  <a:srgbClr val="FFFFFF"/>
                </a:solidFill>
                <a:latin typeface="Bahnschrift" panose="020B0502040204020203" pitchFamily="34" charset="0"/>
              </a:rPr>
              <a:t>использования. </a:t>
            </a:r>
            <a:r>
              <a:rPr lang="ru-RU" sz="1400" spc="-1" dirty="0">
                <a:solidFill>
                  <a:srgbClr val="FFFFFF"/>
                </a:solidFill>
                <a:latin typeface="Bahnschrift" panose="020B0502040204020203" pitchFamily="34" charset="0"/>
              </a:rPr>
              <a:t>Проект</a:t>
            </a:r>
            <a:r>
              <a:rPr lang="ru-RU" sz="1400" spc="-39"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получил</a:t>
            </a:r>
            <a:r>
              <a:rPr lang="ru-RU" sz="1400" spc="-41"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название</a:t>
            </a:r>
            <a:r>
              <a:rPr lang="ru-RU" sz="1400" spc="-39"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DH.82B</a:t>
            </a:r>
            <a:r>
              <a:rPr lang="ru-RU" sz="1400" spc="-26" dirty="0">
                <a:solidFill>
                  <a:srgbClr val="FFFFFF"/>
                </a:solidFill>
                <a:latin typeface="Bahnschrift" panose="020B0502040204020203" pitchFamily="34" charset="0"/>
              </a:rPr>
              <a:t> </a:t>
            </a:r>
            <a:r>
              <a:rPr lang="ru-RU" sz="1400" spc="-1" dirty="0" err="1">
                <a:solidFill>
                  <a:srgbClr val="FFFFFF"/>
                </a:solidFill>
                <a:latin typeface="Bahnschrift" panose="020B0502040204020203" pitchFamily="34" charset="0"/>
              </a:rPr>
              <a:t>Queen</a:t>
            </a:r>
            <a:r>
              <a:rPr lang="ru-RU" sz="1400" spc="-31" dirty="0">
                <a:solidFill>
                  <a:srgbClr val="FFFFFF"/>
                </a:solidFill>
                <a:latin typeface="Bahnschrift" panose="020B0502040204020203" pitchFamily="34" charset="0"/>
              </a:rPr>
              <a:t> </a:t>
            </a:r>
            <a:r>
              <a:rPr lang="ru-RU" sz="1400" spc="-16" dirty="0" err="1">
                <a:solidFill>
                  <a:srgbClr val="FFFFFF"/>
                </a:solidFill>
                <a:latin typeface="Bahnschrift" panose="020B0502040204020203" pitchFamily="34" charset="0"/>
              </a:rPr>
              <a:t>Bee</a:t>
            </a:r>
            <a:r>
              <a:rPr lang="ru-RU" sz="1400" spc="-16" dirty="0">
                <a:solidFill>
                  <a:srgbClr val="FFFFFF"/>
                </a:solidFill>
                <a:latin typeface="Bahnschrift" panose="020B0502040204020203" pitchFamily="34" charset="0"/>
              </a:rPr>
              <a:t>.</a:t>
            </a:r>
            <a:endParaRPr lang="ru-RU" sz="1400" spc="-1" dirty="0">
              <a:solidFill>
                <a:srgbClr val="FFFFFF"/>
              </a:solidFill>
              <a:latin typeface="Bahnschrift" panose="020B0502040204020203" pitchFamily="34" charset="0"/>
            </a:endParaRPr>
          </a:p>
          <a:p>
            <a:pPr marL="9449" algn="just"/>
            <a:endParaRPr lang="ru-RU" sz="1400" spc="-1" dirty="0">
              <a:solidFill>
                <a:srgbClr val="FFFFFF"/>
              </a:solidFill>
              <a:latin typeface="Bahnschrift" panose="020B0502040204020203" pitchFamily="34" charset="0"/>
            </a:endParaRPr>
          </a:p>
          <a:p>
            <a:pPr marL="9449" algn="just"/>
            <a:r>
              <a:rPr lang="ru-RU" sz="1400" spc="-1" dirty="0">
                <a:solidFill>
                  <a:srgbClr val="FFFFFF"/>
                </a:solidFill>
                <a:latin typeface="Bahnschrift" panose="020B0502040204020203" pitchFamily="34" charset="0"/>
              </a:rPr>
              <a:t>Такого</a:t>
            </a:r>
            <a:r>
              <a:rPr lang="ru-RU" sz="1400" spc="-41"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рода</a:t>
            </a:r>
            <a:r>
              <a:rPr lang="ru-RU" sz="1400" spc="-34"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БВС</a:t>
            </a:r>
            <a:r>
              <a:rPr lang="ru-RU" sz="1400" spc="-31"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представляли</a:t>
            </a:r>
            <a:r>
              <a:rPr lang="ru-RU" sz="1400" spc="-45" dirty="0">
                <a:solidFill>
                  <a:srgbClr val="FFFFFF"/>
                </a:solidFill>
                <a:latin typeface="Bahnschrift" panose="020B0502040204020203" pitchFamily="34" charset="0"/>
              </a:rPr>
              <a:t> </a:t>
            </a:r>
            <a:r>
              <a:rPr lang="ru-RU" sz="1400" spc="-9" dirty="0">
                <a:solidFill>
                  <a:srgbClr val="FFFFFF"/>
                </a:solidFill>
                <a:latin typeface="Bahnschrift" panose="020B0502040204020203" pitchFamily="34" charset="0"/>
              </a:rPr>
              <a:t>собой отреставрированные</a:t>
            </a:r>
            <a:r>
              <a:rPr lang="ru-RU" sz="1400" spc="-26"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модели</a:t>
            </a:r>
            <a:r>
              <a:rPr lang="ru-RU" sz="1400" spc="-19"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бипланов</a:t>
            </a:r>
            <a:r>
              <a:rPr lang="ru-RU" sz="1400" spc="-24" dirty="0">
                <a:solidFill>
                  <a:srgbClr val="FFFFFF"/>
                </a:solidFill>
                <a:latin typeface="Bahnschrift" panose="020B0502040204020203" pitchFamily="34" charset="0"/>
              </a:rPr>
              <a:t> </a:t>
            </a:r>
            <a:r>
              <a:rPr lang="ru-RU" sz="1400" spc="-1" dirty="0" err="1">
                <a:solidFill>
                  <a:srgbClr val="FFFFFF"/>
                </a:solidFill>
                <a:latin typeface="Bahnschrift" panose="020B0502040204020203" pitchFamily="34" charset="0"/>
              </a:rPr>
              <a:t>Fairy</a:t>
            </a:r>
            <a:r>
              <a:rPr lang="ru-RU" sz="1400" spc="-5" dirty="0">
                <a:solidFill>
                  <a:srgbClr val="FFFFFF"/>
                </a:solidFill>
                <a:latin typeface="Bahnschrift" panose="020B0502040204020203" pitchFamily="34" charset="0"/>
              </a:rPr>
              <a:t> </a:t>
            </a:r>
            <a:r>
              <a:rPr lang="ru-RU" sz="1400" spc="-9" dirty="0" err="1">
                <a:solidFill>
                  <a:srgbClr val="FFFFFF"/>
                </a:solidFill>
                <a:latin typeface="Bahnschrift" panose="020B0502040204020203" pitchFamily="34" charset="0"/>
              </a:rPr>
              <a:t>Queen</a:t>
            </a:r>
            <a:r>
              <a:rPr lang="ru-RU" sz="1400" spc="-9"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которыми</a:t>
            </a:r>
            <a:r>
              <a:rPr lang="ru-RU" sz="1400" spc="-31"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дистанционно</a:t>
            </a:r>
            <a:r>
              <a:rPr lang="ru-RU" sz="1400" spc="-34"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управляли</a:t>
            </a:r>
            <a:r>
              <a:rPr lang="ru-RU" sz="1400" spc="-39"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с</a:t>
            </a:r>
            <a:r>
              <a:rPr lang="ru-RU" sz="1400" spc="-11"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корабля</a:t>
            </a:r>
            <a:r>
              <a:rPr lang="ru-RU" sz="1400" spc="-31"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по</a:t>
            </a:r>
            <a:r>
              <a:rPr lang="ru-RU" sz="1400" spc="-31" dirty="0">
                <a:solidFill>
                  <a:srgbClr val="FFFFFF"/>
                </a:solidFill>
                <a:latin typeface="Bahnschrift" panose="020B0502040204020203" pitchFamily="34" charset="0"/>
              </a:rPr>
              <a:t> </a:t>
            </a:r>
            <a:r>
              <a:rPr lang="ru-RU" sz="1400" spc="-9" dirty="0">
                <a:solidFill>
                  <a:srgbClr val="FFFFFF"/>
                </a:solidFill>
                <a:latin typeface="Bahnschrift" panose="020B0502040204020203" pitchFamily="34" charset="0"/>
              </a:rPr>
              <a:t>радио.</a:t>
            </a:r>
            <a:endParaRPr lang="ru-RU" sz="1400" spc="-1" dirty="0">
              <a:solidFill>
                <a:srgbClr val="FFFFFF"/>
              </a:solidFill>
              <a:latin typeface="Bahnschrift" panose="020B0502040204020203" pitchFamily="34" charset="0"/>
            </a:endParaRPr>
          </a:p>
          <a:p>
            <a:pPr marL="9449" algn="just">
              <a:spcBef>
                <a:spcPts val="1620"/>
              </a:spcBef>
            </a:pPr>
            <a:r>
              <a:rPr lang="ru-RU" sz="1400" spc="-1" dirty="0">
                <a:solidFill>
                  <a:srgbClr val="FFFFFF"/>
                </a:solidFill>
                <a:latin typeface="Bahnschrift" panose="020B0502040204020203" pitchFamily="34" charset="0"/>
              </a:rPr>
              <a:t>Этот</a:t>
            </a:r>
            <a:r>
              <a:rPr lang="ru-RU" sz="1400" spc="-31" dirty="0">
                <a:solidFill>
                  <a:srgbClr val="FFFFFF"/>
                </a:solidFill>
                <a:latin typeface="Bahnschrift" panose="020B0502040204020203" pitchFamily="34" charset="0"/>
              </a:rPr>
              <a:t> </a:t>
            </a:r>
            <a:r>
              <a:rPr lang="ru-RU" sz="1400" spc="-1" dirty="0" err="1">
                <a:solidFill>
                  <a:srgbClr val="FFFFFF"/>
                </a:solidFill>
                <a:latin typeface="Bahnschrift" panose="020B0502040204020203" pitchFamily="34" charset="0"/>
              </a:rPr>
              <a:t>беспилотник</a:t>
            </a:r>
            <a:r>
              <a:rPr lang="ru-RU" sz="1400" spc="-39"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имел</a:t>
            </a:r>
            <a:r>
              <a:rPr lang="ru-RU" sz="1400" spc="-34"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скорость</a:t>
            </a:r>
            <a:r>
              <a:rPr lang="ru-RU" sz="1400" spc="-24"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до</a:t>
            </a:r>
            <a:r>
              <a:rPr lang="ru-RU" sz="1400" spc="-26"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170</a:t>
            </a:r>
            <a:r>
              <a:rPr lang="ru-RU" sz="1400" spc="-26" dirty="0">
                <a:solidFill>
                  <a:srgbClr val="FFFFFF"/>
                </a:solidFill>
                <a:latin typeface="Bahnschrift" panose="020B0502040204020203" pitchFamily="34" charset="0"/>
              </a:rPr>
              <a:t> </a:t>
            </a:r>
            <a:r>
              <a:rPr lang="ru-RU" sz="1400" spc="-9" dirty="0">
                <a:solidFill>
                  <a:srgbClr val="FFFFFF"/>
                </a:solidFill>
                <a:latin typeface="Bahnschrift" panose="020B0502040204020203" pitchFamily="34" charset="0"/>
              </a:rPr>
              <a:t>км/час, </a:t>
            </a:r>
            <a:r>
              <a:rPr lang="ru-RU" sz="1400" spc="-1" dirty="0">
                <a:solidFill>
                  <a:srgbClr val="FFFFFF"/>
                </a:solidFill>
                <a:latin typeface="Bahnschrift" panose="020B0502040204020203" pitchFamily="34" charset="0"/>
              </a:rPr>
              <a:t>максимальную</a:t>
            </a:r>
            <a:r>
              <a:rPr lang="ru-RU" sz="1400" spc="-41"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высоту</a:t>
            </a:r>
            <a:r>
              <a:rPr lang="ru-RU" sz="1400" spc="-41" dirty="0">
                <a:solidFill>
                  <a:srgbClr val="FFFFFF"/>
                </a:solidFill>
                <a:latin typeface="Bahnschrift" panose="020B0502040204020203" pitchFamily="34" charset="0"/>
              </a:rPr>
              <a:t> </a:t>
            </a:r>
            <a:r>
              <a:rPr lang="ru-RU" sz="1400" spc="-9" dirty="0">
                <a:solidFill>
                  <a:srgbClr val="FFFFFF"/>
                </a:solidFill>
                <a:latin typeface="Bahnschrift" panose="020B0502040204020203" pitchFamily="34" charset="0"/>
              </a:rPr>
              <a:t>подъема </a:t>
            </a:r>
            <a:r>
              <a:rPr lang="ru-RU" sz="1400" spc="-1" dirty="0">
                <a:solidFill>
                  <a:srgbClr val="FFFFFF"/>
                </a:solidFill>
                <a:latin typeface="Bahnschrift" panose="020B0502040204020203" pitchFamily="34" charset="0"/>
              </a:rPr>
              <a:t>5000</a:t>
            </a:r>
            <a:r>
              <a:rPr lang="ru-RU" sz="1400" spc="-24"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м</a:t>
            </a:r>
            <a:r>
              <a:rPr lang="ru-RU" sz="1400" spc="-11"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и</a:t>
            </a:r>
            <a:r>
              <a:rPr lang="ru-RU" sz="1400" spc="-19"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являлся</a:t>
            </a:r>
            <a:r>
              <a:rPr lang="ru-RU" sz="1400" spc="-26"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первым</a:t>
            </a:r>
            <a:r>
              <a:rPr lang="ru-RU" sz="1400" spc="-31"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аппаратом</a:t>
            </a:r>
            <a:r>
              <a:rPr lang="ru-RU" sz="1400" spc="-26"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с</a:t>
            </a:r>
            <a:r>
              <a:rPr lang="ru-RU" sz="1400" spc="-16" dirty="0">
                <a:solidFill>
                  <a:srgbClr val="FFFFFF"/>
                </a:solidFill>
                <a:latin typeface="Bahnschrift" panose="020B0502040204020203" pitchFamily="34" charset="0"/>
              </a:rPr>
              <a:t> </a:t>
            </a:r>
            <a:r>
              <a:rPr lang="ru-RU" sz="1400" spc="-9" dirty="0">
                <a:solidFill>
                  <a:srgbClr val="FFFFFF"/>
                </a:solidFill>
                <a:latin typeface="Bahnschrift" panose="020B0502040204020203" pitchFamily="34" charset="0"/>
              </a:rPr>
              <a:t>возможностью </a:t>
            </a:r>
            <a:r>
              <a:rPr lang="ru-RU" sz="1400" spc="-1" dirty="0">
                <a:solidFill>
                  <a:srgbClr val="FFFFFF"/>
                </a:solidFill>
                <a:latin typeface="Bahnschrift" panose="020B0502040204020203" pitchFamily="34" charset="0"/>
              </a:rPr>
              <a:t>повторного</a:t>
            </a:r>
            <a:r>
              <a:rPr lang="ru-RU" sz="1400" spc="-39"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использования,</a:t>
            </a:r>
            <a:r>
              <a:rPr lang="ru-RU" sz="1400" spc="-31"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в</a:t>
            </a:r>
            <a:r>
              <a:rPr lang="ru-RU" sz="1400" spc="-24"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том</a:t>
            </a:r>
            <a:r>
              <a:rPr lang="ru-RU" sz="1400" spc="-19"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числе,</a:t>
            </a:r>
            <a:r>
              <a:rPr lang="ru-RU" sz="1400" spc="-24"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в</a:t>
            </a:r>
            <a:r>
              <a:rPr lang="ru-RU" sz="1400" spc="-26" dirty="0">
                <a:solidFill>
                  <a:srgbClr val="FFFFFF"/>
                </a:solidFill>
                <a:latin typeface="Bahnschrift" panose="020B0502040204020203" pitchFamily="34" charset="0"/>
              </a:rPr>
              <a:t> </a:t>
            </a:r>
            <a:r>
              <a:rPr lang="ru-RU" sz="1400" spc="-9" dirty="0">
                <a:solidFill>
                  <a:srgbClr val="FFFFFF"/>
                </a:solidFill>
                <a:latin typeface="Bahnschrift" panose="020B0502040204020203" pitchFamily="34" charset="0"/>
              </a:rPr>
              <a:t>качестве </a:t>
            </a:r>
            <a:r>
              <a:rPr lang="ru-RU" sz="1400" spc="-1" dirty="0">
                <a:solidFill>
                  <a:srgbClr val="FFFFFF"/>
                </a:solidFill>
                <a:latin typeface="Bahnschrift" panose="020B0502040204020203" pitchFamily="34" charset="0"/>
              </a:rPr>
              <a:t>воздушной</a:t>
            </a:r>
            <a:r>
              <a:rPr lang="ru-RU" sz="1400" spc="-39"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цели</a:t>
            </a:r>
            <a:r>
              <a:rPr lang="ru-RU" sz="1400" spc="-24"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при</a:t>
            </a:r>
            <a:r>
              <a:rPr lang="ru-RU" sz="1400" spc="-24"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подготовке</a:t>
            </a:r>
            <a:r>
              <a:rPr lang="ru-RU" sz="1400" spc="-41"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пилотов</a:t>
            </a:r>
            <a:r>
              <a:rPr lang="ru-RU" sz="1400" spc="-34"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к</a:t>
            </a:r>
            <a:r>
              <a:rPr lang="ru-RU" sz="1400" spc="-24" dirty="0">
                <a:solidFill>
                  <a:srgbClr val="FFFFFF"/>
                </a:solidFill>
                <a:latin typeface="Bahnschrift" panose="020B0502040204020203" pitchFamily="34" charset="0"/>
              </a:rPr>
              <a:t> </a:t>
            </a:r>
            <a:r>
              <a:rPr lang="ru-RU" sz="1400" spc="-9" dirty="0">
                <a:solidFill>
                  <a:srgbClr val="FFFFFF"/>
                </a:solidFill>
                <a:latin typeface="Bahnschrift" panose="020B0502040204020203" pitchFamily="34" charset="0"/>
              </a:rPr>
              <a:t>воздушному </a:t>
            </a:r>
            <a:r>
              <a:rPr lang="ru-RU" sz="1400" spc="-1" dirty="0">
                <a:solidFill>
                  <a:srgbClr val="FFFFFF"/>
                </a:solidFill>
                <a:latin typeface="Bahnschrift" panose="020B0502040204020203" pitchFamily="34" charset="0"/>
              </a:rPr>
              <a:t>бою.</a:t>
            </a:r>
            <a:r>
              <a:rPr lang="ru-RU" sz="1400" spc="-24"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DH.82B</a:t>
            </a:r>
            <a:r>
              <a:rPr lang="ru-RU" sz="1400" spc="-24" dirty="0">
                <a:solidFill>
                  <a:srgbClr val="FFFFFF"/>
                </a:solidFill>
                <a:latin typeface="Bahnschrift" panose="020B0502040204020203" pitchFamily="34" charset="0"/>
              </a:rPr>
              <a:t> </a:t>
            </a:r>
            <a:r>
              <a:rPr lang="ru-RU" sz="1400" spc="-1" dirty="0" err="1">
                <a:solidFill>
                  <a:srgbClr val="FFFFFF"/>
                </a:solidFill>
                <a:latin typeface="Bahnschrift" panose="020B0502040204020203" pitchFamily="34" charset="0"/>
              </a:rPr>
              <a:t>Queen</a:t>
            </a:r>
            <a:r>
              <a:rPr lang="ru-RU" sz="1400" spc="-26" dirty="0">
                <a:solidFill>
                  <a:srgbClr val="FFFFFF"/>
                </a:solidFill>
                <a:latin typeface="Bahnschrift" panose="020B0502040204020203" pitchFamily="34" charset="0"/>
              </a:rPr>
              <a:t> </a:t>
            </a:r>
            <a:r>
              <a:rPr lang="ru-RU" sz="1400" spc="-1" dirty="0" err="1">
                <a:solidFill>
                  <a:srgbClr val="FFFFFF"/>
                </a:solidFill>
                <a:latin typeface="Bahnschrift" panose="020B0502040204020203" pitchFamily="34" charset="0"/>
              </a:rPr>
              <a:t>Bee</a:t>
            </a:r>
            <a:r>
              <a:rPr lang="ru-RU" sz="1400" spc="-26"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находился на вооружении</a:t>
            </a:r>
            <a:r>
              <a:rPr lang="ru-RU" sz="1400" spc="-39"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ВВС</a:t>
            </a:r>
            <a:r>
              <a:rPr lang="ru-RU" sz="1400" spc="-16"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Англии</a:t>
            </a:r>
            <a:r>
              <a:rPr lang="ru-RU" sz="1400" spc="-41"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с</a:t>
            </a:r>
            <a:r>
              <a:rPr lang="ru-RU" sz="1400" spc="-24"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1934</a:t>
            </a:r>
            <a:r>
              <a:rPr lang="ru-RU" sz="1400" spc="-19" dirty="0">
                <a:solidFill>
                  <a:srgbClr val="FFFFFF"/>
                </a:solidFill>
                <a:latin typeface="Bahnschrift" panose="020B0502040204020203" pitchFamily="34" charset="0"/>
              </a:rPr>
              <a:t> </a:t>
            </a:r>
            <a:r>
              <a:rPr lang="ru-RU" sz="1400" spc="-1" dirty="0">
                <a:solidFill>
                  <a:srgbClr val="FFFFFF"/>
                </a:solidFill>
                <a:latin typeface="Bahnschrift" panose="020B0502040204020203" pitchFamily="34" charset="0"/>
              </a:rPr>
              <a:t>года</a:t>
            </a:r>
            <a:r>
              <a:rPr lang="ru-RU" sz="1400" spc="-39" dirty="0">
                <a:solidFill>
                  <a:srgbClr val="FFFFFF"/>
                </a:solidFill>
                <a:latin typeface="Bahnschrift" panose="020B0502040204020203" pitchFamily="34" charset="0"/>
              </a:rPr>
              <a:t> </a:t>
            </a:r>
            <a:r>
              <a:rPr lang="ru-RU" sz="1400" spc="-19" dirty="0">
                <a:solidFill>
                  <a:srgbClr val="FFFFFF"/>
                </a:solidFill>
                <a:latin typeface="Bahnschrift" panose="020B0502040204020203" pitchFamily="34" charset="0"/>
              </a:rPr>
              <a:t>по </a:t>
            </a:r>
            <a:r>
              <a:rPr lang="ru-RU" sz="1400" spc="-1" dirty="0">
                <a:solidFill>
                  <a:srgbClr val="FFFFFF"/>
                </a:solidFill>
                <a:latin typeface="Bahnschrift" panose="020B0502040204020203" pitchFamily="34" charset="0"/>
              </a:rPr>
              <a:t>1943</a:t>
            </a:r>
            <a:r>
              <a:rPr lang="ru-RU" sz="1400" spc="-19" dirty="0">
                <a:solidFill>
                  <a:srgbClr val="FFFFFF"/>
                </a:solidFill>
                <a:latin typeface="Bahnschrift" panose="020B0502040204020203" pitchFamily="34" charset="0"/>
              </a:rPr>
              <a:t> </a:t>
            </a:r>
            <a:r>
              <a:rPr lang="ru-RU" sz="1400" spc="-9" dirty="0">
                <a:solidFill>
                  <a:srgbClr val="FFFFFF"/>
                </a:solidFill>
                <a:latin typeface="Bahnschrift" panose="020B0502040204020203" pitchFamily="34" charset="0"/>
              </a:rPr>
              <a:t>годы.</a:t>
            </a:r>
            <a:endParaRPr lang="ru-RU" sz="1400" spc="-1" dirty="0">
              <a:solidFill>
                <a:srgbClr val="FFFFFF"/>
              </a:solidFill>
              <a:latin typeface="Bahnschrift" panose="020B0502040204020203" pitchFamily="34" charset="0"/>
            </a:endParaRPr>
          </a:p>
        </p:txBody>
      </p:sp>
      <p:pic>
        <p:nvPicPr>
          <p:cNvPr id="217" name="Рисунок 216"/>
          <p:cNvPicPr/>
          <p:nvPr/>
        </p:nvPicPr>
        <p:blipFill>
          <a:blip r:embed="rId3"/>
          <a:stretch/>
        </p:blipFill>
        <p:spPr>
          <a:xfrm>
            <a:off x="134983" y="2477374"/>
            <a:ext cx="4220994" cy="2319778"/>
          </a:xfrm>
          <a:prstGeom prst="rect">
            <a:avLst/>
          </a:prstGeom>
          <a:ln w="0">
            <a:noFill/>
          </a:ln>
        </p:spPr>
      </p:pic>
      <p:sp>
        <p:nvSpPr>
          <p:cNvPr id="6" name="Прямоугольник 5"/>
          <p:cNvSpPr/>
          <p:nvPr/>
        </p:nvSpPr>
        <p:spPr>
          <a:xfrm>
            <a:off x="4644008" y="764704"/>
            <a:ext cx="3647765" cy="831222"/>
          </a:xfrm>
          <a:prstGeom prst="rect">
            <a:avLst/>
          </a:prstGeom>
          <a:noFill/>
          <a:ln w="0">
            <a:noFill/>
          </a:ln>
        </p:spPr>
        <p:style>
          <a:lnRef idx="0">
            <a:scrgbClr r="0" g="0" b="0"/>
          </a:lnRef>
          <a:fillRef idx="0">
            <a:scrgbClr r="0" g="0" b="0"/>
          </a:fillRef>
          <a:effectRef idx="0">
            <a:scrgbClr r="0" g="0" b="0"/>
          </a:effectRef>
          <a:fontRef idx="minor"/>
        </p:style>
        <p:txBody>
          <a:bodyPr lIns="67491" tIns="33746" rIns="67491" bIns="33746" anchor="t">
            <a:noAutofit/>
          </a:bodyPr>
          <a:lstStyle/>
          <a:p>
            <a:pPr marL="9449" algn="ctr">
              <a:lnSpc>
                <a:spcPts val="1953"/>
              </a:lnSpc>
            </a:pPr>
            <a:r>
              <a:rPr lang="ru-RU" b="1" spc="-1" dirty="0" smtClean="0">
                <a:solidFill>
                  <a:srgbClr val="FFFFFF"/>
                </a:solidFill>
                <a:latin typeface="Arial"/>
              </a:rPr>
              <a:t>Мировая история </a:t>
            </a:r>
            <a:r>
              <a:rPr lang="ru-RU" b="1" spc="-1" dirty="0">
                <a:solidFill>
                  <a:srgbClr val="FFFFFF"/>
                </a:solidFill>
                <a:latin typeface="Arial"/>
              </a:rPr>
              <a:t>БВС</a:t>
            </a:r>
            <a:endParaRPr lang="ru-RU" spc="-1" dirty="0">
              <a:solidFill>
                <a:srgbClr val="FFFFFF"/>
              </a:solidFill>
              <a:latin typeface="Arial"/>
            </a:endParaRPr>
          </a:p>
        </p:txBody>
      </p:sp>
    </p:spTree>
    <p:extLst>
      <p:ext uri="{BB962C8B-B14F-4D97-AF65-F5344CB8AC3E}">
        <p14:creationId xmlns:p14="http://schemas.microsoft.com/office/powerpoint/2010/main" val="36876644"/>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Arial"/>
        <a:cs typeface="Arial"/>
      </a:majorFont>
      <a:minorFont>
        <a:latin typeface="Calibri"/>
        <a:ea typeface="Arial"/>
        <a:cs typeface="Arial"/>
      </a:minorFont>
    </a:fontScheme>
    <a:fmtScheme name="Стандартная">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899</TotalTime>
  <Words>3775</Words>
  <Application>Microsoft Office PowerPoint</Application>
  <DocSecurity>0</DocSecurity>
  <PresentationFormat>Экран (4:3)</PresentationFormat>
  <Paragraphs>337</Paragraphs>
  <Slides>71</Slides>
  <Notes>8</Notes>
  <HiddenSlides>0</HiddenSlides>
  <MMClips>0</MMClips>
  <ScaleCrop>false</ScaleCrop>
  <HeadingPairs>
    <vt:vector size="4" baseType="variant">
      <vt:variant>
        <vt:lpstr>Тема</vt:lpstr>
      </vt:variant>
      <vt:variant>
        <vt:i4>1</vt:i4>
      </vt:variant>
      <vt:variant>
        <vt:lpstr>Заголовки слайдов</vt:lpstr>
      </vt:variant>
      <vt:variant>
        <vt:i4>71</vt:i4>
      </vt:variant>
    </vt:vector>
  </HeadingPairs>
  <TitlesOfParts>
    <vt:vector size="72"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Manager/>
  <Company>Microsoft</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ЛЕКЦИЯ по учебной дисциплине «Основы тактической медицины»   Тема № 3: «Реанимационные мероприятия»</dc:title>
  <dc:subject/>
  <dc:creator>I</dc:creator>
  <cp:keywords/>
  <dc:description/>
  <cp:lastModifiedBy>Admin</cp:lastModifiedBy>
  <cp:revision>105</cp:revision>
  <dcterms:created xsi:type="dcterms:W3CDTF">2023-09-25T06:04:50Z</dcterms:created>
  <dcterms:modified xsi:type="dcterms:W3CDTF">2024-09-16T03:16:56Z</dcterms:modified>
  <cp:category/>
  <dc:identifier/>
  <cp:contentStatus/>
  <dc:language/>
  <cp:version/>
</cp:coreProperties>
</file>