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92" r:id="rId5"/>
    <p:sldId id="288" r:id="rId6"/>
    <p:sldId id="284" r:id="rId7"/>
    <p:sldId id="258" r:id="rId8"/>
    <p:sldId id="286" r:id="rId9"/>
    <p:sldId id="28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ru.wikipedia.org/wiki/%D0%93%D0%90%D0%97-2975_%C2%AB%D0%A2%D0%B8%D0%B3%D1%80%C2%B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8136904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 высшего образования </a:t>
            </a:r>
            <a:br>
              <a:rPr lang="ru-RU" sz="20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ЗАБАЙКАЛЬСКИЙ ГОСУДАРСТВЕННЫЙ </a:t>
            </a:r>
            <a:r>
              <a:rPr lang="ru-RU" sz="20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lang="en-US" sz="32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all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ВОЕННЫЙ УЧЕБНЫЙ ЦЕНТР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861048"/>
            <a:ext cx="7200800" cy="94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24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Введение в военную специальность</a:t>
            </a:r>
            <a:r>
              <a:rPr lang="ru-RU" sz="2400" b="1" dirty="0" smtClean="0">
                <a:solidFill>
                  <a:srgbClr val="212745"/>
                </a:solidFill>
                <a:latin typeface="Times New Roman"/>
                <a:ea typeface="Times New Roman"/>
              </a:rPr>
              <a:t>»</a:t>
            </a:r>
            <a:endParaRPr lang="ru-RU" sz="2400" dirty="0">
              <a:solidFill>
                <a:srgbClr val="21274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10583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Модуль тактической и тактико-специальной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8784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303" y="838923"/>
            <a:ext cx="6624736" cy="660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Президент Российской Федерации – Верховный главнокомандующий ВС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3335" y="1603337"/>
            <a:ext cx="597666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Министр обороны Российской Федерации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561" y="2597007"/>
            <a:ext cx="41044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Министерство обороны РФ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0674" y="2597007"/>
            <a:ext cx="396044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Генеральный штаб ВС РФ</a:t>
            </a:r>
            <a:r>
              <a:rPr lang="ru-RU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1551" y="3618290"/>
            <a:ext cx="35283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Сухопутные войска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9686" y="4269886"/>
            <a:ext cx="35283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Воздушно-космические силы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359" y="4917958"/>
            <a:ext cx="351075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Военно-морской флот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3695" y="4020061"/>
            <a:ext cx="3528392" cy="6120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Воздушно-десантные войска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7691" y="4773942"/>
            <a:ext cx="35283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Ракетные войска стратегического назначения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81790" y="5805264"/>
            <a:ext cx="3924436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Тыл ВС РФ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285403" y="2255864"/>
            <a:ext cx="484632" cy="321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77891" y="2255864"/>
            <a:ext cx="484632" cy="321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9669" y="2255865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6" idx="3"/>
          </p:cNvCxnSpPr>
          <p:nvPr/>
        </p:nvCxnSpPr>
        <p:spPr>
          <a:xfrm>
            <a:off x="4299943" y="3870318"/>
            <a:ext cx="339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657540" y="4263070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7" idx="3"/>
          </p:cNvCxnSpPr>
          <p:nvPr/>
        </p:nvCxnSpPr>
        <p:spPr>
          <a:xfrm>
            <a:off x="4328078" y="4521914"/>
            <a:ext cx="333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79669" y="524199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8" idx="3"/>
          </p:cNvCxnSpPr>
          <p:nvPr/>
        </p:nvCxnSpPr>
        <p:spPr>
          <a:xfrm>
            <a:off x="4322111" y="5241994"/>
            <a:ext cx="339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913695" y="3359562"/>
            <a:ext cx="3096344" cy="2902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Отдельные рода ВС РФ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61267" y="3225770"/>
            <a:ext cx="3096344" cy="2902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Виды ВС РФ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2500" y="68507"/>
            <a:ext cx="8460965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/>
                <a:ea typeface="Calibri"/>
              </a:rPr>
              <a:t>1.3.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Структура, предназначение, вооружение видов и родов войск ВС РФ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6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80" y="620688"/>
            <a:ext cx="78488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Сухопутных войск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8079" y="1357779"/>
            <a:ext cx="3582765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Главнокомандующий СВ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3881" y="1357779"/>
            <a:ext cx="33123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Главный штаб СВ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080" y="2636912"/>
            <a:ext cx="2256278" cy="5397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Мотострелковые войска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080" y="3681028"/>
            <a:ext cx="2256278" cy="3960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Танковые войска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079" y="4588030"/>
            <a:ext cx="2298377" cy="6411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Ракетные войска и артиллерия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1197" y="2928844"/>
            <a:ext cx="2365977" cy="8601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Разведывательные соединения и воинские части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55575" y="4257092"/>
            <a:ext cx="2365977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Войска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оборон</a:t>
            </a:r>
            <a:r>
              <a:rPr lang="ru-RU" dirty="0"/>
              <a:t>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2919" y="2672622"/>
            <a:ext cx="209352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Инженерные войска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12735" y="3852653"/>
            <a:ext cx="2027980" cy="3960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Войска РХБЗ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12735" y="4833156"/>
            <a:ext cx="2027980" cy="3960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Войска связи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2295" y="2132856"/>
            <a:ext cx="4258759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Рода войск </a:t>
            </a:r>
          </a:p>
        </p:txBody>
      </p:sp>
      <p:pic>
        <p:nvPicPr>
          <p:cNvPr id="5122" name="Picture 2" descr="http://xn--80ahclcogc6ci4h.xn--90anlfbebar6i.xn--p1ai/images/military/military/photo/19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993238"/>
            <a:ext cx="1248073" cy="7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4" descr="https://news.pn/photo/85f64a967ec94735b619c4ea421a509c.i750x431x5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im0-tub-ru.yandex.net/i?id=984163ded90f39daa839cc354ccf0e13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0" y="5993239"/>
            <a:ext cx="1304688" cy="7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vsamara.ru/upload/iblock/b3e/b3e1cda5ccf3dd4707ffb3ccc1c7fe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76" y="5993238"/>
            <a:ext cx="1045204" cy="7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tdata.ru/u23/photo462A/20612872673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33" y="5993238"/>
            <a:ext cx="1351380" cy="7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function.mil.ru/images/upload/2015/PXBZ_S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16" y="5993238"/>
            <a:ext cx="1512168" cy="7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mr-project.ru/upload/medialibrary/1e2/1e2359da1e2cf06edd209b73a18c955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238"/>
            <a:ext cx="1368152" cy="7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2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8488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Воздушно-космических сил РФ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196752"/>
            <a:ext cx="3672408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Главнокомандующий ВКС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7164" y="1207767"/>
            <a:ext cx="431330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Главный штаб ВКС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276872"/>
            <a:ext cx="727280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Рода войск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068960"/>
            <a:ext cx="2664296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3068960"/>
            <a:ext cx="25922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2924944"/>
            <a:ext cx="2808312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Войска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воздушной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ракетной обороны </a:t>
            </a:r>
          </a:p>
        </p:txBody>
      </p:sp>
      <p:cxnSp>
        <p:nvCxnSpPr>
          <p:cNvPr id="10" name="Прямая соединительная линия 9"/>
          <p:cNvCxnSpPr>
            <a:stCxn id="3" idx="3"/>
            <a:endCxn id="4" idx="1"/>
          </p:cNvCxnSpPr>
          <p:nvPr/>
        </p:nvCxnSpPr>
        <p:spPr>
          <a:xfrm>
            <a:off x="4139952" y="1628800"/>
            <a:ext cx="367212" cy="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1727684" y="270892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270892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64288" y="2708920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www.sevbti.ru/upload/iblock/db7/db73d0869ca42e1e79ad9fdf906bf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4" y="4581128"/>
            <a:ext cx="283117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0.liveinternet.ru/images/attach/c/11/116/996/116996064_4945204_Den_kosmicheskih_voisk_i_goryashie_pytevki_v_sanatorii_Kislovodska_na_2014_i_2015_godi_po_snijennim_ce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20" y="4581128"/>
            <a:ext cx="26477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oday.kz/static/uploads/media/pages/2013/08/266171-DSC_3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3024336" cy="17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8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99288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Военно-морского флота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80728"/>
            <a:ext cx="38884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Главнокомандующий ВМФ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980728"/>
            <a:ext cx="338437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Главный штаб ВМФ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772816"/>
            <a:ext cx="770485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Рода силы (войск)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564904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Подводные силы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6786" y="2564904"/>
            <a:ext cx="165618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Надводные силы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563768"/>
            <a:ext cx="165618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Морская авиация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564904"/>
            <a:ext cx="15121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Береговые войска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2564904"/>
            <a:ext cx="144016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Морская пехот</a:t>
            </a:r>
            <a:r>
              <a:rPr lang="ru-RU" dirty="0"/>
              <a:t>а </a:t>
            </a:r>
          </a:p>
        </p:txBody>
      </p:sp>
      <p:pic>
        <p:nvPicPr>
          <p:cNvPr id="4098" name="Picture 2" descr="http://xn--80aaxridipd.xn--p1ai/wp-content/uploads/2014/07/yase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7"/>
            <a:ext cx="199928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dvsp.ru/pic/news/1500268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3573017"/>
            <a:ext cx="21422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raparabellum.ru/wp-content/uploads/2012/11/%D0%BC%D0%BF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7"/>
            <a:ext cx="19442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900igr.net/datai/obschestvoznanie/Struktura-vooruzhjonnykh-sil-Rossijskoj-Federatsii/0022-030-Nadvodnye-korab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302433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unction.mil.ru/images/upload/2015/123-550%281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324036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stCxn id="7" idx="2"/>
          </p:cNvCxnSpPr>
          <p:nvPr/>
        </p:nvCxnSpPr>
        <p:spPr>
          <a:xfrm>
            <a:off x="2934878" y="328498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2"/>
            <a:endCxn id="4106" idx="0"/>
          </p:cNvCxnSpPr>
          <p:nvPr/>
        </p:nvCxnSpPr>
        <p:spPr>
          <a:xfrm>
            <a:off x="6696236" y="328498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2"/>
          </p:cNvCxnSpPr>
          <p:nvPr/>
        </p:nvCxnSpPr>
        <p:spPr>
          <a:xfrm>
            <a:off x="971600" y="3284984"/>
            <a:ext cx="0" cy="28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100" idx="0"/>
          </p:cNvCxnSpPr>
          <p:nvPr/>
        </p:nvCxnSpPr>
        <p:spPr>
          <a:xfrm>
            <a:off x="4653009" y="3234680"/>
            <a:ext cx="0" cy="33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>
            <a:off x="8316416" y="3284984"/>
            <a:ext cx="0" cy="28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4355976" y="1304764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9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260648"/>
            <a:ext cx="74888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Отдельные рода войск ВС РФ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908720"/>
            <a:ext cx="2880320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войска стратегического назначения (РВСН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/>
              <a:t>войска </a:t>
            </a:r>
            <a:r>
              <a:rPr lang="ru-RU" dirty="0" smtClean="0"/>
              <a:t>постоянной готовности</a:t>
            </a:r>
            <a:r>
              <a:rPr lang="ru-RU" dirty="0"/>
              <a:t>. Их предназначение </a:t>
            </a:r>
            <a:r>
              <a:rPr lang="ru-RU" dirty="0" smtClean="0"/>
              <a:t>сдерживание </a:t>
            </a:r>
            <a:r>
              <a:rPr lang="ru-RU" dirty="0"/>
              <a:t>потенциального агрессора от развязывания войны против России и её </a:t>
            </a:r>
            <a:r>
              <a:rPr lang="ru-RU" dirty="0" smtClean="0"/>
              <a:t>союзников</a:t>
            </a:r>
            <a:r>
              <a:rPr lang="ru-RU" dirty="0"/>
              <a:t>.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908720"/>
            <a:ext cx="280831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Воздушно-десантные войска (ВДВ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предназначены для боевых действий в тылу противника.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908720"/>
            <a:ext cx="2570613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 для тылового обеспечения войск и сил флота всем необходимым в интересах их эффективной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http://mccvu.ru.opt-images.1c-bitrix-cdn.ru/upload/medialibrary/f12/f1254dd599762e667e05db9b530550a3.jpg?14503360341435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192289" cy="20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.fishki.net/upload/post/2016/08/01/2029556/7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653136"/>
            <a:ext cx="2664297" cy="20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opwar.ru/uploads/posts/2016-07/1469997731_ty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50" y="4581128"/>
            <a:ext cx="2814772" cy="20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1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88640"/>
            <a:ext cx="806489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1.4. Командование </a:t>
            </a:r>
            <a:r>
              <a:rPr lang="ru-RU" sz="2400" b="1" dirty="0">
                <a:latin typeface="Times New Roman"/>
                <a:ea typeface="Times New Roman"/>
              </a:rPr>
              <a:t>и состав Вооружённых Сил Российской </a:t>
            </a:r>
            <a:r>
              <a:rPr lang="ru-RU" sz="2400" b="1" dirty="0" smtClean="0">
                <a:latin typeface="Times New Roman"/>
                <a:ea typeface="Times New Roman"/>
              </a:rPr>
              <a:t>Федерации. Военные </a:t>
            </a:r>
            <a:r>
              <a:rPr lang="ru-RU" sz="2400" b="1" dirty="0">
                <a:latin typeface="Times New Roman"/>
                <a:ea typeface="Times New Roman"/>
              </a:rPr>
              <a:t>округа.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85689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Вооружённые Силы Российской Федерации</a:t>
            </a:r>
            <a:r>
              <a:rPr lang="ru-RU" dirty="0">
                <a:latin typeface="Times New Roman"/>
                <a:ea typeface="Calibri"/>
              </a:rPr>
              <a:t> — государственная военная организация Российской Федерации, предназначенная для отражения агрессии, направленной против Российской Федерации, для вооружённой защиты территориальной целостности и неприкосновенности её территории, а также для выполнения задач в соответствии с международными договорами России.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924944"/>
            <a:ext cx="4752528" cy="37444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Штатная численность Вооружённых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</a:rPr>
              <a:t>C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ил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устанавливается указами президента Российской 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Федерации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17 ноября 2017 г. Президент РФ В. В. Путин подписал указ № 555 «Об установлении штатной численности Вооруженных Сил Российской Федерации», которым численность Вооруженных сил РФ определена в 1 902 758 единиц, в том числе 1 013 628 военнослужащих.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Указ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вступает в силу с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1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января 2018 года.</a:t>
            </a:r>
            <a:endParaRPr lang="ru-RU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924944"/>
            <a:ext cx="3600400" cy="3744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       </a:t>
            </a: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</a:t>
            </a:r>
            <a:r>
              <a:rPr lang="ru-RU" b="1" dirty="0" smtClean="0">
                <a:latin typeface="Times New Roman"/>
                <a:ea typeface="Calibri"/>
              </a:rPr>
              <a:t>       Укомплектованность Российской </a:t>
            </a:r>
            <a:r>
              <a:rPr lang="ru-RU" b="1" dirty="0">
                <a:latin typeface="Times New Roman"/>
                <a:ea typeface="Calibri"/>
              </a:rPr>
              <a:t>армии </a:t>
            </a:r>
            <a:r>
              <a:rPr lang="ru-RU" dirty="0">
                <a:latin typeface="Times New Roman"/>
                <a:ea typeface="Calibri"/>
              </a:rPr>
              <a:t>личным составом</a:t>
            </a:r>
            <a:r>
              <a:rPr lang="ru-RU" dirty="0" smtClean="0">
                <a:latin typeface="Times New Roman"/>
                <a:ea typeface="Calibri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 2016 год армия была укомплектована на 93 %, службу по контракту проходили 384 000 </a:t>
            </a:r>
            <a:r>
              <a:rPr lang="ru-RU" dirty="0" smtClean="0">
                <a:latin typeface="Times New Roman"/>
                <a:ea typeface="Calibri"/>
              </a:rPr>
              <a:t>человек.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Впервые в истории России сержантский состав полностью стал профессиональным.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554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42493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/>
                <a:ea typeface="Calibri"/>
              </a:rPr>
              <a:t>Верховным главнокомандующим Вооружёнными Силами Российской Федерации</a:t>
            </a:r>
            <a:r>
              <a:rPr lang="ru-RU" sz="2000" dirty="0">
                <a:latin typeface="Times New Roman"/>
                <a:ea typeface="Calibri"/>
              </a:rPr>
              <a:t> является президент Российской Федерации — </a:t>
            </a:r>
            <a:endParaRPr lang="ru-RU" sz="2000" dirty="0" smtClean="0">
              <a:latin typeface="Times New Roman"/>
              <a:ea typeface="Calibri"/>
            </a:endParaRPr>
          </a:p>
          <a:p>
            <a:pPr algn="ctr"/>
            <a:r>
              <a:rPr lang="ru-RU" sz="2000" dirty="0" smtClean="0">
                <a:latin typeface="Times New Roman"/>
                <a:ea typeface="Calibri"/>
              </a:rPr>
              <a:t>Владимир </a:t>
            </a:r>
            <a:r>
              <a:rPr lang="ru-RU" sz="2000" dirty="0">
                <a:latin typeface="Times New Roman"/>
                <a:ea typeface="Calibri"/>
              </a:rPr>
              <a:t>Владимирович </a:t>
            </a:r>
            <a:r>
              <a:rPr lang="ru-RU" sz="2000" dirty="0" smtClean="0">
                <a:latin typeface="Times New Roman"/>
                <a:ea typeface="Calibri"/>
              </a:rPr>
              <a:t>Путин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340768"/>
            <a:ext cx="5112568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 случае агрессии против России или непосредственной угрозы агрессии он вводит на территории России или в отдельных её местностях военное положение, с целью создания условий для её отражения или предотвращения, с незамедлительным сообщением об этом Совету Федерации и Государственной думе для утверждения соответствующего указа.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s://ukraina.ru/images/101713/64/1017136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4005064"/>
            <a:ext cx="5400600" cy="2686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</a:rPr>
              <a:t>Министерство</a:t>
            </a:r>
            <a:r>
              <a:rPr lang="ru-RU" sz="1600" b="1" dirty="0">
                <a:latin typeface="Times New Roman"/>
                <a:ea typeface="Calibri"/>
              </a:rPr>
              <a:t> обороны Российской Федерации </a:t>
            </a:r>
            <a:r>
              <a:rPr lang="ru-RU" sz="1600" dirty="0">
                <a:latin typeface="Times New Roman"/>
                <a:ea typeface="Calibri"/>
              </a:rPr>
              <a:t>является органом управления Вооруженными силами Российской </a:t>
            </a:r>
            <a:r>
              <a:rPr lang="ru-RU" sz="1600" dirty="0" smtClean="0">
                <a:latin typeface="Times New Roman"/>
                <a:ea typeface="Calibri"/>
              </a:rPr>
              <a:t>Федерации. </a:t>
            </a:r>
            <a:r>
              <a:rPr lang="ru-RU" sz="1600" dirty="0">
                <a:latin typeface="Times New Roman"/>
                <a:ea typeface="Calibri"/>
              </a:rPr>
              <a:t>Министерство обороны возглавляет Министр обороны Российской Федерации, назначаемый на должность и освобождаемый от должности президентом России по представлению председателя Правительства России. Действующий Министр обороны Российской Федерации — Герой Российской Федерации генерал армии Сергей </a:t>
            </a:r>
            <a:r>
              <a:rPr lang="ru-RU" sz="1600" dirty="0" err="1">
                <a:latin typeface="Times New Roman"/>
                <a:ea typeface="Calibri"/>
              </a:rPr>
              <a:t>Кужугетович</a:t>
            </a:r>
            <a:r>
              <a:rPr lang="ru-RU" sz="1600" dirty="0">
                <a:latin typeface="Times New Roman"/>
                <a:ea typeface="Calibri"/>
              </a:rPr>
              <a:t> </a:t>
            </a:r>
            <a:r>
              <a:rPr lang="ru-RU" sz="1600" dirty="0" smtClean="0">
                <a:latin typeface="Times New Roman"/>
                <a:ea typeface="Calibri"/>
              </a:rPr>
              <a:t>Шойгу.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1028" name="Picture 4" descr="http://mil.ru/images/military/military/photo/shoigu_minister_official%5B1%5D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240360" cy="2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6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4210" y="260648"/>
            <a:ext cx="84969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</a:rPr>
              <a:t>Генеральный штаб Вооружённых сил Российской Федерации </a:t>
            </a:r>
            <a:r>
              <a:rPr lang="ru-RU" sz="2000" b="1" dirty="0" smtClean="0">
                <a:latin typeface="Times New Roman"/>
                <a:ea typeface="Calibri"/>
              </a:rPr>
              <a:t>-</a:t>
            </a:r>
            <a:r>
              <a:rPr lang="ru-RU" sz="2000" dirty="0" smtClean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центральный орган военного управления и основной орган оперативного управления Вооружёнными силами.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s://img.tsargrad.tv/cache/6/7/20171207_gaf_rm50_004.jpg/w1056h594f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" y="1556792"/>
            <a:ext cx="45031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4797152"/>
            <a:ext cx="8352928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/>
                <a:ea typeface="Calibri"/>
              </a:rPr>
              <a:t>К основным задачам Генштаба </a:t>
            </a:r>
            <a:r>
              <a:rPr lang="ru-RU" sz="2000" dirty="0" smtClean="0">
                <a:latin typeface="Times New Roman"/>
                <a:ea typeface="Calibri"/>
              </a:rPr>
              <a:t>относятся:</a:t>
            </a:r>
          </a:p>
          <a:p>
            <a:pPr algn="ctr"/>
            <a:r>
              <a:rPr lang="ru-RU" sz="2000" dirty="0" smtClean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осуществление стратегического планирования применения вооружённых сил, других войск, воинских формирований и органов с учётом их задач и военно-административного деления </a:t>
            </a:r>
            <a:r>
              <a:rPr lang="ru-RU" sz="2000" dirty="0" smtClean="0">
                <a:latin typeface="Times New Roman"/>
                <a:ea typeface="Calibri"/>
              </a:rPr>
              <a:t>страны.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49348" y="1916832"/>
            <a:ext cx="4231806" cy="2448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Действующий начальник </a:t>
            </a:r>
            <a:endParaRPr lang="ru-RU" sz="2000" dirty="0" smtClean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Генерального</a:t>
            </a:r>
            <a:r>
              <a:rPr lang="ru-RU" sz="2000" dirty="0">
                <a:latin typeface="Times New Roman"/>
                <a:ea typeface="Calibri"/>
              </a:rPr>
              <a:t> штаба </a:t>
            </a:r>
            <a:r>
              <a:rPr lang="ru-RU" sz="2000" dirty="0" smtClean="0">
                <a:latin typeface="Times New Roman"/>
                <a:ea typeface="Calibri"/>
              </a:rPr>
              <a:t>Вооружённых</a:t>
            </a:r>
            <a:r>
              <a:rPr lang="ru-RU" sz="2000" dirty="0">
                <a:latin typeface="Times New Roman"/>
                <a:ea typeface="Calibri"/>
              </a:rPr>
              <a:t> Сил Российской Федерации — Герой Российской Федерации генерал армии </a:t>
            </a:r>
            <a:r>
              <a:rPr lang="ru-RU" sz="2000" dirty="0" smtClean="0">
                <a:latin typeface="Times New Roman"/>
                <a:ea typeface="Calibri"/>
              </a:rPr>
              <a:t>Валерий</a:t>
            </a:r>
            <a:r>
              <a:rPr lang="ru-RU" sz="2000" dirty="0">
                <a:latin typeface="Times New Roman"/>
                <a:ea typeface="Calibri"/>
              </a:rPr>
              <a:t> Герасимов </a:t>
            </a:r>
            <a:endParaRPr lang="ru-RU" sz="2000" dirty="0" smtClean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(</a:t>
            </a:r>
            <a:r>
              <a:rPr lang="ru-RU" sz="2000" dirty="0">
                <a:latin typeface="Times New Roman"/>
                <a:ea typeface="Calibri"/>
              </a:rPr>
              <a:t>с 9 ноября 2012 года).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29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Описание:  Военно-административное деление Российской Феде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20688"/>
            <a:ext cx="65527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16632"/>
            <a:ext cx="7776864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</a:rPr>
              <a:t>Военные округа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3861047"/>
            <a:ext cx="8856984" cy="2808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Военно-административное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деление Российской Федерации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Западный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военный округ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штаб в Санкт-Петербурге;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Южный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военный округ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штаб в Ростове-на-Дону;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военный округ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штаб в Екатеринбурге;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Восточный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военный округ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штаб в Хабаровске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                    с </a:t>
            </a:r>
            <a:r>
              <a:rPr lang="ru-RU" sz="2000" dirty="0">
                <a:latin typeface="Times New Roman"/>
                <a:ea typeface="Calibri"/>
              </a:rPr>
              <a:t>1 де­каб­ря 2014 </a:t>
            </a:r>
            <a:r>
              <a:rPr lang="ru-RU" sz="2000" dirty="0" smtClean="0">
                <a:latin typeface="Times New Roman"/>
                <a:ea typeface="Calibri"/>
              </a:rPr>
              <a:t>года</a:t>
            </a:r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начало функционировать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Объ­еди­нён­ное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 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стра­те­ги­че­ское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 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ко­ман­до­ва­ние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 «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СЕВЕР», </a:t>
            </a:r>
            <a:r>
              <a:rPr lang="ru-RU" sz="2000" dirty="0" smtClean="0">
                <a:latin typeface="Times New Roman"/>
                <a:ea typeface="Calibri"/>
              </a:rPr>
              <a:t>тер­ри­то­ри­аль­но рас­по­ло­жен­ное </a:t>
            </a:r>
            <a:r>
              <a:rPr lang="ru-RU" sz="2000" dirty="0">
                <a:latin typeface="Times New Roman"/>
                <a:ea typeface="Calibri"/>
              </a:rPr>
              <a:t>за По­ляр­ным </a:t>
            </a:r>
            <a:r>
              <a:rPr lang="ru-RU" sz="2000" dirty="0" smtClean="0">
                <a:latin typeface="Times New Roman"/>
                <a:ea typeface="Calibri"/>
              </a:rPr>
              <a:t>кру­гом.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Ос­но­вой </a:t>
            </a:r>
            <a:r>
              <a:rPr lang="ru-RU" sz="2000" dirty="0">
                <a:latin typeface="Times New Roman"/>
                <a:ea typeface="Calibri"/>
              </a:rPr>
              <a:t>но­во­го ко­ман­до­ва­ния стал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Се­вер­ный флот</a:t>
            </a:r>
            <a:r>
              <a:rPr lang="ru-RU" sz="2000" dirty="0">
                <a:latin typeface="Times New Roman"/>
                <a:ea typeface="Calibri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0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88640"/>
            <a:ext cx="806489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1.5. Вооружение </a:t>
            </a:r>
            <a:r>
              <a:rPr lang="ru-RU" sz="2400" b="1" dirty="0">
                <a:latin typeface="Times New Roman"/>
                <a:ea typeface="Times New Roman"/>
              </a:rPr>
              <a:t>и военная </a:t>
            </a:r>
            <a:r>
              <a:rPr lang="ru-RU" sz="2400" b="1" dirty="0" smtClean="0">
                <a:latin typeface="Times New Roman"/>
                <a:ea typeface="Times New Roman"/>
              </a:rPr>
              <a:t>техника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46711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В настоящее время на вооружении сухопутных </a:t>
            </a:r>
            <a:r>
              <a:rPr lang="ru-RU" sz="2000" dirty="0" smtClean="0">
                <a:latin typeface="Times New Roman"/>
                <a:ea typeface="Calibri"/>
              </a:rPr>
              <a:t>войск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1988840"/>
            <a:ext cx="288032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just"/>
            <a:endParaRPr lang="ru-RU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indent="450215" algn="just"/>
            <a:endParaRPr lang="ru-RU" sz="20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indent="450215" algn="just"/>
            <a:endParaRPr lang="ru-RU" sz="20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indent="450215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остоят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танки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</a:p>
          <a:p>
            <a:pPr lvl="0" indent="450215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Т-90</a:t>
            </a:r>
          </a:p>
          <a:p>
            <a:pPr lvl="0" indent="450215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Т-80</a:t>
            </a:r>
          </a:p>
          <a:p>
            <a:pPr lvl="0" indent="450215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Т-72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 descr="http://samlib.ru/img/h/hljustow_m_w/tanks/tanks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799"/>
            <a:ext cx="489654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4653136"/>
            <a:ext cx="2880320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</a:rPr>
              <a:t>Б</a:t>
            </a:r>
            <a:r>
              <a:rPr lang="ru-RU" sz="2000" b="1" dirty="0" smtClean="0">
                <a:latin typeface="Times New Roman"/>
                <a:ea typeface="Calibri"/>
              </a:rPr>
              <a:t>оевые </a:t>
            </a:r>
            <a:r>
              <a:rPr lang="ru-RU" sz="2000" b="1" dirty="0">
                <a:latin typeface="Times New Roman"/>
                <a:ea typeface="Calibri"/>
              </a:rPr>
              <a:t>машины пехоты</a:t>
            </a:r>
            <a:r>
              <a:rPr lang="ru-RU" dirty="0" smtClean="0">
                <a:latin typeface="Times New Roman"/>
                <a:ea typeface="Calibri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  БМП-3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БМП-2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  БМП-1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1" name="Picture 5" descr="http://army-news.ru/images_stati/voennye_namereny_2-762x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365105"/>
            <a:ext cx="489654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7"/>
            <a:ext cx="7776864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4E67C8"/>
                </a:solidFill>
                <a:latin typeface="Times New Roman" pitchFamily="18" charset="0"/>
                <a:cs typeface="Times New Roman" pitchFamily="18" charset="0"/>
              </a:rPr>
              <a:t>УЧЕБНЫЕ ВОПРОСЫ:</a:t>
            </a: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учебно-воспитательного процесса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военном учебном центре.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2.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Краткая история создания и развития военной кафедры, ее задачи, структура и традиции. </a:t>
            </a: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3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. Структура, предназначение, вооружение видов и родов войск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ВС РФ. </a:t>
            </a:r>
            <a:endParaRPr lang="ru-RU" sz="28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4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Командование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и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состав ВС РФ.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Военные округа.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5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Вооружение и военная техника.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8024" y="260648"/>
            <a:ext cx="3744416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Боевые </a:t>
            </a:r>
            <a:r>
              <a:rPr lang="ru-RU" sz="2000" b="1" dirty="0">
                <a:latin typeface="Times New Roman"/>
                <a:ea typeface="Calibri"/>
              </a:rPr>
              <a:t>машины десанта: </a:t>
            </a: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      БМД-4М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      БМД-3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      БМД-2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      БМД-1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2636912"/>
            <a:ext cx="3744416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Бронетранспортёры: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       БТР-82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       БТР-80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       БТР-70</a:t>
            </a:r>
            <a:endParaRPr lang="ru-RU" sz="2000" b="1" dirty="0"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4220" y="4873526"/>
            <a:ext cx="3744416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Бронеавтомобиль</a:t>
            </a:r>
          </a:p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 ГАЗ-2975 «ТИГР»</a:t>
            </a:r>
            <a:r>
              <a:rPr lang="ru-RU" sz="2000" b="1" dirty="0">
                <a:latin typeface="Times New Roman"/>
                <a:ea typeface="Calibri"/>
              </a:rPr>
              <a:t> </a:t>
            </a:r>
            <a:endParaRPr lang="ru-RU" sz="2000" b="1" dirty="0" smtClean="0">
              <a:latin typeface="Times New Roman"/>
              <a:ea typeface="Calibri"/>
            </a:endParaRP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/>
              <a:ea typeface="Calibri"/>
              <a:cs typeface="Times New Roman"/>
              <a:hlinkClick r:id="rId2" tooltip="ГАЗ-2975 "/>
            </a:endParaRP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/>
              <a:ea typeface="Calibri"/>
              <a:cs typeface="Times New Roman"/>
              <a:hlinkClick r:id="rId2" tooltip="ГАЗ-2975 "/>
            </a:endParaRPr>
          </a:p>
        </p:txBody>
      </p:sp>
      <p:pic>
        <p:nvPicPr>
          <p:cNvPr id="5122" name="Picture 2" descr="https://www.newsli.ru/up_img/png_6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41750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egnum.ru/uploads/pictures/news/2017/05/04/regnum_picture_14938819761948747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896"/>
            <a:ext cx="41750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.tyt.by/n/it/0c/4/dqh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581128"/>
            <a:ext cx="41750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7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64088" y="260648"/>
            <a:ext cx="3600400" cy="62646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Реактивные </a:t>
            </a:r>
            <a:r>
              <a:rPr lang="ru-RU" sz="2000" b="1" dirty="0">
                <a:latin typeface="Times New Roman"/>
                <a:ea typeface="Calibri"/>
              </a:rPr>
              <a:t>системы залпового </a:t>
            </a:r>
            <a:r>
              <a:rPr lang="ru-RU" sz="2000" b="1" dirty="0" smtClean="0">
                <a:latin typeface="Times New Roman"/>
                <a:ea typeface="Calibri"/>
              </a:rPr>
              <a:t>огня: 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    - ГРАД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    - Ураган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    </a:t>
            </a:r>
          </a:p>
        </p:txBody>
      </p:sp>
      <p:pic>
        <p:nvPicPr>
          <p:cNvPr id="6146" name="Picture 2" descr="http://kbaott.net/wp-content/uploads/2014/10/210410_614321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06449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ms-expo.ru/upload/iblock/7b0/7b00e559aac32be1a09233ec3937e3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4" y="3392996"/>
            <a:ext cx="5064497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31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84168" y="1196752"/>
            <a:ext cx="2304256" cy="4104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Тактические </a:t>
            </a:r>
            <a:r>
              <a:rPr lang="ru-RU" sz="2000" b="1" dirty="0">
                <a:latin typeface="Times New Roman"/>
                <a:ea typeface="Calibri"/>
              </a:rPr>
              <a:t>ракетные </a:t>
            </a:r>
            <a:r>
              <a:rPr lang="ru-RU" sz="2000" b="1" dirty="0" smtClean="0">
                <a:latin typeface="Times New Roman"/>
                <a:ea typeface="Calibri"/>
              </a:rPr>
              <a:t>комплексы: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- Точка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- Искандер</a:t>
            </a:r>
            <a:endParaRPr lang="ru-RU" sz="2000" b="1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</a:rPr>
              <a:t> </a:t>
            </a:r>
            <a:endParaRPr lang="ru-RU" sz="2000" b="1" dirty="0">
              <a:latin typeface="Times New Roman"/>
              <a:ea typeface="Times New Roman"/>
            </a:endParaRPr>
          </a:p>
        </p:txBody>
      </p:sp>
      <p:pic>
        <p:nvPicPr>
          <p:cNvPr id="7170" name="Picture 2" descr="http://military-informer.narod.ru/neweditionx/000dws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04056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arfiles.ru/uploads/posts/2017-01/org_fdlh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5040560" cy="30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3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00192" y="980728"/>
            <a:ext cx="2736304" cy="4320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Системы </a:t>
            </a:r>
            <a:r>
              <a:rPr lang="ru-RU" sz="2000" b="1" dirty="0">
                <a:latin typeface="Times New Roman"/>
                <a:ea typeface="Calibri"/>
              </a:rPr>
              <a:t>противовоздушной </a:t>
            </a:r>
            <a:r>
              <a:rPr lang="ru-RU" sz="2000" b="1" dirty="0" smtClean="0">
                <a:latin typeface="Times New Roman"/>
                <a:ea typeface="Calibri"/>
              </a:rPr>
              <a:t>обороны:</a:t>
            </a:r>
            <a:r>
              <a:rPr lang="ru-RU" sz="2000" b="1" dirty="0">
                <a:latin typeface="Times New Roman"/>
                <a:ea typeface="Calibri"/>
              </a:rPr>
              <a:t> </a:t>
            </a: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 - БУК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  - С-400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</a:endParaRPr>
          </a:p>
        </p:txBody>
      </p:sp>
      <p:pic>
        <p:nvPicPr>
          <p:cNvPr id="8194" name="Picture 2" descr="http://data8.i.gallery.ru/albums/gallery/149970-c127a-18179909-m750x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156"/>
            <a:ext cx="4608512" cy="29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7nn.ru/wp-content/uploads/2017/03/s-400-trium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2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62025"/>
            <a:ext cx="864552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9238" y="188640"/>
            <a:ext cx="8645525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215" algn="ctr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На вооружении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Воздушно-космических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ил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состоят: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238" y="6093296"/>
            <a:ext cx="396272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Фронтовой бомбардировщик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Су-24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6093296"/>
            <a:ext cx="4248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Фронтовой бомбардировщик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Су-34</a:t>
            </a:r>
          </a:p>
        </p:txBody>
      </p:sp>
    </p:spTree>
    <p:extLst>
      <p:ext uri="{BB962C8B-B14F-4D97-AF65-F5344CB8AC3E}">
        <p14:creationId xmlns:p14="http://schemas.microsoft.com/office/powerpoint/2010/main" val="242585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netavvs.ru/wp-content/uploads/2014/01/273271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532859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12160" y="1412776"/>
            <a:ext cx="280831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Штурмовик Су-25</a:t>
            </a:r>
            <a:r>
              <a:rPr lang="ru-RU" sz="2000" dirty="0">
                <a:latin typeface="Times New Roman"/>
                <a:ea typeface="Calibri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69" name="Picture 5" descr="http://planetavvs.ru/wp-content/uploads/2013/08/4132786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59766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509120"/>
            <a:ext cx="2664296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Дальний  стратегический бомбардировщик-ракетоносец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Ту-22М3</a:t>
            </a: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1372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opnano.ru/images/dsfd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6144617" cy="31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97305" y="620688"/>
            <a:ext cx="2232248" cy="201622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Дальний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стратегический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бомбардировщик-ракетоносец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Ту-160</a:t>
            </a:r>
            <a:endParaRPr lang="ru-RU" dirty="0"/>
          </a:p>
        </p:txBody>
      </p:sp>
      <p:pic>
        <p:nvPicPr>
          <p:cNvPr id="12294" name="Picture 6" descr="https://img-fotki.yandex.ru/get/6516/137106206.203/0_a0e25_ba9f3494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996952"/>
            <a:ext cx="6172539" cy="37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5575" y="4221088"/>
            <a:ext cx="2472210" cy="20186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Самый большой в мире транспортный самолет 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Ан-124 «Руслан»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650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4.img.ria.ru/images/133416/45/1334164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5" y="332655"/>
            <a:ext cx="548748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12160" y="1052736"/>
            <a:ext cx="295232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Воздушный командный пункт</a:t>
            </a:r>
          </a:p>
          <a:p>
            <a:pPr algn="ctr"/>
            <a:r>
              <a:rPr lang="ru-RU" b="1" dirty="0">
                <a:latin typeface="Times New Roman"/>
                <a:ea typeface="Calibri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Ил-80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s://cdn.fishki.net/upload/post/2016/05/21/1957431/tn/79146773d88c2297592bc3db09dff7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6192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4635" y="4977172"/>
            <a:ext cx="2463149" cy="15481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Самолёт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дальнего радиолокационного обнаружения </a:t>
            </a:r>
            <a:endParaRPr lang="ru-RU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А-50</a:t>
            </a:r>
            <a:endParaRPr lang="ru-RU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7384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848872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На вооружении ВВС имеются также боевые вертолёты: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4338" name="Picture 2" descr="https://getbg.net/upload/full/244738_mi-24_-super-hind-mk_-vertolyot_1600x1064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396044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3573016"/>
            <a:ext cx="3024336" cy="192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 -24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oruzhie.info/images/ka-50/1855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1903"/>
            <a:ext cx="4248472" cy="23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51131" y="3598114"/>
            <a:ext cx="3672408" cy="2629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Ка-50 «Черная акула»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www.dogswar.ru/images/stories/vertolet/ka-52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2484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7524" y="6401199"/>
            <a:ext cx="3960440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Ка-52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aviadejavu.ru/Images6/AK/AK2015-03/2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005064"/>
            <a:ext cx="43564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80012" y="6401199"/>
            <a:ext cx="435648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Ми-35М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28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88640"/>
            <a:ext cx="7272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Стратегические ядерные силы Российской Федерации</a:t>
            </a:r>
          </a:p>
        </p:txBody>
      </p:sp>
      <p:pic>
        <p:nvPicPr>
          <p:cNvPr id="15362" name="Picture 2" descr="http://toparmy.ru/wp-content/uploads/2015/05/Raketnyy_kompleks_Topol-M_na_parade_Pobedy_Moskva_2011_god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63367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437112"/>
            <a:ext cx="8496944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/>
                <a:ea typeface="Calibri"/>
              </a:rPr>
              <a:t>… </a:t>
            </a:r>
            <a:r>
              <a:rPr lang="ru-RU" sz="2000" dirty="0">
                <a:latin typeface="Times New Roman"/>
                <a:ea typeface="Calibri"/>
              </a:rPr>
              <a:t>стратегических носителей ядерного оружия. </a:t>
            </a:r>
            <a:endParaRPr lang="ru-RU" sz="2000" dirty="0" smtClean="0">
              <a:latin typeface="Times New Roman"/>
              <a:ea typeface="Calibri"/>
            </a:endParaRPr>
          </a:p>
          <a:p>
            <a:pPr algn="ctr"/>
            <a:r>
              <a:rPr lang="ru-RU" sz="2000" dirty="0">
                <a:latin typeface="Times New Roman"/>
                <a:ea typeface="Calibri"/>
              </a:rPr>
              <a:t>Развёрнутые стратегические ядерные силы распределены в так называемую 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ядерную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триаду: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межконтинентальные баллистические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ракеты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баллистические ракеты подводных лодок 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стратегические бомбардировщики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836712"/>
            <a:ext cx="2016224" cy="36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Россия обладает самым крупным в мире запасом ядерного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оружия и второй после США по численности группировкой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005064"/>
            <a:ext cx="446449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</a:rPr>
              <a:t>ЯРС, РС-24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1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88640"/>
            <a:ext cx="80648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Организация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учебно-воспитательного процесса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военном учебном центре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764704"/>
            <a:ext cx="669674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военном учебном центре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методом единого военного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ведется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расписанием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772816"/>
            <a:ext cx="8640960" cy="46805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Учебный день в ВУЦ:</a:t>
            </a:r>
            <a:endParaRPr lang="ru-RU" sz="1400" dirty="0"/>
          </a:p>
          <a:p>
            <a:pPr lvl="0"/>
            <a:r>
              <a:rPr lang="ru-RU" sz="1400" b="1" dirty="0"/>
              <a:t>Инструктаж наряда по военному учебному центру </a:t>
            </a:r>
            <a:endParaRPr lang="ru-RU" sz="1400" dirty="0"/>
          </a:p>
          <a:p>
            <a:r>
              <a:rPr lang="ru-RU" sz="1400" dirty="0"/>
              <a:t>(день предшествующий </a:t>
            </a:r>
            <a:r>
              <a:rPr lang="ru-RU" sz="1400" dirty="0" err="1"/>
              <a:t>заступлению</a:t>
            </a:r>
            <a:r>
              <a:rPr lang="ru-RU" sz="1400" dirty="0"/>
              <a:t>)                     </a:t>
            </a:r>
            <a:r>
              <a:rPr lang="ru-RU" sz="1400" dirty="0" smtClean="0"/>
              <a:t>          17.00 </a:t>
            </a:r>
            <a:r>
              <a:rPr lang="ru-RU" sz="1400" dirty="0"/>
              <a:t>– 17.30</a:t>
            </a:r>
          </a:p>
          <a:p>
            <a:r>
              <a:rPr lang="ru-RU" sz="1400" b="1" dirty="0"/>
              <a:t>2.</a:t>
            </a:r>
            <a:r>
              <a:rPr lang="ru-RU" sz="1400" dirty="0"/>
              <a:t> </a:t>
            </a:r>
            <a:r>
              <a:rPr lang="ru-RU" sz="1400" b="1" dirty="0"/>
              <a:t>Развод перед началом учебных занятий:</a:t>
            </a:r>
            <a:endParaRPr lang="ru-RU" sz="1400" dirty="0"/>
          </a:p>
          <a:p>
            <a:r>
              <a:rPr lang="ru-RU" sz="1400" dirty="0"/>
              <a:t>- построение, проверка внешнего вида и наличия студентов, подъём флага                                                                                            08.15 – 08:30</a:t>
            </a:r>
          </a:p>
          <a:p>
            <a:r>
              <a:rPr lang="ru-RU" sz="1400" b="1" dirty="0"/>
              <a:t>3.</a:t>
            </a:r>
            <a:r>
              <a:rPr lang="ru-RU" sz="1400" dirty="0"/>
              <a:t> </a:t>
            </a:r>
            <a:r>
              <a:rPr lang="ru-RU" sz="1400" b="1" dirty="0"/>
              <a:t>Учебные занятия:</a:t>
            </a:r>
            <a:endParaRPr lang="ru-RU" sz="1400" dirty="0"/>
          </a:p>
          <a:p>
            <a:r>
              <a:rPr lang="ru-RU" sz="1400" dirty="0"/>
              <a:t>- 1-ый час занятий                                                            08:30 - 09:15</a:t>
            </a:r>
          </a:p>
          <a:p>
            <a:r>
              <a:rPr lang="ru-RU" sz="1400" dirty="0"/>
              <a:t>- 2-ой час занятий                                                             09:20 - 10:05</a:t>
            </a:r>
          </a:p>
          <a:p>
            <a:r>
              <a:rPr lang="ru-RU" sz="1400" dirty="0"/>
              <a:t>- 3-ий час занятий                                                             10:15 - 11:00</a:t>
            </a:r>
          </a:p>
          <a:p>
            <a:r>
              <a:rPr lang="ru-RU" sz="1400" dirty="0"/>
              <a:t>- 4-ый час занятий                                                            11:05 - 11:50</a:t>
            </a:r>
          </a:p>
          <a:p>
            <a:r>
              <a:rPr lang="ru-RU" sz="1400" dirty="0"/>
              <a:t>- 5-ый час занятий                                                            12:00 - 12:45</a:t>
            </a:r>
          </a:p>
          <a:p>
            <a:r>
              <a:rPr lang="ru-RU" sz="1400" dirty="0"/>
              <a:t>- 6-ой час занятий                                                             12:50 - 13:35</a:t>
            </a:r>
          </a:p>
          <a:p>
            <a:r>
              <a:rPr lang="ru-RU" sz="1400" b="1" dirty="0"/>
              <a:t>4.</a:t>
            </a:r>
            <a:r>
              <a:rPr lang="ru-RU" sz="1400" dirty="0"/>
              <a:t> </a:t>
            </a:r>
            <a:r>
              <a:rPr lang="ru-RU" sz="1400" b="1" dirty="0"/>
              <a:t>Перерыв на обед</a:t>
            </a:r>
            <a:r>
              <a:rPr lang="ru-RU" sz="1400" dirty="0"/>
              <a:t>                                                         13.35 - 14.15</a:t>
            </a:r>
          </a:p>
          <a:p>
            <a:r>
              <a:rPr lang="ru-RU" sz="1400" b="1" dirty="0"/>
              <a:t>5.</a:t>
            </a:r>
            <a:r>
              <a:rPr lang="ru-RU" sz="1400" dirty="0"/>
              <a:t> </a:t>
            </a:r>
            <a:r>
              <a:rPr lang="ru-RU" sz="1400" b="1" dirty="0"/>
              <a:t>Самоподготовка:</a:t>
            </a:r>
            <a:endParaRPr lang="ru-RU" sz="1400" dirty="0"/>
          </a:p>
          <a:p>
            <a:r>
              <a:rPr lang="ru-RU" sz="1400" dirty="0"/>
              <a:t>- 1-ый час самоподготовки                                              </a:t>
            </a:r>
            <a:r>
              <a:rPr lang="ru-RU" sz="1400" dirty="0" smtClean="0"/>
              <a:t>  14.30 </a:t>
            </a:r>
            <a:r>
              <a:rPr lang="ru-RU" sz="1400" dirty="0"/>
              <a:t>– 15.15</a:t>
            </a:r>
          </a:p>
          <a:p>
            <a:r>
              <a:rPr lang="ru-RU" sz="1400" dirty="0"/>
              <a:t>- 2-ой час самоподготовки                                               </a:t>
            </a:r>
            <a:r>
              <a:rPr lang="ru-RU" sz="1400" dirty="0" smtClean="0"/>
              <a:t>  15.20 </a:t>
            </a:r>
            <a:r>
              <a:rPr lang="ru-RU" sz="1400" dirty="0"/>
              <a:t>– 16.05</a:t>
            </a:r>
          </a:p>
          <a:p>
            <a:r>
              <a:rPr lang="ru-RU" sz="1400" b="1" dirty="0"/>
              <a:t>6.Тренировки, воспитательные мероприятия          </a:t>
            </a:r>
            <a:r>
              <a:rPr lang="ru-RU" sz="1400" b="1" dirty="0" smtClean="0"/>
              <a:t>      </a:t>
            </a:r>
            <a:r>
              <a:rPr lang="ru-RU" sz="1400" dirty="0" smtClean="0"/>
              <a:t>16.15 </a:t>
            </a:r>
            <a:r>
              <a:rPr lang="ru-RU" sz="1400" dirty="0"/>
              <a:t>– 17.00</a:t>
            </a:r>
          </a:p>
          <a:p>
            <a:r>
              <a:rPr lang="ru-RU" sz="1400" b="1" dirty="0"/>
              <a:t>7.</a:t>
            </a:r>
            <a:r>
              <a:rPr lang="ru-RU" sz="1400" dirty="0"/>
              <a:t> </a:t>
            </a:r>
            <a:r>
              <a:rPr lang="ru-RU" sz="1400" b="1" dirty="0"/>
              <a:t>Подведение итогов военного дня, наведение порядка и сдача аудиторий дежурному офицеру</a:t>
            </a:r>
            <a:r>
              <a:rPr lang="ru-RU" sz="1400" dirty="0"/>
              <a:t>                                              </a:t>
            </a:r>
            <a:r>
              <a:rPr lang="ru-RU" sz="1400" dirty="0" smtClean="0"/>
              <a:t>                             17.00 </a:t>
            </a:r>
            <a:r>
              <a:rPr lang="ru-RU" sz="1400" dirty="0"/>
              <a:t>– 17.15</a:t>
            </a:r>
          </a:p>
          <a:p>
            <a:r>
              <a:rPr lang="ru-RU" sz="1400" b="1" dirty="0"/>
              <a:t>8.</a:t>
            </a:r>
            <a:r>
              <a:rPr lang="ru-RU" sz="1400" dirty="0"/>
              <a:t> </a:t>
            </a:r>
            <a:r>
              <a:rPr lang="ru-RU" sz="1400" b="1" dirty="0"/>
              <a:t>Окончание военного дня                                          </a:t>
            </a:r>
            <a:r>
              <a:rPr lang="ru-RU" sz="1400" b="1" dirty="0" smtClean="0"/>
              <a:t>   </a:t>
            </a:r>
            <a:r>
              <a:rPr lang="ru-RU" sz="1400" dirty="0"/>
              <a:t>17.15</a:t>
            </a:r>
          </a:p>
        </p:txBody>
      </p:sp>
    </p:spTree>
    <p:extLst>
      <p:ext uri="{BB962C8B-B14F-4D97-AF65-F5344CB8AC3E}">
        <p14:creationId xmlns:p14="http://schemas.microsoft.com/office/powerpoint/2010/main" val="34859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260648"/>
            <a:ext cx="74168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Военно-Морской Флот </a:t>
            </a:r>
            <a:endParaRPr lang="ru-RU" sz="2000" b="1" dirty="0"/>
          </a:p>
        </p:txBody>
      </p:sp>
      <p:pic>
        <p:nvPicPr>
          <p:cNvPr id="16386" name="Picture 2" descr="https://topwar.ru/uploads/posts/2017-05/1494549328_yayay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" y="908720"/>
            <a:ext cx="54539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868144" y="1268759"/>
            <a:ext cx="3035311" cy="13681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Авианесущий крейсер               «Адмирал Кузнецов»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6388" name="Picture 4" descr="http://files.balancer.ru/cache/forums/attaches/2015/08/640x480/19-3924671-dsc-2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5899"/>
            <a:ext cx="5040560" cy="26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4653136"/>
            <a:ext cx="280831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</a:rPr>
              <a:t>Ракетный крейсер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проекта 1144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476672"/>
            <a:ext cx="792088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курсантам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военного учебного центра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1.Посещение занятий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военном учебном центре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R="14605" algn="just"/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2. Ведение конспекта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3.Курсанты ВУЦ приравниваются к военнослужащим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 призыву. </a:t>
            </a:r>
            <a:endParaRPr lang="ru-RU" sz="28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R="14605" algn="just"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4.Обращение к преподавателям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военного учебного центра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 воинским званиям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61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8" y="764704"/>
            <a:ext cx="8020050" cy="58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88640"/>
            <a:ext cx="705678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занятий на ВУЦ: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аудиторные (лекции, ГЗ,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работа (индивидуальное задание, проработка учебного материала, подготовка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ГЗ, КР, экзаменам).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1484784"/>
            <a:ext cx="381642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 знаний студентов: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420888"/>
            <a:ext cx="2808312" cy="3960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проводиться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всех видов занятий в виде типовых заданий, контрольных работ, тестов и др. форм.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текущего контроля может учитываться преподавателем на экзамене (зачете).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5273" y="2420888"/>
            <a:ext cx="2868895" cy="42484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зачетов, экзаменов.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имеющие текущие задолженности к промежуточной аттестации не допускаются.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экзамен или зачёт по неуважительной причине приравнивается к оценке «неудовлетворительно».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получившие по 2 предметам неудовлетворительные оценки от дальнейшего обучения отчисляются.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не ликвидировавшие академические задолженности в установленные сроки отчисляются от обучения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ВУЦ.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одного и того же предмета допускается не более 2 раз, причем вторая пересдача осуществляется перед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6759" y="2060848"/>
            <a:ext cx="2819737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военной подготовке проводится в форме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междисциплинарного экзамена, с выставлением итоговой оценки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(«отлично», «хорошо», «удовлетворительно», «неудовлетворительно»), в ходе которого устанавливается уровень теоретической и практической подготовки выпускников к выполнению военно-профессиональных задач и соответствие их подготовки квалификационным требованиям.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итоговой аттестации допускаются студенты, успешно завершившие освоение программы военной подготовки, сдавшие установленные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и зачёты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военно-профессиональным учебным дисциплинам и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учебный сбор.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060848"/>
            <a:ext cx="936104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64807">
            <a:off x="2435125" y="2024398"/>
            <a:ext cx="719417" cy="4377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349662">
            <a:off x="6491241" y="1962240"/>
            <a:ext cx="504056" cy="4897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tass1.cdnvideo.ru/width/744_b12f2926/tass/m2/uploads/i/20170428/4484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70" y="1772816"/>
            <a:ext cx="5142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2500" y="188641"/>
            <a:ext cx="8460965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/>
                <a:ea typeface="Calibri"/>
              </a:rPr>
              <a:t>1.2. Краткая </a:t>
            </a:r>
            <a:r>
              <a:rPr lang="ru-RU" sz="2000" b="1" dirty="0">
                <a:latin typeface="Times New Roman"/>
                <a:ea typeface="Calibri"/>
              </a:rPr>
              <a:t>история создания и развития военной кафедры, ее задачи, структура и традиции</a:t>
            </a:r>
            <a:r>
              <a:rPr lang="ru-RU" b="1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850" y="1174440"/>
            <a:ext cx="3619231" cy="5373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Военная подготовка в гражданских вузах является важнейшим элементом системы подготовки и накопления профессионального и </a:t>
            </a:r>
            <a:r>
              <a:rPr lang="ru-RU" sz="2400" dirty="0" smtClean="0">
                <a:latin typeface="Times New Roman"/>
                <a:ea typeface="Calibri"/>
              </a:rPr>
              <a:t>квалифицированного </a:t>
            </a:r>
            <a:r>
              <a:rPr lang="ru-RU" sz="2400" u="sng" dirty="0" smtClean="0">
                <a:latin typeface="Times New Roman"/>
                <a:ea typeface="Calibri"/>
              </a:rPr>
              <a:t>мобилизационного </a:t>
            </a:r>
            <a:r>
              <a:rPr lang="ru-RU" sz="2400" u="sng" dirty="0">
                <a:latin typeface="Times New Roman"/>
                <a:ea typeface="Calibri"/>
              </a:rPr>
              <a:t>ресурса</a:t>
            </a:r>
            <a:r>
              <a:rPr lang="ru-RU" sz="2400" dirty="0">
                <a:latin typeface="Times New Roman"/>
                <a:ea typeface="Calibri"/>
              </a:rPr>
              <a:t>. </a:t>
            </a:r>
            <a:endParaRPr lang="ru-RU" sz="2400" dirty="0" smtClean="0">
              <a:latin typeface="Times New Roman"/>
              <a:ea typeface="Calibri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/>
          <a:srcRect l="3304" r="6279"/>
          <a:stretch>
            <a:fillRect/>
          </a:stretch>
        </p:blipFill>
        <p:spPr bwMode="auto">
          <a:xfrm>
            <a:off x="3827776" y="1743982"/>
            <a:ext cx="5140977" cy="4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9552" y="1243798"/>
            <a:ext cx="8136904" cy="4969658"/>
            <a:chOff x="107133" y="1126837"/>
            <a:chExt cx="6490219" cy="37520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33" y="1214630"/>
              <a:ext cx="2194272" cy="511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0000"/>
                  </a:solidFill>
                  <a:latin typeface="+mj-lt"/>
                  <a:ea typeface="Times New Roman"/>
                  <a:cs typeface="Times New Roman" pitchFamily="18" charset="0"/>
                </a:rPr>
                <a:t>20-е годы</a:t>
              </a:r>
              <a:r>
                <a:rPr lang="ru-RU" sz="2400" b="1" dirty="0" smtClean="0">
                  <a:solidFill>
                    <a:srgbClr val="000000"/>
                  </a:solidFill>
                  <a:latin typeface="+mj-lt"/>
                  <a:ea typeface="Times New Roman"/>
                  <a:cs typeface="Times New Roman" pitchFamily="18" charset="0"/>
                </a:rPr>
                <a:t> </a:t>
              </a:r>
              <a:endParaRPr lang="en-US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+mj-lt"/>
                  <a:ea typeface="Times New Roman"/>
                  <a:cs typeface="Times New Roman" pitchFamily="18" charset="0"/>
                </a:rPr>
                <a:t>Кабинет </a:t>
              </a:r>
              <a:r>
                <a:rPr lang="ru-RU" sz="1400" b="1" dirty="0">
                  <a:solidFill>
                    <a:srgbClr val="000000"/>
                  </a:solidFill>
                  <a:latin typeface="+mj-lt"/>
                  <a:ea typeface="Times New Roman"/>
                  <a:cs typeface="Times New Roman" pitchFamily="18" charset="0"/>
                </a:rPr>
                <a:t>военного </a:t>
              </a:r>
              <a:r>
                <a:rPr lang="ru-RU" sz="1400" b="1" dirty="0" smtClean="0">
                  <a:solidFill>
                    <a:srgbClr val="000000"/>
                  </a:solidFill>
                  <a:latin typeface="+mj-lt"/>
                  <a:ea typeface="Times New Roman"/>
                  <a:cs typeface="Times New Roman" pitchFamily="18" charset="0"/>
                </a:rPr>
                <a:t>обучения</a:t>
              </a:r>
              <a:endParaRPr lang="ru-RU" sz="1400" b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86990" y="1214630"/>
              <a:ext cx="2054134" cy="511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990000"/>
                  </a:solidFill>
                  <a:latin typeface="+mj-lt"/>
                </a:rPr>
                <a:t>1976-2008 </a:t>
              </a:r>
              <a:endParaRPr lang="en-US" sz="2400" b="1" dirty="0">
                <a:solidFill>
                  <a:srgbClr val="990000"/>
                </a:solidFill>
                <a:latin typeface="+mj-lt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+mj-lt"/>
                </a:rPr>
                <a:t>Военная кафедра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6038" y="4112081"/>
              <a:ext cx="6347360" cy="766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годы  работы выпущено более </a:t>
              </a:r>
              <a:r>
                <a: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12 000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специалистов по военно-учётным командным, техническим специальностям.</a:t>
              </a:r>
            </a:p>
            <a:p>
              <a:pPr algn="ctr"/>
              <a:endPara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43218" y="1214630"/>
              <a:ext cx="2054134" cy="51121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С 2019</a:t>
              </a:r>
              <a:endParaRPr lang="en-US" sz="2400" b="1" dirty="0" smtClean="0">
                <a:solidFill>
                  <a:srgbClr val="99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Военный учебный центр</a:t>
              </a:r>
              <a:endPara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 bwMode="auto">
            <a:xfrm rot="16200000">
              <a:off x="2145177" y="1360775"/>
              <a:ext cx="315725" cy="200920"/>
            </a:xfrm>
            <a:prstGeom prst="downArrow">
              <a:avLst>
                <a:gd name="adj1" fmla="val 64481"/>
                <a:gd name="adj2" fmla="val 5000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1" name="Рисунок 10" descr="Рисунок (43)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282" y="1717683"/>
              <a:ext cx="3072437" cy="2244841"/>
            </a:xfrm>
            <a:prstGeom prst="rect">
              <a:avLst/>
            </a:prstGeom>
          </p:spPr>
        </p:pic>
        <p:pic>
          <p:nvPicPr>
            <p:cNvPr id="12" name="Рисунок 11" descr="Рисунок (68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4278" y="1725843"/>
              <a:ext cx="3014999" cy="2286067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257282" y="1126837"/>
              <a:ext cx="6244991" cy="197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Стрелка вниз 13"/>
            <p:cNvSpPr/>
            <p:nvPr/>
          </p:nvSpPr>
          <p:spPr bwMode="auto">
            <a:xfrm rot="16200000">
              <a:off x="4341084" y="1326440"/>
              <a:ext cx="315725" cy="200920"/>
            </a:xfrm>
            <a:prstGeom prst="downArrow">
              <a:avLst>
                <a:gd name="adj1" fmla="val 64481"/>
                <a:gd name="adj2" fmla="val 5000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42500" y="188641"/>
            <a:ext cx="8460965" cy="648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 История военной кафедры при </a:t>
            </a:r>
            <a:r>
              <a:rPr lang="ru-RU" sz="2000" b="1" dirty="0" smtClean="0">
                <a:latin typeface="Times New Roman"/>
                <a:ea typeface="Calibri"/>
              </a:rPr>
              <a:t>Забайкальском государственном университете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 bwMode="auto">
          <a:xfrm>
            <a:off x="611560" y="692696"/>
            <a:ext cx="3672408" cy="453650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2" y="980728"/>
            <a:ext cx="2869096" cy="3960439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24332"/>
              </p:ext>
            </p:extLst>
          </p:nvPr>
        </p:nvGraphicFramePr>
        <p:xfrm>
          <a:off x="4572000" y="836712"/>
          <a:ext cx="406388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832"/>
                <a:gridCol w="3376056"/>
              </a:tblGrid>
              <a:tr h="187220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 чел.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«Стрелковые»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(182 «Командир мотострелкового отделения»)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01670"/>
              </p:ext>
            </p:extLst>
          </p:nvPr>
        </p:nvGraphicFramePr>
        <p:xfrm>
          <a:off x="4572000" y="3140967"/>
          <a:ext cx="4063888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832"/>
                <a:gridCol w="3376056"/>
              </a:tblGrid>
              <a:tr h="1872207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72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чел.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«Стрелковые»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(868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«Старший стрелок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»)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11560" y="5550290"/>
            <a:ext cx="7992888" cy="648072"/>
          </a:xfrm>
          <a:prstGeom prst="rect">
            <a:avLst/>
          </a:prstGeom>
          <a:solidFill>
            <a:schemeClr val="accent2">
              <a:alpha val="91000"/>
            </a:schemeClr>
          </a:solidFill>
          <a:ln w="9525" cap="flat" cmpd="sng" algn="ctr">
            <a:solidFill>
              <a:sysClr val="windowText" lastClr="000000">
                <a:shade val="75000"/>
                <a:lumMod val="8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специалистов ведется в интересах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Сухопутных войск Вооруженных сил Российской Федерации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3095</TotalTime>
  <Words>1174</Words>
  <Application>Microsoft Office PowerPoint</Application>
  <PresentationFormat>Экран (4:3)</PresentationFormat>
  <Paragraphs>260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118</cp:revision>
  <dcterms:created xsi:type="dcterms:W3CDTF">2018-01-30T04:26:02Z</dcterms:created>
  <dcterms:modified xsi:type="dcterms:W3CDTF">2019-06-20T04:33:08Z</dcterms:modified>
</cp:coreProperties>
</file>