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4"/>
  </p:notesMasterIdLst>
  <p:sldIdLst>
    <p:sldId id="345" r:id="rId2"/>
    <p:sldId id="346" r:id="rId3"/>
    <p:sldId id="347" r:id="rId4"/>
    <p:sldId id="349" r:id="rId5"/>
    <p:sldId id="352" r:id="rId6"/>
    <p:sldId id="350" r:id="rId7"/>
    <p:sldId id="351" r:id="rId8"/>
    <p:sldId id="354" r:id="rId9"/>
    <p:sldId id="355" r:id="rId10"/>
    <p:sldId id="356" r:id="rId11"/>
    <p:sldId id="358" r:id="rId12"/>
    <p:sldId id="360" r:id="rId13"/>
    <p:sldId id="368" r:id="rId14"/>
    <p:sldId id="274" r:id="rId15"/>
    <p:sldId id="367" r:id="rId16"/>
    <p:sldId id="369" r:id="rId17"/>
    <p:sldId id="408" r:id="rId18"/>
    <p:sldId id="363" r:id="rId19"/>
    <p:sldId id="364" r:id="rId20"/>
    <p:sldId id="370" r:id="rId21"/>
    <p:sldId id="393" r:id="rId22"/>
    <p:sldId id="381" r:id="rId23"/>
    <p:sldId id="371" r:id="rId24"/>
    <p:sldId id="382" r:id="rId25"/>
    <p:sldId id="385" r:id="rId26"/>
    <p:sldId id="373" r:id="rId27"/>
    <p:sldId id="379" r:id="rId28"/>
    <p:sldId id="374" r:id="rId29"/>
    <p:sldId id="394" r:id="rId30"/>
    <p:sldId id="375" r:id="rId31"/>
    <p:sldId id="377" r:id="rId32"/>
    <p:sldId id="383" r:id="rId33"/>
    <p:sldId id="390" r:id="rId34"/>
    <p:sldId id="389" r:id="rId35"/>
    <p:sldId id="391" r:id="rId36"/>
    <p:sldId id="376" r:id="rId37"/>
    <p:sldId id="378" r:id="rId38"/>
    <p:sldId id="384" r:id="rId39"/>
    <p:sldId id="387" r:id="rId40"/>
    <p:sldId id="388" r:id="rId41"/>
    <p:sldId id="395" r:id="rId42"/>
    <p:sldId id="396" r:id="rId43"/>
    <p:sldId id="397" r:id="rId44"/>
    <p:sldId id="399" r:id="rId45"/>
    <p:sldId id="400" r:id="rId46"/>
    <p:sldId id="398" r:id="rId47"/>
    <p:sldId id="401" r:id="rId48"/>
    <p:sldId id="404" r:id="rId49"/>
    <p:sldId id="406" r:id="rId50"/>
    <p:sldId id="403" r:id="rId51"/>
    <p:sldId id="402" r:id="rId52"/>
    <p:sldId id="407" r:id="rId5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24" autoAdjust="0"/>
  </p:normalViewPr>
  <p:slideViewPr>
    <p:cSldViewPr>
      <p:cViewPr>
        <p:scale>
          <a:sx n="96" d="100"/>
          <a:sy n="96" d="100"/>
        </p:scale>
        <p:origin x="-1224" y="60"/>
      </p:cViewPr>
      <p:guideLst>
        <p:guide orient="horz" pos="2160"/>
        <p:guide pos="2880"/>
      </p:guideLst>
    </p:cSldViewPr>
  </p:slideViewPr>
  <p:notesTextViewPr>
    <p:cViewPr>
      <p:scale>
        <a:sx n="100" d="100"/>
        <a:sy n="100" d="100"/>
      </p:scale>
      <p:origin x="0" y="0"/>
    </p:cViewPr>
  </p:notesTextViewPr>
  <p:notesViewPr>
    <p:cSldViewPr>
      <p:cViewPr varScale="1">
        <p:scale>
          <a:sx n="56" d="100"/>
          <a:sy n="56" d="100"/>
        </p:scale>
        <p:origin x="-249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BD4E5F-95DA-4886-A67E-89F42FC183B3}" type="datetimeFigureOut">
              <a:rPr lang="ru-RU" smtClean="0"/>
              <a:pPr/>
              <a:t>09.12.2020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43522E-6AB5-4C40-A51D-6D36DBCC65CE}" type="slidenum">
              <a:rPr lang="ru-RU" smtClean="0"/>
              <a:pPr/>
              <a:t>‹#›</a:t>
            </a:fld>
            <a:endParaRPr lang="ru-RU"/>
          </a:p>
        </p:txBody>
      </p:sp>
    </p:spTree>
    <p:extLst>
      <p:ext uri="{BB962C8B-B14F-4D97-AF65-F5344CB8AC3E}">
        <p14:creationId xmlns:p14="http://schemas.microsoft.com/office/powerpoint/2010/main" val="1787720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D1A78E9A-DB8C-4EA7-B259-2E8B5069BDF0}" type="slidenum">
              <a:rPr lang="ru-RU" smtClean="0"/>
              <a:pPr/>
              <a:t>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D1A78E9A-DB8C-4EA7-B259-2E8B5069BDF0}" type="slidenum">
              <a:rPr lang="ru-RU" smtClean="0"/>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143522E-6AB5-4C40-A51D-6D36DBCC65CE}" type="slidenum">
              <a:rPr lang="ru-RU" smtClean="0"/>
              <a:pPr/>
              <a:t>5</a:t>
            </a:fld>
            <a:endParaRPr lang="ru-RU"/>
          </a:p>
        </p:txBody>
      </p:sp>
    </p:spTree>
    <p:extLst>
      <p:ext uri="{BB962C8B-B14F-4D97-AF65-F5344CB8AC3E}">
        <p14:creationId xmlns:p14="http://schemas.microsoft.com/office/powerpoint/2010/main" val="2476348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09.12.2020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09.12.2020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09.12.2020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09.12.2020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09.12.2020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slide" Target="slide14.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 Target="slide14.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3.jpeg"/><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 Target="slide1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15269" y="116632"/>
            <a:ext cx="6696744" cy="923330"/>
          </a:xfrm>
          <a:prstGeom prst="rect">
            <a:avLst/>
          </a:prstGeom>
          <a:noFill/>
        </p:spPr>
        <p:txBody>
          <a:bodyPr wrap="square" rtlCol="0" anchor="ctr">
            <a:spAutoFit/>
          </a:bodyPr>
          <a:lstStyle/>
          <a:p>
            <a:pPr algn="ctr"/>
            <a:r>
              <a:rPr lang="ru-RU" altLang="ru-RU" b="1" dirty="0" smtClean="0">
                <a:latin typeface="Arial" charset="0"/>
              </a:rPr>
              <a:t>Военный учебный центр  при ФГБОУ ВО </a:t>
            </a:r>
          </a:p>
          <a:p>
            <a:pPr algn="ctr"/>
            <a:r>
              <a:rPr lang="ru-RU" altLang="ru-RU" b="1" dirty="0" smtClean="0">
                <a:latin typeface="Arial" charset="0"/>
              </a:rPr>
              <a:t>«Забайкальский государственный университет»</a:t>
            </a:r>
          </a:p>
          <a:p>
            <a:endParaRPr lang="ru-RU" dirty="0"/>
          </a:p>
        </p:txBody>
      </p:sp>
      <p:sp>
        <p:nvSpPr>
          <p:cNvPr id="11" name="Rectangle 22"/>
          <p:cNvSpPr>
            <a:spLocks noChangeArrowheads="1"/>
          </p:cNvSpPr>
          <p:nvPr/>
        </p:nvSpPr>
        <p:spPr bwMode="auto">
          <a:xfrm>
            <a:off x="-26838" y="809129"/>
            <a:ext cx="9161463" cy="461665"/>
          </a:xfrm>
          <a:prstGeom prst="rect">
            <a:avLst/>
          </a:prstGeom>
          <a:solidFill>
            <a:srgbClr val="FF0000"/>
          </a:solidFill>
          <a:ln w="57150" cmpd="thickThin">
            <a:noFill/>
            <a:miter lim="800000"/>
            <a:headEnd/>
            <a:tailEnd/>
          </a:ln>
        </p:spPr>
        <p:txBody>
          <a:bodyPr wrap="square">
            <a:spAutoFit/>
          </a:bodyPr>
          <a:lstStyle/>
          <a:p>
            <a:pPr algn="ctr"/>
            <a:r>
              <a:rPr lang="ru-RU" altLang="ru-RU" sz="2400" b="1" dirty="0" smtClean="0">
                <a:solidFill>
                  <a:srgbClr val="FFFF66"/>
                </a:solidFill>
              </a:rPr>
              <a:t>Техническая подготовка</a:t>
            </a:r>
            <a:endParaRPr lang="ru-RU" altLang="ru-RU" sz="2400" b="1" dirty="0">
              <a:solidFill>
                <a:srgbClr val="FFFF66"/>
              </a:solidFill>
            </a:endParaRPr>
          </a:p>
        </p:txBody>
      </p:sp>
      <p:pic>
        <p:nvPicPr>
          <p:cNvPr id="31746" name="Picture 2" descr="0_15eca8_e2e6b095_orig.jpg (900×6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65" y="1270794"/>
            <a:ext cx="9115460" cy="5587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6264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5213" y="0"/>
            <a:ext cx="9144000" cy="792088"/>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latin typeface="Times New Roman" panose="02020603050405020304" pitchFamily="18" charset="0"/>
                <a:cs typeface="Times New Roman" panose="02020603050405020304" pitchFamily="18" charset="0"/>
              </a:rPr>
              <a:t>Технические </a:t>
            </a:r>
            <a:r>
              <a:rPr lang="ru-RU" sz="3200" b="1" dirty="0">
                <a:latin typeface="Times New Roman" panose="02020603050405020304" pitchFamily="18" charset="0"/>
                <a:cs typeface="Times New Roman" panose="02020603050405020304" pitchFamily="18" charset="0"/>
              </a:rPr>
              <a:t>характеристики </a:t>
            </a:r>
            <a:endParaRPr lang="ru-RU" sz="3200" b="1" dirty="0" smtClean="0">
              <a:latin typeface="Times New Roman" panose="02020603050405020304" pitchFamily="18" charset="0"/>
              <a:cs typeface="Times New Roman" panose="02020603050405020304" pitchFamily="18" charset="0"/>
            </a:endParaRPr>
          </a:p>
          <a:p>
            <a:pPr algn="ctr"/>
            <a:r>
              <a:rPr lang="ru-RU" sz="3200" b="1" dirty="0" smtClean="0">
                <a:latin typeface="Times New Roman" panose="02020603050405020304" pitchFamily="18" charset="0"/>
                <a:cs typeface="Times New Roman" panose="02020603050405020304" pitchFamily="18" charset="0"/>
              </a:rPr>
              <a:t>и </a:t>
            </a:r>
            <a:r>
              <a:rPr lang="ru-RU" sz="3200" b="1" dirty="0">
                <a:latin typeface="Times New Roman" panose="02020603050405020304" pitchFamily="18" charset="0"/>
                <a:cs typeface="Times New Roman" panose="02020603050405020304" pitchFamily="18" charset="0"/>
              </a:rPr>
              <a:t>боевые свойства БМП-2</a:t>
            </a:r>
            <a:endParaRPr lang="ru-RU" sz="3200" b="1" dirty="0"/>
          </a:p>
        </p:txBody>
      </p:sp>
      <p:graphicFrame>
        <p:nvGraphicFramePr>
          <p:cNvPr id="4" name="Таблица 3"/>
          <p:cNvGraphicFramePr>
            <a:graphicFrameLocks noGrp="1"/>
          </p:cNvGraphicFramePr>
          <p:nvPr>
            <p:extLst>
              <p:ext uri="{D42A27DB-BD31-4B8C-83A1-F6EECF244321}">
                <p14:modId xmlns:p14="http://schemas.microsoft.com/office/powerpoint/2010/main" val="3645087502"/>
              </p:ext>
            </p:extLst>
          </p:nvPr>
        </p:nvGraphicFramePr>
        <p:xfrm>
          <a:off x="179512" y="1124744"/>
          <a:ext cx="8856984" cy="5120640"/>
        </p:xfrm>
        <a:graphic>
          <a:graphicData uri="http://schemas.openxmlformats.org/drawingml/2006/table">
            <a:tbl>
              <a:tblPr/>
              <a:tblGrid>
                <a:gridCol w="7272808"/>
                <a:gridCol w="1584176"/>
              </a:tblGrid>
              <a:tr h="122323">
                <a:tc gridSpan="2">
                  <a:txBody>
                    <a:bodyPr/>
                    <a:lstStyle/>
                    <a:p>
                      <a:r>
                        <a:rPr lang="ru-RU" sz="2400" dirty="0">
                          <a:effectLst/>
                          <a:latin typeface="Times New Roman" panose="02020603050405020304" pitchFamily="18" charset="0"/>
                          <a:cs typeface="Times New Roman" panose="02020603050405020304" pitchFamily="18" charset="0"/>
                        </a:rPr>
                        <a:t>Максимальная скорость, км/ч</a:t>
                      </a:r>
                      <a:r>
                        <a:rPr lang="ru-RU" sz="2400" dirty="0" smtClean="0">
                          <a:effectLst/>
                          <a:latin typeface="Times New Roman" panose="02020603050405020304" pitchFamily="18" charset="0"/>
                          <a:cs typeface="Times New Roman" panose="02020603050405020304" pitchFamily="18" charset="0"/>
                        </a:rPr>
                        <a:t>:</a:t>
                      </a:r>
                      <a:endParaRPr lang="ru-RU" sz="2400" dirty="0">
                        <a:effectLst/>
                        <a:latin typeface="Times New Roman" panose="02020603050405020304" pitchFamily="18" charset="0"/>
                        <a:cs typeface="Times New Roman" panose="02020603050405020304" pitchFamily="18" charset="0"/>
                      </a:endParaRPr>
                    </a:p>
                  </a:txBody>
                  <a:tcPr marL="0" marR="0" marT="0" marB="0">
                    <a:lnL>
                      <a:noFill/>
                    </a:lnL>
                    <a:lnR>
                      <a:noFill/>
                    </a:lnR>
                    <a:lnT>
                      <a:noFill/>
                    </a:lnT>
                    <a:lnB>
                      <a:noFill/>
                    </a:lnB>
                  </a:tcPr>
                </a:tc>
                <a:tc hMerge="1">
                  <a:txBody>
                    <a:bodyPr/>
                    <a:lstStyle/>
                    <a:p>
                      <a:endParaRPr lang="ru-RU" sz="2000" dirty="0">
                        <a:effectLst/>
                        <a:latin typeface="Times New Roman" panose="02020603050405020304" pitchFamily="18" charset="0"/>
                        <a:cs typeface="Times New Roman" panose="02020603050405020304" pitchFamily="18" charset="0"/>
                      </a:endParaRPr>
                    </a:p>
                  </a:txBody>
                  <a:tcPr marL="0" marR="0" marT="0" marB="0">
                    <a:lnL>
                      <a:noFill/>
                    </a:lnL>
                    <a:lnR>
                      <a:noFill/>
                    </a:lnR>
                    <a:lnT>
                      <a:noFill/>
                    </a:lnT>
                    <a:lnB>
                      <a:noFill/>
                    </a:lnB>
                  </a:tcPr>
                </a:tc>
              </a:tr>
              <a:tr h="122323">
                <a:tc>
                  <a:txBody>
                    <a:bodyPr/>
                    <a:lstStyle/>
                    <a:p>
                      <a:r>
                        <a:rPr lang="ru-RU" sz="2400">
                          <a:effectLst/>
                          <a:latin typeface="Times New Roman" panose="02020603050405020304" pitchFamily="18" charset="0"/>
                          <a:cs typeface="Times New Roman" panose="02020603050405020304" pitchFamily="18" charset="0"/>
                        </a:rPr>
                        <a:t>- по шоссе</a:t>
                      </a:r>
                    </a:p>
                  </a:txBody>
                  <a:tcPr marL="0" marR="0" marT="0" marB="0">
                    <a:lnL>
                      <a:noFill/>
                    </a:lnL>
                    <a:lnR>
                      <a:noFill/>
                    </a:lnR>
                    <a:lnT>
                      <a:noFill/>
                    </a:lnT>
                    <a:lnB>
                      <a:noFill/>
                    </a:lnB>
                  </a:tcPr>
                </a:tc>
                <a:tc>
                  <a:txBody>
                    <a:bodyPr/>
                    <a:lstStyle/>
                    <a:p>
                      <a:r>
                        <a:rPr lang="ru-RU" sz="2400">
                          <a:effectLst/>
                          <a:latin typeface="Times New Roman" panose="02020603050405020304" pitchFamily="18" charset="0"/>
                          <a:cs typeface="Times New Roman" panose="02020603050405020304" pitchFamily="18" charset="0"/>
                        </a:rPr>
                        <a:t>65</a:t>
                      </a:r>
                    </a:p>
                  </a:txBody>
                  <a:tcPr marL="0" marR="0" marT="0" marB="0">
                    <a:lnL>
                      <a:noFill/>
                    </a:lnL>
                    <a:lnR>
                      <a:noFill/>
                    </a:lnR>
                    <a:lnT>
                      <a:noFill/>
                    </a:lnT>
                    <a:lnB>
                      <a:noFill/>
                    </a:lnB>
                  </a:tcPr>
                </a:tc>
              </a:tr>
              <a:tr h="122323">
                <a:tc>
                  <a:txBody>
                    <a:bodyPr/>
                    <a:lstStyle/>
                    <a:p>
                      <a:r>
                        <a:rPr lang="ru-RU" sz="2400" dirty="0">
                          <a:effectLst/>
                          <a:latin typeface="Times New Roman" panose="02020603050405020304" pitchFamily="18" charset="0"/>
                          <a:cs typeface="Times New Roman" panose="02020603050405020304" pitchFamily="18" charset="0"/>
                        </a:rPr>
                        <a:t>- наплаву</a:t>
                      </a:r>
                    </a:p>
                  </a:txBody>
                  <a:tcPr marL="0" marR="0" marT="0" marB="0">
                    <a:lnL>
                      <a:noFill/>
                    </a:lnL>
                    <a:lnR>
                      <a:noFill/>
                    </a:lnR>
                    <a:lnT>
                      <a:noFill/>
                    </a:lnT>
                    <a:lnB>
                      <a:noFill/>
                    </a:lnB>
                  </a:tcPr>
                </a:tc>
                <a:tc>
                  <a:txBody>
                    <a:bodyPr/>
                    <a:lstStyle/>
                    <a:p>
                      <a:r>
                        <a:rPr lang="ru-RU" sz="2400">
                          <a:effectLst/>
                          <a:latin typeface="Times New Roman" panose="02020603050405020304" pitchFamily="18" charset="0"/>
                          <a:cs typeface="Times New Roman" panose="02020603050405020304" pitchFamily="18" charset="0"/>
                        </a:rPr>
                        <a:t>7</a:t>
                      </a:r>
                    </a:p>
                  </a:txBody>
                  <a:tcPr marL="0" marR="0" marT="0" marB="0">
                    <a:lnL>
                      <a:noFill/>
                    </a:lnL>
                    <a:lnR>
                      <a:noFill/>
                    </a:lnR>
                    <a:lnT>
                      <a:noFill/>
                    </a:lnT>
                    <a:lnB>
                      <a:noFill/>
                    </a:lnB>
                  </a:tcPr>
                </a:tc>
              </a:tr>
              <a:tr h="122323">
                <a:tc>
                  <a:txBody>
                    <a:bodyPr/>
                    <a:lstStyle/>
                    <a:p>
                      <a:r>
                        <a:rPr lang="ru-RU" sz="2400">
                          <a:effectLst/>
                          <a:latin typeface="Times New Roman" panose="02020603050405020304" pitchFamily="18" charset="0"/>
                          <a:cs typeface="Times New Roman" panose="02020603050405020304" pitchFamily="18" charset="0"/>
                        </a:rPr>
                        <a:t>Средняя скорость по грунтовой дороге, км/ч</a:t>
                      </a:r>
                    </a:p>
                  </a:txBody>
                  <a:tcPr marL="0" marR="0" marT="0" marB="0">
                    <a:lnL>
                      <a:noFill/>
                    </a:lnL>
                    <a:lnR>
                      <a:noFill/>
                    </a:lnR>
                    <a:lnT>
                      <a:noFill/>
                    </a:lnT>
                    <a:lnB>
                      <a:noFill/>
                    </a:lnB>
                  </a:tcPr>
                </a:tc>
                <a:tc>
                  <a:txBody>
                    <a:bodyPr/>
                    <a:lstStyle/>
                    <a:p>
                      <a:r>
                        <a:rPr lang="ru-RU" sz="2400">
                          <a:effectLst/>
                          <a:latin typeface="Times New Roman" panose="02020603050405020304" pitchFamily="18" charset="0"/>
                          <a:cs typeface="Times New Roman" panose="02020603050405020304" pitchFamily="18" charset="0"/>
                        </a:rPr>
                        <a:t>40-50</a:t>
                      </a:r>
                    </a:p>
                  </a:txBody>
                  <a:tcPr marL="0" marR="0" marT="0" marB="0">
                    <a:lnL>
                      <a:noFill/>
                    </a:lnL>
                    <a:lnR>
                      <a:noFill/>
                    </a:lnR>
                    <a:lnT>
                      <a:noFill/>
                    </a:lnT>
                    <a:lnB>
                      <a:noFill/>
                    </a:lnB>
                  </a:tcPr>
                </a:tc>
              </a:tr>
              <a:tr h="122323">
                <a:tc>
                  <a:txBody>
                    <a:bodyPr/>
                    <a:lstStyle/>
                    <a:p>
                      <a:r>
                        <a:rPr lang="ru-RU" sz="2400" dirty="0">
                          <a:effectLst/>
                          <a:latin typeface="Times New Roman" panose="02020603050405020304" pitchFamily="18" charset="0"/>
                          <a:cs typeface="Times New Roman" panose="02020603050405020304" pitchFamily="18" charset="0"/>
                        </a:rPr>
                        <a:t>Вооружение:</a:t>
                      </a:r>
                    </a:p>
                  </a:txBody>
                  <a:tcPr marL="0" marR="0" marT="0" marB="0">
                    <a:lnL>
                      <a:noFill/>
                    </a:lnL>
                    <a:lnR>
                      <a:noFill/>
                    </a:lnR>
                    <a:lnT>
                      <a:noFill/>
                    </a:lnT>
                    <a:lnB>
                      <a:noFill/>
                    </a:lnB>
                  </a:tcPr>
                </a:tc>
                <a:tc>
                  <a:txBody>
                    <a:bodyPr/>
                    <a:lstStyle/>
                    <a:p>
                      <a:r>
                        <a:rPr lang="ru-RU" sz="2400">
                          <a:effectLst/>
                          <a:latin typeface="Times New Roman" panose="02020603050405020304" pitchFamily="18" charset="0"/>
                          <a:cs typeface="Times New Roman" panose="02020603050405020304" pitchFamily="18" charset="0"/>
                        </a:rPr>
                        <a:t> </a:t>
                      </a:r>
                    </a:p>
                  </a:txBody>
                  <a:tcPr marL="0" marR="0" marT="0" marB="0">
                    <a:lnL>
                      <a:noFill/>
                    </a:lnL>
                    <a:lnR>
                      <a:noFill/>
                    </a:lnR>
                    <a:lnT>
                      <a:noFill/>
                    </a:lnT>
                    <a:lnB>
                      <a:noFill/>
                    </a:lnB>
                  </a:tcPr>
                </a:tc>
              </a:tr>
              <a:tr h="122323">
                <a:tc>
                  <a:txBody>
                    <a:bodyPr/>
                    <a:lstStyle/>
                    <a:p>
                      <a:r>
                        <a:rPr lang="ru-RU" sz="2400">
                          <a:effectLst/>
                          <a:latin typeface="Times New Roman" panose="02020603050405020304" pitchFamily="18" charset="0"/>
                          <a:cs typeface="Times New Roman" panose="02020603050405020304" pitchFamily="18" charset="0"/>
                        </a:rPr>
                        <a:t>— автоматическая пушка</a:t>
                      </a:r>
                    </a:p>
                  </a:txBody>
                  <a:tcPr marL="0" marR="0" marT="0" marB="0">
                    <a:lnL>
                      <a:noFill/>
                    </a:lnL>
                    <a:lnR>
                      <a:noFill/>
                    </a:lnR>
                    <a:lnT>
                      <a:noFill/>
                    </a:lnT>
                    <a:lnB>
                      <a:noFill/>
                    </a:lnB>
                  </a:tcPr>
                </a:tc>
                <a:tc>
                  <a:txBody>
                    <a:bodyPr/>
                    <a:lstStyle/>
                    <a:p>
                      <a:r>
                        <a:rPr lang="ru-RU" sz="2400">
                          <a:effectLst/>
                          <a:latin typeface="Times New Roman" panose="02020603050405020304" pitchFamily="18" charset="0"/>
                          <a:cs typeface="Times New Roman" panose="02020603050405020304" pitchFamily="18" charset="0"/>
                        </a:rPr>
                        <a:t>1</a:t>
                      </a:r>
                    </a:p>
                  </a:txBody>
                  <a:tcPr marL="0" marR="0" marT="0" marB="0">
                    <a:lnL>
                      <a:noFill/>
                    </a:lnL>
                    <a:lnR>
                      <a:noFill/>
                    </a:lnR>
                    <a:lnT>
                      <a:noFill/>
                    </a:lnT>
                    <a:lnB>
                      <a:noFill/>
                    </a:lnB>
                  </a:tcPr>
                </a:tc>
              </a:tr>
              <a:tr h="122323">
                <a:tc>
                  <a:txBody>
                    <a:bodyPr/>
                    <a:lstStyle/>
                    <a:p>
                      <a:r>
                        <a:rPr lang="ru-RU" sz="2400">
                          <a:effectLst/>
                          <a:latin typeface="Times New Roman" panose="02020603050405020304" pitchFamily="18" charset="0"/>
                          <a:cs typeface="Times New Roman" panose="02020603050405020304" pitchFamily="18" charset="0"/>
                        </a:rPr>
                        <a:t>а) марка</a:t>
                      </a:r>
                    </a:p>
                  </a:txBody>
                  <a:tcPr marL="0" marR="0" marT="0" marB="0">
                    <a:lnL>
                      <a:noFill/>
                    </a:lnL>
                    <a:lnR>
                      <a:noFill/>
                    </a:lnR>
                    <a:lnT>
                      <a:noFill/>
                    </a:lnT>
                    <a:lnB>
                      <a:noFill/>
                    </a:lnB>
                  </a:tcPr>
                </a:tc>
                <a:tc>
                  <a:txBody>
                    <a:bodyPr/>
                    <a:lstStyle/>
                    <a:p>
                      <a:r>
                        <a:rPr lang="ru-RU" sz="2400">
                          <a:effectLst/>
                          <a:latin typeface="Times New Roman" panose="02020603050405020304" pitchFamily="18" charset="0"/>
                          <a:cs typeface="Times New Roman" panose="02020603050405020304" pitchFamily="18" charset="0"/>
                        </a:rPr>
                        <a:t>2А42</a:t>
                      </a:r>
                    </a:p>
                  </a:txBody>
                  <a:tcPr marL="0" marR="0" marT="0" marB="0">
                    <a:lnL>
                      <a:noFill/>
                    </a:lnL>
                    <a:lnR>
                      <a:noFill/>
                    </a:lnR>
                    <a:lnT>
                      <a:noFill/>
                    </a:lnT>
                    <a:lnB>
                      <a:noFill/>
                    </a:lnB>
                  </a:tcPr>
                </a:tc>
              </a:tr>
              <a:tr h="122323">
                <a:tc>
                  <a:txBody>
                    <a:bodyPr/>
                    <a:lstStyle/>
                    <a:p>
                      <a:r>
                        <a:rPr lang="ru-RU" sz="2400" dirty="0">
                          <a:effectLst/>
                          <a:latin typeface="Times New Roman" panose="02020603050405020304" pitchFamily="18" charset="0"/>
                          <a:cs typeface="Times New Roman" panose="02020603050405020304" pitchFamily="18" charset="0"/>
                        </a:rPr>
                        <a:t>б) калибр, мм</a:t>
                      </a:r>
                    </a:p>
                  </a:txBody>
                  <a:tcPr marL="0" marR="0" marT="0" marB="0">
                    <a:lnL>
                      <a:noFill/>
                    </a:lnL>
                    <a:lnR>
                      <a:noFill/>
                    </a:lnR>
                    <a:lnT>
                      <a:noFill/>
                    </a:lnT>
                    <a:lnB>
                      <a:noFill/>
                    </a:lnB>
                  </a:tcPr>
                </a:tc>
                <a:tc>
                  <a:txBody>
                    <a:bodyPr/>
                    <a:lstStyle/>
                    <a:p>
                      <a:r>
                        <a:rPr lang="ru-RU" sz="2400">
                          <a:effectLst/>
                          <a:latin typeface="Times New Roman" panose="02020603050405020304" pitchFamily="18" charset="0"/>
                          <a:cs typeface="Times New Roman" panose="02020603050405020304" pitchFamily="18" charset="0"/>
                        </a:rPr>
                        <a:t>30</a:t>
                      </a:r>
                    </a:p>
                  </a:txBody>
                  <a:tcPr marL="0" marR="0" marT="0" marB="0">
                    <a:lnL>
                      <a:noFill/>
                    </a:lnL>
                    <a:lnR>
                      <a:noFill/>
                    </a:lnR>
                    <a:lnT>
                      <a:noFill/>
                    </a:lnT>
                    <a:lnB>
                      <a:noFill/>
                    </a:lnB>
                  </a:tcPr>
                </a:tc>
              </a:tr>
              <a:tr h="122323">
                <a:tc>
                  <a:txBody>
                    <a:bodyPr/>
                    <a:lstStyle/>
                    <a:p>
                      <a:r>
                        <a:rPr lang="ru-RU" sz="2400">
                          <a:effectLst/>
                          <a:latin typeface="Times New Roman" panose="02020603050405020304" pitchFamily="18" charset="0"/>
                          <a:cs typeface="Times New Roman" panose="02020603050405020304" pitchFamily="18" charset="0"/>
                        </a:rPr>
                        <a:t>— пулемет, спаренный с пушкой</a:t>
                      </a:r>
                    </a:p>
                  </a:txBody>
                  <a:tcPr marL="0" marR="0" marT="0" marB="0">
                    <a:lnL>
                      <a:noFill/>
                    </a:lnL>
                    <a:lnR>
                      <a:noFill/>
                    </a:lnR>
                    <a:lnT>
                      <a:noFill/>
                    </a:lnT>
                    <a:lnB>
                      <a:noFill/>
                    </a:lnB>
                  </a:tcPr>
                </a:tc>
                <a:tc>
                  <a:txBody>
                    <a:bodyPr/>
                    <a:lstStyle/>
                    <a:p>
                      <a:r>
                        <a:rPr lang="ru-RU" sz="2400">
                          <a:effectLst/>
                          <a:latin typeface="Times New Roman" panose="02020603050405020304" pitchFamily="18" charset="0"/>
                          <a:cs typeface="Times New Roman" panose="02020603050405020304" pitchFamily="18" charset="0"/>
                        </a:rPr>
                        <a:t>1</a:t>
                      </a:r>
                    </a:p>
                  </a:txBody>
                  <a:tcPr marL="0" marR="0" marT="0" marB="0">
                    <a:lnL>
                      <a:noFill/>
                    </a:lnL>
                    <a:lnR>
                      <a:noFill/>
                    </a:lnR>
                    <a:lnT>
                      <a:noFill/>
                    </a:lnT>
                    <a:lnB>
                      <a:noFill/>
                    </a:lnB>
                  </a:tcPr>
                </a:tc>
              </a:tr>
              <a:tr h="122323">
                <a:tc>
                  <a:txBody>
                    <a:bodyPr/>
                    <a:lstStyle/>
                    <a:p>
                      <a:r>
                        <a:rPr lang="ru-RU" sz="2400">
                          <a:effectLst/>
                          <a:latin typeface="Times New Roman" panose="02020603050405020304" pitchFamily="18" charset="0"/>
                          <a:cs typeface="Times New Roman" panose="02020603050405020304" pitchFamily="18" charset="0"/>
                        </a:rPr>
                        <a:t>а) марка</a:t>
                      </a:r>
                    </a:p>
                  </a:txBody>
                  <a:tcPr marL="0" marR="0" marT="0" marB="0">
                    <a:lnL>
                      <a:noFill/>
                    </a:lnL>
                    <a:lnR>
                      <a:noFill/>
                    </a:lnR>
                    <a:lnT>
                      <a:noFill/>
                    </a:lnT>
                    <a:lnB>
                      <a:noFill/>
                    </a:lnB>
                  </a:tcPr>
                </a:tc>
                <a:tc>
                  <a:txBody>
                    <a:bodyPr/>
                    <a:lstStyle/>
                    <a:p>
                      <a:r>
                        <a:rPr lang="ru-RU" sz="2400">
                          <a:effectLst/>
                          <a:latin typeface="Times New Roman" panose="02020603050405020304" pitchFamily="18" charset="0"/>
                          <a:cs typeface="Times New Roman" panose="02020603050405020304" pitchFamily="18" charset="0"/>
                        </a:rPr>
                        <a:t>ПКТ</a:t>
                      </a:r>
                    </a:p>
                  </a:txBody>
                  <a:tcPr marL="0" marR="0" marT="0" marB="0">
                    <a:lnL>
                      <a:noFill/>
                    </a:lnL>
                    <a:lnR>
                      <a:noFill/>
                    </a:lnR>
                    <a:lnT>
                      <a:noFill/>
                    </a:lnT>
                    <a:lnB>
                      <a:noFill/>
                    </a:lnB>
                  </a:tcPr>
                </a:tc>
              </a:tr>
              <a:tr h="122323">
                <a:tc>
                  <a:txBody>
                    <a:bodyPr/>
                    <a:lstStyle/>
                    <a:p>
                      <a:r>
                        <a:rPr lang="ru-RU" sz="2400">
                          <a:effectLst/>
                          <a:latin typeface="Times New Roman" panose="02020603050405020304" pitchFamily="18" charset="0"/>
                          <a:cs typeface="Times New Roman" panose="02020603050405020304" pitchFamily="18" charset="0"/>
                        </a:rPr>
                        <a:t>б) калибр, мм</a:t>
                      </a:r>
                    </a:p>
                  </a:txBody>
                  <a:tcPr marL="0" marR="0" marT="0" marB="0">
                    <a:lnL>
                      <a:noFill/>
                    </a:lnL>
                    <a:lnR>
                      <a:noFill/>
                    </a:lnR>
                    <a:lnT>
                      <a:noFill/>
                    </a:lnT>
                    <a:lnB>
                      <a:noFill/>
                    </a:lnB>
                  </a:tcPr>
                </a:tc>
                <a:tc>
                  <a:txBody>
                    <a:bodyPr/>
                    <a:lstStyle/>
                    <a:p>
                      <a:r>
                        <a:rPr lang="ru-RU" sz="2400">
                          <a:effectLst/>
                          <a:latin typeface="Times New Roman" panose="02020603050405020304" pitchFamily="18" charset="0"/>
                          <a:cs typeface="Times New Roman" panose="02020603050405020304" pitchFamily="18" charset="0"/>
                        </a:rPr>
                        <a:t>7,62</a:t>
                      </a:r>
                    </a:p>
                  </a:txBody>
                  <a:tcPr marL="0" marR="0" marT="0" marB="0">
                    <a:lnL>
                      <a:noFill/>
                    </a:lnL>
                    <a:lnR>
                      <a:noFill/>
                    </a:lnR>
                    <a:lnT>
                      <a:noFill/>
                    </a:lnT>
                    <a:lnB>
                      <a:noFill/>
                    </a:lnB>
                  </a:tcPr>
                </a:tc>
              </a:tr>
              <a:tr h="122323">
                <a:tc>
                  <a:txBody>
                    <a:bodyPr/>
                    <a:lstStyle/>
                    <a:p>
                      <a:r>
                        <a:rPr lang="ru-RU" sz="2400" dirty="0">
                          <a:effectLst/>
                          <a:latin typeface="Times New Roman" panose="02020603050405020304" pitchFamily="18" charset="0"/>
                          <a:cs typeface="Times New Roman" panose="02020603050405020304" pitchFamily="18" charset="0"/>
                        </a:rPr>
                        <a:t>- противотанковый комплекс (ПУ машины, </a:t>
                      </a:r>
                      <a:r>
                        <a:rPr lang="ru-RU" sz="2400" dirty="0" smtClean="0">
                          <a:effectLst/>
                          <a:latin typeface="Times New Roman" panose="02020603050405020304" pitchFamily="18" charset="0"/>
                          <a:cs typeface="Times New Roman" panose="02020603050405020304" pitchFamily="18" charset="0"/>
                        </a:rPr>
                        <a:t>ПУ9П135М</a:t>
                      </a:r>
                      <a:r>
                        <a:rPr lang="ru-RU" sz="2400" dirty="0">
                          <a:effectLst/>
                          <a:latin typeface="Times New Roman" panose="02020603050405020304" pitchFamily="18" charset="0"/>
                          <a:cs typeface="Times New Roman" panose="02020603050405020304" pitchFamily="18" charset="0"/>
                        </a:rPr>
                        <a:t>)</a:t>
                      </a:r>
                    </a:p>
                  </a:txBody>
                  <a:tcPr marL="0" marR="0" marT="0" marB="0">
                    <a:lnL>
                      <a:noFill/>
                    </a:lnL>
                    <a:lnR>
                      <a:noFill/>
                    </a:lnR>
                    <a:lnT>
                      <a:noFill/>
                    </a:lnT>
                    <a:lnB>
                      <a:noFill/>
                    </a:lnB>
                  </a:tcPr>
                </a:tc>
                <a:tc>
                  <a:txBody>
                    <a:bodyPr/>
                    <a:lstStyle/>
                    <a:p>
                      <a:r>
                        <a:rPr lang="ru-RU" sz="2400">
                          <a:effectLst/>
                          <a:latin typeface="Times New Roman" panose="02020603050405020304" pitchFamily="18" charset="0"/>
                          <a:cs typeface="Times New Roman" panose="02020603050405020304" pitchFamily="18" charset="0"/>
                        </a:rPr>
                        <a:t>1</a:t>
                      </a:r>
                    </a:p>
                  </a:txBody>
                  <a:tcPr marL="0" marR="0" marT="0" marB="0">
                    <a:lnL>
                      <a:noFill/>
                    </a:lnL>
                    <a:lnR>
                      <a:noFill/>
                    </a:lnR>
                    <a:lnT>
                      <a:noFill/>
                    </a:lnT>
                    <a:lnB>
                      <a:noFill/>
                    </a:lnB>
                  </a:tcPr>
                </a:tc>
              </a:tr>
              <a:tr h="122323">
                <a:tc>
                  <a:txBody>
                    <a:bodyPr/>
                    <a:lstStyle/>
                    <a:p>
                      <a:r>
                        <a:rPr lang="ru-RU" sz="2400">
                          <a:effectLst/>
                          <a:latin typeface="Times New Roman" panose="02020603050405020304" pitchFamily="18" charset="0"/>
                          <a:cs typeface="Times New Roman" panose="02020603050405020304" pitchFamily="18" charset="0"/>
                        </a:rPr>
                        <a:t>- сигнальный пистолет</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1</a:t>
                      </a:r>
                    </a:p>
                  </a:txBody>
                  <a:tcPr marL="0" marR="0" marT="0" marB="0">
                    <a:lnL>
                      <a:noFill/>
                    </a:lnL>
                    <a:lnR>
                      <a:noFill/>
                    </a:lnR>
                    <a:lnT>
                      <a:noFill/>
                    </a:lnT>
                    <a:lnB>
                      <a:noFill/>
                    </a:lnB>
                  </a:tcPr>
                </a:tc>
              </a:tr>
            </a:tbl>
          </a:graphicData>
        </a:graphic>
      </p:graphicFrame>
    </p:spTree>
    <p:extLst>
      <p:ext uri="{BB962C8B-B14F-4D97-AF65-F5344CB8AC3E}">
        <p14:creationId xmlns:p14="http://schemas.microsoft.com/office/powerpoint/2010/main" val="22394275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5213" y="0"/>
            <a:ext cx="9144000" cy="792088"/>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latin typeface="Times New Roman" panose="02020603050405020304" pitchFamily="18" charset="0"/>
                <a:cs typeface="Times New Roman" panose="02020603050405020304" pitchFamily="18" charset="0"/>
              </a:rPr>
              <a:t>Технические </a:t>
            </a:r>
            <a:r>
              <a:rPr lang="ru-RU" sz="3200" b="1" dirty="0">
                <a:latin typeface="Times New Roman" panose="02020603050405020304" pitchFamily="18" charset="0"/>
                <a:cs typeface="Times New Roman" panose="02020603050405020304" pitchFamily="18" charset="0"/>
              </a:rPr>
              <a:t>характеристики </a:t>
            </a:r>
            <a:endParaRPr lang="ru-RU" sz="3200" b="1" dirty="0" smtClean="0">
              <a:latin typeface="Times New Roman" panose="02020603050405020304" pitchFamily="18" charset="0"/>
              <a:cs typeface="Times New Roman" panose="02020603050405020304" pitchFamily="18" charset="0"/>
            </a:endParaRPr>
          </a:p>
          <a:p>
            <a:pPr algn="ctr"/>
            <a:r>
              <a:rPr lang="ru-RU" sz="3200" b="1" dirty="0" smtClean="0">
                <a:latin typeface="Times New Roman" panose="02020603050405020304" pitchFamily="18" charset="0"/>
                <a:cs typeface="Times New Roman" panose="02020603050405020304" pitchFamily="18" charset="0"/>
              </a:rPr>
              <a:t>и </a:t>
            </a:r>
            <a:r>
              <a:rPr lang="ru-RU" sz="3200" b="1" dirty="0">
                <a:latin typeface="Times New Roman" panose="02020603050405020304" pitchFamily="18" charset="0"/>
                <a:cs typeface="Times New Roman" panose="02020603050405020304" pitchFamily="18" charset="0"/>
              </a:rPr>
              <a:t>боевые свойства БМП-2</a:t>
            </a:r>
            <a:endParaRPr lang="ru-RU" sz="3200" b="1" dirty="0"/>
          </a:p>
        </p:txBody>
      </p:sp>
      <p:graphicFrame>
        <p:nvGraphicFramePr>
          <p:cNvPr id="4" name="Таблица 3"/>
          <p:cNvGraphicFramePr>
            <a:graphicFrameLocks noGrp="1"/>
          </p:cNvGraphicFramePr>
          <p:nvPr>
            <p:extLst>
              <p:ext uri="{D42A27DB-BD31-4B8C-83A1-F6EECF244321}">
                <p14:modId xmlns:p14="http://schemas.microsoft.com/office/powerpoint/2010/main" val="3763982568"/>
              </p:ext>
            </p:extLst>
          </p:nvPr>
        </p:nvGraphicFramePr>
        <p:xfrm>
          <a:off x="179512" y="908720"/>
          <a:ext cx="8928992" cy="4023360"/>
        </p:xfrm>
        <a:graphic>
          <a:graphicData uri="http://schemas.openxmlformats.org/drawingml/2006/table">
            <a:tbl>
              <a:tblPr/>
              <a:tblGrid>
                <a:gridCol w="4968552"/>
                <a:gridCol w="3960440"/>
              </a:tblGrid>
              <a:tr h="122323">
                <a:tc gridSpan="2">
                  <a:txBody>
                    <a:bodyPr/>
                    <a:lstStyle/>
                    <a:p>
                      <a:r>
                        <a:rPr lang="ru-RU" sz="2400" dirty="0">
                          <a:effectLst/>
                          <a:latin typeface="Times New Roman" panose="02020603050405020304" pitchFamily="18" charset="0"/>
                          <a:cs typeface="Times New Roman" panose="02020603050405020304" pitchFamily="18" charset="0"/>
                        </a:rPr>
                        <a:t>Преодолеваемые препятствия</a:t>
                      </a:r>
                      <a:r>
                        <a:rPr lang="ru-RU" sz="2400" dirty="0" smtClean="0">
                          <a:effectLst/>
                          <a:latin typeface="Times New Roman" panose="02020603050405020304" pitchFamily="18" charset="0"/>
                          <a:cs typeface="Times New Roman" panose="02020603050405020304" pitchFamily="18" charset="0"/>
                        </a:rPr>
                        <a:t>:</a:t>
                      </a:r>
                      <a:endParaRPr lang="ru-RU" sz="2400" dirty="0">
                        <a:effectLst/>
                        <a:latin typeface="Times New Roman" panose="02020603050405020304" pitchFamily="18" charset="0"/>
                        <a:cs typeface="Times New Roman" panose="02020603050405020304" pitchFamily="18" charset="0"/>
                      </a:endParaRPr>
                    </a:p>
                  </a:txBody>
                  <a:tcPr marL="0" marR="0" marT="0" marB="0">
                    <a:lnL>
                      <a:noFill/>
                    </a:lnL>
                    <a:lnR>
                      <a:noFill/>
                    </a:lnR>
                    <a:lnT>
                      <a:noFill/>
                    </a:lnT>
                    <a:lnB>
                      <a:noFill/>
                    </a:lnB>
                  </a:tcPr>
                </a:tc>
                <a:tc hMerge="1">
                  <a:txBody>
                    <a:bodyPr/>
                    <a:lstStyle/>
                    <a:p>
                      <a:endParaRPr lang="ru-RU"/>
                    </a:p>
                  </a:txBody>
                  <a:tcPr/>
                </a:tc>
              </a:tr>
              <a:tr h="122323">
                <a:tc>
                  <a:txBody>
                    <a:bodyPr/>
                    <a:lstStyle/>
                    <a:p>
                      <a:r>
                        <a:rPr lang="ru-RU" sz="2400">
                          <a:effectLst/>
                          <a:latin typeface="Times New Roman" panose="02020603050405020304" pitchFamily="18" charset="0"/>
                          <a:cs typeface="Times New Roman" panose="02020603050405020304" pitchFamily="18" charset="0"/>
                        </a:rPr>
                        <a:t>- крен, град.</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30</a:t>
                      </a:r>
                    </a:p>
                  </a:txBody>
                  <a:tcPr marL="0" marR="0" marT="0" marB="0">
                    <a:lnL>
                      <a:noFill/>
                    </a:lnL>
                    <a:lnR>
                      <a:noFill/>
                    </a:lnR>
                    <a:lnT>
                      <a:noFill/>
                    </a:lnT>
                    <a:lnB>
                      <a:noFill/>
                    </a:lnB>
                  </a:tcPr>
                </a:tc>
              </a:tr>
              <a:tr h="122323">
                <a:tc>
                  <a:txBody>
                    <a:bodyPr/>
                    <a:lstStyle/>
                    <a:p>
                      <a:r>
                        <a:rPr lang="ru-RU" sz="2400">
                          <a:effectLst/>
                          <a:latin typeface="Times New Roman" panose="02020603050405020304" pitchFamily="18" charset="0"/>
                          <a:cs typeface="Times New Roman" panose="02020603050405020304" pitchFamily="18" charset="0"/>
                        </a:rPr>
                        <a:t>- подъем, град.</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35</a:t>
                      </a:r>
                    </a:p>
                  </a:txBody>
                  <a:tcPr marL="0" marR="0" marT="0" marB="0">
                    <a:lnL>
                      <a:noFill/>
                    </a:lnL>
                    <a:lnR>
                      <a:noFill/>
                    </a:lnR>
                    <a:lnT>
                      <a:noFill/>
                    </a:lnT>
                    <a:lnB>
                      <a:noFill/>
                    </a:lnB>
                  </a:tcPr>
                </a:tc>
              </a:tr>
              <a:tr h="122323">
                <a:tc>
                  <a:txBody>
                    <a:bodyPr/>
                    <a:lstStyle/>
                    <a:p>
                      <a:r>
                        <a:rPr lang="ru-RU" sz="2400" dirty="0">
                          <a:effectLst/>
                          <a:latin typeface="Times New Roman" panose="02020603050405020304" pitchFamily="18" charset="0"/>
                          <a:cs typeface="Times New Roman" panose="02020603050405020304" pitchFamily="18" charset="0"/>
                        </a:rPr>
                        <a:t>- ширина рва, м</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2,5</a:t>
                      </a:r>
                    </a:p>
                  </a:txBody>
                  <a:tcPr marL="0" marR="0" marT="0" marB="0">
                    <a:lnL>
                      <a:noFill/>
                    </a:lnL>
                    <a:lnR>
                      <a:noFill/>
                    </a:lnR>
                    <a:lnT>
                      <a:noFill/>
                    </a:lnT>
                    <a:lnB>
                      <a:noFill/>
                    </a:lnB>
                  </a:tcPr>
                </a:tc>
              </a:tr>
              <a:tr h="122323">
                <a:tc>
                  <a:txBody>
                    <a:bodyPr/>
                    <a:lstStyle/>
                    <a:p>
                      <a:r>
                        <a:rPr lang="ru-RU" sz="2400">
                          <a:effectLst/>
                          <a:latin typeface="Times New Roman" panose="02020603050405020304" pitchFamily="18" charset="0"/>
                          <a:cs typeface="Times New Roman" panose="02020603050405020304" pitchFamily="18" charset="0"/>
                        </a:rPr>
                        <a:t>- высота стенки, м</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0,7</a:t>
                      </a:r>
                    </a:p>
                  </a:txBody>
                  <a:tcPr marL="0" marR="0" marT="0" marB="0">
                    <a:lnL>
                      <a:noFill/>
                    </a:lnL>
                    <a:lnR>
                      <a:noFill/>
                    </a:lnR>
                    <a:lnT>
                      <a:noFill/>
                    </a:lnT>
                    <a:lnB>
                      <a:noFill/>
                    </a:lnB>
                  </a:tcPr>
                </a:tc>
              </a:tr>
              <a:tr h="122323">
                <a:tc>
                  <a:txBody>
                    <a:bodyPr/>
                    <a:lstStyle/>
                    <a:p>
                      <a:r>
                        <a:rPr lang="ru-RU" sz="2400" dirty="0">
                          <a:effectLst/>
                          <a:latin typeface="Times New Roman" panose="02020603050405020304" pitchFamily="18" charset="0"/>
                          <a:cs typeface="Times New Roman" panose="02020603050405020304" pitchFamily="18" charset="0"/>
                        </a:rPr>
                        <a:t>Ходовая часть:</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 </a:t>
                      </a:r>
                    </a:p>
                  </a:txBody>
                  <a:tcPr marL="0" marR="0" marT="0" marB="0">
                    <a:lnL>
                      <a:noFill/>
                    </a:lnL>
                    <a:lnR>
                      <a:noFill/>
                    </a:lnR>
                    <a:lnT>
                      <a:noFill/>
                    </a:lnT>
                    <a:lnB>
                      <a:noFill/>
                    </a:lnB>
                  </a:tcPr>
                </a:tc>
              </a:tr>
              <a:tr h="122323">
                <a:tc>
                  <a:txBody>
                    <a:bodyPr/>
                    <a:lstStyle/>
                    <a:p>
                      <a:r>
                        <a:rPr lang="ru-RU" sz="2400" dirty="0">
                          <a:effectLst/>
                          <a:latin typeface="Times New Roman" panose="02020603050405020304" pitchFamily="18" charset="0"/>
                          <a:cs typeface="Times New Roman" panose="02020603050405020304" pitchFamily="18" charset="0"/>
                        </a:rPr>
                        <a:t>- тип гусениц</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РМШ</a:t>
                      </a:r>
                    </a:p>
                  </a:txBody>
                  <a:tcPr marL="0" marR="0" marT="0" marB="0">
                    <a:lnL>
                      <a:noFill/>
                    </a:lnL>
                    <a:lnR>
                      <a:noFill/>
                    </a:lnR>
                    <a:lnT>
                      <a:noFill/>
                    </a:lnT>
                    <a:lnB>
                      <a:noFill/>
                    </a:lnB>
                  </a:tcPr>
                </a:tc>
              </a:tr>
              <a:tr h="122323">
                <a:tc>
                  <a:txBody>
                    <a:bodyPr/>
                    <a:lstStyle/>
                    <a:p>
                      <a:r>
                        <a:rPr lang="ru-RU" sz="2400" dirty="0">
                          <a:effectLst/>
                          <a:latin typeface="Times New Roman" panose="02020603050405020304" pitchFamily="18" charset="0"/>
                          <a:cs typeface="Times New Roman" panose="02020603050405020304" pitchFamily="18" charset="0"/>
                        </a:rPr>
                        <a:t>- количество траков, шт.</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84</a:t>
                      </a:r>
                    </a:p>
                  </a:txBody>
                  <a:tcPr marL="0" marR="0" marT="0" marB="0">
                    <a:lnL>
                      <a:noFill/>
                    </a:lnL>
                    <a:lnR>
                      <a:noFill/>
                    </a:lnR>
                    <a:lnT>
                      <a:noFill/>
                    </a:lnT>
                    <a:lnB>
                      <a:noFill/>
                    </a:lnB>
                  </a:tcPr>
                </a:tc>
              </a:tr>
              <a:tr h="122323">
                <a:tc>
                  <a:txBody>
                    <a:bodyPr/>
                    <a:lstStyle/>
                    <a:p>
                      <a:r>
                        <a:rPr lang="ru-RU" sz="2400" dirty="0">
                          <a:effectLst/>
                          <a:latin typeface="Times New Roman" panose="02020603050405020304" pitchFamily="18" charset="0"/>
                          <a:cs typeface="Times New Roman" panose="02020603050405020304" pitchFamily="18" charset="0"/>
                        </a:rPr>
                        <a:t>Удельное давление гусениц на грунт, кгс/см2</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0,63</a:t>
                      </a:r>
                    </a:p>
                  </a:txBody>
                  <a:tcPr marL="0" marR="0" marT="0" marB="0">
                    <a:lnL>
                      <a:noFill/>
                    </a:lnL>
                    <a:lnR>
                      <a:noFill/>
                    </a:lnR>
                    <a:lnT>
                      <a:noFill/>
                    </a:lnT>
                    <a:lnB>
                      <a:noFill/>
                    </a:lnB>
                  </a:tcPr>
                </a:tc>
              </a:tr>
              <a:tr h="122323">
                <a:tc>
                  <a:txBody>
                    <a:bodyPr/>
                    <a:lstStyle/>
                    <a:p>
                      <a:r>
                        <a:rPr lang="ru-RU" sz="2400" dirty="0">
                          <a:effectLst/>
                          <a:latin typeface="Times New Roman" panose="02020603050405020304" pitchFamily="18" charset="0"/>
                          <a:cs typeface="Times New Roman" panose="02020603050405020304" pitchFamily="18" charset="0"/>
                        </a:rPr>
                        <a:t>Способ десантирования</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посадочный</a:t>
                      </a:r>
                    </a:p>
                  </a:txBody>
                  <a:tcPr marL="0" marR="0" marT="0" marB="0">
                    <a:lnL>
                      <a:noFill/>
                    </a:lnL>
                    <a:lnR>
                      <a:noFill/>
                    </a:lnR>
                    <a:lnT>
                      <a:noFill/>
                    </a:lnT>
                    <a:lnB>
                      <a:noFill/>
                    </a:lnB>
                  </a:tcPr>
                </a:tc>
              </a:tr>
            </a:tbl>
          </a:graphicData>
        </a:graphic>
      </p:graphicFrame>
    </p:spTree>
    <p:extLst>
      <p:ext uri="{BB962C8B-B14F-4D97-AF65-F5344CB8AC3E}">
        <p14:creationId xmlns:p14="http://schemas.microsoft.com/office/powerpoint/2010/main" val="4866379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576542" y="1214422"/>
            <a:ext cx="7848872" cy="4367978"/>
          </a:xfrm>
          <a:prstGeom prst="roundRect">
            <a:avLst/>
          </a:prstGeom>
          <a:ln w="28575">
            <a:solidFill>
              <a:srgbClr val="FF33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latin typeface="Times New Roman" panose="02020603050405020304" pitchFamily="18" charset="0"/>
                <a:cs typeface="Times New Roman" panose="02020603050405020304" pitchFamily="18" charset="0"/>
              </a:rPr>
              <a:t>Краткая сравнительная характеристика отечественных и иностранных образцов БТВТ.</a:t>
            </a:r>
            <a:endParaRPr lang="ru-RU" sz="2400" b="1" dirty="0"/>
          </a:p>
        </p:txBody>
      </p:sp>
      <p:sp>
        <p:nvSpPr>
          <p:cNvPr id="7" name="Прямоугольник 6"/>
          <p:cNvSpPr/>
          <p:nvPr/>
        </p:nvSpPr>
        <p:spPr>
          <a:xfrm>
            <a:off x="0" y="214290"/>
            <a:ext cx="9144000" cy="792088"/>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2-й учебный вопрос</a:t>
            </a:r>
            <a:endParaRPr lang="ru-RU" sz="3200" b="1" dirty="0"/>
          </a:p>
        </p:txBody>
      </p:sp>
    </p:spTree>
    <p:extLst>
      <p:ext uri="{BB962C8B-B14F-4D97-AF65-F5344CB8AC3E}">
        <p14:creationId xmlns:p14="http://schemas.microsoft.com/office/powerpoint/2010/main" val="42378554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slide-22.jpg (1024×76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625"/>
            <a:ext cx="9144000" cy="6813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28041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image-1.jpg (720×5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8" y="0"/>
            <a:ext cx="9169558"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slide-49.jpg (1024×76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473"/>
            <a:ext cx="9144000" cy="6838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55858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bmp3_39.jpg (562×66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140"/>
            <a:ext cx="9180512" cy="6865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1150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866504791"/>
              </p:ext>
            </p:extLst>
          </p:nvPr>
        </p:nvGraphicFramePr>
        <p:xfrm>
          <a:off x="0" y="0"/>
          <a:ext cx="9108504" cy="6857999"/>
        </p:xfrm>
        <a:graphic>
          <a:graphicData uri="http://schemas.openxmlformats.org/drawingml/2006/table">
            <a:tbl>
              <a:tblPr/>
              <a:tblGrid>
                <a:gridCol w="2771800"/>
                <a:gridCol w="2088232"/>
                <a:gridCol w="2088232"/>
                <a:gridCol w="2160240"/>
              </a:tblGrid>
              <a:tr h="392209">
                <a:tc>
                  <a:txBody>
                    <a:bodyPr/>
                    <a:lstStyle/>
                    <a:p>
                      <a:pPr algn="l" fontAlgn="ctr"/>
                      <a:r>
                        <a:rPr lang="ru-RU" sz="1800" b="1" dirty="0">
                          <a:effectLst/>
                          <a:latin typeface="+mn-lt"/>
                        </a:rPr>
                        <a:t>Параметры</a:t>
                      </a:r>
                    </a:p>
                  </a:txBody>
                  <a:tcPr marL="54905" marR="54905" marT="32028" marB="32028"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A08ACD"/>
                      </a:solidFill>
                      <a:prstDash val="solid"/>
                      <a:round/>
                      <a:headEnd type="none" w="med" len="med"/>
                      <a:tailEnd type="none" w="med" len="med"/>
                    </a:lnB>
                    <a:solidFill>
                      <a:srgbClr val="EEEEEE"/>
                    </a:solidFill>
                  </a:tcPr>
                </a:tc>
                <a:tc>
                  <a:txBody>
                    <a:bodyPr/>
                    <a:lstStyle/>
                    <a:p>
                      <a:pPr algn="l" fontAlgn="ctr"/>
                      <a:r>
                        <a:rPr lang="ru-RU" sz="1800" b="1" dirty="0">
                          <a:effectLst/>
                          <a:latin typeface="+mn-lt"/>
                        </a:rPr>
                        <a:t>БМП-2</a:t>
                      </a:r>
                    </a:p>
                  </a:txBody>
                  <a:tcPr marL="54905" marR="54905" marT="32028" marB="32028"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F085CD"/>
                      </a:solidFill>
                      <a:prstDash val="solid"/>
                      <a:round/>
                      <a:headEnd type="none" w="med" len="med"/>
                      <a:tailEnd type="none" w="med" len="med"/>
                    </a:lnB>
                    <a:solidFill>
                      <a:srgbClr val="EEEEEE"/>
                    </a:solidFill>
                  </a:tcPr>
                </a:tc>
                <a:tc>
                  <a:txBody>
                    <a:bodyPr/>
                    <a:lstStyle/>
                    <a:p>
                      <a:pPr algn="l" fontAlgn="ctr"/>
                      <a:r>
                        <a:rPr lang="ru-RU" sz="1800" b="1">
                          <a:effectLst/>
                          <a:latin typeface="+mn-lt"/>
                        </a:rPr>
                        <a:t>М2 «Брэдли»</a:t>
                      </a:r>
                    </a:p>
                  </a:txBody>
                  <a:tcPr marL="54905" marR="54905" marT="32028" marB="32028"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A08ACD"/>
                      </a:solidFill>
                      <a:prstDash val="solid"/>
                      <a:round/>
                      <a:headEnd type="none" w="med" len="med"/>
                      <a:tailEnd type="none" w="med" len="med"/>
                    </a:lnB>
                    <a:solidFill>
                      <a:srgbClr val="EEEEEE"/>
                    </a:solidFill>
                  </a:tcPr>
                </a:tc>
                <a:tc>
                  <a:txBody>
                    <a:bodyPr/>
                    <a:lstStyle/>
                    <a:p>
                      <a:pPr algn="l" fontAlgn="ctr"/>
                      <a:r>
                        <a:rPr lang="en-US" sz="1800" b="1">
                          <a:effectLst/>
                          <a:latin typeface="+mn-lt"/>
                        </a:rPr>
                        <a:t>Strf 90</a:t>
                      </a:r>
                    </a:p>
                  </a:txBody>
                  <a:tcPr marL="54905" marR="54905" marT="32028" marB="32028"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908ACD"/>
                      </a:solidFill>
                      <a:prstDash val="solid"/>
                      <a:round/>
                      <a:headEnd type="none" w="med" len="med"/>
                      <a:tailEnd type="none" w="med" len="med"/>
                    </a:lnB>
                    <a:solidFill>
                      <a:srgbClr val="EEEEEE"/>
                    </a:solidFill>
                  </a:tcPr>
                </a:tc>
              </a:tr>
              <a:tr h="392209">
                <a:tc>
                  <a:txBody>
                    <a:bodyPr/>
                    <a:lstStyle/>
                    <a:p>
                      <a:pPr algn="l" fontAlgn="t"/>
                      <a:r>
                        <a:rPr lang="ru-RU" sz="1800" dirty="0">
                          <a:effectLst/>
                          <a:latin typeface="+mn-lt"/>
                        </a:rPr>
                        <a:t>Страна</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A08ACD"/>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fontAlgn="t"/>
                      <a:r>
                        <a:rPr lang="ru-RU" sz="1800" dirty="0">
                          <a:effectLst/>
                          <a:latin typeface="+mn-lt"/>
                        </a:rPr>
                        <a:t>СССР/Россия</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F085CD"/>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fontAlgn="t"/>
                      <a:r>
                        <a:rPr lang="ru-RU" sz="1800" dirty="0">
                          <a:effectLst/>
                          <a:latin typeface="+mn-lt"/>
                        </a:rPr>
                        <a:t>США</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A08ACD"/>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fontAlgn="t"/>
                      <a:r>
                        <a:rPr lang="ru-RU" sz="1800" dirty="0">
                          <a:effectLst/>
                          <a:latin typeface="+mn-lt"/>
                        </a:rPr>
                        <a:t>Швеция</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908ACD"/>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92209">
                <a:tc>
                  <a:txBody>
                    <a:bodyPr/>
                    <a:lstStyle/>
                    <a:p>
                      <a:pPr algn="l" fontAlgn="t"/>
                      <a:r>
                        <a:rPr lang="ru-RU" sz="1800">
                          <a:effectLst/>
                          <a:latin typeface="+mn-lt"/>
                        </a:rPr>
                        <a:t>Экипаж/десант, чел</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9F9F9"/>
                    </a:solidFill>
                  </a:tcPr>
                </a:tc>
                <a:tc>
                  <a:txBody>
                    <a:bodyPr/>
                    <a:lstStyle/>
                    <a:p>
                      <a:pPr algn="l" fontAlgn="t"/>
                      <a:r>
                        <a:rPr lang="ru-RU" sz="1800">
                          <a:effectLst/>
                          <a:latin typeface="+mn-lt"/>
                        </a:rPr>
                        <a:t>3/7</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9F9F9"/>
                    </a:solidFill>
                  </a:tcPr>
                </a:tc>
                <a:tc>
                  <a:txBody>
                    <a:bodyPr/>
                    <a:lstStyle/>
                    <a:p>
                      <a:pPr algn="l" fontAlgn="t"/>
                      <a:r>
                        <a:rPr lang="ru-RU" sz="1800">
                          <a:effectLst/>
                          <a:latin typeface="+mn-lt"/>
                        </a:rPr>
                        <a:t>3/6</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9F9F9"/>
                    </a:solidFill>
                  </a:tcPr>
                </a:tc>
                <a:tc>
                  <a:txBody>
                    <a:bodyPr/>
                    <a:lstStyle/>
                    <a:p>
                      <a:pPr algn="l" fontAlgn="t"/>
                      <a:r>
                        <a:rPr lang="ru-RU" sz="1800" dirty="0">
                          <a:effectLst/>
                          <a:latin typeface="+mn-lt"/>
                        </a:rPr>
                        <a:t>3/8</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9F9F9"/>
                    </a:solidFill>
                  </a:tcPr>
                </a:tc>
              </a:tr>
              <a:tr h="392209">
                <a:tc>
                  <a:txBody>
                    <a:bodyPr/>
                    <a:lstStyle/>
                    <a:p>
                      <a:pPr algn="l" fontAlgn="t"/>
                      <a:r>
                        <a:rPr lang="ru-RU" sz="1800">
                          <a:effectLst/>
                          <a:latin typeface="+mn-lt"/>
                        </a:rPr>
                        <a:t>Длина/ширина, мм</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fontAlgn="t"/>
                      <a:r>
                        <a:rPr lang="ru-RU" sz="1800">
                          <a:effectLst/>
                          <a:latin typeface="+mn-lt"/>
                        </a:rPr>
                        <a:t>6735/3150</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fontAlgn="t"/>
                      <a:r>
                        <a:rPr lang="ru-RU" sz="1800">
                          <a:effectLst/>
                          <a:latin typeface="+mn-lt"/>
                        </a:rPr>
                        <a:t>6452 /3200</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fontAlgn="t"/>
                      <a:r>
                        <a:rPr lang="ru-RU" sz="1800" dirty="0">
                          <a:effectLst/>
                          <a:latin typeface="+mn-lt"/>
                        </a:rPr>
                        <a:t>6550/3170</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1346096">
                <a:tc>
                  <a:txBody>
                    <a:bodyPr/>
                    <a:lstStyle/>
                    <a:p>
                      <a:pPr algn="l" fontAlgn="t"/>
                      <a:r>
                        <a:rPr lang="ru-RU" sz="1800">
                          <a:effectLst/>
                          <a:latin typeface="+mn-lt"/>
                        </a:rPr>
                        <a:t>Основное вооружение</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9F9F9"/>
                    </a:solidFill>
                  </a:tcPr>
                </a:tc>
                <a:tc>
                  <a:txBody>
                    <a:bodyPr/>
                    <a:lstStyle/>
                    <a:p>
                      <a:pPr algn="l" fontAlgn="t"/>
                      <a:r>
                        <a:rPr lang="ru-RU" sz="1800">
                          <a:effectLst/>
                          <a:latin typeface="+mn-lt"/>
                        </a:rPr>
                        <a:t>30-мм авт. пушка 2А42</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9F9F9"/>
                    </a:solidFill>
                  </a:tcPr>
                </a:tc>
                <a:tc>
                  <a:txBody>
                    <a:bodyPr/>
                    <a:lstStyle/>
                    <a:p>
                      <a:pPr algn="l" fontAlgn="t"/>
                      <a:r>
                        <a:rPr lang="ru-RU" sz="1800">
                          <a:effectLst/>
                          <a:latin typeface="+mn-lt"/>
                        </a:rPr>
                        <a:t>25-мм авт. пушка «Бушмастер»</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9F9F9"/>
                    </a:solidFill>
                  </a:tcPr>
                </a:tc>
                <a:tc>
                  <a:txBody>
                    <a:bodyPr/>
                    <a:lstStyle/>
                    <a:p>
                      <a:pPr algn="l" fontAlgn="t"/>
                      <a:r>
                        <a:rPr lang="ru-RU" sz="1800" dirty="0">
                          <a:effectLst/>
                          <a:latin typeface="+mn-lt"/>
                        </a:rPr>
                        <a:t>40-мм авт.</a:t>
                      </a:r>
                      <a:br>
                        <a:rPr lang="ru-RU" sz="1800" dirty="0">
                          <a:effectLst/>
                          <a:latin typeface="+mn-lt"/>
                        </a:rPr>
                      </a:br>
                      <a:r>
                        <a:rPr lang="ru-RU" sz="1800" dirty="0">
                          <a:effectLst/>
                          <a:latin typeface="+mn-lt"/>
                        </a:rPr>
                        <a:t>пушка</a:t>
                      </a:r>
                      <a:br>
                        <a:rPr lang="ru-RU" sz="1800" dirty="0">
                          <a:effectLst/>
                          <a:latin typeface="+mn-lt"/>
                        </a:rPr>
                      </a:br>
                      <a:r>
                        <a:rPr lang="ru-RU" sz="1800" dirty="0">
                          <a:effectLst/>
                          <a:latin typeface="+mn-lt"/>
                        </a:rPr>
                        <a:t>«</a:t>
                      </a:r>
                      <a:r>
                        <a:rPr lang="ru-RU" sz="1800" dirty="0" err="1">
                          <a:effectLst/>
                          <a:latin typeface="+mn-lt"/>
                        </a:rPr>
                        <a:t>Бофорс</a:t>
                      </a:r>
                      <a:r>
                        <a:rPr lang="ru-RU" sz="1800" dirty="0">
                          <a:effectLst/>
                          <a:latin typeface="+mn-lt"/>
                        </a:rPr>
                        <a:t>» L-70</a:t>
                      </a:r>
                      <a:br>
                        <a:rPr lang="ru-RU" sz="1800" dirty="0">
                          <a:effectLst/>
                          <a:latin typeface="+mn-lt"/>
                        </a:rPr>
                      </a:br>
                      <a:endParaRPr lang="ru-RU" sz="1800" dirty="0">
                        <a:effectLst/>
                        <a:latin typeface="+mn-lt"/>
                      </a:endParaRP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9F9F9"/>
                    </a:solidFill>
                  </a:tcPr>
                </a:tc>
              </a:tr>
              <a:tr h="710172">
                <a:tc>
                  <a:txBody>
                    <a:bodyPr/>
                    <a:lstStyle/>
                    <a:p>
                      <a:pPr algn="l" fontAlgn="t"/>
                      <a:r>
                        <a:rPr lang="ru-RU" sz="1800">
                          <a:effectLst/>
                          <a:latin typeface="+mn-lt"/>
                        </a:rPr>
                        <a:t>Ракетное вооружение</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fontAlgn="t"/>
                      <a:r>
                        <a:rPr lang="ru-RU" sz="1800">
                          <a:effectLst/>
                          <a:latin typeface="+mn-lt"/>
                        </a:rPr>
                        <a:t>ПТРК «Фагот»/ «Конкурс»</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fontAlgn="t"/>
                      <a:r>
                        <a:rPr lang="ru-RU" sz="1800">
                          <a:effectLst/>
                          <a:latin typeface="+mn-lt"/>
                        </a:rPr>
                        <a:t>ПТУР Т</a:t>
                      </a:r>
                      <a:r>
                        <a:rPr lang="en-US" sz="1800">
                          <a:effectLst/>
                          <a:latin typeface="+mn-lt"/>
                        </a:rPr>
                        <a:t>OW/BGM-71</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fontAlgn="t"/>
                      <a:r>
                        <a:rPr lang="ru-RU" sz="1800" dirty="0">
                          <a:effectLst/>
                          <a:latin typeface="+mn-lt"/>
                        </a:rPr>
                        <a:t>-</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92209">
                <a:tc>
                  <a:txBody>
                    <a:bodyPr/>
                    <a:lstStyle/>
                    <a:p>
                      <a:pPr algn="l" fontAlgn="t"/>
                      <a:r>
                        <a:rPr lang="ru-RU" sz="1800">
                          <a:effectLst/>
                          <a:latin typeface="+mn-lt"/>
                        </a:rPr>
                        <a:t>Бронирование, мм</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9F9F9"/>
                    </a:solidFill>
                  </a:tcPr>
                </a:tc>
                <a:tc>
                  <a:txBody>
                    <a:bodyPr/>
                    <a:lstStyle/>
                    <a:p>
                      <a:pPr algn="l" fontAlgn="t"/>
                      <a:r>
                        <a:rPr lang="ru-RU" sz="1800">
                          <a:effectLst/>
                          <a:latin typeface="+mn-lt"/>
                        </a:rPr>
                        <a:t>6-23</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9F9F9"/>
                    </a:solidFill>
                  </a:tcPr>
                </a:tc>
                <a:tc>
                  <a:txBody>
                    <a:bodyPr/>
                    <a:lstStyle/>
                    <a:p>
                      <a:pPr algn="l" fontAlgn="t"/>
                      <a:r>
                        <a:rPr lang="ru-RU" sz="1800">
                          <a:effectLst/>
                          <a:latin typeface="+mn-lt"/>
                        </a:rPr>
                        <a:t>14-25</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9F9F9"/>
                    </a:solidFill>
                  </a:tcPr>
                </a:tc>
                <a:tc>
                  <a:txBody>
                    <a:bodyPr/>
                    <a:lstStyle/>
                    <a:p>
                      <a:pPr algn="l" fontAlgn="t"/>
                      <a:r>
                        <a:rPr lang="ru-RU" sz="1800" dirty="0">
                          <a:effectLst/>
                          <a:latin typeface="+mn-lt"/>
                        </a:rPr>
                        <a:t>до 30</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9F9F9"/>
                    </a:solidFill>
                  </a:tcPr>
                </a:tc>
              </a:tr>
              <a:tr h="392209">
                <a:tc>
                  <a:txBody>
                    <a:bodyPr/>
                    <a:lstStyle/>
                    <a:p>
                      <a:pPr algn="l" fontAlgn="t"/>
                      <a:r>
                        <a:rPr lang="ru-RU" sz="1800">
                          <a:effectLst/>
                          <a:latin typeface="+mn-lt"/>
                        </a:rPr>
                        <a:t>Масса, т</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fontAlgn="t"/>
                      <a:r>
                        <a:rPr lang="ru-RU" sz="1800">
                          <a:effectLst/>
                          <a:latin typeface="+mn-lt"/>
                        </a:rPr>
                        <a:t>14</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fontAlgn="t"/>
                      <a:r>
                        <a:rPr lang="ru-RU" sz="1800">
                          <a:effectLst/>
                          <a:latin typeface="+mn-lt"/>
                        </a:rPr>
                        <a:t>от 22</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fontAlgn="t"/>
                      <a:r>
                        <a:rPr lang="ru-RU" sz="1800" dirty="0">
                          <a:effectLst/>
                          <a:latin typeface="+mn-lt"/>
                        </a:rPr>
                        <a:t>23-35</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1028134">
                <a:tc>
                  <a:txBody>
                    <a:bodyPr/>
                    <a:lstStyle/>
                    <a:p>
                      <a:pPr algn="l" fontAlgn="t"/>
                      <a:r>
                        <a:rPr lang="ru-RU" sz="1800">
                          <a:effectLst/>
                          <a:latin typeface="+mn-lt"/>
                        </a:rPr>
                        <a:t>Скорость передвижения</a:t>
                      </a:r>
                      <a:br>
                        <a:rPr lang="ru-RU" sz="1800">
                          <a:effectLst/>
                          <a:latin typeface="+mn-lt"/>
                        </a:rPr>
                      </a:br>
                      <a:r>
                        <a:rPr lang="ru-RU" sz="1800">
                          <a:effectLst/>
                          <a:latin typeface="+mn-lt"/>
                        </a:rPr>
                        <a:t>по шоссе</a:t>
                      </a:r>
                      <a:br>
                        <a:rPr lang="ru-RU" sz="1800">
                          <a:effectLst/>
                          <a:latin typeface="+mn-lt"/>
                        </a:rPr>
                      </a:br>
                      <a:endParaRPr lang="ru-RU" sz="1800">
                        <a:effectLst/>
                        <a:latin typeface="+mn-lt"/>
                      </a:endParaRP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9F9F9"/>
                    </a:solidFill>
                  </a:tcPr>
                </a:tc>
                <a:tc>
                  <a:txBody>
                    <a:bodyPr/>
                    <a:lstStyle/>
                    <a:p>
                      <a:pPr algn="l" fontAlgn="t"/>
                      <a:r>
                        <a:rPr lang="ru-RU" sz="1800">
                          <a:effectLst/>
                          <a:latin typeface="+mn-lt"/>
                        </a:rPr>
                        <a:t>65</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9F9F9"/>
                    </a:solidFill>
                  </a:tcPr>
                </a:tc>
                <a:tc>
                  <a:txBody>
                    <a:bodyPr/>
                    <a:lstStyle/>
                    <a:p>
                      <a:pPr algn="l" fontAlgn="t"/>
                      <a:r>
                        <a:rPr lang="ru-RU" sz="1800">
                          <a:effectLst/>
                          <a:latin typeface="+mn-lt"/>
                        </a:rPr>
                        <a:t>66</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9F9F9"/>
                    </a:solidFill>
                  </a:tcPr>
                </a:tc>
                <a:tc>
                  <a:txBody>
                    <a:bodyPr/>
                    <a:lstStyle/>
                    <a:p>
                      <a:pPr algn="l" fontAlgn="t"/>
                      <a:r>
                        <a:rPr lang="ru-RU" sz="1800" dirty="0">
                          <a:effectLst/>
                          <a:latin typeface="+mn-lt"/>
                        </a:rPr>
                        <a:t>70</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9F9F9"/>
                    </a:solidFill>
                  </a:tcPr>
                </a:tc>
              </a:tr>
              <a:tr h="392209">
                <a:tc>
                  <a:txBody>
                    <a:bodyPr/>
                    <a:lstStyle/>
                    <a:p>
                      <a:pPr algn="l" fontAlgn="t"/>
                      <a:r>
                        <a:rPr lang="ru-RU" sz="1800">
                          <a:effectLst/>
                          <a:latin typeface="+mn-lt"/>
                        </a:rPr>
                        <a:t>Запас хода, км</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3F3F3"/>
                    </a:solidFill>
                  </a:tcPr>
                </a:tc>
                <a:tc>
                  <a:txBody>
                    <a:bodyPr/>
                    <a:lstStyle/>
                    <a:p>
                      <a:pPr algn="l" fontAlgn="t"/>
                      <a:r>
                        <a:rPr lang="ru-RU" sz="1800">
                          <a:effectLst/>
                          <a:latin typeface="+mn-lt"/>
                        </a:rPr>
                        <a:t>600 км</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3F3F3"/>
                    </a:solidFill>
                  </a:tcPr>
                </a:tc>
                <a:tc>
                  <a:txBody>
                    <a:bodyPr/>
                    <a:lstStyle/>
                    <a:p>
                      <a:pPr algn="l" fontAlgn="t"/>
                      <a:r>
                        <a:rPr lang="ru-RU" sz="1800">
                          <a:effectLst/>
                          <a:latin typeface="+mn-lt"/>
                        </a:rPr>
                        <a:t>480 км</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3F3F3"/>
                    </a:solidFill>
                  </a:tcPr>
                </a:tc>
                <a:tc>
                  <a:txBody>
                    <a:bodyPr/>
                    <a:lstStyle/>
                    <a:p>
                      <a:pPr algn="l" fontAlgn="t"/>
                      <a:r>
                        <a:rPr lang="ru-RU" sz="1800" dirty="0">
                          <a:effectLst/>
                          <a:latin typeface="+mn-lt"/>
                        </a:rPr>
                        <a:t>320 км</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3F3F3"/>
                    </a:solidFill>
                  </a:tcPr>
                </a:tc>
              </a:tr>
              <a:tr h="1028134">
                <a:tc>
                  <a:txBody>
                    <a:bodyPr/>
                    <a:lstStyle/>
                    <a:p>
                      <a:pPr algn="l" fontAlgn="t"/>
                      <a:r>
                        <a:rPr lang="ru-RU" sz="1800">
                          <a:effectLst/>
                          <a:latin typeface="+mn-lt"/>
                        </a:rPr>
                        <a:t>Преодолеваемые</a:t>
                      </a:r>
                      <a:br>
                        <a:rPr lang="ru-RU" sz="1800">
                          <a:effectLst/>
                          <a:latin typeface="+mn-lt"/>
                        </a:rPr>
                      </a:br>
                      <a:r>
                        <a:rPr lang="ru-RU" sz="1800">
                          <a:effectLst/>
                          <a:latin typeface="+mn-lt"/>
                        </a:rPr>
                        <a:t>препятствия ров/стена, м</a:t>
                      </a:r>
                      <a:br>
                        <a:rPr lang="ru-RU" sz="1800">
                          <a:effectLst/>
                          <a:latin typeface="+mn-lt"/>
                        </a:rPr>
                      </a:br>
                      <a:endParaRPr lang="ru-RU" sz="1800">
                        <a:effectLst/>
                        <a:latin typeface="+mn-lt"/>
                      </a:endParaRP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9F9F9"/>
                    </a:solidFill>
                  </a:tcPr>
                </a:tc>
                <a:tc>
                  <a:txBody>
                    <a:bodyPr/>
                    <a:lstStyle/>
                    <a:p>
                      <a:pPr algn="l" fontAlgn="t"/>
                      <a:r>
                        <a:rPr lang="ru-RU" sz="1800">
                          <a:effectLst/>
                          <a:latin typeface="+mn-lt"/>
                        </a:rPr>
                        <a:t>2,5/07</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9F9F9"/>
                    </a:solidFill>
                  </a:tcPr>
                </a:tc>
                <a:tc>
                  <a:txBody>
                    <a:bodyPr/>
                    <a:lstStyle/>
                    <a:p>
                      <a:pPr algn="l" fontAlgn="t"/>
                      <a:r>
                        <a:rPr lang="ru-RU" sz="1800" dirty="0">
                          <a:effectLst/>
                          <a:latin typeface="+mn-lt"/>
                        </a:rPr>
                        <a:t>2,5/0,9</a:t>
                      </a:r>
                    </a:p>
                  </a:txBody>
                  <a:tcPr marL="54905" marR="54905" marT="32028" marB="32028">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9F9F9"/>
                    </a:solidFill>
                  </a:tcPr>
                </a:tc>
                <a:tc>
                  <a:txBody>
                    <a:bodyPr/>
                    <a:lstStyle/>
                    <a:p>
                      <a:endParaRPr lang="ru-RU" sz="1800" dirty="0">
                        <a:latin typeface="+mn-lt"/>
                      </a:endParaRPr>
                    </a:p>
                  </a:txBody>
                  <a:tcPr marL="43924" marR="43924" marT="21962" marB="21962">
                    <a:lnL w="9525" cap="flat" cmpd="sng" algn="ctr">
                      <a:solidFill>
                        <a:srgbClr val="CCCCCC"/>
                      </a:solidFill>
                      <a:prstDash val="solid"/>
                      <a:round/>
                      <a:headEnd type="none" w="med" len="med"/>
                      <a:tailEnd type="none" w="med" len="med"/>
                    </a:lnL>
                    <a:lnT w="9525" cap="flat" cmpd="sng" algn="ctr">
                      <a:solidFill>
                        <a:srgbClr val="CCCCCC"/>
                      </a:solidFill>
                      <a:prstDash val="solid"/>
                      <a:round/>
                      <a:headEnd type="none" w="med" len="med"/>
                      <a:tailEnd type="none" w="med" len="med"/>
                    </a:lnT>
                  </a:tcPr>
                </a:tc>
              </a:tr>
            </a:tbl>
          </a:graphicData>
        </a:graphic>
      </p:graphicFrame>
      <p:sp>
        <p:nvSpPr>
          <p:cNvPr id="3" name="Rectangle 1"/>
          <p:cNvSpPr>
            <a:spLocks noChangeArrowheads="1"/>
          </p:cNvSpPr>
          <p:nvPr/>
        </p:nvSpPr>
        <p:spPr bwMode="auto">
          <a:xfrm>
            <a:off x="3038475" y="14541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chemeClr val="tx1"/>
                </a:solidFill>
                <a:effectLst/>
                <a:latin typeface="Arial" charset="0"/>
                <a:cs typeface="Arial" charset="0"/>
              </a:rPr>
              <a:t/>
            </a:r>
            <a:br>
              <a:rPr kumimoji="0" lang="ru-RU" altLang="ru-RU" sz="1800" b="0" i="0" u="none" strike="noStrike" cap="none" normalizeH="0" baseline="0" smtClean="0">
                <a:ln>
                  <a:noFill/>
                </a:ln>
                <a:solidFill>
                  <a:schemeClr val="tx1"/>
                </a:solidFill>
                <a:effectLst/>
                <a:latin typeface="Arial" charset="0"/>
                <a:cs typeface="Arial" charset="0"/>
              </a:rPr>
            </a:br>
            <a:endParaRPr kumimoji="0" lang="ru-RU" altLang="ru-RU"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5566305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37e921eb58466416104b9fe328e04392--heavy-metal-armour.jpg (500×7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27459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4118104634"/>
              </p:ext>
            </p:extLst>
          </p:nvPr>
        </p:nvGraphicFramePr>
        <p:xfrm>
          <a:off x="35495" y="34275"/>
          <a:ext cx="9071992" cy="6792709"/>
        </p:xfrm>
        <a:graphic>
          <a:graphicData uri="http://schemas.openxmlformats.org/drawingml/2006/table">
            <a:tbl>
              <a:tblPr/>
              <a:tblGrid>
                <a:gridCol w="1472868"/>
                <a:gridCol w="988166"/>
                <a:gridCol w="612385"/>
                <a:gridCol w="1252602"/>
                <a:gridCol w="1252602"/>
                <a:gridCol w="1002082"/>
                <a:gridCol w="1002082"/>
                <a:gridCol w="779397"/>
                <a:gridCol w="709808"/>
              </a:tblGrid>
              <a:tr h="379967">
                <a:tc gridSpan="9">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Характеристики сравнения</a:t>
                      </a:r>
                    </a:p>
                  </a:txBody>
                  <a:tcPr marL="0" marR="0" marT="0" marB="0">
                    <a:lnL>
                      <a:noFill/>
                    </a:lnL>
                    <a:lnR>
                      <a:noFill/>
                    </a:lnR>
                    <a:lnT>
                      <a:noFill/>
                    </a:lnT>
                    <a:lnB>
                      <a:noFill/>
                    </a:lnB>
                    <a:solidFill>
                      <a:srgbClr val="C0C0C0"/>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759936">
                <a:tc rowSpan="2">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Тип</a:t>
                      </a:r>
                    </a:p>
                  </a:txBody>
                  <a:tcPr marL="0" marR="0" marT="0" marB="0">
                    <a:lnL>
                      <a:noFill/>
                    </a:lnL>
                    <a:lnR>
                      <a:noFill/>
                    </a:lnR>
                    <a:lnT>
                      <a:noFill/>
                    </a:lnT>
                    <a:lnB>
                      <a:noFill/>
                    </a:lnB>
                    <a:solidFill>
                      <a:srgbClr val="E0E0E0"/>
                    </a:solidFill>
                  </a:tcPr>
                </a:tc>
                <a:tc rowSpan="2">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Страна-произво­дитель</a:t>
                      </a:r>
                    </a:p>
                  </a:txBody>
                  <a:tcPr marL="0" marR="0" marT="0" marB="0">
                    <a:lnL>
                      <a:noFill/>
                    </a:lnL>
                    <a:lnR>
                      <a:noFill/>
                    </a:lnR>
                    <a:lnT>
                      <a:noFill/>
                    </a:lnT>
                    <a:lnB>
                      <a:noFill/>
                    </a:lnB>
                    <a:solidFill>
                      <a:srgbClr val="E0E0E0"/>
                    </a:solidFill>
                  </a:tcPr>
                </a:tc>
                <a:tc rowSpan="2">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Б.вес, т.</a:t>
                      </a:r>
                    </a:p>
                  </a:txBody>
                  <a:tcPr marL="0" marR="0" marT="0" marB="0">
                    <a:lnL>
                      <a:noFill/>
                    </a:lnL>
                    <a:lnR>
                      <a:noFill/>
                    </a:lnR>
                    <a:lnT>
                      <a:noFill/>
                    </a:lnT>
                    <a:lnB>
                      <a:noFill/>
                    </a:lnB>
                    <a:solidFill>
                      <a:srgbClr val="E0E0E0"/>
                    </a:solidFill>
                  </a:tcPr>
                </a:tc>
                <a:tc gridSpan="2">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Бронепробиваемость (мм./60</a:t>
                      </a:r>
                      <a:r>
                        <a:rPr lang="ru-RU" sz="2000" b="0" baseline="30000">
                          <a:solidFill>
                            <a:srgbClr val="000000"/>
                          </a:solidFill>
                          <a:effectLst/>
                          <a:latin typeface="Times New Roman" panose="02020603050405020304" pitchFamily="18" charset="0"/>
                          <a:cs typeface="Times New Roman" panose="02020603050405020304" pitchFamily="18" charset="0"/>
                        </a:rPr>
                        <a:t>0</a:t>
                      </a:r>
                      <a:r>
                        <a:rPr lang="ru-RU" sz="2000" b="0">
                          <a:solidFill>
                            <a:srgbClr val="000000"/>
                          </a:solidFill>
                          <a:effectLst/>
                          <a:latin typeface="Times New Roman" panose="02020603050405020304" pitchFamily="18" charset="0"/>
                          <a:cs typeface="Times New Roman" panose="02020603050405020304" pitchFamily="18" charset="0"/>
                        </a:rPr>
                        <a:t>)</a:t>
                      </a:r>
                    </a:p>
                  </a:txBody>
                  <a:tcPr marL="0" marR="0" marT="0" marB="0">
                    <a:lnL>
                      <a:noFill/>
                    </a:lnL>
                    <a:lnR>
                      <a:noFill/>
                    </a:lnR>
                    <a:lnT>
                      <a:noFill/>
                    </a:lnT>
                    <a:lnB>
                      <a:noFill/>
                    </a:lnB>
                    <a:solidFill>
                      <a:srgbClr val="E0E0E0"/>
                    </a:solidFill>
                  </a:tcPr>
                </a:tc>
                <a:tc hMerge="1">
                  <a:txBody>
                    <a:bodyPr/>
                    <a:lstStyle/>
                    <a:p>
                      <a:endParaRPr lang="ru-RU"/>
                    </a:p>
                  </a:txBody>
                  <a:tcPr/>
                </a:tc>
                <a:tc gridSpan="2">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Защита </a:t>
                      </a:r>
                      <a:r>
                        <a:rPr lang="ru-RU" sz="2000" b="0" dirty="0" err="1">
                          <a:solidFill>
                            <a:srgbClr val="000000"/>
                          </a:solidFill>
                          <a:effectLst/>
                          <a:latin typeface="Times New Roman" panose="02020603050405020304" pitchFamily="18" charset="0"/>
                          <a:cs typeface="Times New Roman" panose="02020603050405020304" pitchFamily="18" charset="0"/>
                        </a:rPr>
                        <a:t>экв</a:t>
                      </a:r>
                      <a:r>
                        <a:rPr lang="ru-RU" sz="2000" b="0" dirty="0">
                          <a:solidFill>
                            <a:srgbClr val="000000"/>
                          </a:solidFill>
                          <a:effectLst/>
                          <a:latin typeface="Times New Roman" panose="02020603050405020304" pitchFamily="18" charset="0"/>
                          <a:cs typeface="Times New Roman" panose="02020603050405020304" pitchFamily="18" charset="0"/>
                        </a:rPr>
                        <a:t>. (мм.)</a:t>
                      </a:r>
                    </a:p>
                  </a:txBody>
                  <a:tcPr marL="0" marR="0" marT="0" marB="0">
                    <a:lnL>
                      <a:noFill/>
                    </a:lnL>
                    <a:lnR>
                      <a:noFill/>
                    </a:lnR>
                    <a:lnT>
                      <a:noFill/>
                    </a:lnT>
                    <a:lnB>
                      <a:noFill/>
                    </a:lnB>
                    <a:solidFill>
                      <a:srgbClr val="E0E0E0"/>
                    </a:solidFill>
                  </a:tcPr>
                </a:tc>
                <a:tc hMerge="1">
                  <a:txBody>
                    <a:bodyPr/>
                    <a:lstStyle/>
                    <a:p>
                      <a:endParaRPr lang="ru-RU"/>
                    </a:p>
                  </a:txBody>
                  <a:tcPr/>
                </a:tc>
                <a:tc rowSpan="2">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Уд. мощ­ность,  л.с./т.</a:t>
                      </a:r>
                    </a:p>
                  </a:txBody>
                  <a:tcPr marL="0" marR="0" marT="0" marB="0">
                    <a:lnL>
                      <a:noFill/>
                    </a:lnL>
                    <a:lnR>
                      <a:noFill/>
                    </a:lnR>
                    <a:lnT>
                      <a:noFill/>
                    </a:lnT>
                    <a:lnB>
                      <a:noFill/>
                    </a:lnB>
                    <a:solidFill>
                      <a:srgbClr val="E0E0E0"/>
                    </a:solidFill>
                  </a:tcPr>
                </a:tc>
                <a:tc rowSpan="2">
                  <a:txBody>
                    <a:bodyPr/>
                    <a:lstStyle/>
                    <a:p>
                      <a:pPr algn="ctr"/>
                      <a:r>
                        <a:rPr lang="en-US" sz="2000" b="0">
                          <a:solidFill>
                            <a:srgbClr val="000000"/>
                          </a:solidFill>
                          <a:effectLst/>
                          <a:latin typeface="Times New Roman" panose="02020603050405020304" pitchFamily="18" charset="0"/>
                          <a:cs typeface="Times New Roman" panose="02020603050405020304" pitchFamily="18" charset="0"/>
                        </a:rPr>
                        <a:t>V </a:t>
                      </a:r>
                      <a:r>
                        <a:rPr lang="ru-RU" sz="2000" b="0">
                          <a:solidFill>
                            <a:srgbClr val="000000"/>
                          </a:solidFill>
                          <a:effectLst/>
                          <a:latin typeface="Times New Roman" panose="02020603050405020304" pitchFamily="18" charset="0"/>
                          <a:cs typeface="Times New Roman" panose="02020603050405020304" pitchFamily="18" charset="0"/>
                        </a:rPr>
                        <a:t>ср., км./ч.</a:t>
                      </a:r>
                    </a:p>
                  </a:txBody>
                  <a:tcPr marL="0" marR="0" marT="0" marB="0">
                    <a:lnL>
                      <a:noFill/>
                    </a:lnL>
                    <a:lnR>
                      <a:noFill/>
                    </a:lnR>
                    <a:lnT>
                      <a:noFill/>
                    </a:lnT>
                    <a:lnB>
                      <a:noFill/>
                    </a:lnB>
                    <a:solidFill>
                      <a:srgbClr val="E0E0E0"/>
                    </a:solidFill>
                  </a:tcPr>
                </a:tc>
              </a:tr>
              <a:tr h="759936">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БПС</a:t>
                      </a:r>
                    </a:p>
                  </a:txBody>
                  <a:tcPr marL="0" marR="0" marT="0" marB="0">
                    <a:lnL>
                      <a:noFill/>
                    </a:lnL>
                    <a:lnR>
                      <a:noFill/>
                    </a:lnR>
                    <a:lnT>
                      <a:noFill/>
                    </a:lnT>
                    <a:lnB>
                      <a:noFill/>
                    </a:lnB>
                    <a:solidFill>
                      <a:srgbClr val="E0E0E0"/>
                    </a:solidFill>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КС</a:t>
                      </a:r>
                    </a:p>
                  </a:txBody>
                  <a:tcPr marL="0" marR="0" marT="0" marB="0">
                    <a:lnL>
                      <a:noFill/>
                    </a:lnL>
                    <a:lnR>
                      <a:noFill/>
                    </a:lnR>
                    <a:lnT>
                      <a:noFill/>
                    </a:lnT>
                    <a:lnB>
                      <a:noFill/>
                    </a:lnB>
                    <a:solidFill>
                      <a:srgbClr val="E0E0E0"/>
                    </a:solidFill>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от БПС</a:t>
                      </a:r>
                    </a:p>
                  </a:txBody>
                  <a:tcPr marL="0" marR="0" marT="0" marB="0">
                    <a:lnL>
                      <a:noFill/>
                    </a:lnL>
                    <a:lnR>
                      <a:noFill/>
                    </a:lnR>
                    <a:lnT>
                      <a:noFill/>
                    </a:lnT>
                    <a:lnB>
                      <a:noFill/>
                    </a:lnB>
                    <a:solidFill>
                      <a:srgbClr val="E0E0E0"/>
                    </a:solidFill>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от КС</a:t>
                      </a:r>
                    </a:p>
                  </a:txBody>
                  <a:tcPr marL="0" marR="0" marT="0" marB="0">
                    <a:lnL>
                      <a:noFill/>
                    </a:lnL>
                    <a:lnR>
                      <a:noFill/>
                    </a:lnR>
                    <a:lnT>
                      <a:noFill/>
                    </a:lnT>
                    <a:lnB>
                      <a:noFill/>
                    </a:lnB>
                    <a:solidFill>
                      <a:srgbClr val="E0E0E0"/>
                    </a:solidFill>
                  </a:tcPr>
                </a:tc>
                <a:tc vMerge="1">
                  <a:txBody>
                    <a:bodyPr/>
                    <a:lstStyle/>
                    <a:p>
                      <a:endParaRPr lang="ru-RU"/>
                    </a:p>
                  </a:txBody>
                  <a:tcPr/>
                </a:tc>
                <a:tc vMerge="1">
                  <a:txBody>
                    <a:bodyPr/>
                    <a:lstStyle/>
                    <a:p>
                      <a:endParaRPr lang="ru-RU"/>
                    </a:p>
                  </a:txBody>
                  <a:tcPr/>
                </a:tc>
              </a:tr>
              <a:tr h="379967">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М1</a:t>
                      </a:r>
                    </a:p>
                  </a:txBody>
                  <a:tcPr marL="0" marR="0" marT="0" marB="0">
                    <a:lnL>
                      <a:noFill/>
                    </a:lnL>
                    <a:lnR>
                      <a:noFill/>
                    </a:lnR>
                    <a:lnT>
                      <a:noFill/>
                    </a:lnT>
                    <a:lnB>
                      <a:noFill/>
                    </a:lnB>
                  </a:tcPr>
                </a:tc>
                <a:tc rowSpan="3">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США</a:t>
                      </a:r>
                    </a:p>
                  </a:txBody>
                  <a:tcPr marL="0" marR="0" marT="0" marB="0" anchor="ctr">
                    <a:lnL>
                      <a:noFill/>
                    </a:lnL>
                    <a:lnR>
                      <a:noFill/>
                    </a:lnR>
                    <a:lnT>
                      <a:noFill/>
                    </a:lnT>
                    <a:lnB>
                      <a:noFill/>
                    </a:lnB>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54,5</a:t>
                      </a:r>
                    </a:p>
                  </a:txBody>
                  <a:tcPr marL="0" marR="0" marT="0" marB="0">
                    <a:lnL>
                      <a:noFill/>
                    </a:lnL>
                    <a:lnR>
                      <a:noFill/>
                    </a:lnR>
                    <a:lnT>
                      <a:noFill/>
                    </a:lnT>
                    <a:lnB>
                      <a:noFill/>
                    </a:lnB>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220</a:t>
                      </a:r>
                    </a:p>
                  </a:txBody>
                  <a:tcPr marL="0" marR="0" marT="0" marB="0">
                    <a:lnL>
                      <a:noFill/>
                    </a:lnL>
                    <a:lnR>
                      <a:noFill/>
                    </a:lnR>
                    <a:lnT>
                      <a:noFill/>
                    </a:lnT>
                    <a:lnB>
                      <a:noFill/>
                    </a:lnB>
                  </a:tcPr>
                </a:tc>
                <a:tc rowSpan="5">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220</a:t>
                      </a:r>
                    </a:p>
                  </a:txBody>
                  <a:tcPr marL="0" marR="0" marT="0" marB="0" anchor="ctr">
                    <a:lnL>
                      <a:noFill/>
                    </a:lnL>
                    <a:lnR>
                      <a:noFill/>
                    </a:lnR>
                    <a:lnT>
                      <a:noFill/>
                    </a:lnT>
                    <a:lnB>
                      <a:noFill/>
                    </a:lnB>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380</a:t>
                      </a:r>
                    </a:p>
                  </a:txBody>
                  <a:tcPr marL="0" marR="0" marT="0" marB="0" anchor="ctr">
                    <a:lnL>
                      <a:noFill/>
                    </a:lnL>
                    <a:lnR>
                      <a:noFill/>
                    </a:lnR>
                    <a:lnT>
                      <a:noFill/>
                    </a:lnT>
                    <a:lnB>
                      <a:noFill/>
                    </a:lnB>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500</a:t>
                      </a:r>
                    </a:p>
                  </a:txBody>
                  <a:tcPr marL="0" marR="0" marT="0" marB="0" anchor="ctr">
                    <a:lnL>
                      <a:noFill/>
                    </a:lnL>
                    <a:lnR>
                      <a:noFill/>
                    </a:lnR>
                    <a:lnT>
                      <a:noFill/>
                    </a:lnT>
                    <a:lnB>
                      <a:noFill/>
                    </a:lnB>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27,5</a:t>
                      </a:r>
                    </a:p>
                  </a:txBody>
                  <a:tcPr marL="0" marR="0" marT="0" marB="0" anchor="ctr">
                    <a:lnL>
                      <a:noFill/>
                    </a:lnL>
                    <a:lnR>
                      <a:noFill/>
                    </a:lnR>
                    <a:lnT>
                      <a:noFill/>
                    </a:lnT>
                    <a:lnB>
                      <a:noFill/>
                    </a:lnB>
                  </a:tcPr>
                </a:tc>
                <a:tc rowSpan="3">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48…50</a:t>
                      </a:r>
                    </a:p>
                  </a:txBody>
                  <a:tcPr marL="0" marR="0" marT="0" marB="0" anchor="ctr">
                    <a:lnL>
                      <a:noFill/>
                    </a:lnL>
                    <a:lnR>
                      <a:noFill/>
                    </a:lnR>
                    <a:lnT>
                      <a:noFill/>
                    </a:lnT>
                    <a:lnB>
                      <a:noFill/>
                    </a:lnB>
                  </a:tcPr>
                </a:tc>
              </a:tr>
              <a:tr h="379967">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М1А1</a:t>
                      </a:r>
                    </a:p>
                  </a:txBody>
                  <a:tcPr marL="0" marR="0" marT="0" marB="0">
                    <a:lnL>
                      <a:noFill/>
                    </a:lnL>
                    <a:lnR>
                      <a:noFill/>
                    </a:lnR>
                    <a:lnT>
                      <a:noFill/>
                    </a:lnT>
                    <a:lnB>
                      <a:noFill/>
                    </a:lnB>
                  </a:tcPr>
                </a:tc>
                <a:tc vMerge="1">
                  <a:txBody>
                    <a:bodyPr/>
                    <a:lstStyle/>
                    <a:p>
                      <a:endParaRPr lang="ru-RU"/>
                    </a:p>
                  </a:txBody>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57,2</a:t>
                      </a:r>
                    </a:p>
                  </a:txBody>
                  <a:tcPr marL="0" marR="0" marT="0" marB="0">
                    <a:lnL>
                      <a:noFill/>
                    </a:lnL>
                    <a:lnR>
                      <a:noFill/>
                    </a:lnR>
                    <a:lnT>
                      <a:noFill/>
                    </a:lnT>
                    <a:lnB>
                      <a:noFill/>
                    </a:lnB>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270</a:t>
                      </a:r>
                    </a:p>
                  </a:txBody>
                  <a:tcPr marL="0" marR="0" marT="0" marB="0">
                    <a:lnL>
                      <a:noFill/>
                    </a:lnL>
                    <a:lnR>
                      <a:noFill/>
                    </a:lnR>
                    <a:lnT>
                      <a:noFill/>
                    </a:lnT>
                    <a:lnB>
                      <a:noFill/>
                    </a:lnB>
                  </a:tcPr>
                </a:tc>
                <a:tc vMerge="1">
                  <a:txBody>
                    <a:bodyPr/>
                    <a:lstStyle/>
                    <a:p>
                      <a:endParaRPr lang="ru-RU"/>
                    </a:p>
                  </a:txBody>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500</a:t>
                      </a:r>
                    </a:p>
                  </a:txBody>
                  <a:tcPr marL="0" marR="0" marT="0" marB="0" anchor="ctr">
                    <a:lnL>
                      <a:noFill/>
                    </a:lnL>
                    <a:lnR>
                      <a:noFill/>
                    </a:lnR>
                    <a:lnT>
                      <a:noFill/>
                    </a:lnT>
                    <a:lnB>
                      <a:noFill/>
                    </a:lnB>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700</a:t>
                      </a:r>
                    </a:p>
                  </a:txBody>
                  <a:tcPr marL="0" marR="0" marT="0" marB="0" anchor="ctr">
                    <a:lnL>
                      <a:noFill/>
                    </a:lnL>
                    <a:lnR>
                      <a:noFill/>
                    </a:lnR>
                    <a:lnT>
                      <a:noFill/>
                    </a:lnT>
                    <a:lnB>
                      <a:noFill/>
                    </a:lnB>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26,2</a:t>
                      </a:r>
                    </a:p>
                  </a:txBody>
                  <a:tcPr marL="0" marR="0" marT="0" marB="0" anchor="ctr">
                    <a:lnL>
                      <a:noFill/>
                    </a:lnL>
                    <a:lnR>
                      <a:noFill/>
                    </a:lnR>
                    <a:lnT>
                      <a:noFill/>
                    </a:lnT>
                    <a:lnB>
                      <a:noFill/>
                    </a:lnB>
                  </a:tcPr>
                </a:tc>
                <a:tc vMerge="1">
                  <a:txBody>
                    <a:bodyPr/>
                    <a:lstStyle/>
                    <a:p>
                      <a:endParaRPr lang="ru-RU"/>
                    </a:p>
                  </a:txBody>
                  <a:tcPr/>
                </a:tc>
              </a:tr>
              <a:tr h="379967">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М1А2</a:t>
                      </a:r>
                    </a:p>
                  </a:txBody>
                  <a:tcPr marL="0" marR="0" marT="0" marB="0">
                    <a:lnL>
                      <a:noFill/>
                    </a:lnL>
                    <a:lnR>
                      <a:noFill/>
                    </a:lnR>
                    <a:lnT>
                      <a:noFill/>
                    </a:lnT>
                    <a:lnB>
                      <a:noFill/>
                    </a:lnB>
                  </a:tcPr>
                </a:tc>
                <a:tc vMerge="1">
                  <a:txBody>
                    <a:bodyPr/>
                    <a:lstStyle/>
                    <a:p>
                      <a:endParaRPr lang="ru-RU"/>
                    </a:p>
                  </a:txBody>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62,5</a:t>
                      </a:r>
                    </a:p>
                  </a:txBody>
                  <a:tcPr marL="0" marR="0" marT="0" marB="0">
                    <a:lnL>
                      <a:noFill/>
                    </a:lnL>
                    <a:lnR>
                      <a:noFill/>
                    </a:lnR>
                    <a:lnT>
                      <a:noFill/>
                    </a:lnT>
                    <a:lnB>
                      <a:noFill/>
                    </a:lnB>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350</a:t>
                      </a:r>
                    </a:p>
                  </a:txBody>
                  <a:tcPr marL="0" marR="0" marT="0" marB="0">
                    <a:lnL>
                      <a:noFill/>
                    </a:lnL>
                    <a:lnR>
                      <a:noFill/>
                    </a:lnR>
                    <a:lnT>
                      <a:noFill/>
                    </a:lnT>
                    <a:lnB>
                      <a:noFill/>
                    </a:lnB>
                  </a:tcPr>
                </a:tc>
                <a:tc vMerge="1">
                  <a:txBody>
                    <a:bodyPr/>
                    <a:lstStyle/>
                    <a:p>
                      <a:endParaRPr lang="ru-RU"/>
                    </a:p>
                  </a:txBody>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700</a:t>
                      </a:r>
                    </a:p>
                  </a:txBody>
                  <a:tcPr marL="0" marR="0" marT="0" marB="0" anchor="ctr">
                    <a:lnL>
                      <a:noFill/>
                    </a:lnL>
                    <a:lnR>
                      <a:noFill/>
                    </a:lnR>
                    <a:lnT>
                      <a:noFill/>
                    </a:lnT>
                    <a:lnB>
                      <a:noFill/>
                    </a:lnB>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900</a:t>
                      </a:r>
                    </a:p>
                  </a:txBody>
                  <a:tcPr marL="0" marR="0" marT="0" marB="0" anchor="ctr">
                    <a:lnL>
                      <a:noFill/>
                    </a:lnL>
                    <a:lnR>
                      <a:noFill/>
                    </a:lnR>
                    <a:lnT>
                      <a:noFill/>
                    </a:lnT>
                    <a:lnB>
                      <a:noFill/>
                    </a:lnB>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24</a:t>
                      </a:r>
                    </a:p>
                  </a:txBody>
                  <a:tcPr marL="0" marR="0" marT="0" marB="0" anchor="ctr">
                    <a:lnL>
                      <a:noFill/>
                    </a:lnL>
                    <a:lnR>
                      <a:noFill/>
                    </a:lnR>
                    <a:lnT>
                      <a:noFill/>
                    </a:lnT>
                    <a:lnB>
                      <a:noFill/>
                    </a:lnB>
                  </a:tcPr>
                </a:tc>
                <a:tc vMerge="1">
                  <a:txBody>
                    <a:bodyPr/>
                    <a:lstStyle/>
                    <a:p>
                      <a:endParaRPr lang="ru-RU"/>
                    </a:p>
                  </a:txBody>
                  <a:tcPr/>
                </a:tc>
              </a:tr>
              <a:tr h="621766">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Леопард 2А4</a:t>
                      </a:r>
                    </a:p>
                  </a:txBody>
                  <a:tcPr marL="0" marR="0" marT="0" marB="0">
                    <a:lnL>
                      <a:noFill/>
                    </a:lnL>
                    <a:lnR>
                      <a:noFill/>
                    </a:lnR>
                    <a:lnT>
                      <a:noFill/>
                    </a:lnT>
                    <a:lnB>
                      <a:noFill/>
                    </a:lnB>
                  </a:tcPr>
                </a:tc>
                <a:tc rowSpan="2">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ФРГ</a:t>
                      </a:r>
                    </a:p>
                  </a:txBody>
                  <a:tcPr marL="0" marR="0" marT="0" marB="0" anchor="ctr">
                    <a:lnL>
                      <a:noFill/>
                    </a:lnL>
                    <a:lnR>
                      <a:noFill/>
                    </a:lnR>
                    <a:lnT>
                      <a:noFill/>
                    </a:lnT>
                    <a:lnB>
                      <a:noFill/>
                    </a:lnB>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55,2</a:t>
                      </a:r>
                    </a:p>
                  </a:txBody>
                  <a:tcPr marL="0" marR="0" marT="0" marB="0">
                    <a:lnL>
                      <a:noFill/>
                    </a:lnL>
                    <a:lnR>
                      <a:noFill/>
                    </a:lnR>
                    <a:lnT>
                      <a:noFill/>
                    </a:lnT>
                    <a:lnB>
                      <a:noFill/>
                    </a:lnB>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280</a:t>
                      </a:r>
                    </a:p>
                  </a:txBody>
                  <a:tcPr marL="0" marR="0" marT="0" marB="0">
                    <a:lnL>
                      <a:noFill/>
                    </a:lnL>
                    <a:lnR>
                      <a:noFill/>
                    </a:lnR>
                    <a:lnT>
                      <a:noFill/>
                    </a:lnT>
                    <a:lnB>
                      <a:noFill/>
                    </a:lnB>
                  </a:tcPr>
                </a:tc>
                <a:tc vMerge="1">
                  <a:txBody>
                    <a:bodyPr/>
                    <a:lstStyle/>
                    <a:p>
                      <a:endParaRPr lang="ru-RU"/>
                    </a:p>
                  </a:txBody>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580</a:t>
                      </a:r>
                    </a:p>
                  </a:txBody>
                  <a:tcPr marL="0" marR="0" marT="0" marB="0" anchor="ctr">
                    <a:lnL>
                      <a:noFill/>
                    </a:lnL>
                    <a:lnR>
                      <a:noFill/>
                    </a:lnR>
                    <a:lnT>
                      <a:noFill/>
                    </a:lnT>
                    <a:lnB>
                      <a:noFill/>
                    </a:lnB>
                  </a:tcPr>
                </a:tc>
                <a:tc>
                  <a:txBody>
                    <a:bodyPr/>
                    <a:lstStyle/>
                    <a:p>
                      <a:r>
                        <a:rPr lang="ru-RU" sz="2000" b="0" dirty="0">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a:noFill/>
                    </a:lnL>
                    <a:lnR>
                      <a:noFill/>
                    </a:lnR>
                    <a:lnT>
                      <a:noFill/>
                    </a:lnT>
                    <a:lnB>
                      <a:noFill/>
                    </a:lnB>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27,2</a:t>
                      </a:r>
                    </a:p>
                  </a:txBody>
                  <a:tcPr marL="0" marR="0" marT="0" marB="0" anchor="ctr">
                    <a:lnL>
                      <a:noFill/>
                    </a:lnL>
                    <a:lnR>
                      <a:noFill/>
                    </a:lnR>
                    <a:lnT>
                      <a:noFill/>
                    </a:lnT>
                    <a:lnB>
                      <a:noFill/>
                    </a:lnB>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49</a:t>
                      </a:r>
                    </a:p>
                  </a:txBody>
                  <a:tcPr marL="0" marR="0" marT="0" marB="0" anchor="ctr">
                    <a:lnL>
                      <a:noFill/>
                    </a:lnL>
                    <a:lnR>
                      <a:noFill/>
                    </a:lnR>
                    <a:lnT>
                      <a:noFill/>
                    </a:lnT>
                    <a:lnB>
                      <a:noFill/>
                    </a:lnB>
                  </a:tcPr>
                </a:tc>
              </a:tr>
              <a:tr h="621766">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Леопард 2А6</a:t>
                      </a:r>
                    </a:p>
                  </a:txBody>
                  <a:tcPr marL="0" marR="0" marT="0" marB="0">
                    <a:lnL>
                      <a:noFill/>
                    </a:lnL>
                    <a:lnR>
                      <a:noFill/>
                    </a:lnR>
                    <a:lnT>
                      <a:noFill/>
                    </a:lnT>
                    <a:lnB>
                      <a:noFill/>
                    </a:lnB>
                  </a:tcPr>
                </a:tc>
                <a:tc vMerge="1">
                  <a:txBody>
                    <a:bodyPr/>
                    <a:lstStyle/>
                    <a:p>
                      <a:endParaRPr lang="ru-RU"/>
                    </a:p>
                  </a:txBody>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62,5</a:t>
                      </a:r>
                    </a:p>
                  </a:txBody>
                  <a:tcPr marL="0" marR="0" marT="0" marB="0">
                    <a:lnL>
                      <a:noFill/>
                    </a:lnL>
                    <a:lnR>
                      <a:noFill/>
                    </a:lnR>
                    <a:lnT>
                      <a:noFill/>
                    </a:lnT>
                    <a:lnB>
                      <a:noFill/>
                    </a:lnB>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350</a:t>
                      </a:r>
                    </a:p>
                  </a:txBody>
                  <a:tcPr marL="0" marR="0" marT="0" marB="0">
                    <a:lnL>
                      <a:noFill/>
                    </a:lnL>
                    <a:lnR>
                      <a:noFill/>
                    </a:lnR>
                    <a:lnT>
                      <a:noFill/>
                    </a:lnT>
                    <a:lnB>
                      <a:noFill/>
                    </a:lnB>
                  </a:tcPr>
                </a:tc>
                <a:tc vMerge="1">
                  <a:txBody>
                    <a:bodyPr/>
                    <a:lstStyle/>
                    <a:p>
                      <a:endParaRPr lang="ru-RU"/>
                    </a:p>
                  </a:txBody>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700</a:t>
                      </a:r>
                    </a:p>
                  </a:txBody>
                  <a:tcPr marL="0" marR="0" marT="0" marB="0" anchor="ctr">
                    <a:lnL>
                      <a:noFill/>
                    </a:lnL>
                    <a:lnR>
                      <a:noFill/>
                    </a:lnR>
                    <a:lnT>
                      <a:noFill/>
                    </a:lnT>
                    <a:lnB>
                      <a:noFill/>
                    </a:lnB>
                  </a:tcPr>
                </a:tc>
                <a:tc>
                  <a:txBody>
                    <a:bodyPr/>
                    <a:lstStyle/>
                    <a:p>
                      <a:r>
                        <a:rPr lang="ru-RU" sz="2000" b="0" dirty="0">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a:noFill/>
                    </a:lnL>
                    <a:lnR>
                      <a:noFill/>
                    </a:lnR>
                    <a:lnT>
                      <a:noFill/>
                    </a:lnT>
                    <a:lnB>
                      <a:noFill/>
                    </a:lnB>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24</a:t>
                      </a:r>
                    </a:p>
                  </a:txBody>
                  <a:tcPr marL="0" marR="0" marT="0" marB="0" anchor="ctr">
                    <a:lnL>
                      <a:noFill/>
                    </a:lnL>
                    <a:lnR>
                      <a:noFill/>
                    </a:lnR>
                    <a:lnT>
                      <a:noFill/>
                    </a:lnT>
                    <a:lnB>
                      <a:noFill/>
                    </a:lnB>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46</a:t>
                      </a:r>
                    </a:p>
                  </a:txBody>
                  <a:tcPr marL="0" marR="0" marT="0" marB="0" anchor="ctr">
                    <a:lnL>
                      <a:noFill/>
                    </a:lnL>
                    <a:lnR>
                      <a:noFill/>
                    </a:lnR>
                    <a:lnT>
                      <a:noFill/>
                    </a:lnT>
                    <a:lnB>
                      <a:noFill/>
                    </a:lnB>
                  </a:tcPr>
                </a:tc>
              </a:tr>
              <a:tr h="1139903">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Т-80У</a:t>
                      </a:r>
                    </a:p>
                  </a:txBody>
                  <a:tcPr marL="0" marR="0" marT="0" marB="0">
                    <a:lnL>
                      <a:noFill/>
                    </a:lnL>
                    <a:lnR>
                      <a:noFill/>
                    </a:lnR>
                    <a:lnT>
                      <a:noFill/>
                    </a:lnT>
                    <a:lnB>
                      <a:noFill/>
                    </a:lnB>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СССР</a:t>
                      </a:r>
                    </a:p>
                  </a:txBody>
                  <a:tcPr marL="0" marR="0" marT="0" marB="0" anchor="ctr">
                    <a:lnL>
                      <a:noFill/>
                    </a:lnL>
                    <a:lnR>
                      <a:noFill/>
                    </a:lnR>
                    <a:lnT>
                      <a:noFill/>
                    </a:lnT>
                    <a:lnB>
                      <a:noFill/>
                    </a:lnB>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46</a:t>
                      </a:r>
                    </a:p>
                  </a:txBody>
                  <a:tcPr marL="0" marR="0" marT="0" marB="0">
                    <a:lnL>
                      <a:noFill/>
                    </a:lnL>
                    <a:lnR>
                      <a:noFill/>
                    </a:lnR>
                    <a:lnT>
                      <a:noFill/>
                    </a:lnT>
                    <a:lnB>
                      <a:noFill/>
                    </a:lnB>
                  </a:tcPr>
                </a:tc>
                <a:tc rowSpan="3">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300</a:t>
                      </a:r>
                    </a:p>
                  </a:txBody>
                  <a:tcPr marL="0" marR="0" marT="0" marB="0" anchor="ctr">
                    <a:lnL>
                      <a:noFill/>
                    </a:lnL>
                    <a:lnR>
                      <a:noFill/>
                    </a:lnR>
                    <a:lnT>
                      <a:noFill/>
                    </a:lnT>
                    <a:lnB>
                      <a:noFill/>
                    </a:lnB>
                  </a:tcPr>
                </a:tc>
                <a:tc rowSpan="3">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350(450)</a:t>
                      </a:r>
                    </a:p>
                  </a:txBody>
                  <a:tcPr marL="0" marR="0" marT="0" marB="0" anchor="ctr">
                    <a:lnL>
                      <a:noFill/>
                    </a:lnL>
                    <a:lnR>
                      <a:noFill/>
                    </a:lnR>
                    <a:lnT>
                      <a:noFill/>
                    </a:lnT>
                    <a:lnB>
                      <a:noFill/>
                    </a:lnB>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610</a:t>
                      </a:r>
                    </a:p>
                    <a:p>
                      <a:pPr algn="ctr"/>
                      <a:r>
                        <a:rPr lang="ru-RU" sz="2000" b="0">
                          <a:solidFill>
                            <a:srgbClr val="000000"/>
                          </a:solidFill>
                          <a:effectLst/>
                          <a:latin typeface="Times New Roman" panose="02020603050405020304" pitchFamily="18" charset="0"/>
                          <a:cs typeface="Times New Roman" panose="02020603050405020304" pitchFamily="18" charset="0"/>
                        </a:rPr>
                        <a:t>700</a:t>
                      </a:r>
                    </a:p>
                  </a:txBody>
                  <a:tcPr marL="0" marR="0" marT="0" marB="0" anchor="ctr">
                    <a:lnL>
                      <a:noFill/>
                    </a:lnL>
                    <a:lnR>
                      <a:noFill/>
                    </a:lnR>
                    <a:lnT>
                      <a:noFill/>
                    </a:lnT>
                    <a:lnB>
                      <a:noFill/>
                    </a:lnB>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900</a:t>
                      </a:r>
                    </a:p>
                    <a:p>
                      <a:pPr algn="ctr"/>
                      <a:r>
                        <a:rPr lang="ru-RU" sz="2000" b="0">
                          <a:solidFill>
                            <a:srgbClr val="000000"/>
                          </a:solidFill>
                          <a:effectLst/>
                          <a:latin typeface="Times New Roman" panose="02020603050405020304" pitchFamily="18" charset="0"/>
                          <a:cs typeface="Times New Roman" panose="02020603050405020304" pitchFamily="18" charset="0"/>
                        </a:rPr>
                        <a:t>950…1000</a:t>
                      </a:r>
                    </a:p>
                  </a:txBody>
                  <a:tcPr marL="0" marR="0" marT="0" marB="0" anchor="ctr">
                    <a:lnL>
                      <a:noFill/>
                    </a:lnL>
                    <a:lnR>
                      <a:noFill/>
                    </a:lnR>
                    <a:lnT>
                      <a:noFill/>
                    </a:lnT>
                    <a:lnB>
                      <a:noFill/>
                    </a:lnB>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27</a:t>
                      </a:r>
                    </a:p>
                  </a:txBody>
                  <a:tcPr marL="0" marR="0" marT="0" marB="0" anchor="ctr">
                    <a:lnL>
                      <a:noFill/>
                    </a:lnL>
                    <a:lnR>
                      <a:noFill/>
                    </a:lnR>
                    <a:lnT>
                      <a:noFill/>
                    </a:lnT>
                    <a:lnB>
                      <a:noFill/>
                    </a:lnB>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50</a:t>
                      </a:r>
                    </a:p>
                  </a:txBody>
                  <a:tcPr marL="0" marR="0" marT="0" marB="0" anchor="ctr">
                    <a:lnL>
                      <a:noFill/>
                    </a:lnL>
                    <a:lnR>
                      <a:noFill/>
                    </a:lnR>
                    <a:lnT>
                      <a:noFill/>
                    </a:lnT>
                    <a:lnB>
                      <a:noFill/>
                    </a:lnB>
                  </a:tcPr>
                </a:tc>
              </a:tr>
              <a:tr h="379967">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Т-90</a:t>
                      </a:r>
                    </a:p>
                  </a:txBody>
                  <a:tcPr marL="0" marR="0" marT="0" marB="0">
                    <a:lnL>
                      <a:noFill/>
                    </a:lnL>
                    <a:lnR>
                      <a:noFill/>
                    </a:lnR>
                    <a:lnT>
                      <a:noFill/>
                    </a:lnT>
                    <a:lnB>
                      <a:noFill/>
                    </a:lnB>
                  </a:tcPr>
                </a:tc>
                <a:tc rowSpan="2">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РФ</a:t>
                      </a:r>
                    </a:p>
                  </a:txBody>
                  <a:tcPr marL="0" marR="0" marT="0" marB="0" anchor="ctr">
                    <a:lnL>
                      <a:noFill/>
                    </a:lnL>
                    <a:lnR>
                      <a:noFill/>
                    </a:lnR>
                    <a:lnT>
                      <a:noFill/>
                    </a:lnT>
                    <a:lnB>
                      <a:noFill/>
                    </a:lnB>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46,5</a:t>
                      </a:r>
                    </a:p>
                  </a:txBody>
                  <a:tcPr marL="0" marR="0" marT="0" marB="0">
                    <a:lnL>
                      <a:noFill/>
                    </a:lnL>
                    <a:lnR>
                      <a:noFill/>
                    </a:lnR>
                    <a:lnT>
                      <a:noFill/>
                    </a:lnT>
                    <a:lnB>
                      <a:noFill/>
                    </a:lnB>
                  </a:tcPr>
                </a:tc>
                <a:tc vMerge="1">
                  <a:txBody>
                    <a:bodyPr/>
                    <a:lstStyle/>
                    <a:p>
                      <a:endParaRPr lang="ru-RU"/>
                    </a:p>
                  </a:txBody>
                  <a:tcPr/>
                </a:tc>
                <a:tc vMerge="1">
                  <a:txBody>
                    <a:bodyPr/>
                    <a:lstStyle/>
                    <a:p>
                      <a:endParaRPr lang="ru-RU"/>
                    </a:p>
                  </a:txBody>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540…670</a:t>
                      </a:r>
                    </a:p>
                  </a:txBody>
                  <a:tcPr marL="0" marR="0" marT="0" marB="0" anchor="ctr">
                    <a:lnL>
                      <a:noFill/>
                    </a:lnL>
                    <a:lnR>
                      <a:noFill/>
                    </a:lnR>
                    <a:lnT>
                      <a:noFill/>
                    </a:lnT>
                    <a:lnB>
                      <a:noFill/>
                    </a:lnB>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900</a:t>
                      </a:r>
                    </a:p>
                  </a:txBody>
                  <a:tcPr marL="0" marR="0" marT="0" marB="0" anchor="ctr">
                    <a:lnL>
                      <a:noFill/>
                    </a:lnL>
                    <a:lnR>
                      <a:noFill/>
                    </a:lnR>
                    <a:lnT>
                      <a:noFill/>
                    </a:lnT>
                    <a:lnB>
                      <a:noFill/>
                    </a:lnB>
                  </a:tcPr>
                </a:tc>
                <a:tc rowSpan="2">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21</a:t>
                      </a:r>
                    </a:p>
                  </a:txBody>
                  <a:tcPr marL="0" marR="0" marT="0" marB="0" anchor="ctr">
                    <a:lnL>
                      <a:noFill/>
                    </a:lnL>
                    <a:lnR>
                      <a:noFill/>
                    </a:lnR>
                    <a:lnT>
                      <a:noFill/>
                    </a:lnT>
                    <a:lnB>
                      <a:noFill/>
                    </a:lnB>
                  </a:tcPr>
                </a:tc>
                <a:tc rowSpan="2">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40..45</a:t>
                      </a:r>
                    </a:p>
                  </a:txBody>
                  <a:tcPr marL="0" marR="0" marT="0" marB="0" anchor="ctr">
                    <a:lnL>
                      <a:noFill/>
                    </a:lnL>
                    <a:lnR>
                      <a:noFill/>
                    </a:lnR>
                    <a:lnT>
                      <a:noFill/>
                    </a:lnT>
                    <a:lnB>
                      <a:noFill/>
                    </a:lnB>
                  </a:tcPr>
                </a:tc>
              </a:tr>
              <a:tr h="379967">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Т-90А</a:t>
                      </a:r>
                    </a:p>
                  </a:txBody>
                  <a:tcPr marL="0" marR="0" marT="0" marB="0">
                    <a:lnL>
                      <a:noFill/>
                    </a:lnL>
                    <a:lnR>
                      <a:noFill/>
                    </a:lnR>
                    <a:lnT>
                      <a:noFill/>
                    </a:lnT>
                    <a:lnB>
                      <a:noFill/>
                    </a:lnB>
                  </a:tcPr>
                </a:tc>
                <a:tc vMerge="1">
                  <a:txBody>
                    <a:bodyPr/>
                    <a:lstStyle/>
                    <a:p>
                      <a:endParaRPr lang="ru-RU"/>
                    </a:p>
                  </a:txBody>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46,5</a:t>
                      </a:r>
                    </a:p>
                  </a:txBody>
                  <a:tcPr marL="0" marR="0" marT="0" marB="0">
                    <a:lnL>
                      <a:noFill/>
                    </a:lnL>
                    <a:lnR>
                      <a:noFill/>
                    </a:lnR>
                    <a:lnT>
                      <a:noFill/>
                    </a:lnT>
                    <a:lnB>
                      <a:noFill/>
                    </a:lnB>
                  </a:tcPr>
                </a:tc>
                <a:tc vMerge="1">
                  <a:txBody>
                    <a:bodyPr/>
                    <a:lstStyle/>
                    <a:p>
                      <a:endParaRPr lang="ru-RU"/>
                    </a:p>
                  </a:txBody>
                  <a:tcPr/>
                </a:tc>
                <a:tc vMerge="1">
                  <a:txBody>
                    <a:bodyPr/>
                    <a:lstStyle/>
                    <a:p>
                      <a:endParaRPr lang="ru-RU"/>
                    </a:p>
                  </a:txBody>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800</a:t>
                      </a:r>
                    </a:p>
                  </a:txBody>
                  <a:tcPr marL="0" marR="0" marT="0" marB="0" anchor="ctr">
                    <a:lnL>
                      <a:noFill/>
                    </a:lnL>
                    <a:lnR>
                      <a:noFill/>
                    </a:lnR>
                    <a:lnT>
                      <a:noFill/>
                    </a:lnT>
                    <a:lnB>
                      <a:noFill/>
                    </a:lnB>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1000</a:t>
                      </a:r>
                    </a:p>
                  </a:txBody>
                  <a:tcPr marL="0" marR="0" marT="0" marB="0" anchor="ctr">
                    <a:lnL>
                      <a:noFill/>
                    </a:lnL>
                    <a:lnR>
                      <a:noFill/>
                    </a:lnR>
                    <a:lnT>
                      <a:noFill/>
                    </a:lnT>
                    <a:lnB>
                      <a:noFill/>
                    </a:lnB>
                  </a:tcPr>
                </a:tc>
                <a:tc vMerge="1">
                  <a:txBody>
                    <a:bodyPr/>
                    <a:lstStyle/>
                    <a:p>
                      <a:endParaRPr lang="ru-RU"/>
                    </a:p>
                  </a:txBody>
                  <a:tcPr/>
                </a:tc>
                <a:tc vMerge="1">
                  <a:txBody>
                    <a:bodyPr/>
                    <a:lstStyle/>
                    <a:p>
                      <a:endParaRPr lang="ru-RU"/>
                    </a:p>
                  </a:txBody>
                  <a:tcPr/>
                </a:tc>
              </a:tr>
              <a:tr h="379967">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Оплот</a:t>
                      </a:r>
                    </a:p>
                  </a:txBody>
                  <a:tcPr marL="0" marR="0" marT="0" marB="0">
                    <a:lnL>
                      <a:noFill/>
                    </a:lnL>
                    <a:lnR>
                      <a:noFill/>
                    </a:lnR>
                    <a:lnT>
                      <a:noFill/>
                    </a:lnT>
                    <a:lnB>
                      <a:noFill/>
                    </a:lnB>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Украина</a:t>
                      </a:r>
                    </a:p>
                  </a:txBody>
                  <a:tcPr marL="0" marR="0" marT="0" marB="0" anchor="ctr">
                    <a:lnL>
                      <a:noFill/>
                    </a:lnL>
                    <a:lnR>
                      <a:noFill/>
                    </a:lnR>
                    <a:lnT>
                      <a:noFill/>
                    </a:lnT>
                    <a:lnB>
                      <a:noFill/>
                    </a:lnB>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51</a:t>
                      </a:r>
                    </a:p>
                  </a:txBody>
                  <a:tcPr marL="0" marR="0" marT="0" marB="0">
                    <a:lnL>
                      <a:noFill/>
                    </a:lnL>
                    <a:lnR>
                      <a:noFill/>
                    </a:lnR>
                    <a:lnT>
                      <a:noFill/>
                    </a:lnT>
                    <a:lnB>
                      <a:noFill/>
                    </a:lnB>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340</a:t>
                      </a:r>
                    </a:p>
                  </a:txBody>
                  <a:tcPr marL="0" marR="0" marT="0" marB="0">
                    <a:lnL>
                      <a:noFill/>
                    </a:lnL>
                    <a:lnR>
                      <a:noFill/>
                    </a:lnR>
                    <a:lnT>
                      <a:noFill/>
                    </a:lnT>
                    <a:lnB>
                      <a:noFill/>
                    </a:lnB>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400</a:t>
                      </a:r>
                    </a:p>
                  </a:txBody>
                  <a:tcPr marL="0" marR="0" marT="0" marB="0">
                    <a:lnL>
                      <a:noFill/>
                    </a:lnL>
                    <a:lnR>
                      <a:noFill/>
                    </a:lnR>
                    <a:lnT>
                      <a:noFill/>
                    </a:lnT>
                    <a:lnB>
                      <a:noFill/>
                    </a:lnB>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a:t>
                      </a:r>
                    </a:p>
                  </a:txBody>
                  <a:tcPr marL="0" marR="0" marT="0" marB="0" anchor="ctr">
                    <a:lnL>
                      <a:noFill/>
                    </a:lnL>
                    <a:lnR>
                      <a:noFill/>
                    </a:lnR>
                    <a:lnT>
                      <a:noFill/>
                    </a:lnT>
                    <a:lnB>
                      <a:noFill/>
                    </a:lnB>
                  </a:tcPr>
                </a:tc>
                <a:tc>
                  <a:txBody>
                    <a:bodyPr/>
                    <a:lstStyle/>
                    <a:p>
                      <a:pPr algn="ctr"/>
                      <a:r>
                        <a:rPr lang="ru-RU" sz="2000" b="0">
                          <a:solidFill>
                            <a:srgbClr val="000000"/>
                          </a:solidFill>
                          <a:effectLst/>
                          <a:latin typeface="Times New Roman" panose="02020603050405020304" pitchFamily="18" charset="0"/>
                          <a:cs typeface="Times New Roman" panose="02020603050405020304" pitchFamily="18" charset="0"/>
                        </a:rPr>
                        <a:t>-</a:t>
                      </a:r>
                    </a:p>
                  </a:txBody>
                  <a:tcPr marL="0" marR="0" marT="0" marB="0" anchor="ctr">
                    <a:lnL>
                      <a:noFill/>
                    </a:lnL>
                    <a:lnR>
                      <a:noFill/>
                    </a:lnR>
                    <a:lnT>
                      <a:noFill/>
                    </a:lnT>
                    <a:lnB>
                      <a:noFill/>
                    </a:lnB>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24,7</a:t>
                      </a:r>
                    </a:p>
                  </a:txBody>
                  <a:tcPr marL="0" marR="0" marT="0" marB="0" anchor="ctr">
                    <a:lnL>
                      <a:noFill/>
                    </a:lnL>
                    <a:lnR>
                      <a:noFill/>
                    </a:lnR>
                    <a:lnT>
                      <a:noFill/>
                    </a:lnT>
                    <a:lnB>
                      <a:noFill/>
                    </a:lnB>
                  </a:tcPr>
                </a:tc>
                <a:tc>
                  <a:txBody>
                    <a:bodyPr/>
                    <a:lstStyle/>
                    <a:p>
                      <a:pPr algn="ctr"/>
                      <a:r>
                        <a:rPr lang="ru-RU" sz="2000" b="0" dirty="0">
                          <a:solidFill>
                            <a:srgbClr val="000000"/>
                          </a:solidFill>
                          <a:effectLst/>
                          <a:latin typeface="Times New Roman" panose="02020603050405020304" pitchFamily="18" charset="0"/>
                          <a:cs typeface="Times New Roman" panose="02020603050405020304" pitchFamily="18" charset="0"/>
                        </a:rPr>
                        <a:t>45..50</a:t>
                      </a:r>
                    </a:p>
                  </a:txBody>
                  <a:tcPr marL="0" marR="0" marT="0" marB="0" anchor="ctr">
                    <a:lnL>
                      <a:noFill/>
                    </a:lnL>
                    <a:lnR>
                      <a:noFill/>
                    </a:lnR>
                    <a:lnT>
                      <a:noFill/>
                    </a:lnT>
                    <a:lnB>
                      <a:noFill/>
                    </a:lnB>
                  </a:tcPr>
                </a:tc>
              </a:tr>
            </a:tbl>
          </a:graphicData>
        </a:graphic>
      </p:graphicFrame>
    </p:spTree>
    <p:extLst>
      <p:ext uri="{BB962C8B-B14F-4D97-AF65-F5344CB8AC3E}">
        <p14:creationId xmlns:p14="http://schemas.microsoft.com/office/powerpoint/2010/main" val="40024608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143508" y="402113"/>
            <a:ext cx="8856984" cy="597666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2200" b="1" dirty="0">
                <a:solidFill>
                  <a:srgbClr val="FF0000"/>
                </a:solidFill>
              </a:rPr>
              <a:t>Тема № </a:t>
            </a:r>
            <a:r>
              <a:rPr lang="ru-RU" sz="2200" b="1" dirty="0" smtClean="0">
                <a:solidFill>
                  <a:srgbClr val="FF0000"/>
                </a:solidFill>
              </a:rPr>
              <a:t>3.</a:t>
            </a:r>
          </a:p>
          <a:p>
            <a:pPr algn="ctr"/>
            <a:r>
              <a:rPr lang="ru-RU" sz="2400" b="1" dirty="0"/>
              <a:t>Общее устройство боевой машины</a:t>
            </a:r>
            <a:r>
              <a:rPr lang="ru-RU" sz="2200" b="1" dirty="0" smtClean="0"/>
              <a:t>.</a:t>
            </a:r>
          </a:p>
          <a:p>
            <a:pPr algn="ctr"/>
            <a:r>
              <a:rPr lang="ru-RU" sz="2200" b="1" dirty="0" smtClean="0">
                <a:solidFill>
                  <a:srgbClr val="FF0000"/>
                </a:solidFill>
              </a:rPr>
              <a:t> Занятие 1.</a:t>
            </a:r>
          </a:p>
          <a:p>
            <a:pPr algn="ctr"/>
            <a:r>
              <a:rPr lang="ru-RU" sz="2200" b="1" dirty="0" smtClean="0"/>
              <a:t> </a:t>
            </a:r>
            <a:r>
              <a:rPr lang="ru-RU" sz="2400" b="1" dirty="0"/>
              <a:t>Назначение, технические характеристики и боевые свойства БМП. Краткая сравнительная характеристика отечественных и иностранных образцов БТВТ. Компоновка и общее устройство БМП-2. Размещение экипажа и десанта, корпус и башня. Уход за корпусом и башней.</a:t>
            </a:r>
            <a:endParaRPr lang="ru-RU" sz="2200" b="1" dirty="0"/>
          </a:p>
        </p:txBody>
      </p:sp>
    </p:spTree>
    <p:extLst>
      <p:ext uri="{BB962C8B-B14F-4D97-AF65-F5344CB8AC3E}">
        <p14:creationId xmlns:p14="http://schemas.microsoft.com/office/powerpoint/2010/main" val="37813214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576542" y="1214422"/>
            <a:ext cx="7848872" cy="4367978"/>
          </a:xfrm>
          <a:prstGeom prst="roundRect">
            <a:avLst/>
          </a:prstGeom>
          <a:ln w="28575">
            <a:solidFill>
              <a:srgbClr val="FF33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latin typeface="Times New Roman" panose="02020603050405020304" pitchFamily="18" charset="0"/>
                <a:cs typeface="Times New Roman" panose="02020603050405020304" pitchFamily="18" charset="0"/>
              </a:rPr>
              <a:t>Компоновка и общее устройство БМП-2. Размещение экипажа и десанта, корпус и башня. Уход за корпусом и башней.</a:t>
            </a:r>
          </a:p>
        </p:txBody>
      </p:sp>
      <p:sp>
        <p:nvSpPr>
          <p:cNvPr id="7" name="Прямоугольник 6"/>
          <p:cNvSpPr/>
          <p:nvPr/>
        </p:nvSpPr>
        <p:spPr>
          <a:xfrm>
            <a:off x="0" y="214290"/>
            <a:ext cx="9144000" cy="792088"/>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3-й учебный вопрос</a:t>
            </a:r>
            <a:endParaRPr lang="ru-RU" sz="3200" b="1" dirty="0"/>
          </a:p>
        </p:txBody>
      </p:sp>
    </p:spTree>
    <p:extLst>
      <p:ext uri="{BB962C8B-B14F-4D97-AF65-F5344CB8AC3E}">
        <p14:creationId xmlns:p14="http://schemas.microsoft.com/office/powerpoint/2010/main" val="24609865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40" name="AutoShape 4">
            <a:hlinkClick r:id="rId2" action="ppaction://hlinksldjump" highlightClick="1"/>
          </p:cNvPr>
          <p:cNvSpPr>
            <a:spLocks noChangeArrowheads="1"/>
          </p:cNvSpPr>
          <p:nvPr/>
        </p:nvSpPr>
        <p:spPr bwMode="auto">
          <a:xfrm>
            <a:off x="0" y="12770"/>
            <a:ext cx="9144000" cy="396081"/>
          </a:xfrm>
          <a:prstGeom prst="actionButtonBlank">
            <a:avLst/>
          </a:prstGeom>
          <a:gradFill rotWithShape="0">
            <a:gsLst>
              <a:gs pos="0">
                <a:srgbClr val="0066FF"/>
              </a:gs>
              <a:gs pos="50000">
                <a:schemeClr val="bg1"/>
              </a:gs>
              <a:gs pos="100000">
                <a:srgbClr val="0066FF"/>
              </a:gs>
            </a:gsLst>
            <a:lin ang="0" scaled="1"/>
          </a:gradFill>
          <a:ln w="9525">
            <a:solidFill>
              <a:schemeClr val="tx1"/>
            </a:solidFill>
            <a:miter lim="800000"/>
            <a:headEnd/>
            <a:tailEnd/>
          </a:ln>
          <a:effectLst/>
        </p:spPr>
        <p:txBody>
          <a:bodyPr wrap="none" anchor="ctr"/>
          <a:lstStyle/>
          <a:p>
            <a:pPr algn="ctr" eaLnBrk="0" hangingPunct="0">
              <a:lnSpc>
                <a:spcPct val="75000"/>
              </a:lnSpc>
              <a:defRPr/>
            </a:pPr>
            <a:r>
              <a:rPr lang="ru-RU" sz="2000" dirty="0">
                <a:solidFill>
                  <a:srgbClr val="FF3300"/>
                </a:solidFill>
                <a:effectLst>
                  <a:outerShdw blurRad="38100" dist="38100" dir="2700000" algn="tl">
                    <a:srgbClr val="C0C0C0"/>
                  </a:outerShdw>
                </a:effectLst>
                <a:latin typeface="Arial" charset="0"/>
              </a:rPr>
              <a:t>Общее устройство машин</a:t>
            </a:r>
          </a:p>
        </p:txBody>
      </p:sp>
      <p:pic>
        <p:nvPicPr>
          <p:cNvPr id="21512" name="Picture 8" descr="http://zonwar.ru/images/artillerij/ramka_img/ramka_img_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52588"/>
            <a:ext cx="47625" cy="57150"/>
          </a:xfrm>
          <a:prstGeom prst="rect">
            <a:avLst/>
          </a:prstGeom>
          <a:noFill/>
          <a:extLst>
            <a:ext uri="{909E8E84-426E-40DD-AFC4-6F175D3DCCD1}">
              <a14:hiddenFill xmlns:a14="http://schemas.microsoft.com/office/drawing/2010/main">
                <a:solidFill>
                  <a:srgbClr val="FFFFFF"/>
                </a:solidFill>
              </a14:hiddenFill>
            </a:ext>
          </a:extLst>
        </p:spPr>
      </p:pic>
      <p:pic>
        <p:nvPicPr>
          <p:cNvPr id="21513" name="Picture 9" descr="http://zonwar.ru/images/artillerij/ramka_img/ramka_img_0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350" y="-1652588"/>
            <a:ext cx="8229600" cy="57150"/>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descr="http://zonwar.ru/images/artillerij/ramka_img/ramka_img_0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50300" y="-1652588"/>
            <a:ext cx="104775" cy="57150"/>
          </a:xfrm>
          <a:prstGeom prst="rect">
            <a:avLst/>
          </a:prstGeom>
          <a:noFill/>
          <a:extLst>
            <a:ext uri="{909E8E84-426E-40DD-AFC4-6F175D3DCCD1}">
              <a14:hiddenFill xmlns:a14="http://schemas.microsoft.com/office/drawing/2010/main">
                <a:solidFill>
                  <a:srgbClr val="FFFFFF"/>
                </a:solidFill>
              </a14:hiddenFill>
            </a:ext>
          </a:extLst>
        </p:spPr>
      </p:pic>
      <p:pic>
        <p:nvPicPr>
          <p:cNvPr id="21516" name="Picture 12" descr="http://zonwar.ru/images/artillerij/ramka_img/ramka_img_0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00688" y="-1652588"/>
            <a:ext cx="47625" cy="104775"/>
          </a:xfrm>
          <a:prstGeom prst="rect">
            <a:avLst/>
          </a:prstGeom>
          <a:noFill/>
          <a:extLst>
            <a:ext uri="{909E8E84-426E-40DD-AFC4-6F175D3DCCD1}">
              <a14:hiddenFill xmlns:a14="http://schemas.microsoft.com/office/drawing/2010/main">
                <a:solidFill>
                  <a:srgbClr val="FFFFFF"/>
                </a:solidFill>
              </a14:hiddenFill>
            </a:ext>
          </a:extLst>
        </p:spPr>
      </p:pic>
      <p:pic>
        <p:nvPicPr>
          <p:cNvPr id="21517" name="Picture 13" descr="http://zonwar.ru/images/artillerij/ramka_img/ramka_img_08.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272125" y="-1652588"/>
            <a:ext cx="82296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21523" name="Picture 19" descr="http://zonwar.ru/images/artillerij/ramka_img/ramka_img_0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754600" y="4016375"/>
            <a:ext cx="47625" cy="104775"/>
          </a:xfrm>
          <a:prstGeom prst="rect">
            <a:avLst/>
          </a:prstGeom>
          <a:noFill/>
          <a:extLst>
            <a:ext uri="{909E8E84-426E-40DD-AFC4-6F175D3DCCD1}">
              <a14:hiddenFill xmlns:a14="http://schemas.microsoft.com/office/drawing/2010/main">
                <a:solidFill>
                  <a:srgbClr val="FFFFFF"/>
                </a:solidFill>
              </a14:hiddenFill>
            </a:ext>
          </a:extLst>
        </p:spPr>
      </p:pic>
      <p:pic>
        <p:nvPicPr>
          <p:cNvPr id="21524" name="Picture 20" descr="http://zonwar.ru/images/artillerij/ramka_img/ramka_img_08.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826038" y="4016375"/>
            <a:ext cx="82296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30745" name="Picture 25" descr="http://zonwar.ru/images/artillerij/ramka_img/ramka_img_0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406775"/>
            <a:ext cx="8229600" cy="57150"/>
          </a:xfrm>
          <a:prstGeom prst="rect">
            <a:avLst/>
          </a:prstGeom>
          <a:noFill/>
          <a:extLst>
            <a:ext uri="{909E8E84-426E-40DD-AFC4-6F175D3DCCD1}">
              <a14:hiddenFill xmlns:a14="http://schemas.microsoft.com/office/drawing/2010/main">
                <a:solidFill>
                  <a:srgbClr val="FFFFFF"/>
                </a:solidFill>
              </a14:hiddenFill>
            </a:ext>
          </a:extLst>
        </p:spPr>
      </p:pic>
      <p:pic>
        <p:nvPicPr>
          <p:cNvPr id="30746" name="Picture 26" descr="http://zonwar.ru/images/artillerij/ramka_img/ramka_img_0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3406775"/>
            <a:ext cx="104775" cy="57150"/>
          </a:xfrm>
          <a:prstGeom prst="rect">
            <a:avLst/>
          </a:prstGeom>
          <a:noFill/>
          <a:extLst>
            <a:ext uri="{909E8E84-426E-40DD-AFC4-6F175D3DCCD1}">
              <a14:hiddenFill xmlns:a14="http://schemas.microsoft.com/office/drawing/2010/main">
                <a:solidFill>
                  <a:srgbClr val="FFFFFF"/>
                </a:solidFill>
              </a14:hiddenFill>
            </a:ext>
          </a:extLst>
        </p:spPr>
      </p:pic>
      <p:pic>
        <p:nvPicPr>
          <p:cNvPr id="30747" name="Picture 27" descr="Боевая машина пехоты БМП-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18703"/>
            <a:ext cx="9143999" cy="4162425"/>
          </a:xfrm>
          <a:prstGeom prst="rect">
            <a:avLst/>
          </a:prstGeom>
          <a:noFill/>
          <a:extLst>
            <a:ext uri="{909E8E84-426E-40DD-AFC4-6F175D3DCCD1}">
              <a14:hiddenFill xmlns:a14="http://schemas.microsoft.com/office/drawing/2010/main">
                <a:solidFill>
                  <a:srgbClr val="FFFFFF"/>
                </a:solidFill>
              </a14:hiddenFill>
            </a:ext>
          </a:extLst>
        </p:spPr>
      </p:pic>
      <p:pic>
        <p:nvPicPr>
          <p:cNvPr id="30748" name="Picture 28" descr="http://zonwar.ru/images/artillerij/ramka_img/ramka_img_0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3406775"/>
            <a:ext cx="47625" cy="104775"/>
          </a:xfrm>
          <a:prstGeom prst="rect">
            <a:avLst/>
          </a:prstGeom>
          <a:noFill/>
          <a:extLst>
            <a:ext uri="{909E8E84-426E-40DD-AFC4-6F175D3DCCD1}">
              <a14:hiddenFill xmlns:a14="http://schemas.microsoft.com/office/drawing/2010/main">
                <a:solidFill>
                  <a:srgbClr val="FFFFFF"/>
                </a:solidFill>
              </a14:hiddenFill>
            </a:ext>
          </a:extLst>
        </p:spPr>
      </p:pic>
      <p:sp>
        <p:nvSpPr>
          <p:cNvPr id="13" name="Прямоугольник 12"/>
          <p:cNvSpPr/>
          <p:nvPr/>
        </p:nvSpPr>
        <p:spPr>
          <a:xfrm>
            <a:off x="0" y="4619014"/>
            <a:ext cx="9144000" cy="2523768"/>
          </a:xfrm>
          <a:prstGeom prst="rect">
            <a:avLst/>
          </a:prstGeom>
        </p:spPr>
        <p:txBody>
          <a:bodyPr wrap="square">
            <a:spAutoFit/>
          </a:bodyPr>
          <a:lstStyle/>
          <a:p>
            <a:pPr algn="just">
              <a:lnSpc>
                <a:spcPts val="2800"/>
              </a:lnSpc>
              <a:spcBef>
                <a:spcPct val="0"/>
              </a:spcBef>
            </a:pPr>
            <a:r>
              <a:rPr lang="ru-RU" altLang="ru-RU" sz="2800" b="1" dirty="0" smtClean="0">
                <a:solidFill>
                  <a:srgbClr val="000000"/>
                </a:solidFill>
                <a:latin typeface="Times New Roman" panose="02020603050405020304" pitchFamily="18" charset="0"/>
                <a:cs typeface="Times New Roman" panose="02020603050405020304" pitchFamily="18" charset="0"/>
              </a:rPr>
              <a:t>1.Корпус; 2.Башня; 3.Ходовая часть; 4.Силовая установка; 5.Трансмиссия; 6.Комплекс </a:t>
            </a:r>
            <a:r>
              <a:rPr lang="ru-RU" altLang="ru-RU" sz="2800" b="1" dirty="0">
                <a:solidFill>
                  <a:srgbClr val="000000"/>
                </a:solidFill>
                <a:latin typeface="Times New Roman" panose="02020603050405020304" pitchFamily="18" charset="0"/>
                <a:cs typeface="Times New Roman" panose="02020603050405020304" pitchFamily="18" charset="0"/>
              </a:rPr>
              <a:t>вооружения и управления </a:t>
            </a:r>
            <a:r>
              <a:rPr lang="ru-RU" altLang="ru-RU" sz="2800" b="1" dirty="0" smtClean="0">
                <a:solidFill>
                  <a:srgbClr val="000000"/>
                </a:solidFill>
                <a:latin typeface="Times New Roman" panose="02020603050405020304" pitchFamily="18" charset="0"/>
                <a:cs typeface="Times New Roman" panose="02020603050405020304" pitchFamily="18" charset="0"/>
              </a:rPr>
              <a:t>огнем; 7.Электрооборудование; 8.Средства связи; 9.Специальное </a:t>
            </a:r>
            <a:r>
              <a:rPr lang="ru-RU" altLang="ru-RU" sz="2800" b="1" dirty="0">
                <a:solidFill>
                  <a:srgbClr val="000000"/>
                </a:solidFill>
                <a:latin typeface="Times New Roman" panose="02020603050405020304" pitchFamily="18" charset="0"/>
                <a:cs typeface="Times New Roman" panose="02020603050405020304" pitchFamily="18" charset="0"/>
              </a:rPr>
              <a:t>оборудование (ОПВТ, ТДА, ППО, защита от ОМП, система пуска дымовых гранат</a:t>
            </a:r>
            <a:r>
              <a:rPr lang="ru-RU" altLang="ru-RU" sz="2800" b="1" dirty="0" smtClean="0">
                <a:solidFill>
                  <a:srgbClr val="000000"/>
                </a:solidFill>
                <a:latin typeface="Times New Roman" panose="02020603050405020304" pitchFamily="18" charset="0"/>
                <a:cs typeface="Times New Roman" panose="02020603050405020304" pitchFamily="18" charset="0"/>
              </a:rPr>
              <a:t>); 10.Возимый </a:t>
            </a:r>
            <a:r>
              <a:rPr lang="ru-RU" altLang="ru-RU" sz="2800" b="1" dirty="0">
                <a:solidFill>
                  <a:srgbClr val="000000"/>
                </a:solidFill>
                <a:latin typeface="Times New Roman" panose="02020603050405020304" pitchFamily="18" charset="0"/>
                <a:cs typeface="Times New Roman" panose="02020603050405020304" pitchFamily="18" charset="0"/>
              </a:rPr>
              <a:t>комплект ЗИП.</a:t>
            </a:r>
          </a:p>
          <a:p>
            <a:pPr>
              <a:spcBef>
                <a:spcPct val="0"/>
              </a:spcBef>
            </a:pPr>
            <a:endParaRPr lang="ru-RU" altLang="ru-RU"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6564025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4740" name="AutoShape 4">
            <a:hlinkClick r:id="rId2" action="ppaction://hlinksldjump" highlightClick="1"/>
          </p:cNvPr>
          <p:cNvSpPr>
            <a:spLocks noChangeArrowheads="1"/>
          </p:cNvSpPr>
          <p:nvPr/>
        </p:nvSpPr>
        <p:spPr bwMode="auto">
          <a:xfrm>
            <a:off x="0" y="22709"/>
            <a:ext cx="9144000" cy="309947"/>
          </a:xfrm>
          <a:prstGeom prst="actionButtonBlank">
            <a:avLst/>
          </a:prstGeom>
          <a:gradFill rotWithShape="0">
            <a:gsLst>
              <a:gs pos="0">
                <a:srgbClr val="0066FF"/>
              </a:gs>
              <a:gs pos="50000">
                <a:schemeClr val="bg1"/>
              </a:gs>
              <a:gs pos="100000">
                <a:srgbClr val="0066FF"/>
              </a:gs>
            </a:gsLst>
            <a:lin ang="0" scaled="1"/>
          </a:gradFill>
          <a:ln w="9525">
            <a:solidFill>
              <a:schemeClr val="tx1"/>
            </a:solidFill>
            <a:miter lim="800000"/>
            <a:headEnd/>
            <a:tailEnd/>
          </a:ln>
          <a:effectLst/>
        </p:spPr>
        <p:txBody>
          <a:bodyPr wrap="none" anchor="ctr"/>
          <a:lstStyle/>
          <a:p>
            <a:pPr algn="ctr" eaLnBrk="0" hangingPunct="0">
              <a:lnSpc>
                <a:spcPct val="75000"/>
              </a:lnSpc>
              <a:defRPr/>
            </a:pPr>
            <a:r>
              <a:rPr lang="ru-RU" sz="2000" dirty="0">
                <a:solidFill>
                  <a:srgbClr val="FF3300"/>
                </a:solidFill>
                <a:effectLst>
                  <a:outerShdw blurRad="38100" dist="38100" dir="2700000" algn="tl">
                    <a:srgbClr val="C0C0C0"/>
                  </a:outerShdw>
                </a:effectLst>
                <a:latin typeface="Arial" charset="0"/>
              </a:rPr>
              <a:t>Общее устройство машин</a:t>
            </a:r>
          </a:p>
        </p:txBody>
      </p:sp>
      <p:graphicFrame>
        <p:nvGraphicFramePr>
          <p:cNvPr id="2" name="Таблица 1"/>
          <p:cNvGraphicFramePr>
            <a:graphicFrameLocks noGrp="1"/>
          </p:cNvGraphicFramePr>
          <p:nvPr>
            <p:extLst>
              <p:ext uri="{D42A27DB-BD31-4B8C-83A1-F6EECF244321}">
                <p14:modId xmlns:p14="http://schemas.microsoft.com/office/powerpoint/2010/main" val="3764592176"/>
              </p:ext>
            </p:extLst>
          </p:nvPr>
        </p:nvGraphicFramePr>
        <p:xfrm>
          <a:off x="78701" y="4365104"/>
          <a:ext cx="9073007" cy="2284310"/>
        </p:xfrm>
        <a:graphic>
          <a:graphicData uri="http://schemas.openxmlformats.org/drawingml/2006/table">
            <a:tbl>
              <a:tblPr/>
              <a:tblGrid>
                <a:gridCol w="766255"/>
                <a:gridCol w="7978994"/>
                <a:gridCol w="327758"/>
              </a:tblGrid>
              <a:tr h="359001">
                <a:tc>
                  <a:txBody>
                    <a:bodyPr/>
                    <a:lstStyle/>
                    <a:p>
                      <a:endParaRPr lang="ru-RU" sz="1800" dirty="0">
                        <a:effectLst/>
                      </a:endParaRPr>
                    </a:p>
                  </a:txBody>
                  <a:tcPr marL="0" marR="0" marT="0" marB="0" anchor="ctr">
                    <a:lnL>
                      <a:noFill/>
                    </a:lnL>
                    <a:lnR>
                      <a:noFill/>
                    </a:lnR>
                    <a:lnT>
                      <a:noFill/>
                    </a:lnT>
                    <a:lnB>
                      <a:noFill/>
                    </a:lnB>
                  </a:tcPr>
                </a:tc>
                <a:tc>
                  <a:txBody>
                    <a:bodyPr/>
                    <a:lstStyle/>
                    <a:p>
                      <a:r>
                        <a:rPr lang="ru-RU" sz="1800">
                          <a:effectLst/>
                        </a:rPr>
                        <a:t> </a:t>
                      </a:r>
                    </a:p>
                  </a:txBody>
                  <a:tcPr marL="0" marR="0" marT="0" marB="0" anchor="ctr">
                    <a:lnL>
                      <a:noFill/>
                    </a:lnL>
                    <a:lnR>
                      <a:noFill/>
                    </a:lnR>
                    <a:lnT>
                      <a:noFill/>
                    </a:lnT>
                    <a:lnB>
                      <a:noFill/>
                    </a:lnB>
                  </a:tcPr>
                </a:tc>
                <a:tc>
                  <a:txBody>
                    <a:bodyPr/>
                    <a:lstStyle/>
                    <a:p>
                      <a:endParaRPr lang="ru-RU" sz="1800" dirty="0"/>
                    </a:p>
                  </a:txBody>
                  <a:tcPr marL="89750" marR="89750" marT="44875" marB="44875">
                    <a:lnL>
                      <a:noFill/>
                    </a:lnL>
                  </a:tcPr>
                </a:tc>
              </a:tr>
              <a:tr h="269251">
                <a:tc>
                  <a:txBody>
                    <a:bodyPr/>
                    <a:lstStyle/>
                    <a:p>
                      <a:endParaRPr lang="ru-RU" sz="1800">
                        <a:effectLst/>
                      </a:endParaRPr>
                    </a:p>
                  </a:txBody>
                  <a:tcPr marL="0" marR="0" marT="0" marB="0" anchor="ctr">
                    <a:lnL>
                      <a:noFill/>
                    </a:lnL>
                    <a:lnR>
                      <a:noFill/>
                    </a:lnR>
                    <a:lnT>
                      <a:noFill/>
                    </a:lnT>
                    <a:lnB>
                      <a:noFill/>
                    </a:lnB>
                  </a:tcPr>
                </a:tc>
                <a:tc>
                  <a:txBody>
                    <a:bodyPr/>
                    <a:lstStyle/>
                    <a:p>
                      <a:endParaRPr lang="ru-RU" sz="1800">
                        <a:effectLst/>
                      </a:endParaRPr>
                    </a:p>
                  </a:txBody>
                  <a:tcPr marL="0" marR="0" marT="0" marB="0" anchor="ctr">
                    <a:lnL>
                      <a:noFill/>
                    </a:lnL>
                    <a:lnR>
                      <a:noFill/>
                    </a:lnR>
                    <a:lnT>
                      <a:noFill/>
                    </a:lnT>
                    <a:lnB>
                      <a:noFill/>
                    </a:lnB>
                  </a:tcPr>
                </a:tc>
                <a:tc>
                  <a:txBody>
                    <a:bodyPr/>
                    <a:lstStyle/>
                    <a:p>
                      <a:endParaRPr lang="ru-RU" sz="1800">
                        <a:effectLst/>
                      </a:endParaRPr>
                    </a:p>
                  </a:txBody>
                  <a:tcPr marL="0" marR="0" marT="0" marB="0" anchor="ctr">
                    <a:lnL>
                      <a:noFill/>
                    </a:lnL>
                    <a:lnR>
                      <a:noFill/>
                    </a:lnR>
                    <a:lnB>
                      <a:noFill/>
                    </a:lnB>
                  </a:tcPr>
                </a:tc>
              </a:tr>
              <a:tr h="1615505">
                <a:tc>
                  <a:txBody>
                    <a:bodyPr/>
                    <a:lstStyle/>
                    <a:p>
                      <a:r>
                        <a:rPr lang="ru-RU" sz="1800">
                          <a:effectLst/>
                        </a:rPr>
                        <a:t> </a:t>
                      </a:r>
                    </a:p>
                  </a:txBody>
                  <a:tcPr marL="0" marR="0" marT="0" marB="0" anchor="ctr">
                    <a:lnL>
                      <a:noFill/>
                    </a:lnL>
                    <a:lnR>
                      <a:noFill/>
                    </a:lnR>
                    <a:lnT>
                      <a:noFill/>
                    </a:lnT>
                    <a:lnB>
                      <a:noFill/>
                    </a:lnB>
                  </a:tcPr>
                </a:tc>
                <a:tc>
                  <a:txBody>
                    <a:bodyPr/>
                    <a:lstStyle/>
                    <a:p>
                      <a:pPr algn="ctr"/>
                      <a:r>
                        <a:rPr lang="ru-RU" sz="1800" i="1" dirty="0">
                          <a:solidFill>
                            <a:schemeClr val="tx1"/>
                          </a:solidFill>
                          <a:effectLst/>
                        </a:rPr>
                        <a:t>1 - орудие; 2 - двигатель; 3 - генератор; 4 - смотровой прибор механика-водителя; 5 - пулемет; 6 - смотровой прибор наводчика БМП; 7 - гранатомет постановки дымовой завесы; 8 - топливный бак; 9 - отсек аккумуляторов; 10 - топливный бак; 11 - каток; 12 - сиденья десанта; 13 - ограждение башни; 14 - сиденье наводчика; 15 - сиденье стрелка; 16 - сиденье механика-водителя; 17 - </a:t>
                      </a:r>
                      <a:r>
                        <a:rPr lang="ru-RU" sz="1800" i="1" dirty="0" err="1">
                          <a:solidFill>
                            <a:schemeClr val="tx1"/>
                          </a:solidFill>
                          <a:effectLst/>
                        </a:rPr>
                        <a:t>фильтро</a:t>
                      </a:r>
                      <a:r>
                        <a:rPr lang="ru-RU" sz="1800" i="1" dirty="0">
                          <a:solidFill>
                            <a:schemeClr val="tx1"/>
                          </a:solidFill>
                          <a:effectLst/>
                        </a:rPr>
                        <a:t>-вентиляционная установка; 18 - штурвал</a:t>
                      </a:r>
                      <a:endParaRPr lang="ru-RU" sz="1800" dirty="0">
                        <a:solidFill>
                          <a:schemeClr val="tx1"/>
                        </a:solidFill>
                        <a:effectLst/>
                      </a:endParaRPr>
                    </a:p>
                  </a:txBody>
                  <a:tcPr marL="0" marR="0" marT="0" marB="0" anchor="ctr">
                    <a:lnL>
                      <a:noFill/>
                    </a:lnL>
                    <a:lnR>
                      <a:noFill/>
                    </a:lnR>
                    <a:lnT>
                      <a:noFill/>
                    </a:lnT>
                    <a:lnB>
                      <a:noFill/>
                    </a:lnB>
                  </a:tcPr>
                </a:tc>
                <a:tc>
                  <a:txBody>
                    <a:bodyPr/>
                    <a:lstStyle/>
                    <a:p>
                      <a:r>
                        <a:rPr lang="ru-RU" sz="1800" dirty="0">
                          <a:solidFill>
                            <a:schemeClr val="tx1"/>
                          </a:solidFill>
                          <a:effectLst/>
                        </a:rPr>
                        <a:t> </a:t>
                      </a:r>
                    </a:p>
                  </a:txBody>
                  <a:tcPr marL="0" marR="0" marT="0" marB="0" anchor="ctr">
                    <a:lnL>
                      <a:noFill/>
                    </a:lnL>
                    <a:lnR>
                      <a:noFill/>
                    </a:lnR>
                    <a:lnT>
                      <a:noFill/>
                    </a:lnT>
                    <a:lnB>
                      <a:noFill/>
                    </a:lnB>
                  </a:tcPr>
                </a:tc>
              </a:tr>
            </a:tbl>
          </a:graphicData>
        </a:graphic>
      </p:graphicFrame>
      <p:pic>
        <p:nvPicPr>
          <p:cNvPr id="21507" name="Picture 3" descr="Боевая машина пехоты БМП-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32656"/>
            <a:ext cx="9144000" cy="4667250"/>
          </a:xfrm>
          <a:prstGeom prst="rect">
            <a:avLst/>
          </a:prstGeom>
          <a:noFill/>
          <a:extLst>
            <a:ext uri="{909E8E84-426E-40DD-AFC4-6F175D3DCCD1}">
              <a14:hiddenFill xmlns:a14="http://schemas.microsoft.com/office/drawing/2010/main">
                <a:solidFill>
                  <a:srgbClr val="FFFFFF"/>
                </a:solidFill>
              </a14:hiddenFill>
            </a:ext>
          </a:extLst>
        </p:spPr>
      </p:pic>
      <p:pic>
        <p:nvPicPr>
          <p:cNvPr id="21516" name="Picture 12" descr="http://zonwar.ru/images/artillerij/ramka_img/ramka_img_0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00688" y="-1652588"/>
            <a:ext cx="47625" cy="104775"/>
          </a:xfrm>
          <a:prstGeom prst="rect">
            <a:avLst/>
          </a:prstGeom>
          <a:noFill/>
          <a:extLst>
            <a:ext uri="{909E8E84-426E-40DD-AFC4-6F175D3DCCD1}">
              <a14:hiddenFill xmlns:a14="http://schemas.microsoft.com/office/drawing/2010/main">
                <a:solidFill>
                  <a:srgbClr val="FFFFFF"/>
                </a:solidFill>
              </a14:hiddenFill>
            </a:ext>
          </a:extLst>
        </p:spPr>
      </p:pic>
      <p:pic>
        <p:nvPicPr>
          <p:cNvPr id="21517" name="Picture 13" descr="http://zonwar.ru/images/artillerij/ramka_img/ramka_img_0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72125" y="-1652588"/>
            <a:ext cx="82296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21523" name="Picture 19" descr="http://zonwar.ru/images/artillerij/ramka_img/ramka_img_0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54600" y="4016375"/>
            <a:ext cx="47625" cy="104775"/>
          </a:xfrm>
          <a:prstGeom prst="rect">
            <a:avLst/>
          </a:prstGeom>
          <a:noFill/>
          <a:extLst>
            <a:ext uri="{909E8E84-426E-40DD-AFC4-6F175D3DCCD1}">
              <a14:hiddenFill xmlns:a14="http://schemas.microsoft.com/office/drawing/2010/main">
                <a:solidFill>
                  <a:srgbClr val="FFFFFF"/>
                </a:solidFill>
              </a14:hiddenFill>
            </a:ext>
          </a:extLst>
        </p:spPr>
      </p:pic>
      <p:pic>
        <p:nvPicPr>
          <p:cNvPr id="21524" name="Picture 20" descr="http://zonwar.ru/images/artillerij/ramka_img/ramka_img_0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26038" y="4016375"/>
            <a:ext cx="82296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21525" name="Picture 21" descr="http://zonwar.ru/images/artillerij/ramka_img/ramka_img_0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91450" y="6332538"/>
            <a:ext cx="104775" cy="104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91308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9144000" cy="792088"/>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a:t>Компоновка и общее устройство</a:t>
            </a:r>
            <a:endParaRPr lang="ru-RU" sz="3200" dirty="0"/>
          </a:p>
        </p:txBody>
      </p:sp>
      <p:sp>
        <p:nvSpPr>
          <p:cNvPr id="2" name="Прямоугольник 1"/>
          <p:cNvSpPr/>
          <p:nvPr/>
        </p:nvSpPr>
        <p:spPr>
          <a:xfrm>
            <a:off x="50302" y="610334"/>
            <a:ext cx="9108504" cy="6278642"/>
          </a:xfrm>
          <a:prstGeom prst="rect">
            <a:avLst/>
          </a:prstGeom>
        </p:spPr>
        <p:txBody>
          <a:bodyPr wrap="square">
            <a:spAutoFit/>
          </a:bodyPr>
          <a:lstStyle/>
          <a:p>
            <a:pPr algn="just"/>
            <a:r>
              <a:rPr lang="ru-RU" dirty="0"/>
              <a:t> </a:t>
            </a:r>
          </a:p>
          <a:p>
            <a:pPr algn="just"/>
            <a:r>
              <a:rPr lang="ru-RU" sz="3200" b="1" dirty="0">
                <a:solidFill>
                  <a:srgbClr val="FF0000"/>
                </a:solidFill>
                <a:latin typeface="Times New Roman" panose="02020603050405020304" pitchFamily="18" charset="0"/>
                <a:cs typeface="Times New Roman" panose="02020603050405020304" pitchFamily="18" charset="0"/>
              </a:rPr>
              <a:t>Под компоновкой БМП-2 </a:t>
            </a:r>
            <a:r>
              <a:rPr lang="ru-RU" sz="3200" b="1" dirty="0">
                <a:latin typeface="Times New Roman" panose="02020603050405020304" pitchFamily="18" charset="0"/>
                <a:cs typeface="Times New Roman" panose="02020603050405020304" pitchFamily="18" charset="0"/>
              </a:rPr>
              <a:t>понимается взаимное размещение экипажа, десанта, вооружения, основных агрегатов и систем, обеспечивающее оптимальные боевые и технические качества машины.</a:t>
            </a:r>
          </a:p>
          <a:p>
            <a:pPr algn="just"/>
            <a:r>
              <a:rPr lang="ru-RU" sz="3200" b="1" dirty="0">
                <a:solidFill>
                  <a:srgbClr val="FF0000"/>
                </a:solidFill>
                <a:latin typeface="Times New Roman" panose="02020603050405020304" pitchFamily="18" charset="0"/>
                <a:cs typeface="Times New Roman" panose="02020603050405020304" pitchFamily="18" charset="0"/>
              </a:rPr>
              <a:t>По расположению механизмов и оборудования внутри машина условно разделена на четыре отделения:</a:t>
            </a:r>
          </a:p>
          <a:p>
            <a:pPr algn="just"/>
            <a:r>
              <a:rPr lang="ru-RU" sz="3200" b="1" dirty="0">
                <a:latin typeface="Times New Roman" panose="02020603050405020304" pitchFamily="18" charset="0"/>
                <a:cs typeface="Times New Roman" panose="02020603050405020304" pitchFamily="18" charset="0"/>
              </a:rPr>
              <a:t>- отделение управления;</a:t>
            </a:r>
          </a:p>
          <a:p>
            <a:pPr algn="just"/>
            <a:r>
              <a:rPr lang="ru-RU" sz="3200" b="1" dirty="0">
                <a:latin typeface="Times New Roman" panose="02020603050405020304" pitchFamily="18" charset="0"/>
                <a:cs typeface="Times New Roman" panose="02020603050405020304" pitchFamily="18" charset="0"/>
              </a:rPr>
              <a:t>- силовое отделение;</a:t>
            </a:r>
          </a:p>
          <a:p>
            <a:pPr algn="just"/>
            <a:r>
              <a:rPr lang="ru-RU" sz="3200" b="1" dirty="0">
                <a:latin typeface="Times New Roman" panose="02020603050405020304" pitchFamily="18" charset="0"/>
                <a:cs typeface="Times New Roman" panose="02020603050405020304" pitchFamily="18" charset="0"/>
              </a:rPr>
              <a:t>- боевое отделение;</a:t>
            </a:r>
          </a:p>
          <a:p>
            <a:pPr algn="just"/>
            <a:r>
              <a:rPr lang="ru-RU" sz="3200" b="1" dirty="0">
                <a:latin typeface="Times New Roman" panose="02020603050405020304" pitchFamily="18" charset="0"/>
                <a:cs typeface="Times New Roman" panose="02020603050405020304" pitchFamily="18" charset="0"/>
              </a:rPr>
              <a:t>- десантное отделение.</a:t>
            </a:r>
          </a:p>
        </p:txBody>
      </p:sp>
    </p:spTree>
    <p:extLst>
      <p:ext uri="{BB962C8B-B14F-4D97-AF65-F5344CB8AC3E}">
        <p14:creationId xmlns:p14="http://schemas.microsoft.com/office/powerpoint/2010/main" val="13597632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3" name="AutoShape 3">
            <a:hlinkClick r:id="rId2" action="ppaction://hlinksldjump" highlightClick="1"/>
          </p:cNvPr>
          <p:cNvSpPr>
            <a:spLocks noChangeArrowheads="1"/>
          </p:cNvSpPr>
          <p:nvPr/>
        </p:nvSpPr>
        <p:spPr bwMode="auto">
          <a:xfrm>
            <a:off x="403232" y="44624"/>
            <a:ext cx="8305800" cy="792163"/>
          </a:xfrm>
          <a:prstGeom prst="actionButtonBlank">
            <a:avLst/>
          </a:prstGeom>
          <a:gradFill rotWithShape="0">
            <a:gsLst>
              <a:gs pos="0">
                <a:srgbClr val="0066FF"/>
              </a:gs>
              <a:gs pos="50000">
                <a:schemeClr val="bg1"/>
              </a:gs>
              <a:gs pos="100000">
                <a:srgbClr val="0066FF"/>
              </a:gs>
            </a:gsLst>
            <a:lin ang="0" scaled="1"/>
          </a:gradFill>
          <a:ln w="9525">
            <a:solidFill>
              <a:schemeClr val="tx1"/>
            </a:solidFill>
            <a:miter lim="800000"/>
            <a:headEnd/>
            <a:tailEnd/>
          </a:ln>
          <a:effectLst/>
        </p:spPr>
        <p:txBody>
          <a:bodyPr wrap="none" anchor="ctr"/>
          <a:lstStyle/>
          <a:p>
            <a:pPr algn="ctr" eaLnBrk="0" hangingPunct="0">
              <a:lnSpc>
                <a:spcPct val="75000"/>
              </a:lnSpc>
              <a:defRPr/>
            </a:pPr>
            <a:r>
              <a:rPr lang="ru-RU" sz="2000" dirty="0">
                <a:solidFill>
                  <a:srgbClr val="FF3300"/>
                </a:solidFill>
                <a:effectLst>
                  <a:outerShdw blurRad="38100" dist="38100" dir="2700000" algn="tl">
                    <a:srgbClr val="C0C0C0"/>
                  </a:outerShdw>
                </a:effectLst>
                <a:latin typeface="Arial" charset="0"/>
              </a:rPr>
              <a:t>Общее устройство машин</a:t>
            </a:r>
          </a:p>
        </p:txBody>
      </p:sp>
      <p:grpSp>
        <p:nvGrpSpPr>
          <p:cNvPr id="20483" name="Group 10"/>
          <p:cNvGrpSpPr>
            <a:grpSpLocks/>
          </p:cNvGrpSpPr>
          <p:nvPr/>
        </p:nvGrpSpPr>
        <p:grpSpPr bwMode="auto">
          <a:xfrm>
            <a:off x="107504" y="836787"/>
            <a:ext cx="8928992" cy="5904581"/>
            <a:chOff x="720" y="933"/>
            <a:chExt cx="4752" cy="2996"/>
          </a:xfrm>
        </p:grpSpPr>
        <p:grpSp>
          <p:nvGrpSpPr>
            <p:cNvPr id="20484" name="Group 3"/>
            <p:cNvGrpSpPr>
              <a:grpSpLocks/>
            </p:cNvGrpSpPr>
            <p:nvPr/>
          </p:nvGrpSpPr>
          <p:grpSpPr bwMode="auto">
            <a:xfrm>
              <a:off x="720" y="1028"/>
              <a:ext cx="4752" cy="2784"/>
              <a:chOff x="720" y="1248"/>
              <a:chExt cx="4752" cy="2784"/>
            </a:xfrm>
          </p:grpSpPr>
          <p:sp>
            <p:nvSpPr>
              <p:cNvPr id="20489" name="Line 4"/>
              <p:cNvSpPr>
                <a:spLocks noChangeShapeType="1"/>
              </p:cNvSpPr>
              <p:nvPr/>
            </p:nvSpPr>
            <p:spPr bwMode="auto">
              <a:xfrm>
                <a:off x="742" y="1248"/>
                <a:ext cx="0" cy="48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ru-RU"/>
              </a:p>
            </p:txBody>
          </p:sp>
          <p:sp>
            <p:nvSpPr>
              <p:cNvPr id="20490" name="Line 5"/>
              <p:cNvSpPr>
                <a:spLocks noChangeShapeType="1"/>
              </p:cNvSpPr>
              <p:nvPr/>
            </p:nvSpPr>
            <p:spPr bwMode="auto">
              <a:xfrm>
                <a:off x="2496" y="1248"/>
                <a:ext cx="0" cy="48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ru-RU"/>
              </a:p>
            </p:txBody>
          </p:sp>
          <p:sp>
            <p:nvSpPr>
              <p:cNvPr id="20491" name="Line 6"/>
              <p:cNvSpPr>
                <a:spLocks noChangeShapeType="1"/>
              </p:cNvSpPr>
              <p:nvPr/>
            </p:nvSpPr>
            <p:spPr bwMode="auto">
              <a:xfrm>
                <a:off x="3600" y="1248"/>
                <a:ext cx="0" cy="48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ru-RU"/>
              </a:p>
            </p:txBody>
          </p:sp>
          <p:sp>
            <p:nvSpPr>
              <p:cNvPr id="20492" name="Line 7"/>
              <p:cNvSpPr>
                <a:spLocks noChangeShapeType="1"/>
              </p:cNvSpPr>
              <p:nvPr/>
            </p:nvSpPr>
            <p:spPr bwMode="auto">
              <a:xfrm>
                <a:off x="5280" y="1248"/>
                <a:ext cx="0" cy="48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ru-RU"/>
              </a:p>
            </p:txBody>
          </p:sp>
          <p:sp>
            <p:nvSpPr>
              <p:cNvPr id="20493" name="Line 8"/>
              <p:cNvSpPr>
                <a:spLocks noChangeShapeType="1"/>
              </p:cNvSpPr>
              <p:nvPr/>
            </p:nvSpPr>
            <p:spPr bwMode="auto">
              <a:xfrm>
                <a:off x="1584" y="3696"/>
                <a:ext cx="0" cy="288"/>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ru-RU"/>
              </a:p>
            </p:txBody>
          </p:sp>
          <p:sp>
            <p:nvSpPr>
              <p:cNvPr id="20494" name="Line 9"/>
              <p:cNvSpPr>
                <a:spLocks noChangeShapeType="1"/>
              </p:cNvSpPr>
              <p:nvPr/>
            </p:nvSpPr>
            <p:spPr bwMode="auto">
              <a:xfrm>
                <a:off x="2496" y="3696"/>
                <a:ext cx="0" cy="288"/>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ru-RU"/>
              </a:p>
            </p:txBody>
          </p:sp>
          <p:sp>
            <p:nvSpPr>
              <p:cNvPr id="20495" name="Line 10"/>
              <p:cNvSpPr>
                <a:spLocks noChangeShapeType="1"/>
              </p:cNvSpPr>
              <p:nvPr/>
            </p:nvSpPr>
            <p:spPr bwMode="auto">
              <a:xfrm>
                <a:off x="1584" y="3936"/>
                <a:ext cx="912" cy="0"/>
              </a:xfrm>
              <a:prstGeom prst="line">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txBody>
              <a:bodyPr wrap="none"/>
              <a:lstStyle/>
              <a:p>
                <a:endParaRPr lang="ru-RU"/>
              </a:p>
            </p:txBody>
          </p:sp>
          <p:sp>
            <p:nvSpPr>
              <p:cNvPr id="20496" name="Rectangle 11"/>
              <p:cNvSpPr>
                <a:spLocks noChangeArrowheads="1"/>
              </p:cNvSpPr>
              <p:nvPr/>
            </p:nvSpPr>
            <p:spPr bwMode="auto">
              <a:xfrm>
                <a:off x="912" y="3840"/>
                <a:ext cx="624" cy="144"/>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grpSp>
            <p:nvGrpSpPr>
              <p:cNvPr id="20497" name="Group 12"/>
              <p:cNvGrpSpPr>
                <a:grpSpLocks/>
              </p:cNvGrpSpPr>
              <p:nvPr/>
            </p:nvGrpSpPr>
            <p:grpSpPr bwMode="auto">
              <a:xfrm>
                <a:off x="1008" y="3648"/>
                <a:ext cx="480" cy="384"/>
                <a:chOff x="1008" y="3600"/>
                <a:chExt cx="480" cy="384"/>
              </a:xfrm>
            </p:grpSpPr>
            <p:sp>
              <p:nvSpPr>
                <p:cNvPr id="20567" name="Rectangle 13"/>
                <p:cNvSpPr>
                  <a:spLocks noChangeArrowheads="1"/>
                </p:cNvSpPr>
                <p:nvPr/>
              </p:nvSpPr>
              <p:spPr bwMode="auto">
                <a:xfrm>
                  <a:off x="1008" y="3600"/>
                  <a:ext cx="480" cy="144"/>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68" name="Text Box 14"/>
                <p:cNvSpPr txBox="1">
                  <a:spLocks noChangeArrowheads="1"/>
                </p:cNvSpPr>
                <p:nvPr/>
              </p:nvSpPr>
              <p:spPr bwMode="auto">
                <a:xfrm>
                  <a:off x="1104" y="3600"/>
                  <a:ext cx="33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1400">
                      <a:latin typeface="Times New Roman" pitchFamily="18" charset="0"/>
                    </a:rPr>
                    <a:t>БР</a:t>
                  </a:r>
                </a:p>
              </p:txBody>
            </p:sp>
            <p:sp>
              <p:nvSpPr>
                <p:cNvPr id="20569" name="Line 15"/>
                <p:cNvSpPr>
                  <a:spLocks noChangeShapeType="1"/>
                </p:cNvSpPr>
                <p:nvPr/>
              </p:nvSpPr>
              <p:spPr bwMode="auto">
                <a:xfrm>
                  <a:off x="1248" y="3744"/>
                  <a:ext cx="0" cy="48"/>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ru-RU"/>
                </a:p>
              </p:txBody>
            </p:sp>
            <p:sp>
              <p:nvSpPr>
                <p:cNvPr id="20570" name="Text Box 16"/>
                <p:cNvSpPr txBox="1">
                  <a:spLocks noChangeArrowheads="1"/>
                </p:cNvSpPr>
                <p:nvPr/>
              </p:nvSpPr>
              <p:spPr bwMode="auto">
                <a:xfrm>
                  <a:off x="1056" y="3792"/>
                  <a:ext cx="33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1400">
                      <a:latin typeface="Times New Roman" pitchFamily="18" charset="0"/>
                    </a:rPr>
                    <a:t>ВК</a:t>
                  </a:r>
                </a:p>
              </p:txBody>
            </p:sp>
          </p:grpSp>
          <p:grpSp>
            <p:nvGrpSpPr>
              <p:cNvPr id="20498" name="Group 17"/>
              <p:cNvGrpSpPr>
                <a:grpSpLocks/>
              </p:cNvGrpSpPr>
              <p:nvPr/>
            </p:nvGrpSpPr>
            <p:grpSpPr bwMode="auto">
              <a:xfrm>
                <a:off x="720" y="1380"/>
                <a:ext cx="4752" cy="2316"/>
                <a:chOff x="720" y="1380"/>
                <a:chExt cx="4752" cy="2316"/>
              </a:xfrm>
            </p:grpSpPr>
            <p:sp>
              <p:nvSpPr>
                <p:cNvPr id="20499" name="Rectangle 18"/>
                <p:cNvSpPr>
                  <a:spLocks noChangeArrowheads="1"/>
                </p:cNvSpPr>
                <p:nvPr/>
              </p:nvSpPr>
              <p:spPr bwMode="auto">
                <a:xfrm>
                  <a:off x="720" y="1728"/>
                  <a:ext cx="4560" cy="1968"/>
                </a:xfrm>
                <a:prstGeom prst="rect">
                  <a:avLst/>
                </a:prstGeom>
                <a:solidFill>
                  <a:schemeClr val="bg1"/>
                </a:solidFill>
                <a:ln w="2857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00" name="Line 19"/>
                <p:cNvSpPr>
                  <a:spLocks noChangeShapeType="1"/>
                </p:cNvSpPr>
                <p:nvPr/>
              </p:nvSpPr>
              <p:spPr bwMode="auto">
                <a:xfrm>
                  <a:off x="2496" y="1728"/>
                  <a:ext cx="0" cy="1968"/>
                </a:xfrm>
                <a:prstGeom prst="line">
                  <a:avLst/>
                </a:prstGeom>
                <a:noFill/>
                <a:ln w="9525">
                  <a:solidFill>
                    <a:schemeClr val="tx1"/>
                  </a:solidFill>
                  <a:prstDash val="dash"/>
                  <a:miter lim="800000"/>
                  <a:headEnd/>
                  <a:tailEnd/>
                </a:ln>
                <a:extLst>
                  <a:ext uri="{909E8E84-426E-40DD-AFC4-6F175D3DCCD1}">
                    <a14:hiddenFill xmlns:a14="http://schemas.microsoft.com/office/drawing/2010/main">
                      <a:noFill/>
                    </a14:hiddenFill>
                  </a:ext>
                </a:extLst>
              </p:spPr>
              <p:txBody>
                <a:bodyPr wrap="none"/>
                <a:lstStyle/>
                <a:p>
                  <a:endParaRPr lang="ru-RU"/>
                </a:p>
              </p:txBody>
            </p:sp>
            <p:sp>
              <p:nvSpPr>
                <p:cNvPr id="20501" name="Line 20"/>
                <p:cNvSpPr>
                  <a:spLocks noChangeShapeType="1"/>
                </p:cNvSpPr>
                <p:nvPr/>
              </p:nvSpPr>
              <p:spPr bwMode="auto">
                <a:xfrm>
                  <a:off x="3600" y="1728"/>
                  <a:ext cx="0" cy="1968"/>
                </a:xfrm>
                <a:prstGeom prst="line">
                  <a:avLst/>
                </a:prstGeom>
                <a:noFill/>
                <a:ln w="9525">
                  <a:solidFill>
                    <a:schemeClr val="tx1"/>
                  </a:solidFill>
                  <a:prstDash val="dash"/>
                  <a:miter lim="800000"/>
                  <a:headEnd/>
                  <a:tailEnd/>
                </a:ln>
                <a:extLst>
                  <a:ext uri="{909E8E84-426E-40DD-AFC4-6F175D3DCCD1}">
                    <a14:hiddenFill xmlns:a14="http://schemas.microsoft.com/office/drawing/2010/main">
                      <a:noFill/>
                    </a14:hiddenFill>
                  </a:ext>
                </a:extLst>
              </p:spPr>
              <p:txBody>
                <a:bodyPr wrap="none"/>
                <a:lstStyle/>
                <a:p>
                  <a:endParaRPr lang="ru-RU"/>
                </a:p>
              </p:txBody>
            </p:sp>
            <p:sp>
              <p:nvSpPr>
                <p:cNvPr id="20502" name="Line 21"/>
                <p:cNvSpPr>
                  <a:spLocks noChangeShapeType="1"/>
                </p:cNvSpPr>
                <p:nvPr/>
              </p:nvSpPr>
              <p:spPr bwMode="auto">
                <a:xfrm>
                  <a:off x="720" y="1392"/>
                  <a:ext cx="1776" cy="0"/>
                </a:xfrm>
                <a:prstGeom prst="line">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txBody>
                <a:bodyPr wrap="none"/>
                <a:lstStyle/>
                <a:p>
                  <a:endParaRPr lang="ru-RU"/>
                </a:p>
              </p:txBody>
            </p:sp>
            <p:sp>
              <p:nvSpPr>
                <p:cNvPr id="20503" name="Line 22"/>
                <p:cNvSpPr>
                  <a:spLocks noChangeShapeType="1"/>
                </p:cNvSpPr>
                <p:nvPr/>
              </p:nvSpPr>
              <p:spPr bwMode="auto">
                <a:xfrm>
                  <a:off x="2496" y="1392"/>
                  <a:ext cx="1104" cy="0"/>
                </a:xfrm>
                <a:prstGeom prst="line">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txBody>
                <a:bodyPr wrap="none"/>
                <a:lstStyle/>
                <a:p>
                  <a:endParaRPr lang="ru-RU"/>
                </a:p>
              </p:txBody>
            </p:sp>
            <p:sp>
              <p:nvSpPr>
                <p:cNvPr id="20504" name="Line 23"/>
                <p:cNvSpPr>
                  <a:spLocks noChangeShapeType="1"/>
                </p:cNvSpPr>
                <p:nvPr/>
              </p:nvSpPr>
              <p:spPr bwMode="auto">
                <a:xfrm>
                  <a:off x="3533" y="1380"/>
                  <a:ext cx="1680"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ru-RU"/>
                </a:p>
              </p:txBody>
            </p:sp>
            <p:sp>
              <p:nvSpPr>
                <p:cNvPr id="20505" name="Oval 24"/>
                <p:cNvSpPr>
                  <a:spLocks noChangeArrowheads="1"/>
                </p:cNvSpPr>
                <p:nvPr/>
              </p:nvSpPr>
              <p:spPr bwMode="auto">
                <a:xfrm>
                  <a:off x="2688" y="2208"/>
                  <a:ext cx="960" cy="960"/>
                </a:xfrm>
                <a:prstGeom prst="ellipse">
                  <a:avLst/>
                </a:prstGeom>
                <a:solidFill>
                  <a:srgbClr val="C024AD"/>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06" name="Oval 25"/>
                <p:cNvSpPr>
                  <a:spLocks noChangeArrowheads="1"/>
                </p:cNvSpPr>
                <p:nvPr/>
              </p:nvSpPr>
              <p:spPr bwMode="auto">
                <a:xfrm>
                  <a:off x="3024" y="2352"/>
                  <a:ext cx="288" cy="288"/>
                </a:xfrm>
                <a:prstGeom prst="ellipse">
                  <a:avLst/>
                </a:prstGeom>
                <a:solidFill>
                  <a:srgbClr val="FF99FF"/>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07" name="Oval 26"/>
                <p:cNvSpPr>
                  <a:spLocks noChangeArrowheads="1"/>
                </p:cNvSpPr>
                <p:nvPr/>
              </p:nvSpPr>
              <p:spPr bwMode="auto">
                <a:xfrm>
                  <a:off x="3024" y="2784"/>
                  <a:ext cx="288" cy="288"/>
                </a:xfrm>
                <a:prstGeom prst="ellipse">
                  <a:avLst/>
                </a:prstGeom>
                <a:solidFill>
                  <a:srgbClr val="FF99FF"/>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08" name="Text Box 27"/>
                <p:cNvSpPr txBox="1">
                  <a:spLocks noChangeArrowheads="1"/>
                </p:cNvSpPr>
                <p:nvPr/>
              </p:nvSpPr>
              <p:spPr bwMode="auto">
                <a:xfrm>
                  <a:off x="3024" y="2400"/>
                  <a:ext cx="4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1800">
                      <a:latin typeface="Times New Roman" pitchFamily="18" charset="0"/>
                    </a:rPr>
                    <a:t>КТ</a:t>
                  </a:r>
                </a:p>
              </p:txBody>
            </p:sp>
            <p:sp>
              <p:nvSpPr>
                <p:cNvPr id="20509" name="Text Box 28"/>
                <p:cNvSpPr txBox="1">
                  <a:spLocks noChangeArrowheads="1"/>
                </p:cNvSpPr>
                <p:nvPr/>
              </p:nvSpPr>
              <p:spPr bwMode="auto">
                <a:xfrm>
                  <a:off x="3024" y="2832"/>
                  <a:ext cx="4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1800">
                      <a:latin typeface="Times New Roman" pitchFamily="18" charset="0"/>
                    </a:rPr>
                    <a:t>НО</a:t>
                  </a:r>
                </a:p>
              </p:txBody>
            </p:sp>
            <p:sp>
              <p:nvSpPr>
                <p:cNvPr id="20510" name="Rectangle 29"/>
                <p:cNvSpPr>
                  <a:spLocks noChangeArrowheads="1"/>
                </p:cNvSpPr>
                <p:nvPr/>
              </p:nvSpPr>
              <p:spPr bwMode="auto">
                <a:xfrm>
                  <a:off x="3714" y="2423"/>
                  <a:ext cx="1104" cy="528"/>
                </a:xfrm>
                <a:prstGeom prst="rect">
                  <a:avLst/>
                </a:prstGeom>
                <a:solidFill>
                  <a:srgbClr val="FFFF00"/>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11" name="Rectangle 30"/>
                <p:cNvSpPr>
                  <a:spLocks noChangeArrowheads="1"/>
                </p:cNvSpPr>
                <p:nvPr/>
              </p:nvSpPr>
              <p:spPr bwMode="auto">
                <a:xfrm>
                  <a:off x="4896" y="2448"/>
                  <a:ext cx="288" cy="240"/>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12" name="Rectangle 31"/>
                <p:cNvSpPr>
                  <a:spLocks noChangeArrowheads="1"/>
                </p:cNvSpPr>
                <p:nvPr/>
              </p:nvSpPr>
              <p:spPr bwMode="auto">
                <a:xfrm>
                  <a:off x="4896" y="2736"/>
                  <a:ext cx="288" cy="240"/>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13" name="Text Box 32"/>
                <p:cNvSpPr txBox="1">
                  <a:spLocks noChangeArrowheads="1"/>
                </p:cNvSpPr>
                <p:nvPr/>
              </p:nvSpPr>
              <p:spPr bwMode="auto">
                <a:xfrm>
                  <a:off x="4896" y="2476"/>
                  <a:ext cx="33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1600">
                      <a:latin typeface="Times New Roman" pitchFamily="18" charset="0"/>
                    </a:rPr>
                    <a:t>АБ</a:t>
                  </a:r>
                </a:p>
              </p:txBody>
            </p:sp>
            <p:sp>
              <p:nvSpPr>
                <p:cNvPr id="20514" name="Text Box 33"/>
                <p:cNvSpPr txBox="1">
                  <a:spLocks noChangeArrowheads="1"/>
                </p:cNvSpPr>
                <p:nvPr/>
              </p:nvSpPr>
              <p:spPr bwMode="auto">
                <a:xfrm>
                  <a:off x="4896" y="2784"/>
                  <a:ext cx="33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1600">
                      <a:latin typeface="Times New Roman" pitchFamily="18" charset="0"/>
                    </a:rPr>
                    <a:t>АБ</a:t>
                  </a:r>
                </a:p>
              </p:txBody>
            </p:sp>
            <p:sp>
              <p:nvSpPr>
                <p:cNvPr id="20515" name="Text Box 34"/>
                <p:cNvSpPr txBox="1">
                  <a:spLocks noChangeArrowheads="1"/>
                </p:cNvSpPr>
                <p:nvPr/>
              </p:nvSpPr>
              <p:spPr bwMode="auto">
                <a:xfrm>
                  <a:off x="3840" y="2592"/>
                  <a:ext cx="96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50000"/>
                    </a:spcBef>
                    <a:buFontTx/>
                    <a:buNone/>
                  </a:pPr>
                  <a:r>
                    <a:rPr lang="ru-RU" altLang="ru-RU" sz="1400">
                      <a:latin typeface="Arial Black" pitchFamily="34" charset="0"/>
                    </a:rPr>
                    <a:t>ТОПЛИВО</a:t>
                  </a:r>
                </a:p>
              </p:txBody>
            </p:sp>
            <p:sp>
              <p:nvSpPr>
                <p:cNvPr id="20516" name="Line 35"/>
                <p:cNvSpPr>
                  <a:spLocks noChangeShapeType="1"/>
                </p:cNvSpPr>
                <p:nvPr/>
              </p:nvSpPr>
              <p:spPr bwMode="auto">
                <a:xfrm>
                  <a:off x="3600" y="1968"/>
                  <a:ext cx="1680" cy="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ru-RU"/>
                </a:p>
              </p:txBody>
            </p:sp>
            <p:sp>
              <p:nvSpPr>
                <p:cNvPr id="20517" name="Line 36"/>
                <p:cNvSpPr>
                  <a:spLocks noChangeShapeType="1"/>
                </p:cNvSpPr>
                <p:nvPr/>
              </p:nvSpPr>
              <p:spPr bwMode="auto">
                <a:xfrm>
                  <a:off x="3600" y="3408"/>
                  <a:ext cx="1680" cy="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ru-RU"/>
                </a:p>
              </p:txBody>
            </p:sp>
            <p:sp>
              <p:nvSpPr>
                <p:cNvPr id="20518" name="Line 37"/>
                <p:cNvSpPr>
                  <a:spLocks noChangeShapeType="1"/>
                </p:cNvSpPr>
                <p:nvPr/>
              </p:nvSpPr>
              <p:spPr bwMode="auto">
                <a:xfrm>
                  <a:off x="3600" y="3024"/>
                  <a:ext cx="1680" cy="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ru-RU"/>
                </a:p>
              </p:txBody>
            </p:sp>
            <p:sp>
              <p:nvSpPr>
                <p:cNvPr id="20519" name="Line 38"/>
                <p:cNvSpPr>
                  <a:spLocks noChangeShapeType="1"/>
                </p:cNvSpPr>
                <p:nvPr/>
              </p:nvSpPr>
              <p:spPr bwMode="auto">
                <a:xfrm>
                  <a:off x="3600" y="2400"/>
                  <a:ext cx="1680" cy="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ru-RU"/>
                </a:p>
              </p:txBody>
            </p:sp>
            <p:sp>
              <p:nvSpPr>
                <p:cNvPr id="20520" name="Oval 39"/>
                <p:cNvSpPr>
                  <a:spLocks noChangeArrowheads="1"/>
                </p:cNvSpPr>
                <p:nvPr/>
              </p:nvSpPr>
              <p:spPr bwMode="auto">
                <a:xfrm>
                  <a:off x="3792" y="3072"/>
                  <a:ext cx="288" cy="288"/>
                </a:xfrm>
                <a:prstGeom prst="ellipse">
                  <a:avLst/>
                </a:prstGeom>
                <a:solidFill>
                  <a:srgbClr val="D3D0CB"/>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21" name="Oval 40"/>
                <p:cNvSpPr>
                  <a:spLocks noChangeArrowheads="1"/>
                </p:cNvSpPr>
                <p:nvPr/>
              </p:nvSpPr>
              <p:spPr bwMode="auto">
                <a:xfrm>
                  <a:off x="4320" y="3072"/>
                  <a:ext cx="288" cy="288"/>
                </a:xfrm>
                <a:prstGeom prst="ellipse">
                  <a:avLst/>
                </a:prstGeom>
                <a:solidFill>
                  <a:srgbClr val="D3D0CB"/>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22" name="Oval 41"/>
                <p:cNvSpPr>
                  <a:spLocks noChangeArrowheads="1"/>
                </p:cNvSpPr>
                <p:nvPr/>
              </p:nvSpPr>
              <p:spPr bwMode="auto">
                <a:xfrm>
                  <a:off x="4848" y="3072"/>
                  <a:ext cx="288" cy="288"/>
                </a:xfrm>
                <a:prstGeom prst="ellipse">
                  <a:avLst/>
                </a:prstGeom>
                <a:solidFill>
                  <a:srgbClr val="D3D0CB"/>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23" name="Oval 42"/>
                <p:cNvSpPr>
                  <a:spLocks noChangeArrowheads="1"/>
                </p:cNvSpPr>
                <p:nvPr/>
              </p:nvSpPr>
              <p:spPr bwMode="auto">
                <a:xfrm>
                  <a:off x="3744" y="2016"/>
                  <a:ext cx="288" cy="288"/>
                </a:xfrm>
                <a:prstGeom prst="ellipse">
                  <a:avLst/>
                </a:prstGeom>
                <a:solidFill>
                  <a:srgbClr val="D3D0CB"/>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24" name="Oval 43"/>
                <p:cNvSpPr>
                  <a:spLocks noChangeArrowheads="1"/>
                </p:cNvSpPr>
                <p:nvPr/>
              </p:nvSpPr>
              <p:spPr bwMode="auto">
                <a:xfrm>
                  <a:off x="4272" y="2016"/>
                  <a:ext cx="288" cy="288"/>
                </a:xfrm>
                <a:prstGeom prst="ellipse">
                  <a:avLst/>
                </a:prstGeom>
                <a:solidFill>
                  <a:srgbClr val="D3D0CB"/>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25" name="Oval 44"/>
                <p:cNvSpPr>
                  <a:spLocks noChangeArrowheads="1"/>
                </p:cNvSpPr>
                <p:nvPr/>
              </p:nvSpPr>
              <p:spPr bwMode="auto">
                <a:xfrm>
                  <a:off x="4800" y="2016"/>
                  <a:ext cx="288" cy="288"/>
                </a:xfrm>
                <a:prstGeom prst="ellipse">
                  <a:avLst/>
                </a:prstGeom>
                <a:solidFill>
                  <a:srgbClr val="D3D0CB"/>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26" name="Text Box 45"/>
                <p:cNvSpPr txBox="1">
                  <a:spLocks noChangeArrowheads="1"/>
                </p:cNvSpPr>
                <p:nvPr/>
              </p:nvSpPr>
              <p:spPr bwMode="auto">
                <a:xfrm>
                  <a:off x="3792" y="2016"/>
                  <a:ext cx="24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2000">
                      <a:latin typeface="Times New Roman" pitchFamily="18" charset="0"/>
                    </a:rPr>
                    <a:t>Д</a:t>
                  </a:r>
                </a:p>
              </p:txBody>
            </p:sp>
            <p:sp>
              <p:nvSpPr>
                <p:cNvPr id="20527" name="Text Box 46"/>
                <p:cNvSpPr txBox="1">
                  <a:spLocks noChangeArrowheads="1"/>
                </p:cNvSpPr>
                <p:nvPr/>
              </p:nvSpPr>
              <p:spPr bwMode="auto">
                <a:xfrm>
                  <a:off x="4320" y="2016"/>
                  <a:ext cx="24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2000">
                      <a:latin typeface="Times New Roman" pitchFamily="18" charset="0"/>
                    </a:rPr>
                    <a:t>Д</a:t>
                  </a:r>
                </a:p>
              </p:txBody>
            </p:sp>
            <p:sp>
              <p:nvSpPr>
                <p:cNvPr id="20528" name="Text Box 47"/>
                <p:cNvSpPr txBox="1">
                  <a:spLocks noChangeArrowheads="1"/>
                </p:cNvSpPr>
                <p:nvPr/>
              </p:nvSpPr>
              <p:spPr bwMode="auto">
                <a:xfrm>
                  <a:off x="4848" y="2016"/>
                  <a:ext cx="24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2000">
                      <a:latin typeface="Times New Roman" pitchFamily="18" charset="0"/>
                    </a:rPr>
                    <a:t>Д</a:t>
                  </a:r>
                </a:p>
              </p:txBody>
            </p:sp>
            <p:sp>
              <p:nvSpPr>
                <p:cNvPr id="20529" name="Text Box 48"/>
                <p:cNvSpPr txBox="1">
                  <a:spLocks noChangeArrowheads="1"/>
                </p:cNvSpPr>
                <p:nvPr/>
              </p:nvSpPr>
              <p:spPr bwMode="auto">
                <a:xfrm>
                  <a:off x="3840" y="3072"/>
                  <a:ext cx="24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2000">
                      <a:latin typeface="Times New Roman" pitchFamily="18" charset="0"/>
                    </a:rPr>
                    <a:t>Д</a:t>
                  </a:r>
                </a:p>
              </p:txBody>
            </p:sp>
            <p:sp>
              <p:nvSpPr>
                <p:cNvPr id="20530" name="Text Box 49"/>
                <p:cNvSpPr txBox="1">
                  <a:spLocks noChangeArrowheads="1"/>
                </p:cNvSpPr>
                <p:nvPr/>
              </p:nvSpPr>
              <p:spPr bwMode="auto">
                <a:xfrm>
                  <a:off x="4368" y="3072"/>
                  <a:ext cx="24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2000">
                      <a:latin typeface="Times New Roman" pitchFamily="18" charset="0"/>
                    </a:rPr>
                    <a:t>Д</a:t>
                  </a:r>
                </a:p>
              </p:txBody>
            </p:sp>
            <p:sp>
              <p:nvSpPr>
                <p:cNvPr id="20531" name="Text Box 50"/>
                <p:cNvSpPr txBox="1">
                  <a:spLocks noChangeArrowheads="1"/>
                </p:cNvSpPr>
                <p:nvPr/>
              </p:nvSpPr>
              <p:spPr bwMode="auto">
                <a:xfrm>
                  <a:off x="4896" y="3072"/>
                  <a:ext cx="24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2000">
                      <a:latin typeface="Times New Roman" pitchFamily="18" charset="0"/>
                    </a:rPr>
                    <a:t>Д</a:t>
                  </a:r>
                </a:p>
              </p:txBody>
            </p:sp>
            <p:sp>
              <p:nvSpPr>
                <p:cNvPr id="20532" name="Rectangle 51"/>
                <p:cNvSpPr>
                  <a:spLocks noChangeArrowheads="1"/>
                </p:cNvSpPr>
                <p:nvPr/>
              </p:nvSpPr>
              <p:spPr bwMode="auto">
                <a:xfrm>
                  <a:off x="5280" y="1776"/>
                  <a:ext cx="144" cy="864"/>
                </a:xfrm>
                <a:prstGeom prst="rect">
                  <a:avLst/>
                </a:prstGeom>
                <a:solidFill>
                  <a:schemeClr val="accent2"/>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33" name="Rectangle 52"/>
                <p:cNvSpPr>
                  <a:spLocks noChangeArrowheads="1"/>
                </p:cNvSpPr>
                <p:nvPr/>
              </p:nvSpPr>
              <p:spPr bwMode="auto">
                <a:xfrm>
                  <a:off x="5280" y="2784"/>
                  <a:ext cx="144" cy="816"/>
                </a:xfrm>
                <a:prstGeom prst="rect">
                  <a:avLst/>
                </a:prstGeom>
                <a:solidFill>
                  <a:schemeClr val="accent2"/>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34" name="Oval 53"/>
                <p:cNvSpPr>
                  <a:spLocks noChangeArrowheads="1"/>
                </p:cNvSpPr>
                <p:nvPr/>
              </p:nvSpPr>
              <p:spPr bwMode="auto">
                <a:xfrm>
                  <a:off x="4752" y="2688"/>
                  <a:ext cx="48" cy="48"/>
                </a:xfrm>
                <a:prstGeom prst="ellipse">
                  <a:avLst/>
                </a:prstGeom>
                <a:solidFill>
                  <a:schemeClr val="tx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35" name="Oval 54"/>
                <p:cNvSpPr>
                  <a:spLocks noChangeArrowheads="1"/>
                </p:cNvSpPr>
                <p:nvPr/>
              </p:nvSpPr>
              <p:spPr bwMode="auto">
                <a:xfrm>
                  <a:off x="5328" y="2544"/>
                  <a:ext cx="48" cy="48"/>
                </a:xfrm>
                <a:prstGeom prst="ellipse">
                  <a:avLst/>
                </a:prstGeom>
                <a:solidFill>
                  <a:schemeClr val="tx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36" name="Oval 55"/>
                <p:cNvSpPr>
                  <a:spLocks noChangeArrowheads="1"/>
                </p:cNvSpPr>
                <p:nvPr/>
              </p:nvSpPr>
              <p:spPr bwMode="auto">
                <a:xfrm>
                  <a:off x="5328" y="2832"/>
                  <a:ext cx="48" cy="48"/>
                </a:xfrm>
                <a:prstGeom prst="ellipse">
                  <a:avLst/>
                </a:prstGeom>
                <a:solidFill>
                  <a:schemeClr val="tx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37" name="Text Box 56"/>
                <p:cNvSpPr txBox="1">
                  <a:spLocks noChangeArrowheads="1"/>
                </p:cNvSpPr>
                <p:nvPr/>
              </p:nvSpPr>
              <p:spPr bwMode="auto">
                <a:xfrm>
                  <a:off x="5271" y="1776"/>
                  <a:ext cx="192" cy="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50000"/>
                    </a:spcBef>
                    <a:buFontTx/>
                    <a:buNone/>
                  </a:pPr>
                  <a:r>
                    <a:rPr lang="ru-RU" altLang="ru-RU" sz="1100">
                      <a:latin typeface="Times New Roman" pitchFamily="18" charset="0"/>
                    </a:rPr>
                    <a:t>ТОПЛИВО</a:t>
                  </a:r>
                </a:p>
              </p:txBody>
            </p:sp>
            <p:sp>
              <p:nvSpPr>
                <p:cNvPr id="20538" name="Text Box 57"/>
                <p:cNvSpPr txBox="1">
                  <a:spLocks noChangeArrowheads="1"/>
                </p:cNvSpPr>
                <p:nvPr/>
              </p:nvSpPr>
              <p:spPr bwMode="auto">
                <a:xfrm>
                  <a:off x="5280" y="2832"/>
                  <a:ext cx="192" cy="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50000"/>
                    </a:spcBef>
                    <a:buFontTx/>
                    <a:buNone/>
                  </a:pPr>
                  <a:r>
                    <a:rPr lang="ru-RU" altLang="ru-RU" sz="1100">
                      <a:latin typeface="Times New Roman" pitchFamily="18" charset="0"/>
                    </a:rPr>
                    <a:t>ТОПЛИВО</a:t>
                  </a:r>
                </a:p>
              </p:txBody>
            </p:sp>
            <p:sp>
              <p:nvSpPr>
                <p:cNvPr id="20539" name="Rectangle 58"/>
                <p:cNvSpPr>
                  <a:spLocks noChangeArrowheads="1"/>
                </p:cNvSpPr>
                <p:nvPr/>
              </p:nvSpPr>
              <p:spPr bwMode="auto">
                <a:xfrm>
                  <a:off x="1584" y="3168"/>
                  <a:ext cx="912" cy="528"/>
                </a:xfrm>
                <a:prstGeom prst="rect">
                  <a:avLst/>
                </a:prstGeom>
                <a:solidFill>
                  <a:srgbClr val="C024AD"/>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40" name="Oval 59"/>
                <p:cNvSpPr>
                  <a:spLocks noChangeArrowheads="1"/>
                </p:cNvSpPr>
                <p:nvPr/>
              </p:nvSpPr>
              <p:spPr bwMode="auto">
                <a:xfrm>
                  <a:off x="1680" y="3264"/>
                  <a:ext cx="288" cy="288"/>
                </a:xfrm>
                <a:prstGeom prst="ellipse">
                  <a:avLst/>
                </a:prstGeom>
                <a:solidFill>
                  <a:srgbClr val="FF99FF"/>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41" name="Text Box 60"/>
                <p:cNvSpPr txBox="1">
                  <a:spLocks noChangeArrowheads="1"/>
                </p:cNvSpPr>
                <p:nvPr/>
              </p:nvSpPr>
              <p:spPr bwMode="auto">
                <a:xfrm>
                  <a:off x="1632" y="3302"/>
                  <a:ext cx="4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1800">
                      <a:latin typeface="Times New Roman" pitchFamily="18" charset="0"/>
                    </a:rPr>
                    <a:t>МВ</a:t>
                  </a:r>
                </a:p>
              </p:txBody>
            </p:sp>
            <p:sp>
              <p:nvSpPr>
                <p:cNvPr id="20542" name="Rectangle 61"/>
                <p:cNvSpPr>
                  <a:spLocks noChangeArrowheads="1"/>
                </p:cNvSpPr>
                <p:nvPr/>
              </p:nvSpPr>
              <p:spPr bwMode="auto">
                <a:xfrm>
                  <a:off x="1776" y="2256"/>
                  <a:ext cx="672" cy="720"/>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43" name="Rectangle 62"/>
                <p:cNvSpPr>
                  <a:spLocks noChangeArrowheads="1"/>
                </p:cNvSpPr>
                <p:nvPr/>
              </p:nvSpPr>
              <p:spPr bwMode="auto">
                <a:xfrm>
                  <a:off x="1920" y="2304"/>
                  <a:ext cx="384" cy="288"/>
                </a:xfrm>
                <a:prstGeom prst="rect">
                  <a:avLst/>
                </a:prstGeom>
                <a:solidFill>
                  <a:srgbClr val="009900"/>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44" name="Text Box 63"/>
                <p:cNvSpPr txBox="1">
                  <a:spLocks noChangeArrowheads="1"/>
                </p:cNvSpPr>
                <p:nvPr/>
              </p:nvSpPr>
              <p:spPr bwMode="auto">
                <a:xfrm>
                  <a:off x="1968" y="2400"/>
                  <a:ext cx="33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1400">
                      <a:latin typeface="Times New Roman" pitchFamily="18" charset="0"/>
                    </a:rPr>
                    <a:t>ОЖ</a:t>
                  </a:r>
                </a:p>
              </p:txBody>
            </p:sp>
            <p:sp>
              <p:nvSpPr>
                <p:cNvPr id="20545" name="Text Box 64"/>
                <p:cNvSpPr txBox="1">
                  <a:spLocks noChangeArrowheads="1"/>
                </p:cNvSpPr>
                <p:nvPr/>
              </p:nvSpPr>
              <p:spPr bwMode="auto">
                <a:xfrm>
                  <a:off x="1776" y="2640"/>
                  <a:ext cx="713"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1400">
                      <a:latin typeface="Arial" pitchFamily="34" charset="0"/>
                      <a:cs typeface="Arial" pitchFamily="34" charset="0"/>
                    </a:rPr>
                    <a:t>Двигатель</a:t>
                  </a:r>
                </a:p>
              </p:txBody>
            </p:sp>
            <p:sp>
              <p:nvSpPr>
                <p:cNvPr id="20546" name="Oval 65"/>
                <p:cNvSpPr>
                  <a:spLocks noChangeArrowheads="1"/>
                </p:cNvSpPr>
                <p:nvPr/>
              </p:nvSpPr>
              <p:spPr bwMode="auto">
                <a:xfrm>
                  <a:off x="2064" y="2352"/>
                  <a:ext cx="48" cy="48"/>
                </a:xfrm>
                <a:prstGeom prst="ellipse">
                  <a:avLst/>
                </a:prstGeom>
                <a:solidFill>
                  <a:schemeClr val="tx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47" name="Rectangle 66"/>
                <p:cNvSpPr>
                  <a:spLocks noChangeArrowheads="1"/>
                </p:cNvSpPr>
                <p:nvPr/>
              </p:nvSpPr>
              <p:spPr bwMode="auto">
                <a:xfrm>
                  <a:off x="1776" y="1776"/>
                  <a:ext cx="672" cy="288"/>
                </a:xfrm>
                <a:prstGeom prst="rect">
                  <a:avLst/>
                </a:prstGeom>
                <a:solidFill>
                  <a:srgbClr val="CC6600"/>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48" name="Oval 67"/>
                <p:cNvSpPr>
                  <a:spLocks noChangeArrowheads="1"/>
                </p:cNvSpPr>
                <p:nvPr/>
              </p:nvSpPr>
              <p:spPr bwMode="auto">
                <a:xfrm>
                  <a:off x="2352" y="1824"/>
                  <a:ext cx="48" cy="48"/>
                </a:xfrm>
                <a:prstGeom prst="ellipse">
                  <a:avLst/>
                </a:prstGeom>
                <a:solidFill>
                  <a:schemeClr val="tx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49" name="Text Box 68"/>
                <p:cNvSpPr txBox="1">
                  <a:spLocks noChangeArrowheads="1"/>
                </p:cNvSpPr>
                <p:nvPr/>
              </p:nvSpPr>
              <p:spPr bwMode="auto">
                <a:xfrm>
                  <a:off x="1776" y="1824"/>
                  <a:ext cx="67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50000"/>
                    </a:spcBef>
                    <a:buFontTx/>
                    <a:buNone/>
                  </a:pPr>
                  <a:r>
                    <a:rPr lang="ru-RU" altLang="ru-RU" sz="1400">
                      <a:latin typeface="Times New Roman" pitchFamily="18" charset="0"/>
                    </a:rPr>
                    <a:t>Масло, дв.</a:t>
                  </a:r>
                </a:p>
              </p:txBody>
            </p:sp>
            <p:sp>
              <p:nvSpPr>
                <p:cNvPr id="20550" name="Rectangle 69"/>
                <p:cNvSpPr>
                  <a:spLocks noChangeArrowheads="1"/>
                </p:cNvSpPr>
                <p:nvPr/>
              </p:nvSpPr>
              <p:spPr bwMode="auto">
                <a:xfrm>
                  <a:off x="1536" y="2304"/>
                  <a:ext cx="240" cy="624"/>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51" name="Text Box 70"/>
                <p:cNvSpPr txBox="1">
                  <a:spLocks noChangeArrowheads="1"/>
                </p:cNvSpPr>
                <p:nvPr/>
              </p:nvSpPr>
              <p:spPr bwMode="auto">
                <a:xfrm>
                  <a:off x="1536" y="2448"/>
                  <a:ext cx="33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1400">
                      <a:latin typeface="Times New Roman" pitchFamily="18" charset="0"/>
                    </a:rPr>
                    <a:t>ГФ</a:t>
                  </a:r>
                </a:p>
              </p:txBody>
            </p:sp>
            <p:sp>
              <p:nvSpPr>
                <p:cNvPr id="20552" name="Rectangle 71"/>
                <p:cNvSpPr>
                  <a:spLocks noChangeArrowheads="1"/>
                </p:cNvSpPr>
                <p:nvPr/>
              </p:nvSpPr>
              <p:spPr bwMode="auto">
                <a:xfrm>
                  <a:off x="864" y="2304"/>
                  <a:ext cx="672" cy="624"/>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53" name="Text Box 72"/>
                <p:cNvSpPr txBox="1">
                  <a:spLocks noChangeArrowheads="1"/>
                </p:cNvSpPr>
                <p:nvPr/>
              </p:nvSpPr>
              <p:spPr bwMode="auto">
                <a:xfrm>
                  <a:off x="856" y="2448"/>
                  <a:ext cx="68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1400">
                      <a:latin typeface="Arial Black" pitchFamily="34" charset="0"/>
                    </a:rPr>
                    <a:t>Коробка передач</a:t>
                  </a:r>
                </a:p>
              </p:txBody>
            </p:sp>
            <p:sp>
              <p:nvSpPr>
                <p:cNvPr id="20554" name="Rectangle 73"/>
                <p:cNvSpPr>
                  <a:spLocks noChangeArrowheads="1"/>
                </p:cNvSpPr>
                <p:nvPr/>
              </p:nvSpPr>
              <p:spPr bwMode="auto">
                <a:xfrm>
                  <a:off x="1008" y="2016"/>
                  <a:ext cx="432" cy="288"/>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55" name="Rectangle 74"/>
                <p:cNvSpPr>
                  <a:spLocks noChangeArrowheads="1"/>
                </p:cNvSpPr>
                <p:nvPr/>
              </p:nvSpPr>
              <p:spPr bwMode="auto">
                <a:xfrm>
                  <a:off x="1008" y="2928"/>
                  <a:ext cx="432" cy="288"/>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56" name="Text Box 75"/>
                <p:cNvSpPr txBox="1">
                  <a:spLocks noChangeArrowheads="1"/>
                </p:cNvSpPr>
                <p:nvPr/>
              </p:nvSpPr>
              <p:spPr bwMode="auto">
                <a:xfrm>
                  <a:off x="1008" y="2976"/>
                  <a:ext cx="4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1400">
                      <a:latin typeface="Times New Roman" pitchFamily="18" charset="0"/>
                    </a:rPr>
                    <a:t>ПМП</a:t>
                  </a:r>
                </a:p>
              </p:txBody>
            </p:sp>
            <p:sp>
              <p:nvSpPr>
                <p:cNvPr id="20557" name="Text Box 76"/>
                <p:cNvSpPr txBox="1">
                  <a:spLocks noChangeArrowheads="1"/>
                </p:cNvSpPr>
                <p:nvPr/>
              </p:nvSpPr>
              <p:spPr bwMode="auto">
                <a:xfrm>
                  <a:off x="1008" y="2064"/>
                  <a:ext cx="4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1400">
                      <a:latin typeface="Times New Roman" pitchFamily="18" charset="0"/>
                    </a:rPr>
                    <a:t>ПМП</a:t>
                  </a:r>
                </a:p>
              </p:txBody>
            </p:sp>
            <p:sp>
              <p:nvSpPr>
                <p:cNvPr id="20558" name="Rectangle 77"/>
                <p:cNvSpPr>
                  <a:spLocks noChangeArrowheads="1"/>
                </p:cNvSpPr>
                <p:nvPr/>
              </p:nvSpPr>
              <p:spPr bwMode="auto">
                <a:xfrm>
                  <a:off x="1200" y="3264"/>
                  <a:ext cx="48" cy="384"/>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59" name="Rectangle 78"/>
                <p:cNvSpPr>
                  <a:spLocks noChangeArrowheads="1"/>
                </p:cNvSpPr>
                <p:nvPr/>
              </p:nvSpPr>
              <p:spPr bwMode="auto">
                <a:xfrm>
                  <a:off x="1209" y="1746"/>
                  <a:ext cx="48" cy="240"/>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60" name="Rectangle 79"/>
                <p:cNvSpPr>
                  <a:spLocks noChangeArrowheads="1"/>
                </p:cNvSpPr>
                <p:nvPr/>
              </p:nvSpPr>
              <p:spPr bwMode="auto">
                <a:xfrm>
                  <a:off x="1008" y="1632"/>
                  <a:ext cx="480" cy="144"/>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61" name="Text Box 80"/>
                <p:cNvSpPr txBox="1">
                  <a:spLocks noChangeArrowheads="1"/>
                </p:cNvSpPr>
                <p:nvPr/>
              </p:nvSpPr>
              <p:spPr bwMode="auto">
                <a:xfrm>
                  <a:off x="1104" y="1632"/>
                  <a:ext cx="28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1400">
                      <a:latin typeface="Times New Roman" pitchFamily="18" charset="0"/>
                    </a:rPr>
                    <a:t>БР</a:t>
                  </a:r>
                </a:p>
              </p:txBody>
            </p:sp>
            <p:sp>
              <p:nvSpPr>
                <p:cNvPr id="20562" name="Rectangle 81"/>
                <p:cNvSpPr>
                  <a:spLocks noChangeArrowheads="1"/>
                </p:cNvSpPr>
                <p:nvPr/>
              </p:nvSpPr>
              <p:spPr bwMode="auto">
                <a:xfrm>
                  <a:off x="912" y="1440"/>
                  <a:ext cx="624" cy="144"/>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63" name="Line 82"/>
                <p:cNvSpPr>
                  <a:spLocks noChangeShapeType="1"/>
                </p:cNvSpPr>
                <p:nvPr/>
              </p:nvSpPr>
              <p:spPr bwMode="auto">
                <a:xfrm>
                  <a:off x="1248" y="1584"/>
                  <a:ext cx="0" cy="48"/>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ru-RU"/>
                </a:p>
              </p:txBody>
            </p:sp>
            <p:sp>
              <p:nvSpPr>
                <p:cNvPr id="20564" name="Text Box 83"/>
                <p:cNvSpPr txBox="1">
                  <a:spLocks noChangeArrowheads="1"/>
                </p:cNvSpPr>
                <p:nvPr/>
              </p:nvSpPr>
              <p:spPr bwMode="auto">
                <a:xfrm>
                  <a:off x="1056" y="1440"/>
                  <a:ext cx="33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1400">
                      <a:latin typeface="Times New Roman" pitchFamily="18" charset="0"/>
                    </a:rPr>
                    <a:t>ВК</a:t>
                  </a:r>
                </a:p>
              </p:txBody>
            </p:sp>
            <p:sp>
              <p:nvSpPr>
                <p:cNvPr id="20565" name="Oval 84"/>
                <p:cNvSpPr>
                  <a:spLocks noChangeArrowheads="1"/>
                </p:cNvSpPr>
                <p:nvPr/>
              </p:nvSpPr>
              <p:spPr bwMode="auto">
                <a:xfrm>
                  <a:off x="2112" y="3264"/>
                  <a:ext cx="288" cy="288"/>
                </a:xfrm>
                <a:prstGeom prst="ellipse">
                  <a:avLst/>
                </a:prstGeom>
                <a:solidFill>
                  <a:srgbClr val="D3D0CB"/>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ru-RU" altLang="ru-RU" sz="1800" b="0">
                    <a:latin typeface="Arial" pitchFamily="34" charset="0"/>
                  </a:endParaRPr>
                </a:p>
              </p:txBody>
            </p:sp>
            <p:sp>
              <p:nvSpPr>
                <p:cNvPr id="20566" name="Text Box 85"/>
                <p:cNvSpPr txBox="1">
                  <a:spLocks noChangeArrowheads="1"/>
                </p:cNvSpPr>
                <p:nvPr/>
              </p:nvSpPr>
              <p:spPr bwMode="auto">
                <a:xfrm>
                  <a:off x="2160" y="3264"/>
                  <a:ext cx="24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ru-RU" altLang="ru-RU" sz="2000">
                      <a:latin typeface="Times New Roman" pitchFamily="18" charset="0"/>
                    </a:rPr>
                    <a:t>Д</a:t>
                  </a:r>
                </a:p>
              </p:txBody>
            </p:sp>
          </p:grpSp>
        </p:grpSp>
        <p:sp>
          <p:nvSpPr>
            <p:cNvPr id="20485" name="Text Box 86"/>
            <p:cNvSpPr txBox="1">
              <a:spLocks noChangeArrowheads="1"/>
            </p:cNvSpPr>
            <p:nvPr/>
          </p:nvSpPr>
          <p:spPr bwMode="auto">
            <a:xfrm>
              <a:off x="1401" y="960"/>
              <a:ext cx="1143"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pPr>
              <a:r>
                <a:rPr lang="ru-RU" altLang="ru-RU" sz="1800">
                  <a:latin typeface="Arial" pitchFamily="34" charset="0"/>
                  <a:cs typeface="Arial" pitchFamily="34" charset="0"/>
                </a:rPr>
                <a:t>Силовое</a:t>
              </a:r>
            </a:p>
            <a:p>
              <a:pPr algn="ctr">
                <a:spcBef>
                  <a:spcPct val="0"/>
                </a:spcBef>
                <a:buFontTx/>
                <a:buNone/>
              </a:pPr>
              <a:r>
                <a:rPr lang="ru-RU" altLang="ru-RU" sz="1800">
                  <a:latin typeface="Arial" pitchFamily="34" charset="0"/>
                  <a:cs typeface="Arial" pitchFamily="34" charset="0"/>
                </a:rPr>
                <a:t>отделение</a:t>
              </a:r>
            </a:p>
          </p:txBody>
        </p:sp>
        <p:sp>
          <p:nvSpPr>
            <p:cNvPr id="20486" name="Text Box 87"/>
            <p:cNvSpPr txBox="1">
              <a:spLocks noChangeArrowheads="1"/>
            </p:cNvSpPr>
            <p:nvPr/>
          </p:nvSpPr>
          <p:spPr bwMode="auto">
            <a:xfrm>
              <a:off x="2400" y="960"/>
              <a:ext cx="129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pPr>
              <a:r>
                <a:rPr lang="ru-RU" altLang="ru-RU" sz="1800">
                  <a:latin typeface="Arial Black" pitchFamily="34" charset="0"/>
                </a:rPr>
                <a:t>Боевое</a:t>
              </a:r>
            </a:p>
            <a:p>
              <a:pPr algn="ctr">
                <a:spcBef>
                  <a:spcPct val="0"/>
                </a:spcBef>
                <a:buFontTx/>
                <a:buNone/>
              </a:pPr>
              <a:r>
                <a:rPr lang="ru-RU" altLang="ru-RU" sz="1800">
                  <a:latin typeface="Arial Black" pitchFamily="34" charset="0"/>
                </a:rPr>
                <a:t>отделение</a:t>
              </a:r>
            </a:p>
          </p:txBody>
        </p:sp>
        <p:sp>
          <p:nvSpPr>
            <p:cNvPr id="20487" name="Text Box 88"/>
            <p:cNvSpPr txBox="1">
              <a:spLocks noChangeArrowheads="1"/>
            </p:cNvSpPr>
            <p:nvPr/>
          </p:nvSpPr>
          <p:spPr bwMode="auto">
            <a:xfrm>
              <a:off x="3696" y="933"/>
              <a:ext cx="129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pPr>
              <a:r>
                <a:rPr lang="ru-RU" altLang="ru-RU" sz="1800">
                  <a:latin typeface="Arial Black" pitchFamily="34" charset="0"/>
                </a:rPr>
                <a:t>Десантное</a:t>
              </a:r>
            </a:p>
            <a:p>
              <a:pPr algn="ctr">
                <a:spcBef>
                  <a:spcPct val="0"/>
                </a:spcBef>
                <a:buFontTx/>
                <a:buNone/>
              </a:pPr>
              <a:r>
                <a:rPr lang="ru-RU" altLang="ru-RU" sz="1800">
                  <a:latin typeface="Arial Black" pitchFamily="34" charset="0"/>
                </a:rPr>
                <a:t>отделение</a:t>
              </a:r>
            </a:p>
          </p:txBody>
        </p:sp>
        <p:sp>
          <p:nvSpPr>
            <p:cNvPr id="20488" name="Text Box 89"/>
            <p:cNvSpPr txBox="1">
              <a:spLocks noChangeArrowheads="1"/>
            </p:cNvSpPr>
            <p:nvPr/>
          </p:nvSpPr>
          <p:spPr bwMode="auto">
            <a:xfrm>
              <a:off x="1440" y="3525"/>
              <a:ext cx="129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pPr>
              <a:r>
                <a:rPr lang="ru-RU" altLang="ru-RU" sz="1800">
                  <a:latin typeface="Arial" pitchFamily="34" charset="0"/>
                  <a:cs typeface="Arial" pitchFamily="34" charset="0"/>
                </a:rPr>
                <a:t>Отделение</a:t>
              </a:r>
            </a:p>
            <a:p>
              <a:pPr algn="ctr">
                <a:spcBef>
                  <a:spcPct val="0"/>
                </a:spcBef>
                <a:buFontTx/>
                <a:buNone/>
              </a:pPr>
              <a:r>
                <a:rPr lang="ru-RU" altLang="ru-RU" sz="1800">
                  <a:latin typeface="Arial" pitchFamily="34" charset="0"/>
                  <a:cs typeface="Arial" pitchFamily="34" charset="0"/>
                </a:rPr>
                <a:t>управления</a:t>
              </a:r>
            </a:p>
          </p:txBody>
        </p:sp>
      </p:grpSp>
    </p:spTree>
    <p:extLst>
      <p:ext uri="{BB962C8B-B14F-4D97-AF65-F5344CB8AC3E}">
        <p14:creationId xmlns:p14="http://schemas.microsoft.com/office/powerpoint/2010/main" val="25810367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3" name="AutoShape 3">
            <a:hlinkClick r:id="rId2" action="ppaction://hlinksldjump" highlightClick="1"/>
          </p:cNvPr>
          <p:cNvSpPr>
            <a:spLocks noChangeArrowheads="1"/>
          </p:cNvSpPr>
          <p:nvPr/>
        </p:nvSpPr>
        <p:spPr bwMode="auto">
          <a:xfrm>
            <a:off x="2232" y="0"/>
            <a:ext cx="9141768" cy="792163"/>
          </a:xfrm>
          <a:prstGeom prst="actionButtonBlank">
            <a:avLst/>
          </a:prstGeom>
          <a:gradFill rotWithShape="0">
            <a:gsLst>
              <a:gs pos="0">
                <a:srgbClr val="0066FF"/>
              </a:gs>
              <a:gs pos="50000">
                <a:schemeClr val="bg1"/>
              </a:gs>
              <a:gs pos="100000">
                <a:srgbClr val="0066FF"/>
              </a:gs>
            </a:gsLst>
            <a:lin ang="0" scaled="1"/>
          </a:gradFill>
          <a:ln w="9525">
            <a:solidFill>
              <a:schemeClr val="tx1"/>
            </a:solidFill>
            <a:miter lim="800000"/>
            <a:headEnd/>
            <a:tailEnd/>
          </a:ln>
          <a:effectLst/>
        </p:spPr>
        <p:txBody>
          <a:bodyPr wrap="none" anchor="ctr"/>
          <a:lstStyle/>
          <a:p>
            <a:pPr algn="ctr" eaLnBrk="0" hangingPunct="0">
              <a:lnSpc>
                <a:spcPct val="75000"/>
              </a:lnSpc>
              <a:defRPr/>
            </a:pPr>
            <a:r>
              <a:rPr lang="ru-RU" sz="2000" dirty="0" smtClean="0">
                <a:solidFill>
                  <a:srgbClr val="FF3300"/>
                </a:solidFill>
                <a:effectLst>
                  <a:outerShdw blurRad="38100" dist="38100" dir="2700000" algn="tl">
                    <a:srgbClr val="C0C0C0"/>
                  </a:outerShdw>
                </a:effectLst>
                <a:latin typeface="Arial" charset="0"/>
              </a:rPr>
              <a:t>Приборы наблюдения БМП-2</a:t>
            </a:r>
            <a:endParaRPr lang="ru-RU" sz="2000" dirty="0">
              <a:solidFill>
                <a:srgbClr val="FF3300"/>
              </a:solidFill>
              <a:effectLst>
                <a:outerShdw blurRad="38100" dist="38100" dir="2700000" algn="tl">
                  <a:srgbClr val="C0C0C0"/>
                </a:outerShdw>
              </a:effectLst>
              <a:latin typeface="Arial" charset="0"/>
            </a:endParaRPr>
          </a:p>
        </p:txBody>
      </p:sp>
      <p:pic>
        <p:nvPicPr>
          <p:cNvPr id="23554" name="Picture 2" descr="scale_1200 (1200×7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1" y="792163"/>
            <a:ext cx="9158761" cy="6065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79856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9144000" cy="792088"/>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i="1" dirty="0"/>
              <a:t>Отделение управления</a:t>
            </a:r>
            <a:endParaRPr lang="ru-RU" sz="3200" dirty="0"/>
          </a:p>
        </p:txBody>
      </p:sp>
      <p:sp>
        <p:nvSpPr>
          <p:cNvPr id="3" name="Прямоугольник 2"/>
          <p:cNvSpPr/>
          <p:nvPr/>
        </p:nvSpPr>
        <p:spPr>
          <a:xfrm>
            <a:off x="-3651" y="792088"/>
            <a:ext cx="9144000" cy="5632311"/>
          </a:xfrm>
          <a:prstGeom prst="rect">
            <a:avLst/>
          </a:prstGeom>
        </p:spPr>
        <p:txBody>
          <a:bodyPr wrap="square">
            <a:spAutoFit/>
          </a:bodyPr>
          <a:lstStyle/>
          <a:p>
            <a:pPr algn="just"/>
            <a:r>
              <a:rPr lang="ru-RU" sz="2400" dirty="0" smtClean="0">
                <a:latin typeface="Times New Roman" panose="02020603050405020304" pitchFamily="18" charset="0"/>
                <a:cs typeface="Times New Roman" panose="02020603050405020304" pitchFamily="18" charset="0"/>
              </a:rPr>
              <a:t>Отделение </a:t>
            </a:r>
            <a:r>
              <a:rPr lang="ru-RU" sz="2400" dirty="0">
                <a:latin typeface="Times New Roman" panose="02020603050405020304" pitchFamily="18" charset="0"/>
                <a:cs typeface="Times New Roman" panose="02020603050405020304" pitchFamily="18" charset="0"/>
              </a:rPr>
              <a:t>управления расположено в носовой части корпуса машины. В нем размещены рабочие места механика-водителя и десантника.</a:t>
            </a:r>
          </a:p>
          <a:p>
            <a:pPr algn="just"/>
            <a:r>
              <a:rPr lang="ru-RU" sz="2400" dirty="0">
                <a:latin typeface="Times New Roman" panose="02020603050405020304" pitchFamily="18" charset="0"/>
                <a:cs typeface="Times New Roman" panose="02020603050405020304" pitchFamily="18" charset="0"/>
              </a:rPr>
              <a:t>Рабочее место механика-водителя оборудовано: сиденьем; контрольно- измерительными приборами; приборами освещения и сигнализации; четырьмя приборами наблюдения ТШЮ-170А; </a:t>
            </a:r>
            <a:r>
              <a:rPr lang="ru-RU" sz="2400" dirty="0" err="1">
                <a:latin typeface="Times New Roman" panose="02020603050405020304" pitchFamily="18" charset="0"/>
                <a:cs typeface="Times New Roman" panose="02020603050405020304" pitchFamily="18" charset="0"/>
              </a:rPr>
              <a:t>гирополукомпасом</a:t>
            </a:r>
            <a:r>
              <a:rPr lang="ru-RU" sz="2400" dirty="0">
                <a:latin typeface="Times New Roman" panose="02020603050405020304" pitchFamily="18" charset="0"/>
                <a:cs typeface="Times New Roman" panose="02020603050405020304" pitchFamily="18" charset="0"/>
              </a:rPr>
              <a:t> ГПК-59; органами управления машиной; приборами и исполнительными механизмами; аппаратом А-3 ТПУ; прибором радиационной и химической разведки; средствами пожаротушения; системой очистки приборов наблюдения.</a:t>
            </a:r>
          </a:p>
          <a:p>
            <a:pPr algn="just"/>
            <a:r>
              <a:rPr lang="ru-RU" sz="2400" dirty="0">
                <a:latin typeface="Times New Roman" panose="02020603050405020304" pitchFamily="18" charset="0"/>
                <a:cs typeface="Times New Roman" panose="02020603050405020304" pitchFamily="18" charset="0"/>
              </a:rPr>
              <a:t>Рабочее место десантника оборудовано: сиденьем, амбразурой для стрельбы из личного оружия (в левом борту корпуса), приборами наблюдения ТНП-165А и ТНГЮ-170А, аппаратом А-3 ТПУ.</a:t>
            </a:r>
          </a:p>
          <a:p>
            <a:pPr algn="just"/>
            <a:r>
              <a:rPr lang="ru-RU" sz="2400" dirty="0">
                <a:latin typeface="Times New Roman" panose="02020603050405020304" pitchFamily="18" charset="0"/>
                <a:cs typeface="Times New Roman" panose="02020603050405020304" pitchFamily="18" charset="0"/>
              </a:rPr>
              <a:t>Кроме того, в отделении управления расположены ФВУ, </a:t>
            </a:r>
            <a:r>
              <a:rPr lang="ru-RU" sz="2400" dirty="0" err="1">
                <a:latin typeface="Times New Roman" panose="02020603050405020304" pitchFamily="18" charset="0"/>
                <a:cs typeface="Times New Roman" panose="02020603050405020304" pitchFamily="18" charset="0"/>
              </a:rPr>
              <a:t>отопитель</a:t>
            </a:r>
            <a:r>
              <a:rPr lang="ru-RU" sz="2400" dirty="0">
                <a:latin typeface="Times New Roman" panose="02020603050405020304" pitchFamily="18" charset="0"/>
                <a:cs typeface="Times New Roman" panose="02020603050405020304" pitchFamily="18" charset="0"/>
              </a:rPr>
              <a:t>, баллон </a:t>
            </a:r>
            <a:r>
              <a:rPr lang="ru-RU" sz="2400" dirty="0" err="1">
                <a:latin typeface="Times New Roman" panose="02020603050405020304" pitchFamily="18" charset="0"/>
                <a:cs typeface="Times New Roman" panose="02020603050405020304" pitchFamily="18" charset="0"/>
              </a:rPr>
              <a:t>пневмосистемы</a:t>
            </a:r>
            <a:r>
              <a:rPr lang="ru-RU" sz="2400" dirty="0">
                <a:latin typeface="Times New Roman" panose="02020603050405020304" pitchFamily="18" charset="0"/>
                <a:cs typeface="Times New Roman" panose="02020603050405020304" pitchFamily="18" charset="0"/>
              </a:rPr>
              <a:t>, а также места для укладки ЗИП.</a:t>
            </a:r>
          </a:p>
        </p:txBody>
      </p:sp>
    </p:spTree>
    <p:extLst>
      <p:ext uri="{BB962C8B-B14F-4D97-AF65-F5344CB8AC3E}">
        <p14:creationId xmlns:p14="http://schemas.microsoft.com/office/powerpoint/2010/main" val="11814078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9144000" cy="792088"/>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i="1" dirty="0"/>
              <a:t>Отделение управления</a:t>
            </a:r>
            <a:endParaRPr lang="ru-RU" sz="3200" dirty="0"/>
          </a:p>
        </p:txBody>
      </p:sp>
      <p:pic>
        <p:nvPicPr>
          <p:cNvPr id="15362" name="Picture 2" descr="photo.jpg (900×9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0688"/>
            <a:ext cx="9144000" cy="623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67142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5568"/>
            <a:ext cx="9144000" cy="792088"/>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i="1" dirty="0"/>
              <a:t>Силовое отделение</a:t>
            </a:r>
            <a:endParaRPr lang="ru-RU" sz="3200" dirty="0"/>
          </a:p>
        </p:txBody>
      </p:sp>
      <p:sp>
        <p:nvSpPr>
          <p:cNvPr id="3" name="Прямоугольник 2"/>
          <p:cNvSpPr/>
          <p:nvPr/>
        </p:nvSpPr>
        <p:spPr>
          <a:xfrm>
            <a:off x="0" y="1030073"/>
            <a:ext cx="9144000" cy="5760551"/>
          </a:xfrm>
          <a:prstGeom prst="rect">
            <a:avLst/>
          </a:prstGeom>
        </p:spPr>
        <p:txBody>
          <a:bodyPr wrap="square">
            <a:spAutoFit/>
          </a:bodyPr>
          <a:lstStyle/>
          <a:p>
            <a:pPr algn="just">
              <a:lnSpc>
                <a:spcPts val="2600"/>
              </a:lnSpc>
            </a:pPr>
            <a:r>
              <a:rPr lang="ru-RU" sz="2400" dirty="0" smtClean="0">
                <a:latin typeface="Times New Roman" panose="02020603050405020304" pitchFamily="18" charset="0"/>
                <a:cs typeface="Times New Roman" panose="02020603050405020304" pitchFamily="18" charset="0"/>
              </a:rPr>
              <a:t>Силовое </a:t>
            </a:r>
            <a:r>
              <a:rPr lang="ru-RU" sz="2400" dirty="0">
                <a:latin typeface="Times New Roman" panose="02020603050405020304" pitchFamily="18" charset="0"/>
                <a:cs typeface="Times New Roman" panose="02020603050405020304" pitchFamily="18" charset="0"/>
              </a:rPr>
              <a:t>отделение размещено в правой передней части корпуса и отделено от всей машины теплозвукоизоляционной перегородкой, в которой имеются люки для доступа к агрегатам.</a:t>
            </a:r>
          </a:p>
          <a:p>
            <a:pPr algn="just">
              <a:lnSpc>
                <a:spcPts val="2600"/>
              </a:lnSpc>
            </a:pPr>
            <a:r>
              <a:rPr lang="ru-RU" sz="2400" dirty="0">
                <a:latin typeface="Times New Roman" panose="02020603050405020304" pitchFamily="18" charset="0"/>
                <a:cs typeface="Times New Roman" panose="02020603050405020304" pitchFamily="18" charset="0"/>
              </a:rPr>
              <a:t>В силовом отделении расположены агрегаты силовой установки и силовой передачи с обслуживающими их системами.</a:t>
            </a:r>
          </a:p>
          <a:p>
            <a:pPr algn="just">
              <a:lnSpc>
                <a:spcPts val="2600"/>
              </a:lnSpc>
            </a:pPr>
            <a:r>
              <a:rPr lang="ru-RU" sz="2400" dirty="0">
                <a:latin typeface="Times New Roman" panose="02020603050405020304" pitchFamily="18" charset="0"/>
                <a:cs typeface="Times New Roman" panose="02020603050405020304" pitchFamily="18" charset="0"/>
              </a:rPr>
              <a:t>Двигатель и коробка передач объединены в силовой блок, а радиатор системы охлаждения, радиатор системы смазки двигателя, радиатор системы смазки и </a:t>
            </a:r>
            <a:r>
              <a:rPr lang="ru-RU" sz="2400" dirty="0" err="1">
                <a:latin typeface="Times New Roman" panose="02020603050405020304" pitchFamily="18" charset="0"/>
                <a:cs typeface="Times New Roman" panose="02020603050405020304" pitchFamily="18" charset="0"/>
              </a:rPr>
              <a:t>гидроуправления</a:t>
            </a:r>
            <a:r>
              <a:rPr lang="ru-RU" sz="2400" dirty="0">
                <a:latin typeface="Times New Roman" panose="02020603050405020304" pitchFamily="18" charset="0"/>
                <a:cs typeface="Times New Roman" panose="02020603050405020304" pitchFamily="18" charset="0"/>
              </a:rPr>
              <a:t> силовой передачи, эжектор и воздухоочиститель - в блок охлаждения и </a:t>
            </a:r>
            <a:r>
              <a:rPr lang="ru-RU" sz="2400" dirty="0" err="1">
                <a:latin typeface="Times New Roman" panose="02020603050405020304" pitchFamily="18" charset="0"/>
                <a:cs typeface="Times New Roman" panose="02020603050405020304" pitchFamily="18" charset="0"/>
              </a:rPr>
              <a:t>воздухоочистки</a:t>
            </a:r>
            <a:r>
              <a:rPr lang="ru-RU" sz="2400" dirty="0">
                <a:latin typeface="Times New Roman" panose="02020603050405020304" pitchFamily="18" charset="0"/>
                <a:cs typeface="Times New Roman" panose="02020603050405020304" pitchFamily="18" charset="0"/>
              </a:rPr>
              <a:t>.</a:t>
            </a:r>
          </a:p>
          <a:p>
            <a:pPr algn="just">
              <a:lnSpc>
                <a:spcPts val="2600"/>
              </a:lnSpc>
            </a:pPr>
            <a:r>
              <a:rPr lang="ru-RU" sz="2400" dirty="0">
                <a:latin typeface="Times New Roman" panose="02020603050405020304" pitchFamily="18" charset="0"/>
                <a:cs typeface="Times New Roman" panose="02020603050405020304" pitchFamily="18" charset="0"/>
              </a:rPr>
              <a:t>Справа от двигателя расположены водооткачивающий насос, маслобак с котлом подогревателя, автомат давления АДУ-2С с </a:t>
            </a:r>
            <a:r>
              <a:rPr lang="ru-RU" sz="2400" dirty="0" err="1">
                <a:latin typeface="Times New Roman" panose="02020603050405020304" pitchFamily="18" charset="0"/>
                <a:cs typeface="Times New Roman" panose="02020603050405020304" pitchFamily="18" charset="0"/>
              </a:rPr>
              <a:t>влагомаслоотделителем</a:t>
            </a:r>
            <a:r>
              <a:rPr lang="ru-RU" sz="2400" dirty="0">
                <a:latin typeface="Times New Roman" panose="02020603050405020304" pitchFamily="18" charset="0"/>
                <a:cs typeface="Times New Roman" panose="02020603050405020304" pitchFamily="18" charset="0"/>
              </a:rPr>
              <a:t> и насосный узел подогревателя.</a:t>
            </a:r>
          </a:p>
          <a:p>
            <a:pPr algn="just">
              <a:lnSpc>
                <a:spcPts val="2600"/>
              </a:lnSpc>
            </a:pPr>
            <a:r>
              <a:rPr lang="ru-RU" sz="2400" dirty="0">
                <a:latin typeface="Times New Roman" panose="02020603050405020304" pitchFamily="18" charset="0"/>
                <a:cs typeface="Times New Roman" panose="02020603050405020304" pitchFamily="18" charset="0"/>
              </a:rPr>
              <a:t>К балкам крышки корпуса крепится блок системы охлаждения с воздухоочистителем.</a:t>
            </a:r>
          </a:p>
          <a:p>
            <a:pPr algn="just">
              <a:lnSpc>
                <a:spcPts val="2600"/>
              </a:lnSpc>
            </a:pPr>
            <a:r>
              <a:rPr lang="ru-RU" sz="2400" dirty="0">
                <a:latin typeface="Times New Roman" panose="02020603050405020304" pitchFamily="18" charset="0"/>
                <a:cs typeface="Times New Roman" panose="02020603050405020304" pitchFamily="18" charset="0"/>
              </a:rPr>
              <a:t>Кроме того, в силовом отделении размещены узлы систем, обеспечивающих работу силовой установки.</a:t>
            </a:r>
          </a:p>
        </p:txBody>
      </p:sp>
    </p:spTree>
    <p:extLst>
      <p:ext uri="{BB962C8B-B14F-4D97-AF65-F5344CB8AC3E}">
        <p14:creationId xmlns:p14="http://schemas.microsoft.com/office/powerpoint/2010/main" val="11814078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5568"/>
            <a:ext cx="9144000" cy="792088"/>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i="1" dirty="0"/>
              <a:t>Силовое отделение</a:t>
            </a:r>
            <a:endParaRPr lang="ru-RU" sz="3200" dirty="0"/>
          </a:p>
        </p:txBody>
      </p:sp>
      <p:pic>
        <p:nvPicPr>
          <p:cNvPr id="33794" name="Picture 2" descr="0_4b5c4_a9b98910_XL.jpg (800×6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17534"/>
            <a:ext cx="9144000" cy="6040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1819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2"/>
          <p:cNvSpPr>
            <a:spLocks noChangeArrowheads="1"/>
          </p:cNvSpPr>
          <p:nvPr/>
        </p:nvSpPr>
        <p:spPr bwMode="auto">
          <a:xfrm>
            <a:off x="3447" y="0"/>
            <a:ext cx="9108504" cy="584775"/>
          </a:xfrm>
          <a:prstGeom prst="rect">
            <a:avLst/>
          </a:prstGeom>
          <a:solidFill>
            <a:srgbClr val="C00000"/>
          </a:solidFill>
          <a:ln w="57150" cmpd="thickThin">
            <a:noFill/>
            <a:miter lim="800000"/>
            <a:headEnd/>
            <a:tailEnd/>
          </a:ln>
        </p:spPr>
        <p:txBody>
          <a:bodyPr wrap="square">
            <a:spAutoFit/>
          </a:bodyPr>
          <a:lstStyle/>
          <a:p>
            <a:pPr algn="ctr"/>
            <a:r>
              <a:rPr lang="ru-RU" altLang="ru-RU" sz="3200" b="1" dirty="0" smtClean="0">
                <a:solidFill>
                  <a:srgbClr val="FFFF66"/>
                </a:solidFill>
              </a:rPr>
              <a:t>Учебные вопросы</a:t>
            </a:r>
            <a:endParaRPr lang="ru-RU" altLang="ru-RU" sz="3200" b="1" dirty="0">
              <a:solidFill>
                <a:srgbClr val="FFCC00"/>
              </a:solidFill>
              <a:latin typeface="Arial" charset="0"/>
            </a:endParaRPr>
          </a:p>
        </p:txBody>
      </p:sp>
      <p:sp>
        <p:nvSpPr>
          <p:cNvPr id="8" name="Содержимое 2"/>
          <p:cNvSpPr>
            <a:spLocks noGrp="1"/>
          </p:cNvSpPr>
          <p:nvPr>
            <p:ph idx="1"/>
          </p:nvPr>
        </p:nvSpPr>
        <p:spPr>
          <a:xfrm>
            <a:off x="525251" y="618852"/>
            <a:ext cx="8064896" cy="2846529"/>
          </a:xfrm>
        </p:spPr>
        <p:txBody>
          <a:bodyPr>
            <a:noAutofit/>
          </a:bodyPr>
          <a:lstStyle/>
          <a:p>
            <a:pPr marL="0" indent="0">
              <a:buNone/>
            </a:pPr>
            <a:r>
              <a:rPr lang="ru-RU" sz="2400" b="1" dirty="0">
                <a:latin typeface="Times New Roman" panose="02020603050405020304" pitchFamily="18" charset="0"/>
                <a:cs typeface="Times New Roman" panose="02020603050405020304" pitchFamily="18" charset="0"/>
              </a:rPr>
              <a:t>1. Назначение, технические характеристики и боевые свойства БМП-2</a:t>
            </a:r>
            <a:r>
              <a:rPr lang="ru-RU" sz="2400" b="1" dirty="0" smtClean="0">
                <a:latin typeface="Times New Roman" panose="02020603050405020304" pitchFamily="18" charset="0"/>
                <a:cs typeface="Times New Roman" panose="02020603050405020304" pitchFamily="18" charset="0"/>
              </a:rPr>
              <a:t>.</a:t>
            </a:r>
            <a:endParaRPr lang="ru-RU" sz="2400" b="1" dirty="0">
              <a:latin typeface="Times New Roman" panose="02020603050405020304" pitchFamily="18" charset="0"/>
              <a:cs typeface="Times New Roman" panose="02020603050405020304" pitchFamily="18" charset="0"/>
            </a:endParaRPr>
          </a:p>
          <a:p>
            <a:pPr marL="0" indent="0">
              <a:buNone/>
            </a:pPr>
            <a:r>
              <a:rPr lang="ru-RU" sz="2400" b="1" dirty="0">
                <a:latin typeface="Times New Roman" panose="02020603050405020304" pitchFamily="18" charset="0"/>
                <a:cs typeface="Times New Roman" panose="02020603050405020304" pitchFamily="18" charset="0"/>
              </a:rPr>
              <a:t>2. Краткая сравнительная характеристика отечественных и иностранных образцов БТВТ.	</a:t>
            </a:r>
          </a:p>
          <a:p>
            <a:pPr marL="0" indent="0">
              <a:buNone/>
            </a:pPr>
            <a:r>
              <a:rPr lang="ru-RU" sz="2400" b="1" dirty="0">
                <a:latin typeface="Times New Roman" panose="02020603050405020304" pitchFamily="18" charset="0"/>
                <a:cs typeface="Times New Roman" panose="02020603050405020304" pitchFamily="18" charset="0"/>
              </a:rPr>
              <a:t>3. Компоновка и общее устройство БМП-2. Размещение экипажа и десанта, корпус и башня. Уход за корпусом и башней.</a:t>
            </a:r>
            <a:endParaRPr lang="ru-RU" sz="2400" b="1" dirty="0" smtClean="0">
              <a:latin typeface="Times New Roman" panose="02020603050405020304" pitchFamily="18" charset="0"/>
              <a:cs typeface="Times New Roman" panose="02020603050405020304" pitchFamily="18" charset="0"/>
            </a:endParaRPr>
          </a:p>
          <a:p>
            <a:endParaRPr lang="ru-RU" sz="1800" dirty="0"/>
          </a:p>
        </p:txBody>
      </p:sp>
      <p:sp>
        <p:nvSpPr>
          <p:cNvPr id="5" name="Rectangle 22"/>
          <p:cNvSpPr>
            <a:spLocks noChangeArrowheads="1"/>
          </p:cNvSpPr>
          <p:nvPr/>
        </p:nvSpPr>
        <p:spPr bwMode="auto">
          <a:xfrm>
            <a:off x="3447" y="3558207"/>
            <a:ext cx="9140553" cy="461665"/>
          </a:xfrm>
          <a:prstGeom prst="rect">
            <a:avLst/>
          </a:prstGeom>
          <a:solidFill>
            <a:srgbClr val="FF0000"/>
          </a:solidFill>
          <a:ln w="57150" cmpd="thickThin">
            <a:noFill/>
            <a:miter lim="800000"/>
            <a:headEnd/>
            <a:tailEnd/>
          </a:ln>
        </p:spPr>
        <p:txBody>
          <a:bodyPr wrap="square">
            <a:spAutoFit/>
          </a:bodyPr>
          <a:lstStyle/>
          <a:p>
            <a:pPr algn="ctr"/>
            <a:r>
              <a:rPr lang="ru-RU" altLang="ru-RU" sz="2400" b="1" dirty="0" smtClean="0">
                <a:solidFill>
                  <a:srgbClr val="FFFF66"/>
                </a:solidFill>
              </a:rPr>
              <a:t>Рекомендованная литература</a:t>
            </a:r>
            <a:endParaRPr lang="ru-RU" altLang="ru-RU" sz="2400" b="1" dirty="0">
              <a:solidFill>
                <a:srgbClr val="FFCC00"/>
              </a:solidFill>
              <a:latin typeface="Arial" charset="0"/>
            </a:endParaRPr>
          </a:p>
        </p:txBody>
      </p:sp>
      <p:sp>
        <p:nvSpPr>
          <p:cNvPr id="2" name="Прямоугольник 1"/>
          <p:cNvSpPr/>
          <p:nvPr/>
        </p:nvSpPr>
        <p:spPr>
          <a:xfrm>
            <a:off x="539552" y="4365104"/>
            <a:ext cx="8208912" cy="830997"/>
          </a:xfrm>
          <a:prstGeom prst="rect">
            <a:avLst/>
          </a:prstGeom>
        </p:spPr>
        <p:txBody>
          <a:bodyPr wrap="square">
            <a:spAutoFit/>
          </a:bodyPr>
          <a:lstStyle/>
          <a:p>
            <a:pPr lvl="0"/>
            <a:r>
              <a:rPr lang="ru-RU" sz="2400" b="1" dirty="0"/>
              <a:t>Техническое обслуживание и инструкция по эксплуатации БМП-2 </a:t>
            </a:r>
            <a:r>
              <a:rPr lang="ru-RU" sz="2400" b="1" dirty="0" err="1"/>
              <a:t>ч.II</a:t>
            </a:r>
            <a:r>
              <a:rPr lang="ru-RU" sz="2400" b="1" dirty="0"/>
              <a:t>, </a:t>
            </a:r>
            <a:r>
              <a:rPr lang="ru-RU" sz="2400" b="1" dirty="0" err="1"/>
              <a:t>стр</a:t>
            </a:r>
            <a:r>
              <a:rPr lang="ru-RU" sz="2400" b="1" dirty="0"/>
              <a:t>: 186-209</a:t>
            </a:r>
          </a:p>
        </p:txBody>
      </p:sp>
    </p:spTree>
    <p:extLst>
      <p:ext uri="{BB962C8B-B14F-4D97-AF65-F5344CB8AC3E}">
        <p14:creationId xmlns:p14="http://schemas.microsoft.com/office/powerpoint/2010/main" val="26019862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9144000" cy="476672"/>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i="1" dirty="0"/>
              <a:t>Боевое отделение</a:t>
            </a:r>
            <a:endParaRPr lang="ru-RU" sz="3200" dirty="0"/>
          </a:p>
        </p:txBody>
      </p:sp>
      <p:sp>
        <p:nvSpPr>
          <p:cNvPr id="2" name="Прямоугольник 1"/>
          <p:cNvSpPr/>
          <p:nvPr/>
        </p:nvSpPr>
        <p:spPr>
          <a:xfrm>
            <a:off x="0" y="476672"/>
            <a:ext cx="9144000" cy="5542543"/>
          </a:xfrm>
          <a:prstGeom prst="rect">
            <a:avLst/>
          </a:prstGeom>
        </p:spPr>
        <p:txBody>
          <a:bodyPr wrap="square">
            <a:spAutoFit/>
          </a:bodyPr>
          <a:lstStyle/>
          <a:p>
            <a:pPr algn="just">
              <a:lnSpc>
                <a:spcPts val="2500"/>
              </a:lnSpc>
            </a:pPr>
            <a:r>
              <a:rPr lang="ru-RU" sz="2400" dirty="0" smtClean="0">
                <a:latin typeface="Times New Roman" panose="02020603050405020304" pitchFamily="18" charset="0"/>
                <a:cs typeface="Times New Roman" panose="02020603050405020304" pitchFamily="18" charset="0"/>
              </a:rPr>
              <a:t>Боевое </a:t>
            </a:r>
            <a:r>
              <a:rPr lang="ru-RU" sz="2400" dirty="0">
                <a:latin typeface="Times New Roman" panose="02020603050405020304" pitchFamily="18" charset="0"/>
                <a:cs typeface="Times New Roman" panose="02020603050405020304" pitchFamily="18" charset="0"/>
              </a:rPr>
              <a:t>отделение расположено в средней части корпуса машины непосредственно за силовым отделением. Оно включает в себя башню и часть корпуса, ограниченную перегородкой силового отделения спереди и ограждениями сидений десанта сзади.</a:t>
            </a:r>
          </a:p>
          <a:p>
            <a:pPr algn="just">
              <a:lnSpc>
                <a:spcPts val="2500"/>
              </a:lnSpc>
            </a:pPr>
            <a:r>
              <a:rPr lang="ru-RU" sz="2400" dirty="0">
                <a:latin typeface="Times New Roman" panose="02020603050405020304" pitchFamily="18" charset="0"/>
                <a:cs typeface="Times New Roman" panose="02020603050405020304" pitchFamily="18" charset="0"/>
              </a:rPr>
              <a:t>В башне в качающейся маске установлены пушка 2А42 и спаренный с ней пулемет ПКТ. На вращающемся полу смонтированы магазин ПКТ и система, обеспечивающая ленточное питание пушки бронебойно-трассирующими и осколочно-фугасными снарядами. В крышке башни между люками оператора и командира установлена пусковая установка для ПТУР. В башне оборудованы рабочие места оператора и командира.</a:t>
            </a:r>
          </a:p>
          <a:p>
            <a:pPr algn="just">
              <a:lnSpc>
                <a:spcPts val="2500"/>
              </a:lnSpc>
            </a:pPr>
            <a:r>
              <a:rPr lang="ru-RU" sz="2400" dirty="0">
                <a:latin typeface="Times New Roman" panose="02020603050405020304" pitchFamily="18" charset="0"/>
                <a:cs typeface="Times New Roman" panose="02020603050405020304" pitchFamily="18" charset="0"/>
              </a:rPr>
              <a:t>На рабочем месте командира размещены: люк командира с приборами наблюдения ТКН-ЗБ с осветителем ОУ-ЗГА2, ТНГЮ-170А, ТНПТ-1; сиденье; механизм поворота люка командира; прицел ШЗ-З; пульт управления стабилизатора; радиостанция Р-123М (Р-173); аппарат А-1 ТПУ; бачок и краны системы очистки приборов</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75466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9144000" cy="476672"/>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i="1" dirty="0"/>
              <a:t>Боевое отделение</a:t>
            </a:r>
            <a:endParaRPr lang="ru-RU" sz="3200" dirty="0"/>
          </a:p>
        </p:txBody>
      </p:sp>
      <p:sp>
        <p:nvSpPr>
          <p:cNvPr id="2" name="Прямоугольник 1"/>
          <p:cNvSpPr/>
          <p:nvPr/>
        </p:nvSpPr>
        <p:spPr>
          <a:xfrm>
            <a:off x="0" y="476672"/>
            <a:ext cx="9144000" cy="4580741"/>
          </a:xfrm>
          <a:prstGeom prst="rect">
            <a:avLst/>
          </a:prstGeom>
        </p:spPr>
        <p:txBody>
          <a:bodyPr wrap="square">
            <a:spAutoFit/>
          </a:bodyPr>
          <a:lstStyle/>
          <a:p>
            <a:pPr algn="just">
              <a:lnSpc>
                <a:spcPts val="2500"/>
              </a:lnSpc>
            </a:pPr>
            <a:r>
              <a:rPr lang="ru-RU" sz="2400" dirty="0">
                <a:latin typeface="Times New Roman" panose="02020603050405020304" pitchFamily="18" charset="0"/>
                <a:cs typeface="Times New Roman" panose="02020603050405020304" pitchFamily="18" charset="0"/>
              </a:rPr>
              <a:t>На рабочем месте оператора размещены: сиденье; прицел БПК-1-42; пульт управления стабилизатором, три прибора THI10-170A и один прибор ТНПТ-1, поворотный механизм башни, подъемный механизм спаренной установки, краны системы очистки прицела, аппарат А-2 ТПУ, коробка КР-60 обогрева приборов наблюдения, пульт управления системой 902В, стопор башни, баллон системы очистки приборов.</a:t>
            </a:r>
          </a:p>
          <a:p>
            <a:pPr algn="just">
              <a:lnSpc>
                <a:spcPts val="2500"/>
              </a:lnSpc>
            </a:pPr>
            <a:r>
              <a:rPr lang="ru-RU" sz="2400" dirty="0">
                <a:latin typeface="Times New Roman" panose="02020603050405020304" pitchFamily="18" charset="0"/>
                <a:cs typeface="Times New Roman" panose="02020603050405020304" pitchFamily="18" charset="0"/>
              </a:rPr>
              <a:t>Кроме того, в башне установлены: блок управления и коммутации БУ-25-2С, узлы стабилизатора, укладка ПТУР, аппаратура управления пусковой установкой 9П135М.</a:t>
            </a:r>
          </a:p>
          <a:p>
            <a:pPr algn="just">
              <a:lnSpc>
                <a:spcPts val="2500"/>
              </a:lnSpc>
            </a:pPr>
            <a:r>
              <a:rPr lang="ru-RU" sz="2400" dirty="0">
                <a:latin typeface="Times New Roman" panose="02020603050405020304" pitchFamily="18" charset="0"/>
                <a:cs typeface="Times New Roman" panose="02020603050405020304" pitchFamily="18" charset="0"/>
              </a:rPr>
              <a:t>В корпусе боевого отделения на правом борту установлены крепления для укладки трех ПТУР, в нише правого борта укладывается вьючное устройство пусковой установки 9П135М, предусмотрены укладки для боекомплекта и ЗИП.</a:t>
            </a:r>
          </a:p>
        </p:txBody>
      </p:sp>
    </p:spTree>
    <p:extLst>
      <p:ext uri="{BB962C8B-B14F-4D97-AF65-F5344CB8AC3E}">
        <p14:creationId xmlns:p14="http://schemas.microsoft.com/office/powerpoint/2010/main" val="2827357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9144000" cy="476672"/>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i="1" dirty="0"/>
              <a:t>Боевое отделение</a:t>
            </a:r>
            <a:endParaRPr lang="ru-RU" sz="3200" dirty="0"/>
          </a:p>
        </p:txBody>
      </p:sp>
      <p:pic>
        <p:nvPicPr>
          <p:cNvPr id="19460" name="Picture 4" descr="tema_1-4_istina!_34.jpg (720×5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673"/>
            <a:ext cx="9144000" cy="6336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1635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9144000" cy="476672"/>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i="1" dirty="0"/>
              <a:t>Боевое отделение</a:t>
            </a:r>
            <a:endParaRPr lang="ru-RU" sz="3200" dirty="0"/>
          </a:p>
        </p:txBody>
      </p:sp>
      <p:pic>
        <p:nvPicPr>
          <p:cNvPr id="27650" name="Picture 2" descr="tema_1-4_istina!_36.jpg (720×5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672"/>
            <a:ext cx="9144000" cy="6381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45158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9144000" cy="476672"/>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i="1" dirty="0"/>
              <a:t>Боевое отделение</a:t>
            </a:r>
            <a:endParaRPr lang="ru-RU" sz="3200" dirty="0"/>
          </a:p>
        </p:txBody>
      </p:sp>
      <p:pic>
        <p:nvPicPr>
          <p:cNvPr id="28674" name="Picture 2" descr="tema_1-4_istina!_37.jpg (720×5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672"/>
            <a:ext cx="9144000" cy="6381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45158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9144000" cy="476672"/>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i="1" dirty="0"/>
              <a:t>Боевое отделение</a:t>
            </a:r>
            <a:endParaRPr lang="ru-RU" sz="3200" dirty="0"/>
          </a:p>
        </p:txBody>
      </p:sp>
      <p:pic>
        <p:nvPicPr>
          <p:cNvPr id="29698" name="Picture 2" descr="tema_1-4_istina!_38.jpg (720×5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5799"/>
            <a:ext cx="9144000" cy="6372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214948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21299" y="260648"/>
            <a:ext cx="9144000" cy="576064"/>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i="1" dirty="0">
                <a:latin typeface="Times New Roman" panose="02020603050405020304" pitchFamily="18" charset="0"/>
                <a:cs typeface="Times New Roman" panose="02020603050405020304" pitchFamily="18" charset="0"/>
              </a:rPr>
              <a:t>Десантное </a:t>
            </a:r>
            <a:r>
              <a:rPr lang="ru-RU" sz="3200" i="1" dirty="0" smtClean="0">
                <a:latin typeface="Times New Roman" panose="02020603050405020304" pitchFamily="18" charset="0"/>
                <a:cs typeface="Times New Roman" panose="02020603050405020304" pitchFamily="18" charset="0"/>
              </a:rPr>
              <a:t>отделение</a:t>
            </a:r>
            <a:endParaRPr lang="ru-RU" sz="3200" dirty="0"/>
          </a:p>
        </p:txBody>
      </p:sp>
      <p:sp>
        <p:nvSpPr>
          <p:cNvPr id="2" name="Прямоугольник 1"/>
          <p:cNvSpPr/>
          <p:nvPr/>
        </p:nvSpPr>
        <p:spPr>
          <a:xfrm>
            <a:off x="8316" y="1124744"/>
            <a:ext cx="9174629" cy="4401205"/>
          </a:xfrm>
          <a:prstGeom prst="rect">
            <a:avLst/>
          </a:prstGeom>
        </p:spPr>
        <p:txBody>
          <a:bodyPr wrap="square">
            <a:spAutoFit/>
          </a:bodyPr>
          <a:lstStyle/>
          <a:p>
            <a:pPr algn="just">
              <a:lnSpc>
                <a:spcPts val="2800"/>
              </a:lnSpc>
            </a:pPr>
            <a:r>
              <a:rPr lang="ru-RU" sz="2400" dirty="0">
                <a:latin typeface="Times New Roman" panose="02020603050405020304" pitchFamily="18" charset="0"/>
                <a:cs typeface="Times New Roman" panose="02020603050405020304" pitchFamily="18" charset="0"/>
              </a:rPr>
              <a:t> Десантное отделение расположено в кормовой части машины. Оно ограничено правым и левым бортами корпуса и разделено на две части средним топливным баком и контейнером электрооборудования.</a:t>
            </a:r>
          </a:p>
          <a:p>
            <a:pPr algn="just">
              <a:lnSpc>
                <a:spcPts val="2800"/>
              </a:lnSpc>
            </a:pPr>
            <a:r>
              <a:rPr lang="ru-RU" sz="2400" dirty="0">
                <a:latin typeface="Times New Roman" panose="02020603050405020304" pitchFamily="18" charset="0"/>
                <a:cs typeface="Times New Roman" panose="02020603050405020304" pitchFamily="18" charset="0"/>
              </a:rPr>
              <a:t>В десантном отделении — шесть рабочих мест для стрелков-десантников, по три в каждой части. Частично основанием для сидений служат боковые баки, установленные справа и слева от среднего бака. На каждом рабочем месте имеются прибор ТНПО-ПОА для наблюдения за местностью при движении по боевому, амбразуры для ведения стрельбы из пулеметов ПК (передние) и автоматов АК (остальные), места для укладки имущества десантников</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75466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0629" y="44624"/>
            <a:ext cx="9144000" cy="576064"/>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i="1" dirty="0">
                <a:latin typeface="Times New Roman" panose="02020603050405020304" pitchFamily="18" charset="0"/>
                <a:cs typeface="Times New Roman" panose="02020603050405020304" pitchFamily="18" charset="0"/>
              </a:rPr>
              <a:t>Десантное </a:t>
            </a:r>
            <a:r>
              <a:rPr lang="ru-RU" sz="3200" i="1" dirty="0" smtClean="0">
                <a:latin typeface="Times New Roman" panose="02020603050405020304" pitchFamily="18" charset="0"/>
                <a:cs typeface="Times New Roman" panose="02020603050405020304" pitchFamily="18" charset="0"/>
              </a:rPr>
              <a:t>отделение</a:t>
            </a:r>
            <a:endParaRPr lang="ru-RU" sz="3200" dirty="0"/>
          </a:p>
        </p:txBody>
      </p:sp>
      <p:sp>
        <p:nvSpPr>
          <p:cNvPr id="2" name="Прямоугольник 1"/>
          <p:cNvSpPr/>
          <p:nvPr/>
        </p:nvSpPr>
        <p:spPr>
          <a:xfrm>
            <a:off x="8316" y="620688"/>
            <a:ext cx="9174629" cy="5837495"/>
          </a:xfrm>
          <a:prstGeom prst="rect">
            <a:avLst/>
          </a:prstGeom>
        </p:spPr>
        <p:txBody>
          <a:bodyPr wrap="square">
            <a:spAutoFit/>
          </a:bodyPr>
          <a:lstStyle/>
          <a:p>
            <a:pPr algn="just">
              <a:lnSpc>
                <a:spcPts val="2800"/>
              </a:lnSpc>
            </a:pPr>
            <a:r>
              <a:rPr lang="ru-RU" sz="2400" dirty="0">
                <a:latin typeface="Times New Roman" panose="02020603050405020304" pitchFamily="18" charset="0"/>
                <a:cs typeface="Times New Roman" panose="02020603050405020304" pitchFamily="18" charset="0"/>
              </a:rPr>
              <a:t> Для выхода и входа десанта в корме машины имеются две двери. Для наблюдения за местностью в них установлены два прибора ТНПО-ПОА, а в левой двери - еще и амбразура для стрельбы из АК. Над сидениями в крыше расположены два люка для выхода десанта на плаву, ведения огня по воздушным целям и наблюдения за местностью на марше.</a:t>
            </a:r>
          </a:p>
          <a:p>
            <a:pPr algn="just">
              <a:lnSpc>
                <a:spcPts val="2800"/>
              </a:lnSpc>
            </a:pPr>
            <a:r>
              <a:rPr lang="ru-RU" sz="2400" dirty="0">
                <a:latin typeface="Times New Roman" panose="02020603050405020304" pitchFamily="18" charset="0"/>
                <a:cs typeface="Times New Roman" panose="02020603050405020304" pitchFamily="18" charset="0"/>
              </a:rPr>
              <a:t>В контейнере электрооборудования размещены: две аккумулятивные батареи, агрегаты электрооборудования и </a:t>
            </a:r>
            <a:r>
              <a:rPr lang="ru-RU" sz="2400" dirty="0" err="1">
                <a:latin typeface="Times New Roman" panose="02020603050405020304" pitchFamily="18" charset="0"/>
                <a:cs typeface="Times New Roman" panose="02020603050405020304" pitchFamily="18" charset="0"/>
              </a:rPr>
              <a:t>отопитель</a:t>
            </a:r>
            <a:r>
              <a:rPr lang="ru-RU" sz="2400" dirty="0">
                <a:latin typeface="Times New Roman" panose="02020603050405020304" pitchFamily="18" charset="0"/>
                <a:cs typeface="Times New Roman" panose="02020603050405020304" pitchFamily="18" charset="0"/>
              </a:rPr>
              <a:t> десантного отделения.</a:t>
            </a:r>
          </a:p>
          <a:p>
            <a:pPr algn="just">
              <a:lnSpc>
                <a:spcPts val="2800"/>
              </a:lnSpc>
            </a:pPr>
            <a:r>
              <a:rPr lang="ru-RU" sz="2400" dirty="0">
                <a:latin typeface="Times New Roman" panose="02020603050405020304" pitchFamily="18" charset="0"/>
                <a:cs typeface="Times New Roman" panose="02020603050405020304" pitchFamily="18" charset="0"/>
              </a:rPr>
              <a:t>Кроме того, в десантном отделении размещены: коробка КР-60 обогрева приборов наблюдения и стекол шаровых опор; два вентилятора отсоса пороховых газов; аппараты А-3 и А-4 ТПУ; ручной огнетушитель; водооткачивающий насос; насос ТДА; места для укладки боекомплекта (АК, ПК), радиостанции Р-123 (в нише правой двери) и ЗИП.</a:t>
            </a:r>
          </a:p>
          <a:p>
            <a:pPr algn="just">
              <a:lnSpc>
                <a:spcPts val="2800"/>
              </a:lnSpc>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40760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0629" y="44624"/>
            <a:ext cx="9144000" cy="576064"/>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i="1" dirty="0">
                <a:latin typeface="Times New Roman" panose="02020603050405020304" pitchFamily="18" charset="0"/>
                <a:cs typeface="Times New Roman" panose="02020603050405020304" pitchFamily="18" charset="0"/>
              </a:rPr>
              <a:t>Десантное </a:t>
            </a:r>
            <a:r>
              <a:rPr lang="ru-RU" sz="3200" i="1" dirty="0" smtClean="0">
                <a:latin typeface="Times New Roman" panose="02020603050405020304" pitchFamily="18" charset="0"/>
                <a:cs typeface="Times New Roman" panose="02020603050405020304" pitchFamily="18" charset="0"/>
              </a:rPr>
              <a:t>отделение</a:t>
            </a:r>
            <a:endParaRPr lang="ru-RU" sz="3200" dirty="0"/>
          </a:p>
        </p:txBody>
      </p:sp>
      <p:pic>
        <p:nvPicPr>
          <p:cNvPr id="22530" name="Picture 2" descr="25-00BMP2Interior_zps866c2957.jpg (800×6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4805"/>
            <a:ext cx="9144000" cy="6243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52540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0629" y="44624"/>
            <a:ext cx="9144000" cy="576064"/>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i="1" dirty="0" smtClean="0">
                <a:latin typeface="Times New Roman" panose="02020603050405020304" pitchFamily="18" charset="0"/>
                <a:cs typeface="Times New Roman" panose="02020603050405020304" pitchFamily="18" charset="0"/>
              </a:rPr>
              <a:t>Размещение личного состава в БМП-2</a:t>
            </a:r>
            <a:endParaRPr lang="ru-RU" sz="3200" dirty="0"/>
          </a:p>
        </p:txBody>
      </p:sp>
      <p:sp>
        <p:nvSpPr>
          <p:cNvPr id="2" name="Прямоугольник 1"/>
          <p:cNvSpPr/>
          <p:nvPr/>
        </p:nvSpPr>
        <p:spPr>
          <a:xfrm>
            <a:off x="4868" y="620688"/>
            <a:ext cx="9144000" cy="6494085"/>
          </a:xfrm>
          <a:prstGeom prst="rect">
            <a:avLst/>
          </a:prstGeom>
        </p:spPr>
        <p:txBody>
          <a:bodyPr wrap="square">
            <a:spAutoFit/>
          </a:bodyPr>
          <a:lstStyle/>
          <a:p>
            <a:pPr algn="just">
              <a:lnSpc>
                <a:spcPts val="3700"/>
              </a:lnSpc>
            </a:pPr>
            <a:r>
              <a:rPr lang="ru-RU" sz="3200" dirty="0" smtClean="0">
                <a:latin typeface="Times New Roman" panose="02020603050405020304" pitchFamily="18" charset="0"/>
                <a:cs typeface="Times New Roman" panose="02020603050405020304" pitchFamily="18" charset="0"/>
              </a:rPr>
              <a:t>          </a:t>
            </a:r>
            <a:r>
              <a:rPr lang="ru-RU" sz="3200" dirty="0" smtClean="0">
                <a:solidFill>
                  <a:srgbClr val="FF0000"/>
                </a:solidFill>
                <a:latin typeface="Times New Roman" panose="02020603050405020304" pitchFamily="18" charset="0"/>
                <a:cs typeface="Times New Roman" panose="02020603050405020304" pitchFamily="18" charset="0"/>
              </a:rPr>
              <a:t>Боевая </a:t>
            </a:r>
            <a:r>
              <a:rPr lang="ru-RU" sz="3200" dirty="0">
                <a:solidFill>
                  <a:srgbClr val="FF0000"/>
                </a:solidFill>
                <a:latin typeface="Times New Roman" panose="02020603050405020304" pitchFamily="18" charset="0"/>
                <a:cs typeface="Times New Roman" panose="02020603050405020304" pitchFamily="18" charset="0"/>
              </a:rPr>
              <a:t>машина пехоты</a:t>
            </a:r>
            <a:r>
              <a:rPr lang="ru-RU" sz="3200" dirty="0">
                <a:latin typeface="Times New Roman" panose="02020603050405020304" pitchFamily="18" charset="0"/>
                <a:cs typeface="Times New Roman" panose="02020603050405020304" pitchFamily="18" charset="0"/>
              </a:rPr>
              <a:t> оборудована одиннадцатью посадочными местами для размещения боевого расчета в составе командира отделения (машины), механика-водителя, наводчика-оператора и восьми </a:t>
            </a:r>
            <a:r>
              <a:rPr lang="ru-RU" sz="3200" dirty="0" err="1">
                <a:latin typeface="Times New Roman" panose="02020603050405020304" pitchFamily="18" charset="0"/>
                <a:cs typeface="Times New Roman" panose="02020603050405020304" pitchFamily="18" charset="0"/>
              </a:rPr>
              <a:t>мотострелков</a:t>
            </a:r>
            <a:r>
              <a:rPr lang="ru-RU" sz="3200" dirty="0">
                <a:latin typeface="Times New Roman" panose="02020603050405020304" pitchFamily="18" charset="0"/>
                <a:cs typeface="Times New Roman" panose="02020603050405020304" pitchFamily="18" charset="0"/>
              </a:rPr>
              <a:t>, в состав которых входят: старший стрелок (СС), стрелок (С), пулеметчик (П), гранатометчик (Г), помощник гранатометчика (ПГ). Свободные места для личного состава управления взвода – 6 человек: по 2 на машину.</a:t>
            </a:r>
          </a:p>
          <a:p>
            <a:pPr algn="just">
              <a:lnSpc>
                <a:spcPts val="3700"/>
              </a:lnSpc>
            </a:pPr>
            <a:r>
              <a:rPr lang="ru-RU" sz="3200" dirty="0">
                <a:latin typeface="Times New Roman" panose="02020603050405020304" pitchFamily="18" charset="0"/>
                <a:cs typeface="Times New Roman" panose="02020603050405020304" pitchFamily="18" charset="0"/>
              </a:rPr>
              <a:t>Если место командира машины занимает старший командир, командир отделения или взвода размещается в десантном отделении машины.</a:t>
            </a:r>
          </a:p>
        </p:txBody>
      </p:sp>
    </p:spTree>
    <p:extLst>
      <p:ext uri="{BB962C8B-B14F-4D97-AF65-F5344CB8AC3E}">
        <p14:creationId xmlns:p14="http://schemas.microsoft.com/office/powerpoint/2010/main" val="37086370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576542" y="1214422"/>
            <a:ext cx="7848872" cy="4367978"/>
          </a:xfrm>
          <a:prstGeom prst="roundRect">
            <a:avLst/>
          </a:prstGeom>
          <a:ln w="28575">
            <a:solidFill>
              <a:srgbClr val="FF33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latin typeface="Times New Roman" panose="02020603050405020304" pitchFamily="18" charset="0"/>
                <a:cs typeface="Times New Roman" panose="02020603050405020304" pitchFamily="18" charset="0"/>
              </a:rPr>
              <a:t>Назначение, технические характеристики и боевые свойства БМП-2</a:t>
            </a:r>
            <a:endParaRPr lang="ru-RU" sz="2400" b="1" dirty="0"/>
          </a:p>
        </p:txBody>
      </p:sp>
      <p:sp>
        <p:nvSpPr>
          <p:cNvPr id="7" name="Прямоугольник 6"/>
          <p:cNvSpPr/>
          <p:nvPr/>
        </p:nvSpPr>
        <p:spPr>
          <a:xfrm>
            <a:off x="0" y="214290"/>
            <a:ext cx="9144000" cy="792088"/>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1-й учебный вопрос</a:t>
            </a:r>
            <a:endParaRPr lang="ru-RU" sz="3200" b="1" dirty="0"/>
          </a:p>
        </p:txBody>
      </p:sp>
    </p:spTree>
    <p:extLst>
      <p:ext uri="{BB962C8B-B14F-4D97-AF65-F5344CB8AC3E}">
        <p14:creationId xmlns:p14="http://schemas.microsoft.com/office/powerpoint/2010/main" val="360293860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0629" y="44624"/>
            <a:ext cx="9144000" cy="576064"/>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i="1" dirty="0" smtClean="0">
                <a:latin typeface="Times New Roman" panose="02020603050405020304" pitchFamily="18" charset="0"/>
                <a:cs typeface="Times New Roman" panose="02020603050405020304" pitchFamily="18" charset="0"/>
              </a:rPr>
              <a:t>Размещение личного состава в БМП-2</a:t>
            </a:r>
            <a:endParaRPr lang="ru-RU" sz="3200" dirty="0"/>
          </a:p>
        </p:txBody>
      </p:sp>
      <p:pic>
        <p:nvPicPr>
          <p:cNvPr id="24578" name="Picture 2" descr="image018.jpg (288×15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6" y="620688"/>
            <a:ext cx="9140834" cy="623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391365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0629" y="44624"/>
            <a:ext cx="9144000" cy="576064"/>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latin typeface="Times New Roman" panose="02020603050405020304" pitchFamily="18" charset="0"/>
                <a:cs typeface="Times New Roman" panose="02020603050405020304" pitchFamily="18" charset="0"/>
              </a:rPr>
              <a:t>Корпус </a:t>
            </a:r>
            <a:r>
              <a:rPr lang="ru-RU" sz="3200" b="1" dirty="0">
                <a:latin typeface="Times New Roman" panose="02020603050405020304" pitchFamily="18" charset="0"/>
                <a:cs typeface="Times New Roman" panose="02020603050405020304" pitchFamily="18" charset="0"/>
              </a:rPr>
              <a:t>и </a:t>
            </a:r>
            <a:r>
              <a:rPr lang="ru-RU" sz="3200" b="1" dirty="0" smtClean="0">
                <a:latin typeface="Times New Roman" panose="02020603050405020304" pitchFamily="18" charset="0"/>
                <a:cs typeface="Times New Roman" panose="02020603050405020304" pitchFamily="18" charset="0"/>
              </a:rPr>
              <a:t>башня БМП-2</a:t>
            </a:r>
            <a:endParaRPr lang="ru-RU" sz="3200" b="1" dirty="0"/>
          </a:p>
        </p:txBody>
      </p:sp>
      <p:sp>
        <p:nvSpPr>
          <p:cNvPr id="3" name="Прямоугольник 2"/>
          <p:cNvSpPr/>
          <p:nvPr/>
        </p:nvSpPr>
        <p:spPr>
          <a:xfrm>
            <a:off x="-30629" y="639992"/>
            <a:ext cx="9144000" cy="1938992"/>
          </a:xfrm>
          <a:prstGeom prst="rect">
            <a:avLst/>
          </a:prstGeom>
        </p:spPr>
        <p:txBody>
          <a:bodyPr wrap="square">
            <a:spAutoFit/>
          </a:bodyPr>
          <a:lstStyle/>
          <a:p>
            <a:pPr algn="just"/>
            <a:r>
              <a:rPr lang="ru-RU" sz="2400" dirty="0">
                <a:solidFill>
                  <a:srgbClr val="FF0000"/>
                </a:solidFill>
                <a:latin typeface="Times New Roman" panose="02020603050405020304" pitchFamily="18" charset="0"/>
                <a:cs typeface="Times New Roman" panose="02020603050405020304" pitchFamily="18" charset="0"/>
              </a:rPr>
              <a:t>Броневой корпус и башня</a:t>
            </a:r>
            <a:r>
              <a:rPr lang="ru-RU" sz="2400" dirty="0">
                <a:latin typeface="Times New Roman" panose="02020603050405020304" pitchFamily="18" charset="0"/>
                <a:cs typeface="Times New Roman" panose="02020603050405020304" pitchFamily="18" charset="0"/>
              </a:rPr>
              <a:t> служат для размещения и защиты экипажа, вооружения, боеприпасов, агрегатов и механизмов машины от поражения огнем противника для защиты экипажа от проникающей радиации, от пылеобразных радиоактивных веществ, наведенной радиации, действия ОВ и бактериальных средств.</a:t>
            </a:r>
          </a:p>
        </p:txBody>
      </p:sp>
      <p:pic>
        <p:nvPicPr>
          <p:cNvPr id="35842" name="Picture 2" descr="im_336_5OFZnd.jpg (800×4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29" y="2492896"/>
            <a:ext cx="9143999" cy="4365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73447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0629" y="44624"/>
            <a:ext cx="9144000" cy="576064"/>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latin typeface="Times New Roman" panose="02020603050405020304" pitchFamily="18" charset="0"/>
                <a:cs typeface="Times New Roman" panose="02020603050405020304" pitchFamily="18" charset="0"/>
              </a:rPr>
              <a:t>Корпус  БМП-2</a:t>
            </a:r>
            <a:endParaRPr lang="ru-RU" sz="3200" b="1" dirty="0"/>
          </a:p>
        </p:txBody>
      </p:sp>
      <p:pic>
        <p:nvPicPr>
          <p:cNvPr id="37890" name="Picture 2" descr="1579268245_Untitled-13.jpg (1024×6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9" y="2132856"/>
            <a:ext cx="9174629" cy="4725143"/>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7039" y="620688"/>
            <a:ext cx="9174629" cy="1631216"/>
          </a:xfrm>
          <a:prstGeom prst="rect">
            <a:avLst/>
          </a:prstGeom>
        </p:spPr>
        <p:txBody>
          <a:bodyPr wrap="square">
            <a:spAutoFit/>
          </a:bodyPr>
          <a:lstStyle/>
          <a:p>
            <a:pPr lvl="0" algn="just" fontAlgn="base">
              <a:lnSpc>
                <a:spcPts val="2400"/>
              </a:lnSpc>
              <a:spcBef>
                <a:spcPct val="0"/>
              </a:spcBef>
              <a:spcAft>
                <a:spcPct val="0"/>
              </a:spcAft>
            </a:pPr>
            <a:r>
              <a:rPr lang="ru-RU" altLang="ru-RU" sz="2300" dirty="0" smtClean="0">
                <a:latin typeface="Times New Roman" panose="02020603050405020304" pitchFamily="18" charset="0"/>
                <a:cs typeface="Times New Roman" panose="02020603050405020304" pitchFamily="18" charset="0"/>
              </a:rPr>
              <a:t>      </a:t>
            </a:r>
            <a:r>
              <a:rPr lang="ru-RU" altLang="ru-RU" sz="2300" b="1" dirty="0" smtClean="0">
                <a:solidFill>
                  <a:srgbClr val="FF0000"/>
                </a:solidFill>
                <a:latin typeface="Times New Roman" panose="02020603050405020304" pitchFamily="18" charset="0"/>
                <a:cs typeface="Times New Roman" panose="02020603050405020304" pitchFamily="18" charset="0"/>
              </a:rPr>
              <a:t>Корпус</a:t>
            </a:r>
            <a:r>
              <a:rPr lang="ru-RU" altLang="ru-RU" sz="2300" dirty="0" smtClean="0">
                <a:latin typeface="Times New Roman" panose="02020603050405020304" pitchFamily="18" charset="0"/>
                <a:cs typeface="Times New Roman" panose="02020603050405020304" pitchFamily="18" charset="0"/>
              </a:rPr>
              <a:t> </a:t>
            </a:r>
            <a:r>
              <a:rPr lang="ru-RU" altLang="ru-RU" sz="2300" dirty="0">
                <a:latin typeface="Times New Roman" panose="02020603050405020304" pitchFamily="18" charset="0"/>
                <a:cs typeface="Times New Roman" panose="02020603050405020304" pitchFamily="18" charset="0"/>
              </a:rPr>
              <a:t>является остовом, который соединяет в единое целое все агрегаты и механизмы машины, воспринимает нагрузки, возникающие при движении, преодоления препятствий и стрельбе, обеспечивает необходимый запас плавучести </a:t>
            </a:r>
            <a:r>
              <a:rPr lang="ru-RU" altLang="ru-RU" sz="2300" dirty="0" smtClean="0">
                <a:latin typeface="Times New Roman" panose="02020603050405020304" pitchFamily="18" charset="0"/>
                <a:cs typeface="Times New Roman" panose="02020603050405020304" pitchFamily="18" charset="0"/>
              </a:rPr>
              <a:t>машины. Корпус </a:t>
            </a:r>
            <a:r>
              <a:rPr lang="ru-RU" altLang="ru-RU" sz="2300" dirty="0">
                <a:latin typeface="Times New Roman" panose="02020603050405020304" pitchFamily="18" charset="0"/>
                <a:cs typeface="Times New Roman" panose="02020603050405020304" pitchFamily="18" charset="0"/>
              </a:rPr>
              <a:t>представляет собой коробку, сваренную из стальных броневых </a:t>
            </a:r>
            <a:r>
              <a:rPr lang="ru-RU" altLang="ru-RU" sz="2300" dirty="0" smtClean="0">
                <a:latin typeface="Times New Roman" panose="02020603050405020304" pitchFamily="18" charset="0"/>
                <a:cs typeface="Times New Roman" panose="02020603050405020304" pitchFamily="18" charset="0"/>
              </a:rPr>
              <a:t>листов.</a:t>
            </a:r>
            <a:endParaRPr lang="ru-RU" altLang="ru-RU" sz="2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472002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0629" y="44624"/>
            <a:ext cx="9144000" cy="576064"/>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latin typeface="Times New Roman" panose="02020603050405020304" pitchFamily="18" charset="0"/>
                <a:cs typeface="Times New Roman" panose="02020603050405020304" pitchFamily="18" charset="0"/>
              </a:rPr>
              <a:t>Корпус  БМП-2</a:t>
            </a:r>
            <a:endParaRPr lang="ru-RU" sz="3200" b="1" dirty="0"/>
          </a:p>
        </p:txBody>
      </p:sp>
      <p:sp>
        <p:nvSpPr>
          <p:cNvPr id="3" name="Прямоугольник 2"/>
          <p:cNvSpPr/>
          <p:nvPr/>
        </p:nvSpPr>
        <p:spPr>
          <a:xfrm>
            <a:off x="27383" y="671762"/>
            <a:ext cx="9144000" cy="6286336"/>
          </a:xfrm>
          <a:prstGeom prst="rect">
            <a:avLst/>
          </a:prstGeom>
        </p:spPr>
        <p:txBody>
          <a:bodyPr wrap="square">
            <a:spAutoFit/>
          </a:bodyPr>
          <a:lstStyle/>
          <a:p>
            <a:pPr lvl="0" algn="just" eaLnBrk="0" fontAlgn="base" hangingPunct="0">
              <a:lnSpc>
                <a:spcPts val="2300"/>
              </a:lnSpc>
              <a:spcBef>
                <a:spcPct val="0"/>
              </a:spcBef>
              <a:spcAft>
                <a:spcPct val="0"/>
              </a:spcAft>
            </a:pPr>
            <a:r>
              <a:rPr lang="ru-RU" altLang="ru-RU" sz="2400" dirty="0">
                <a:solidFill>
                  <a:srgbClr val="424242"/>
                </a:solidFill>
                <a:latin typeface="Times New Roman" panose="02020603050405020304" pitchFamily="18" charset="0"/>
                <a:cs typeface="Times New Roman" panose="02020603050405020304" pitchFamily="18" charset="0"/>
              </a:rPr>
              <a:t>- с внешней стороны к нижнему наклонному листу носовой части машины приварены буксирные крюки;</a:t>
            </a:r>
          </a:p>
          <a:p>
            <a:pPr lvl="0" algn="just" eaLnBrk="0" fontAlgn="base" hangingPunct="0">
              <a:lnSpc>
                <a:spcPts val="2300"/>
              </a:lnSpc>
              <a:spcBef>
                <a:spcPct val="0"/>
              </a:spcBef>
              <a:spcAft>
                <a:spcPct val="0"/>
              </a:spcAft>
            </a:pPr>
            <a:r>
              <a:rPr lang="ru-RU" altLang="ru-RU" sz="2400" dirty="0">
                <a:solidFill>
                  <a:srgbClr val="424242"/>
                </a:solidFill>
                <a:latin typeface="Times New Roman" panose="02020603050405020304" pitchFamily="18" charset="0"/>
                <a:cs typeface="Times New Roman" panose="02020603050405020304" pitchFamily="18" charset="0"/>
              </a:rPr>
              <a:t>- в верхнем наклонном листе имеется проем, который закрывается ребристым листом;</a:t>
            </a:r>
            <a:endParaRPr lang="ru-RU" altLang="ru-RU" sz="2400" dirty="0">
              <a:latin typeface="Times New Roman" panose="02020603050405020304" pitchFamily="18" charset="0"/>
              <a:cs typeface="Times New Roman" panose="02020603050405020304" pitchFamily="18" charset="0"/>
            </a:endParaRPr>
          </a:p>
          <a:p>
            <a:pPr lvl="0" algn="just" eaLnBrk="0" fontAlgn="base" hangingPunct="0">
              <a:lnSpc>
                <a:spcPts val="2300"/>
              </a:lnSpc>
              <a:spcBef>
                <a:spcPct val="0"/>
              </a:spcBef>
              <a:spcAft>
                <a:spcPct val="0"/>
              </a:spcAft>
            </a:pPr>
            <a:r>
              <a:rPr lang="ru-RU" altLang="ru-RU" sz="2400" dirty="0">
                <a:solidFill>
                  <a:srgbClr val="424242"/>
                </a:solidFill>
                <a:latin typeface="Times New Roman" panose="02020603050405020304" pitchFamily="18" charset="0"/>
                <a:cs typeface="Times New Roman" panose="02020603050405020304" pitchFamily="18" charset="0"/>
              </a:rPr>
              <a:t>-по бортам приварены ограничители;</a:t>
            </a:r>
            <a:endParaRPr lang="ru-RU" altLang="ru-RU" sz="2400" dirty="0">
              <a:latin typeface="Times New Roman" panose="02020603050405020304" pitchFamily="18" charset="0"/>
              <a:cs typeface="Times New Roman" panose="02020603050405020304" pitchFamily="18" charset="0"/>
            </a:endParaRPr>
          </a:p>
          <a:p>
            <a:pPr lvl="0" algn="just" eaLnBrk="0" fontAlgn="base" hangingPunct="0">
              <a:lnSpc>
                <a:spcPts val="2300"/>
              </a:lnSpc>
              <a:spcBef>
                <a:spcPct val="0"/>
              </a:spcBef>
              <a:spcAft>
                <a:spcPct val="0"/>
              </a:spcAft>
            </a:pPr>
            <a:r>
              <a:rPr lang="ru-RU" altLang="ru-RU" sz="2400" dirty="0">
                <a:solidFill>
                  <a:srgbClr val="424242"/>
                </a:solidFill>
                <a:latin typeface="Times New Roman" panose="02020603050405020304" pitchFamily="18" charset="0"/>
                <a:cs typeface="Times New Roman" panose="02020603050405020304" pitchFamily="18" charset="0"/>
              </a:rPr>
              <a:t>-на передних наклонных листах приварены штуцера для соединения </a:t>
            </a:r>
            <a:r>
              <a:rPr lang="ru-RU" altLang="ru-RU" sz="2400" dirty="0" err="1">
                <a:solidFill>
                  <a:srgbClr val="424242"/>
                </a:solidFill>
                <a:latin typeface="Times New Roman" panose="02020603050405020304" pitchFamily="18" charset="0"/>
                <a:cs typeface="Times New Roman" panose="02020603050405020304" pitchFamily="18" charset="0"/>
              </a:rPr>
              <a:t>пневмосистемы</a:t>
            </a:r>
            <a:r>
              <a:rPr lang="ru-RU" altLang="ru-RU" sz="2400" dirty="0">
                <a:solidFill>
                  <a:srgbClr val="424242"/>
                </a:solidFill>
                <a:latin typeface="Times New Roman" panose="02020603050405020304" pitchFamily="18" charset="0"/>
                <a:cs typeface="Times New Roman" panose="02020603050405020304" pitchFamily="18" charset="0"/>
              </a:rPr>
              <a:t>;</a:t>
            </a:r>
            <a:endParaRPr lang="ru-RU" altLang="ru-RU" sz="2400" dirty="0">
              <a:latin typeface="Times New Roman" panose="02020603050405020304" pitchFamily="18" charset="0"/>
              <a:cs typeface="Times New Roman" panose="02020603050405020304" pitchFamily="18" charset="0"/>
            </a:endParaRPr>
          </a:p>
          <a:p>
            <a:pPr lvl="0" algn="just" eaLnBrk="0" fontAlgn="base" hangingPunct="0">
              <a:lnSpc>
                <a:spcPts val="2300"/>
              </a:lnSpc>
              <a:spcBef>
                <a:spcPct val="0"/>
              </a:spcBef>
              <a:spcAft>
                <a:spcPct val="0"/>
              </a:spcAft>
            </a:pPr>
            <a:r>
              <a:rPr lang="ru-RU" altLang="ru-RU" sz="2400" dirty="0">
                <a:solidFill>
                  <a:srgbClr val="424242"/>
                </a:solidFill>
                <a:latin typeface="Times New Roman" panose="02020603050405020304" pitchFamily="18" charset="0"/>
                <a:cs typeface="Times New Roman" panose="02020603050405020304" pitchFamily="18" charset="0"/>
              </a:rPr>
              <a:t>- на боковых листах хомуты для крепления шланг;</a:t>
            </a:r>
            <a:endParaRPr lang="ru-RU" altLang="ru-RU" sz="2400" dirty="0">
              <a:latin typeface="Times New Roman" panose="02020603050405020304" pitchFamily="18" charset="0"/>
              <a:cs typeface="Times New Roman" panose="02020603050405020304" pitchFamily="18" charset="0"/>
            </a:endParaRPr>
          </a:p>
          <a:p>
            <a:pPr lvl="0" algn="just" eaLnBrk="0" fontAlgn="base" hangingPunct="0">
              <a:lnSpc>
                <a:spcPts val="2300"/>
              </a:lnSpc>
              <a:spcBef>
                <a:spcPct val="0"/>
              </a:spcBef>
              <a:spcAft>
                <a:spcPct val="0"/>
              </a:spcAft>
            </a:pPr>
            <a:r>
              <a:rPr lang="ru-RU" altLang="ru-RU" sz="2400" dirty="0">
                <a:solidFill>
                  <a:srgbClr val="424242"/>
                </a:solidFill>
                <a:latin typeface="Times New Roman" panose="02020603050405020304" pitchFamily="18" charset="0"/>
                <a:cs typeface="Times New Roman" panose="02020603050405020304" pitchFamily="18" charset="0"/>
              </a:rPr>
              <a:t>-на верхних бортовых листах выполнены амбразуры для установки и ведения огня;</a:t>
            </a:r>
            <a:endParaRPr lang="ru-RU" altLang="ru-RU" sz="2400" dirty="0">
              <a:latin typeface="Times New Roman" panose="02020603050405020304" pitchFamily="18" charset="0"/>
              <a:cs typeface="Times New Roman" panose="02020603050405020304" pitchFamily="18" charset="0"/>
            </a:endParaRPr>
          </a:p>
          <a:p>
            <a:pPr lvl="0" algn="just" eaLnBrk="0" fontAlgn="base" hangingPunct="0">
              <a:lnSpc>
                <a:spcPts val="2300"/>
              </a:lnSpc>
              <a:spcBef>
                <a:spcPct val="0"/>
              </a:spcBef>
              <a:spcAft>
                <a:spcPct val="0"/>
              </a:spcAft>
            </a:pPr>
            <a:r>
              <a:rPr lang="ru-RU" altLang="ru-RU" sz="2400" dirty="0">
                <a:solidFill>
                  <a:srgbClr val="424242"/>
                </a:solidFill>
                <a:latin typeface="Times New Roman" panose="02020603050405020304" pitchFamily="18" charset="0"/>
                <a:cs typeface="Times New Roman" panose="02020603050405020304" pitchFamily="18" charset="0"/>
              </a:rPr>
              <a:t>-на броневом листе кормовой части приварены кронштейны для крепления дверей.</a:t>
            </a:r>
            <a:endParaRPr lang="ru-RU" altLang="ru-RU" sz="2400" dirty="0">
              <a:latin typeface="Times New Roman" panose="02020603050405020304" pitchFamily="18" charset="0"/>
              <a:cs typeface="Times New Roman" panose="02020603050405020304" pitchFamily="18" charset="0"/>
            </a:endParaRPr>
          </a:p>
          <a:p>
            <a:pPr lvl="0" algn="just" eaLnBrk="0" fontAlgn="base" hangingPunct="0">
              <a:lnSpc>
                <a:spcPts val="2300"/>
              </a:lnSpc>
              <a:spcBef>
                <a:spcPct val="0"/>
              </a:spcBef>
              <a:spcAft>
                <a:spcPct val="0"/>
              </a:spcAft>
            </a:pPr>
            <a:r>
              <a:rPr lang="ru-RU" altLang="ru-RU" sz="2400" b="1" dirty="0" smtClean="0">
                <a:solidFill>
                  <a:srgbClr val="FF0000"/>
                </a:solidFill>
                <a:latin typeface="Times New Roman" panose="02020603050405020304" pitchFamily="18" charset="0"/>
                <a:cs typeface="Times New Roman" panose="02020603050405020304" pitchFamily="18" charset="0"/>
              </a:rPr>
              <a:t>      Крыша </a:t>
            </a:r>
            <a:r>
              <a:rPr lang="ru-RU" altLang="ru-RU" sz="2400" b="1" dirty="0">
                <a:solidFill>
                  <a:srgbClr val="FF0000"/>
                </a:solidFill>
                <a:latin typeface="Times New Roman" panose="02020603050405020304" pitchFamily="18" charset="0"/>
                <a:cs typeface="Times New Roman" panose="02020603050405020304" pitchFamily="18" charset="0"/>
              </a:rPr>
              <a:t>корпуса </a:t>
            </a:r>
            <a:r>
              <a:rPr lang="ru-RU" altLang="ru-RU" sz="2400" dirty="0">
                <a:solidFill>
                  <a:srgbClr val="424242"/>
                </a:solidFill>
                <a:latin typeface="Times New Roman" panose="02020603050405020304" pitchFamily="18" charset="0"/>
                <a:cs typeface="Times New Roman" panose="02020603050405020304" pitchFamily="18" charset="0"/>
              </a:rPr>
              <a:t>состоит из съемной крыши и несъемных листов. В крыше предусмотрены люки для доступа к двигателю, для входа и выхода экипажа и десанта, отверстия для заправки ГСМ и охлаждающей жидкости, для установки габаритных фонарей, воздухозаборной трубы, шахты для установки приборов наблюдения. С левой стороны корпуса приварены поручни.</a:t>
            </a:r>
            <a:endParaRPr lang="ru-RU" altLang="ru-RU" sz="2400" dirty="0">
              <a:latin typeface="Times New Roman" panose="02020603050405020304" pitchFamily="18" charset="0"/>
              <a:cs typeface="Times New Roman" panose="02020603050405020304" pitchFamily="18" charset="0"/>
            </a:endParaRPr>
          </a:p>
          <a:p>
            <a:pPr lvl="0" algn="just" eaLnBrk="0" fontAlgn="base" hangingPunct="0">
              <a:lnSpc>
                <a:spcPts val="2300"/>
              </a:lnSpc>
              <a:spcBef>
                <a:spcPct val="0"/>
              </a:spcBef>
              <a:spcAft>
                <a:spcPct val="0"/>
              </a:spcAft>
            </a:pPr>
            <a:r>
              <a:rPr lang="ru-RU" altLang="ru-RU" sz="2400" dirty="0">
                <a:solidFill>
                  <a:srgbClr val="424242"/>
                </a:solidFill>
                <a:latin typeface="Times New Roman" panose="02020603050405020304" pitchFamily="18" charset="0"/>
                <a:cs typeface="Times New Roman" panose="02020603050405020304" pitchFamily="18" charset="0"/>
              </a:rPr>
              <a:t>На крыше корпуса в десантом отделении и на всех крышках люков с внутренней стороны установлен подбой- повышает защиту от радиации</a:t>
            </a:r>
            <a:r>
              <a:rPr lang="ru-RU" altLang="ru-RU" sz="2400" dirty="0" smtClean="0">
                <a:solidFill>
                  <a:srgbClr val="424242"/>
                </a:solidFill>
                <a:latin typeface="Times New Roman" panose="02020603050405020304" pitchFamily="18" charset="0"/>
                <a:cs typeface="Times New Roman" panose="02020603050405020304" pitchFamily="18" charset="0"/>
              </a:rPr>
              <a:t>.</a:t>
            </a:r>
            <a:endParaRPr lang="ru-RU" alt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11387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0629" y="44624"/>
            <a:ext cx="9144000" cy="576064"/>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latin typeface="Times New Roman" panose="02020603050405020304" pitchFamily="18" charset="0"/>
                <a:cs typeface="Times New Roman" panose="02020603050405020304" pitchFamily="18" charset="0"/>
              </a:rPr>
              <a:t>Корпус  БМП-2</a:t>
            </a:r>
            <a:endParaRPr lang="ru-RU" sz="3200" b="1" dirty="0"/>
          </a:p>
        </p:txBody>
      </p:sp>
      <p:sp>
        <p:nvSpPr>
          <p:cNvPr id="2" name="Прямоугольник 1"/>
          <p:cNvSpPr/>
          <p:nvPr/>
        </p:nvSpPr>
        <p:spPr>
          <a:xfrm>
            <a:off x="-1" y="640681"/>
            <a:ext cx="9113371" cy="2921634"/>
          </a:xfrm>
          <a:prstGeom prst="rect">
            <a:avLst/>
          </a:prstGeom>
        </p:spPr>
        <p:txBody>
          <a:bodyPr wrap="square">
            <a:spAutoFit/>
          </a:bodyPr>
          <a:lstStyle/>
          <a:p>
            <a:pPr lvl="0" algn="just" eaLnBrk="0" fontAlgn="base" hangingPunct="0">
              <a:lnSpc>
                <a:spcPts val="2000"/>
              </a:lnSpc>
              <a:spcBef>
                <a:spcPct val="0"/>
              </a:spcBef>
              <a:spcAft>
                <a:spcPct val="0"/>
              </a:spcAft>
            </a:pPr>
            <a:r>
              <a:rPr lang="ru-RU" altLang="ru-RU" sz="2400" dirty="0" smtClean="0">
                <a:solidFill>
                  <a:srgbClr val="424242"/>
                </a:solidFill>
                <a:latin typeface="Times New Roman" panose="02020603050405020304" pitchFamily="18" charset="0"/>
                <a:cs typeface="Times New Roman" panose="02020603050405020304" pitchFamily="18" charset="0"/>
              </a:rPr>
              <a:t>      </a:t>
            </a:r>
            <a:r>
              <a:rPr lang="ru-RU" altLang="ru-RU" sz="2400" b="1" dirty="0" smtClean="0">
                <a:solidFill>
                  <a:srgbClr val="FF0000"/>
                </a:solidFill>
                <a:latin typeface="Times New Roman" panose="02020603050405020304" pitchFamily="18" charset="0"/>
                <a:cs typeface="Times New Roman" panose="02020603050405020304" pitchFamily="18" charset="0"/>
              </a:rPr>
              <a:t>Днище </a:t>
            </a:r>
            <a:r>
              <a:rPr lang="ru-RU" altLang="ru-RU" sz="2400" b="1" dirty="0">
                <a:solidFill>
                  <a:srgbClr val="FF0000"/>
                </a:solidFill>
                <a:latin typeface="Times New Roman" panose="02020603050405020304" pitchFamily="18" charset="0"/>
                <a:cs typeface="Times New Roman" panose="02020603050405020304" pitchFamily="18" charset="0"/>
              </a:rPr>
              <a:t>выполнено</a:t>
            </a:r>
            <a:r>
              <a:rPr lang="ru-RU" altLang="ru-RU" sz="2400" dirty="0">
                <a:solidFill>
                  <a:srgbClr val="424242"/>
                </a:solidFill>
                <a:latin typeface="Times New Roman" panose="02020603050405020304" pitchFamily="18" charset="0"/>
                <a:cs typeface="Times New Roman" panose="02020603050405020304" pitchFamily="18" charset="0"/>
              </a:rPr>
              <a:t> из листов легированной стали. Для обслуживания агрегатов в днище имеются отверстия с пробками и лючки, закрытые крышками. Для улучшения условий экипажа силовое отделение изолировано </a:t>
            </a:r>
            <a:r>
              <a:rPr lang="ru-RU" altLang="ru-RU" sz="2400" dirty="0" err="1">
                <a:solidFill>
                  <a:srgbClr val="424242"/>
                </a:solidFill>
                <a:latin typeface="Times New Roman" panose="02020603050405020304" pitchFamily="18" charset="0"/>
                <a:cs typeface="Times New Roman" panose="02020603050405020304" pitchFamily="18" charset="0"/>
              </a:rPr>
              <a:t>теплозвукозащитной</a:t>
            </a:r>
            <a:r>
              <a:rPr lang="ru-RU" altLang="ru-RU" sz="2400" dirty="0">
                <a:solidFill>
                  <a:srgbClr val="424242"/>
                </a:solidFill>
                <a:latin typeface="Times New Roman" panose="02020603050405020304" pitchFamily="18" charset="0"/>
                <a:cs typeface="Times New Roman" panose="02020603050405020304" pitchFamily="18" charset="0"/>
              </a:rPr>
              <a:t> перегородкой.</a:t>
            </a:r>
            <a:endParaRPr lang="ru-RU" altLang="ru-RU" sz="2400" dirty="0">
              <a:latin typeface="Times New Roman" panose="02020603050405020304" pitchFamily="18" charset="0"/>
              <a:cs typeface="Times New Roman" panose="02020603050405020304" pitchFamily="18" charset="0"/>
            </a:endParaRPr>
          </a:p>
          <a:p>
            <a:pPr lvl="0" algn="just" eaLnBrk="0" fontAlgn="base" hangingPunct="0">
              <a:lnSpc>
                <a:spcPts val="2000"/>
              </a:lnSpc>
              <a:spcBef>
                <a:spcPct val="0"/>
              </a:spcBef>
              <a:spcAft>
                <a:spcPct val="0"/>
              </a:spcAft>
            </a:pPr>
            <a:r>
              <a:rPr lang="ru-RU" altLang="ru-RU" sz="2400" dirty="0">
                <a:solidFill>
                  <a:srgbClr val="424242"/>
                </a:solidFill>
                <a:latin typeface="Times New Roman" panose="02020603050405020304" pitchFamily="18" charset="0"/>
                <a:cs typeface="Times New Roman" panose="02020603050405020304" pitchFamily="18" charset="0"/>
              </a:rPr>
              <a:t>В перегородке предусмотрены люки, закрытые крышками для доступа к узлам силового отделения, отверстия для тяг приводов управления, проводов электрооборудования, </a:t>
            </a:r>
            <a:r>
              <a:rPr lang="ru-RU" altLang="ru-RU" sz="2400" dirty="0" smtClean="0">
                <a:solidFill>
                  <a:srgbClr val="424242"/>
                </a:solidFill>
                <a:latin typeface="Times New Roman" panose="02020603050405020304" pitchFamily="18" charset="0"/>
                <a:cs typeface="Times New Roman" panose="02020603050405020304" pitchFamily="18" charset="0"/>
              </a:rPr>
              <a:t>соединительного вала </a:t>
            </a:r>
            <a:r>
              <a:rPr lang="ru-RU" altLang="ru-RU" sz="2400" dirty="0">
                <a:solidFill>
                  <a:srgbClr val="424242"/>
                </a:solidFill>
                <a:latin typeface="Times New Roman" panose="02020603050405020304" pitchFamily="18" charset="0"/>
                <a:cs typeface="Times New Roman" panose="02020603050405020304" pitchFamily="18" charset="0"/>
              </a:rPr>
              <a:t>КП.</a:t>
            </a:r>
          </a:p>
          <a:p>
            <a:pPr lvl="0" algn="just" eaLnBrk="0" fontAlgn="base" hangingPunct="0">
              <a:lnSpc>
                <a:spcPts val="2000"/>
              </a:lnSpc>
              <a:spcBef>
                <a:spcPct val="0"/>
              </a:spcBef>
              <a:spcAft>
                <a:spcPct val="0"/>
              </a:spcAft>
            </a:pPr>
            <a:r>
              <a:rPr lang="ru-RU" altLang="ru-RU" sz="2400" dirty="0">
                <a:solidFill>
                  <a:srgbClr val="424242"/>
                </a:solidFill>
                <a:latin typeface="Times New Roman" panose="02020603050405020304" pitchFamily="18" charset="0"/>
                <a:cs typeface="Times New Roman" panose="02020603050405020304" pitchFamily="18" charset="0"/>
              </a:rPr>
              <a:t>На перегородке со стороны боевого отделения имеется карман воздуховода. Кроме того, на корпусе приварены другие детали, обеспечивающие жесткость корпуса.</a:t>
            </a:r>
            <a:endParaRPr lang="ru-RU" alt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947926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Image11"/>
          <p:cNvPicPr>
            <a:picLocks noGrp="1" noChangeAspect="1" noChangeArrowheads="1"/>
          </p:cNvPicPr>
          <p:nvPr>
            <p:ph idx="1"/>
          </p:nvPr>
        </p:nvPicPr>
        <p:blipFill>
          <a:blip r:embed="rId2" cstate="print"/>
          <a:srcRect l="1549" t="2136" r="2515" b="2521"/>
          <a:stretch>
            <a:fillRect/>
          </a:stretch>
        </p:blipFill>
        <p:spPr bwMode="auto">
          <a:xfrm>
            <a:off x="-30629" y="0"/>
            <a:ext cx="9174629" cy="6857999"/>
          </a:xfrm>
          <a:prstGeom prst="rect">
            <a:avLst/>
          </a:prstGeom>
          <a:noFill/>
          <a:ln w="9525">
            <a:noFill/>
            <a:miter lim="800000"/>
            <a:headEnd/>
            <a:tailEnd/>
          </a:ln>
        </p:spPr>
      </p:pic>
    </p:spTree>
    <p:extLst>
      <p:ext uri="{BB962C8B-B14F-4D97-AF65-F5344CB8AC3E}">
        <p14:creationId xmlns:p14="http://schemas.microsoft.com/office/powerpoint/2010/main" val="40788729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0629" y="44624"/>
            <a:ext cx="9144000" cy="576064"/>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latin typeface="Times New Roman" panose="02020603050405020304" pitchFamily="18" charset="0"/>
                <a:cs typeface="Times New Roman" panose="02020603050405020304" pitchFamily="18" charset="0"/>
              </a:rPr>
              <a:t>Корпус  БМП-2</a:t>
            </a:r>
            <a:endParaRPr lang="ru-RU" sz="3200" b="1" dirty="0"/>
          </a:p>
        </p:txBody>
      </p:sp>
      <p:sp>
        <p:nvSpPr>
          <p:cNvPr id="3" name="Прямоугольник 2"/>
          <p:cNvSpPr/>
          <p:nvPr/>
        </p:nvSpPr>
        <p:spPr>
          <a:xfrm>
            <a:off x="0" y="620688"/>
            <a:ext cx="9144000" cy="6001643"/>
          </a:xfrm>
          <a:prstGeom prst="rect">
            <a:avLst/>
          </a:prstGeom>
        </p:spPr>
        <p:txBody>
          <a:bodyPr wrap="square">
            <a:spAutoFit/>
          </a:bodyPr>
          <a:lstStyle/>
          <a:p>
            <a:r>
              <a:rPr lang="ru-RU" sz="2400" b="1" dirty="0">
                <a:solidFill>
                  <a:srgbClr val="FF0000"/>
                </a:solidFill>
                <a:latin typeface="Times New Roman" panose="02020603050405020304" pitchFamily="18" charset="0"/>
                <a:cs typeface="Times New Roman" panose="02020603050405020304" pitchFamily="18" charset="0"/>
              </a:rPr>
              <a:t>На корпусе имеется:</a:t>
            </a:r>
          </a:p>
          <a:p>
            <a:r>
              <a:rPr lang="ru-RU" sz="2400" b="1" dirty="0" err="1">
                <a:latin typeface="Times New Roman" panose="02020603050405020304" pitchFamily="18" charset="0"/>
                <a:cs typeface="Times New Roman" panose="02020603050405020304" pitchFamily="18" charset="0"/>
              </a:rPr>
              <a:t>волноотражательный</a:t>
            </a:r>
            <a:r>
              <a:rPr lang="ru-RU" sz="2400" b="1" dirty="0">
                <a:latin typeface="Times New Roman" panose="02020603050405020304" pitchFamily="18" charset="0"/>
                <a:cs typeface="Times New Roman" panose="02020603050405020304" pitchFamily="18" charset="0"/>
              </a:rPr>
              <a:t> щиток, ребристый лист, пробка отверстия для заправки маслом КП, крышки люков механика- водителя и десантника, крышка люка доступна к двигателю, съемная крыша, колпак выброса воды, пробка масляного бака, пробка радиатора, сетки над жалюзи и над заслонками эжектора, рукоятка лючка подогревателя, кольцевой воздуховод, подбашенный лист, бортовые габаритные фонари, колпак кланов вытяжных вентиляторов, шахты для приборов наблюдения, шахта для воздухозаборной трубы, пробки топливных баков, крышки люков десантного отделения, двери-баки, броневые крышки амбразур, буксирные крюки, отбойник, направляющий аппарат, крылья, кронштейн подвески, поручень, крышка люка для доступа к ФПТ, колпак циклона ВЗУ, кронштейн крепления </a:t>
            </a:r>
            <a:r>
              <a:rPr lang="ru-RU" sz="2400" b="1" dirty="0" err="1">
                <a:latin typeface="Times New Roman" panose="02020603050405020304" pitchFamily="18" charset="0"/>
                <a:cs typeface="Times New Roman" panose="02020603050405020304" pitchFamily="18" charset="0"/>
              </a:rPr>
              <a:t>гидроамортизатора</a:t>
            </a:r>
            <a:r>
              <a:rPr lang="ru-RU" sz="2400" b="1" dirty="0">
                <a:latin typeface="Times New Roman" panose="02020603050405020304" pitchFamily="18" charset="0"/>
                <a:cs typeface="Times New Roman" panose="02020603050405020304" pitchFamily="18" charset="0"/>
              </a:rPr>
              <a:t>, ограждения фары.</a:t>
            </a:r>
          </a:p>
        </p:txBody>
      </p:sp>
    </p:spTree>
    <p:extLst>
      <p:ext uri="{BB962C8B-B14F-4D97-AF65-F5344CB8AC3E}">
        <p14:creationId xmlns:p14="http://schemas.microsoft.com/office/powerpoint/2010/main" val="178947926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0629" y="44624"/>
            <a:ext cx="9144000" cy="576064"/>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latin typeface="Times New Roman" panose="02020603050405020304" pitchFamily="18" charset="0"/>
                <a:cs typeface="Times New Roman" panose="02020603050405020304" pitchFamily="18" charset="0"/>
              </a:rPr>
              <a:t>Башня установка БМП-2</a:t>
            </a:r>
            <a:endParaRPr lang="ru-RU" sz="3200" b="1" dirty="0"/>
          </a:p>
        </p:txBody>
      </p:sp>
      <p:sp>
        <p:nvSpPr>
          <p:cNvPr id="2" name="Прямоугольник 1"/>
          <p:cNvSpPr/>
          <p:nvPr/>
        </p:nvSpPr>
        <p:spPr>
          <a:xfrm>
            <a:off x="19472" y="1602395"/>
            <a:ext cx="3976464" cy="3416320"/>
          </a:xfrm>
          <a:prstGeom prst="rect">
            <a:avLst/>
          </a:prstGeom>
        </p:spPr>
        <p:txBody>
          <a:bodyPr wrap="square">
            <a:spAutoFit/>
          </a:bodyPr>
          <a:lstStyle/>
          <a:p>
            <a:pPr algn="just"/>
            <a:r>
              <a:rPr lang="ru-RU" sz="2400" dirty="0" smtClean="0">
                <a:latin typeface="Times New Roman" panose="02020603050405020304" pitchFamily="18" charset="0"/>
                <a:cs typeface="Times New Roman" panose="02020603050405020304" pitchFamily="18" charset="0"/>
              </a:rPr>
              <a:t>предназначена для</a:t>
            </a:r>
          </a:p>
          <a:p>
            <a:pPr algn="just"/>
            <a:r>
              <a:rPr lang="ru-RU" sz="2400" dirty="0" smtClean="0">
                <a:latin typeface="Times New Roman" panose="02020603050405020304" pitchFamily="18" charset="0"/>
                <a:cs typeface="Times New Roman" panose="02020603050405020304" pitchFamily="18" charset="0"/>
              </a:rPr>
              <a:t> наблюдения командиром машины и оператором за окружающей местностью и ведения кругового огня по наземным и воздушным целям из пушки и спаренного с ней пулемета.</a:t>
            </a:r>
          </a:p>
          <a:p>
            <a:pPr algn="just"/>
            <a:endParaRPr lang="ru-RU" sz="2400" dirty="0">
              <a:latin typeface="Times New Roman" panose="02020603050405020304" pitchFamily="18" charset="0"/>
              <a:cs typeface="Times New Roman" panose="02020603050405020304" pitchFamily="18" charset="0"/>
            </a:endParaRPr>
          </a:p>
        </p:txBody>
      </p:sp>
      <p:pic>
        <p:nvPicPr>
          <p:cNvPr id="6" name="Picture 2" descr="2854922.jpg (528×37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764705"/>
            <a:ext cx="5117436" cy="3816423"/>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67544" y="771398"/>
            <a:ext cx="3098477" cy="830997"/>
          </a:xfrm>
          <a:prstGeom prst="rect">
            <a:avLst/>
          </a:prstGeom>
        </p:spPr>
        <p:txBody>
          <a:bodyPr wrap="none">
            <a:spAutoFit/>
          </a:bodyPr>
          <a:lstStyle/>
          <a:p>
            <a:r>
              <a:rPr lang="ru-RU" sz="2400" b="1" dirty="0">
                <a:solidFill>
                  <a:srgbClr val="FF0000"/>
                </a:solidFill>
                <a:latin typeface="Times New Roman" panose="02020603050405020304" pitchFamily="18" charset="0"/>
                <a:cs typeface="Times New Roman" panose="02020603050405020304" pitchFamily="18" charset="0"/>
              </a:rPr>
              <a:t>Башенная </a:t>
            </a:r>
            <a:r>
              <a:rPr lang="ru-RU" sz="2400" b="1" dirty="0" smtClean="0">
                <a:solidFill>
                  <a:srgbClr val="FF0000"/>
                </a:solidFill>
                <a:latin typeface="Times New Roman" panose="02020603050405020304" pitchFamily="18" charset="0"/>
                <a:cs typeface="Times New Roman" panose="02020603050405020304" pitchFamily="18" charset="0"/>
              </a:rPr>
              <a:t>установка</a:t>
            </a:r>
          </a:p>
          <a:p>
            <a:pPr algn="ctr"/>
            <a:r>
              <a:rPr lang="ru-RU" sz="2400" b="1" dirty="0">
                <a:solidFill>
                  <a:srgbClr val="FF0000"/>
                </a:solidFill>
                <a:latin typeface="Times New Roman" panose="02020603050405020304" pitchFamily="18" charset="0"/>
                <a:cs typeface="Times New Roman" panose="02020603050405020304" pitchFamily="18" charset="0"/>
              </a:rPr>
              <a:t> БМП–2</a:t>
            </a:r>
            <a:endParaRPr lang="ru-RU" sz="2400" dirty="0"/>
          </a:p>
        </p:txBody>
      </p:sp>
      <p:sp>
        <p:nvSpPr>
          <p:cNvPr id="8" name="Прямоугольник 7"/>
          <p:cNvSpPr/>
          <p:nvPr/>
        </p:nvSpPr>
        <p:spPr>
          <a:xfrm>
            <a:off x="19472" y="5085184"/>
            <a:ext cx="9174629" cy="1200329"/>
          </a:xfrm>
          <a:prstGeom prst="rect">
            <a:avLst/>
          </a:prstGeom>
        </p:spPr>
        <p:txBody>
          <a:bodyPr wrap="square">
            <a:spAutoFit/>
          </a:bodyPr>
          <a:lstStyle/>
          <a:p>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башня</a:t>
            </a:r>
            <a:r>
              <a:rPr lang="ru-RU" sz="2400" dirty="0" smtClean="0">
                <a:latin typeface="Times New Roman" panose="02020603050405020304" pitchFamily="18" charset="0"/>
                <a:cs typeface="Times New Roman" panose="02020603050405020304" pitchFamily="18" charset="0"/>
              </a:rPr>
              <a:t>; – </a:t>
            </a:r>
            <a:r>
              <a:rPr lang="ru-RU" sz="2400" dirty="0">
                <a:latin typeface="Times New Roman" panose="02020603050405020304" pitchFamily="18" charset="0"/>
                <a:cs typeface="Times New Roman" panose="02020603050405020304" pitchFamily="18" charset="0"/>
              </a:rPr>
              <a:t>шариковая опора и уплотнение</a:t>
            </a:r>
            <a:r>
              <a:rPr lang="ru-RU" sz="2400" dirty="0" smtClean="0">
                <a:latin typeface="Times New Roman" panose="02020603050405020304" pitchFamily="18" charset="0"/>
                <a:cs typeface="Times New Roman" panose="02020603050405020304" pitchFamily="18" charset="0"/>
              </a:rPr>
              <a:t>; – </a:t>
            </a:r>
            <a:r>
              <a:rPr lang="ru-RU" sz="2400" dirty="0">
                <a:latin typeface="Times New Roman" panose="02020603050405020304" pitchFamily="18" charset="0"/>
                <a:cs typeface="Times New Roman" panose="02020603050405020304" pitchFamily="18" charset="0"/>
              </a:rPr>
              <a:t>поворотный механизм;</a:t>
            </a:r>
          </a:p>
          <a:p>
            <a:r>
              <a:rPr lang="ru-RU" sz="2400" dirty="0">
                <a:latin typeface="Times New Roman" panose="02020603050405020304" pitchFamily="18" charset="0"/>
                <a:cs typeface="Times New Roman" panose="02020603050405020304" pitchFamily="18" charset="0"/>
              </a:rPr>
              <a:t>– стопор</a:t>
            </a:r>
            <a:r>
              <a:rPr lang="ru-RU" sz="2400" dirty="0" smtClean="0">
                <a:latin typeface="Times New Roman" panose="02020603050405020304" pitchFamily="18" charset="0"/>
                <a:cs typeface="Times New Roman" panose="02020603050405020304" pitchFamily="18" charset="0"/>
              </a:rPr>
              <a:t>; – </a:t>
            </a:r>
            <a:r>
              <a:rPr lang="ru-RU" sz="2400" dirty="0">
                <a:latin typeface="Times New Roman" panose="02020603050405020304" pitchFamily="18" charset="0"/>
                <a:cs typeface="Times New Roman" panose="02020603050405020304" pitchFamily="18" charset="0"/>
              </a:rPr>
              <a:t>люк командира</a:t>
            </a:r>
            <a:r>
              <a:rPr lang="ru-RU" sz="2400" dirty="0" smtClean="0">
                <a:latin typeface="Times New Roman" panose="02020603050405020304" pitchFamily="18" charset="0"/>
                <a:cs typeface="Times New Roman" panose="02020603050405020304" pitchFamily="18" charset="0"/>
              </a:rPr>
              <a:t>; – </a:t>
            </a:r>
            <a:r>
              <a:rPr lang="ru-RU" sz="2400" dirty="0">
                <a:latin typeface="Times New Roman" panose="02020603050405020304" pitchFamily="18" charset="0"/>
                <a:cs typeface="Times New Roman" panose="02020603050405020304" pitchFamily="18" charset="0"/>
              </a:rPr>
              <a:t>люк оператора</a:t>
            </a:r>
            <a:r>
              <a:rPr lang="ru-RU" sz="2400" dirty="0" smtClean="0">
                <a:latin typeface="Times New Roman" panose="02020603050405020304" pitchFamily="18" charset="0"/>
                <a:cs typeface="Times New Roman" panose="02020603050405020304" pitchFamily="18" charset="0"/>
              </a:rPr>
              <a:t>; – </a:t>
            </a:r>
            <a:r>
              <a:rPr lang="ru-RU" sz="2400" dirty="0">
                <a:latin typeface="Times New Roman" panose="02020603050405020304" pitchFamily="18" charset="0"/>
                <a:cs typeface="Times New Roman" panose="02020603050405020304" pitchFamily="18" charset="0"/>
              </a:rPr>
              <a:t>пол башни</a:t>
            </a:r>
            <a:r>
              <a:rPr lang="ru-RU" sz="2400" dirty="0" smtClean="0">
                <a:latin typeface="Times New Roman" panose="02020603050405020304" pitchFamily="18" charset="0"/>
                <a:cs typeface="Times New Roman" panose="02020603050405020304" pitchFamily="18" charset="0"/>
              </a:rPr>
              <a:t>; – </a:t>
            </a:r>
            <a:r>
              <a:rPr lang="ru-RU" sz="2400" dirty="0">
                <a:latin typeface="Times New Roman" panose="02020603050405020304" pitchFamily="18" charset="0"/>
                <a:cs typeface="Times New Roman" panose="02020603050405020304" pitchFamily="18" charset="0"/>
              </a:rPr>
              <a:t>сиденья командира и оператора.</a:t>
            </a:r>
          </a:p>
        </p:txBody>
      </p:sp>
      <p:sp>
        <p:nvSpPr>
          <p:cNvPr id="9" name="Прямоугольник 8"/>
          <p:cNvSpPr/>
          <p:nvPr/>
        </p:nvSpPr>
        <p:spPr>
          <a:xfrm>
            <a:off x="-30629" y="4581128"/>
            <a:ext cx="9174629" cy="461665"/>
          </a:xfrm>
          <a:prstGeom prst="rect">
            <a:avLst/>
          </a:prstGeom>
        </p:spPr>
        <p:txBody>
          <a:bodyPr wrap="square">
            <a:spAutoFit/>
          </a:bodyPr>
          <a:lstStyle/>
          <a:p>
            <a:pPr algn="ctr"/>
            <a:r>
              <a:rPr lang="ru-RU" sz="2400" b="1" dirty="0">
                <a:solidFill>
                  <a:srgbClr val="FF0000"/>
                </a:solidFill>
                <a:latin typeface="Times New Roman" panose="02020603050405020304" pitchFamily="18" charset="0"/>
                <a:cs typeface="Times New Roman" panose="02020603050405020304" pitchFamily="18" charset="0"/>
              </a:rPr>
              <a:t>Башенная установка состоит:</a:t>
            </a:r>
          </a:p>
        </p:txBody>
      </p:sp>
    </p:spTree>
    <p:extLst>
      <p:ext uri="{BB962C8B-B14F-4D97-AF65-F5344CB8AC3E}">
        <p14:creationId xmlns:p14="http://schemas.microsoft.com/office/powerpoint/2010/main" val="253058659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0629" y="44624"/>
            <a:ext cx="9144000" cy="576064"/>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a:latin typeface="Times New Roman" panose="02020603050405020304" pitchFamily="18" charset="0"/>
                <a:cs typeface="Times New Roman" panose="02020603050405020304" pitchFamily="18" charset="0"/>
              </a:rPr>
              <a:t>Башня установка БМП-2</a:t>
            </a:r>
            <a:endParaRPr lang="ru-RU" sz="3200" b="1" dirty="0"/>
          </a:p>
        </p:txBody>
      </p:sp>
      <p:sp>
        <p:nvSpPr>
          <p:cNvPr id="3" name="Прямоугольник 2"/>
          <p:cNvSpPr/>
          <p:nvPr/>
        </p:nvSpPr>
        <p:spPr>
          <a:xfrm>
            <a:off x="0" y="620688"/>
            <a:ext cx="9144000" cy="5632311"/>
          </a:xfrm>
          <a:prstGeom prst="rect">
            <a:avLst/>
          </a:prstGeom>
        </p:spPr>
        <p:txBody>
          <a:bodyPr wrap="square">
            <a:spAutoFit/>
          </a:bodyPr>
          <a:lstStyle/>
          <a:p>
            <a:pPr algn="just"/>
            <a:r>
              <a:rPr lang="ru-RU" sz="2400" b="1" dirty="0">
                <a:solidFill>
                  <a:srgbClr val="FF0000"/>
                </a:solidFill>
                <a:latin typeface="Times New Roman" panose="02020603050405020304" pitchFamily="18" charset="0"/>
                <a:cs typeface="Times New Roman" panose="02020603050405020304" pitchFamily="18" charset="0"/>
              </a:rPr>
              <a:t>Башня</a:t>
            </a:r>
            <a:r>
              <a:rPr lang="ru-RU" sz="2400" dirty="0">
                <a:latin typeface="Times New Roman" panose="02020603050405020304" pitchFamily="18" charset="0"/>
                <a:cs typeface="Times New Roman" panose="02020603050405020304" pitchFamily="18" charset="0"/>
              </a:rPr>
              <a:t> – конусообразной формы, сварена из стальных броневых листов. Она установлена на шариковой опоре. На башне имеются кольцо для установки люка командира и люк оператора; плита для установки прицела 1П3–3; шахты для установки приборов наблюдения ТНПО–170А перед люком оператора. Отверстие для установки прицела БПК–1–42. Рамка с амбразурой для установки </a:t>
            </a:r>
            <a:r>
              <a:rPr lang="ru-RU" sz="2400" dirty="0" err="1">
                <a:latin typeface="Times New Roman" panose="02020603050405020304" pitchFamily="18" charset="0"/>
                <a:cs typeface="Times New Roman" panose="02020603050405020304" pitchFamily="18" charset="0"/>
              </a:rPr>
              <a:t>бронемаски</a:t>
            </a:r>
            <a:r>
              <a:rPr lang="ru-RU" sz="2400" dirty="0">
                <a:latin typeface="Times New Roman" panose="02020603050405020304" pitchFamily="18" charset="0"/>
                <a:cs typeface="Times New Roman" panose="02020603050405020304" pitchFamily="18" charset="0"/>
              </a:rPr>
              <a:t> с пушкой и пулеметом ПКТ. Кроме того, на башне приварены другие детали для применения оборудования боевого отделения.</a:t>
            </a:r>
          </a:p>
          <a:p>
            <a:pPr algn="just"/>
            <a:r>
              <a:rPr lang="ru-RU" sz="2400" b="1" dirty="0">
                <a:solidFill>
                  <a:srgbClr val="FF0000"/>
                </a:solidFill>
                <a:latin typeface="Times New Roman" panose="02020603050405020304" pitchFamily="18" charset="0"/>
                <a:cs typeface="Times New Roman" panose="02020603050405020304" pitchFamily="18" charset="0"/>
              </a:rPr>
              <a:t>Шариковая опора и уплотнение башни</a:t>
            </a:r>
            <a:r>
              <a:rPr lang="ru-RU" sz="2400" dirty="0">
                <a:latin typeface="Times New Roman" panose="02020603050405020304" pitchFamily="18" charset="0"/>
                <a:cs typeface="Times New Roman" panose="02020603050405020304" pitchFamily="18" charset="0"/>
              </a:rPr>
              <a:t> – представляет собой большой радиально-упорный подшипник, обоймами которого служат погоны башни. Для герметизации башни зазор между погонами закрыт резиновым уплотнением, между башней и верхним погоном установлено резиновое кольцо, между нижним погоном и корпусом – специальная замазка</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610895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0629" y="44624"/>
            <a:ext cx="9144000" cy="576064"/>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a:latin typeface="Times New Roman" panose="02020603050405020304" pitchFamily="18" charset="0"/>
                <a:cs typeface="Times New Roman" panose="02020603050405020304" pitchFamily="18" charset="0"/>
              </a:rPr>
              <a:t>Башня установка БМП-2</a:t>
            </a:r>
            <a:endParaRPr lang="ru-RU" sz="3200" b="1" dirty="0"/>
          </a:p>
        </p:txBody>
      </p:sp>
      <p:sp>
        <p:nvSpPr>
          <p:cNvPr id="3" name="Прямоугольник 2"/>
          <p:cNvSpPr/>
          <p:nvPr/>
        </p:nvSpPr>
        <p:spPr>
          <a:xfrm>
            <a:off x="0" y="620688"/>
            <a:ext cx="9144000" cy="6247864"/>
          </a:xfrm>
          <a:prstGeom prst="rect">
            <a:avLst/>
          </a:prstGeom>
        </p:spPr>
        <p:txBody>
          <a:bodyPr wrap="square">
            <a:spAutoFit/>
          </a:bodyPr>
          <a:lstStyle/>
          <a:p>
            <a:pPr algn="just">
              <a:lnSpc>
                <a:spcPts val="2400"/>
              </a:lnSpc>
            </a:pPr>
            <a:r>
              <a:rPr lang="ru-RU" sz="2400" b="1" dirty="0">
                <a:solidFill>
                  <a:srgbClr val="FF0000"/>
                </a:solidFill>
                <a:latin typeface="Times New Roman" panose="02020603050405020304" pitchFamily="18" charset="0"/>
                <a:cs typeface="Times New Roman" panose="02020603050405020304" pitchFamily="18" charset="0"/>
              </a:rPr>
              <a:t>Поворотный механизм башни</a:t>
            </a:r>
            <a:r>
              <a:rPr lang="ru-RU" sz="2400" dirty="0">
                <a:latin typeface="Times New Roman" panose="02020603050405020304" pitchFamily="18" charset="0"/>
                <a:cs typeface="Times New Roman" panose="02020603050405020304" pitchFamily="18" charset="0"/>
              </a:rPr>
              <a:t> – служит для наведения башенной установки в горизонтальной плоскости.</a:t>
            </a:r>
          </a:p>
          <a:p>
            <a:pPr algn="just">
              <a:lnSpc>
                <a:spcPts val="2400"/>
              </a:lnSpc>
            </a:pPr>
            <a:r>
              <a:rPr lang="ru-RU" sz="2400" b="1" dirty="0">
                <a:solidFill>
                  <a:srgbClr val="FF0000"/>
                </a:solidFill>
                <a:latin typeface="Times New Roman" panose="02020603050405020304" pitchFamily="18" charset="0"/>
                <a:cs typeface="Times New Roman" panose="02020603050405020304" pitchFamily="18" charset="0"/>
              </a:rPr>
              <a:t>Стопор башни</a:t>
            </a:r>
            <a:r>
              <a:rPr lang="ru-RU" sz="2400" dirty="0">
                <a:latin typeface="Times New Roman" panose="02020603050405020304" pitchFamily="18" charset="0"/>
                <a:cs typeface="Times New Roman" panose="02020603050405020304" pitchFamily="18" charset="0"/>
              </a:rPr>
              <a:t> – предназначен стопорить башню в походном положении.</a:t>
            </a:r>
          </a:p>
          <a:p>
            <a:pPr algn="just">
              <a:lnSpc>
                <a:spcPts val="2400"/>
              </a:lnSpc>
            </a:pPr>
            <a:r>
              <a:rPr lang="ru-RU" sz="2400" b="1" dirty="0">
                <a:solidFill>
                  <a:srgbClr val="FF0000"/>
                </a:solidFill>
                <a:latin typeface="Times New Roman" panose="02020603050405020304" pitchFamily="18" charset="0"/>
                <a:cs typeface="Times New Roman" panose="02020603050405020304" pitchFamily="18" charset="0"/>
              </a:rPr>
              <a:t>Люк командира</a:t>
            </a:r>
            <a:r>
              <a:rPr lang="ru-RU" sz="2400" dirty="0">
                <a:latin typeface="Times New Roman" panose="02020603050405020304" pitchFamily="18" charset="0"/>
                <a:cs typeface="Times New Roman" panose="02020603050405020304" pitchFamily="18" charset="0"/>
              </a:rPr>
              <a:t> – служит для входа и выхода командира, наблюдения за окружающей местностью и </a:t>
            </a:r>
            <a:r>
              <a:rPr lang="ru-RU" sz="2400" dirty="0" err="1">
                <a:latin typeface="Times New Roman" panose="02020603050405020304" pitchFamily="18" charset="0"/>
                <a:cs typeface="Times New Roman" panose="02020603050405020304" pitchFamily="18" charset="0"/>
              </a:rPr>
              <a:t>целеуказания</a:t>
            </a:r>
            <a:r>
              <a:rPr lang="ru-RU" sz="2400" dirty="0">
                <a:latin typeface="Times New Roman" panose="02020603050405020304" pitchFamily="18" charset="0"/>
                <a:cs typeface="Times New Roman" panose="02020603050405020304" pitchFamily="18" charset="0"/>
              </a:rPr>
              <a:t>. В головке люка имеются две шахты для установки приборов ТНПО–170А и шахта для установки прибора ТКН–3Б. На головке люка установлен кронштейн с осветителем, связанный с ТКН–3Б </a:t>
            </a:r>
            <a:r>
              <a:rPr lang="ru-RU" sz="2400" dirty="0" err="1">
                <a:latin typeface="Times New Roman" panose="02020603050405020304" pitchFamily="18" charset="0"/>
                <a:cs typeface="Times New Roman" panose="02020603050405020304" pitchFamily="18" charset="0"/>
              </a:rPr>
              <a:t>параллелограмным</a:t>
            </a:r>
            <a:r>
              <a:rPr lang="ru-RU" sz="2400" dirty="0">
                <a:latin typeface="Times New Roman" panose="02020603050405020304" pitchFamily="18" charset="0"/>
                <a:cs typeface="Times New Roman" panose="02020603050405020304" pitchFamily="18" charset="0"/>
              </a:rPr>
              <a:t> приводом. В крышке люка вварена шахта для установки прибора ТНПТ–1.</a:t>
            </a:r>
          </a:p>
          <a:p>
            <a:pPr algn="just">
              <a:lnSpc>
                <a:spcPts val="2400"/>
              </a:lnSpc>
            </a:pPr>
            <a:r>
              <a:rPr lang="ru-RU" sz="2400" b="1" dirty="0">
                <a:solidFill>
                  <a:srgbClr val="FF0000"/>
                </a:solidFill>
                <a:latin typeface="Times New Roman" panose="02020603050405020304" pitchFamily="18" charset="0"/>
                <a:cs typeface="Times New Roman" panose="02020603050405020304" pitchFamily="18" charset="0"/>
              </a:rPr>
              <a:t>Люк оператора</a:t>
            </a:r>
            <a:r>
              <a:rPr lang="ru-RU" sz="2400" dirty="0">
                <a:latin typeface="Times New Roman" panose="02020603050405020304" pitchFamily="18" charset="0"/>
                <a:cs typeface="Times New Roman" panose="02020603050405020304" pitchFamily="18" charset="0"/>
              </a:rPr>
              <a:t> – служит для входа и выхода оператора. Он закрывается крышкой, шарнирно установленной на крышке башни. На крышке люка приварена шахта для установки прибора ТНПТ–1.</a:t>
            </a:r>
          </a:p>
          <a:p>
            <a:pPr algn="just">
              <a:lnSpc>
                <a:spcPts val="2400"/>
              </a:lnSpc>
            </a:pPr>
            <a:r>
              <a:rPr lang="ru-RU" sz="2400" b="1" dirty="0">
                <a:solidFill>
                  <a:srgbClr val="FF0000"/>
                </a:solidFill>
                <a:latin typeface="Times New Roman" panose="02020603050405020304" pitchFamily="18" charset="0"/>
                <a:cs typeface="Times New Roman" panose="02020603050405020304" pitchFamily="18" charset="0"/>
              </a:rPr>
              <a:t>Пол башни</a:t>
            </a:r>
            <a:r>
              <a:rPr lang="ru-RU" sz="2400" dirty="0">
                <a:latin typeface="Times New Roman" panose="02020603050405020304" pitchFamily="18" charset="0"/>
                <a:cs typeface="Times New Roman" panose="02020603050405020304" pitchFamily="18" charset="0"/>
              </a:rPr>
              <a:t> – служит для крепления узлов и агрегатов боевого отделения и представляет собой подвесную платформу, вращающуюся вместе с башней.</a:t>
            </a:r>
          </a:p>
          <a:p>
            <a:pPr algn="just">
              <a:lnSpc>
                <a:spcPts val="2400"/>
              </a:lnSpc>
            </a:pPr>
            <a:r>
              <a:rPr lang="ru-RU" sz="2400" b="1" dirty="0">
                <a:solidFill>
                  <a:srgbClr val="FF0000"/>
                </a:solidFill>
                <a:latin typeface="Times New Roman" panose="02020603050405020304" pitchFamily="18" charset="0"/>
                <a:cs typeface="Times New Roman" panose="02020603050405020304" pitchFamily="18" charset="0"/>
              </a:rPr>
              <a:t>Сиденья командира и оператора</a:t>
            </a:r>
            <a:r>
              <a:rPr lang="ru-RU" sz="2400" dirty="0">
                <a:latin typeface="Times New Roman" panose="02020603050405020304" pitchFamily="18" charset="0"/>
                <a:cs typeface="Times New Roman" panose="02020603050405020304" pitchFamily="18" charset="0"/>
              </a:rPr>
              <a:t> – крепятся к полу боевого отделения к магазину пушки: командира – в правой части башни, оператора – в левой, может регулироваться по высоте.</a:t>
            </a:r>
          </a:p>
        </p:txBody>
      </p:sp>
    </p:spTree>
    <p:extLst>
      <p:ext uri="{BB962C8B-B14F-4D97-AF65-F5344CB8AC3E}">
        <p14:creationId xmlns:p14="http://schemas.microsoft.com/office/powerpoint/2010/main" val="840998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5213" y="0"/>
            <a:ext cx="9144000" cy="792088"/>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latin typeface="Times New Roman" panose="02020603050405020304" pitchFamily="18" charset="0"/>
                <a:cs typeface="Times New Roman" panose="02020603050405020304" pitchFamily="18" charset="0"/>
              </a:rPr>
              <a:t>Назначение  БМП-2</a:t>
            </a:r>
            <a:endParaRPr lang="ru-RU" sz="3200" b="1" dirty="0"/>
          </a:p>
        </p:txBody>
      </p:sp>
      <p:sp>
        <p:nvSpPr>
          <p:cNvPr id="2" name="Прямоугольник 1"/>
          <p:cNvSpPr/>
          <p:nvPr/>
        </p:nvSpPr>
        <p:spPr>
          <a:xfrm>
            <a:off x="15213" y="792088"/>
            <a:ext cx="9144000" cy="3067506"/>
          </a:xfrm>
          <a:prstGeom prst="rect">
            <a:avLst/>
          </a:prstGeom>
        </p:spPr>
        <p:txBody>
          <a:bodyPr wrap="square">
            <a:spAutoFit/>
          </a:bodyPr>
          <a:lstStyle/>
          <a:p>
            <a:pPr algn="just">
              <a:lnSpc>
                <a:spcPts val="2880"/>
              </a:lnSpc>
            </a:pPr>
            <a:r>
              <a:rPr lang="ru-RU" sz="2400" dirty="0" smtClean="0">
                <a:latin typeface="Times New Roman" panose="02020603050405020304" pitchFamily="18" charset="0"/>
                <a:cs typeface="Times New Roman" panose="02020603050405020304" pitchFamily="18" charset="0"/>
              </a:rPr>
              <a:t>            </a:t>
            </a:r>
            <a:r>
              <a:rPr lang="ru-RU" sz="2400" b="1" dirty="0" smtClean="0">
                <a:solidFill>
                  <a:srgbClr val="FF0000"/>
                </a:solidFill>
                <a:latin typeface="Times New Roman" panose="02020603050405020304" pitchFamily="18" charset="0"/>
                <a:cs typeface="Times New Roman" panose="02020603050405020304" pitchFamily="18" charset="0"/>
              </a:rPr>
              <a:t>Боевая </a:t>
            </a:r>
            <a:r>
              <a:rPr lang="ru-RU" sz="2400" b="1" dirty="0">
                <a:solidFill>
                  <a:srgbClr val="FF0000"/>
                </a:solidFill>
                <a:latin typeface="Times New Roman" panose="02020603050405020304" pitchFamily="18" charset="0"/>
                <a:cs typeface="Times New Roman" panose="02020603050405020304" pitchFamily="18" charset="0"/>
              </a:rPr>
              <a:t>машина пехоты БМП-2 </a:t>
            </a:r>
            <a:r>
              <a:rPr lang="ru-RU" sz="2400" b="1" dirty="0" smtClean="0">
                <a:solidFill>
                  <a:srgbClr val="FF0000"/>
                </a:solidFill>
                <a:latin typeface="Times New Roman" panose="02020603050405020304" pitchFamily="18" charset="0"/>
                <a:cs typeface="Times New Roman" panose="02020603050405020304" pitchFamily="18" charset="0"/>
              </a:rPr>
              <a:t>-</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это гусеничная плавающая боевая машина, обладающая вооружением, броневой защитой и высокой подвижностью, вооруженная 30 мм автоматической пушкой 2А42 с </a:t>
            </a:r>
            <a:r>
              <a:rPr lang="ru-RU" sz="2400" dirty="0" err="1">
                <a:latin typeface="Times New Roman" panose="02020603050405020304" pitchFamily="18" charset="0"/>
                <a:cs typeface="Times New Roman" panose="02020603050405020304" pitchFamily="18" charset="0"/>
              </a:rPr>
              <a:t>двухленточным</a:t>
            </a:r>
            <a:r>
              <a:rPr lang="ru-RU" sz="2400" dirty="0">
                <a:latin typeface="Times New Roman" panose="02020603050405020304" pitchFamily="18" charset="0"/>
                <a:cs typeface="Times New Roman" panose="02020603050405020304" pitchFamily="18" charset="0"/>
              </a:rPr>
              <a:t> питанием, стабилизированной в двух плоскостях, спаренным с пушкой 7,62 мм пулеметом ПКТ и пусковой установкой для борьбы с бронированными целями из машины и вне ее.</a:t>
            </a:r>
          </a:p>
          <a:p>
            <a:pPr algn="just">
              <a:lnSpc>
                <a:spcPts val="2880"/>
              </a:lnSpc>
            </a:pPr>
            <a:r>
              <a:rPr lang="ru-RU" sz="2400" dirty="0" smtClean="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pic>
        <p:nvPicPr>
          <p:cNvPr id="1028" name="Picture 4" descr="e5eaa5a3a8768d1dafffee7889781f05.jpg (823×6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2996952"/>
            <a:ext cx="6732239" cy="3861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320231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22"/>
          <p:cNvPicPr>
            <a:picLocks noChangeAspect="1" noChangeArrowheads="1"/>
          </p:cNvPicPr>
          <p:nvPr/>
        </p:nvPicPr>
        <p:blipFill>
          <a:blip r:embed="rId2" cstate="print"/>
          <a:srcRect/>
          <a:stretch>
            <a:fillRect/>
          </a:stretch>
        </p:blipFill>
        <p:spPr bwMode="auto">
          <a:xfrm>
            <a:off x="35496" y="0"/>
            <a:ext cx="9108504" cy="6858000"/>
          </a:xfrm>
          <a:prstGeom prst="rect">
            <a:avLst/>
          </a:prstGeom>
          <a:noFill/>
          <a:ln w="9525">
            <a:noFill/>
            <a:miter lim="800000"/>
            <a:headEnd/>
            <a:tailEnd/>
          </a:ln>
        </p:spPr>
      </p:pic>
    </p:spTree>
    <p:extLst>
      <p:ext uri="{BB962C8B-B14F-4D97-AF65-F5344CB8AC3E}">
        <p14:creationId xmlns:p14="http://schemas.microsoft.com/office/powerpoint/2010/main" val="354499120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0629" y="44624"/>
            <a:ext cx="9144000" cy="576064"/>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latin typeface="Times New Roman" panose="02020603050405020304" pitchFamily="18" charset="0"/>
                <a:cs typeface="Times New Roman" panose="02020603050405020304" pitchFamily="18" charset="0"/>
              </a:rPr>
              <a:t>Башня БМП-2</a:t>
            </a:r>
            <a:endParaRPr lang="ru-RU" sz="3200" b="1" dirty="0"/>
          </a:p>
        </p:txBody>
      </p:sp>
      <p:sp>
        <p:nvSpPr>
          <p:cNvPr id="2" name="Прямоугольник 1"/>
          <p:cNvSpPr/>
          <p:nvPr/>
        </p:nvSpPr>
        <p:spPr>
          <a:xfrm>
            <a:off x="12170" y="634099"/>
            <a:ext cx="9144000" cy="6286336"/>
          </a:xfrm>
          <a:prstGeom prst="rect">
            <a:avLst/>
          </a:prstGeom>
        </p:spPr>
        <p:txBody>
          <a:bodyPr wrap="square">
            <a:spAutoFit/>
          </a:bodyPr>
          <a:lstStyle/>
          <a:p>
            <a:pPr algn="just">
              <a:lnSpc>
                <a:spcPts val="2300"/>
              </a:lnSpc>
            </a:pPr>
            <a:r>
              <a:rPr lang="ru-RU" sz="2400" dirty="0" smtClean="0">
                <a:latin typeface="Times New Roman" panose="02020603050405020304" pitchFamily="18" charset="0"/>
                <a:cs typeface="Times New Roman" panose="02020603050405020304" pitchFamily="18" charset="0"/>
              </a:rPr>
              <a:t>На </a:t>
            </a:r>
            <a:r>
              <a:rPr lang="ru-RU" sz="2400" dirty="0">
                <a:latin typeface="Times New Roman" panose="02020603050405020304" pitchFamily="18" charset="0"/>
                <a:cs typeface="Times New Roman" panose="02020603050405020304" pitchFamily="18" charset="0"/>
              </a:rPr>
              <a:t>башне имеются кольцо для установки люк командира и люк оператора; справа плита для установки прицела 1 ПЗ-З. Впереди и слева от люка оператора выполнены три шахты для установки приборов наблюденияТНПО-170А. Слева спереди в крыше башни имеется отверстие для установки прицела БПК-1-42.</a:t>
            </a:r>
          </a:p>
          <a:p>
            <a:pPr algn="just">
              <a:lnSpc>
                <a:spcPts val="2300"/>
              </a:lnSpc>
            </a:pPr>
            <a:r>
              <a:rPr lang="ru-RU" sz="2400" dirty="0">
                <a:latin typeface="Times New Roman" panose="02020603050405020304" pitchFamily="18" charset="0"/>
                <a:cs typeface="Times New Roman" panose="02020603050405020304" pitchFamily="18" charset="0"/>
              </a:rPr>
              <a:t>Кроме того, на башне приварены другие детали для крепления оборудования боевого отделения.</a:t>
            </a:r>
          </a:p>
          <a:p>
            <a:pPr algn="just">
              <a:lnSpc>
                <a:spcPts val="2300"/>
              </a:lnSpc>
            </a:pPr>
            <a:r>
              <a:rPr lang="ru-RU" sz="2400" dirty="0">
                <a:latin typeface="Times New Roman" panose="02020603050405020304" pitchFamily="18" charset="0"/>
                <a:cs typeface="Times New Roman" panose="02020603050405020304" pitchFamily="18" charset="0"/>
              </a:rPr>
              <a:t>С внутренней стороны крышек люков установлен подбой, который повышает защиту экипажа от проникающей радиации.</a:t>
            </a:r>
          </a:p>
          <a:p>
            <a:pPr algn="just">
              <a:lnSpc>
                <a:spcPts val="2300"/>
              </a:lnSpc>
            </a:pPr>
            <a:r>
              <a:rPr lang="ru-RU" sz="2400" dirty="0" smtClean="0">
                <a:latin typeface="Times New Roman" panose="02020603050405020304" pitchFamily="18" charset="0"/>
                <a:cs typeface="Times New Roman" panose="02020603050405020304" pitchFamily="18" charset="0"/>
              </a:rPr>
              <a:t>Башня </a:t>
            </a:r>
            <a:r>
              <a:rPr lang="ru-RU" sz="2400" dirty="0">
                <a:latin typeface="Times New Roman" panose="02020603050405020304" pitchFamily="18" charset="0"/>
                <a:cs typeface="Times New Roman" panose="02020603050405020304" pitchFamily="18" charset="0"/>
              </a:rPr>
              <a:t>машины выполнена конусообразной формы, сварена из стальных броневых листов между правым и левым секторами установлена рамка с амбразурной для установки </a:t>
            </a:r>
            <a:r>
              <a:rPr lang="ru-RU" sz="2400" dirty="0" err="1">
                <a:latin typeface="Times New Roman" panose="02020603050405020304" pitchFamily="18" charset="0"/>
                <a:cs typeface="Times New Roman" panose="02020603050405020304" pitchFamily="18" charset="0"/>
              </a:rPr>
              <a:t>бронемаски</a:t>
            </a:r>
            <a:r>
              <a:rPr lang="ru-RU" sz="2400" dirty="0">
                <a:latin typeface="Times New Roman" panose="02020603050405020304" pitchFamily="18" charset="0"/>
                <a:cs typeface="Times New Roman" panose="02020603050405020304" pitchFamily="18" charset="0"/>
              </a:rPr>
              <a:t> с пушкой и пулеметом. Башня установлена на шариковой опоре.</a:t>
            </a:r>
          </a:p>
          <a:p>
            <a:pPr algn="just">
              <a:lnSpc>
                <a:spcPts val="2300"/>
              </a:lnSpc>
            </a:pPr>
            <a:r>
              <a:rPr lang="ru-RU" sz="2400" u="sng" dirty="0">
                <a:latin typeface="Times New Roman" panose="02020603050405020304" pitchFamily="18" charset="0"/>
                <a:cs typeface="Times New Roman" panose="02020603050405020304" pitchFamily="18" charset="0"/>
              </a:rPr>
              <a:t>На башне имеется:</a:t>
            </a:r>
            <a:endParaRPr lang="ru-RU" sz="2400" dirty="0">
              <a:latin typeface="Times New Roman" panose="02020603050405020304" pitchFamily="18" charset="0"/>
              <a:cs typeface="Times New Roman" panose="02020603050405020304" pitchFamily="18" charset="0"/>
            </a:endParaRPr>
          </a:p>
          <a:p>
            <a:pPr algn="just">
              <a:lnSpc>
                <a:spcPts val="2300"/>
              </a:lnSpc>
            </a:pPr>
            <a:r>
              <a:rPr lang="ru-RU" sz="2400" dirty="0">
                <a:latin typeface="Times New Roman" panose="02020603050405020304" pitchFamily="18" charset="0"/>
                <a:cs typeface="Times New Roman" panose="02020603050405020304" pitchFamily="18" charset="0"/>
              </a:rPr>
              <a:t>Кронштейн и плита для установки прицела 1ПЗ-3, люк командира и наводчика- оператора, фланец для крепления пусковой установки, антенный ввод, стойка для крепления поплавка, скобы для крепления </a:t>
            </a:r>
            <a:r>
              <a:rPr lang="ru-RU" sz="2400" dirty="0" err="1">
                <a:latin typeface="Times New Roman" panose="02020603050405020304" pitchFamily="18" charset="0"/>
                <a:cs typeface="Times New Roman" panose="02020603050405020304" pitchFamily="18" charset="0"/>
              </a:rPr>
              <a:t>укрывочного</a:t>
            </a:r>
            <a:r>
              <a:rPr lang="ru-RU" sz="2400" dirty="0">
                <a:latin typeface="Times New Roman" panose="02020603050405020304" pitchFamily="18" charset="0"/>
                <a:cs typeface="Times New Roman" panose="02020603050405020304" pitchFamily="18" charset="0"/>
              </a:rPr>
              <a:t> чехла, шахты для приборов наблюдения, кронштейны для 902В, отверстия для установки прицела БПК-1-42, кронштейн для установки коллиматора, кронштейн для установки осветителя.</a:t>
            </a:r>
          </a:p>
        </p:txBody>
      </p:sp>
    </p:spTree>
    <p:extLst>
      <p:ext uri="{BB962C8B-B14F-4D97-AF65-F5344CB8AC3E}">
        <p14:creationId xmlns:p14="http://schemas.microsoft.com/office/powerpoint/2010/main" val="83898331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2"/>
          <p:cNvSpPr>
            <a:spLocks noChangeArrowheads="1"/>
          </p:cNvSpPr>
          <p:nvPr/>
        </p:nvSpPr>
        <p:spPr bwMode="auto">
          <a:xfrm>
            <a:off x="1000100" y="571480"/>
            <a:ext cx="7181751" cy="1077218"/>
          </a:xfrm>
          <a:prstGeom prst="rect">
            <a:avLst/>
          </a:prstGeom>
          <a:solidFill>
            <a:srgbClr val="FF0000"/>
          </a:solidFill>
          <a:ln w="57150" cmpd="thickThin">
            <a:noFill/>
            <a:miter lim="800000"/>
            <a:headEnd/>
            <a:tailEnd/>
          </a:ln>
        </p:spPr>
        <p:txBody>
          <a:bodyPr wrap="square">
            <a:spAutoFit/>
          </a:bodyPr>
          <a:lstStyle/>
          <a:p>
            <a:pPr algn="ctr"/>
            <a:r>
              <a:rPr lang="ru-RU" altLang="ru-RU" sz="3200" b="1" dirty="0" smtClean="0">
                <a:solidFill>
                  <a:srgbClr val="FFFF66"/>
                </a:solidFill>
              </a:rPr>
              <a:t>Задание на самостоятельную подготовку  </a:t>
            </a:r>
            <a:endParaRPr lang="ru-RU" altLang="ru-RU" sz="3200" b="1" dirty="0">
              <a:solidFill>
                <a:srgbClr val="FFCC00"/>
              </a:solidFill>
              <a:latin typeface="Arial" charset="0"/>
            </a:endParaRPr>
          </a:p>
        </p:txBody>
      </p:sp>
      <p:sp>
        <p:nvSpPr>
          <p:cNvPr id="8" name="Содержимое 2"/>
          <p:cNvSpPr>
            <a:spLocks noGrp="1"/>
          </p:cNvSpPr>
          <p:nvPr>
            <p:ph idx="1"/>
          </p:nvPr>
        </p:nvSpPr>
        <p:spPr>
          <a:xfrm>
            <a:off x="683568" y="1916832"/>
            <a:ext cx="8064896" cy="3600400"/>
          </a:xfrm>
        </p:spPr>
        <p:txBody>
          <a:bodyPr>
            <a:normAutofit/>
          </a:bodyPr>
          <a:lstStyle/>
          <a:p>
            <a:pPr lvl="0" algn="just"/>
            <a:r>
              <a:rPr lang="ru-RU" dirty="0"/>
              <a:t>Изучить материал данного занятия.</a:t>
            </a:r>
          </a:p>
          <a:p>
            <a:pPr lvl="0" algn="just"/>
            <a:r>
              <a:rPr lang="ru-RU"/>
              <a:t>Доработать </a:t>
            </a:r>
            <a:r>
              <a:rPr lang="ru-RU" smtClean="0"/>
              <a:t>конспект занятия</a:t>
            </a:r>
            <a:r>
              <a:rPr lang="ru-RU" dirty="0" smtClean="0"/>
              <a:t>, </a:t>
            </a:r>
            <a:r>
              <a:rPr lang="ru-RU" dirty="0"/>
              <a:t>используя перечень основных руководящих документов. </a:t>
            </a:r>
            <a:endParaRPr lang="ru-RU" dirty="0" smtClean="0"/>
          </a:p>
          <a:p>
            <a:pPr lvl="0" algn="just"/>
            <a:r>
              <a:rPr lang="ru-RU" dirty="0" smtClean="0"/>
              <a:t>Подготовиться </a:t>
            </a:r>
            <a:r>
              <a:rPr lang="ru-RU" dirty="0"/>
              <a:t>к опросу.</a:t>
            </a:r>
          </a:p>
          <a:p>
            <a:endParaRPr lang="ru-RU" dirty="0"/>
          </a:p>
        </p:txBody>
      </p:sp>
    </p:spTree>
    <p:extLst>
      <p:ext uri="{BB962C8B-B14F-4D97-AF65-F5344CB8AC3E}">
        <p14:creationId xmlns:p14="http://schemas.microsoft.com/office/powerpoint/2010/main" val="40696742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5213" y="0"/>
            <a:ext cx="9144000" cy="792088"/>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latin typeface="Times New Roman" panose="02020603050405020304" pitchFamily="18" charset="0"/>
                <a:cs typeface="Times New Roman" panose="02020603050405020304" pitchFamily="18" charset="0"/>
              </a:rPr>
              <a:t>Назначение  БМП-2</a:t>
            </a:r>
            <a:endParaRPr lang="ru-RU" sz="3200" b="1" dirty="0"/>
          </a:p>
        </p:txBody>
      </p:sp>
      <p:sp>
        <p:nvSpPr>
          <p:cNvPr id="2" name="Прямоугольник 1"/>
          <p:cNvSpPr/>
          <p:nvPr/>
        </p:nvSpPr>
        <p:spPr>
          <a:xfrm>
            <a:off x="15213" y="792088"/>
            <a:ext cx="9144000" cy="6018635"/>
          </a:xfrm>
          <a:prstGeom prst="rect">
            <a:avLst/>
          </a:prstGeom>
        </p:spPr>
        <p:txBody>
          <a:bodyPr wrap="square">
            <a:spAutoFit/>
          </a:bodyPr>
          <a:lstStyle/>
          <a:p>
            <a:pPr algn="just">
              <a:lnSpc>
                <a:spcPts val="2200"/>
              </a:lnSpc>
            </a:pPr>
            <a:r>
              <a:rPr lang="ru-RU" sz="2400" dirty="0" smtClean="0">
                <a:latin typeface="Times New Roman" panose="02020603050405020304" pitchFamily="18" charset="0"/>
                <a:cs typeface="Times New Roman" panose="02020603050405020304" pitchFamily="18" charset="0"/>
              </a:rPr>
              <a:t>            </a:t>
            </a:r>
            <a:r>
              <a:rPr lang="ru-RU" sz="2400" b="1" dirty="0">
                <a:solidFill>
                  <a:srgbClr val="FF0000"/>
                </a:solidFill>
                <a:latin typeface="Times New Roman" panose="02020603050405020304" pitchFamily="18" charset="0"/>
                <a:cs typeface="Times New Roman" panose="02020603050405020304" pitchFamily="18" charset="0"/>
              </a:rPr>
              <a:t>Боевая машина пехоты БМП-2</a:t>
            </a:r>
            <a:r>
              <a:rPr lang="ru-RU" sz="2400" dirty="0">
                <a:latin typeface="Times New Roman" panose="02020603050405020304" pitchFamily="18" charset="0"/>
                <a:cs typeface="Times New Roman" panose="02020603050405020304" pitchFamily="18" charset="0"/>
              </a:rPr>
              <a:t> предназначена для повышения вооруженности, защищенности и мобильности мотострелковых подразделений, действующих на поле боя в обычных условиях или в условиях применения ядерного оружия.</a:t>
            </a:r>
          </a:p>
          <a:p>
            <a:pPr algn="just">
              <a:lnSpc>
                <a:spcPts val="2200"/>
              </a:lnSpc>
            </a:pPr>
            <a:r>
              <a:rPr lang="ru-RU" sz="2400" dirty="0">
                <a:latin typeface="Times New Roman" panose="02020603050405020304" pitchFamily="18" charset="0"/>
                <a:cs typeface="Times New Roman" panose="02020603050405020304" pitchFamily="18" charset="0"/>
              </a:rPr>
              <a:t>На машине применены устройства, предназначенные для защиты экипажа, десанта и оборудования внутри машины от воздействия ударной волны и проникающей радиации при взрыве ядерных боеприпасов, для защиты от химического и биологического оружия, а также для защиты экипажа и десанта от радиоактивной пыли при движении машины по радиоактивно зараженной местности. Эти устройства составляют систему защиты от оружия массового поражения.</a:t>
            </a:r>
            <a:r>
              <a:rPr lang="ru-RU" sz="2400" dirty="0"/>
              <a:t> </a:t>
            </a:r>
            <a:r>
              <a:rPr lang="ru-RU" sz="2400" dirty="0">
                <a:latin typeface="Times New Roman" panose="02020603050405020304" pitchFamily="18" charset="0"/>
                <a:cs typeface="Times New Roman" panose="02020603050405020304" pitchFamily="18" charset="0"/>
              </a:rPr>
              <a:t>Для постановки дымовых завес в целях маскировки машина оборудована термодымовой аппаратурой и системой пуска дымовых гранат.</a:t>
            </a:r>
          </a:p>
          <a:p>
            <a:pPr algn="just">
              <a:lnSpc>
                <a:spcPts val="2200"/>
              </a:lnSpc>
            </a:pPr>
            <a:r>
              <a:rPr lang="ru-RU" sz="2400" dirty="0">
                <a:latin typeface="Times New Roman" panose="02020603050405020304" pitchFamily="18" charset="0"/>
                <a:cs typeface="Times New Roman" panose="02020603050405020304" pitchFamily="18" charset="0"/>
              </a:rPr>
              <a:t>Для тушения пожара в машине имеется противопожарное оборудование.</a:t>
            </a:r>
          </a:p>
          <a:p>
            <a:pPr algn="just">
              <a:lnSpc>
                <a:spcPts val="2200"/>
              </a:lnSpc>
            </a:pPr>
            <a:r>
              <a:rPr lang="ru-RU" sz="2400" dirty="0">
                <a:latin typeface="Times New Roman" panose="02020603050405020304" pitchFamily="18" charset="0"/>
                <a:cs typeface="Times New Roman" panose="02020603050405020304" pitchFamily="18" charset="0"/>
              </a:rPr>
              <a:t>Для траления мин на машину может быть установлено тралящее оборудование.</a:t>
            </a:r>
          </a:p>
          <a:p>
            <a:pPr algn="just">
              <a:lnSpc>
                <a:spcPts val="2200"/>
              </a:lnSpc>
            </a:pPr>
            <a:r>
              <a:rPr lang="ru-RU" sz="2400" dirty="0">
                <a:latin typeface="Times New Roman" panose="02020603050405020304" pitchFamily="18" charset="0"/>
                <a:cs typeface="Times New Roman" panose="02020603050405020304" pitchFamily="18" charset="0"/>
              </a:rPr>
              <a:t>Машина может преодолевать водные преграды на плаву, используя для передвижения гусеничный движитель, а также приспособлена для авиа-десантирования.</a:t>
            </a:r>
          </a:p>
        </p:txBody>
      </p:sp>
    </p:spTree>
    <p:extLst>
      <p:ext uri="{BB962C8B-B14F-4D97-AF65-F5344CB8AC3E}">
        <p14:creationId xmlns:p14="http://schemas.microsoft.com/office/powerpoint/2010/main" val="30436418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5213" y="0"/>
            <a:ext cx="9144000" cy="792088"/>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latin typeface="Times New Roman" panose="02020603050405020304" pitchFamily="18" charset="0"/>
                <a:cs typeface="Times New Roman" panose="02020603050405020304" pitchFamily="18" charset="0"/>
              </a:rPr>
              <a:t>Технические </a:t>
            </a:r>
            <a:r>
              <a:rPr lang="ru-RU" sz="3200" b="1" dirty="0">
                <a:latin typeface="Times New Roman" panose="02020603050405020304" pitchFamily="18" charset="0"/>
                <a:cs typeface="Times New Roman" panose="02020603050405020304" pitchFamily="18" charset="0"/>
              </a:rPr>
              <a:t>характеристики </a:t>
            </a:r>
            <a:endParaRPr lang="ru-RU" sz="3200" b="1" dirty="0" smtClean="0">
              <a:latin typeface="Times New Roman" panose="02020603050405020304" pitchFamily="18" charset="0"/>
              <a:cs typeface="Times New Roman" panose="02020603050405020304" pitchFamily="18" charset="0"/>
            </a:endParaRPr>
          </a:p>
          <a:p>
            <a:pPr algn="ctr"/>
            <a:r>
              <a:rPr lang="ru-RU" sz="3200" b="1" dirty="0" smtClean="0">
                <a:latin typeface="Times New Roman" panose="02020603050405020304" pitchFamily="18" charset="0"/>
                <a:cs typeface="Times New Roman" panose="02020603050405020304" pitchFamily="18" charset="0"/>
              </a:rPr>
              <a:t>и </a:t>
            </a:r>
            <a:r>
              <a:rPr lang="ru-RU" sz="3200" b="1" dirty="0">
                <a:latin typeface="Times New Roman" panose="02020603050405020304" pitchFamily="18" charset="0"/>
                <a:cs typeface="Times New Roman" panose="02020603050405020304" pitchFamily="18" charset="0"/>
              </a:rPr>
              <a:t>боевые свойства БМП-2</a:t>
            </a:r>
            <a:endParaRPr lang="ru-RU" sz="3200" b="1" dirty="0"/>
          </a:p>
        </p:txBody>
      </p:sp>
      <p:graphicFrame>
        <p:nvGraphicFramePr>
          <p:cNvPr id="3" name="Таблица 2"/>
          <p:cNvGraphicFramePr>
            <a:graphicFrameLocks noGrp="1"/>
          </p:cNvGraphicFramePr>
          <p:nvPr>
            <p:extLst>
              <p:ext uri="{D42A27DB-BD31-4B8C-83A1-F6EECF244321}">
                <p14:modId xmlns:p14="http://schemas.microsoft.com/office/powerpoint/2010/main" val="699740296"/>
              </p:ext>
            </p:extLst>
          </p:nvPr>
        </p:nvGraphicFramePr>
        <p:xfrm>
          <a:off x="35497" y="980728"/>
          <a:ext cx="9073007" cy="4389120"/>
        </p:xfrm>
        <a:graphic>
          <a:graphicData uri="http://schemas.openxmlformats.org/drawingml/2006/table">
            <a:tbl>
              <a:tblPr/>
              <a:tblGrid>
                <a:gridCol w="3816423"/>
                <a:gridCol w="5256584"/>
              </a:tblGrid>
              <a:tr h="467020">
                <a:tc>
                  <a:txBody>
                    <a:bodyPr/>
                    <a:lstStyle/>
                    <a:p>
                      <a:r>
                        <a:rPr lang="ru-RU" sz="2400" dirty="0">
                          <a:effectLst/>
                          <a:latin typeface="Times New Roman" panose="02020603050405020304" pitchFamily="18" charset="0"/>
                          <a:cs typeface="Times New Roman" panose="02020603050405020304" pitchFamily="18" charset="0"/>
                        </a:rPr>
                        <a:t>Тип машины</a:t>
                      </a:r>
                    </a:p>
                  </a:txBody>
                  <a:tcPr marL="0" marR="0" marT="0" marB="0">
                    <a:lnL>
                      <a:noFill/>
                    </a:lnL>
                    <a:lnR>
                      <a:noFill/>
                    </a:lnR>
                    <a:lnT>
                      <a:noFill/>
                    </a:lnT>
                    <a:lnB>
                      <a:noFill/>
                    </a:lnB>
                  </a:tcPr>
                </a:tc>
                <a:tc>
                  <a:txBody>
                    <a:bodyPr/>
                    <a:lstStyle/>
                    <a:p>
                      <a:pPr algn="l"/>
                      <a:r>
                        <a:rPr lang="ru-RU" sz="2400" dirty="0">
                          <a:effectLst/>
                          <a:latin typeface="Times New Roman" panose="02020603050405020304" pitchFamily="18" charset="0"/>
                          <a:cs typeface="Times New Roman" panose="02020603050405020304" pitchFamily="18" charset="0"/>
                        </a:rPr>
                        <a:t>гусеничная, бронированная, плавающая, </a:t>
                      </a:r>
                      <a:r>
                        <a:rPr lang="ru-RU" sz="2400" dirty="0" err="1">
                          <a:effectLst/>
                          <a:latin typeface="Times New Roman" panose="02020603050405020304" pitchFamily="18" charset="0"/>
                          <a:cs typeface="Times New Roman" panose="02020603050405020304" pitchFamily="18" charset="0"/>
                        </a:rPr>
                        <a:t>авиатранспортируемая</a:t>
                      </a:r>
                      <a:endParaRPr lang="ru-RU" sz="2400" dirty="0">
                        <a:effectLst/>
                        <a:latin typeface="Times New Roman" panose="02020603050405020304" pitchFamily="18" charset="0"/>
                        <a:cs typeface="Times New Roman" panose="02020603050405020304" pitchFamily="18" charset="0"/>
                      </a:endParaRPr>
                    </a:p>
                  </a:txBody>
                  <a:tcPr marL="0" marR="0" marT="0" marB="0">
                    <a:lnL>
                      <a:noFill/>
                    </a:lnL>
                    <a:lnR>
                      <a:noFill/>
                    </a:lnR>
                    <a:lnT>
                      <a:noFill/>
                    </a:lnT>
                    <a:lnB>
                      <a:noFill/>
                    </a:lnB>
                  </a:tcPr>
                </a:tc>
              </a:tr>
              <a:tr h="233510">
                <a:tc>
                  <a:txBody>
                    <a:bodyPr/>
                    <a:lstStyle/>
                    <a:p>
                      <a:r>
                        <a:rPr lang="ru-RU" sz="2400" dirty="0">
                          <a:effectLst/>
                          <a:latin typeface="Times New Roman" panose="02020603050405020304" pitchFamily="18" charset="0"/>
                          <a:cs typeface="Times New Roman" panose="02020603050405020304" pitchFamily="18" charset="0"/>
                        </a:rPr>
                        <a:t>Полная боевая масса, т</a:t>
                      </a:r>
                    </a:p>
                  </a:txBody>
                  <a:tcPr marL="0" marR="0" marT="0" marB="0">
                    <a:lnL>
                      <a:noFill/>
                    </a:lnL>
                    <a:lnR>
                      <a:noFill/>
                    </a:lnR>
                    <a:lnT>
                      <a:noFill/>
                    </a:lnT>
                    <a:lnB>
                      <a:noFill/>
                    </a:lnB>
                  </a:tcPr>
                </a:tc>
                <a:tc>
                  <a:txBody>
                    <a:bodyPr/>
                    <a:lstStyle/>
                    <a:p>
                      <a:pPr algn="l"/>
                      <a:r>
                        <a:rPr lang="ru-RU" sz="2400" dirty="0">
                          <a:effectLst/>
                          <a:latin typeface="Times New Roman" panose="02020603050405020304" pitchFamily="18" charset="0"/>
                          <a:cs typeface="Times New Roman" panose="02020603050405020304" pitchFamily="18" charset="0"/>
                        </a:rPr>
                        <a:t>14,0</a:t>
                      </a:r>
                    </a:p>
                  </a:txBody>
                  <a:tcPr marL="0" marR="0" marT="0" marB="0">
                    <a:lnL>
                      <a:noFill/>
                    </a:lnL>
                    <a:lnR>
                      <a:noFill/>
                    </a:lnR>
                    <a:lnT>
                      <a:noFill/>
                    </a:lnT>
                    <a:lnB>
                      <a:noFill/>
                    </a:lnB>
                  </a:tcPr>
                </a:tc>
              </a:tr>
              <a:tr h="233510">
                <a:tc>
                  <a:txBody>
                    <a:bodyPr/>
                    <a:lstStyle/>
                    <a:p>
                      <a:r>
                        <a:rPr lang="ru-RU" sz="2400" dirty="0">
                          <a:effectLst/>
                          <a:latin typeface="Times New Roman" panose="02020603050405020304" pitchFamily="18" charset="0"/>
                          <a:cs typeface="Times New Roman" panose="02020603050405020304" pitchFamily="18" charset="0"/>
                        </a:rPr>
                        <a:t>Боевой расчет, чел</a:t>
                      </a:r>
                    </a:p>
                  </a:txBody>
                  <a:tcPr marL="0" marR="0" marT="0" marB="0">
                    <a:lnL>
                      <a:noFill/>
                    </a:lnL>
                    <a:lnR>
                      <a:noFill/>
                    </a:lnR>
                    <a:lnT>
                      <a:noFill/>
                    </a:lnT>
                    <a:lnB>
                      <a:noFill/>
                    </a:lnB>
                  </a:tcPr>
                </a:tc>
                <a:tc>
                  <a:txBody>
                    <a:bodyPr/>
                    <a:lstStyle/>
                    <a:p>
                      <a:pPr algn="l"/>
                      <a:r>
                        <a:rPr lang="ru-RU" sz="2400" dirty="0">
                          <a:effectLst/>
                          <a:latin typeface="Times New Roman" panose="02020603050405020304" pitchFamily="18" charset="0"/>
                          <a:cs typeface="Times New Roman" panose="02020603050405020304" pitchFamily="18" charset="0"/>
                        </a:rPr>
                        <a:t>10</a:t>
                      </a:r>
                    </a:p>
                  </a:txBody>
                  <a:tcPr marL="0" marR="0" marT="0" marB="0">
                    <a:lnL>
                      <a:noFill/>
                    </a:lnL>
                    <a:lnR>
                      <a:noFill/>
                    </a:lnR>
                    <a:lnT>
                      <a:noFill/>
                    </a:lnT>
                    <a:lnB>
                      <a:noFill/>
                    </a:lnB>
                  </a:tcPr>
                </a:tc>
              </a:tr>
              <a:tr h="467020">
                <a:tc>
                  <a:txBody>
                    <a:bodyPr/>
                    <a:lstStyle/>
                    <a:p>
                      <a:r>
                        <a:rPr lang="ru-RU" sz="2400" dirty="0">
                          <a:effectLst/>
                          <a:latin typeface="Times New Roman" panose="02020603050405020304" pitchFamily="18" charset="0"/>
                          <a:cs typeface="Times New Roman" panose="02020603050405020304" pitchFamily="18" charset="0"/>
                        </a:rPr>
                        <a:t>- экипаж, чел.</a:t>
                      </a:r>
                    </a:p>
                  </a:txBody>
                  <a:tcPr marL="0" marR="0" marT="0" marB="0">
                    <a:lnL>
                      <a:noFill/>
                    </a:lnL>
                    <a:lnR>
                      <a:noFill/>
                    </a:lnR>
                    <a:lnT>
                      <a:noFill/>
                    </a:lnT>
                    <a:lnB>
                      <a:noFill/>
                    </a:lnB>
                  </a:tcPr>
                </a:tc>
                <a:tc>
                  <a:txBody>
                    <a:bodyPr/>
                    <a:lstStyle/>
                    <a:p>
                      <a:pPr algn="l"/>
                      <a:r>
                        <a:rPr lang="ru-RU" sz="2400" dirty="0">
                          <a:effectLst/>
                          <a:latin typeface="Times New Roman" panose="02020603050405020304" pitchFamily="18" charset="0"/>
                          <a:cs typeface="Times New Roman" panose="02020603050405020304" pitchFamily="18" charset="0"/>
                        </a:rPr>
                        <a:t>3 (командир, оператор-наводчик, механик-водитель)</a:t>
                      </a:r>
                    </a:p>
                  </a:txBody>
                  <a:tcPr marL="0" marR="0" marT="0" marB="0">
                    <a:lnL>
                      <a:noFill/>
                    </a:lnL>
                    <a:lnR>
                      <a:noFill/>
                    </a:lnR>
                    <a:lnT>
                      <a:noFill/>
                    </a:lnT>
                    <a:lnB>
                      <a:noFill/>
                    </a:lnB>
                  </a:tcPr>
                </a:tc>
              </a:tr>
              <a:tr h="233510">
                <a:tc>
                  <a:txBody>
                    <a:bodyPr/>
                    <a:lstStyle/>
                    <a:p>
                      <a:r>
                        <a:rPr lang="ru-RU" sz="2400" dirty="0">
                          <a:effectLst/>
                          <a:latin typeface="Times New Roman" panose="02020603050405020304" pitchFamily="18" charset="0"/>
                          <a:cs typeface="Times New Roman" panose="02020603050405020304" pitchFamily="18" charset="0"/>
                        </a:rPr>
                        <a:t>- десант, чел.</a:t>
                      </a:r>
                    </a:p>
                  </a:txBody>
                  <a:tcPr marL="0" marR="0" marT="0" marB="0">
                    <a:lnL>
                      <a:noFill/>
                    </a:lnL>
                    <a:lnR>
                      <a:noFill/>
                    </a:lnR>
                    <a:lnT>
                      <a:noFill/>
                    </a:lnT>
                    <a:lnB>
                      <a:noFill/>
                    </a:lnB>
                  </a:tcPr>
                </a:tc>
                <a:tc>
                  <a:txBody>
                    <a:bodyPr/>
                    <a:lstStyle/>
                    <a:p>
                      <a:pPr algn="l"/>
                      <a:r>
                        <a:rPr lang="ru-RU" sz="2400" dirty="0">
                          <a:effectLst/>
                          <a:latin typeface="Times New Roman" panose="02020603050405020304" pitchFamily="18" charset="0"/>
                          <a:cs typeface="Times New Roman" panose="02020603050405020304" pitchFamily="18" charset="0"/>
                        </a:rPr>
                        <a:t>7 (стрелки-десантники)</a:t>
                      </a:r>
                    </a:p>
                  </a:txBody>
                  <a:tcPr marL="0" marR="0" marT="0" marB="0">
                    <a:lnL>
                      <a:noFill/>
                    </a:lnL>
                    <a:lnR>
                      <a:noFill/>
                    </a:lnR>
                    <a:lnT>
                      <a:noFill/>
                    </a:lnT>
                    <a:lnB>
                      <a:noFill/>
                    </a:lnB>
                  </a:tcPr>
                </a:tc>
              </a:tr>
              <a:tr h="233510">
                <a:tc>
                  <a:txBody>
                    <a:bodyPr/>
                    <a:lstStyle/>
                    <a:p>
                      <a:r>
                        <a:rPr lang="ru-RU" sz="2400" dirty="0">
                          <a:effectLst/>
                          <a:latin typeface="Times New Roman" panose="02020603050405020304" pitchFamily="18" charset="0"/>
                          <a:cs typeface="Times New Roman" panose="02020603050405020304" pitchFamily="18" charset="0"/>
                        </a:rPr>
                        <a:t>Основные размеры, мм:</a:t>
                      </a:r>
                    </a:p>
                  </a:txBody>
                  <a:tcPr marL="0" marR="0" marT="0" marB="0">
                    <a:lnL>
                      <a:noFill/>
                    </a:lnL>
                    <a:lnR>
                      <a:noFill/>
                    </a:lnR>
                    <a:lnT>
                      <a:noFill/>
                    </a:lnT>
                    <a:lnB>
                      <a:noFill/>
                    </a:lnB>
                  </a:tcPr>
                </a:tc>
                <a:tc>
                  <a:txBody>
                    <a:bodyPr/>
                    <a:lstStyle/>
                    <a:p>
                      <a:pPr algn="l"/>
                      <a:r>
                        <a:rPr lang="ru-RU" sz="2400" dirty="0">
                          <a:effectLst/>
                          <a:latin typeface="Times New Roman" panose="02020603050405020304" pitchFamily="18" charset="0"/>
                          <a:cs typeface="Times New Roman" panose="02020603050405020304" pitchFamily="18" charset="0"/>
                        </a:rPr>
                        <a:t> </a:t>
                      </a:r>
                    </a:p>
                  </a:txBody>
                  <a:tcPr marL="0" marR="0" marT="0" marB="0">
                    <a:lnL>
                      <a:noFill/>
                    </a:lnL>
                    <a:lnR>
                      <a:noFill/>
                    </a:lnR>
                    <a:lnT>
                      <a:noFill/>
                    </a:lnT>
                    <a:lnB>
                      <a:noFill/>
                    </a:lnB>
                  </a:tcPr>
                </a:tc>
              </a:tr>
              <a:tr h="233510">
                <a:tc>
                  <a:txBody>
                    <a:bodyPr/>
                    <a:lstStyle/>
                    <a:p>
                      <a:r>
                        <a:rPr lang="ru-RU" sz="2400" dirty="0">
                          <a:effectLst/>
                          <a:latin typeface="Times New Roman" panose="02020603050405020304" pitchFamily="18" charset="0"/>
                          <a:cs typeface="Times New Roman" panose="02020603050405020304" pitchFamily="18" charset="0"/>
                        </a:rPr>
                        <a:t>- длина</a:t>
                      </a:r>
                    </a:p>
                  </a:txBody>
                  <a:tcPr marL="0" marR="0" marT="0" marB="0">
                    <a:lnL>
                      <a:noFill/>
                    </a:lnL>
                    <a:lnR>
                      <a:noFill/>
                    </a:lnR>
                    <a:lnT>
                      <a:noFill/>
                    </a:lnT>
                    <a:lnB>
                      <a:noFill/>
                    </a:lnB>
                  </a:tcPr>
                </a:tc>
                <a:tc>
                  <a:txBody>
                    <a:bodyPr/>
                    <a:lstStyle/>
                    <a:p>
                      <a:pPr algn="l"/>
                      <a:r>
                        <a:rPr lang="ru-RU" sz="2400" dirty="0">
                          <a:effectLst/>
                          <a:latin typeface="Times New Roman" panose="02020603050405020304" pitchFamily="18" charset="0"/>
                          <a:cs typeface="Times New Roman" panose="02020603050405020304" pitchFamily="18" charset="0"/>
                        </a:rPr>
                        <a:t>6735</a:t>
                      </a:r>
                    </a:p>
                  </a:txBody>
                  <a:tcPr marL="0" marR="0" marT="0" marB="0">
                    <a:lnL>
                      <a:noFill/>
                    </a:lnL>
                    <a:lnR>
                      <a:noFill/>
                    </a:lnR>
                    <a:lnT>
                      <a:noFill/>
                    </a:lnT>
                    <a:lnB>
                      <a:noFill/>
                    </a:lnB>
                  </a:tcPr>
                </a:tc>
              </a:tr>
              <a:tr h="233510">
                <a:tc>
                  <a:txBody>
                    <a:bodyPr/>
                    <a:lstStyle/>
                    <a:p>
                      <a:r>
                        <a:rPr lang="ru-RU" sz="2400" dirty="0">
                          <a:effectLst/>
                          <a:latin typeface="Times New Roman" panose="02020603050405020304" pitchFamily="18" charset="0"/>
                          <a:cs typeface="Times New Roman" panose="02020603050405020304" pitchFamily="18" charset="0"/>
                        </a:rPr>
                        <a:t>- ширина</a:t>
                      </a:r>
                    </a:p>
                  </a:txBody>
                  <a:tcPr marL="0" marR="0" marT="0" marB="0">
                    <a:lnL>
                      <a:noFill/>
                    </a:lnL>
                    <a:lnR>
                      <a:noFill/>
                    </a:lnR>
                    <a:lnT>
                      <a:noFill/>
                    </a:lnT>
                    <a:lnB>
                      <a:noFill/>
                    </a:lnB>
                  </a:tcPr>
                </a:tc>
                <a:tc>
                  <a:txBody>
                    <a:bodyPr/>
                    <a:lstStyle/>
                    <a:p>
                      <a:pPr algn="l"/>
                      <a:r>
                        <a:rPr lang="ru-RU" sz="2400" dirty="0">
                          <a:effectLst/>
                          <a:latin typeface="Times New Roman" panose="02020603050405020304" pitchFamily="18" charset="0"/>
                          <a:cs typeface="Times New Roman" panose="02020603050405020304" pitchFamily="18" charset="0"/>
                        </a:rPr>
                        <a:t>3150</a:t>
                      </a:r>
                    </a:p>
                  </a:txBody>
                  <a:tcPr marL="0" marR="0" marT="0" marB="0">
                    <a:lnL>
                      <a:noFill/>
                    </a:lnL>
                    <a:lnR>
                      <a:noFill/>
                    </a:lnR>
                    <a:lnT>
                      <a:noFill/>
                    </a:lnT>
                    <a:lnB>
                      <a:noFill/>
                    </a:lnB>
                  </a:tcPr>
                </a:tc>
              </a:tr>
              <a:tr h="233510">
                <a:tc>
                  <a:txBody>
                    <a:bodyPr/>
                    <a:lstStyle/>
                    <a:p>
                      <a:r>
                        <a:rPr lang="ru-RU" sz="2400" dirty="0">
                          <a:effectLst/>
                          <a:latin typeface="Times New Roman" panose="02020603050405020304" pitchFamily="18" charset="0"/>
                          <a:cs typeface="Times New Roman" panose="02020603050405020304" pitchFamily="18" charset="0"/>
                        </a:rPr>
                        <a:t>- высота</a:t>
                      </a:r>
                    </a:p>
                  </a:txBody>
                  <a:tcPr marL="0" marR="0" marT="0" marB="0">
                    <a:lnL>
                      <a:noFill/>
                    </a:lnL>
                    <a:lnR>
                      <a:noFill/>
                    </a:lnR>
                    <a:lnT>
                      <a:noFill/>
                    </a:lnT>
                    <a:lnB>
                      <a:noFill/>
                    </a:lnB>
                  </a:tcPr>
                </a:tc>
                <a:tc>
                  <a:txBody>
                    <a:bodyPr/>
                    <a:lstStyle/>
                    <a:p>
                      <a:pPr algn="l"/>
                      <a:r>
                        <a:rPr lang="ru-RU" sz="2400" dirty="0">
                          <a:effectLst/>
                          <a:latin typeface="Times New Roman" panose="02020603050405020304" pitchFamily="18" charset="0"/>
                          <a:cs typeface="Times New Roman" panose="02020603050405020304" pitchFamily="18" charset="0"/>
                        </a:rPr>
                        <a:t>2250</a:t>
                      </a:r>
                    </a:p>
                  </a:txBody>
                  <a:tcPr marL="0" marR="0" marT="0" marB="0">
                    <a:lnL>
                      <a:noFill/>
                    </a:lnL>
                    <a:lnR>
                      <a:noFill/>
                    </a:lnR>
                    <a:lnT>
                      <a:noFill/>
                    </a:lnT>
                    <a:lnB>
                      <a:noFill/>
                    </a:lnB>
                  </a:tcPr>
                </a:tc>
              </a:tr>
              <a:tr h="233510">
                <a:tc>
                  <a:txBody>
                    <a:bodyPr/>
                    <a:lstStyle/>
                    <a:p>
                      <a:r>
                        <a:rPr lang="ru-RU" sz="2400" dirty="0">
                          <a:effectLst/>
                          <a:latin typeface="Times New Roman" panose="02020603050405020304" pitchFamily="18" charset="0"/>
                          <a:cs typeface="Times New Roman" panose="02020603050405020304" pitchFamily="18" charset="0"/>
                        </a:rPr>
                        <a:t>Клиренс, мм</a:t>
                      </a:r>
                    </a:p>
                  </a:txBody>
                  <a:tcPr marL="0" marR="0" marT="0" marB="0">
                    <a:lnL>
                      <a:noFill/>
                    </a:lnL>
                    <a:lnR>
                      <a:noFill/>
                    </a:lnR>
                    <a:lnT>
                      <a:noFill/>
                    </a:lnT>
                    <a:lnB>
                      <a:noFill/>
                    </a:lnB>
                  </a:tcPr>
                </a:tc>
                <a:tc>
                  <a:txBody>
                    <a:bodyPr/>
                    <a:lstStyle/>
                    <a:p>
                      <a:pPr algn="l"/>
                      <a:r>
                        <a:rPr lang="ru-RU" sz="2400" dirty="0">
                          <a:effectLst/>
                          <a:latin typeface="Times New Roman" panose="02020603050405020304" pitchFamily="18" charset="0"/>
                          <a:cs typeface="Times New Roman" panose="02020603050405020304" pitchFamily="18" charset="0"/>
                        </a:rPr>
                        <a:t>420</a:t>
                      </a:r>
                    </a:p>
                  </a:txBody>
                  <a:tcPr marL="0" marR="0" marT="0" marB="0">
                    <a:lnL>
                      <a:noFill/>
                    </a:lnL>
                    <a:lnR>
                      <a:noFill/>
                    </a:lnR>
                    <a:lnT>
                      <a:noFill/>
                    </a:lnT>
                    <a:lnB>
                      <a:noFill/>
                    </a:lnB>
                  </a:tcPr>
                </a:tc>
              </a:tr>
            </a:tbl>
          </a:graphicData>
        </a:graphic>
      </p:graphicFrame>
    </p:spTree>
    <p:extLst>
      <p:ext uri="{BB962C8B-B14F-4D97-AF65-F5344CB8AC3E}">
        <p14:creationId xmlns:p14="http://schemas.microsoft.com/office/powerpoint/2010/main" val="28313150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5213" y="0"/>
            <a:ext cx="9144000" cy="792088"/>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latin typeface="Times New Roman" panose="02020603050405020304" pitchFamily="18" charset="0"/>
                <a:cs typeface="Times New Roman" panose="02020603050405020304" pitchFamily="18" charset="0"/>
              </a:rPr>
              <a:t>Технические </a:t>
            </a:r>
            <a:r>
              <a:rPr lang="ru-RU" sz="3200" b="1" dirty="0">
                <a:latin typeface="Times New Roman" panose="02020603050405020304" pitchFamily="18" charset="0"/>
                <a:cs typeface="Times New Roman" panose="02020603050405020304" pitchFamily="18" charset="0"/>
              </a:rPr>
              <a:t>характеристики </a:t>
            </a:r>
            <a:endParaRPr lang="ru-RU" sz="3200" b="1" dirty="0" smtClean="0">
              <a:latin typeface="Times New Roman" panose="02020603050405020304" pitchFamily="18" charset="0"/>
              <a:cs typeface="Times New Roman" panose="02020603050405020304" pitchFamily="18" charset="0"/>
            </a:endParaRPr>
          </a:p>
          <a:p>
            <a:pPr algn="ctr"/>
            <a:r>
              <a:rPr lang="ru-RU" sz="3200" b="1" dirty="0" smtClean="0">
                <a:latin typeface="Times New Roman" panose="02020603050405020304" pitchFamily="18" charset="0"/>
                <a:cs typeface="Times New Roman" panose="02020603050405020304" pitchFamily="18" charset="0"/>
              </a:rPr>
              <a:t>и </a:t>
            </a:r>
            <a:r>
              <a:rPr lang="ru-RU" sz="3200" b="1" dirty="0">
                <a:latin typeface="Times New Roman" panose="02020603050405020304" pitchFamily="18" charset="0"/>
                <a:cs typeface="Times New Roman" panose="02020603050405020304" pitchFamily="18" charset="0"/>
              </a:rPr>
              <a:t>боевые свойства БМП-2</a:t>
            </a:r>
            <a:endParaRPr lang="ru-RU" sz="3200" b="1" dirty="0"/>
          </a:p>
        </p:txBody>
      </p:sp>
      <p:graphicFrame>
        <p:nvGraphicFramePr>
          <p:cNvPr id="9" name="Таблица 8"/>
          <p:cNvGraphicFramePr>
            <a:graphicFrameLocks noGrp="1"/>
          </p:cNvGraphicFramePr>
          <p:nvPr>
            <p:extLst>
              <p:ext uri="{D42A27DB-BD31-4B8C-83A1-F6EECF244321}">
                <p14:modId xmlns:p14="http://schemas.microsoft.com/office/powerpoint/2010/main" val="1818958583"/>
              </p:ext>
            </p:extLst>
          </p:nvPr>
        </p:nvGraphicFramePr>
        <p:xfrm>
          <a:off x="251520" y="848680"/>
          <a:ext cx="8836192" cy="5616984"/>
        </p:xfrm>
        <a:graphic>
          <a:graphicData uri="http://schemas.openxmlformats.org/drawingml/2006/table">
            <a:tbl>
              <a:tblPr/>
              <a:tblGrid>
                <a:gridCol w="6120680"/>
                <a:gridCol w="2715512"/>
              </a:tblGrid>
              <a:tr h="233510">
                <a:tc>
                  <a:txBody>
                    <a:bodyPr/>
                    <a:lstStyle/>
                    <a:p>
                      <a:pPr>
                        <a:lnSpc>
                          <a:spcPts val="2600"/>
                        </a:lnSpc>
                      </a:pPr>
                      <a:r>
                        <a:rPr lang="ru-RU" sz="2400" b="1" dirty="0">
                          <a:effectLst/>
                          <a:latin typeface="Times New Roman" panose="02020603050405020304" pitchFamily="18" charset="0"/>
                          <a:cs typeface="Times New Roman" panose="02020603050405020304" pitchFamily="18" charset="0"/>
                        </a:rPr>
                        <a:t>Боекомплект: </a:t>
                      </a:r>
                      <a:r>
                        <a:rPr lang="ru-RU" sz="2400" dirty="0">
                          <a:effectLst/>
                          <a:latin typeface="Times New Roman" panose="02020603050405020304" pitchFamily="18" charset="0"/>
                          <a:cs typeface="Times New Roman" panose="02020603050405020304" pitchFamily="18" charset="0"/>
                        </a:rPr>
                        <a:t>30-мм патроны к пушке</a:t>
                      </a:r>
                    </a:p>
                  </a:txBody>
                  <a:tcPr marL="0" marR="0" marT="0" marB="0">
                    <a:lnL>
                      <a:noFill/>
                    </a:lnL>
                    <a:lnR>
                      <a:noFill/>
                    </a:lnR>
                    <a:lnT>
                      <a:noFill/>
                    </a:lnT>
                    <a:lnB>
                      <a:noFill/>
                    </a:lnB>
                  </a:tcPr>
                </a:tc>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500</a:t>
                      </a:r>
                    </a:p>
                  </a:txBody>
                  <a:tcPr marL="0" marR="0" marT="0" marB="0">
                    <a:lnL>
                      <a:noFill/>
                    </a:lnL>
                    <a:lnR>
                      <a:noFill/>
                    </a:lnR>
                    <a:lnT>
                      <a:noFill/>
                    </a:lnT>
                    <a:lnB>
                      <a:noFill/>
                    </a:lnB>
                  </a:tcPr>
                </a:tc>
              </a:tr>
              <a:tr h="233510">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7,62 мм патроны к спаренному пулемету</a:t>
                      </a:r>
                    </a:p>
                  </a:txBody>
                  <a:tcPr marL="0" marR="0" marT="0" marB="0">
                    <a:lnL>
                      <a:noFill/>
                    </a:lnL>
                    <a:lnR>
                      <a:noFill/>
                    </a:lnR>
                    <a:lnT>
                      <a:noFill/>
                    </a:lnT>
                    <a:lnB>
                      <a:noFill/>
                    </a:lnB>
                  </a:tcPr>
                </a:tc>
                <a:tc>
                  <a:txBody>
                    <a:bodyPr/>
                    <a:lstStyle/>
                    <a:p>
                      <a:pPr>
                        <a:lnSpc>
                          <a:spcPts val="2600"/>
                        </a:lnSpc>
                      </a:pPr>
                      <a:r>
                        <a:rPr lang="ru-RU" sz="2400">
                          <a:effectLst/>
                          <a:latin typeface="Times New Roman" panose="02020603050405020304" pitchFamily="18" charset="0"/>
                          <a:cs typeface="Times New Roman" panose="02020603050405020304" pitchFamily="18" charset="0"/>
                        </a:rPr>
                        <a:t>2000</a:t>
                      </a:r>
                    </a:p>
                  </a:txBody>
                  <a:tcPr marL="0" marR="0" marT="0" marB="0">
                    <a:lnL>
                      <a:noFill/>
                    </a:lnL>
                    <a:lnR>
                      <a:noFill/>
                    </a:lnR>
                    <a:lnT>
                      <a:noFill/>
                    </a:lnT>
                    <a:lnB>
                      <a:noFill/>
                    </a:lnB>
                  </a:tcPr>
                </a:tc>
              </a:tr>
              <a:tr h="233510">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ПТУР</a:t>
                      </a:r>
                    </a:p>
                  </a:txBody>
                  <a:tcPr marL="0" marR="0" marT="0" marB="0">
                    <a:lnL>
                      <a:noFill/>
                    </a:lnL>
                    <a:lnR>
                      <a:noFill/>
                    </a:lnR>
                    <a:lnT>
                      <a:noFill/>
                    </a:lnT>
                    <a:lnB>
                      <a:noFill/>
                    </a:lnB>
                  </a:tcPr>
                </a:tc>
                <a:tc>
                  <a:txBody>
                    <a:bodyPr/>
                    <a:lstStyle/>
                    <a:p>
                      <a:pPr>
                        <a:lnSpc>
                          <a:spcPts val="2600"/>
                        </a:lnSpc>
                      </a:pPr>
                      <a:r>
                        <a:rPr lang="ru-RU" sz="2400">
                          <a:effectLst/>
                          <a:latin typeface="Times New Roman" panose="02020603050405020304" pitchFamily="18" charset="0"/>
                          <a:cs typeface="Times New Roman" panose="02020603050405020304" pitchFamily="18" charset="0"/>
                        </a:rPr>
                        <a:t>4</a:t>
                      </a:r>
                    </a:p>
                  </a:txBody>
                  <a:tcPr marL="0" marR="0" marT="0" marB="0">
                    <a:lnL>
                      <a:noFill/>
                    </a:lnL>
                    <a:lnR>
                      <a:noFill/>
                    </a:lnR>
                    <a:lnT>
                      <a:noFill/>
                    </a:lnT>
                    <a:lnB>
                      <a:noFill/>
                    </a:lnB>
                  </a:tcPr>
                </a:tc>
              </a:tr>
              <a:tr h="233510">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Пиропатроны 9-А-433</a:t>
                      </a:r>
                    </a:p>
                  </a:txBody>
                  <a:tcPr marL="0" marR="0" marT="0" marB="0">
                    <a:lnL>
                      <a:noFill/>
                    </a:lnL>
                    <a:lnR>
                      <a:noFill/>
                    </a:lnR>
                    <a:lnT>
                      <a:noFill/>
                    </a:lnT>
                    <a:lnB>
                      <a:noFill/>
                    </a:lnB>
                  </a:tcPr>
                </a:tc>
                <a:tc>
                  <a:txBody>
                    <a:bodyPr/>
                    <a:lstStyle/>
                    <a:p>
                      <a:pPr>
                        <a:lnSpc>
                          <a:spcPts val="2600"/>
                        </a:lnSpc>
                      </a:pPr>
                      <a:r>
                        <a:rPr lang="ru-RU" sz="2400">
                          <a:effectLst/>
                          <a:latin typeface="Times New Roman" panose="02020603050405020304" pitchFamily="18" charset="0"/>
                          <a:cs typeface="Times New Roman" panose="02020603050405020304" pitchFamily="18" charset="0"/>
                        </a:rPr>
                        <a:t>3</a:t>
                      </a:r>
                    </a:p>
                  </a:txBody>
                  <a:tcPr marL="0" marR="0" marT="0" marB="0">
                    <a:lnL>
                      <a:noFill/>
                    </a:lnL>
                    <a:lnR>
                      <a:noFill/>
                    </a:lnR>
                    <a:lnT>
                      <a:noFill/>
                    </a:lnT>
                    <a:lnB>
                      <a:noFill/>
                    </a:lnB>
                  </a:tcPr>
                </a:tc>
              </a:tr>
              <a:tr h="233510">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Изделие 9К34 мм гранатомета РПГ-7</a:t>
                      </a:r>
                    </a:p>
                  </a:txBody>
                  <a:tcPr marL="0" marR="0" marT="0" marB="0">
                    <a:lnL>
                      <a:noFill/>
                    </a:lnL>
                    <a:lnR>
                      <a:noFill/>
                    </a:lnR>
                    <a:lnT>
                      <a:noFill/>
                    </a:lnT>
                    <a:lnB>
                      <a:noFill/>
                    </a:lnB>
                  </a:tcPr>
                </a:tc>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2</a:t>
                      </a:r>
                    </a:p>
                  </a:txBody>
                  <a:tcPr marL="0" marR="0" marT="0" marB="0">
                    <a:lnL>
                      <a:noFill/>
                    </a:lnL>
                    <a:lnR>
                      <a:noFill/>
                    </a:lnR>
                    <a:lnT>
                      <a:noFill/>
                    </a:lnT>
                    <a:lnB>
                      <a:noFill/>
                    </a:lnB>
                  </a:tcPr>
                </a:tc>
              </a:tr>
              <a:tr h="233510">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Гранат Ф-1 (ручных)</a:t>
                      </a:r>
                    </a:p>
                  </a:txBody>
                  <a:tcPr marL="0" marR="0" marT="0" marB="0">
                    <a:lnL>
                      <a:noFill/>
                    </a:lnL>
                    <a:lnR>
                      <a:noFill/>
                    </a:lnR>
                    <a:lnT>
                      <a:noFill/>
                    </a:lnT>
                    <a:lnB>
                      <a:noFill/>
                    </a:lnB>
                  </a:tcPr>
                </a:tc>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12</a:t>
                      </a:r>
                    </a:p>
                  </a:txBody>
                  <a:tcPr marL="0" marR="0" marT="0" marB="0">
                    <a:lnL>
                      <a:noFill/>
                    </a:lnL>
                    <a:lnR>
                      <a:noFill/>
                    </a:lnR>
                    <a:lnT>
                      <a:noFill/>
                    </a:lnT>
                    <a:lnB>
                      <a:noFill/>
                    </a:lnB>
                  </a:tcPr>
                </a:tc>
              </a:tr>
              <a:tr h="233510">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Сигнальных патронов</a:t>
                      </a:r>
                    </a:p>
                  </a:txBody>
                  <a:tcPr marL="0" marR="0" marT="0" marB="0">
                    <a:lnL>
                      <a:noFill/>
                    </a:lnL>
                    <a:lnR>
                      <a:noFill/>
                    </a:lnR>
                    <a:lnT>
                      <a:noFill/>
                    </a:lnT>
                    <a:lnB>
                      <a:noFill/>
                    </a:lnB>
                  </a:tcPr>
                </a:tc>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12</a:t>
                      </a:r>
                    </a:p>
                  </a:txBody>
                  <a:tcPr marL="0" marR="0" marT="0" marB="0">
                    <a:lnL>
                      <a:noFill/>
                    </a:lnL>
                    <a:lnR>
                      <a:noFill/>
                    </a:lnR>
                    <a:lnT>
                      <a:noFill/>
                    </a:lnT>
                    <a:lnB>
                      <a:noFill/>
                    </a:lnB>
                  </a:tcPr>
                </a:tc>
              </a:tr>
              <a:tr h="233510">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Гранат ПГ-7В</a:t>
                      </a:r>
                    </a:p>
                  </a:txBody>
                  <a:tcPr marL="0" marR="0" marT="0" marB="0">
                    <a:lnL>
                      <a:noFill/>
                    </a:lnL>
                    <a:lnR>
                      <a:noFill/>
                    </a:lnR>
                    <a:lnT>
                      <a:noFill/>
                    </a:lnT>
                    <a:lnB>
                      <a:noFill/>
                    </a:lnB>
                  </a:tcPr>
                </a:tc>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5</a:t>
                      </a:r>
                    </a:p>
                  </a:txBody>
                  <a:tcPr marL="0" marR="0" marT="0" marB="0">
                    <a:lnL>
                      <a:noFill/>
                    </a:lnL>
                    <a:lnR>
                      <a:noFill/>
                    </a:lnR>
                    <a:lnT>
                      <a:noFill/>
                    </a:lnT>
                    <a:lnB>
                      <a:noFill/>
                    </a:lnB>
                  </a:tcPr>
                </a:tc>
              </a:tr>
              <a:tr h="233510">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Коробка с патронами к АК-74</a:t>
                      </a:r>
                    </a:p>
                  </a:txBody>
                  <a:tcPr marL="0" marR="0" marT="0" marB="0">
                    <a:lnL>
                      <a:noFill/>
                    </a:lnL>
                    <a:lnR>
                      <a:noFill/>
                    </a:lnR>
                    <a:lnT>
                      <a:noFill/>
                    </a:lnT>
                    <a:lnB>
                      <a:noFill/>
                    </a:lnB>
                  </a:tcPr>
                </a:tc>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1 (для 700 патронов)</a:t>
                      </a:r>
                    </a:p>
                  </a:txBody>
                  <a:tcPr marL="0" marR="0" marT="0" marB="0">
                    <a:lnL>
                      <a:noFill/>
                    </a:lnL>
                    <a:lnR>
                      <a:noFill/>
                    </a:lnR>
                    <a:lnT>
                      <a:noFill/>
                    </a:lnT>
                    <a:lnB>
                      <a:noFill/>
                    </a:lnB>
                  </a:tcPr>
                </a:tc>
              </a:tr>
              <a:tr h="233510">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Коробок для пулеметов ПК</a:t>
                      </a:r>
                    </a:p>
                  </a:txBody>
                  <a:tcPr marL="0" marR="0" marT="0" marB="0">
                    <a:lnL>
                      <a:noFill/>
                    </a:lnL>
                    <a:lnR>
                      <a:noFill/>
                    </a:lnR>
                    <a:lnT>
                      <a:noFill/>
                    </a:lnT>
                    <a:lnB>
                      <a:noFill/>
                    </a:lnB>
                  </a:tcPr>
                </a:tc>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 </a:t>
                      </a:r>
                    </a:p>
                  </a:txBody>
                  <a:tcPr marL="0" marR="0" marT="0" marB="0">
                    <a:lnL>
                      <a:noFill/>
                    </a:lnL>
                    <a:lnR>
                      <a:noFill/>
                    </a:lnR>
                    <a:lnT>
                      <a:noFill/>
                    </a:lnT>
                    <a:lnB>
                      <a:noFill/>
                    </a:lnB>
                  </a:tcPr>
                </a:tc>
              </a:tr>
              <a:tr h="233510">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 на 200 патронов в ленте</a:t>
                      </a:r>
                    </a:p>
                  </a:txBody>
                  <a:tcPr marL="0" marR="0" marT="0" marB="0">
                    <a:lnL>
                      <a:noFill/>
                    </a:lnL>
                    <a:lnR>
                      <a:noFill/>
                    </a:lnR>
                    <a:lnT>
                      <a:noFill/>
                    </a:lnT>
                    <a:lnB>
                      <a:noFill/>
                    </a:lnB>
                  </a:tcPr>
                </a:tc>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6</a:t>
                      </a:r>
                    </a:p>
                  </a:txBody>
                  <a:tcPr marL="0" marR="0" marT="0" marB="0">
                    <a:lnL>
                      <a:noFill/>
                    </a:lnL>
                    <a:lnR>
                      <a:noFill/>
                    </a:lnR>
                    <a:lnT>
                      <a:noFill/>
                    </a:lnT>
                    <a:lnB>
                      <a:noFill/>
                    </a:lnB>
                  </a:tcPr>
                </a:tc>
              </a:tr>
              <a:tr h="233510">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 на 100 патронов в ленте</a:t>
                      </a:r>
                    </a:p>
                  </a:txBody>
                  <a:tcPr marL="0" marR="0" marT="0" marB="0">
                    <a:lnL>
                      <a:noFill/>
                    </a:lnL>
                    <a:lnR>
                      <a:noFill/>
                    </a:lnR>
                    <a:lnT>
                      <a:noFill/>
                    </a:lnT>
                    <a:lnB>
                      <a:noFill/>
                    </a:lnB>
                  </a:tcPr>
                </a:tc>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4</a:t>
                      </a:r>
                    </a:p>
                  </a:txBody>
                  <a:tcPr marL="0" marR="0" marT="0" marB="0">
                    <a:lnL>
                      <a:noFill/>
                    </a:lnL>
                    <a:lnR>
                      <a:noFill/>
                    </a:lnR>
                    <a:lnT>
                      <a:noFill/>
                    </a:lnT>
                    <a:lnB>
                      <a:noFill/>
                    </a:lnB>
                  </a:tcPr>
                </a:tc>
              </a:tr>
              <a:tr h="233510">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Коробка с патронами к пулемету ПК</a:t>
                      </a:r>
                    </a:p>
                  </a:txBody>
                  <a:tcPr marL="0" marR="0" marT="0" marB="0">
                    <a:lnL>
                      <a:noFill/>
                    </a:lnL>
                    <a:lnR>
                      <a:noFill/>
                    </a:lnR>
                    <a:lnT>
                      <a:noFill/>
                    </a:lnT>
                    <a:lnB>
                      <a:noFill/>
                    </a:lnB>
                  </a:tcPr>
                </a:tc>
                <a:tc>
                  <a:txBody>
                    <a:bodyPr/>
                    <a:lstStyle/>
                    <a:p>
                      <a:pPr>
                        <a:lnSpc>
                          <a:spcPts val="2600"/>
                        </a:lnSpc>
                      </a:pPr>
                      <a:r>
                        <a:rPr lang="ru-RU" sz="2400">
                          <a:effectLst/>
                          <a:latin typeface="Times New Roman" panose="02020603050405020304" pitchFamily="18" charset="0"/>
                          <a:cs typeface="Times New Roman" panose="02020603050405020304" pitchFamily="18" charset="0"/>
                        </a:rPr>
                        <a:t>1 (для 440 патронов)</a:t>
                      </a:r>
                    </a:p>
                  </a:txBody>
                  <a:tcPr marL="0" marR="0" marT="0" marB="0">
                    <a:lnL>
                      <a:noFill/>
                    </a:lnL>
                    <a:lnR>
                      <a:noFill/>
                    </a:lnR>
                    <a:lnT>
                      <a:noFill/>
                    </a:lnT>
                    <a:lnB>
                      <a:noFill/>
                    </a:lnB>
                  </a:tcPr>
                </a:tc>
              </a:tr>
              <a:tr h="233510">
                <a:tc gridSpan="2">
                  <a:txBody>
                    <a:bodyPr/>
                    <a:lstStyle/>
                    <a:p>
                      <a:pPr>
                        <a:lnSpc>
                          <a:spcPts val="2600"/>
                        </a:lnSpc>
                      </a:pPr>
                      <a:r>
                        <a:rPr lang="ru-RU" sz="2400" b="1" dirty="0" smtClean="0">
                          <a:effectLst/>
                          <a:latin typeface="Times New Roman" panose="02020603050405020304" pitchFamily="18" charset="0"/>
                          <a:cs typeface="Times New Roman" panose="02020603050405020304" pitchFamily="18" charset="0"/>
                        </a:rPr>
                        <a:t>Нормы заправки систем, агрегатов и узлов:</a:t>
                      </a:r>
                      <a:endParaRPr lang="ru-RU" sz="2400" dirty="0">
                        <a:effectLst/>
                        <a:latin typeface="Times New Roman" panose="02020603050405020304" pitchFamily="18" charset="0"/>
                        <a:cs typeface="Times New Roman" panose="02020603050405020304" pitchFamily="18" charset="0"/>
                      </a:endParaRPr>
                    </a:p>
                  </a:txBody>
                  <a:tcPr marL="0" marR="0" marT="0" marB="0">
                    <a:lnL>
                      <a:noFill/>
                    </a:lnL>
                    <a:lnR>
                      <a:noFill/>
                    </a:lnR>
                    <a:lnT>
                      <a:noFill/>
                    </a:lnT>
                    <a:lnB>
                      <a:noFill/>
                    </a:lnB>
                  </a:tcPr>
                </a:tc>
                <a:tc hMerge="1">
                  <a:txBody>
                    <a:bodyPr/>
                    <a:lstStyle/>
                    <a:p>
                      <a:pPr>
                        <a:lnSpc>
                          <a:spcPts val="2600"/>
                        </a:lnSpc>
                      </a:pPr>
                      <a:endParaRPr lang="ru-RU" sz="2400" dirty="0">
                        <a:effectLst/>
                        <a:latin typeface="Times New Roman" panose="02020603050405020304" pitchFamily="18" charset="0"/>
                        <a:cs typeface="Times New Roman" panose="02020603050405020304" pitchFamily="18" charset="0"/>
                      </a:endParaRPr>
                    </a:p>
                  </a:txBody>
                  <a:tcPr marL="0" marR="0" marT="0" marB="0">
                    <a:lnL>
                      <a:noFill/>
                    </a:lnL>
                    <a:lnR>
                      <a:noFill/>
                    </a:lnR>
                    <a:lnT>
                      <a:noFill/>
                    </a:lnT>
                    <a:lnB>
                      <a:noFill/>
                    </a:lnB>
                  </a:tcPr>
                </a:tc>
              </a:tr>
              <a:tr h="333784">
                <a:tc>
                  <a:txBody>
                    <a:bodyPr/>
                    <a:lstStyle/>
                    <a:p>
                      <a:pPr>
                        <a:lnSpc>
                          <a:spcPts val="2600"/>
                        </a:lnSpc>
                      </a:pPr>
                      <a:r>
                        <a:rPr lang="ru-RU" sz="2400" dirty="0" smtClean="0">
                          <a:effectLst/>
                          <a:latin typeface="Times New Roman" panose="02020603050405020304" pitchFamily="18" charset="0"/>
                          <a:cs typeface="Times New Roman" panose="02020603050405020304" pitchFamily="18" charset="0"/>
                        </a:rPr>
                        <a:t>Общая вместимость </a:t>
                      </a:r>
                      <a:r>
                        <a:rPr lang="ru-RU" sz="2400" dirty="0">
                          <a:effectLst/>
                          <a:latin typeface="Times New Roman" panose="02020603050405020304" pitchFamily="18" charset="0"/>
                          <a:cs typeface="Times New Roman" panose="02020603050405020304" pitchFamily="18" charset="0"/>
                        </a:rPr>
                        <a:t>топливных баков, л</a:t>
                      </a:r>
                    </a:p>
                  </a:txBody>
                  <a:tcPr marL="0" marR="0" marT="0" marB="0">
                    <a:lnL>
                      <a:noFill/>
                    </a:lnL>
                    <a:lnR>
                      <a:noFill/>
                    </a:lnR>
                    <a:lnT>
                      <a:noFill/>
                    </a:lnT>
                    <a:lnB>
                      <a:noFill/>
                    </a:lnB>
                  </a:tcPr>
                </a:tc>
                <a:tc>
                  <a:txBody>
                    <a:bodyPr/>
                    <a:lstStyle/>
                    <a:p>
                      <a:pPr>
                        <a:lnSpc>
                          <a:spcPts val="2600"/>
                        </a:lnSpc>
                      </a:pPr>
                      <a:r>
                        <a:rPr lang="ru-RU" sz="2400" dirty="0" smtClean="0">
                          <a:effectLst/>
                          <a:latin typeface="Times New Roman" panose="02020603050405020304" pitchFamily="18" charset="0"/>
                          <a:cs typeface="Times New Roman" panose="02020603050405020304" pitchFamily="18" charset="0"/>
                        </a:rPr>
                        <a:t>462</a:t>
                      </a:r>
                      <a:endParaRPr lang="ru-RU" sz="2400" dirty="0">
                        <a:effectLst/>
                        <a:latin typeface="Times New Roman" panose="02020603050405020304" pitchFamily="18" charset="0"/>
                        <a:cs typeface="Times New Roman" panose="02020603050405020304" pitchFamily="18" charset="0"/>
                      </a:endParaRPr>
                    </a:p>
                  </a:txBody>
                  <a:tcPr marL="0" marR="0" marT="0" marB="0">
                    <a:lnL>
                      <a:noFill/>
                    </a:lnL>
                    <a:lnR>
                      <a:noFill/>
                    </a:lnR>
                    <a:lnT>
                      <a:noFill/>
                    </a:lnT>
                    <a:lnB>
                      <a:noFill/>
                    </a:lnB>
                  </a:tcPr>
                </a:tc>
              </a:tr>
              <a:tr h="233510">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Система смазки двигателя:</a:t>
                      </a:r>
                    </a:p>
                  </a:txBody>
                  <a:tcPr marL="0" marR="0" marT="0" marB="0">
                    <a:lnL>
                      <a:noFill/>
                    </a:lnL>
                    <a:lnR>
                      <a:noFill/>
                    </a:lnR>
                    <a:lnT>
                      <a:noFill/>
                    </a:lnT>
                    <a:lnB>
                      <a:noFill/>
                    </a:lnB>
                  </a:tcPr>
                </a:tc>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 </a:t>
                      </a:r>
                    </a:p>
                  </a:txBody>
                  <a:tcPr marL="0" marR="0" marT="0" marB="0">
                    <a:lnL>
                      <a:noFill/>
                    </a:lnL>
                    <a:lnR>
                      <a:noFill/>
                    </a:lnR>
                    <a:lnT>
                      <a:noFill/>
                    </a:lnT>
                    <a:lnB>
                      <a:noFill/>
                    </a:lnB>
                  </a:tcPr>
                </a:tc>
              </a:tr>
              <a:tr h="292576">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 заправочная вместимость системы, л</a:t>
                      </a:r>
                    </a:p>
                  </a:txBody>
                  <a:tcPr marL="0" marR="0" marT="0" marB="0">
                    <a:lnL>
                      <a:noFill/>
                    </a:lnL>
                    <a:lnR>
                      <a:noFill/>
                    </a:lnR>
                    <a:lnT>
                      <a:noFill/>
                    </a:lnT>
                    <a:lnB>
                      <a:noFill/>
                    </a:lnB>
                  </a:tcPr>
                </a:tc>
                <a:tc>
                  <a:txBody>
                    <a:bodyPr/>
                    <a:lstStyle/>
                    <a:p>
                      <a:pPr>
                        <a:lnSpc>
                          <a:spcPts val="2600"/>
                        </a:lnSpc>
                      </a:pPr>
                      <a:r>
                        <a:rPr lang="ru-RU" sz="2400" dirty="0">
                          <a:effectLst/>
                          <a:latin typeface="Times New Roman" panose="02020603050405020304" pitchFamily="18" charset="0"/>
                          <a:cs typeface="Times New Roman" panose="02020603050405020304" pitchFamily="18" charset="0"/>
                        </a:rPr>
                        <a:t>58</a:t>
                      </a:r>
                    </a:p>
                  </a:txBody>
                  <a:tcPr marL="0" marR="0" marT="0" marB="0">
                    <a:lnL>
                      <a:noFill/>
                    </a:lnL>
                    <a:lnR>
                      <a:noFill/>
                    </a:lnR>
                    <a:lnT>
                      <a:noFill/>
                    </a:lnT>
                    <a:lnB>
                      <a:noFill/>
                    </a:lnB>
                  </a:tcPr>
                </a:tc>
              </a:tr>
            </a:tbl>
          </a:graphicData>
        </a:graphic>
      </p:graphicFrame>
    </p:spTree>
    <p:extLst>
      <p:ext uri="{BB962C8B-B14F-4D97-AF65-F5344CB8AC3E}">
        <p14:creationId xmlns:p14="http://schemas.microsoft.com/office/powerpoint/2010/main" val="22394275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5213" y="0"/>
            <a:ext cx="9144000" cy="792088"/>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latin typeface="Times New Roman" panose="02020603050405020304" pitchFamily="18" charset="0"/>
                <a:cs typeface="Times New Roman" panose="02020603050405020304" pitchFamily="18" charset="0"/>
              </a:rPr>
              <a:t>Технические характеристики</a:t>
            </a:r>
          </a:p>
          <a:p>
            <a:pPr algn="ctr"/>
            <a:r>
              <a:rPr lang="ru-RU" sz="3200" b="1" dirty="0" smtClean="0">
                <a:latin typeface="Times New Roman" panose="02020603050405020304" pitchFamily="18" charset="0"/>
                <a:cs typeface="Times New Roman" panose="02020603050405020304" pitchFamily="18" charset="0"/>
              </a:rPr>
              <a:t> </a:t>
            </a:r>
            <a:r>
              <a:rPr lang="ru-RU" sz="3200" b="1" dirty="0">
                <a:latin typeface="Times New Roman" panose="02020603050405020304" pitchFamily="18" charset="0"/>
                <a:cs typeface="Times New Roman" panose="02020603050405020304" pitchFamily="18" charset="0"/>
              </a:rPr>
              <a:t>и боевые свойства БМП-2</a:t>
            </a:r>
            <a:endParaRPr lang="ru-RU" sz="3200" b="1" dirty="0"/>
          </a:p>
        </p:txBody>
      </p:sp>
      <p:graphicFrame>
        <p:nvGraphicFramePr>
          <p:cNvPr id="9" name="Таблица 8"/>
          <p:cNvGraphicFramePr>
            <a:graphicFrameLocks noGrp="1"/>
          </p:cNvGraphicFramePr>
          <p:nvPr>
            <p:extLst>
              <p:ext uri="{D42A27DB-BD31-4B8C-83A1-F6EECF244321}">
                <p14:modId xmlns:p14="http://schemas.microsoft.com/office/powerpoint/2010/main" val="219659576"/>
              </p:ext>
            </p:extLst>
          </p:nvPr>
        </p:nvGraphicFramePr>
        <p:xfrm>
          <a:off x="179511" y="825556"/>
          <a:ext cx="8928992" cy="5852160"/>
        </p:xfrm>
        <a:graphic>
          <a:graphicData uri="http://schemas.openxmlformats.org/drawingml/2006/table">
            <a:tbl>
              <a:tblPr/>
              <a:tblGrid>
                <a:gridCol w="5544616"/>
                <a:gridCol w="3384376"/>
              </a:tblGrid>
              <a:tr h="233510">
                <a:tc>
                  <a:txBody>
                    <a:bodyPr/>
                    <a:lstStyle/>
                    <a:p>
                      <a:r>
                        <a:rPr lang="ru-RU" sz="2400" dirty="0">
                          <a:effectLst/>
                          <a:latin typeface="Times New Roman" panose="02020603050405020304" pitchFamily="18" charset="0"/>
                          <a:cs typeface="Times New Roman" panose="02020603050405020304" pitchFamily="18" charset="0"/>
                        </a:rPr>
                        <a:t>- заправочная вместимость бака, л</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48</a:t>
                      </a:r>
                    </a:p>
                  </a:txBody>
                  <a:tcPr marL="0" marR="0" marT="0" marB="0">
                    <a:lnL>
                      <a:noFill/>
                    </a:lnL>
                    <a:lnR>
                      <a:noFill/>
                    </a:lnR>
                    <a:lnT>
                      <a:noFill/>
                    </a:lnT>
                    <a:lnB>
                      <a:noFill/>
                    </a:lnB>
                  </a:tcPr>
                </a:tc>
              </a:tr>
              <a:tr h="233510">
                <a:tc>
                  <a:txBody>
                    <a:bodyPr/>
                    <a:lstStyle/>
                    <a:p>
                      <a:r>
                        <a:rPr lang="ru-RU" sz="2400" dirty="0">
                          <a:effectLst/>
                          <a:latin typeface="Times New Roman" panose="02020603050405020304" pitchFamily="18" charset="0"/>
                          <a:cs typeface="Times New Roman" panose="02020603050405020304" pitchFamily="18" charset="0"/>
                        </a:rPr>
                        <a:t>- минимально допустимое количество, л</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20</a:t>
                      </a:r>
                    </a:p>
                  </a:txBody>
                  <a:tcPr marL="0" marR="0" marT="0" marB="0">
                    <a:lnL>
                      <a:noFill/>
                    </a:lnL>
                    <a:lnR>
                      <a:noFill/>
                    </a:lnR>
                    <a:lnT>
                      <a:noFill/>
                    </a:lnT>
                    <a:lnB>
                      <a:noFill/>
                    </a:lnB>
                  </a:tcPr>
                </a:tc>
              </a:tr>
              <a:tr h="233510">
                <a:tc>
                  <a:txBody>
                    <a:bodyPr/>
                    <a:lstStyle/>
                    <a:p>
                      <a:r>
                        <a:rPr lang="ru-RU" sz="2400" dirty="0">
                          <a:effectLst/>
                          <a:latin typeface="Times New Roman" panose="02020603050405020304" pitchFamily="18" charset="0"/>
                          <a:cs typeface="Times New Roman" panose="02020603050405020304" pitchFamily="18" charset="0"/>
                        </a:rPr>
                        <a:t>Система охлаждения:</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 </a:t>
                      </a:r>
                    </a:p>
                  </a:txBody>
                  <a:tcPr marL="0" marR="0" marT="0" marB="0">
                    <a:lnL>
                      <a:noFill/>
                    </a:lnL>
                    <a:lnR>
                      <a:noFill/>
                    </a:lnR>
                    <a:lnT>
                      <a:noFill/>
                    </a:lnT>
                    <a:lnB>
                      <a:noFill/>
                    </a:lnB>
                  </a:tcPr>
                </a:tc>
              </a:tr>
              <a:tr h="233510">
                <a:tc>
                  <a:txBody>
                    <a:bodyPr/>
                    <a:lstStyle/>
                    <a:p>
                      <a:r>
                        <a:rPr lang="ru-RU" sz="2400" dirty="0">
                          <a:effectLst/>
                          <a:latin typeface="Times New Roman" panose="02020603050405020304" pitchFamily="18" charset="0"/>
                          <a:cs typeface="Times New Roman" panose="02020603050405020304" pitchFamily="18" charset="0"/>
                        </a:rPr>
                        <a:t>— заправочная вместимость, л</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52</a:t>
                      </a:r>
                    </a:p>
                  </a:txBody>
                  <a:tcPr marL="0" marR="0" marT="0" marB="0">
                    <a:lnL>
                      <a:noFill/>
                    </a:lnL>
                    <a:lnR>
                      <a:noFill/>
                    </a:lnR>
                    <a:lnT>
                      <a:noFill/>
                    </a:lnT>
                    <a:lnB>
                      <a:noFill/>
                    </a:lnB>
                  </a:tcPr>
                </a:tc>
              </a:tr>
              <a:tr h="233510">
                <a:tc>
                  <a:txBody>
                    <a:bodyPr/>
                    <a:lstStyle/>
                    <a:p>
                      <a:r>
                        <a:rPr lang="ru-RU" sz="2400" dirty="0">
                          <a:effectLst/>
                          <a:latin typeface="Times New Roman" panose="02020603050405020304" pitchFamily="18" charset="0"/>
                          <a:cs typeface="Times New Roman" panose="02020603050405020304" pitchFamily="18" charset="0"/>
                        </a:rPr>
                        <a:t>Коробка передач:</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 </a:t>
                      </a:r>
                    </a:p>
                  </a:txBody>
                  <a:tcPr marL="0" marR="0" marT="0" marB="0">
                    <a:lnL>
                      <a:noFill/>
                    </a:lnL>
                    <a:lnR>
                      <a:noFill/>
                    </a:lnR>
                    <a:lnT>
                      <a:noFill/>
                    </a:lnT>
                    <a:lnB>
                      <a:noFill/>
                    </a:lnB>
                  </a:tcPr>
                </a:tc>
              </a:tr>
              <a:tr h="233510">
                <a:tc>
                  <a:txBody>
                    <a:bodyPr/>
                    <a:lstStyle/>
                    <a:p>
                      <a:r>
                        <a:rPr lang="ru-RU" sz="2400" dirty="0">
                          <a:effectLst/>
                          <a:latin typeface="Times New Roman" panose="02020603050405020304" pitchFamily="18" charset="0"/>
                          <a:cs typeface="Times New Roman" panose="02020603050405020304" pitchFamily="18" charset="0"/>
                        </a:rPr>
                        <a:t>- заправочная вместимость, л</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20</a:t>
                      </a:r>
                    </a:p>
                  </a:txBody>
                  <a:tcPr marL="0" marR="0" marT="0" marB="0">
                    <a:lnL>
                      <a:noFill/>
                    </a:lnL>
                    <a:lnR>
                      <a:noFill/>
                    </a:lnR>
                    <a:lnT>
                      <a:noFill/>
                    </a:lnT>
                    <a:lnB>
                      <a:noFill/>
                    </a:lnB>
                  </a:tcPr>
                </a:tc>
              </a:tr>
              <a:tr h="233510">
                <a:tc>
                  <a:txBody>
                    <a:bodyPr/>
                    <a:lstStyle/>
                    <a:p>
                      <a:r>
                        <a:rPr lang="ru-RU" sz="2400" dirty="0">
                          <a:effectLst/>
                          <a:latin typeface="Times New Roman" panose="02020603050405020304" pitchFamily="18" charset="0"/>
                          <a:cs typeface="Times New Roman" panose="02020603050405020304" pitchFamily="18" charset="0"/>
                        </a:rPr>
                        <a:t>Бортовая передача:</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 </a:t>
                      </a:r>
                    </a:p>
                  </a:txBody>
                  <a:tcPr marL="0" marR="0" marT="0" marB="0">
                    <a:lnL>
                      <a:noFill/>
                    </a:lnL>
                    <a:lnR>
                      <a:noFill/>
                    </a:lnR>
                    <a:lnT>
                      <a:noFill/>
                    </a:lnT>
                    <a:lnB>
                      <a:noFill/>
                    </a:lnB>
                  </a:tcPr>
                </a:tc>
              </a:tr>
              <a:tr h="233510">
                <a:tc>
                  <a:txBody>
                    <a:bodyPr/>
                    <a:lstStyle/>
                    <a:p>
                      <a:r>
                        <a:rPr lang="ru-RU" sz="2400" dirty="0">
                          <a:effectLst/>
                          <a:latin typeface="Times New Roman" panose="02020603050405020304" pitchFamily="18" charset="0"/>
                          <a:cs typeface="Times New Roman" panose="02020603050405020304" pitchFamily="18" charset="0"/>
                        </a:rPr>
                        <a:t>- заправочная вместимость, л</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2</a:t>
                      </a:r>
                    </a:p>
                  </a:txBody>
                  <a:tcPr marL="0" marR="0" marT="0" marB="0">
                    <a:lnL>
                      <a:noFill/>
                    </a:lnL>
                    <a:lnR>
                      <a:noFill/>
                    </a:lnR>
                    <a:lnT>
                      <a:noFill/>
                    </a:lnT>
                    <a:lnB>
                      <a:noFill/>
                    </a:lnB>
                  </a:tcPr>
                </a:tc>
              </a:tr>
              <a:tr h="233510">
                <a:tc>
                  <a:txBody>
                    <a:bodyPr/>
                    <a:lstStyle/>
                    <a:p>
                      <a:r>
                        <a:rPr lang="ru-RU" sz="2400" dirty="0">
                          <a:effectLst/>
                          <a:latin typeface="Times New Roman" panose="02020603050405020304" pitchFamily="18" charset="0"/>
                          <a:cs typeface="Times New Roman" panose="02020603050405020304" pitchFamily="18" charset="0"/>
                        </a:rPr>
                        <a:t>Направляющие колеса:</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 </a:t>
                      </a:r>
                    </a:p>
                  </a:txBody>
                  <a:tcPr marL="0" marR="0" marT="0" marB="0">
                    <a:lnL>
                      <a:noFill/>
                    </a:lnL>
                    <a:lnR>
                      <a:noFill/>
                    </a:lnR>
                    <a:lnT>
                      <a:noFill/>
                    </a:lnT>
                    <a:lnB>
                      <a:noFill/>
                    </a:lnB>
                  </a:tcPr>
                </a:tc>
              </a:tr>
              <a:tr h="233510">
                <a:tc>
                  <a:txBody>
                    <a:bodyPr/>
                    <a:lstStyle/>
                    <a:p>
                      <a:r>
                        <a:rPr lang="ru-RU" sz="2400" dirty="0">
                          <a:effectLst/>
                          <a:latin typeface="Times New Roman" panose="02020603050405020304" pitchFamily="18" charset="0"/>
                          <a:cs typeface="Times New Roman" panose="02020603050405020304" pitchFamily="18" charset="0"/>
                        </a:rPr>
                        <a:t>- объем заправляемой смазки, см</a:t>
                      </a:r>
                      <a:r>
                        <a:rPr lang="ru-RU" sz="2400" baseline="30000" dirty="0">
                          <a:effectLst/>
                          <a:latin typeface="Times New Roman" panose="02020603050405020304" pitchFamily="18" charset="0"/>
                          <a:cs typeface="Times New Roman" panose="02020603050405020304" pitchFamily="18" charset="0"/>
                        </a:rPr>
                        <a:t>3</a:t>
                      </a:r>
                      <a:endParaRPr lang="ru-RU" sz="2400" dirty="0">
                        <a:effectLst/>
                        <a:latin typeface="Times New Roman" panose="02020603050405020304" pitchFamily="18" charset="0"/>
                        <a:cs typeface="Times New Roman" panose="02020603050405020304" pitchFamily="18" charset="0"/>
                      </a:endParaRP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900</a:t>
                      </a:r>
                    </a:p>
                  </a:txBody>
                  <a:tcPr marL="0" marR="0" marT="0" marB="0">
                    <a:lnL>
                      <a:noFill/>
                    </a:lnL>
                    <a:lnR>
                      <a:noFill/>
                    </a:lnR>
                    <a:lnT>
                      <a:noFill/>
                    </a:lnT>
                    <a:lnB>
                      <a:noFill/>
                    </a:lnB>
                  </a:tcPr>
                </a:tc>
              </a:tr>
              <a:tr h="233510">
                <a:tc>
                  <a:txBody>
                    <a:bodyPr/>
                    <a:lstStyle/>
                    <a:p>
                      <a:r>
                        <a:rPr lang="ru-RU" sz="2400" dirty="0">
                          <a:effectLst/>
                          <a:latin typeface="Times New Roman" panose="02020603050405020304" pitchFamily="18" charset="0"/>
                          <a:cs typeface="Times New Roman" panose="02020603050405020304" pitchFamily="18" charset="0"/>
                        </a:rPr>
                        <a:t>Опорные катки:</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 </a:t>
                      </a:r>
                    </a:p>
                  </a:txBody>
                  <a:tcPr marL="0" marR="0" marT="0" marB="0">
                    <a:lnL>
                      <a:noFill/>
                    </a:lnL>
                    <a:lnR>
                      <a:noFill/>
                    </a:lnR>
                    <a:lnT>
                      <a:noFill/>
                    </a:lnT>
                    <a:lnB>
                      <a:noFill/>
                    </a:lnB>
                  </a:tcPr>
                </a:tc>
              </a:tr>
              <a:tr h="233510">
                <a:tc>
                  <a:txBody>
                    <a:bodyPr/>
                    <a:lstStyle/>
                    <a:p>
                      <a:r>
                        <a:rPr lang="ru-RU" sz="2400">
                          <a:effectLst/>
                          <a:latin typeface="Times New Roman" panose="02020603050405020304" pitchFamily="18" charset="0"/>
                          <a:cs typeface="Times New Roman" panose="02020603050405020304" pitchFamily="18" charset="0"/>
                        </a:rPr>
                        <a:t>- объем заправляемой смазки,  см3</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600</a:t>
                      </a:r>
                    </a:p>
                  </a:txBody>
                  <a:tcPr marL="0" marR="0" marT="0" marB="0">
                    <a:lnL>
                      <a:noFill/>
                    </a:lnL>
                    <a:lnR>
                      <a:noFill/>
                    </a:lnR>
                    <a:lnT>
                      <a:noFill/>
                    </a:lnT>
                    <a:lnB>
                      <a:noFill/>
                    </a:lnB>
                  </a:tcPr>
                </a:tc>
              </a:tr>
              <a:tr h="233510">
                <a:tc>
                  <a:txBody>
                    <a:bodyPr/>
                    <a:lstStyle/>
                    <a:p>
                      <a:r>
                        <a:rPr lang="ru-RU" sz="2400">
                          <a:effectLst/>
                          <a:latin typeface="Times New Roman" panose="02020603050405020304" pitchFamily="18" charset="0"/>
                          <a:cs typeface="Times New Roman" panose="02020603050405020304" pitchFamily="18" charset="0"/>
                        </a:rPr>
                        <a:t>Поддерживающие катки:</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 </a:t>
                      </a:r>
                    </a:p>
                  </a:txBody>
                  <a:tcPr marL="0" marR="0" marT="0" marB="0">
                    <a:lnL>
                      <a:noFill/>
                    </a:lnL>
                    <a:lnR>
                      <a:noFill/>
                    </a:lnR>
                    <a:lnT>
                      <a:noFill/>
                    </a:lnT>
                    <a:lnB>
                      <a:noFill/>
                    </a:lnB>
                  </a:tcPr>
                </a:tc>
              </a:tr>
              <a:tr h="233510">
                <a:tc>
                  <a:txBody>
                    <a:bodyPr/>
                    <a:lstStyle/>
                    <a:p>
                      <a:r>
                        <a:rPr lang="ru-RU" sz="2400">
                          <a:effectLst/>
                          <a:latin typeface="Times New Roman" panose="02020603050405020304" pitchFamily="18" charset="0"/>
                          <a:cs typeface="Times New Roman" panose="02020603050405020304" pitchFamily="18" charset="0"/>
                        </a:rPr>
                        <a:t>- объем заправляемого масла, см</a:t>
                      </a:r>
                      <a:r>
                        <a:rPr lang="ru-RU" sz="2400" baseline="30000">
                          <a:effectLst/>
                          <a:latin typeface="Times New Roman" panose="02020603050405020304" pitchFamily="18" charset="0"/>
                          <a:cs typeface="Times New Roman" panose="02020603050405020304" pitchFamily="18" charset="0"/>
                        </a:rPr>
                        <a:t>3</a:t>
                      </a:r>
                      <a:endParaRPr lang="ru-RU" sz="2400">
                        <a:effectLst/>
                        <a:latin typeface="Times New Roman" panose="02020603050405020304" pitchFamily="18" charset="0"/>
                        <a:cs typeface="Times New Roman" panose="02020603050405020304" pitchFamily="18" charset="0"/>
                      </a:endParaRP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140</a:t>
                      </a:r>
                    </a:p>
                  </a:txBody>
                  <a:tcPr marL="0" marR="0" marT="0" marB="0">
                    <a:lnL>
                      <a:noFill/>
                    </a:lnL>
                    <a:lnR>
                      <a:noFill/>
                    </a:lnR>
                    <a:lnT>
                      <a:noFill/>
                    </a:lnT>
                    <a:lnB>
                      <a:noFill/>
                    </a:lnB>
                  </a:tcPr>
                </a:tc>
              </a:tr>
              <a:tr h="233510">
                <a:tc>
                  <a:txBody>
                    <a:bodyPr/>
                    <a:lstStyle/>
                    <a:p>
                      <a:r>
                        <a:rPr lang="ru-RU" sz="2400">
                          <a:effectLst/>
                          <a:latin typeface="Times New Roman" panose="02020603050405020304" pitchFamily="18" charset="0"/>
                          <a:cs typeface="Times New Roman" panose="02020603050405020304" pitchFamily="18" charset="0"/>
                        </a:rPr>
                        <a:t>Гидравлические амортизаторы:</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 </a:t>
                      </a:r>
                    </a:p>
                  </a:txBody>
                  <a:tcPr marL="0" marR="0" marT="0" marB="0">
                    <a:lnL>
                      <a:noFill/>
                    </a:lnL>
                    <a:lnR>
                      <a:noFill/>
                    </a:lnR>
                    <a:lnT>
                      <a:noFill/>
                    </a:lnT>
                    <a:lnB>
                      <a:noFill/>
                    </a:lnB>
                  </a:tcPr>
                </a:tc>
              </a:tr>
              <a:tr h="233510">
                <a:tc>
                  <a:txBody>
                    <a:bodyPr/>
                    <a:lstStyle/>
                    <a:p>
                      <a:r>
                        <a:rPr lang="ru-RU" sz="2400">
                          <a:effectLst/>
                          <a:latin typeface="Times New Roman" panose="02020603050405020304" pitchFamily="18" charset="0"/>
                          <a:cs typeface="Times New Roman" panose="02020603050405020304" pitchFamily="18" charset="0"/>
                        </a:rPr>
                        <a:t>- объем заправляемой жидкости,   см3</a:t>
                      </a:r>
                    </a:p>
                  </a:txBody>
                  <a:tcPr marL="0" marR="0" marT="0" marB="0">
                    <a:lnL>
                      <a:noFill/>
                    </a:lnL>
                    <a:lnR>
                      <a:noFill/>
                    </a:lnR>
                    <a:lnT>
                      <a:noFill/>
                    </a:lnT>
                    <a:lnB>
                      <a:noFill/>
                    </a:lnB>
                  </a:tcPr>
                </a:tc>
                <a:tc>
                  <a:txBody>
                    <a:bodyPr/>
                    <a:lstStyle/>
                    <a:p>
                      <a:r>
                        <a:rPr lang="ru-RU" sz="2400" dirty="0">
                          <a:effectLst/>
                          <a:latin typeface="Times New Roman" panose="02020603050405020304" pitchFamily="18" charset="0"/>
                          <a:cs typeface="Times New Roman" panose="02020603050405020304" pitchFamily="18" charset="0"/>
                        </a:rPr>
                        <a:t>760</a:t>
                      </a:r>
                    </a:p>
                  </a:txBody>
                  <a:tcPr marL="0" marR="0" marT="0" marB="0">
                    <a:lnL>
                      <a:noFill/>
                    </a:lnL>
                    <a:lnR>
                      <a:noFill/>
                    </a:lnR>
                    <a:lnT>
                      <a:noFill/>
                    </a:lnT>
                    <a:lnB>
                      <a:noFill/>
                    </a:lnB>
                  </a:tcPr>
                </a:tc>
              </a:tr>
            </a:tbl>
          </a:graphicData>
        </a:graphic>
      </p:graphicFrame>
    </p:spTree>
    <p:extLst>
      <p:ext uri="{BB962C8B-B14F-4D97-AF65-F5344CB8AC3E}">
        <p14:creationId xmlns:p14="http://schemas.microsoft.com/office/powerpoint/2010/main" val="223942750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2107</TotalTime>
  <Words>2511</Words>
  <Application>Microsoft Office PowerPoint</Application>
  <PresentationFormat>Экран (4:3)</PresentationFormat>
  <Paragraphs>432</Paragraphs>
  <Slides>52</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52</vt:i4>
      </vt:variant>
    </vt:vector>
  </HeadingPairs>
  <TitlesOfParts>
    <vt:vector size="53"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Пользователь Windows</cp:lastModifiedBy>
  <cp:revision>84</cp:revision>
  <dcterms:modified xsi:type="dcterms:W3CDTF">2020-12-09T00:18:15Z</dcterms:modified>
</cp:coreProperties>
</file>