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6"/>
  </p:notesMasterIdLst>
  <p:sldIdLst>
    <p:sldId id="345" r:id="rId2"/>
    <p:sldId id="408" r:id="rId3"/>
    <p:sldId id="409" r:id="rId4"/>
    <p:sldId id="347" r:id="rId5"/>
    <p:sldId id="349" r:id="rId6"/>
    <p:sldId id="443" r:id="rId7"/>
    <p:sldId id="444" r:id="rId8"/>
    <p:sldId id="352" r:id="rId9"/>
    <p:sldId id="442" r:id="rId10"/>
    <p:sldId id="410" r:id="rId11"/>
    <p:sldId id="445" r:id="rId12"/>
    <p:sldId id="446" r:id="rId13"/>
    <p:sldId id="448" r:id="rId14"/>
    <p:sldId id="449" r:id="rId15"/>
    <p:sldId id="447" r:id="rId16"/>
    <p:sldId id="450" r:id="rId17"/>
    <p:sldId id="358" r:id="rId18"/>
    <p:sldId id="451" r:id="rId19"/>
    <p:sldId id="452" r:id="rId20"/>
    <p:sldId id="453" r:id="rId21"/>
    <p:sldId id="454" r:id="rId22"/>
    <p:sldId id="360" r:id="rId23"/>
    <p:sldId id="371" r:id="rId24"/>
    <p:sldId id="414" r:id="rId25"/>
    <p:sldId id="415" r:id="rId26"/>
    <p:sldId id="455" r:id="rId27"/>
    <p:sldId id="456" r:id="rId28"/>
    <p:sldId id="457" r:id="rId29"/>
    <p:sldId id="458" r:id="rId30"/>
    <p:sldId id="459" r:id="rId31"/>
    <p:sldId id="413" r:id="rId32"/>
    <p:sldId id="416" r:id="rId33"/>
    <p:sldId id="418" r:id="rId34"/>
    <p:sldId id="460" r:id="rId35"/>
    <p:sldId id="461" r:id="rId36"/>
    <p:sldId id="422" r:id="rId37"/>
    <p:sldId id="437" r:id="rId38"/>
    <p:sldId id="462" r:id="rId39"/>
    <p:sldId id="426" r:id="rId40"/>
    <p:sldId id="466" r:id="rId41"/>
    <p:sldId id="467" r:id="rId42"/>
    <p:sldId id="468" r:id="rId43"/>
    <p:sldId id="469" r:id="rId44"/>
    <p:sldId id="407" r:id="rId4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8271" autoAdjust="0"/>
  </p:normalViewPr>
  <p:slideViewPr>
    <p:cSldViewPr>
      <p:cViewPr>
        <p:scale>
          <a:sx n="96" d="100"/>
          <a:sy n="96" d="100"/>
        </p:scale>
        <p:origin x="-122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49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BD4E5F-95DA-4886-A67E-89F42FC183B3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43522E-6AB5-4C40-A51D-6D36DBCC65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720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78E9A-DB8C-4EA7-B259-2E8B5069BDF0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78E9A-DB8C-4EA7-B259-2E8B5069BDF0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15269" y="116632"/>
            <a:ext cx="669674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altLang="ru-RU" b="1" dirty="0" smtClean="0">
                <a:latin typeface="Arial" charset="0"/>
              </a:rPr>
              <a:t>Военный учебный центр  при ФГБОУ ВО </a:t>
            </a:r>
          </a:p>
          <a:p>
            <a:pPr algn="ctr"/>
            <a:r>
              <a:rPr lang="ru-RU" altLang="ru-RU" b="1" dirty="0" smtClean="0">
                <a:latin typeface="Arial" charset="0"/>
              </a:rPr>
              <a:t>«Забайкальский государственный университет»</a:t>
            </a:r>
          </a:p>
          <a:p>
            <a:endParaRPr lang="ru-RU" dirty="0"/>
          </a:p>
        </p:txBody>
      </p:sp>
      <p:sp>
        <p:nvSpPr>
          <p:cNvPr id="11" name="Rectangle 22"/>
          <p:cNvSpPr>
            <a:spLocks noChangeArrowheads="1"/>
          </p:cNvSpPr>
          <p:nvPr/>
        </p:nvSpPr>
        <p:spPr bwMode="auto">
          <a:xfrm>
            <a:off x="-26838" y="809129"/>
            <a:ext cx="9161463" cy="461665"/>
          </a:xfrm>
          <a:prstGeom prst="rect">
            <a:avLst/>
          </a:prstGeom>
          <a:solidFill>
            <a:srgbClr val="FF0000"/>
          </a:solidFill>
          <a:ln w="57150" cmpd="thickThin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FFFF66"/>
                </a:solidFill>
              </a:rPr>
              <a:t>Техническая подготовка</a:t>
            </a:r>
            <a:endParaRPr lang="ru-RU" altLang="ru-RU" sz="2400" b="1" dirty="0">
              <a:solidFill>
                <a:srgbClr val="FFFF66"/>
              </a:solidFill>
            </a:endParaRPr>
          </a:p>
        </p:txBody>
      </p:sp>
      <p:pic>
        <p:nvPicPr>
          <p:cNvPr id="31746" name="Picture 2" descr="0_15eca8_e2e6b095_orig.jpg (900×600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5" y="1270794"/>
            <a:ext cx="9115460" cy="5587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162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cs typeface="Times New Roman" pitchFamily="18" charset="0"/>
              </a:rPr>
              <a:t>Главный фрикцион</a:t>
            </a:r>
            <a:endParaRPr lang="ru-RU" sz="3200" b="1" dirty="0"/>
          </a:p>
        </p:txBody>
      </p:sp>
      <p:pic>
        <p:nvPicPr>
          <p:cNvPr id="6" name="Picture 2" descr="D:\Документы\Новая папка\Алекс\Мат.часть\рисунки\Ris БМП2\Коллекция картинокБМП (Microsoft)\B1FA7DA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0567" y="476672"/>
            <a:ext cx="6409408" cy="4806628"/>
          </a:xfrm>
          <a:noFill/>
        </p:spPr>
      </p:pic>
      <p:sp>
        <p:nvSpPr>
          <p:cNvPr id="3" name="Прямоугольник 2"/>
          <p:cNvSpPr/>
          <p:nvPr/>
        </p:nvSpPr>
        <p:spPr>
          <a:xfrm>
            <a:off x="6452119" y="507492"/>
            <a:ext cx="271500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Главный фрикцион двухдисковый, сухого трения,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предназначен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для кратковременного отключения двигателя от коробки передач, для плавного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трогания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машины с места и предохранения агрегатов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силовой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213" y="5229200"/>
            <a:ext cx="912878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передачи и двигателя от перегрузок при резком изменении нагрузок на ведущих колесах. </a:t>
            </a:r>
            <a:endParaRPr lang="ru-RU" sz="2400" dirty="0" smtClean="0">
              <a:latin typeface="Times New Roman" panose="02020603050405020304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Главный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фрикцион размещается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общем картере с коробкой передач и отделен от нее внутренней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перегородкой.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116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Устройство главного фрикциона</a:t>
            </a:r>
          </a:p>
        </p:txBody>
      </p:sp>
      <p:pic>
        <p:nvPicPr>
          <p:cNvPr id="3" name="Picture 2" descr="D:\Документы\Новая папка\Алекс\Мат.часть\рисунки\Ris БМП2\Коллекция картинокБМП (Microsoft)\B1FA7DA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476672"/>
            <a:ext cx="4857750" cy="3888432"/>
          </a:xfrm>
          <a:noFill/>
        </p:spPr>
      </p:pic>
      <p:sp>
        <p:nvSpPr>
          <p:cNvPr id="2" name="Прямоугольник 1"/>
          <p:cNvSpPr/>
          <p:nvPr/>
        </p:nvSpPr>
        <p:spPr>
          <a:xfrm>
            <a:off x="4860032" y="476672"/>
            <a:ext cx="428396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состоит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из ведущих и ведомых частей и механизма выключения.</a:t>
            </a:r>
          </a:p>
          <a:p>
            <a:pPr algn="just" eaLnBrk="0" hangingPunct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Ведущие части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-опорный диск,</a:t>
            </a:r>
          </a:p>
          <a:p>
            <a:pPr algn="just" eaLnBrk="0" hangingPunct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ведущий барабан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/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ведущий диск,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/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нажимной диск,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/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девять стаканов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buFontTx/>
              <a:buChar char="-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нажимные пружины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5213" y="4365104"/>
            <a:ext cx="434076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Ведомые части: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два ведомых диска </a:t>
            </a:r>
          </a:p>
          <a:p>
            <a:pPr algn="just" eaLnBrk="0" hangingPunct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ведомый барабан </a:t>
            </a:r>
          </a:p>
          <a:p>
            <a:pPr marL="285750" indent="-285750" algn="just" eaLnBrk="0" hangingPunct="0">
              <a:buFontTx/>
              <a:buChar char="-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ведомые диски.</a:t>
            </a:r>
          </a:p>
          <a:p>
            <a:pPr algn="just" eaLnBrk="0" hangingPunct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19871" y="4457437"/>
            <a:ext cx="573934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Механизм выключения состоит: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- бустер,</a:t>
            </a:r>
          </a:p>
          <a:p>
            <a:pPr algn="just" eaLnBrk="0" hangingPunct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 корпус,</a:t>
            </a:r>
          </a:p>
          <a:p>
            <a:pPr algn="just" eaLnBrk="0" hangingPunct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-радиально-упорный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подшипник,</a:t>
            </a:r>
          </a:p>
          <a:p>
            <a:pPr algn="just" eaLnBrk="0" hangingPunct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три оттяжные пружины,</a:t>
            </a:r>
          </a:p>
          <a:p>
            <a:pPr algn="just" eaLnBrk="0" hangingPunct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три двуплечих рычага.</a:t>
            </a:r>
          </a:p>
        </p:txBody>
      </p:sp>
    </p:spTree>
    <p:extLst>
      <p:ext uri="{BB962C8B-B14F-4D97-AF65-F5344CB8AC3E}">
        <p14:creationId xmlns:p14="http://schemas.microsoft.com/office/powerpoint/2010/main" val="193867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15416" y="19675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cs typeface="Times New Roman" panose="02020603050405020304" pitchFamily="18" charset="0"/>
              </a:rPr>
              <a:t>Коробка передач БМП-2</a:t>
            </a:r>
            <a:endParaRPr lang="ru-RU" sz="3200" b="1" dirty="0"/>
          </a:p>
        </p:txBody>
      </p:sp>
      <p:pic>
        <p:nvPicPr>
          <p:cNvPr id="3" name="Picture 7" descr="D:\Документы\Новая папка\Алекс\Мат.часть\рисунки\Ris БМП2\ПЛАКАТЫ_БМП_2_JPG\БМП диск 1.2.3\БМП диск 2\КорПеред\циф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t="8984" r="19701" b="4774"/>
          <a:stretch>
            <a:fillRect/>
          </a:stretch>
        </p:blipFill>
        <p:spPr>
          <a:xfrm>
            <a:off x="-45842" y="514197"/>
            <a:ext cx="4786313" cy="4102100"/>
          </a:xfrm>
          <a:noFill/>
        </p:spPr>
      </p:pic>
      <p:sp>
        <p:nvSpPr>
          <p:cNvPr id="2" name="Прямоугольник 1"/>
          <p:cNvSpPr/>
          <p:nvPr/>
        </p:nvSpPr>
        <p:spPr>
          <a:xfrm>
            <a:off x="4860032" y="404664"/>
            <a:ext cx="428396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itchFamily="18" charset="0"/>
              </a:rPr>
              <a:t>ступенчатая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, с постоянным зацеплением шестерен, имеет пять передач переднего и одну передачу заднего хода,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предназначена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для: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изменения крутящего момента на ведущих колесах и скорости движения машины;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обеспечения движения машины задним ходом;</a:t>
            </a:r>
          </a:p>
          <a:p>
            <a:pPr marL="285750" indent="-285750" algn="just" eaLnBrk="0" hangingPunct="0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отключения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двигателя от ведущих колес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8114" y="4653136"/>
            <a:ext cx="91285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Коробка передач состоит из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 eaLnBrk="0" hangingPunct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картера;</a:t>
            </a:r>
          </a:p>
          <a:p>
            <a:pPr algn="just" eaLnBrk="0" hangingPunct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ведущего вала;</a:t>
            </a:r>
          </a:p>
          <a:p>
            <a:pPr algn="just" eaLnBrk="0" hangingPunct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ведомого вала;</a:t>
            </a:r>
          </a:p>
          <a:p>
            <a:pPr algn="just" eaLnBrk="0" hangingPunct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грузового вала;</a:t>
            </a:r>
          </a:p>
          <a:p>
            <a:pPr algn="just" eaLnBrk="0" hangingPunct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промежуточной шестерни заднего хода.</a:t>
            </a:r>
          </a:p>
        </p:txBody>
      </p:sp>
    </p:spTree>
    <p:extLst>
      <p:ext uri="{BB962C8B-B14F-4D97-AF65-F5344CB8AC3E}">
        <p14:creationId xmlns:p14="http://schemas.microsoft.com/office/powerpoint/2010/main" val="193867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15416" y="19675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cs typeface="Times New Roman" panose="02020603050405020304" pitchFamily="18" charset="0"/>
              </a:rPr>
              <a:t>Коробка передач БМП-2</a:t>
            </a:r>
            <a:endParaRPr lang="ru-RU" sz="32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-15416" y="492171"/>
            <a:ext cx="9144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Картер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состоит из нижней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верхней  половин. </a:t>
            </a:r>
          </a:p>
          <a:p>
            <a:pPr>
              <a:lnSpc>
                <a:spcPts val="2600"/>
              </a:lnSpc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нижней половине картера установлен масляный насос. </a:t>
            </a:r>
          </a:p>
          <a:p>
            <a:pPr>
              <a:lnSpc>
                <a:spcPts val="2600"/>
              </a:lnSpc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Снизу к нижней части картера крепятся поддон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крышка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образующие полости для подвода нагретой охлаждающей жидкости. </a:t>
            </a:r>
          </a:p>
          <a:p>
            <a:pPr marL="180000">
              <a:lnSpc>
                <a:spcPts val="2600"/>
              </a:lnSpc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Сверху на картере установлены золотниковая и клапанная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коробки, сапун, щуп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клапан плавности включения главного фрикциона.</a:t>
            </a:r>
          </a:p>
          <a:p>
            <a:pPr>
              <a:lnSpc>
                <a:spcPts val="2600"/>
              </a:lnSpc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Ведущий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вал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полый, выполнен заодно с конической шестерней, установлен на роликовом и двух шарикоподшипника. Внутри вала проходит валик привода к масляному насосу.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2600"/>
              </a:lnSpc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Ведомый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вал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выполнен заодно с ведущими шестернями I передачи и передачи заднего хода. Он установлен на двух шариковых и одном сферическом подшипниках.  На одном конце вала на шлицах сидят ведущая шестерня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передачи и ведущая шестерня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передачи. На другом конце вала на шлицах посажена зубчатка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ступице которой на игольчатых подшипниках установлены ведущая шестерня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передачи и ведущая шестерня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передачи. На средней зубчатой части муфты смонтирован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синхронизатор.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813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15416" y="19675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cs typeface="Times New Roman" panose="02020603050405020304" pitchFamily="18" charset="0"/>
              </a:rPr>
              <a:t>Коробка передач БМП-2</a:t>
            </a:r>
            <a:endParaRPr lang="ru-RU" sz="32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-15416" y="492171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Грузовой вал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полый, установлен на четырёх шарикоподшипниках. На одном конце вала на шлицах установлены ведомая шестерня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передачи и ведомая шестерня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передачи. На втором конце на шлицах установлена зубчатка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ступице которой на игольчатых подшипниках свободно сидят ведомая шестерня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передачи и ведомая шестерня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передачи. На шлицах средней части грузового вала сидит зубчатка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ступице которой установлены ведомая ше­стерня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передачи и ведомая шестерня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передачи заднего хода. На средней части зубчатки установлены детали синхронизатора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передач.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Промежуточная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шестерня заднего хода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обеспечивает вращение грузового вала в обратном направлении.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Переключение передач осуществляется с помощью муфт, причем муфта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передачи и передачи заднего хода не имеет устройства для облегчения переключения (синхронизатора).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51107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  <a:cs typeface="Times New Roman" pitchFamily="18" charset="0"/>
              </a:rPr>
              <a:t>Планетарные механизмы поворота и тормоза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Документы\Новая папка\Алекс\Мат.часть\рисунки\Ris БМП2\ПЛАКАТЫ_БМП_2_JPG\БМП диск 1.2.3\БМП диск 2\ПМП\циф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26530" t="6969" r="4176" b="8020"/>
          <a:stretch>
            <a:fillRect/>
          </a:stretch>
        </p:blipFill>
        <p:spPr>
          <a:xfrm>
            <a:off x="0" y="476671"/>
            <a:ext cx="4860032" cy="5040561"/>
          </a:xfrm>
          <a:noFill/>
        </p:spPr>
      </p:pic>
      <p:sp>
        <p:nvSpPr>
          <p:cNvPr id="2" name="Прямоугольник 1"/>
          <p:cNvSpPr/>
          <p:nvPr/>
        </p:nvSpPr>
        <p:spPr>
          <a:xfrm>
            <a:off x="4860032" y="503041"/>
            <a:ext cx="428396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Планетарный механизм поворота и тормоза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предназначены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 eaLnBrk="0" hangingPunct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для поворота машины, кратковременного увеличения тягового усилия на ведущих колесах, торможения и остановки машины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eaLnBrk="0" hangingPunct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Механизмы поворота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двухступенчатые, планетарные, обеспечивают поворот машины за счет сообщения гусеницам разных скоростей движения.</a:t>
            </a:r>
          </a:p>
          <a:p>
            <a:pPr algn="just" eaLnBrk="0" hangingPunct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606" y="5350522"/>
            <a:ext cx="915921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Механизм поворота состоит из:</a:t>
            </a:r>
          </a:p>
          <a:p>
            <a:pPr algn="just" eaLnBrk="0" hangingPunct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1. однорядного планетарного редуктора</a:t>
            </a:r>
          </a:p>
          <a:p>
            <a:pPr algn="just" eaLnBrk="0" hangingPunct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 блокировочного фрикциона </a:t>
            </a:r>
          </a:p>
          <a:p>
            <a:pPr algn="just" eaLnBrk="0" hangingPunct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3. дискового тормоза.</a:t>
            </a:r>
          </a:p>
        </p:txBody>
      </p:sp>
    </p:spTree>
    <p:extLst>
      <p:ext uri="{BB962C8B-B14F-4D97-AF65-F5344CB8AC3E}">
        <p14:creationId xmlns:p14="http://schemas.microsoft.com/office/powerpoint/2010/main" val="193867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  <a:cs typeface="Times New Roman" pitchFamily="18" charset="0"/>
              </a:rPr>
              <a:t>Планетарные механизмы поворота и тормоза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213" y="476672"/>
            <a:ext cx="9128787" cy="6581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indent="-179388" algn="just">
              <a:lnSpc>
                <a:spcPts val="2300"/>
              </a:lnSpc>
              <a:spcBef>
                <a:spcPct val="0"/>
              </a:spcBef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Планетарный редуктор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состоит из эпицикла, водила с тремя сателлитами и солнечной шестерни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жестко соединенной с наружным барабаном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блокировочного фрикциона.</a:t>
            </a:r>
          </a:p>
          <a:p>
            <a:pPr marL="179388" indent="-179388" algn="just">
              <a:lnSpc>
                <a:spcPts val="2300"/>
              </a:lnSpc>
              <a:spcBef>
                <a:spcPct val="0"/>
              </a:spcBef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Эпицикл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наружной поверхности имеет зубья, находящиеся в зацеплении с внутренними зубьями ведущих дисков  блокировочного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фрикциона. Сателлиты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находятся в постоянном зацеплении с солнечной шестерней  и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эпициклом.</a:t>
            </a:r>
          </a:p>
          <a:p>
            <a:pPr marL="179388" indent="-179388" algn="just">
              <a:lnSpc>
                <a:spcPts val="2300"/>
              </a:lnSpc>
              <a:spcBef>
                <a:spcPct val="0"/>
              </a:spcBef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Блокировочный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фрикцион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вместе с дисковым тормозом предназначен для изменения передаточного числа планетарного механизма поворота. В работе он может находиться в трех положениях: включенном, выключенном и промежуточном.</a:t>
            </a:r>
          </a:p>
          <a:p>
            <a:pPr marL="179388" indent="-179388" algn="just">
              <a:lnSpc>
                <a:spcPts val="2300"/>
              </a:lnSpc>
              <a:spcBef>
                <a:spcPct val="0"/>
              </a:spcBef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Блокировочный фрикцион имеет гидравлический механизм выключения, состоящий из бустера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(силового цилиндра) и поршня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который одновременно служит нажимным диском блокировочного фрикциона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79388" indent="-179388" algn="just">
              <a:lnSpc>
                <a:spcPts val="2300"/>
              </a:lnSpc>
              <a:spcBef>
                <a:spcPct val="0"/>
              </a:spcBef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Дисковый тормоз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предназначен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для осуществления поворота машины с фиксированным радиусом поворота.</a:t>
            </a:r>
          </a:p>
          <a:p>
            <a:pPr marL="179388" indent="-179388" algn="just">
              <a:lnSpc>
                <a:spcPts val="2300"/>
              </a:lnSpc>
              <a:spcBef>
                <a:spcPct val="0"/>
              </a:spcBef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Остановочные тормоза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ленточные, предназначены для торможения машины, осуществления крутых поворотов и для удержания машины на косогорах. Тормоза обоих бортов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одинаковы.</a:t>
            </a:r>
            <a:endParaRPr lang="ru-RU" sz="2400" dirty="0"/>
          </a:p>
          <a:p>
            <a:pPr marL="179388" indent="-179388" algn="just">
              <a:lnSpc>
                <a:spcPts val="2300"/>
              </a:lnSpc>
              <a:spcBef>
                <a:spcPct val="0"/>
              </a:spcBef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298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312" y="0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  <a:cs typeface="Times New Roman" pitchFamily="18" charset="0"/>
              </a:rPr>
              <a:t>Бортовая </a:t>
            </a:r>
            <a:r>
              <a:rPr lang="ru-RU" sz="3200" b="1" dirty="0" smtClean="0">
                <a:solidFill>
                  <a:schemeClr val="bg1"/>
                </a:solidFill>
                <a:cs typeface="Times New Roman" pitchFamily="18" charset="0"/>
              </a:rPr>
              <a:t>передача</a:t>
            </a:r>
            <a:endParaRPr lang="ru-RU" sz="32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pic>
        <p:nvPicPr>
          <p:cNvPr id="5" name="Picture 2" descr="D:\Документы\Новая папка\Алекс\Мат.часть\рисунки\Ris БМП2\95_1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312" y="540161"/>
            <a:ext cx="5913530" cy="4536504"/>
          </a:xfrm>
          <a:noFill/>
        </p:spPr>
      </p:pic>
      <p:sp>
        <p:nvSpPr>
          <p:cNvPr id="2" name="Прямоугольник 1"/>
          <p:cNvSpPr/>
          <p:nvPr/>
        </p:nvSpPr>
        <p:spPr>
          <a:xfrm>
            <a:off x="5868144" y="404664"/>
            <a:ext cx="3275856" cy="49013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предназначена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для увеличения крутящего момента на ведущих колесах машины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eaLnBrk="0" hangingPunct="0">
              <a:lnSpc>
                <a:spcPts val="25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Бортовой редуктор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состоит из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 eaLnBrk="0" hangingPunct="0">
              <a:lnSpc>
                <a:spcPts val="25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-картера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выполненного заодно с эпициклической шестерней; </a:t>
            </a:r>
          </a:p>
          <a:p>
            <a:pPr algn="just" eaLnBrk="0" hangingPunct="0">
              <a:lnSpc>
                <a:spcPts val="25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-ведущего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вала, выполненного заодно с солнечной шестерней; </a:t>
            </a:r>
          </a:p>
          <a:p>
            <a:pPr>
              <a:lnSpc>
                <a:spcPts val="25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трех сателлитов; </a:t>
            </a:r>
          </a:p>
          <a:p>
            <a:pPr>
              <a:lnSpc>
                <a:spcPts val="2500"/>
              </a:lnSpc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468" y="4869160"/>
            <a:ext cx="9121688" cy="2068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>
              <a:lnSpc>
                <a:spcPts val="22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водила, выполненного заодно с ведомым валом; </a:t>
            </a:r>
          </a:p>
          <a:p>
            <a:pPr algn="just" eaLnBrk="0" hangingPunct="0">
              <a:lnSpc>
                <a:spcPts val="22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крышки  картера.</a:t>
            </a:r>
          </a:p>
          <a:p>
            <a:pPr algn="just">
              <a:lnSpc>
                <a:spcPts val="22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ведущем валу левой БП расположена шестерня привода спидометра, внутри ведущего вала установлен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сапун. На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крышке имеются отверстия, закрытые пробками: для заправки маслом БП, для слива масла. Контроль уровня масла осуществляется через заправочное отверстие.</a:t>
            </a:r>
          </a:p>
        </p:txBody>
      </p:sp>
    </p:spTree>
    <p:extLst>
      <p:ext uri="{BB962C8B-B14F-4D97-AF65-F5344CB8AC3E}">
        <p14:creationId xmlns:p14="http://schemas.microsoft.com/office/powerpoint/2010/main" val="486637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76470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 </a:t>
            </a:r>
            <a:r>
              <a:rPr lang="ru-RU" sz="2800" b="1" dirty="0" smtClean="0"/>
              <a:t>Система </a:t>
            </a:r>
            <a:r>
              <a:rPr lang="ru-RU" sz="2800" b="1" dirty="0"/>
              <a:t>смазки и </a:t>
            </a:r>
            <a:r>
              <a:rPr lang="ru-RU" sz="2800" b="1" dirty="0" err="1"/>
              <a:t>гидроуправления</a:t>
            </a:r>
            <a:r>
              <a:rPr lang="ru-RU" sz="2800" b="1" dirty="0"/>
              <a:t> силовой передачей</a:t>
            </a:r>
            <a:endParaRPr lang="ru-RU" sz="28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484784"/>
            <a:ext cx="9144000" cy="3442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900"/>
              </a:lnSpc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смазки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коробки передач и планетарных механизмов поворота. Она объединена с системой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гидроуправления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ts val="2900"/>
              </a:lnSpc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масляный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насос, гидроциклон,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клапанную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коробку, клапан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плавности включения главного фрикциона, масляный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радиатор,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сервоцилиндры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переключения передач, бустеры ПМП и главного фрикциона, трубопроводы и перепускной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клапан.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495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 </a:t>
            </a:r>
            <a:r>
              <a:rPr lang="ru-RU" sz="2800" b="1" dirty="0" smtClean="0"/>
              <a:t>Система </a:t>
            </a:r>
            <a:r>
              <a:rPr lang="ru-RU" sz="2800" b="1" dirty="0"/>
              <a:t>смазки и </a:t>
            </a:r>
            <a:r>
              <a:rPr lang="ru-RU" sz="2800" b="1" dirty="0" err="1"/>
              <a:t>гидроуправления</a:t>
            </a:r>
            <a:r>
              <a:rPr lang="ru-RU" sz="2800" b="1" dirty="0"/>
              <a:t> силовой передачей</a:t>
            </a:r>
            <a:endParaRPr lang="ru-RU" sz="28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pic>
        <p:nvPicPr>
          <p:cNvPr id="4" name="Picture 2" descr="https://ebooks.grsu.by/takt_i_tech_podg/ris7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4" r="15974" b="11492"/>
          <a:stretch/>
        </p:blipFill>
        <p:spPr bwMode="auto">
          <a:xfrm>
            <a:off x="1" y="556995"/>
            <a:ext cx="9144000" cy="6301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2097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43508" y="402113"/>
            <a:ext cx="8856984" cy="59766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Тема № </a:t>
            </a:r>
            <a:r>
              <a:rPr lang="ru-RU" sz="2200" b="1" dirty="0" smtClean="0">
                <a:solidFill>
                  <a:srgbClr val="FF0000"/>
                </a:solidFill>
              </a:rPr>
              <a:t>3.</a:t>
            </a:r>
          </a:p>
          <a:p>
            <a:pPr algn="ctr"/>
            <a:r>
              <a:rPr lang="ru-RU" sz="2400" b="1" dirty="0"/>
              <a:t>Общее устройство боевой машины</a:t>
            </a:r>
            <a:r>
              <a:rPr lang="ru-RU" sz="2200" b="1" dirty="0" smtClean="0"/>
              <a:t>.</a:t>
            </a:r>
          </a:p>
          <a:p>
            <a:pPr algn="ctr"/>
            <a:r>
              <a:rPr lang="ru-RU" sz="2200" b="1" dirty="0" smtClean="0">
                <a:solidFill>
                  <a:srgbClr val="FF0000"/>
                </a:solidFill>
              </a:rPr>
              <a:t> Занятие 3.</a:t>
            </a:r>
          </a:p>
          <a:p>
            <a:pPr algn="ctr"/>
            <a:r>
              <a:rPr lang="ru-RU" sz="2200" b="1" dirty="0" smtClean="0"/>
              <a:t> </a:t>
            </a:r>
            <a:r>
              <a:rPr lang="ru-RU" sz="2400" b="1" dirty="0"/>
              <a:t>Назначение и общее устройство силовой передачи. Назначение, общее устройство гл. фрикциона и его привода. Назначение, общее устройство коробки передач и его привода. Назначение, общее устройство ПМП, остановочных тормозов и их приводов. Назначение, общее устройство бортовых передач и её привода. Назначение и устройство системы смазки и </a:t>
            </a:r>
            <a:r>
              <a:rPr lang="ru-RU" sz="2400" b="1" dirty="0" err="1"/>
              <a:t>гидроуправления</a:t>
            </a:r>
            <a:r>
              <a:rPr lang="ru-RU" sz="2400" b="1" dirty="0"/>
              <a:t> силовой передачи. Гусеничный движитель. Подвеска. Назначение, общее устройство и принцип работы гусеничного движителя. Назначение, общее устройство подвески (</a:t>
            </a:r>
            <a:r>
              <a:rPr lang="ru-RU" sz="2400" b="1" dirty="0" err="1"/>
              <a:t>подрессоривания</a:t>
            </a:r>
            <a:r>
              <a:rPr lang="ru-RU" sz="2400" b="1" dirty="0"/>
              <a:t>). Облуживание и возможные неисправности ХЧ</a:t>
            </a:r>
            <a:r>
              <a:rPr lang="ru-RU" sz="2400" b="1" dirty="0" smtClean="0"/>
              <a:t>.</a:t>
            </a:r>
            <a:endParaRPr lang="ru-RU" sz="2200" b="1" dirty="0"/>
          </a:p>
        </p:txBody>
      </p:sp>
    </p:spTree>
    <p:extLst>
      <p:ext uri="{BB962C8B-B14F-4D97-AF65-F5344CB8AC3E}">
        <p14:creationId xmlns:p14="http://schemas.microsoft.com/office/powerpoint/2010/main" val="251264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 </a:t>
            </a:r>
            <a:r>
              <a:rPr lang="ru-RU" sz="2800" b="1" dirty="0" smtClean="0"/>
              <a:t>Система </a:t>
            </a:r>
            <a:r>
              <a:rPr lang="ru-RU" sz="2800" b="1" dirty="0"/>
              <a:t>смазки и </a:t>
            </a:r>
            <a:r>
              <a:rPr lang="ru-RU" sz="2800" b="1" dirty="0" err="1"/>
              <a:t>гидроуправления</a:t>
            </a:r>
            <a:r>
              <a:rPr lang="ru-RU" sz="2800" b="1" dirty="0"/>
              <a:t> силовой передачей</a:t>
            </a:r>
            <a:endParaRPr lang="ru-RU" sz="28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404664"/>
            <a:ext cx="9144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8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1 - поддон подогрева картера и масляного насоса; 2 - масляный насос коробки передач; 3 - сетчатый фильтр; 4 - картер коробки передач; 5 - гидроциклон; 6 - маслопровод (канал); 7- трубопровод; 8 - клапан системы смазки; 9 - трубопровод системы смазки от клапанной коробки к радиатору; 10 - обратный клапан системы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гидроуправления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11 - золотник гидропривода главного фрикциона; 12 - клапанная коробка; УЗ - обратный клапан; 14 - обратный клапан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пневмопривода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15 - трубопровод к бустеру гидропривода коробки передач; 16 - сигнализатор давления; 17 - трубопровод к золотниковой коробке; 18 - клапан плавности; 19 - дроссельное отверстие; 20 - трубопровод к сигнализатору; 21 - маслопровод к клапанной коробке; 22 - бустер главного фрикциона; 23 - главный фрикцион; 24 - перепускной клапан; 25 - трубопровод к датчику манометра; 26 - радиатор; 27 - датчик манометра; 23 - указатель манометра; 29 - коллектор радиатора; 30 - пластинки радиатора; 31 - входной коллектор; 32 - сливной клапан; 33 - ведомая шестерня насоса; 34 - ведущая шестерня насоса; 35 - клапан разгрузки (предохранительный); 36 - бустер гидропривода коробки передач;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59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 </a:t>
            </a:r>
            <a:r>
              <a:rPr lang="ru-RU" sz="2800" b="1" dirty="0" smtClean="0"/>
              <a:t>Система </a:t>
            </a:r>
            <a:r>
              <a:rPr lang="ru-RU" sz="2800" b="1" dirty="0"/>
              <a:t>смазки и </a:t>
            </a:r>
            <a:r>
              <a:rPr lang="ru-RU" sz="2800" b="1" dirty="0" err="1"/>
              <a:t>гидроуправления</a:t>
            </a:r>
            <a:r>
              <a:rPr lang="ru-RU" sz="2800" b="1" dirty="0"/>
              <a:t> силовой передачей</a:t>
            </a:r>
            <a:endParaRPr lang="ru-RU" sz="28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223" y="548680"/>
            <a:ext cx="9144000" cy="3683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8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37 - золотник; 38 - рычаг золотника привода остановочных тормозов; 39 и 43 - пружины золотников; 40 и 42 - рычаги; 41 -  золотник привода ПМП; 44 - поясок золотника; 45 - пружина рычага; 46 - золотник привода остановочных тормозов; 47 - золотниковая коробка; 48 - маслопровод к левому бустеру остановочного тормоза; 49 - бустер гидропривода коробки передач; 50 - маслопровод к бустеру правого остановочного тормоза; 51 - бустер правого остановочного тормоза; 52 - золотник привода левого ПМП; 53 - бустер блокировочного фрикциона; </a:t>
            </a:r>
          </a:p>
          <a:p>
            <a:pPr algn="just">
              <a:lnSpc>
                <a:spcPts val="28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54 – трубопровод.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566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76542" y="1214422"/>
            <a:ext cx="7848872" cy="4367978"/>
          </a:xfrm>
          <a:prstGeom prst="roundRect">
            <a:avLst/>
          </a:prstGeom>
          <a:ln w="28575">
            <a:solidFill>
              <a:srgbClr val="FF33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Гусеничный движитель. Подвеска. Назначение, общее устройство и принцип работы гусеничного движителя. Назначение, общее устройство подвески (</a:t>
            </a:r>
            <a:r>
              <a:rPr lang="ru-RU" sz="2400" b="1" dirty="0" err="1"/>
              <a:t>подрессоривания</a:t>
            </a:r>
            <a:r>
              <a:rPr lang="ru-RU" sz="2400" b="1" dirty="0"/>
              <a:t>). Облуживание и возможные неисправности ХЧ.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214290"/>
            <a:ext cx="914400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2-й учебный вопрос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423785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113" y="0"/>
            <a:ext cx="914400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Ходовая часть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2638" y="769167"/>
            <a:ext cx="9135887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000"/>
              </a:lnSpc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Ходовая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совокупность узлов и механизмов, поддерживающих корпус танка и обеспечивающих его движение.</a:t>
            </a:r>
          </a:p>
          <a:p>
            <a:pPr algn="just">
              <a:lnSpc>
                <a:spcPts val="3000"/>
              </a:lnSpc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Ходовая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боевой машины пехоты состоит из гусеничного движителя и подвески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ts val="3000"/>
              </a:lnSpc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Гусеничный движитель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механизм гусеничной машины, с помощью которого обеспечивается ее движение. </a:t>
            </a:r>
          </a:p>
          <a:p>
            <a:pPr algn="just">
              <a:lnSpc>
                <a:spcPts val="3000"/>
              </a:lnSpc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Гусеничный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движитель -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передним расположением ведущих колес,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сообщения машине поступательного движения как на суше, так и на воде за счет крутящего момента, подводимого от двигателя к ведущим колесам.</a:t>
            </a:r>
          </a:p>
          <a:p>
            <a:pPr algn="just">
              <a:lnSpc>
                <a:spcPts val="3000"/>
              </a:lnSpc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При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движении машины на плаву гусеницы,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перематываясь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создают своими нижними ветвями поток воды, направленный в сторону, противоположную движению,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бла-годаря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чему машина движется.</a:t>
            </a:r>
          </a:p>
        </p:txBody>
      </p:sp>
    </p:spTree>
    <p:extLst>
      <p:ext uri="{BB962C8B-B14F-4D97-AF65-F5344CB8AC3E}">
        <p14:creationId xmlns:p14="http://schemas.microsoft.com/office/powerpoint/2010/main" val="135976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cs typeface="Times New Roman" panose="02020603050405020304" pitchFamily="18" charset="0"/>
              </a:rPr>
              <a:t>Гусеничный </a:t>
            </a:r>
            <a:r>
              <a:rPr lang="ru-RU" sz="3200" b="1" dirty="0" smtClean="0">
                <a:cs typeface="Times New Roman" panose="02020603050405020304" pitchFamily="18" charset="0"/>
              </a:rPr>
              <a:t>движитель состоит: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5661248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</a:pPr>
            <a:r>
              <a:rPr lang="ru-RU" sz="2400" dirty="0">
                <a:latin typeface="Times New Roman" pitchFamily="18" charset="0"/>
              </a:rPr>
              <a:t>1 </a:t>
            </a:r>
            <a:r>
              <a:rPr lang="ru-RU" sz="2400" dirty="0" smtClean="0">
                <a:latin typeface="Times New Roman" pitchFamily="18" charset="0"/>
              </a:rPr>
              <a:t>-</a:t>
            </a:r>
            <a:r>
              <a:rPr lang="ru-RU" sz="2400" dirty="0">
                <a:latin typeface="Times New Roman" pitchFamily="18" charset="0"/>
              </a:rPr>
              <a:t>двух </a:t>
            </a:r>
            <a:r>
              <a:rPr lang="ru-RU" sz="2400" dirty="0" smtClean="0">
                <a:latin typeface="Times New Roman" pitchFamily="18" charset="0"/>
              </a:rPr>
              <a:t>гусениц; </a:t>
            </a:r>
            <a:r>
              <a:rPr lang="ru-RU" sz="2400" dirty="0">
                <a:latin typeface="Times New Roman" pitchFamily="18" charset="0"/>
              </a:rPr>
              <a:t>2 </a:t>
            </a:r>
            <a:r>
              <a:rPr lang="ru-RU" sz="2400" dirty="0" smtClean="0">
                <a:latin typeface="Times New Roman" pitchFamily="18" charset="0"/>
              </a:rPr>
              <a:t>-</a:t>
            </a:r>
            <a:r>
              <a:rPr lang="ru-RU" sz="2400" dirty="0">
                <a:latin typeface="Times New Roman" pitchFamily="18" charset="0"/>
              </a:rPr>
              <a:t>двух ведущих </a:t>
            </a:r>
            <a:r>
              <a:rPr lang="ru-RU" sz="2400" dirty="0" smtClean="0">
                <a:latin typeface="Times New Roman" pitchFamily="18" charset="0"/>
              </a:rPr>
              <a:t>колес; </a:t>
            </a:r>
            <a:r>
              <a:rPr lang="ru-RU" sz="2400" dirty="0">
                <a:latin typeface="Times New Roman" pitchFamily="18" charset="0"/>
              </a:rPr>
              <a:t>3 </a:t>
            </a:r>
            <a:r>
              <a:rPr lang="ru-RU" sz="2400" dirty="0" smtClean="0">
                <a:latin typeface="Times New Roman" pitchFamily="18" charset="0"/>
              </a:rPr>
              <a:t>-</a:t>
            </a:r>
            <a:r>
              <a:rPr lang="ru-RU" sz="2400" dirty="0">
                <a:latin typeface="Times New Roman" pitchFamily="18" charset="0"/>
              </a:rPr>
              <a:t>двенадцати опорных </a:t>
            </a:r>
            <a:r>
              <a:rPr lang="ru-RU" sz="2400" dirty="0" smtClean="0">
                <a:latin typeface="Times New Roman" pitchFamily="18" charset="0"/>
              </a:rPr>
              <a:t>катков; </a:t>
            </a:r>
            <a:r>
              <a:rPr lang="ru-RU" sz="2400" dirty="0">
                <a:latin typeface="Times New Roman" pitchFamily="18" charset="0"/>
              </a:rPr>
              <a:t>4 </a:t>
            </a:r>
            <a:r>
              <a:rPr lang="ru-RU" sz="2400" dirty="0" smtClean="0">
                <a:latin typeface="Times New Roman" pitchFamily="18" charset="0"/>
              </a:rPr>
              <a:t>-</a:t>
            </a:r>
            <a:r>
              <a:rPr lang="ru-RU" sz="2400" dirty="0">
                <a:latin typeface="Times New Roman" pitchFamily="18" charset="0"/>
              </a:rPr>
              <a:t>шести поддерживающих </a:t>
            </a:r>
            <a:r>
              <a:rPr lang="ru-RU" sz="2400" dirty="0" smtClean="0">
                <a:latin typeface="Times New Roman" pitchFamily="18" charset="0"/>
              </a:rPr>
              <a:t>катков; </a:t>
            </a:r>
            <a:r>
              <a:rPr lang="ru-RU" sz="2400" dirty="0">
                <a:latin typeface="Times New Roman" pitchFamily="18" charset="0"/>
              </a:rPr>
              <a:t>5 </a:t>
            </a:r>
            <a:r>
              <a:rPr lang="ru-RU" sz="2400" dirty="0" smtClean="0">
                <a:latin typeface="Times New Roman" pitchFamily="18" charset="0"/>
              </a:rPr>
              <a:t>-</a:t>
            </a:r>
            <a:r>
              <a:rPr lang="ru-RU" sz="2400" dirty="0">
                <a:latin typeface="Times New Roman" pitchFamily="18" charset="0"/>
              </a:rPr>
              <a:t>двух направляющих </a:t>
            </a:r>
            <a:r>
              <a:rPr lang="ru-RU" sz="2400" dirty="0" smtClean="0">
                <a:latin typeface="Times New Roman" pitchFamily="18" charset="0"/>
              </a:rPr>
              <a:t>колес; </a:t>
            </a:r>
            <a:r>
              <a:rPr lang="ru-RU" sz="2400" dirty="0">
                <a:latin typeface="Times New Roman" pitchFamily="18" charset="0"/>
              </a:rPr>
              <a:t>6 </a:t>
            </a:r>
            <a:r>
              <a:rPr lang="ru-RU" sz="2400" dirty="0" smtClean="0">
                <a:latin typeface="Times New Roman" pitchFamily="18" charset="0"/>
              </a:rPr>
              <a:t>-</a:t>
            </a:r>
            <a:r>
              <a:rPr lang="ru-RU" sz="2400" dirty="0">
                <a:latin typeface="Times New Roman" pitchFamily="18" charset="0"/>
              </a:rPr>
              <a:t>двух </a:t>
            </a:r>
            <a:r>
              <a:rPr lang="ru-RU" sz="2400" dirty="0" smtClean="0">
                <a:latin typeface="Times New Roman" pitchFamily="18" charset="0"/>
              </a:rPr>
              <a:t>очистителей; </a:t>
            </a:r>
            <a:r>
              <a:rPr lang="ru-RU" sz="2400" dirty="0">
                <a:latin typeface="Times New Roman" pitchFamily="18" charset="0"/>
              </a:rPr>
              <a:t>7 </a:t>
            </a:r>
            <a:r>
              <a:rPr lang="ru-RU" sz="2400" dirty="0" smtClean="0">
                <a:latin typeface="Times New Roman" pitchFamily="18" charset="0"/>
              </a:rPr>
              <a:t>-</a:t>
            </a:r>
            <a:r>
              <a:rPr lang="ru-RU" sz="2400" dirty="0">
                <a:latin typeface="Times New Roman" pitchFamily="18" charset="0"/>
              </a:rPr>
              <a:t>двух механизмов натяжения </a:t>
            </a:r>
            <a:r>
              <a:rPr lang="ru-RU" sz="2300" dirty="0" smtClean="0">
                <a:latin typeface="Times New Roman" pitchFamily="18" charset="0"/>
              </a:rPr>
              <a:t>гусениц.</a:t>
            </a:r>
            <a:endParaRPr lang="ru-RU" sz="2300" dirty="0"/>
          </a:p>
        </p:txBody>
      </p:sp>
      <p:pic>
        <p:nvPicPr>
          <p:cNvPr id="6" name="Picture 17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7181"/>
            <a:ext cx="9144000" cy="5154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87" descr="5949099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507180"/>
            <a:ext cx="2923997" cy="2187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Line 182"/>
          <p:cNvSpPr>
            <a:spLocks noChangeShapeType="1"/>
          </p:cNvSpPr>
          <p:nvPr/>
        </p:nvSpPr>
        <p:spPr bwMode="auto">
          <a:xfrm flipH="1" flipV="1">
            <a:off x="7236296" y="2781300"/>
            <a:ext cx="936625" cy="144462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" name="Text Box 179"/>
          <p:cNvSpPr txBox="1">
            <a:spLocks noChangeArrowheads="1"/>
          </p:cNvSpPr>
          <p:nvPr/>
        </p:nvSpPr>
        <p:spPr bwMode="auto">
          <a:xfrm>
            <a:off x="241102" y="2670175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1" name="Line 182"/>
          <p:cNvSpPr>
            <a:spLocks noChangeShapeType="1"/>
          </p:cNvSpPr>
          <p:nvPr/>
        </p:nvSpPr>
        <p:spPr bwMode="auto">
          <a:xfrm flipH="1">
            <a:off x="6624487" y="836712"/>
            <a:ext cx="0" cy="72008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2" name="Line 182"/>
          <p:cNvSpPr>
            <a:spLocks noChangeShapeType="1"/>
          </p:cNvSpPr>
          <p:nvPr/>
        </p:nvSpPr>
        <p:spPr bwMode="auto">
          <a:xfrm>
            <a:off x="539552" y="2989220"/>
            <a:ext cx="1512168" cy="931111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3" name="Line 182"/>
          <p:cNvSpPr>
            <a:spLocks noChangeShapeType="1"/>
          </p:cNvSpPr>
          <p:nvPr/>
        </p:nvSpPr>
        <p:spPr bwMode="auto">
          <a:xfrm flipH="1" flipV="1">
            <a:off x="8466607" y="1628799"/>
            <a:ext cx="315914" cy="790767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" name="Line 182"/>
          <p:cNvSpPr>
            <a:spLocks noChangeShapeType="1"/>
          </p:cNvSpPr>
          <p:nvPr/>
        </p:nvSpPr>
        <p:spPr bwMode="auto">
          <a:xfrm flipH="1">
            <a:off x="5235573" y="1049054"/>
            <a:ext cx="622758" cy="139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5" name="Line 182"/>
          <p:cNvSpPr>
            <a:spLocks noChangeShapeType="1"/>
          </p:cNvSpPr>
          <p:nvPr/>
        </p:nvSpPr>
        <p:spPr bwMode="auto">
          <a:xfrm>
            <a:off x="6007558" y="1196752"/>
            <a:ext cx="164642" cy="72007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6" name="Line 182"/>
          <p:cNvSpPr>
            <a:spLocks noChangeShapeType="1"/>
          </p:cNvSpPr>
          <p:nvPr/>
        </p:nvSpPr>
        <p:spPr bwMode="auto">
          <a:xfrm flipH="1" flipV="1">
            <a:off x="7956376" y="1844600"/>
            <a:ext cx="813474" cy="121982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7" name="Text Box 179"/>
          <p:cNvSpPr txBox="1">
            <a:spLocks noChangeArrowheads="1"/>
          </p:cNvSpPr>
          <p:nvPr/>
        </p:nvSpPr>
        <p:spPr bwMode="auto">
          <a:xfrm>
            <a:off x="6475262" y="470000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1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8" name="Text Box 179"/>
          <p:cNvSpPr txBox="1">
            <a:spLocks noChangeArrowheads="1"/>
          </p:cNvSpPr>
          <p:nvPr/>
        </p:nvSpPr>
        <p:spPr bwMode="auto">
          <a:xfrm>
            <a:off x="8619008" y="2419567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5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9" name="Text Box 179"/>
          <p:cNvSpPr txBox="1">
            <a:spLocks noChangeArrowheads="1"/>
          </p:cNvSpPr>
          <p:nvPr/>
        </p:nvSpPr>
        <p:spPr bwMode="auto">
          <a:xfrm>
            <a:off x="8172921" y="2695092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3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0" name="Text Box 179"/>
          <p:cNvSpPr txBox="1">
            <a:spLocks noChangeArrowheads="1"/>
          </p:cNvSpPr>
          <p:nvPr/>
        </p:nvSpPr>
        <p:spPr bwMode="auto">
          <a:xfrm>
            <a:off x="5858332" y="865698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4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1" name="Text Box 179"/>
          <p:cNvSpPr txBox="1">
            <a:spLocks noChangeArrowheads="1"/>
          </p:cNvSpPr>
          <p:nvPr/>
        </p:nvSpPr>
        <p:spPr bwMode="auto">
          <a:xfrm>
            <a:off x="3707904" y="1732165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7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2" name="Line 182"/>
          <p:cNvSpPr>
            <a:spLocks noChangeShapeType="1"/>
          </p:cNvSpPr>
          <p:nvPr/>
        </p:nvSpPr>
        <p:spPr bwMode="auto">
          <a:xfrm flipH="1" flipV="1">
            <a:off x="1654890" y="1844599"/>
            <a:ext cx="2053013" cy="72231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3" name="Text Box 179"/>
          <p:cNvSpPr txBox="1">
            <a:spLocks noChangeArrowheads="1"/>
          </p:cNvSpPr>
          <p:nvPr/>
        </p:nvSpPr>
        <p:spPr bwMode="auto">
          <a:xfrm>
            <a:off x="8722541" y="3036887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6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98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</a:rPr>
              <a:t>Гусеницы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8723" y="4365104"/>
            <a:ext cx="9180512" cy="29264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9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Гладкая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сторона траков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служит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беговой дорожкой для опорных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катков.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внешней стороне трака имеются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грунтозацепы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увеличивающие сцепление его с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грунтом.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проушины траков запрессованы два стальных пальца 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привулканизированными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ним резиновыми втулками, которые за счет деформации резины позволяют тракам поворачиваться на 15 градусов относительно друг друга, что облегчает условия работы резины и обеспечивает отсутствие трения металла о металл,  повышая надежность работы шарниров. </a:t>
            </a:r>
          </a:p>
          <a:p>
            <a:pPr algn="just">
              <a:lnSpc>
                <a:spcPts val="19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На концы пальцев надеты скобы, выполненные из высокопрочной стали.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Скобы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закреплены с помощью болтов, при этом болт ввернут в скобу между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лысками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пальцев.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900"/>
              </a:lnSpc>
              <a:spcBef>
                <a:spcPct val="50000"/>
              </a:spcBef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3854" y="476672"/>
            <a:ext cx="4675246" cy="3933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Гусеницы – </a:t>
            </a:r>
            <a:r>
              <a:rPr lang="ru-RU" sz="2400" dirty="0" err="1">
                <a:latin typeface="Times New Roman" pitchFamily="18" charset="0"/>
                <a:cs typeface="Times New Roman" panose="02020603050405020304" pitchFamily="18" charset="0"/>
              </a:rPr>
              <a:t>мелкозвенчатые</a:t>
            </a:r>
            <a:r>
              <a:rPr lang="ru-RU" sz="2400" dirty="0">
                <a:latin typeface="Times New Roman" pitchFamily="18" charset="0"/>
                <a:cs typeface="Times New Roman" panose="02020603050405020304" pitchFamily="18" charset="0"/>
              </a:rPr>
              <a:t> ленты, состоящая каждая из 85 звеньев-траков,  связанных между собой шарнирно с помощью обрезиненных пальцев, скоб и болтов.</a:t>
            </a:r>
          </a:p>
          <a:p>
            <a:pPr algn="just">
              <a:lnSpc>
                <a:spcPct val="80000"/>
              </a:lnSpc>
            </a:pPr>
            <a:r>
              <a:rPr lang="ru-RU" sz="2400" dirty="0" smtClean="0">
                <a:latin typeface="Times New Roman" pitchFamily="18" charset="0"/>
                <a:cs typeface="Times New Roman" panose="02020603050405020304" pitchFamily="18" charset="0"/>
              </a:rPr>
              <a:t>   </a:t>
            </a:r>
            <a:r>
              <a:rPr lang="ru-RU" sz="2400" b="1" dirty="0" smtClean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anose="02020603050405020304" pitchFamily="18" charset="0"/>
              </a:rPr>
              <a:t>Трак – </a:t>
            </a:r>
            <a:r>
              <a:rPr lang="ru-RU" sz="2400" dirty="0">
                <a:latin typeface="Times New Roman" pitchFamily="18" charset="0"/>
                <a:cs typeface="Times New Roman" panose="02020603050405020304" pitchFamily="18" charset="0"/>
              </a:rPr>
              <a:t>штампованный из высококачественной стали, имеет две проушины для соединения траков и два гребня для предотвращения схода гусеницы с опорных катков и спадания ее с поддерживающих катков.</a:t>
            </a:r>
          </a:p>
        </p:txBody>
      </p:sp>
      <p:pic>
        <p:nvPicPr>
          <p:cNvPr id="6" name="Picture 128" descr="3C0593D7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16016" y="476672"/>
            <a:ext cx="4427985" cy="2088232"/>
          </a:xfrm>
          <a:prstGeom prst="rect">
            <a:avLst/>
          </a:prstGeom>
          <a:noFill/>
        </p:spPr>
      </p:pic>
      <p:pic>
        <p:nvPicPr>
          <p:cNvPr id="8" name="Picture 130" descr="532FDC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1392" y="2561688"/>
            <a:ext cx="4427985" cy="165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3383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</a:rPr>
              <a:t>Ведущие  колеса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11968" y="3284984"/>
            <a:ext cx="536408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Корпус ведущего колеса состоит из двух сваренных между собой стальных частей с фланцами для установки и крепления сменных зубчатых венцов.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Для повышения износостойкости на рабочие поверхности зубьев наплавлен слой твердого сплава.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Ведущее колесо устанавливается на хвостовик водила бортовой передачи шлицевой ступицей и крепится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водиле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пробкой, стопорящейся болтом и распорным конусом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-3854" y="476672"/>
            <a:ext cx="5223356" cy="29777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500"/>
              </a:lnSpc>
            </a:pPr>
            <a:r>
              <a:rPr lang="ru-RU" sz="2400" b="1" dirty="0">
                <a:latin typeface="Times New Roman" pitchFamily="18" charset="0"/>
              </a:rPr>
              <a:t>Служат </a:t>
            </a:r>
            <a:r>
              <a:rPr lang="ru-RU" sz="2400" dirty="0">
                <a:latin typeface="Times New Roman" pitchFamily="18" charset="0"/>
              </a:rPr>
              <a:t>для передачи вращения от двигателя через агрегаты силовой передачи для перематывания гусениц и сообщения корпусу машины </a:t>
            </a:r>
            <a:r>
              <a:rPr lang="ru-RU" sz="2400" dirty="0" smtClean="0">
                <a:latin typeface="Times New Roman" pitchFamily="18" charset="0"/>
              </a:rPr>
              <a:t>поступательного движения.</a:t>
            </a:r>
            <a:endParaRPr lang="ru-RU" sz="2400" dirty="0">
              <a:latin typeface="Times New Roman" pitchFamily="18" charset="0"/>
            </a:endParaRPr>
          </a:p>
          <a:p>
            <a:pPr algn="just">
              <a:lnSpc>
                <a:spcPts val="2500"/>
              </a:lnSpc>
            </a:pPr>
            <a:r>
              <a:rPr lang="ru-RU" sz="2400" dirty="0">
                <a:latin typeface="Times New Roman" pitchFamily="18" charset="0"/>
              </a:rPr>
              <a:t> Ведущее колесо сварно-литое, </a:t>
            </a:r>
            <a:r>
              <a:rPr lang="ru-RU" sz="2400" b="1" dirty="0">
                <a:latin typeface="Times New Roman" pitchFamily="18" charset="0"/>
              </a:rPr>
              <a:t>состоит</a:t>
            </a:r>
            <a:r>
              <a:rPr lang="ru-RU" sz="2400" dirty="0">
                <a:latin typeface="Times New Roman" pitchFamily="18" charset="0"/>
              </a:rPr>
              <a:t> из</a:t>
            </a:r>
            <a:r>
              <a:rPr lang="ru-RU" sz="2400" dirty="0" smtClean="0">
                <a:latin typeface="Times New Roman" pitchFamily="18" charset="0"/>
              </a:rPr>
              <a:t>: -</a:t>
            </a:r>
            <a:r>
              <a:rPr lang="ru-RU" sz="2400" dirty="0">
                <a:latin typeface="Times New Roman" pitchFamily="18" charset="0"/>
              </a:rPr>
              <a:t>корпуса (сваренного из двух частей</a:t>
            </a:r>
            <a:r>
              <a:rPr lang="ru-RU" sz="2400" dirty="0" smtClean="0">
                <a:latin typeface="Times New Roman" pitchFamily="18" charset="0"/>
              </a:rPr>
              <a:t>);</a:t>
            </a:r>
          </a:p>
          <a:p>
            <a:pPr algn="just">
              <a:lnSpc>
                <a:spcPts val="2500"/>
              </a:lnSpc>
            </a:pPr>
            <a:r>
              <a:rPr lang="ru-RU" sz="2400" dirty="0" smtClean="0">
                <a:latin typeface="Times New Roman" pitchFamily="18" charset="0"/>
              </a:rPr>
              <a:t>-двух зубчатых венцов.</a:t>
            </a:r>
            <a:endParaRPr lang="ru-RU" sz="2400" dirty="0">
              <a:latin typeface="Times New Roman" pitchFamily="18" charset="0"/>
            </a:endParaRPr>
          </a:p>
        </p:txBody>
      </p:sp>
      <p:pic>
        <p:nvPicPr>
          <p:cNvPr id="9" name="Picture 25" descr="B52F2BEC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219502" y="476672"/>
            <a:ext cx="3923484" cy="3028950"/>
          </a:xfrm>
          <a:prstGeom prst="rect">
            <a:avLst/>
          </a:prstGeom>
          <a:noFill/>
        </p:spPr>
      </p:pic>
      <p:pic>
        <p:nvPicPr>
          <p:cNvPr id="10" name="Picture 26" descr="58BF165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9502" y="3524136"/>
            <a:ext cx="3924498" cy="3333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59995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Опорные катки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8723" y="3776837"/>
            <a:ext cx="918051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Каток устанавливается на ось на шариковом и роликовом подшипниках, между которыми установлена распорная втулка, и крепится стопорной гайкой, которая фиксируется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стопором. 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ступице катка крепится болтами крышка с заправочным отверстием, закрытым пробкой с алюминиевой или фибровой прокладкой. Между крышкой и ступицей имеется резиновое уплотнительное кольцо. 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противо-положной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стороны ступица катка закрыта крышкой с лабиринтным уплотнением, резиновой манжетой и уплотнительным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кольцом. Крышки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катка установлены на сурик. Уплотнения предотвращают выброс смазки из катка, а также попадание воды и грязи в полость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ступицы. Через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заправочное отверстие в крышке катка заправляется смазка Литол-24.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-3854" y="476672"/>
            <a:ext cx="4675246" cy="3298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500"/>
              </a:lnSpc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Служат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распределения веса машины на опорную поверхность гусениц. </a:t>
            </a:r>
          </a:p>
          <a:p>
            <a:pPr algn="just">
              <a:lnSpc>
                <a:spcPts val="25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Каток  выполнен полым и герметичным.</a:t>
            </a:r>
          </a:p>
          <a:p>
            <a:pPr algn="just">
              <a:lnSpc>
                <a:spcPts val="25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Каток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из: </a:t>
            </a:r>
          </a:p>
          <a:p>
            <a:pPr algn="just">
              <a:lnSpc>
                <a:spcPts val="2500"/>
              </a:lnSpc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ступицы;</a:t>
            </a:r>
          </a:p>
          <a:p>
            <a:pPr algn="just">
              <a:lnSpc>
                <a:spcPts val="2500"/>
              </a:lnSpc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дисков и бандажа, сваренных между собой; </a:t>
            </a:r>
          </a:p>
          <a:p>
            <a:pPr algn="just">
              <a:lnSpc>
                <a:spcPts val="2500"/>
              </a:lnSpc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резиновой шины.</a:t>
            </a:r>
          </a:p>
        </p:txBody>
      </p:sp>
      <p:pic>
        <p:nvPicPr>
          <p:cNvPr id="9" name="Picture 16" descr="48F142FD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71392" y="476672"/>
            <a:ext cx="4472608" cy="3298339"/>
          </a:xfrm>
          <a:noFill/>
        </p:spPr>
      </p:pic>
    </p:spTree>
    <p:extLst>
      <p:ext uri="{BB962C8B-B14F-4D97-AF65-F5344CB8AC3E}">
        <p14:creationId xmlns:p14="http://schemas.microsoft.com/office/powerpoint/2010/main" val="4059995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</a:rPr>
              <a:t>Поддерживающие катки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30833" y="3380125"/>
            <a:ext cx="918051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Ступица катка изготовлена из алюминиевого сплава. В месте контакта с гребнями гусеницы в ступицу катка с обеих сторон ввернуты стальные гайки.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Поддерживающий каток установлен на оси кронштейна на двух шарикоподшипниках и крепится гайкой, которая фиксируется стопором. Между подшипниками установлены распорные втулки. К ступице катка крепится крышка с заправочным отверстием, закрытым пробкой с алюминиевой или фибровой прокладкой. Под крышку установлено резиновое уплотнительное кольцо. С противоположной стороны ступица катка закрыта крышкой с лабиринтным уплотнением, манжетой и уплотнительным кольцом. Крышки установлены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сурик. Уплотнения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предотвращают утечку масла из катка, а также попадание воды и грязи в полость ступицы.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1845" y="781745"/>
            <a:ext cx="479187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</a:rPr>
              <a:t>Предназначены</a:t>
            </a:r>
            <a:r>
              <a:rPr lang="ru-RU" sz="2400" dirty="0">
                <a:latin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</a:rPr>
              <a:t>для поддержания </a:t>
            </a:r>
            <a:r>
              <a:rPr lang="ru-RU" sz="2400" dirty="0">
                <a:latin typeface="Times New Roman" pitchFamily="18" charset="0"/>
              </a:rPr>
              <a:t>и направления верхних ветвей гусениц при их перематывании.</a:t>
            </a:r>
            <a:endParaRPr lang="ru-RU" sz="2400" b="1" dirty="0">
              <a:latin typeface="Times New Roman" pitchFamily="18" charset="0"/>
            </a:endParaRPr>
          </a:p>
          <a:p>
            <a:pPr algn="just"/>
            <a:r>
              <a:rPr lang="ru-RU" sz="2400" dirty="0">
                <a:latin typeface="Times New Roman" pitchFamily="18" charset="0"/>
              </a:rPr>
              <a:t>         Поддерживающий каток </a:t>
            </a:r>
            <a:r>
              <a:rPr lang="ru-RU" sz="2400" dirty="0" err="1">
                <a:latin typeface="Times New Roman" pitchFamily="18" charset="0"/>
              </a:rPr>
              <a:t>однобандажный</a:t>
            </a:r>
            <a:r>
              <a:rPr lang="ru-RU" sz="2400" dirty="0">
                <a:latin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</a:rPr>
              <a:t>с </a:t>
            </a:r>
            <a:r>
              <a:rPr lang="ru-RU" sz="2400" dirty="0" err="1" smtClean="0">
                <a:latin typeface="Times New Roman" pitchFamily="18" charset="0"/>
              </a:rPr>
              <a:t>привулкан</a:t>
            </a:r>
            <a:r>
              <a:rPr lang="ru-RU" sz="2400" dirty="0" smtClean="0">
                <a:latin typeface="Times New Roman" pitchFamily="18" charset="0"/>
              </a:rPr>
              <a:t>-</a:t>
            </a:r>
          </a:p>
          <a:p>
            <a:pPr algn="just"/>
            <a:r>
              <a:rPr lang="ru-RU" sz="2400" dirty="0" err="1" smtClean="0">
                <a:latin typeface="Times New Roman" pitchFamily="18" charset="0"/>
              </a:rPr>
              <a:t>изированной</a:t>
            </a:r>
            <a:r>
              <a:rPr lang="ru-RU" sz="2400" dirty="0" smtClean="0">
                <a:latin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</a:rPr>
              <a:t>резиновой шиной.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5" descr="2AF34BF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788024" y="491690"/>
            <a:ext cx="4355976" cy="28884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0520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</a:rPr>
              <a:t>Направляющие колеса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3855" y="476672"/>
            <a:ext cx="5007902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100"/>
              </a:lnSpc>
            </a:pPr>
            <a:r>
              <a:rPr lang="ru-RU" sz="2400" b="1" dirty="0">
                <a:latin typeface="Times New Roman" pitchFamily="18" charset="0"/>
              </a:rPr>
              <a:t>Служат </a:t>
            </a:r>
            <a:r>
              <a:rPr lang="ru-RU" sz="2400" dirty="0">
                <a:latin typeface="Times New Roman" pitchFamily="18" charset="0"/>
              </a:rPr>
              <a:t>для направления гусениц, а вместе с механизмом натяжения – для их натяжения. </a:t>
            </a:r>
          </a:p>
          <a:p>
            <a:pPr algn="just">
              <a:lnSpc>
                <a:spcPts val="2100"/>
              </a:lnSpc>
            </a:pPr>
            <a:r>
              <a:rPr lang="ru-RU" sz="2400" dirty="0">
                <a:latin typeface="Times New Roman" pitchFamily="18" charset="0"/>
              </a:rPr>
              <a:t>        Направляющее колесо сварено из двух фасонных дисков. Для придания жесткости между </a:t>
            </a:r>
            <a:r>
              <a:rPr lang="ru-RU" sz="2400" dirty="0" err="1">
                <a:latin typeface="Times New Roman" pitchFamily="18" charset="0"/>
              </a:rPr>
              <a:t>ободами</a:t>
            </a:r>
            <a:r>
              <a:rPr lang="ru-RU" sz="2400" dirty="0">
                <a:latin typeface="Times New Roman" pitchFamily="18" charset="0"/>
              </a:rPr>
              <a:t> колеса равномерно по периметру вварены ребра.</a:t>
            </a:r>
          </a:p>
          <a:p>
            <a:pPr algn="just">
              <a:lnSpc>
                <a:spcPts val="2100"/>
              </a:lnSpc>
            </a:pPr>
            <a:r>
              <a:rPr lang="ru-RU" sz="2400" dirty="0">
                <a:latin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</a:rPr>
              <a:t>     </a:t>
            </a:r>
            <a:r>
              <a:rPr lang="ru-RU" sz="2400" b="1" dirty="0" smtClean="0">
                <a:latin typeface="Times New Roman" pitchFamily="18" charset="0"/>
              </a:rPr>
              <a:t>Расположено</a:t>
            </a:r>
            <a:r>
              <a:rPr lang="ru-RU" sz="2400" dirty="0" smtClean="0">
                <a:latin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</a:rPr>
              <a:t>в кормовой части машины на оси кривошипа на шариковом и роликовом подшипниках и крепится гайкой, которая фиксируется стопором. Между подшипниками установлена распорная </a:t>
            </a:r>
            <a:r>
              <a:rPr lang="ru-RU" sz="2400" dirty="0" smtClean="0">
                <a:latin typeface="Times New Roman" pitchFamily="18" charset="0"/>
              </a:rPr>
              <a:t>втулка. Для </a:t>
            </a:r>
            <a:r>
              <a:rPr lang="ru-RU" sz="2400" dirty="0" err="1" smtClean="0">
                <a:latin typeface="Times New Roman" pitchFamily="18" charset="0"/>
              </a:rPr>
              <a:t>предотвра</a:t>
            </a:r>
            <a:r>
              <a:rPr lang="ru-RU" sz="2400" dirty="0" smtClean="0">
                <a:latin typeface="Times New Roman" pitchFamily="18" charset="0"/>
              </a:rPr>
              <a:t>-</a:t>
            </a:r>
          </a:p>
          <a:p>
            <a:pPr algn="just">
              <a:lnSpc>
                <a:spcPts val="2100"/>
              </a:lnSpc>
            </a:pPr>
            <a:r>
              <a:rPr lang="ru-RU" sz="2400" dirty="0" err="1" smtClean="0">
                <a:latin typeface="Times New Roman" pitchFamily="18" charset="0"/>
              </a:rPr>
              <a:t>щения</a:t>
            </a:r>
            <a:r>
              <a:rPr lang="ru-RU" sz="2400" dirty="0" smtClean="0">
                <a:latin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</a:rPr>
              <a:t>утечки смазки из ступицы, а также попадания воды и грязи внутрь ступица предохраняется </a:t>
            </a:r>
            <a:r>
              <a:rPr lang="ru-RU" sz="2400" dirty="0" smtClean="0">
                <a:latin typeface="Times New Roman" pitchFamily="18" charset="0"/>
              </a:rPr>
              <a:t>двумя </a:t>
            </a:r>
            <a:r>
              <a:rPr lang="ru-RU" sz="2400" dirty="0">
                <a:latin typeface="Times New Roman" pitchFamily="18" charset="0"/>
              </a:rPr>
              <a:t>крышками, лабиринтным уплотнением</a:t>
            </a:r>
            <a:r>
              <a:rPr lang="ru-RU" sz="2400" dirty="0" smtClean="0">
                <a:latin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</a:rPr>
              <a:t>самоподжимной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6" descr="580A1F8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04047" y="476673"/>
            <a:ext cx="4139953" cy="2880320"/>
          </a:xfrm>
          <a:prstGeom prst="rect">
            <a:avLst/>
          </a:prstGeom>
          <a:noFill/>
        </p:spPr>
      </p:pic>
      <p:pic>
        <p:nvPicPr>
          <p:cNvPr id="10" name="Picture 7" descr="D37F64A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7" y="2924944"/>
            <a:ext cx="4139953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-11968" y="5900788"/>
            <a:ext cx="9144000" cy="982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ru-RU" sz="2400" dirty="0" smtClean="0">
                <a:latin typeface="Times New Roman" pitchFamily="18" charset="0"/>
              </a:rPr>
              <a:t>манжетой</a:t>
            </a:r>
            <a:r>
              <a:rPr lang="ru-RU" sz="2400" dirty="0">
                <a:latin typeface="Times New Roman" pitchFamily="18" charset="0"/>
              </a:rPr>
              <a:t>, войлочным сальником и уплотнительными </a:t>
            </a:r>
            <a:r>
              <a:rPr lang="ru-RU" sz="2400" dirty="0" smtClean="0">
                <a:latin typeface="Times New Roman" pitchFamily="18" charset="0"/>
              </a:rPr>
              <a:t>кольцами. Для </a:t>
            </a:r>
            <a:r>
              <a:rPr lang="ru-RU" sz="2400" dirty="0">
                <a:latin typeface="Times New Roman" pitchFamily="18" charset="0"/>
              </a:rPr>
              <a:t>заправки смазки в ступицу в центре крышки имеется отверстие, закрываемое пробкой с алюминиевой или фибровой</a:t>
            </a:r>
            <a:r>
              <a:rPr lang="ru-RU" sz="2400" dirty="0"/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прокладкой</a:t>
            </a:r>
            <a:r>
              <a:rPr lang="ru-RU" sz="2400" dirty="0"/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20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909116" y="447055"/>
            <a:ext cx="7181751" cy="461665"/>
          </a:xfrm>
          <a:prstGeom prst="rect">
            <a:avLst/>
          </a:prstGeom>
          <a:solidFill>
            <a:srgbClr val="C00000"/>
          </a:solidFill>
          <a:ln w="57150" cmpd="thickThin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Контрольный опрос</a:t>
            </a:r>
            <a:endParaRPr lang="ru-RU" altLang="ru-RU" sz="2400" b="1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052736"/>
            <a:ext cx="91440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FF0000"/>
                </a:solidFill>
              </a:rPr>
              <a:t>1 ВАРИАНТ:</a:t>
            </a:r>
            <a:r>
              <a:rPr lang="ru-RU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3200" b="1" dirty="0" smtClean="0"/>
              <a:t>Назначение, общие </a:t>
            </a:r>
            <a:r>
              <a:rPr lang="ru-RU" sz="3200" b="1" dirty="0"/>
              <a:t>устройство, ТТХ </a:t>
            </a:r>
            <a:r>
              <a:rPr lang="ru-RU" sz="3200" b="1" dirty="0" smtClean="0"/>
              <a:t>двигателя УТД-20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just"/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3200" b="1" dirty="0" smtClean="0">
                <a:solidFill>
                  <a:srgbClr val="FF0000"/>
                </a:solidFill>
              </a:rPr>
              <a:t>2 </a:t>
            </a:r>
            <a:r>
              <a:rPr lang="ru-RU" sz="3200" b="1" dirty="0">
                <a:solidFill>
                  <a:srgbClr val="FF0000"/>
                </a:solidFill>
              </a:rPr>
              <a:t>ВАРИАНТ:</a:t>
            </a: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3200" b="1" dirty="0" smtClean="0">
                <a:cs typeface="Times New Roman" panose="02020603050405020304" pitchFamily="18" charset="0"/>
              </a:rPr>
              <a:t>Системы</a:t>
            </a:r>
            <a:r>
              <a:rPr lang="ru-RU" sz="3200" b="1" dirty="0" smtClean="0"/>
              <a:t> обеспечивающие работу двигателя УТД-20, их назначение и</a:t>
            </a:r>
            <a:r>
              <a:rPr lang="ru-RU" sz="3200" b="1" dirty="0"/>
              <a:t> общие устройство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just"/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3200" b="1" dirty="0" smtClean="0">
                <a:solidFill>
                  <a:srgbClr val="FF0000"/>
                </a:solidFill>
              </a:rPr>
              <a:t>3 ВАРИАНТ:</a:t>
            </a:r>
            <a:r>
              <a:rPr lang="ru-RU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3200" b="1" dirty="0" smtClean="0"/>
              <a:t>Порядок запуска подогревателя</a:t>
            </a:r>
            <a:r>
              <a:rPr lang="ru-RU" altLang="ru-RU" sz="3200" b="1" dirty="0" smtClean="0"/>
              <a:t>.</a:t>
            </a:r>
          </a:p>
          <a:p>
            <a:pPr algn="just"/>
            <a:endParaRPr lang="ru-RU" altLang="ru-RU" sz="3200" b="1" dirty="0" smtClean="0"/>
          </a:p>
          <a:p>
            <a:pPr algn="just"/>
            <a:r>
              <a:rPr lang="ru-RU" sz="3200" b="1" dirty="0" smtClean="0">
                <a:solidFill>
                  <a:srgbClr val="FF0000"/>
                </a:solidFill>
              </a:rPr>
              <a:t>4 </a:t>
            </a:r>
            <a:r>
              <a:rPr lang="ru-RU" sz="3200" b="1" dirty="0">
                <a:solidFill>
                  <a:srgbClr val="FF0000"/>
                </a:solidFill>
              </a:rPr>
              <a:t>ВАРИАНТ:</a:t>
            </a: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altLang="ru-RU" sz="3200" b="1" dirty="0">
                <a:cs typeface="Times New Roman" panose="02020603050405020304" pitchFamily="18" charset="0"/>
              </a:rPr>
              <a:t>Порядок запуска двигателя сжатым </a:t>
            </a:r>
            <a:r>
              <a:rPr lang="ru-RU" altLang="ru-RU" sz="3200" b="1" dirty="0" smtClean="0">
                <a:cs typeface="Times New Roman" panose="02020603050405020304" pitchFamily="18" charset="0"/>
              </a:rPr>
              <a:t>воздухом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ru-RU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62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bg1"/>
                </a:solidFill>
                <a:latin typeface="Times New Roman" pitchFamily="18" charset="0"/>
              </a:rPr>
              <a:t>Очистители и механизм натяжения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</a:rPr>
              <a:t>гусениц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3855" y="476672"/>
            <a:ext cx="5007902" cy="2251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100"/>
              </a:lnSpc>
            </a:pPr>
            <a:r>
              <a:rPr lang="ru-RU" sz="2400" b="1" dirty="0">
                <a:latin typeface="Times New Roman" pitchFamily="18" charset="0"/>
              </a:rPr>
              <a:t>Очистители (1)</a:t>
            </a:r>
            <a:r>
              <a:rPr lang="ru-RU" sz="2400" dirty="0">
                <a:latin typeface="Times New Roman" pitchFamily="18" charset="0"/>
              </a:rPr>
              <a:t> направляющих колес установлены на бортах машины в планках с пазами и крепятся четырьмя болтами. Для наиболее эффективной очистки колес от снега между очистителем и ободом колеса устанавливается зазор 3-5 мм.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39952" y="4869160"/>
            <a:ext cx="5004048" cy="1567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300"/>
              </a:lnSpc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 натяжения гусениц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состоит из кривошипа, корпуса механизма натяжения, кронштейна, червяка, червячного колеса и стопорного устройства.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332861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9" name="Picture 7" descr="580A1F8"/>
          <p:cNvPicPr>
            <a:picLocks noGrp="1" noChangeAspect="1" noChangeArrowheads="1"/>
          </p:cNvPicPr>
          <p:nvPr>
            <p:ph sz="half" idx="4294967295"/>
          </p:nvPr>
        </p:nvPicPr>
        <p:blipFill rotWithShape="1">
          <a:blip r:embed="rId2" cstate="print"/>
          <a:srcRect l="19235" t="20191" r="13102" b="41592"/>
          <a:stretch/>
        </p:blipFill>
        <p:spPr>
          <a:xfrm>
            <a:off x="5004047" y="503041"/>
            <a:ext cx="4127985" cy="3502023"/>
          </a:xfrm>
          <a:prstGeom prst="rect">
            <a:avLst/>
          </a:prstGeom>
          <a:noFill/>
        </p:spPr>
      </p:pic>
      <p:sp>
        <p:nvSpPr>
          <p:cNvPr id="11" name="Oval 14"/>
          <p:cNvSpPr>
            <a:spLocks noChangeArrowheads="1"/>
          </p:cNvSpPr>
          <p:nvPr/>
        </p:nvSpPr>
        <p:spPr bwMode="auto">
          <a:xfrm>
            <a:off x="7740352" y="2514600"/>
            <a:ext cx="914400" cy="9144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1</a:t>
            </a:r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 flipH="1" flipV="1">
            <a:off x="6516688" y="2924174"/>
            <a:ext cx="1223664" cy="4762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pic>
        <p:nvPicPr>
          <p:cNvPr id="13" name="Picture 10" descr="5949099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1968" y="2780928"/>
            <a:ext cx="4223928" cy="4077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Line 9"/>
          <p:cNvSpPr>
            <a:spLocks noChangeShapeType="1"/>
          </p:cNvSpPr>
          <p:nvPr/>
        </p:nvSpPr>
        <p:spPr bwMode="auto">
          <a:xfrm flipH="1" flipV="1">
            <a:off x="2472948" y="5594520"/>
            <a:ext cx="1739012" cy="4762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101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9273" y="34482"/>
            <a:ext cx="9144000" cy="51419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 eaLnBrk="0" hangingPunct="0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sz="3200" dirty="0">
                <a:solidFill>
                  <a:schemeClr val="bg1"/>
                </a:solidFill>
              </a:rPr>
              <a:t>механизм натяжения гусениц</a:t>
            </a:r>
            <a:endParaRPr lang="ru-RU" sz="3200" b="1" kern="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9274" y="548680"/>
            <a:ext cx="9108359" cy="38674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100"/>
              </a:lnSpc>
            </a:pPr>
            <a:r>
              <a:rPr lang="ru-RU" sz="2000" dirty="0">
                <a:latin typeface="Times New Roman" pitchFamily="18" charset="0"/>
                <a:cs typeface="Times New Roman" panose="02020603050405020304" pitchFamily="18" charset="0"/>
              </a:rPr>
              <a:t>При вращении шестигранной головки вала червяка вращается червячное колесо, которое поворачивает кривошип с направляющим колесом, изменяя степень натяжения гусеницы. Перед вращением червяка зубчатая муфта должна быть выведена из зацепления с корпусом механизма </a:t>
            </a:r>
            <a:r>
              <a:rPr lang="ru-RU" sz="2000" dirty="0" smtClean="0">
                <a:latin typeface="Times New Roman" pitchFamily="18" charset="0"/>
                <a:cs typeface="Times New Roman" panose="02020603050405020304" pitchFamily="18" charset="0"/>
              </a:rPr>
              <a:t>натяжения. Для </a:t>
            </a:r>
            <a:r>
              <a:rPr lang="ru-RU" sz="2000" dirty="0">
                <a:latin typeface="Times New Roman" pitchFamily="18" charset="0"/>
                <a:cs typeface="Times New Roman" panose="02020603050405020304" pitchFamily="18" charset="0"/>
              </a:rPr>
              <a:t>смазки в корпусе механизма натяжения имеется отверстие с пробкой. Уплотнительные кольца и манжета предохраняют полость червячного механизма от </a:t>
            </a:r>
            <a:r>
              <a:rPr lang="ru-RU" sz="2000" dirty="0" smtClean="0">
                <a:latin typeface="Times New Roman" pitchFamily="18" charset="0"/>
                <a:cs typeface="Times New Roman" panose="02020603050405020304" pitchFamily="18" charset="0"/>
              </a:rPr>
              <a:t>воды </a:t>
            </a:r>
            <a:r>
              <a:rPr lang="ru-RU" sz="2000" dirty="0">
                <a:latin typeface="Times New Roman" pitchFamily="18" charset="0"/>
                <a:cs typeface="Times New Roman" panose="02020603050405020304" pitchFamily="18" charset="0"/>
              </a:rPr>
              <a:t>и грязи.</a:t>
            </a:r>
          </a:p>
          <a:p>
            <a:pPr algn="just">
              <a:lnSpc>
                <a:spcPts val="21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Величина провисания гусениц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определяется замером расстояния от натянутой нити до полотна трака, лежащего на первом поддерживающем катке, и до полотна трака, расположенного посередине между первым и вторым поддерживающими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катками. Величина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провисания гусеницы определяется разностью полученных величин. Для регулировки провисания вращать червяк механизма натяжения ключом-трещоткой до тех пор, пока величина провисания не станет равной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6-8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мм.</a:t>
            </a:r>
            <a:r>
              <a:rPr lang="ru-RU" sz="2400" dirty="0"/>
              <a:t> </a:t>
            </a:r>
          </a:p>
          <a:p>
            <a:pPr algn="just">
              <a:lnSpc>
                <a:spcPts val="2100"/>
              </a:lnSpc>
            </a:pPr>
            <a:endParaRPr lang="ru-RU" sz="2400" dirty="0">
              <a:latin typeface="Times New Roman" pitchFamily="18" charset="0"/>
            </a:endParaRPr>
          </a:p>
        </p:txBody>
      </p:sp>
      <p:pic>
        <p:nvPicPr>
          <p:cNvPr id="5" name="Picture 4" descr="Натяж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42" y="4077072"/>
            <a:ext cx="9108358" cy="2780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2798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4198" y="0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bg1"/>
                </a:solidFill>
              </a:rPr>
              <a:t>Система </a:t>
            </a:r>
            <a:r>
              <a:rPr lang="ru-RU" sz="3200" dirty="0" err="1">
                <a:solidFill>
                  <a:schemeClr val="bg1"/>
                </a:solidFill>
              </a:rPr>
              <a:t>подрессоривания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smtClean="0">
                <a:solidFill>
                  <a:schemeClr val="bg1"/>
                </a:solidFill>
              </a:rPr>
              <a:t>БМП-2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637" y="1556792"/>
            <a:ext cx="4355976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3" y="563797"/>
            <a:ext cx="5424535" cy="6290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3" descr="3DC98B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35745" y="4591158"/>
            <a:ext cx="3022453" cy="2266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Line 9"/>
          <p:cNvSpPr>
            <a:spLocks noChangeShapeType="1"/>
          </p:cNvSpPr>
          <p:nvPr/>
        </p:nvSpPr>
        <p:spPr bwMode="auto">
          <a:xfrm flipH="1">
            <a:off x="7060010" y="1204999"/>
            <a:ext cx="107950" cy="171294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" name="Line 9"/>
          <p:cNvSpPr>
            <a:spLocks noChangeShapeType="1"/>
          </p:cNvSpPr>
          <p:nvPr/>
        </p:nvSpPr>
        <p:spPr bwMode="auto">
          <a:xfrm flipH="1">
            <a:off x="7221934" y="3284984"/>
            <a:ext cx="156234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>
            <a:off x="6043294" y="2636912"/>
            <a:ext cx="688946" cy="144016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>
            <a:off x="5004048" y="2780953"/>
            <a:ext cx="358775" cy="7921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" name="Line 9"/>
          <p:cNvSpPr>
            <a:spLocks noChangeShapeType="1"/>
          </p:cNvSpPr>
          <p:nvPr/>
        </p:nvSpPr>
        <p:spPr bwMode="auto">
          <a:xfrm flipV="1">
            <a:off x="7297918" y="4987820"/>
            <a:ext cx="1092975" cy="144016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4896098" y="2594096"/>
            <a:ext cx="215900" cy="2159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5919035" y="2421012"/>
            <a:ext cx="215900" cy="2159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8784281" y="3177034"/>
            <a:ext cx="215900" cy="2159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7113985" y="6427980"/>
            <a:ext cx="215900" cy="2159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7060010" y="1000871"/>
            <a:ext cx="215900" cy="2159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-5538" y="563797"/>
            <a:ext cx="3751879" cy="62863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3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</a:t>
            </a:r>
          </a:p>
          <a:p>
            <a:pPr algn="just">
              <a:lnSpc>
                <a:spcPts val="2300"/>
              </a:lnSpc>
            </a:pPr>
            <a:r>
              <a:rPr lang="ru-RU" sz="2400" dirty="0" err="1" smtClean="0">
                <a:latin typeface="Times New Roman" pitchFamily="18" charset="0"/>
                <a:cs typeface="Times New Roman" panose="02020603050405020304" pitchFamily="18" charset="0"/>
              </a:rPr>
              <a:t>подрессоривания</a:t>
            </a:r>
            <a:r>
              <a:rPr lang="ru-RU" sz="2400" dirty="0" smtClean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машины служит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независимая</a:t>
            </a:r>
          </a:p>
          <a:p>
            <a:pPr algn="just">
              <a:lnSpc>
                <a:spcPts val="23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торсионная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подвеска. Она </a:t>
            </a:r>
            <a:r>
              <a:rPr lang="ru-RU" sz="2400" b="1" dirty="0">
                <a:latin typeface="Times New Roman" pitchFamily="18" charset="0"/>
                <a:cs typeface="Times New Roman" panose="02020603050405020304" pitchFamily="18" charset="0"/>
              </a:rPr>
              <a:t>предназначена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</a:p>
          <a:p>
            <a:pPr algn="just">
              <a:lnSpc>
                <a:spcPts val="23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смягчения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толчков и ударов, воспринимаемых корпусом машины, при движении по неровной дороге или </a:t>
            </a:r>
            <a:r>
              <a:rPr lang="ru-RU" sz="2400" dirty="0" smtClean="0">
                <a:latin typeface="Times New Roman" pitchFamily="18" charset="0"/>
                <a:cs typeface="Times New Roman" panose="02020603050405020304" pitchFamily="18" charset="0"/>
              </a:rPr>
              <a:t>местности.</a:t>
            </a:r>
          </a:p>
          <a:p>
            <a:pPr algn="just">
              <a:lnSpc>
                <a:spcPts val="2300"/>
              </a:lnSpc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Подвеска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состоит из:</a:t>
            </a:r>
          </a:p>
          <a:p>
            <a:pPr algn="just">
              <a:lnSpc>
                <a:spcPts val="23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двенадцати торсионных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валов;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3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двенадцати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балансиров;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3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3-двенадцати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кронштейнов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подвески;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3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четырех резиновых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упоров и  четырех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пружинных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упоров;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3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шести гидравлических </a:t>
            </a:r>
            <a:r>
              <a:rPr lang="ru-RU" sz="2400" dirty="0" smtClean="0">
                <a:latin typeface="Times New Roman" pitchFamily="18" charset="0"/>
                <a:cs typeface="Times New Roman" panose="02020603050405020304" pitchFamily="18" charset="0"/>
              </a:rPr>
              <a:t>амортизаторов. </a:t>
            </a:r>
            <a:endParaRPr lang="ru-RU" sz="2400" dirty="0">
              <a:latin typeface="Times New Roman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19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</a:rPr>
              <a:t>Торсионные валы</a:t>
            </a:r>
            <a:r>
              <a:rPr lang="ru-RU" sz="4000" dirty="0">
                <a:solidFill>
                  <a:srgbClr val="3333FF"/>
                </a:solidFill>
              </a:rPr>
              <a:t> </a:t>
            </a:r>
            <a:endParaRPr lang="ru-RU" alt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732" y="792088"/>
            <a:ext cx="503040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упругими элементами подвески. Они представляют собой длинные стальные стержни цилиндрической формы с малой и большой шлицованными головками, и размещаются поперек машины над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днищем.	Одной головкой торсионный вал входит в шлицевое отверстие трубы балансира, а другой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4" descr="5FA634D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038725" y="792088"/>
            <a:ext cx="4105275" cy="328498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3732" y="4081332"/>
            <a:ext cx="91356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 шлицевую втулку кронштейна подвески, приваренного к противоположному борту корпуса машины. Удерживаются от продольного смещения в трубе балансира и в кронштейне подвески крышками и болтами, ввертываемыми в резьбовые отверстия на торцах торсионных валов. Не взаимозаменяемы по бортам, маркируются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Пр. и Лев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5119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</a:rPr>
              <a:t>Балансир</a:t>
            </a:r>
            <a:r>
              <a:rPr lang="ru-RU" sz="4000" dirty="0" smtClean="0">
                <a:solidFill>
                  <a:srgbClr val="3333FF"/>
                </a:solidFill>
              </a:rPr>
              <a:t> </a:t>
            </a:r>
            <a:endParaRPr lang="ru-RU" alt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732" y="792088"/>
            <a:ext cx="503040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</a:rPr>
              <a:t>Выполнен из стали. Стержень, труба балансира, а также ось катка – пустотелые. Отверстие в стержне  балансира закрыто пробкой. Внутри трубы балансира имеются шлицы для соединения с торсионным валом. Труба балансира установлена на двух втулках, запрессованных в отверстия кронштейна подвески. </a:t>
            </a:r>
            <a:r>
              <a:rPr lang="ru-RU" sz="2400" dirty="0" smtClean="0">
                <a:latin typeface="Times New Roman" pitchFamily="18" charset="0"/>
              </a:rPr>
              <a:t>        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4" descr="5FA634D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038725" y="792088"/>
            <a:ext cx="4105275" cy="328498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3257" y="4077072"/>
            <a:ext cx="9144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</a:rPr>
              <a:t>      При </a:t>
            </a:r>
            <a:r>
              <a:rPr lang="ru-RU" sz="2400" dirty="0">
                <a:latin typeface="Times New Roman" pitchFamily="18" charset="0"/>
              </a:rPr>
              <a:t>наезде машины на препятствие балансир поворачивается и закручивает торсионный вал, вследствие чего толчки и удары, воспринимаемые корпусом машины, смягчаются.</a:t>
            </a:r>
          </a:p>
          <a:p>
            <a:pPr algn="just"/>
            <a:r>
              <a:rPr lang="ru-RU" sz="2400" dirty="0">
                <a:latin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</a:rPr>
              <a:t>    Для </a:t>
            </a:r>
            <a:r>
              <a:rPr lang="ru-RU" sz="2400" dirty="0">
                <a:latin typeface="Times New Roman" pitchFamily="18" charset="0"/>
              </a:rPr>
              <a:t>исключения изгиба балансира в случае сильных боковых ударов катков о препятствия на обоих бортах около передних катков приварены ограничители.  </a:t>
            </a:r>
          </a:p>
          <a:p>
            <a:pPr algn="just"/>
            <a:r>
              <a:rPr lang="ru-RU" sz="2400" dirty="0">
                <a:latin typeface="Times New Roman" pitchFamily="18" charset="0"/>
              </a:rPr>
              <a:t>     Балансиры имеют площадки для упора.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102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897"/>
            <a:ext cx="53403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3333FF"/>
                </a:solidFill>
                <a:latin typeface="Times New Roman" pitchFamily="18" charset="0"/>
              </a:rPr>
              <a:t>Кронштейн подвески</a:t>
            </a:r>
            <a:r>
              <a:rPr lang="ru-RU" sz="2400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</a:rPr>
              <a:t>приварен к бортовому листу и днищу машины. Во внутренней полости кронштейна имеются две расточки </a:t>
            </a:r>
            <a:r>
              <a:rPr lang="ru-RU" sz="2400" dirty="0" smtClean="0">
                <a:latin typeface="Times New Roman" pitchFamily="18" charset="0"/>
              </a:rPr>
              <a:t>для запрессовки </a:t>
            </a:r>
            <a:r>
              <a:rPr lang="ru-RU" sz="2400" dirty="0">
                <a:latin typeface="Times New Roman" pitchFamily="18" charset="0"/>
              </a:rPr>
              <a:t>втулок и шлицы для малой головки торсионного вала. Для смазки втулок в кронштейнах подвески на борту машины имеются отверстия, которые </a:t>
            </a:r>
            <a:r>
              <a:rPr lang="ru-RU" sz="2400" dirty="0" smtClean="0">
                <a:latin typeface="Times New Roman" pitchFamily="18" charset="0"/>
              </a:rPr>
              <a:t>закрываются </a:t>
            </a:r>
            <a:r>
              <a:rPr lang="ru-RU" sz="2400" dirty="0">
                <a:latin typeface="Times New Roman" pitchFamily="18" charset="0"/>
              </a:rPr>
              <a:t>пробками</a:t>
            </a:r>
            <a:r>
              <a:rPr lang="ru-RU" sz="2400" dirty="0" smtClean="0">
                <a:latin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54140" y="4988857"/>
            <a:ext cx="62855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4" descr="опор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40356" y="0"/>
            <a:ext cx="3779912" cy="3241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упор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732" y="3423217"/>
            <a:ext cx="3757540" cy="3434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781272" y="3423217"/>
            <a:ext cx="536272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24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Пружинные упоры</a:t>
            </a:r>
            <a:r>
              <a:rPr lang="ru-RU" sz="24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резиновые упоры</a:t>
            </a:r>
            <a:r>
              <a:rPr lang="ru-RU" sz="24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ограничива­ют ход балансиров. Пружинные упоры установлены над первыми и шестыми опорными катками. Они состоят из пружи­ны, основания, бойка, болта и стопорной шайбы. Резиновые упо­ры установлены над вторыми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четвертыми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катками.</a:t>
            </a:r>
          </a:p>
        </p:txBody>
      </p:sp>
    </p:spTree>
    <p:extLst>
      <p:ext uri="{BB962C8B-B14F-4D97-AF65-F5344CB8AC3E}">
        <p14:creationId xmlns:p14="http://schemas.microsoft.com/office/powerpoint/2010/main" val="1045453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Гидравлические амортизаторы</a:t>
            </a:r>
            <a:endParaRPr lang="ru-RU" altLang="ru-RU" sz="32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792088"/>
            <a:ext cx="60121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</a:rPr>
              <a:t>служат</a:t>
            </a:r>
            <a:r>
              <a:rPr lang="ru-RU" sz="2400" dirty="0"/>
              <a:t> </a:t>
            </a:r>
            <a:r>
              <a:rPr lang="ru-RU" sz="2400" dirty="0">
                <a:latin typeface="Times New Roman" pitchFamily="18" charset="0"/>
              </a:rPr>
              <a:t>для гашения колебаний машины, </a:t>
            </a:r>
            <a:r>
              <a:rPr lang="ru-RU" sz="2400" dirty="0" smtClean="0">
                <a:latin typeface="Times New Roman" pitchFamily="18" charset="0"/>
              </a:rPr>
              <a:t>возникающих </a:t>
            </a:r>
            <a:r>
              <a:rPr lang="ru-RU" sz="2400" dirty="0">
                <a:latin typeface="Times New Roman" pitchFamily="18" charset="0"/>
              </a:rPr>
              <a:t>при ее движении.</a:t>
            </a:r>
            <a:endParaRPr lang="ru-RU" sz="2400" b="1" dirty="0">
              <a:latin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</a:rPr>
              <a:t>Устройство гидравлического амортизатора:</a:t>
            </a:r>
          </a:p>
          <a:p>
            <a:r>
              <a:rPr lang="ru-RU" sz="2400" dirty="0">
                <a:latin typeface="Times New Roman" pitchFamily="18" charset="0"/>
              </a:rPr>
              <a:t>1 </a:t>
            </a:r>
            <a:r>
              <a:rPr lang="ru-RU" sz="2400" dirty="0" smtClean="0">
                <a:latin typeface="Times New Roman" pitchFamily="18" charset="0"/>
              </a:rPr>
              <a:t>–корпус;</a:t>
            </a:r>
            <a:endParaRPr lang="ru-RU" sz="2400" dirty="0">
              <a:latin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</a:rPr>
              <a:t>2 </a:t>
            </a:r>
            <a:r>
              <a:rPr lang="ru-RU" sz="2400" dirty="0" smtClean="0">
                <a:latin typeface="Times New Roman" pitchFamily="18" charset="0"/>
              </a:rPr>
              <a:t>-</a:t>
            </a:r>
            <a:r>
              <a:rPr lang="ru-RU" sz="2400" dirty="0">
                <a:latin typeface="Times New Roman" pitchFamily="18" charset="0"/>
              </a:rPr>
              <a:t>корпус уплотнения с </a:t>
            </a:r>
            <a:r>
              <a:rPr lang="ru-RU" sz="2400" dirty="0" smtClean="0">
                <a:latin typeface="Times New Roman" pitchFamily="18" charset="0"/>
              </a:rPr>
              <a:t>опорой;</a:t>
            </a:r>
            <a:endParaRPr lang="ru-RU" sz="2400" dirty="0">
              <a:latin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</a:rPr>
              <a:t>3-проушина;</a:t>
            </a:r>
            <a:endParaRPr lang="ru-RU" sz="2400" dirty="0">
              <a:latin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</a:rPr>
              <a:t>4-рабочий цилиндр;</a:t>
            </a:r>
            <a:endParaRPr lang="ru-RU" sz="2400" dirty="0">
              <a:latin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</a:rPr>
              <a:t>5-поршень;</a:t>
            </a:r>
            <a:endParaRPr lang="ru-RU" sz="2400" dirty="0">
              <a:latin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</a:rPr>
              <a:t>6-клапан сжатия;</a:t>
            </a:r>
            <a:endParaRPr lang="ru-RU" sz="2400" dirty="0">
              <a:latin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</a:rPr>
              <a:t>7-клапан отдачи;</a:t>
            </a:r>
            <a:endParaRPr lang="ru-RU" sz="2400" dirty="0">
              <a:latin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</a:rPr>
              <a:t>8-кожух;</a:t>
            </a:r>
          </a:p>
          <a:p>
            <a:r>
              <a:rPr lang="ru-RU" sz="2400" dirty="0" smtClean="0">
                <a:latin typeface="Times New Roman" pitchFamily="18" charset="0"/>
              </a:rPr>
              <a:t>9-серьга;</a:t>
            </a:r>
          </a:p>
          <a:p>
            <a:r>
              <a:rPr lang="ru-RU" sz="2400" dirty="0" smtClean="0">
                <a:latin typeface="Times New Roman" pitchFamily="18" charset="0"/>
              </a:rPr>
              <a:t>Объем </a:t>
            </a:r>
            <a:r>
              <a:rPr lang="ru-RU" sz="2400" dirty="0">
                <a:latin typeface="Times New Roman" pitchFamily="18" charset="0"/>
              </a:rPr>
              <a:t>рабочей жидкости (50% турбинного и 50% трансформаторного масла) 760 см3</a:t>
            </a:r>
          </a:p>
        </p:txBody>
      </p:sp>
      <p:pic>
        <p:nvPicPr>
          <p:cNvPr id="5" name="Picture 7" descr="аморт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56176" y="866407"/>
            <a:ext cx="2987824" cy="5948800"/>
          </a:xfrm>
          <a:prstGeom prst="rect">
            <a:avLst/>
          </a:prstGeom>
          <a:noFill/>
        </p:spPr>
      </p:pic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6319344" y="3872672"/>
            <a:ext cx="288925" cy="215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/>
              <a:t>1</a:t>
            </a:r>
          </a:p>
        </p:txBody>
      </p:sp>
      <p:sp>
        <p:nvSpPr>
          <p:cNvPr id="8" name="Line 12"/>
          <p:cNvSpPr>
            <a:spLocks noChangeShapeType="1"/>
          </p:cNvSpPr>
          <p:nvPr/>
        </p:nvSpPr>
        <p:spPr bwMode="auto">
          <a:xfrm>
            <a:off x="6370638" y="3355493"/>
            <a:ext cx="1225698" cy="56107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" name="Rectangle 14"/>
          <p:cNvSpPr>
            <a:spLocks noChangeArrowheads="1"/>
          </p:cNvSpPr>
          <p:nvPr/>
        </p:nvSpPr>
        <p:spPr bwMode="auto">
          <a:xfrm>
            <a:off x="8711716" y="5949280"/>
            <a:ext cx="287337" cy="2873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3</a:t>
            </a:r>
          </a:p>
        </p:txBody>
      </p:sp>
      <p:sp>
        <p:nvSpPr>
          <p:cNvPr id="10" name="Line 15"/>
          <p:cNvSpPr>
            <a:spLocks noChangeShapeType="1"/>
          </p:cNvSpPr>
          <p:nvPr/>
        </p:nvSpPr>
        <p:spPr bwMode="auto">
          <a:xfrm flipH="1">
            <a:off x="7777162" y="6092949"/>
            <a:ext cx="934553" cy="504031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" name="Line 16"/>
          <p:cNvSpPr>
            <a:spLocks noChangeShapeType="1"/>
          </p:cNvSpPr>
          <p:nvPr/>
        </p:nvSpPr>
        <p:spPr bwMode="auto">
          <a:xfrm>
            <a:off x="6768305" y="4922010"/>
            <a:ext cx="576263" cy="5048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2" name="Rectangle 17"/>
          <p:cNvSpPr>
            <a:spLocks noChangeArrowheads="1"/>
          </p:cNvSpPr>
          <p:nvPr/>
        </p:nvSpPr>
        <p:spPr bwMode="auto">
          <a:xfrm>
            <a:off x="6603724" y="4706110"/>
            <a:ext cx="215900" cy="215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6</a:t>
            </a:r>
          </a:p>
        </p:txBody>
      </p:sp>
      <p:sp>
        <p:nvSpPr>
          <p:cNvPr id="13" name="Line 18"/>
          <p:cNvSpPr>
            <a:spLocks noChangeShapeType="1"/>
          </p:cNvSpPr>
          <p:nvPr/>
        </p:nvSpPr>
        <p:spPr bwMode="auto">
          <a:xfrm>
            <a:off x="6407944" y="5176251"/>
            <a:ext cx="792162" cy="2889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" name="Rectangle 19"/>
          <p:cNvSpPr>
            <a:spLocks noChangeArrowheads="1"/>
          </p:cNvSpPr>
          <p:nvPr/>
        </p:nvSpPr>
        <p:spPr bwMode="auto">
          <a:xfrm>
            <a:off x="6156176" y="5068301"/>
            <a:ext cx="288925" cy="215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/>
              <a:t>7</a:t>
            </a:r>
          </a:p>
        </p:txBody>
      </p:sp>
      <p:sp>
        <p:nvSpPr>
          <p:cNvPr id="15" name="Line 20"/>
          <p:cNvSpPr>
            <a:spLocks noChangeShapeType="1"/>
          </p:cNvSpPr>
          <p:nvPr/>
        </p:nvSpPr>
        <p:spPr bwMode="auto">
          <a:xfrm flipH="1">
            <a:off x="8100392" y="4292601"/>
            <a:ext cx="719757" cy="3603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6" name="Rectangle 21"/>
          <p:cNvSpPr>
            <a:spLocks noChangeArrowheads="1"/>
          </p:cNvSpPr>
          <p:nvPr/>
        </p:nvSpPr>
        <p:spPr bwMode="auto">
          <a:xfrm>
            <a:off x="8820149" y="4113213"/>
            <a:ext cx="239713" cy="215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5</a:t>
            </a:r>
          </a:p>
        </p:txBody>
      </p:sp>
      <p:sp>
        <p:nvSpPr>
          <p:cNvPr id="17" name="Line 23"/>
          <p:cNvSpPr>
            <a:spLocks noChangeShapeType="1"/>
          </p:cNvSpPr>
          <p:nvPr/>
        </p:nvSpPr>
        <p:spPr bwMode="auto">
          <a:xfrm>
            <a:off x="6603725" y="4024520"/>
            <a:ext cx="416200" cy="5397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8" name="Rectangle 24"/>
          <p:cNvSpPr>
            <a:spLocks noChangeArrowheads="1"/>
          </p:cNvSpPr>
          <p:nvPr/>
        </p:nvSpPr>
        <p:spPr bwMode="auto">
          <a:xfrm>
            <a:off x="6193665" y="1771650"/>
            <a:ext cx="288925" cy="2889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/>
              <a:t>8</a:t>
            </a:r>
          </a:p>
        </p:txBody>
      </p:sp>
      <p:sp>
        <p:nvSpPr>
          <p:cNvPr id="19" name="Line 25"/>
          <p:cNvSpPr>
            <a:spLocks noChangeShapeType="1"/>
          </p:cNvSpPr>
          <p:nvPr/>
        </p:nvSpPr>
        <p:spPr bwMode="auto">
          <a:xfrm>
            <a:off x="6338127" y="2060575"/>
            <a:ext cx="358775" cy="50323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" name="Rectangle 26"/>
          <p:cNvSpPr>
            <a:spLocks noChangeArrowheads="1"/>
          </p:cNvSpPr>
          <p:nvPr/>
        </p:nvSpPr>
        <p:spPr bwMode="auto">
          <a:xfrm>
            <a:off x="8854107" y="1125537"/>
            <a:ext cx="277553" cy="2873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/>
              <a:t>9</a:t>
            </a:r>
          </a:p>
        </p:txBody>
      </p:sp>
      <p:sp>
        <p:nvSpPr>
          <p:cNvPr id="21" name="Line 27"/>
          <p:cNvSpPr>
            <a:spLocks noChangeShapeType="1"/>
          </p:cNvSpPr>
          <p:nvPr/>
        </p:nvSpPr>
        <p:spPr bwMode="auto">
          <a:xfrm flipH="1">
            <a:off x="8341032" y="1296297"/>
            <a:ext cx="504032" cy="5418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8" name="Rectangle 9"/>
          <p:cNvSpPr>
            <a:spLocks noChangeArrowheads="1"/>
          </p:cNvSpPr>
          <p:nvPr/>
        </p:nvSpPr>
        <p:spPr bwMode="auto">
          <a:xfrm>
            <a:off x="6129120" y="3158643"/>
            <a:ext cx="288925" cy="215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991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8926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</a:rPr>
              <a:t>Техническое обслуживание ходовой 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</a:rPr>
              <a:t>части</a:t>
            </a:r>
            <a:endParaRPr lang="ru-RU" alt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274888" y="2947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8926" y="469076"/>
            <a:ext cx="9144000" cy="6581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200"/>
              </a:lnSpc>
            </a:pPr>
            <a:r>
              <a:rPr lang="ru-RU" sz="2400" b="1" dirty="0">
                <a:latin typeface="Times New Roman" pitchFamily="18" charset="0"/>
              </a:rPr>
              <a:t>При КО перед выходом машины и на остановках:</a:t>
            </a:r>
            <a:endParaRPr lang="ru-RU" sz="2400" dirty="0">
              <a:latin typeface="Times New Roman" pitchFamily="18" charset="0"/>
            </a:endParaRPr>
          </a:p>
          <a:p>
            <a:pPr algn="just">
              <a:lnSpc>
                <a:spcPts val="2200"/>
              </a:lnSpc>
            </a:pPr>
            <a:r>
              <a:rPr lang="ru-RU" sz="2400" dirty="0">
                <a:latin typeface="Times New Roman" pitchFamily="18" charset="0"/>
              </a:rPr>
              <a:t>- внешним осмотром проверить состояние гусениц, скоб, болтов;</a:t>
            </a:r>
          </a:p>
          <a:p>
            <a:pPr algn="just">
              <a:lnSpc>
                <a:spcPts val="2200"/>
              </a:lnSpc>
              <a:buFontTx/>
              <a:buChar char="-"/>
            </a:pPr>
            <a:r>
              <a:rPr lang="ru-RU" sz="2400" dirty="0">
                <a:latin typeface="Times New Roman" pitchFamily="18" charset="0"/>
              </a:rPr>
              <a:t>проверить крепление пробок смазочных отверстий в узлах ходовой части (допускается выход масла через </a:t>
            </a:r>
            <a:r>
              <a:rPr lang="ru-RU" sz="2400" dirty="0" smtClean="0">
                <a:latin typeface="Times New Roman" pitchFamily="18" charset="0"/>
              </a:rPr>
              <a:t>лабиринтные </a:t>
            </a:r>
            <a:r>
              <a:rPr lang="ru-RU" sz="2400" dirty="0">
                <a:latin typeface="Times New Roman" pitchFamily="18" charset="0"/>
              </a:rPr>
              <a:t>уплотнения поддерживающих катков в виде отдельных капель).</a:t>
            </a:r>
          </a:p>
          <a:p>
            <a:pPr algn="just">
              <a:lnSpc>
                <a:spcPts val="2200"/>
              </a:lnSpc>
            </a:pPr>
            <a:r>
              <a:rPr lang="ru-RU" sz="2400" b="1" dirty="0" smtClean="0">
                <a:latin typeface="Times New Roman" pitchFamily="18" charset="0"/>
              </a:rPr>
              <a:t>При </a:t>
            </a:r>
            <a:r>
              <a:rPr lang="ru-RU" sz="2400" b="1" dirty="0">
                <a:latin typeface="Times New Roman" pitchFamily="18" charset="0"/>
              </a:rPr>
              <a:t>ЕТО </a:t>
            </a:r>
            <a:r>
              <a:rPr lang="ru-RU" sz="2400" dirty="0">
                <a:latin typeface="Times New Roman" pitchFamily="18" charset="0"/>
              </a:rPr>
              <a:t>выполнить работы КО и дополнительно:</a:t>
            </a:r>
          </a:p>
          <a:p>
            <a:pPr marL="342900" indent="-342900" algn="just">
              <a:lnSpc>
                <a:spcPts val="2200"/>
              </a:lnSpc>
              <a:buFontTx/>
              <a:buChar char="-"/>
            </a:pPr>
            <a:r>
              <a:rPr lang="ru-RU" sz="2400" dirty="0" smtClean="0">
                <a:latin typeface="Times New Roman" pitchFamily="18" charset="0"/>
              </a:rPr>
              <a:t>проверить </a:t>
            </a:r>
            <a:r>
              <a:rPr lang="ru-RU" sz="2400" dirty="0">
                <a:latin typeface="Times New Roman" pitchFamily="18" charset="0"/>
              </a:rPr>
              <a:t>крепление пробок заправочных отверстий </a:t>
            </a:r>
            <a:r>
              <a:rPr lang="ru-RU" sz="2400" dirty="0" smtClean="0">
                <a:latin typeface="Times New Roman" pitchFamily="18" charset="0"/>
              </a:rPr>
              <a:t>катков и колес.</a:t>
            </a:r>
          </a:p>
          <a:p>
            <a:pPr algn="just">
              <a:lnSpc>
                <a:spcPts val="2200"/>
              </a:lnSpc>
            </a:pPr>
            <a:r>
              <a:rPr lang="ru-RU" sz="2400" b="1" dirty="0">
                <a:latin typeface="Times New Roman" pitchFamily="18" charset="0"/>
              </a:rPr>
              <a:t>При ТО №1 </a:t>
            </a:r>
            <a:r>
              <a:rPr lang="ru-RU" sz="2400" dirty="0">
                <a:latin typeface="Times New Roman" pitchFamily="18" charset="0"/>
              </a:rPr>
              <a:t>выполнить работы ЕТО и дополнительно:</a:t>
            </a:r>
          </a:p>
          <a:p>
            <a:pPr algn="just">
              <a:lnSpc>
                <a:spcPts val="2200"/>
              </a:lnSpc>
            </a:pPr>
            <a:r>
              <a:rPr lang="ru-RU" sz="2400" dirty="0">
                <a:latin typeface="Times New Roman" pitchFamily="18" charset="0"/>
              </a:rPr>
              <a:t>- дозаправить смазкой втулки труб балансиров;</a:t>
            </a:r>
          </a:p>
          <a:p>
            <a:pPr algn="just">
              <a:lnSpc>
                <a:spcPts val="2200"/>
              </a:lnSpc>
            </a:pPr>
            <a:r>
              <a:rPr lang="ru-RU" sz="2400" dirty="0">
                <a:latin typeface="Times New Roman" pitchFamily="18" charset="0"/>
              </a:rPr>
              <a:t>- дозаправить смазкой подшипники поддерживающих и </a:t>
            </a:r>
            <a:r>
              <a:rPr lang="ru-RU" sz="2400" dirty="0" smtClean="0">
                <a:latin typeface="Times New Roman" pitchFamily="18" charset="0"/>
              </a:rPr>
              <a:t>опорных </a:t>
            </a:r>
            <a:r>
              <a:rPr lang="ru-RU" sz="2400" dirty="0">
                <a:latin typeface="Times New Roman" pitchFamily="18" charset="0"/>
              </a:rPr>
              <a:t>катков и направляющих колес;</a:t>
            </a:r>
          </a:p>
          <a:p>
            <a:pPr algn="just">
              <a:lnSpc>
                <a:spcPts val="2200"/>
              </a:lnSpc>
            </a:pPr>
            <a:r>
              <a:rPr lang="ru-RU" sz="2400" dirty="0">
                <a:latin typeface="Times New Roman" pitchFamily="18" charset="0"/>
              </a:rPr>
              <a:t>- дозаправить смазкой механизм натяжения гусениц;</a:t>
            </a:r>
          </a:p>
          <a:p>
            <a:pPr algn="just">
              <a:lnSpc>
                <a:spcPts val="2200"/>
              </a:lnSpc>
            </a:pPr>
            <a:r>
              <a:rPr lang="ru-RU" sz="2400" dirty="0">
                <a:latin typeface="Times New Roman" pitchFamily="18" charset="0"/>
              </a:rPr>
              <a:t>- дозаправить смазкой верхние проушины </a:t>
            </a:r>
            <a:r>
              <a:rPr lang="ru-RU" sz="2400" dirty="0" err="1" smtClean="0">
                <a:latin typeface="Times New Roman" pitchFamily="18" charset="0"/>
              </a:rPr>
              <a:t>гидроамортизаторов</a:t>
            </a:r>
            <a:r>
              <a:rPr lang="ru-RU" sz="2400" dirty="0">
                <a:latin typeface="Times New Roman" pitchFamily="18" charset="0"/>
              </a:rPr>
              <a:t>;</a:t>
            </a:r>
          </a:p>
          <a:p>
            <a:pPr algn="just">
              <a:lnSpc>
                <a:spcPts val="2200"/>
              </a:lnSpc>
            </a:pPr>
            <a:r>
              <a:rPr lang="ru-RU" sz="2400" dirty="0">
                <a:latin typeface="Times New Roman" pitchFamily="18" charset="0"/>
              </a:rPr>
              <a:t>- подтянуть пробки крепления ведущих колёс на </a:t>
            </a:r>
            <a:r>
              <a:rPr lang="ru-RU" sz="2400" dirty="0" err="1">
                <a:latin typeface="Times New Roman" pitchFamily="18" charset="0"/>
              </a:rPr>
              <a:t>водилах</a:t>
            </a:r>
            <a:r>
              <a:rPr lang="ru-RU" sz="2400" dirty="0">
                <a:latin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</a:rPr>
              <a:t>бортовых </a:t>
            </a:r>
            <a:r>
              <a:rPr lang="ru-RU" sz="2400" dirty="0">
                <a:latin typeface="Times New Roman" pitchFamily="18" charset="0"/>
              </a:rPr>
              <a:t>редукторов;</a:t>
            </a:r>
          </a:p>
          <a:p>
            <a:pPr algn="just">
              <a:lnSpc>
                <a:spcPts val="2200"/>
              </a:lnSpc>
            </a:pPr>
            <a:r>
              <a:rPr lang="ru-RU" sz="2400" dirty="0">
                <a:latin typeface="Times New Roman" pitchFamily="18" charset="0"/>
              </a:rPr>
              <a:t>- проверить затяжку болтов крепления скоб гусеницы и  </a:t>
            </a:r>
            <a:r>
              <a:rPr lang="ru-RU" sz="2400" dirty="0" smtClean="0">
                <a:latin typeface="Times New Roman" pitchFamily="18" charset="0"/>
              </a:rPr>
              <a:t>при </a:t>
            </a:r>
            <a:r>
              <a:rPr lang="ru-RU" sz="2400" dirty="0">
                <a:latin typeface="Times New Roman" pitchFamily="18" charset="0"/>
              </a:rPr>
              <a:t>необходимости подтянуть;</a:t>
            </a:r>
          </a:p>
          <a:p>
            <a:pPr algn="just">
              <a:lnSpc>
                <a:spcPts val="2200"/>
              </a:lnSpc>
            </a:pPr>
            <a:r>
              <a:rPr lang="ru-RU" sz="2400" dirty="0">
                <a:latin typeface="Times New Roman" pitchFamily="18" charset="0"/>
              </a:rPr>
              <a:t>- проверить крепление крышек ступиц катков и колес;</a:t>
            </a:r>
          </a:p>
          <a:p>
            <a:pPr algn="just">
              <a:lnSpc>
                <a:spcPts val="2200"/>
              </a:lnSpc>
            </a:pPr>
            <a:r>
              <a:rPr lang="ru-RU" sz="2400" dirty="0">
                <a:latin typeface="Times New Roman" pitchFamily="18" charset="0"/>
              </a:rPr>
              <a:t>- проверить крепление пробок заправочных отверстий </a:t>
            </a:r>
            <a:r>
              <a:rPr lang="ru-RU" sz="2400" dirty="0" smtClean="0">
                <a:latin typeface="Times New Roman" pitchFamily="18" charset="0"/>
              </a:rPr>
              <a:t>катков </a:t>
            </a:r>
            <a:r>
              <a:rPr lang="ru-RU" sz="2400" dirty="0">
                <a:latin typeface="Times New Roman" pitchFamily="18" charset="0"/>
              </a:rPr>
              <a:t>и колес;</a:t>
            </a:r>
          </a:p>
          <a:p>
            <a:pPr algn="just">
              <a:lnSpc>
                <a:spcPts val="2200"/>
              </a:lnSpc>
            </a:pPr>
            <a:r>
              <a:rPr lang="ru-RU" sz="2400" dirty="0">
                <a:latin typeface="Times New Roman" pitchFamily="18" charset="0"/>
              </a:rPr>
              <a:t>- проверить затяжку болтов крепления венцов ведущих </a:t>
            </a:r>
            <a:r>
              <a:rPr lang="ru-RU" sz="2400" dirty="0" smtClean="0">
                <a:latin typeface="Times New Roman" pitchFamily="18" charset="0"/>
              </a:rPr>
              <a:t> колес</a:t>
            </a:r>
            <a:r>
              <a:rPr lang="ru-RU" sz="2400" dirty="0">
                <a:latin typeface="Times New Roman" pitchFamily="18" charset="0"/>
              </a:rPr>
              <a:t>.</a:t>
            </a:r>
          </a:p>
          <a:p>
            <a:pPr marL="342900" indent="-342900" algn="just">
              <a:lnSpc>
                <a:spcPts val="2200"/>
              </a:lnSpc>
              <a:buFontTx/>
              <a:buChar char="-"/>
            </a:pPr>
            <a:endParaRPr lang="ru-RU" sz="24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7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8926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</a:rPr>
              <a:t>Техническое обслуживание ходовой 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</a:rPr>
              <a:t>части</a:t>
            </a:r>
            <a:endParaRPr lang="ru-RU" alt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274888" y="2947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8926" y="620688"/>
            <a:ext cx="9144000" cy="2751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2400" b="1" dirty="0">
                <a:latin typeface="Times New Roman" pitchFamily="18" charset="0"/>
              </a:rPr>
              <a:t>При ТО №2 </a:t>
            </a:r>
            <a:r>
              <a:rPr lang="ru-RU" sz="2400" dirty="0">
                <a:latin typeface="Times New Roman" pitchFamily="18" charset="0"/>
              </a:rPr>
              <a:t>выполнить работы ТО №1 и дополнительно:</a:t>
            </a:r>
          </a:p>
          <a:p>
            <a:pPr algn="just">
              <a:lnSpc>
                <a:spcPct val="90000"/>
              </a:lnSpc>
            </a:pPr>
            <a:r>
              <a:rPr lang="ru-RU" sz="2400" dirty="0">
                <a:latin typeface="Times New Roman" pitchFamily="18" charset="0"/>
              </a:rPr>
              <a:t>- правое ведущее колесо (в сборе) переставить на левый </a:t>
            </a:r>
            <a:r>
              <a:rPr lang="ru-RU" sz="2400" dirty="0" smtClean="0">
                <a:latin typeface="Times New Roman" pitchFamily="18" charset="0"/>
              </a:rPr>
              <a:t>борт</a:t>
            </a:r>
            <a:r>
              <a:rPr lang="ru-RU" sz="2400" dirty="0">
                <a:latin typeface="Times New Roman" pitchFamily="18" charset="0"/>
              </a:rPr>
              <a:t>, левое – на правый при износе зубьев венцов до </a:t>
            </a:r>
            <a:r>
              <a:rPr lang="ru-RU" sz="2400" dirty="0" smtClean="0">
                <a:latin typeface="Times New Roman" pitchFamily="18" charset="0"/>
              </a:rPr>
              <a:t>метки </a:t>
            </a:r>
            <a:r>
              <a:rPr lang="ru-RU" sz="2400" dirty="0">
                <a:latin typeface="Times New Roman" pitchFamily="18" charset="0"/>
              </a:rPr>
              <a:t>на торце зуба.</a:t>
            </a:r>
          </a:p>
          <a:p>
            <a:pPr algn="just">
              <a:lnSpc>
                <a:spcPct val="90000"/>
              </a:lnSpc>
            </a:pPr>
            <a:r>
              <a:rPr lang="ru-RU" sz="2400" dirty="0">
                <a:latin typeface="Times New Roman" pitchFamily="18" charset="0"/>
              </a:rPr>
              <a:t>     </a:t>
            </a:r>
            <a:r>
              <a:rPr lang="ru-RU" sz="2400" b="1" dirty="0">
                <a:latin typeface="Times New Roman" pitchFamily="18" charset="0"/>
              </a:rPr>
              <a:t>Через каждые 1200-1300 км пробега</a:t>
            </a:r>
            <a:r>
              <a:rPr lang="ru-RU" sz="2400" dirty="0">
                <a:latin typeface="Times New Roman" pitchFamily="18" charset="0"/>
              </a:rPr>
              <a:t> необходимо:</a:t>
            </a:r>
          </a:p>
          <a:p>
            <a:pPr algn="just">
              <a:lnSpc>
                <a:spcPct val="90000"/>
              </a:lnSpc>
            </a:pPr>
            <a:r>
              <a:rPr lang="ru-RU" sz="2400" dirty="0">
                <a:latin typeface="Times New Roman" pitchFamily="18" charset="0"/>
              </a:rPr>
              <a:t>- дозаправить смазку во втулки передних труб балансира </a:t>
            </a:r>
          </a:p>
          <a:p>
            <a:pPr algn="just">
              <a:lnSpc>
                <a:spcPct val="90000"/>
              </a:lnSpc>
            </a:pPr>
            <a:r>
              <a:rPr lang="ru-RU" sz="2400" dirty="0">
                <a:latin typeface="Times New Roman" pitchFamily="18" charset="0"/>
              </a:rPr>
              <a:t>  (совмещая с очередным ТО);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ru-RU" sz="2400" dirty="0" smtClean="0">
                <a:latin typeface="Times New Roman" pitchFamily="18" charset="0"/>
              </a:rPr>
              <a:t>проверить </a:t>
            </a:r>
            <a:r>
              <a:rPr lang="ru-RU" sz="2400" dirty="0">
                <a:latin typeface="Times New Roman" pitchFamily="18" charset="0"/>
              </a:rPr>
              <a:t>натяжение гусеницы, при </a:t>
            </a:r>
            <a:r>
              <a:rPr lang="ru-RU" sz="2400" dirty="0" smtClean="0">
                <a:latin typeface="Times New Roman" pitchFamily="18" charset="0"/>
              </a:rPr>
              <a:t>необходимости</a:t>
            </a:r>
          </a:p>
          <a:p>
            <a:pPr algn="just">
              <a:lnSpc>
                <a:spcPct val="90000"/>
              </a:lnSpc>
            </a:pPr>
            <a:r>
              <a:rPr lang="ru-RU" sz="2400" dirty="0" smtClean="0">
                <a:latin typeface="Times New Roman" pitchFamily="18" charset="0"/>
              </a:rPr>
              <a:t> отрегулировать </a:t>
            </a:r>
            <a:r>
              <a:rPr lang="ru-RU" sz="2400" dirty="0">
                <a:latin typeface="Times New Roman" pitchFamily="18" charset="0"/>
              </a:rPr>
              <a:t>натяжение.</a:t>
            </a:r>
          </a:p>
        </p:txBody>
      </p:sp>
    </p:spTree>
    <p:extLst>
      <p:ext uri="{BB962C8B-B14F-4D97-AF65-F5344CB8AC3E}">
        <p14:creationId xmlns:p14="http://schemas.microsoft.com/office/powerpoint/2010/main" val="1940438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8926" y="0"/>
            <a:ext cx="9144000" cy="40466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</a:rPr>
              <a:t>Характерные неисправности ходовой части</a:t>
            </a:r>
            <a:endParaRPr lang="ru-RU" alt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274888" y="2947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Group 15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439597"/>
              </p:ext>
            </p:extLst>
          </p:nvPr>
        </p:nvGraphicFramePr>
        <p:xfrm>
          <a:off x="8926" y="404664"/>
          <a:ext cx="9135074" cy="6408712"/>
        </p:xfrm>
        <a:graphic>
          <a:graphicData uri="http://schemas.openxmlformats.org/drawingml/2006/table">
            <a:tbl>
              <a:tblPr/>
              <a:tblGrid>
                <a:gridCol w="3205382"/>
                <a:gridCol w="2167632"/>
                <a:gridCol w="3762060"/>
              </a:tblGrid>
              <a:tr h="68472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Неисправность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Причина неисправности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Способ устранения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неисправности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6994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Машину во время движения уводит в сторону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Неравномерно натянуты гусеницы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Отрегулировать натяжение гусениц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Износ грунтозацепов трака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Подлежат замене траки, которые имеют высоту </a:t>
                      </a:r>
                      <a:r>
                        <a:rPr kumimoji="0" lang="ru-RU" sz="1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грунтозацепов</a:t>
                      </a: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менее 1,0 мм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6240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Износ беговой дорожки траков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Подлежат </a:t>
                      </a:r>
                      <a:r>
                        <a:rPr kumimoji="0" lang="ru-RU" sz="1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заменетраки,имеющие</a:t>
                      </a: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сквозной износ беговой дорожки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654953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Сильно нагреваются ступицы опорных катков и направляющих колес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 смазки внутри ступиц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Дозаправить катки смазкой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937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Разрушились подшипники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Заменить подшипники.  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Проверить состояние уплотнения.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654953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Частые и резкие удары балансира об упор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Разрушился торсионный вал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Заменить торсионный вал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8379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Не работает </a:t>
                      </a:r>
                      <a:r>
                        <a:rPr kumimoji="0" lang="ru-RU" sz="1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гидроамортизатор</a:t>
                      </a:r>
                      <a:endParaRPr kumimoji="0" lang="ru-RU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Заменить </a:t>
                      </a:r>
                      <a:r>
                        <a:rPr kumimoji="0" lang="ru-RU" sz="1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гидроамортизатор</a:t>
                      </a:r>
                      <a:endParaRPr kumimoji="0" lang="ru-RU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492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1" y="7432"/>
            <a:ext cx="9144000" cy="584775"/>
          </a:xfrm>
          <a:prstGeom prst="rect">
            <a:avLst/>
          </a:prstGeom>
          <a:solidFill>
            <a:srgbClr val="C00000"/>
          </a:solidFill>
          <a:ln w="57150" cmpd="thickThin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FFFF66"/>
                </a:solidFill>
              </a:rPr>
              <a:t>Учебные вопросы</a:t>
            </a:r>
            <a:endParaRPr lang="ru-RU" altLang="ru-RU" sz="3200" b="1" dirty="0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1" y="548680"/>
            <a:ext cx="9143998" cy="290880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400" b="1" dirty="0"/>
              <a:t>Назначение и общее устройство силовой передачи. Назначение, общее устройство гл. фрикциона и его привода. Назначение, общее устройство коробки передач и его привода. Назначение, общее устройство ПМП, остановочных тормозов и их приводов. Назначение, общее устройство бортовых передач и её привода. Назначение и устройство системы смазки и </a:t>
            </a:r>
            <a:r>
              <a:rPr lang="ru-RU" sz="2400" b="1" dirty="0" err="1"/>
              <a:t>гидроуправления</a:t>
            </a:r>
            <a:r>
              <a:rPr lang="ru-RU" sz="2400" b="1" dirty="0"/>
              <a:t> силовой передачи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b="1" dirty="0"/>
              <a:t>Гусеничный движитель. Подвеска. Назначение, общее устройство и принцип работы гусеничного движителя. Назначение, общее устройство подвески (</a:t>
            </a:r>
            <a:r>
              <a:rPr lang="ru-RU" sz="2400" b="1" dirty="0" err="1"/>
              <a:t>подрессоривания</a:t>
            </a:r>
            <a:r>
              <a:rPr lang="ru-RU" sz="2400" b="1" dirty="0"/>
              <a:t>). Облуживание и возможные неисправности ХЧ</a:t>
            </a:r>
            <a:r>
              <a:rPr lang="ru-RU" sz="2400" b="1" dirty="0" smtClean="0"/>
              <a:t>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800" dirty="0"/>
          </a:p>
        </p:txBody>
      </p:sp>
      <p:sp>
        <p:nvSpPr>
          <p:cNvPr id="5" name="Rectangle 22"/>
          <p:cNvSpPr>
            <a:spLocks noChangeArrowheads="1"/>
          </p:cNvSpPr>
          <p:nvPr/>
        </p:nvSpPr>
        <p:spPr bwMode="auto">
          <a:xfrm>
            <a:off x="15418" y="4725144"/>
            <a:ext cx="9143999" cy="461665"/>
          </a:xfrm>
          <a:prstGeom prst="rect">
            <a:avLst/>
          </a:prstGeom>
          <a:solidFill>
            <a:srgbClr val="FF0000"/>
          </a:solidFill>
          <a:ln w="57150" cmpd="thickThin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FFFF66"/>
                </a:solidFill>
              </a:rPr>
              <a:t>Рекомендованная литература</a:t>
            </a:r>
            <a:endParaRPr lang="ru-RU" altLang="ru-RU" sz="2400" b="1" dirty="0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5445224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/>
              <a:t>Техническое обслуживание и инструкция по эксплуатации БМП-2 </a:t>
            </a:r>
            <a:r>
              <a:rPr lang="ru-RU" sz="2400" b="1" dirty="0" err="1" smtClean="0"/>
              <a:t>ч.II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стр</a:t>
            </a:r>
            <a:r>
              <a:rPr lang="ru-RU" sz="2400" b="1" dirty="0"/>
              <a:t>: 186-209</a:t>
            </a:r>
          </a:p>
        </p:txBody>
      </p:sp>
    </p:spTree>
    <p:extLst>
      <p:ext uri="{BB962C8B-B14F-4D97-AF65-F5344CB8AC3E}">
        <p14:creationId xmlns:p14="http://schemas.microsoft.com/office/powerpoint/2010/main" val="2601986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8926" y="0"/>
            <a:ext cx="9144000" cy="40466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</a:rPr>
              <a:t>Характерные неисправности ходовой части</a:t>
            </a:r>
            <a:endParaRPr lang="ru-RU" alt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274888" y="2947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Group 15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9737538"/>
              </p:ext>
            </p:extLst>
          </p:nvPr>
        </p:nvGraphicFramePr>
        <p:xfrm>
          <a:off x="8926" y="404664"/>
          <a:ext cx="9135074" cy="6336704"/>
        </p:xfrm>
        <a:graphic>
          <a:graphicData uri="http://schemas.openxmlformats.org/drawingml/2006/table">
            <a:tbl>
              <a:tblPr/>
              <a:tblGrid>
                <a:gridCol w="1970786"/>
                <a:gridCol w="2520280"/>
                <a:gridCol w="4644008"/>
              </a:tblGrid>
              <a:tr h="68472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Неисправность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Причина неисправности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Способ устранения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неисправности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6994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Отслоение резиновой шины от бандажа опорного катка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Нарушение приклейки шины к бандажу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Допускается отслоение ре-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зиновой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шины от бандажа: круговое – глубиной не более 25 мм в среднем на каждую сторону; местное – длиной не более 150 мм, максимальной глубиной не более 70 мм, и не более четырех, расстояние между отслоениями не менее 200 мм. При больших величинах отслоения резиновой шины от бандажа опорного катка заменить опорный каток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0753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Вырыв резины из шины опорного катка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Механические повреждения гребнями траков при резких поворотах машины на большой скорости или от попадания посторонних предметов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Если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вырывы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размером 80x80 мм и числом не более четырех или размером 60x60 мм и числом не более восьми, расстояние между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вырывами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 менее 200 мм, то разрешается дальнейшая эксплуатация катков, в противном случае каток заменить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2087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8926" y="0"/>
            <a:ext cx="9144000" cy="40466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</a:rPr>
              <a:t>Характерные неисправности ходовой части</a:t>
            </a:r>
            <a:endParaRPr lang="ru-RU" alt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274888" y="2947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Group 15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0006671"/>
              </p:ext>
            </p:extLst>
          </p:nvPr>
        </p:nvGraphicFramePr>
        <p:xfrm>
          <a:off x="-8926" y="476672"/>
          <a:ext cx="9135074" cy="6379097"/>
        </p:xfrm>
        <a:graphic>
          <a:graphicData uri="http://schemas.openxmlformats.org/drawingml/2006/table">
            <a:tbl>
              <a:tblPr/>
              <a:tblGrid>
                <a:gridCol w="2114802"/>
                <a:gridCol w="2376264"/>
                <a:gridCol w="4644008"/>
              </a:tblGrid>
              <a:tr h="8874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Неисправность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Причина неисправности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Способ устранения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неисправности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16752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Подтекание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жидкости из-под кожуха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гидроамортизатора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Разрушено уплотнение штока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Если имеется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подтекание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без каплепадения, разрешается дальнейшая эксплуатация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гидроамортизатора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При большей течи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гидроамортизатор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заменить. Неисправный сдать в ремонт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17963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Появление следов смазки из уплотнений узлов ходовой части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Ослаблена затяжка пробок, повреждены уплотнительные прокладки или кольца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Подтянуть пробки или за-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менить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прокладки. Если имеются следы смазки без каплепадения, разрешается дальнейшая эксплуатация узлов ходовой части. При большей течи заменить узел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0200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Износ скобы пальца трака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При одностороннем износе скоб перевернуть гусеницу на 180°, т.е. установить одним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грунтозацепом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 сторону движения. При двустороннем износе заменить скобы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698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8926" y="0"/>
            <a:ext cx="9144000" cy="40466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</a:rPr>
              <a:t>Характерные неисправности ходовой части</a:t>
            </a:r>
            <a:endParaRPr lang="ru-RU" alt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274888" y="2947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Group 15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9675839"/>
              </p:ext>
            </p:extLst>
          </p:nvPr>
        </p:nvGraphicFramePr>
        <p:xfrm>
          <a:off x="8926" y="404664"/>
          <a:ext cx="9135074" cy="6408712"/>
        </p:xfrm>
        <a:graphic>
          <a:graphicData uri="http://schemas.openxmlformats.org/drawingml/2006/table">
            <a:tbl>
              <a:tblPr/>
              <a:tblGrid>
                <a:gridCol w="2114802"/>
                <a:gridCol w="2376264"/>
                <a:gridCol w="4644008"/>
              </a:tblGrid>
              <a:tr h="68472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Неисправность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Причина неисправности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Способ устранения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неисправности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699452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Повышенный зазор в нижнем шарнире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гидроамортизатора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Износ втулки нижнего шарнира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гидроамортизатора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При износе втулки до толщины стенки менее 3 мм втулку заменить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6877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Износ пальца нижнего шарнира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гидроамортизатора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При износе трущейся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по-верхности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пальца на глубину более 7 мм па­лец заменить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6877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Износ венцов ведущих колес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Подлежат замене венцы, имеющие толщину зубьев по размеру А менее 8 мм в самом узком месте. В случае замены одного из изношенных венцов замене подлежит и второй венец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4158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 греются первые и вторые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гидроамортизаторы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при движении по неровной, ухабистой дороге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Отсутствует рабочая жидкость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Установить машину на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го-ризонтальном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участке. От-вернуть пробку до появления жидкости из-под пробки. При появлении жидкости из-под пробки пробку завернуть. Сливать при этом жидкость из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гидроамортизаторов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запрещается. При отсутствии жидкости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гидроамортизатор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заменить; неисправный сдать в ремонт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698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8926" y="0"/>
            <a:ext cx="9144000" cy="40466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</a:rPr>
              <a:t>Характерные неисправности ходовой части</a:t>
            </a:r>
            <a:endParaRPr lang="ru-RU" alt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274888" y="2947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Group 15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6940653"/>
              </p:ext>
            </p:extLst>
          </p:nvPr>
        </p:nvGraphicFramePr>
        <p:xfrm>
          <a:off x="8926" y="496143"/>
          <a:ext cx="9135074" cy="6317233"/>
        </p:xfrm>
        <a:graphic>
          <a:graphicData uri="http://schemas.openxmlformats.org/drawingml/2006/table">
            <a:tbl>
              <a:tblPr/>
              <a:tblGrid>
                <a:gridCol w="3266930"/>
                <a:gridCol w="1584176"/>
                <a:gridCol w="4283968"/>
              </a:tblGrid>
              <a:tr h="68472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Неисправность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Причина неисправности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Способ устранения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неисправности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6994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Скручивание гусеницы от-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носительно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продольной оси в одном или нескольких шарнирах. Беговые дорожки траков находятся не в одной плоскости, паз в соединительной скобе развернут относительно горизонтальной плоскости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Поворот пальца трака в одной или нескольких скобах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Установить машину так, чтобы скоба с провернутым пальцем находилась на наклонной ветви между ведущим колесом и первым опорным катком. Ослабить натяжение гусеницы. Отвернуть болты на скобах. Повернуть траки на угол, определяемый шаблоном из группового ЗИП. Затянуть болты крепления скоб. Натянуть гусеницу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7510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Разрушение направляющего колеса или его кривошипа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Использовать шестой опорный каток как направляющее колесо.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Движение в этих случаях разрешается только на низших передачах со скоростью, не превышающей 10 км/ч, машину поворачивать только плавно. При первой возможности отремонтировать машину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698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1000100" y="571480"/>
            <a:ext cx="7181751" cy="1077218"/>
          </a:xfrm>
          <a:prstGeom prst="rect">
            <a:avLst/>
          </a:prstGeom>
          <a:solidFill>
            <a:srgbClr val="FF0000"/>
          </a:solidFill>
          <a:ln w="57150" cmpd="thickThin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FFFF66"/>
                </a:solidFill>
              </a:rPr>
              <a:t>Задание на самостоятельную подготовку  </a:t>
            </a:r>
            <a:endParaRPr lang="ru-RU" altLang="ru-RU" sz="3200" b="1" dirty="0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683568" y="1916832"/>
            <a:ext cx="8064896" cy="3600400"/>
          </a:xfrm>
        </p:spPr>
        <p:txBody>
          <a:bodyPr>
            <a:normAutofit/>
          </a:bodyPr>
          <a:lstStyle/>
          <a:p>
            <a:pPr lvl="0" algn="just"/>
            <a:r>
              <a:rPr lang="ru-RU" dirty="0"/>
              <a:t>Изучить материал данного занятия.</a:t>
            </a:r>
          </a:p>
          <a:p>
            <a:pPr lvl="0" algn="just"/>
            <a:r>
              <a:rPr lang="ru-RU"/>
              <a:t>Доработать </a:t>
            </a:r>
            <a:r>
              <a:rPr lang="ru-RU" smtClean="0"/>
              <a:t>конспект занятия</a:t>
            </a:r>
            <a:r>
              <a:rPr lang="ru-RU" dirty="0" smtClean="0"/>
              <a:t>, </a:t>
            </a:r>
            <a:r>
              <a:rPr lang="ru-RU" dirty="0"/>
              <a:t>используя перечень основных руководящих документов. </a:t>
            </a:r>
            <a:endParaRPr lang="ru-RU" dirty="0" smtClean="0"/>
          </a:p>
          <a:p>
            <a:pPr lvl="0" algn="just"/>
            <a:r>
              <a:rPr lang="ru-RU" dirty="0" smtClean="0"/>
              <a:t>Подготовиться </a:t>
            </a:r>
            <a:r>
              <a:rPr lang="ru-RU" dirty="0"/>
              <a:t>к опросу.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967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76542" y="1214422"/>
            <a:ext cx="7848872" cy="4367978"/>
          </a:xfrm>
          <a:prstGeom prst="roundRect">
            <a:avLst/>
          </a:prstGeom>
          <a:ln w="28575">
            <a:solidFill>
              <a:srgbClr val="FF33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Назначение и общее устройство силовой передачи. Назначение, общее устройство гл. фрикциона и его привода. Назначение, общее устройство коробки передач и его привода. Назначение, общее устройство ПМП, остановочных тормозов и их приводов. Назначение, общее устройство бортовых передач и её привода. Назначение и устройство системы смазки и </a:t>
            </a:r>
            <a:r>
              <a:rPr lang="ru-RU" sz="2400" b="1" dirty="0" err="1"/>
              <a:t>гидроуправления</a:t>
            </a:r>
            <a:r>
              <a:rPr lang="ru-RU" sz="2400" b="1" dirty="0"/>
              <a:t> силовой передачи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214290"/>
            <a:ext cx="914400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1-й учебный вопрос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60293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Назначение силовой передачи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05" y="491873"/>
            <a:ext cx="9128787" cy="6504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Силовая передача БМП-2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механическая,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передачи крутящего момента от коленчатого вала двигателя к ведущим колесам, для изменения величины этого момента и скорости вращения ведущих колес. </a:t>
            </a:r>
          </a:p>
          <a:p>
            <a:pPr>
              <a:lnSpc>
                <a:spcPts val="2500"/>
              </a:lnSpc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Силовая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передача обеспечивает:</a:t>
            </a:r>
          </a:p>
          <a:p>
            <a:pPr>
              <a:lnSpc>
                <a:spcPts val="25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-передачу крутящего момента от коленчатого вала двигателя на ведущие колеса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машины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ts val="25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-изменение скорости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тяговых усилий на гусеницах;</a:t>
            </a:r>
          </a:p>
          <a:p>
            <a:pPr>
              <a:lnSpc>
                <a:spcPts val="25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-осуществление поворотов, торможения, движения задним ходом и удержание машины на подъемах и спусках</a:t>
            </a:r>
          </a:p>
          <a:p>
            <a:pPr>
              <a:lnSpc>
                <a:spcPts val="25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-отключения двигателя от ведущих колес как кратковременное, так и длительное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ts val="2500"/>
              </a:lnSpc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Силовая передача включает в себя: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систему смазки 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гидроуправления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главный фрикцион, коробку передач, два планетарных механизма поворота, остановочные тормоза, приводы управления, две бортовые передачи.</a:t>
            </a:r>
            <a:endParaRPr lang="ru-RU" sz="2400" dirty="0"/>
          </a:p>
          <a:p>
            <a:pPr>
              <a:lnSpc>
                <a:spcPts val="25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Главный фрикцион и коробка передач помещены в общий картер, к которому с двух сторон через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проставки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крепятся планетарные механизмы поворота. Картер посредством шпилек и гаек жестко соединен с двигателем, образуя силовой блок.</a:t>
            </a:r>
          </a:p>
        </p:txBody>
      </p:sp>
    </p:spTree>
    <p:extLst>
      <p:ext uri="{BB962C8B-B14F-4D97-AF65-F5344CB8AC3E}">
        <p14:creationId xmlns:p14="http://schemas.microsoft.com/office/powerpoint/2010/main" val="125196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568"/>
            <a:ext cx="914400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Силовая передача БМП-2</a:t>
            </a:r>
            <a:endParaRPr lang="ru-RU" sz="3200" b="1" dirty="0"/>
          </a:p>
        </p:txBody>
      </p:sp>
      <p:pic>
        <p:nvPicPr>
          <p:cNvPr id="33794" name="Picture 2" descr="0_4b5c4_a9b98910_XL.jpg (800×600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3" y="797656"/>
            <a:ext cx="9144000" cy="6040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1835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g19.jpg (800×600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-78905"/>
            <a:ext cx="9100119" cy="6936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Схема </a:t>
            </a:r>
            <a:r>
              <a:rPr lang="ru-RU" sz="3200" b="1" dirty="0"/>
              <a:t>силовой </a:t>
            </a:r>
            <a:r>
              <a:rPr lang="ru-RU" sz="3200" b="1" dirty="0" smtClean="0"/>
              <a:t>передачи БМП-2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65320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Принцип работы</a:t>
            </a:r>
            <a:r>
              <a:rPr lang="ru-RU" sz="3200" b="1" dirty="0" smtClean="0"/>
              <a:t>:</a:t>
            </a:r>
            <a:endParaRPr lang="ru-RU" sz="3200" b="1" dirty="0"/>
          </a:p>
        </p:txBody>
      </p:sp>
      <p:pic>
        <p:nvPicPr>
          <p:cNvPr id="4" name="Picture 4" descr="D:\Документы\Новая папка\Алекс\Мат.часть\рисунки\Ris БМП2\ПЛАКАТЫ_БМП_2_JPG\БМП диск 1.2.3\БМП диск 2\Силовая передача\циф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t="8134"/>
          <a:stretch>
            <a:fillRect/>
          </a:stretch>
        </p:blipFill>
        <p:spPr>
          <a:xfrm>
            <a:off x="0" y="476672"/>
            <a:ext cx="9144000" cy="4840288"/>
          </a:xfrm>
          <a:noFill/>
        </p:spPr>
      </p:pic>
      <p:sp>
        <p:nvSpPr>
          <p:cNvPr id="3" name="Прямоугольник 2"/>
          <p:cNvSpPr/>
          <p:nvPr/>
        </p:nvSpPr>
        <p:spPr>
          <a:xfrm>
            <a:off x="15213" y="5157192"/>
            <a:ext cx="9159213" cy="16953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Крутящий момент двигателя передаётся через главный фрикцион на ведущий вал коробки передач. При включении передачи мощность от ведущего вала через ведомый вал передаётся на грузовой вал коробки передач и далее через планетарные механизмы поворота и бортовые передачи на ведущие колёса.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72195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4198</TotalTime>
  <Words>4003</Words>
  <Application>Microsoft Office PowerPoint</Application>
  <PresentationFormat>Экран (4:3)</PresentationFormat>
  <Paragraphs>341</Paragraphs>
  <Slides>44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 Windows</cp:lastModifiedBy>
  <cp:revision>169</cp:revision>
  <dcterms:modified xsi:type="dcterms:W3CDTF">2020-12-09T00:19:13Z</dcterms:modified>
</cp:coreProperties>
</file>