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8"/>
  </p:notesMasterIdLst>
  <p:sldIdLst>
    <p:sldId id="345" r:id="rId2"/>
    <p:sldId id="408" r:id="rId3"/>
    <p:sldId id="409" r:id="rId4"/>
    <p:sldId id="347" r:id="rId5"/>
    <p:sldId id="349" r:id="rId6"/>
    <p:sldId id="443" r:id="rId7"/>
    <p:sldId id="444" r:id="rId8"/>
    <p:sldId id="470" r:id="rId9"/>
    <p:sldId id="352" r:id="rId10"/>
    <p:sldId id="471" r:id="rId11"/>
    <p:sldId id="472" r:id="rId12"/>
    <p:sldId id="473" r:id="rId13"/>
    <p:sldId id="474" r:id="rId14"/>
    <p:sldId id="479" r:id="rId15"/>
    <p:sldId id="475" r:id="rId16"/>
    <p:sldId id="493" r:id="rId17"/>
    <p:sldId id="494" r:id="rId18"/>
    <p:sldId id="476" r:id="rId19"/>
    <p:sldId id="477" r:id="rId20"/>
    <p:sldId id="478" r:id="rId21"/>
    <p:sldId id="360" r:id="rId22"/>
    <p:sldId id="371" r:id="rId23"/>
    <p:sldId id="480" r:id="rId24"/>
    <p:sldId id="481" r:id="rId25"/>
    <p:sldId id="482" r:id="rId26"/>
    <p:sldId id="483" r:id="rId27"/>
    <p:sldId id="484" r:id="rId28"/>
    <p:sldId id="485" r:id="rId29"/>
    <p:sldId id="487" r:id="rId30"/>
    <p:sldId id="486" r:id="rId31"/>
    <p:sldId id="492" r:id="rId32"/>
    <p:sldId id="488" r:id="rId33"/>
    <p:sldId id="489" r:id="rId34"/>
    <p:sldId id="491" r:id="rId35"/>
    <p:sldId id="490" r:id="rId36"/>
    <p:sldId id="407" r:id="rId37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8271" autoAdjust="0"/>
  </p:normalViewPr>
  <p:slideViewPr>
    <p:cSldViewPr>
      <p:cViewPr>
        <p:scale>
          <a:sx n="96" d="100"/>
          <a:sy n="96" d="100"/>
        </p:scale>
        <p:origin x="-1224" y="-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496" y="-8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BD4E5F-95DA-4886-A67E-89F42FC183B3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43522E-6AB5-4C40-A51D-6D36DBCC65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720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78E9A-DB8C-4EA7-B259-2E8B5069BDF0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3522E-6AB5-4C40-A51D-6D36DBCC65CE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487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3522E-6AB5-4C40-A51D-6D36DBCC65CE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487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3522E-6AB5-4C40-A51D-6D36DBCC65CE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487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3522E-6AB5-4C40-A51D-6D36DBCC65CE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487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3522E-6AB5-4C40-A51D-6D36DBCC65CE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487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3522E-6AB5-4C40-A51D-6D36DBCC65CE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487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78E9A-DB8C-4EA7-B259-2E8B5069BDF0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3522E-6AB5-4C40-A51D-6D36DBCC65CE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487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3522E-6AB5-4C40-A51D-6D36DBCC65CE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487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3522E-6AB5-4C40-A51D-6D36DBCC65CE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487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3522E-6AB5-4C40-A51D-6D36DBCC65CE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487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3522E-6AB5-4C40-A51D-6D36DBCC65CE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487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3522E-6AB5-4C40-A51D-6D36DBCC65CE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487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3522E-6AB5-4C40-A51D-6D36DBCC65CE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48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15269" y="116632"/>
            <a:ext cx="669674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altLang="ru-RU" b="1" dirty="0" smtClean="0">
                <a:latin typeface="Arial" charset="0"/>
              </a:rPr>
              <a:t>Военный учебный центр  при ФГБОУ ВО </a:t>
            </a:r>
          </a:p>
          <a:p>
            <a:pPr algn="ctr"/>
            <a:r>
              <a:rPr lang="ru-RU" altLang="ru-RU" b="1" dirty="0" smtClean="0">
                <a:latin typeface="Arial" charset="0"/>
              </a:rPr>
              <a:t>«Забайкальский государственный университет»</a:t>
            </a:r>
          </a:p>
          <a:p>
            <a:endParaRPr lang="ru-RU" dirty="0"/>
          </a:p>
        </p:txBody>
      </p:sp>
      <p:sp>
        <p:nvSpPr>
          <p:cNvPr id="11" name="Rectangle 22"/>
          <p:cNvSpPr>
            <a:spLocks noChangeArrowheads="1"/>
          </p:cNvSpPr>
          <p:nvPr/>
        </p:nvSpPr>
        <p:spPr bwMode="auto">
          <a:xfrm>
            <a:off x="-26838" y="809129"/>
            <a:ext cx="9161463" cy="461665"/>
          </a:xfrm>
          <a:prstGeom prst="rect">
            <a:avLst/>
          </a:prstGeom>
          <a:solidFill>
            <a:srgbClr val="FF0000"/>
          </a:solidFill>
          <a:ln w="57150" cmpd="thickThin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 smtClean="0">
                <a:solidFill>
                  <a:srgbClr val="FFFF66"/>
                </a:solidFill>
              </a:rPr>
              <a:t>Техническая подготовка</a:t>
            </a:r>
            <a:endParaRPr lang="ru-RU" altLang="ru-RU" sz="2400" b="1" dirty="0">
              <a:solidFill>
                <a:srgbClr val="FFFF66"/>
              </a:solidFill>
            </a:endParaRPr>
          </a:p>
        </p:txBody>
      </p:sp>
      <p:pic>
        <p:nvPicPr>
          <p:cNvPr id="31746" name="Picture 2" descr="0_15eca8_e2e6b095_orig.jpg (900×600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5" y="1270794"/>
            <a:ext cx="9115460" cy="5587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162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13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Потребители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электрической энергии</a:t>
            </a:r>
            <a:endParaRPr lang="ru-RU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72936" y="523357"/>
            <a:ext cx="485910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Стартер С5-2С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 для электрического пуска двигателя и рассчитан для кратковременной работы от аккумуляторных батарей.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устанавливается в ложе блок-картера двигателя и крепится двумя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полубугелями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2935" y="3129607"/>
            <a:ext cx="4427057" cy="164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3400" indent="-533400">
              <a:lnSpc>
                <a:spcPct val="70000"/>
              </a:lnSpc>
            </a:pPr>
            <a:r>
              <a:rPr lang="ru-RU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Стартер С5-2С </a:t>
            </a:r>
            <a:r>
              <a:rPr lang="ru-RU" altLang="ru-RU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</a:t>
            </a:r>
            <a:r>
              <a:rPr lang="ru-RU" altLang="ru-RU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из:</a:t>
            </a:r>
          </a:p>
          <a:p>
            <a:pPr marL="533400" indent="-533400">
              <a:lnSpc>
                <a:spcPct val="70000"/>
              </a:lnSpc>
            </a:pPr>
            <a:endParaRPr lang="ru-RU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3400" indent="-533400">
              <a:lnSpc>
                <a:spcPct val="70000"/>
              </a:lnSpc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хвостовик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2- вал;3- корпус;</a:t>
            </a:r>
          </a:p>
          <a:p>
            <a:pPr marL="533400" indent="-533400">
              <a:lnSpc>
                <a:spcPct val="70000"/>
              </a:lnSpc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4- обмотка якоря;5- обмотка </a:t>
            </a:r>
          </a:p>
          <a:p>
            <a:pPr marL="533400" indent="-533400">
              <a:lnSpc>
                <a:spcPct val="70000"/>
              </a:lnSpc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статора;6- колектор;7- якорь;</a:t>
            </a:r>
          </a:p>
          <a:p>
            <a:pPr marL="533400" indent="-533400">
              <a:lnSpc>
                <a:spcPct val="70000"/>
              </a:lnSpc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8- возвратная пружина.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" name="Picture 5" descr="Изображение 0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81218"/>
            <a:ext cx="4283968" cy="2803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7" descr="C-5"/>
          <p:cNvPicPr>
            <a:picLocks noChangeAspect="1" noChangeArrowheads="1"/>
          </p:cNvPicPr>
          <p:nvPr/>
        </p:nvPicPr>
        <p:blipFill>
          <a:blip r:embed="rId4">
            <a:lum bright="6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9694" y="3410344"/>
            <a:ext cx="3947187" cy="3433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Rectangle 12"/>
          <p:cNvSpPr>
            <a:spLocks noChangeArrowheads="1"/>
          </p:cNvSpPr>
          <p:nvPr/>
        </p:nvSpPr>
        <p:spPr bwMode="auto">
          <a:xfrm>
            <a:off x="5082705" y="5082940"/>
            <a:ext cx="215900" cy="2159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30" name="Rectangle 12"/>
          <p:cNvSpPr>
            <a:spLocks noChangeArrowheads="1"/>
          </p:cNvSpPr>
          <p:nvPr/>
        </p:nvSpPr>
        <p:spPr bwMode="auto">
          <a:xfrm>
            <a:off x="5472161" y="4797152"/>
            <a:ext cx="215900" cy="2159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31" name="Rectangle 12"/>
          <p:cNvSpPr>
            <a:spLocks noChangeArrowheads="1"/>
          </p:cNvSpPr>
          <p:nvPr/>
        </p:nvSpPr>
        <p:spPr bwMode="auto">
          <a:xfrm>
            <a:off x="5761746" y="4106869"/>
            <a:ext cx="215900" cy="2159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32" name="Rectangle 12"/>
          <p:cNvSpPr>
            <a:spLocks noChangeArrowheads="1"/>
          </p:cNvSpPr>
          <p:nvPr/>
        </p:nvSpPr>
        <p:spPr bwMode="auto">
          <a:xfrm>
            <a:off x="6372200" y="3903710"/>
            <a:ext cx="215900" cy="2159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33" name="Rectangle 12"/>
          <p:cNvSpPr>
            <a:spLocks noChangeArrowheads="1"/>
          </p:cNvSpPr>
          <p:nvPr/>
        </p:nvSpPr>
        <p:spPr bwMode="auto">
          <a:xfrm>
            <a:off x="6894066" y="3700428"/>
            <a:ext cx="215900" cy="2159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34" name="Rectangle 12"/>
          <p:cNvSpPr>
            <a:spLocks noChangeArrowheads="1"/>
          </p:cNvSpPr>
          <p:nvPr/>
        </p:nvSpPr>
        <p:spPr bwMode="auto">
          <a:xfrm>
            <a:off x="8718500" y="5193258"/>
            <a:ext cx="215900" cy="2159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35" name="Rectangle 12"/>
          <p:cNvSpPr>
            <a:spLocks noChangeArrowheads="1"/>
          </p:cNvSpPr>
          <p:nvPr/>
        </p:nvSpPr>
        <p:spPr bwMode="auto">
          <a:xfrm>
            <a:off x="8383953" y="5553173"/>
            <a:ext cx="215900" cy="2159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36" name="Rectangle 12"/>
          <p:cNvSpPr>
            <a:spLocks noChangeArrowheads="1"/>
          </p:cNvSpPr>
          <p:nvPr/>
        </p:nvSpPr>
        <p:spPr bwMode="auto">
          <a:xfrm>
            <a:off x="7941456" y="5888241"/>
            <a:ext cx="215900" cy="2159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/>
              <a:t>8</a:t>
            </a:r>
          </a:p>
        </p:txBody>
      </p:sp>
      <p:sp>
        <p:nvSpPr>
          <p:cNvPr id="37" name="Line 9"/>
          <p:cNvSpPr>
            <a:spLocks noChangeShapeType="1"/>
          </p:cNvSpPr>
          <p:nvPr/>
        </p:nvSpPr>
        <p:spPr bwMode="auto">
          <a:xfrm>
            <a:off x="5196812" y="5301208"/>
            <a:ext cx="383299" cy="100811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8" name="Line 9"/>
          <p:cNvSpPr>
            <a:spLocks noChangeShapeType="1"/>
          </p:cNvSpPr>
          <p:nvPr/>
        </p:nvSpPr>
        <p:spPr bwMode="auto">
          <a:xfrm>
            <a:off x="5580111" y="5013052"/>
            <a:ext cx="413953" cy="108024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9" name="Line 9"/>
          <p:cNvSpPr>
            <a:spLocks noChangeShapeType="1"/>
          </p:cNvSpPr>
          <p:nvPr/>
        </p:nvSpPr>
        <p:spPr bwMode="auto">
          <a:xfrm>
            <a:off x="5907622" y="4313736"/>
            <a:ext cx="320561" cy="48341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0" name="Line 9"/>
          <p:cNvSpPr>
            <a:spLocks noChangeShapeType="1"/>
          </p:cNvSpPr>
          <p:nvPr/>
        </p:nvSpPr>
        <p:spPr bwMode="auto">
          <a:xfrm>
            <a:off x="6481702" y="4123830"/>
            <a:ext cx="520314" cy="52930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1" name="Line 9"/>
          <p:cNvSpPr>
            <a:spLocks noChangeShapeType="1"/>
          </p:cNvSpPr>
          <p:nvPr/>
        </p:nvSpPr>
        <p:spPr bwMode="auto">
          <a:xfrm>
            <a:off x="7047862" y="3902919"/>
            <a:ext cx="476466" cy="41984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2" name="Line 9"/>
          <p:cNvSpPr>
            <a:spLocks noChangeShapeType="1"/>
          </p:cNvSpPr>
          <p:nvPr/>
        </p:nvSpPr>
        <p:spPr bwMode="auto">
          <a:xfrm flipH="1" flipV="1">
            <a:off x="8157356" y="4403414"/>
            <a:ext cx="669094" cy="78984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3" name="Line 9"/>
          <p:cNvSpPr>
            <a:spLocks noChangeShapeType="1"/>
          </p:cNvSpPr>
          <p:nvPr/>
        </p:nvSpPr>
        <p:spPr bwMode="auto">
          <a:xfrm flipH="1" flipV="1">
            <a:off x="7286095" y="4905102"/>
            <a:ext cx="1098183" cy="71788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4" name="Line 9"/>
          <p:cNvSpPr>
            <a:spLocks noChangeShapeType="1"/>
          </p:cNvSpPr>
          <p:nvPr/>
        </p:nvSpPr>
        <p:spPr bwMode="auto">
          <a:xfrm flipH="1" flipV="1">
            <a:off x="6660232" y="5409158"/>
            <a:ext cx="1281224" cy="58703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5091" y="4440560"/>
            <a:ext cx="4572000" cy="24191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70000"/>
              </a:lnSpc>
            </a:pPr>
            <a:endParaRPr lang="ru-RU" altLang="ru-RU" sz="2400" b="1" u="sng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70000"/>
              </a:lnSpc>
            </a:pPr>
            <a:r>
              <a:rPr lang="ru-RU" altLang="ru-RU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</a:t>
            </a:r>
            <a:r>
              <a:rPr lang="ru-RU" altLang="ru-RU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</a:t>
            </a: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70000"/>
              </a:lnSpc>
            </a:pPr>
            <a:endParaRPr lang="ru-RU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70000"/>
              </a:lnSpc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  -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сериесный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70000"/>
              </a:lnSpc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Марка -  С5-2С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700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Мощность, кВт (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л.с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-11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(15)</a:t>
            </a:r>
          </a:p>
          <a:p>
            <a:pPr>
              <a:lnSpc>
                <a:spcPct val="700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Номинальное напряжение,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- 24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700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Рабочий ток, А 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460	</a:t>
            </a:r>
          </a:p>
          <a:p>
            <a:pPr>
              <a:lnSpc>
                <a:spcPct val="700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Масса, кг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38,5.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773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13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Потребители электрической энергии</a:t>
            </a:r>
            <a:endParaRPr lang="ru-RU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3608" y="476672"/>
            <a:ext cx="9126963" cy="42601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500"/>
              </a:lnSpc>
            </a:pP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Приборы освещения, световой и дорожной сигнализации.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 зависимости от места установки все приборы освещения разделяются на наружные и внутренние.</a:t>
            </a:r>
          </a:p>
          <a:p>
            <a:pPr algn="just">
              <a:lnSpc>
                <a:spcPts val="2500"/>
              </a:lnSpc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наружному освещению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относятся фары ФГ-127, ФГ-126 и ФГ-125.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Фара ФГ-127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лампой 28 В, 40 Вт и светомаскировочным устройством служит для освещения пути видимым светом при движении машины ночью с соблюдением светомаскировки. Фара установлена в носовой части корпуса у левого борта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ts val="2500"/>
              </a:lnSpc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Фара ФГ-126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установлена на башне и предназначена для улучшения видимости при преодолении водных преград и во время движения машины ночью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ts val="2500"/>
              </a:lnSpc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Фара ФГ-125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предназначена для работы ночью с прибором ТВНЕ- 1ПА. Она установлена в носовой части корпуса у правого борта машины.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" name="Picture 4" descr="Изображение 03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11" y="4075686"/>
            <a:ext cx="3146851" cy="2780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5" descr="Изображение 03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8412" y="4058546"/>
            <a:ext cx="2925756" cy="2815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4" descr="Изображение 03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058546"/>
            <a:ext cx="2987824" cy="2799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773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13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Потребители электрической энергии</a:t>
            </a:r>
            <a:endParaRPr lang="ru-RU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2250" y="476672"/>
            <a:ext cx="9126963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100"/>
              </a:lnSpc>
            </a:pP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К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приборам внутреннего освещения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относятся плафоны типа ПМВ-71 с лампами 28 В, 10 Вт, обеспечивающие освещенность, необходимую для работы экипажа и десанта. На машине установлены семь плафонов ПМВ-71 (с автономными выключателями), в отделении управления - один (между механиком-водителем и десантником на перегородке), в боевом отделении - два (на наклонном листе слева от оператора и справа от командира), в десантном отделении - четыре (около левой и правой дверей и в районе боевого отделения).</a:t>
            </a:r>
          </a:p>
          <a:p>
            <a:pPr algn="just">
              <a:lnSpc>
                <a:spcPts val="21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Для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освещения приборов и механизмов внутри или снаружи машины при техническом обслуживании и ремонте предусмотрен светильник ПЛТ-50-6 с лампой 28 В, 10 Вт. Подсоединяется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розетки ШР-51, установленные в боевом отделении слева от оператора и в десантном отделении у левой двери.</a:t>
            </a:r>
            <a:r>
              <a:rPr lang="ru-RU" sz="2400" dirty="0"/>
              <a:t> 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1-kuplyu-plafonyi-pmv-71.jpg (1000×749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4272382"/>
            <a:ext cx="4119669" cy="2585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ost-2397-0-33664400-1397755826_thumb.jpg (200×109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293096"/>
            <a:ext cx="3939141" cy="2553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368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ППН-45_enl.jpg (709×606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1919" y="1916832"/>
            <a:ext cx="2732081" cy="237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5213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Потребители электрической энергии</a:t>
            </a:r>
            <a:endParaRPr lang="ru-RU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2250" y="476672"/>
            <a:ext cx="912696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Дорожная сигнализация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предназначена для обозначения габаритов машины в ночное время и прерывистой световой сигнализации при осуществлении маневров машины и при ее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торможении.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дорожной сигнализации входят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2050" name="Picture 2" descr="587706731_w640_h640_korobka-dorozhnoj-signalizatsii.jpg (1023×694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59" y="3789040"/>
            <a:ext cx="4523841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2046332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коробка дорожной сигнализации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КДС1-2С;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2-пульт управления дорожной сигнализации ДС,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 переключатель указателей поворотов ППН-45,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 габаритные фонари.</a:t>
            </a:r>
          </a:p>
          <a:p>
            <a:endParaRPr lang="ru-RU" sz="2400" dirty="0"/>
          </a:p>
        </p:txBody>
      </p:sp>
      <p:pic>
        <p:nvPicPr>
          <p:cNvPr id="2054" name="Picture 6" descr="http://data3.primeportal.net/apc/robert_de_craecker/bmp-1_east_german/images/bmp-1_east_german_015_of_13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9990" y="4105373"/>
            <a:ext cx="4544009" cy="2752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6080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13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Потребители электрической энергии</a:t>
            </a:r>
            <a:endParaRPr lang="ru-RU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2250" y="476672"/>
            <a:ext cx="9126963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Вспомогательные приборы: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обеспечивают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перераспределение электрической энергии между потребителями, управление работой приборов и защиту электрических цепей</a:t>
            </a: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alt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вспомогательным приборам БМП-2 относятся</a:t>
            </a:r>
            <a:r>
              <a:rPr lang="ru-RU" alt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80000"/>
              </a:lnSpc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Силовой щиток;</a:t>
            </a:r>
          </a:p>
          <a:p>
            <a:pPr>
              <a:lnSpc>
                <a:spcPct val="80000"/>
              </a:lnSpc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Центральный щиток механика-водителя;</a:t>
            </a:r>
          </a:p>
          <a:p>
            <a:pPr>
              <a:lnSpc>
                <a:spcPct val="80000"/>
              </a:lnSpc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Вращающееся контактное устройство ВКУ-330-2;</a:t>
            </a:r>
          </a:p>
          <a:p>
            <a:pPr>
              <a:lnSpc>
                <a:spcPct val="80000"/>
              </a:lnSpc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Блок БУ-25-2С;</a:t>
            </a:r>
          </a:p>
          <a:p>
            <a:pPr>
              <a:lnSpc>
                <a:spcPct val="80000"/>
              </a:lnSpc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Коробка КР-25;</a:t>
            </a:r>
          </a:p>
          <a:p>
            <a:pPr>
              <a:lnSpc>
                <a:spcPct val="80000"/>
              </a:lnSpc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Розетка внешнего пуска;</a:t>
            </a:r>
          </a:p>
          <a:p>
            <a:pPr>
              <a:lnSpc>
                <a:spcPct val="80000"/>
              </a:lnSpc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Релейные коробки КР-40-1С, КР-65-1С, КР-55, КР-60;</a:t>
            </a:r>
          </a:p>
          <a:p>
            <a:pPr>
              <a:lnSpc>
                <a:spcPct val="80000"/>
              </a:lnSpc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Конечные выключатели;</a:t>
            </a:r>
          </a:p>
          <a:p>
            <a:pPr>
              <a:lnSpc>
                <a:spcPct val="80000"/>
              </a:lnSpc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Электромагниты;</a:t>
            </a:r>
          </a:p>
          <a:p>
            <a:pPr>
              <a:lnSpc>
                <a:spcPct val="80000"/>
              </a:lnSpc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Фильтр радиопомех. </a:t>
            </a:r>
          </a:p>
          <a:p>
            <a:pPr algn="just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264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13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Потребители электрической энергии</a:t>
            </a:r>
            <a:endParaRPr lang="ru-RU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2250" y="476672"/>
            <a:ext cx="912696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400"/>
              </a:lnSpc>
            </a:pP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Центральный щиток механика-водителя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Центральный щиток механика-водителя расположен в отделении управления и крепится пятью кронштейнами с амортизаторами.</a:t>
            </a:r>
          </a:p>
          <a:p>
            <a:pPr algn="ctr">
              <a:lnSpc>
                <a:spcPts val="2400"/>
              </a:lnSpc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щитке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установлены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Изображение 04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13" y="1800110"/>
            <a:ext cx="9128787" cy="5057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328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13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Центральный щиток механика-водителя</a:t>
            </a:r>
            <a:endParaRPr lang="ru-RU" sz="3200" b="1" dirty="0"/>
          </a:p>
        </p:txBody>
      </p:sp>
      <p:pic>
        <p:nvPicPr>
          <p:cNvPr id="4098" name="Picture 2" descr="https://konspekta.net/mydocxru/baza12/1490792390.files/image02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13" y="476672"/>
            <a:ext cx="9128787" cy="6381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8960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13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Центральный щиток механика-водителя</a:t>
            </a:r>
            <a:endParaRPr lang="ru-RU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2250" y="476672"/>
            <a:ext cx="9126963" cy="64386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9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 24 — сигнальные фонари выхода орудия за габарит машины; 2 — выключатель термодымовой аппаратуры; 3 — выключа­тель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гирополукомпаса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4— выключатель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топливооодкачивающего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насоса БЦН; 5 — выключатель охлаждения двигателя; 6, 8 — выключатели водооткачивающих насосов; 7 — сигнальный фонарь дверей; 9 — выключатель системы ПАЗ; 10, 13 — сиг­нальные фонари исправности эл. цепи ППО; 11 — переключатель освещения центрального щитка; 13, 32 — крышки кно­пок баллонов ППО; 14 — выключатель фары СМУ; 15 — выключатель фары ТВН; 16 — кнопка выключения насоса прокачки охлаждающей жидкости; 17 — выключатель нагнетателя; 18 — выключатель габаритных фонарей; 19 — выключатель све­чи подогревателя; 20 — крышка кнопки пуска двигателя воздухом; 21— выключатель электродвигателя подогревателя; 22— выключатель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электроцепи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управления клапанами защиты двигателя; 23 — выключатель аккумуляторных батарей; 25 — сиг­нальный фонарь водяного насоса подогревателя; 26 — манометр системы смазки силовой передачи; 27 — манометр масляной системы двигателя; 28 — сигнальный фонарь клапана отсоса пыли; 29 — крышка кнопки стартера; 30 — термометр масляной и водяной систем двигателя; 31 — спидометр; 33 — тахометр двигателя; 34 — сигнальный фонарь ОТКРЫТЫ ЛЮКИ Д; 35 — крышка кнопки масляного насоса МЗН; 36 — вольтамперметр; 37 — крышка кнопки системы защиты от Р и ОВ; 38 — сигнальный фонарь ОТКР. КЛАПАН ФПТ; 39 — крышка кнопки системы ПАЗ; 40 — счетчик часов работы двигателя; 41 — сигнальный фонарь клапанов защиты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двигателя.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960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100"/>
              </a:lnSpc>
            </a:pPr>
            <a:r>
              <a:rPr lang="ru-RU" sz="32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Центральный щиток механика-водителя 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250" y="476672"/>
            <a:ext cx="9126963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100"/>
              </a:lnSpc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контрольно-измерительные приборы: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1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счетчик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моточасов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228 ЧП-ПО, предназначенный для автоматического учета времени работы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двигателя;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1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вольтамперметр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ВА-440, предназначенный для измерения тока генератора и напряжения в электрической сети машины, имеет шкалы: вольтметра - 0 -30 В и амперметра - 100-0-300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1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тахометр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ТЭ-4, предназначенный для непрерывного измерения скорости вращения коленчатого вала двигателя при его работе. Предел измерения прибора от 0 до 4000 об/мин;</a:t>
            </a:r>
          </a:p>
          <a:p>
            <a:pPr algn="just">
              <a:lnSpc>
                <a:spcPts val="21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термометр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2ТУЭ-111, предназначенный для дистанционного измерения температуры масла и охлаждающей жидкости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двигателя;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1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манометр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ТЭМ-15, предназначенный для дистанционного измерения давления масла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двигателя;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1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манометр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ЭДМУ-6-Н, предназначенный для дистанционного измерения давления масла 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КП;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1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спидометр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СП-106, предназначенный для измерения скорости движения и отсчета пройденного машиной пути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1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движении машины задним ходом показания пройденного пути на спидометре уменьшаются. Если машина движется на плаву своим ходом, то показания спидометра будут в несколько раз превышать пройденный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путь. Шкалы КИП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покрыты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светомассой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временного действия. Кроме того, на передней панели щитка расположены семь предохранителей № 1-7 (три на 5 А, три на 10 А, один на 2 А), установленные 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держателях.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1546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13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Центральный щиток механика-водителя</a:t>
            </a:r>
            <a:endParaRPr lang="ru-RU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4804" y="466936"/>
            <a:ext cx="9126963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4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автоматы защиты сети: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4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АЗС-5: для включения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гирополукомпаса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для включения системы защиты от ОМП; для включения фары ФГ-125; для включения дорожной сигнализации;</a:t>
            </a:r>
          </a:p>
          <a:p>
            <a:pPr algn="just">
              <a:lnSpc>
                <a:spcPts val="24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АЗС-15: для включения топливоподкачивающего насоса двигателя, для включения электродвигателя подогревателя;</a:t>
            </a:r>
          </a:p>
          <a:p>
            <a:pPr algn="just">
              <a:lnSpc>
                <a:spcPts val="24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-A3C-30: для включения носового водооткачивающего насоса; для включения кормового водооткачивающего насоса;</a:t>
            </a:r>
          </a:p>
          <a:p>
            <a:pPr algn="just">
              <a:lnSpc>
                <a:spcPts val="2400"/>
              </a:lnSpc>
            </a:pP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переключатели: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4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однополюсный выключатель В-45М: предназначен для включения термодымовой аппаратуры; для включения электродвигателя подогревателя двигателя при внезапной остановке; для отключения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электроцепи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управления клапанами защиты двигателя; для включения аккумуляторных батарей;</a:t>
            </a:r>
          </a:p>
          <a:p>
            <a:pPr algn="just">
              <a:lnSpc>
                <a:spcPts val="24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однополюсный нажимной выключатель ВН-45М: для включения свечи подогревателя;</a:t>
            </a:r>
          </a:p>
          <a:p>
            <a:pPr algn="just">
              <a:lnSpc>
                <a:spcPts val="24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однополюсный с нейтральным положением переключатель ППН-45: для включения освещения центрального щитка; для включения фары ФГ-127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53831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43508" y="402113"/>
            <a:ext cx="8856984" cy="597666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Тема № </a:t>
            </a:r>
            <a:r>
              <a:rPr lang="ru-RU" sz="2200" b="1" dirty="0" smtClean="0">
                <a:solidFill>
                  <a:srgbClr val="FF0000"/>
                </a:solidFill>
              </a:rPr>
              <a:t>3.</a:t>
            </a:r>
          </a:p>
          <a:p>
            <a:pPr algn="ctr"/>
            <a:r>
              <a:rPr lang="ru-RU" sz="2400" b="1" dirty="0"/>
              <a:t>Общее устройство боевой машины</a:t>
            </a:r>
            <a:r>
              <a:rPr lang="ru-RU" sz="2200" b="1" dirty="0" smtClean="0"/>
              <a:t>.</a:t>
            </a:r>
          </a:p>
          <a:p>
            <a:pPr algn="ctr"/>
            <a:r>
              <a:rPr lang="ru-RU" sz="2200" b="1" dirty="0" smtClean="0">
                <a:solidFill>
                  <a:srgbClr val="FF0000"/>
                </a:solidFill>
              </a:rPr>
              <a:t> Занятие 4.</a:t>
            </a:r>
          </a:p>
          <a:p>
            <a:pPr algn="ctr"/>
            <a:r>
              <a:rPr lang="ru-RU" sz="2200" b="1" dirty="0" smtClean="0"/>
              <a:t> </a:t>
            </a:r>
            <a:r>
              <a:rPr lang="ru-RU" sz="2400" b="1" dirty="0"/>
              <a:t>Назначение, характеристика, общее устройство составных частей </a:t>
            </a:r>
            <a:r>
              <a:rPr lang="ru-RU" sz="2400" b="1"/>
              <a:t>электрооборудования </a:t>
            </a:r>
            <a:r>
              <a:rPr lang="ru-RU" sz="2400" b="1" smtClean="0"/>
              <a:t>БМП-2 </a:t>
            </a:r>
            <a:r>
              <a:rPr lang="ru-RU" sz="2400" b="1" dirty="0"/>
              <a:t>их размещение в машине. Проверка заряженности аккумуляторных батарей. Назначение, общее устройство и принцип работы прибора ночного видения механика-водителя. Проверка исправности работы прибора. Облуживание и возможные неисправности электрооборудования.</a:t>
            </a:r>
            <a:endParaRPr lang="ru-RU" sz="2200" b="1" dirty="0"/>
          </a:p>
        </p:txBody>
      </p:sp>
    </p:spTree>
    <p:extLst>
      <p:ext uri="{BB962C8B-B14F-4D97-AF65-F5344CB8AC3E}">
        <p14:creationId xmlns:p14="http://schemas.microsoft.com/office/powerpoint/2010/main" val="2512647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13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Центральный щиток механика-водителя</a:t>
            </a:r>
            <a:endParaRPr lang="ru-RU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2250" y="476672"/>
            <a:ext cx="9126963" cy="6291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100"/>
              </a:lnSpc>
            </a:pP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кнопки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ts val="21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под крышками: для включения баллонов системы ППО; для включения системы ПАЗ; для включения системы защиты от Р и ОВ; для включения масляного насоса МЗН, для пуска двигателя стартером; для пуска двигателя воздухом;</a:t>
            </a:r>
          </a:p>
          <a:p>
            <a:pPr algn="just">
              <a:lnSpc>
                <a:spcPts val="21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без крышки для выключения насоса прокачки охлаждающей жидкости;</a:t>
            </a:r>
          </a:p>
          <a:p>
            <a:pPr algn="just">
              <a:lnSpc>
                <a:spcPts val="2100"/>
              </a:lnSpc>
            </a:pP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фонари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1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ФРМ1-К (красные) для сигнализации о выходе пушки 2А42 за габарит машины; для сигнализации об открытии дверей; для сигнализации о закрытии клапана отсоса пыли; для сигнализации об открытии люков десанта; 38 - для сигнализации об открытии трассы ФПТ;</a:t>
            </a:r>
          </a:p>
          <a:p>
            <a:pPr algn="just">
              <a:lnSpc>
                <a:spcPts val="21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ФРМ1-3 (зеленые) для сигнализации об исправности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электроцепи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1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ППО;</a:t>
            </a:r>
          </a:p>
          <a:p>
            <a:pPr algn="just">
              <a:lnSpc>
                <a:spcPts val="21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ФРМ.1-Б (белые) для сигнализации о работе водяного насоса подогревателя; для сигнализации о закрытии клапанов защиты двигателя.</a:t>
            </a:r>
          </a:p>
          <a:p>
            <a:pPr algn="just">
              <a:lnSpc>
                <a:spcPts val="21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задней панели установлено восемь вилок 2РМ для подключения разъемов; два контактора КМ-50Д-В - для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дистанционного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включения маслонасоса и свечи; сопротивление ПЭВР-30 51 Ом - для фары СМУ и сопротивление ПЭВР-50 22 Ом - для освещения щитка.</a:t>
            </a:r>
          </a:p>
        </p:txBody>
      </p:sp>
    </p:spTree>
    <p:extLst>
      <p:ext uri="{BB962C8B-B14F-4D97-AF65-F5344CB8AC3E}">
        <p14:creationId xmlns:p14="http://schemas.microsoft.com/office/powerpoint/2010/main" val="253831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76542" y="1214422"/>
            <a:ext cx="7848872" cy="4367978"/>
          </a:xfrm>
          <a:prstGeom prst="roundRect">
            <a:avLst/>
          </a:prstGeom>
          <a:ln w="28575">
            <a:solidFill>
              <a:srgbClr val="FF33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Проверка заряженности аккумуляторных батарей. Назначение, общее устройство и принцип работы прибора ночного видения механика-водителя.</a:t>
            </a:r>
          </a:p>
          <a:p>
            <a:pPr algn="ctr"/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214290"/>
            <a:ext cx="9144000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2-й учебный вопрос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4237855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113" y="0"/>
            <a:ext cx="9144000" cy="5486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Проверка заряженности аккумуляторных батарей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113" y="692696"/>
            <a:ext cx="913588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Степень заряженности аккумуляторных батарей может быть приблизительно определена путем проверки показаний вольтамперметра по зарядному току и напряжению.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проверки степени заряженности аккумуляторных батарей по напряжению необходимо: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включить выключатель батарей;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поставить рычаг переключения передач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нейтраль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затянуть стояночный тормоз;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поставить рычаг ручной подачи топлива на нулевую подачу;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нажать на кнопку стартера (на 5-7 с) без подачи топлива в двигатель и посмотреть на показания вольтамперметра.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Напряжение должно быть не ниже 17 В. Если напряжение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ниже               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 В, то аккумуляторы подлежат подзарядке.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763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113" y="0"/>
            <a:ext cx="9144000" cy="5486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Проверка заряженности аккумуляторных батарей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226" y="692696"/>
            <a:ext cx="9135887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проверки степени заряженности по зарядному току необходимо: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подготовить двигатель к запуску;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выключить все потребители;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поставить рычаг переключения передач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нейтраль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затянуть стояночный тормоз;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запустить двигатель и поработать 10-15 мин. Если зарядный ток будет больше 50А, то аккумуляторы подлежат подзарядке.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Степень заряженности аккумуляторных батарей по плотности электролита проверяется при неудовлетворительной работе аккумуляторных батарей после проверки по напряжению и зарядному току. При проверке аккумуляторы должны быть вынуты из отсека.</a:t>
            </a:r>
          </a:p>
        </p:txBody>
      </p:sp>
    </p:spTree>
    <p:extLst>
      <p:ext uri="{BB962C8B-B14F-4D97-AF65-F5344CB8AC3E}">
        <p14:creationId xmlns:p14="http://schemas.microsoft.com/office/powerpoint/2010/main" val="55732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113" y="0"/>
            <a:ext cx="9144000" cy="5486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Прибор </a:t>
            </a:r>
            <a:r>
              <a:rPr lang="ru-RU" sz="3200" b="1" dirty="0"/>
              <a:t>ночного видения механика-водителя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74" y="547967"/>
            <a:ext cx="9135887" cy="30418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300"/>
              </a:lnSpc>
              <a:buFontTx/>
              <a:buNone/>
            </a:pP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Прибор ТВНЕ – 4Б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 для наблюдения за дорогой и местностью при вождении танка ночью.</a:t>
            </a:r>
          </a:p>
          <a:p>
            <a:pPr>
              <a:lnSpc>
                <a:spcPts val="2300"/>
              </a:lnSpc>
              <a:buFontTx/>
              <a:buNone/>
            </a:pPr>
            <a:r>
              <a:rPr lang="ru-RU" alt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Маркировка </a:t>
            </a:r>
            <a:r>
              <a:rPr lang="ru-RU" alt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прибора означает:</a:t>
            </a:r>
            <a:endParaRPr lang="ru-RU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3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 – танковый;</a:t>
            </a:r>
          </a:p>
          <a:p>
            <a:pPr>
              <a:lnSpc>
                <a:spcPts val="23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– водителя;</a:t>
            </a:r>
          </a:p>
          <a:p>
            <a:pPr>
              <a:lnSpc>
                <a:spcPts val="23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 – ночной;</a:t>
            </a:r>
          </a:p>
          <a:p>
            <a:pPr>
              <a:lnSpc>
                <a:spcPts val="23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 – для работы в пассивном режиме (с естественной освещенностью);</a:t>
            </a:r>
          </a:p>
          <a:p>
            <a:pPr>
              <a:lnSpc>
                <a:spcPts val="23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– четвертая модификация;</a:t>
            </a:r>
          </a:p>
          <a:p>
            <a:pPr>
              <a:lnSpc>
                <a:spcPts val="23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 – со встроенным блоком питания.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3501008"/>
            <a:ext cx="912777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1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 прибора – перископический бинокулярный с электронно-оптическим преобразователем и усилителем.</a:t>
            </a:r>
          </a:p>
          <a:p>
            <a:pPr>
              <a:lnSpc>
                <a:spcPts val="21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Напряжение питания прибора, В……………………….….22-29</a:t>
            </a:r>
          </a:p>
          <a:p>
            <a:pPr>
              <a:lnSpc>
                <a:spcPts val="21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Выходное напряжение преобразователя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напряжения, кВ..19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1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Дальность видения, м:</a:t>
            </a:r>
          </a:p>
          <a:p>
            <a:pPr>
              <a:lnSpc>
                <a:spcPts val="2100"/>
              </a:lnSpc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- в пассивном режиме.…………………………….100</a:t>
            </a:r>
          </a:p>
          <a:p>
            <a:pPr>
              <a:lnSpc>
                <a:spcPts val="2100"/>
              </a:lnSpc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- в активном режиме.………………………………60</a:t>
            </a:r>
          </a:p>
          <a:p>
            <a:pPr>
              <a:lnSpc>
                <a:spcPts val="21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Потребляемая мощность, Вт:</a:t>
            </a:r>
          </a:p>
          <a:p>
            <a:pPr>
              <a:lnSpc>
                <a:spcPts val="2100"/>
              </a:lnSpc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- без обогрева……………………………………….3</a:t>
            </a:r>
          </a:p>
          <a:p>
            <a:pPr>
              <a:lnSpc>
                <a:spcPts val="2100"/>
              </a:lnSpc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- с включенным обогревом.……………………….90</a:t>
            </a:r>
          </a:p>
          <a:p>
            <a:pPr>
              <a:lnSpc>
                <a:spcPts val="21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непрерывной работы, не более, ч. ..…………….…8</a:t>
            </a:r>
          </a:p>
          <a:p>
            <a:pPr>
              <a:lnSpc>
                <a:spcPts val="2100"/>
              </a:lnSpc>
            </a:pPr>
            <a:r>
              <a:rPr lang="ru-RU" alt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Освещенность для наблюдения в пассивном режиме, не менее, </a:t>
            </a:r>
            <a:r>
              <a:rPr lang="ru-RU" altLang="ru-RU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лк</a:t>
            </a:r>
            <a:r>
              <a:rPr lang="ru-RU" alt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r>
              <a:rPr lang="en-US" alt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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altLang="ru-RU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-3</a:t>
            </a:r>
            <a:endParaRPr lang="ru-RU" altLang="ru-RU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298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113" y="0"/>
            <a:ext cx="9144000" cy="5486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Прибор </a:t>
            </a:r>
            <a:r>
              <a:rPr lang="ru-RU" sz="3200" b="1" dirty="0"/>
              <a:t>ночного видения механика-водителя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74" y="547967"/>
            <a:ext cx="9135887" cy="68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300"/>
              </a:lnSpc>
              <a:buFontTx/>
              <a:buNone/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 прибора наблюдения ТВНЕ-4Б</a:t>
            </a:r>
            <a:r>
              <a:rPr lang="ru-RU" altLang="ru-RU" sz="2400" dirty="0"/>
              <a:t/>
            </a:r>
            <a:br>
              <a:rPr lang="ru-RU" altLang="ru-RU" sz="2400" dirty="0"/>
            </a:b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9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lum bright="6000" contras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503" y="836712"/>
            <a:ext cx="9044609" cy="5173663"/>
          </a:xfrm>
          <a:noFill/>
        </p:spPr>
      </p:pic>
      <p:sp>
        <p:nvSpPr>
          <p:cNvPr id="4" name="Прямоугольник 3"/>
          <p:cNvSpPr/>
          <p:nvPr/>
        </p:nvSpPr>
        <p:spPr>
          <a:xfrm>
            <a:off x="8113" y="5805264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— прибор   ТВНЕ-4Б;   </a:t>
            </a:r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диафрагмирующая   насадка;   </a:t>
            </a:r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—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розетка; </a:t>
            </a:r>
            <a:r>
              <a:rPr lang="ru-RU" alt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крышка разъема;  </a:t>
            </a:r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наглазники; </a:t>
            </a:r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—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салфетка </a:t>
            </a:r>
          </a:p>
        </p:txBody>
      </p:sp>
    </p:spTree>
    <p:extLst>
      <p:ext uri="{BB962C8B-B14F-4D97-AF65-F5344CB8AC3E}">
        <p14:creationId xmlns:p14="http://schemas.microsoft.com/office/powerpoint/2010/main" val="2630668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113" y="0"/>
            <a:ext cx="9144000" cy="5486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Прибор </a:t>
            </a:r>
            <a:r>
              <a:rPr lang="ru-RU" sz="3200" b="1" dirty="0"/>
              <a:t>ночного видения механика-водителя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75" y="547967"/>
            <a:ext cx="3486606" cy="61837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Устройство ТВНЕ-4Б</a:t>
            </a:r>
            <a:b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– верхний корпус с </a:t>
            </a:r>
          </a:p>
          <a:p>
            <a:pPr>
              <a:lnSpc>
                <a:spcPts val="25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головной призмой; </a:t>
            </a:r>
          </a:p>
          <a:p>
            <a:pPr>
              <a:lnSpc>
                <a:spcPts val="25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2 - средний корпус; </a:t>
            </a:r>
          </a:p>
          <a:p>
            <a:pPr>
              <a:lnSpc>
                <a:spcPts val="25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– нижний корпус; </a:t>
            </a:r>
          </a:p>
          <a:p>
            <a:pPr>
              <a:lnSpc>
                <a:spcPts val="25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– ручка для </a:t>
            </a:r>
          </a:p>
          <a:p>
            <a:pPr>
              <a:lnSpc>
                <a:spcPts val="25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переноски прибора; </a:t>
            </a:r>
          </a:p>
          <a:p>
            <a:pPr>
              <a:lnSpc>
                <a:spcPts val="25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– выключатель </a:t>
            </a:r>
          </a:p>
          <a:p>
            <a:pPr>
              <a:lnSpc>
                <a:spcPts val="25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обогрева головной </a:t>
            </a:r>
          </a:p>
          <a:p>
            <a:pPr>
              <a:lnSpc>
                <a:spcPts val="25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призмы; </a:t>
            </a:r>
          </a:p>
          <a:p>
            <a:pPr>
              <a:lnSpc>
                <a:spcPts val="25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– рукоятка привода </a:t>
            </a:r>
          </a:p>
          <a:p>
            <a:pPr>
              <a:lnSpc>
                <a:spcPts val="25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шторки;  </a:t>
            </a:r>
          </a:p>
          <a:p>
            <a:pPr>
              <a:lnSpc>
                <a:spcPts val="25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7 - блок питания; </a:t>
            </a:r>
          </a:p>
          <a:p>
            <a:pPr>
              <a:lnSpc>
                <a:spcPts val="25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8 - окуляры; </a:t>
            </a:r>
          </a:p>
          <a:p>
            <a:pPr>
              <a:lnSpc>
                <a:spcPts val="25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9 - ЭОП В-2к; </a:t>
            </a:r>
          </a:p>
          <a:p>
            <a:pPr>
              <a:lnSpc>
                <a:spcPts val="25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10 - ЭОУ В-2;  </a:t>
            </a:r>
          </a:p>
          <a:p>
            <a:pPr>
              <a:lnSpc>
                <a:spcPts val="25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 – шторка; </a:t>
            </a:r>
          </a:p>
          <a:p>
            <a:pPr>
              <a:lnSpc>
                <a:spcPts val="25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–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объектив</a:t>
            </a:r>
          </a:p>
          <a:p>
            <a:pPr algn="ctr">
              <a:lnSpc>
                <a:spcPts val="2500"/>
              </a:lnSpc>
              <a:buFontTx/>
              <a:buNone/>
            </a:pPr>
            <a:endParaRPr lang="ru-RU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9725037"/>
              </p:ext>
            </p:extLst>
          </p:nvPr>
        </p:nvGraphicFramePr>
        <p:xfrm>
          <a:off x="2853366" y="554157"/>
          <a:ext cx="6290634" cy="5971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" name="Точечный рисунок" r:id="rId3" imgW="3772427" imgH="4304762" progId="PBrush">
                  <p:embed/>
                </p:oleObj>
              </mc:Choice>
              <mc:Fallback>
                <p:oleObj name="Точечный рисунок" r:id="rId3" imgW="3772427" imgH="4304762" progId="PBrush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lum bright="-18000"/>
                        <a:grayscl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589" b="8083"/>
                      <a:stretch>
                        <a:fillRect/>
                      </a:stretch>
                    </p:blipFill>
                    <p:spPr bwMode="auto">
                      <a:xfrm>
                        <a:off x="2853366" y="554157"/>
                        <a:ext cx="6290634" cy="5971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77152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91881" y="562472"/>
            <a:ext cx="5660232" cy="6143373"/>
          </a:xfrm>
          <a:noFill/>
        </p:spPr>
      </p:pic>
      <p:sp>
        <p:nvSpPr>
          <p:cNvPr id="7" name="Прямоугольник 6"/>
          <p:cNvSpPr/>
          <p:nvPr/>
        </p:nvSpPr>
        <p:spPr>
          <a:xfrm>
            <a:off x="8113" y="0"/>
            <a:ext cx="9144000" cy="5486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Прибор </a:t>
            </a:r>
            <a:r>
              <a:rPr lang="ru-RU" sz="3200" b="1" dirty="0"/>
              <a:t>ночного видения механика-водителя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74" y="547967"/>
            <a:ext cx="3774638" cy="3736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Принципиальная оптическая схема ТВНЕ-4Б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– предмет А; </a:t>
            </a:r>
          </a:p>
          <a:p>
            <a:pPr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– верхняя призма; </a:t>
            </a:r>
          </a:p>
          <a:p>
            <a:pPr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– объектив;</a:t>
            </a:r>
          </a:p>
          <a:p>
            <a:pPr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– ЭОП; </a:t>
            </a:r>
          </a:p>
          <a:p>
            <a:pPr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– призма;</a:t>
            </a:r>
          </a:p>
          <a:p>
            <a:pPr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– окуляр; </a:t>
            </a:r>
          </a:p>
          <a:p>
            <a:pPr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– изображение предмета</a:t>
            </a:r>
          </a:p>
          <a:p>
            <a:pPr algn="ctr">
              <a:lnSpc>
                <a:spcPts val="2500"/>
              </a:lnSpc>
              <a:buFontTx/>
              <a:buNone/>
            </a:pPr>
            <a:endParaRPr lang="ru-RU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84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113" y="0"/>
            <a:ext cx="9144000" cy="5486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Прибор </a:t>
            </a:r>
            <a:r>
              <a:rPr lang="ru-RU" sz="3200" b="1" dirty="0"/>
              <a:t>ночного видения механика-водителя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73" y="547967"/>
            <a:ext cx="9146839" cy="65043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500"/>
              </a:lnSpc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пользования ТВНЕ-4Б</a:t>
            </a:r>
          </a:p>
          <a:p>
            <a:pPr algn="just">
              <a:lnSpc>
                <a:spcPts val="25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При проверке работоспособности приборов днём включать прибор в работу только при установленной съёмной диафрагме с открытым наименьшим отверстием.</a:t>
            </a:r>
          </a:p>
          <a:p>
            <a:pPr algn="just">
              <a:lnSpc>
                <a:spcPts val="25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Избегать направление прибора на прямой солнечный свет.</a:t>
            </a:r>
          </a:p>
          <a:p>
            <a:pPr algn="just">
              <a:lnSpc>
                <a:spcPts val="25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При высокой общей ночной освещённости уменьшать световой поток, прикрывая диафрагму объективов.</a:t>
            </a:r>
          </a:p>
          <a:p>
            <a:pPr algn="just">
              <a:lnSpc>
                <a:spcPts val="25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При встречных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засветах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фарами автомобилей,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пожаров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т.п. уменьшать вертикальное поле зрения, прикрывая шторку прибора.</a:t>
            </a:r>
          </a:p>
          <a:p>
            <a:pPr algn="just">
              <a:lnSpc>
                <a:spcPts val="25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Активный режим использовать только тогда, когда пассивный не обеспечивает требуемой видимости маршрута. Световое пятно основной фары ТВН (ФГ-125 на корпусе справа) ориентируется при этом на предмет, удалённый на 35 м по продольной оси машины. Если используется и дополнительная фара ТВН (ФГ-125 на башне), то её световое пятно должно находиться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 от машины.</a:t>
            </a:r>
          </a:p>
          <a:p>
            <a:pPr algn="just">
              <a:lnSpc>
                <a:spcPts val="25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Обогрев головной призмы рекомендуется включать при появлении на ней инея и льда;</a:t>
            </a:r>
          </a:p>
          <a:p>
            <a:pPr algn="just">
              <a:lnSpc>
                <a:spcPts val="25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При длительных перерывах в работе не оставлять прибор и фары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включенными.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500"/>
              </a:lnSpc>
              <a:buFontTx/>
              <a:buNone/>
            </a:pPr>
            <a:endParaRPr lang="ru-RU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1810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76542" y="1214422"/>
            <a:ext cx="7848872" cy="4367978"/>
          </a:xfrm>
          <a:prstGeom prst="roundRect">
            <a:avLst/>
          </a:prstGeom>
          <a:ln w="28575">
            <a:solidFill>
              <a:srgbClr val="FF33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Облуживание и возможные неисправности электрооборудования</a:t>
            </a:r>
            <a:r>
              <a:rPr lang="ru-RU" sz="2400" b="1" dirty="0" smtClean="0"/>
              <a:t>.</a:t>
            </a:r>
            <a:endParaRPr lang="ru-RU" sz="2400" b="1" dirty="0"/>
          </a:p>
          <a:p>
            <a:pPr algn="ctr"/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214290"/>
            <a:ext cx="9144000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3-й учебный вопрос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97282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2"/>
          <p:cNvSpPr>
            <a:spLocks noChangeArrowheads="1"/>
          </p:cNvSpPr>
          <p:nvPr/>
        </p:nvSpPr>
        <p:spPr bwMode="auto">
          <a:xfrm>
            <a:off x="909116" y="447055"/>
            <a:ext cx="7181751" cy="461665"/>
          </a:xfrm>
          <a:prstGeom prst="rect">
            <a:avLst/>
          </a:prstGeom>
          <a:solidFill>
            <a:srgbClr val="C00000"/>
          </a:solidFill>
          <a:ln w="57150" cmpd="thickThin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</a:rPr>
              <a:t>Контрольный опрос</a:t>
            </a:r>
            <a:endParaRPr lang="ru-RU" altLang="ru-RU" sz="2400" b="1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052736"/>
            <a:ext cx="91440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solidFill>
                  <a:srgbClr val="FF0000"/>
                </a:solidFill>
              </a:rPr>
              <a:t>1 ВАРИАНТ:</a:t>
            </a:r>
            <a:r>
              <a:rPr lang="ru-RU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3200" b="1" dirty="0" smtClean="0"/>
              <a:t>Назначение, общие устройство силовой передачи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just"/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3200" b="1" dirty="0" smtClean="0">
                <a:solidFill>
                  <a:srgbClr val="FF0000"/>
                </a:solidFill>
              </a:rPr>
              <a:t>2 </a:t>
            </a:r>
            <a:r>
              <a:rPr lang="ru-RU" sz="3200" b="1" dirty="0">
                <a:solidFill>
                  <a:srgbClr val="FF0000"/>
                </a:solidFill>
              </a:rPr>
              <a:t>ВАРИАНТ:</a:t>
            </a:r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3200" b="1" dirty="0"/>
              <a:t>Назначение, общие </a:t>
            </a:r>
            <a:r>
              <a:rPr lang="ru-RU" sz="3200" b="1" dirty="0" smtClean="0"/>
              <a:t>устройство гусеничного движителя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just"/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3200" b="1" dirty="0" smtClean="0">
                <a:solidFill>
                  <a:srgbClr val="FF0000"/>
                </a:solidFill>
              </a:rPr>
              <a:t>3 ВАРИАНТ:</a:t>
            </a:r>
            <a:r>
              <a:rPr lang="ru-RU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3200" b="1" dirty="0"/>
              <a:t>Назначение, общие устройство с</a:t>
            </a:r>
            <a:r>
              <a:rPr lang="ru-RU" sz="3200" b="1" dirty="0" smtClean="0"/>
              <a:t>истема 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подрессоривания</a:t>
            </a:r>
            <a:r>
              <a:rPr lang="ru-RU" altLang="ru-RU" sz="3200" b="1" dirty="0" smtClean="0"/>
              <a:t>.</a:t>
            </a:r>
          </a:p>
          <a:p>
            <a:pPr algn="just"/>
            <a:endParaRPr lang="ru-RU" altLang="ru-RU" sz="3200" b="1" dirty="0" smtClean="0"/>
          </a:p>
          <a:p>
            <a:pPr algn="just"/>
            <a:r>
              <a:rPr lang="ru-RU" sz="3200" b="1" dirty="0" smtClean="0">
                <a:solidFill>
                  <a:srgbClr val="FF0000"/>
                </a:solidFill>
              </a:rPr>
              <a:t>4 </a:t>
            </a:r>
            <a:r>
              <a:rPr lang="ru-RU" sz="3200" b="1" dirty="0">
                <a:solidFill>
                  <a:srgbClr val="FF0000"/>
                </a:solidFill>
              </a:rPr>
              <a:t>ВАРИАНТ:</a:t>
            </a:r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altLang="ru-RU" sz="3200" b="1" dirty="0" smtClean="0">
                <a:cs typeface="Times New Roman" panose="02020603050405020304" pitchFamily="18" charset="0"/>
              </a:rPr>
              <a:t>Техническое обслуживание ходовой части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endParaRPr lang="ru-RU" sz="3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629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200" b="1" dirty="0">
                <a:solidFill>
                  <a:schemeClr val="bg1"/>
                </a:solidFill>
              </a:rPr>
              <a:t>Техническое </a:t>
            </a:r>
            <a:r>
              <a:rPr lang="ru-RU" altLang="ru-RU" sz="3200" b="1" dirty="0" smtClean="0">
                <a:solidFill>
                  <a:schemeClr val="bg1"/>
                </a:solidFill>
              </a:rPr>
              <a:t>обслуживание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14199" y="692696"/>
            <a:ext cx="9144000" cy="60555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3100"/>
              </a:lnSpc>
            </a:pP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 эксплуатации машины необходимо проводить следующие работы:</a:t>
            </a:r>
            <a:endParaRPr lang="ru-RU" alt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3100"/>
              </a:lnSpc>
            </a:pP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КО проверить:</a:t>
            </a: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3100"/>
              </a:lnSpc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исправность освещения и сигнализации включением;</a:t>
            </a:r>
          </a:p>
          <a:p>
            <a:pPr algn="just">
              <a:lnSpc>
                <a:spcPts val="3100"/>
              </a:lnSpc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работу контрольно-измерительных приборов по показаниям.</a:t>
            </a:r>
            <a:endParaRPr lang="ru-RU" alt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3100"/>
              </a:lnSpc>
            </a:pP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ЕТО проверить:</a:t>
            </a: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3100"/>
              </a:lnSpc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крепление и чистоту фонарей, фар и при необходимости закрепить и очистить;</a:t>
            </a:r>
          </a:p>
          <a:p>
            <a:pPr algn="just">
              <a:lnSpc>
                <a:spcPts val="3100"/>
              </a:lnSpc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работу освещения.</a:t>
            </a:r>
            <a:endParaRPr lang="ru-RU" alt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3100"/>
              </a:lnSpc>
            </a:pP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 №1 проверить:</a:t>
            </a: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3100"/>
              </a:lnSpc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установку фар;</a:t>
            </a:r>
          </a:p>
          <a:p>
            <a:pPr algn="just">
              <a:lnSpc>
                <a:spcPts val="3100"/>
              </a:lnSpc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крепление стартера и проводов к нему.</a:t>
            </a:r>
            <a:endParaRPr lang="ru-RU" alt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3100"/>
              </a:lnSpc>
            </a:pP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ТО№2 проверить:</a:t>
            </a: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3100"/>
              </a:lnSpc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установку стартера.</a:t>
            </a:r>
          </a:p>
        </p:txBody>
      </p:sp>
    </p:spTree>
    <p:extLst>
      <p:ext uri="{BB962C8B-B14F-4D97-AF65-F5344CB8AC3E}">
        <p14:creationId xmlns:p14="http://schemas.microsoft.com/office/powerpoint/2010/main" val="2440182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5679"/>
            <a:ext cx="9144000" cy="5486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Характерные неисправности: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107504" y="604359"/>
            <a:ext cx="8928992" cy="6065001"/>
            <a:chOff x="2195513" y="908050"/>
            <a:chExt cx="4930347" cy="5044208"/>
          </a:xfrm>
        </p:grpSpPr>
        <p:sp>
          <p:nvSpPr>
            <p:cNvPr id="6" name="AutoShape 3"/>
            <p:cNvSpPr>
              <a:spLocks noChangeArrowheads="1"/>
            </p:cNvSpPr>
            <p:nvPr/>
          </p:nvSpPr>
          <p:spPr bwMode="auto">
            <a:xfrm>
              <a:off x="2197925" y="1700213"/>
              <a:ext cx="4895850" cy="792162"/>
            </a:xfrm>
            <a:prstGeom prst="flowChartDisplay">
              <a:avLst/>
            </a:prstGeom>
            <a:solidFill>
              <a:schemeClr val="accent3">
                <a:lumMod val="75000"/>
                <a:alpha val="39999"/>
              </a:schemeClr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000" dirty="0">
                <a:solidFill>
                  <a:srgbClr val="800000"/>
                </a:solidFill>
              </a:endParaRPr>
            </a:p>
            <a:p>
              <a:pPr algn="ctr"/>
              <a:r>
                <a:rPr lang="ru-RU" sz="2800" b="1" dirty="0">
                  <a:solidFill>
                    <a:srgbClr val="800000"/>
                  </a:solidFill>
                </a:rPr>
                <a:t>Обрыв </a:t>
              </a:r>
              <a:r>
                <a:rPr lang="ru-RU" sz="2800" b="1" dirty="0" smtClean="0">
                  <a:solidFill>
                    <a:srgbClr val="800000"/>
                  </a:solidFill>
                </a:rPr>
                <a:t>цепи</a:t>
              </a:r>
              <a:endParaRPr lang="ru-RU" sz="2800" b="1" dirty="0">
                <a:solidFill>
                  <a:srgbClr val="800000"/>
                </a:solidFill>
              </a:endParaRPr>
            </a:p>
            <a:p>
              <a:pPr algn="ctr"/>
              <a:endParaRPr lang="ru-RU" dirty="0">
                <a:solidFill>
                  <a:srgbClr val="800000"/>
                </a:solidFill>
              </a:endParaRPr>
            </a:p>
          </p:txBody>
        </p:sp>
        <p:sp>
          <p:nvSpPr>
            <p:cNvPr id="9" name="Line 5"/>
            <p:cNvSpPr>
              <a:spLocks noChangeShapeType="1"/>
            </p:cNvSpPr>
            <p:nvPr/>
          </p:nvSpPr>
          <p:spPr bwMode="auto">
            <a:xfrm>
              <a:off x="2195513" y="1268413"/>
              <a:ext cx="0" cy="439261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AutoShape 6"/>
            <p:cNvSpPr>
              <a:spLocks noChangeArrowheads="1"/>
            </p:cNvSpPr>
            <p:nvPr/>
          </p:nvSpPr>
          <p:spPr bwMode="auto">
            <a:xfrm>
              <a:off x="2197925" y="2924175"/>
              <a:ext cx="4895850" cy="792163"/>
            </a:xfrm>
            <a:prstGeom prst="flowChartDisplay">
              <a:avLst/>
            </a:prstGeom>
            <a:solidFill>
              <a:schemeClr val="accent3">
                <a:lumMod val="75000"/>
                <a:alpha val="39999"/>
              </a:schemeClr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000" dirty="0">
                <a:solidFill>
                  <a:srgbClr val="800000"/>
                </a:solidFill>
              </a:endParaRPr>
            </a:p>
            <a:p>
              <a:pPr algn="ctr"/>
              <a:r>
                <a:rPr lang="ru-RU" sz="2800" b="1" dirty="0">
                  <a:solidFill>
                    <a:srgbClr val="800000"/>
                  </a:solidFill>
                </a:rPr>
                <a:t>Короткое </a:t>
              </a:r>
              <a:r>
                <a:rPr lang="ru-RU" sz="2800" b="1" dirty="0" smtClean="0">
                  <a:solidFill>
                    <a:srgbClr val="800000"/>
                  </a:solidFill>
                </a:rPr>
                <a:t>замыкание</a:t>
              </a:r>
              <a:endParaRPr lang="ru-RU" sz="2800" b="1" dirty="0">
                <a:solidFill>
                  <a:srgbClr val="800000"/>
                </a:solidFill>
              </a:endParaRPr>
            </a:p>
            <a:p>
              <a:pPr algn="ctr"/>
              <a:endParaRPr lang="ru-RU" sz="2800" dirty="0">
                <a:solidFill>
                  <a:srgbClr val="800000"/>
                </a:solidFill>
              </a:endParaRPr>
            </a:p>
          </p:txBody>
        </p:sp>
        <p:sp>
          <p:nvSpPr>
            <p:cNvPr id="11" name="AutoShape 7"/>
            <p:cNvSpPr>
              <a:spLocks noChangeArrowheads="1"/>
            </p:cNvSpPr>
            <p:nvPr/>
          </p:nvSpPr>
          <p:spPr bwMode="auto">
            <a:xfrm>
              <a:off x="2197925" y="4076700"/>
              <a:ext cx="4895850" cy="792163"/>
            </a:xfrm>
            <a:prstGeom prst="flowChartDisplay">
              <a:avLst/>
            </a:prstGeom>
            <a:solidFill>
              <a:schemeClr val="accent3">
                <a:lumMod val="75000"/>
                <a:alpha val="39999"/>
              </a:schemeClr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2400" b="1" dirty="0" smtClean="0">
                  <a:solidFill>
                    <a:srgbClr val="800000"/>
                  </a:solidFill>
                </a:rPr>
                <a:t>Повышенное сопротивление цепи</a:t>
              </a:r>
              <a:endParaRPr lang="ru-RU" sz="2400" b="1" dirty="0">
                <a:solidFill>
                  <a:srgbClr val="800000"/>
                </a:solidFill>
              </a:endParaRPr>
            </a:p>
          </p:txBody>
        </p:sp>
        <p:sp>
          <p:nvSpPr>
            <p:cNvPr id="12" name="AutoShape 8"/>
            <p:cNvSpPr>
              <a:spLocks noChangeArrowheads="1"/>
            </p:cNvSpPr>
            <p:nvPr/>
          </p:nvSpPr>
          <p:spPr bwMode="auto">
            <a:xfrm>
              <a:off x="2230010" y="5255959"/>
              <a:ext cx="4895850" cy="696299"/>
            </a:xfrm>
            <a:prstGeom prst="flowChartDisplay">
              <a:avLst/>
            </a:prstGeom>
            <a:solidFill>
              <a:schemeClr val="accent3">
                <a:lumMod val="75000"/>
                <a:alpha val="39999"/>
              </a:schemeClr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2800" b="1" dirty="0">
                  <a:solidFill>
                    <a:srgbClr val="800000"/>
                  </a:solidFill>
                </a:rPr>
                <a:t>Утечка </a:t>
              </a:r>
              <a:r>
                <a:rPr lang="ru-RU" sz="2800" b="1" dirty="0" smtClean="0">
                  <a:solidFill>
                    <a:srgbClr val="800000"/>
                  </a:solidFill>
                </a:rPr>
                <a:t>тока</a:t>
              </a:r>
              <a:endParaRPr lang="ru-RU" sz="2800" b="1" dirty="0">
                <a:solidFill>
                  <a:srgbClr val="800000"/>
                </a:solidFill>
              </a:endParaRPr>
            </a:p>
          </p:txBody>
        </p:sp>
        <p:sp>
          <p:nvSpPr>
            <p:cNvPr id="13" name="Line 9"/>
            <p:cNvSpPr>
              <a:spLocks noChangeShapeType="1"/>
            </p:cNvSpPr>
            <p:nvPr/>
          </p:nvSpPr>
          <p:spPr bwMode="auto">
            <a:xfrm>
              <a:off x="2195513" y="1268413"/>
              <a:ext cx="252095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Line 10"/>
            <p:cNvSpPr>
              <a:spLocks noChangeShapeType="1"/>
            </p:cNvSpPr>
            <p:nvPr/>
          </p:nvSpPr>
          <p:spPr bwMode="auto">
            <a:xfrm flipV="1">
              <a:off x="4716463" y="908050"/>
              <a:ext cx="0" cy="36036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440284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5679"/>
            <a:ext cx="9144000" cy="5486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Характерные неисправности: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1408897"/>
            <a:ext cx="4427984" cy="5278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just">
              <a:lnSpc>
                <a:spcPts val="2900"/>
              </a:lnSpc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Признаком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обрыва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неработающий потребитель при неисправном предохранителе АЗР.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Причина возникновения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возникает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из-за обрыва  жил проводов или нарушения пайки провода с наконечником или штырём штепсельного разъёма электромонтажного кабеля. Обнаружение места обрыва производится с помощью контрольной лампы или переносного вольтметра.</a:t>
            </a:r>
          </a:p>
          <a:p>
            <a:pPr indent="355600" algn="just">
              <a:lnSpc>
                <a:spcPts val="2900"/>
              </a:lnSpc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4" descr="Картинки по запросу Обрыв экранированного провод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303"/>
          <a:stretch/>
        </p:blipFill>
        <p:spPr bwMode="auto">
          <a:xfrm>
            <a:off x="4377261" y="1772816"/>
            <a:ext cx="4766739" cy="4088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0" y="836712"/>
            <a:ext cx="9125338" cy="4433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900"/>
              </a:lnSpc>
            </a:pP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Обрыв электрической цепи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61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5679"/>
            <a:ext cx="9144000" cy="5486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Характерные неисправности:</a:t>
            </a:r>
          </a:p>
        </p:txBody>
      </p:sp>
      <p:pic>
        <p:nvPicPr>
          <p:cNvPr id="16" name="Picture 6" descr="Картинки по запросу короткое замыка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1706" y="628292"/>
            <a:ext cx="3992294" cy="2872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http://56.mchs.gov.ru/upload/site45/document_news/fGYYzwqT2P-big-35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2360" y="3501009"/>
            <a:ext cx="3931640" cy="335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614906"/>
            <a:ext cx="5220072" cy="62863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300"/>
              </a:lnSpc>
            </a:pP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Короткое замыкание электрической цепи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300"/>
              </a:lnSpc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короткого замыкания могут быть:</a:t>
            </a:r>
          </a:p>
          <a:p>
            <a:pPr algn="just">
              <a:lnSpc>
                <a:spcPts val="23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Перегорание предохранителя (выключение автомата защиты); </a:t>
            </a:r>
          </a:p>
          <a:p>
            <a:pPr algn="just">
              <a:lnSpc>
                <a:spcPts val="23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Искрение в месте КЗ;</a:t>
            </a:r>
          </a:p>
          <a:p>
            <a:pPr algn="just">
              <a:lnSpc>
                <a:spcPts val="23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Чрезмерный нагрев проводников;</a:t>
            </a:r>
          </a:p>
          <a:p>
            <a:pPr algn="just">
              <a:lnSpc>
                <a:spcPts val="23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Запах горящей изоляции;</a:t>
            </a:r>
          </a:p>
          <a:p>
            <a:pPr algn="just">
              <a:lnSpc>
                <a:spcPts val="23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Снижение напряжения источника питания, не соответствующие мощности включённых потребителей.</a:t>
            </a:r>
          </a:p>
          <a:p>
            <a:pPr algn="just">
              <a:lnSpc>
                <a:spcPts val="2300"/>
              </a:lnSpc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короткое замыкание может быть вызвано:</a:t>
            </a:r>
          </a:p>
          <a:p>
            <a:pPr algn="just">
              <a:lnSpc>
                <a:spcPts val="2300"/>
              </a:lnSpc>
              <a:buFontTx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Обрывом «плюсового» провода с замыканием его на «массу»;</a:t>
            </a:r>
          </a:p>
          <a:p>
            <a:pPr algn="just">
              <a:lnSpc>
                <a:spcPts val="2300"/>
              </a:lnSpc>
              <a:buFontTx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Дефектом изоляции провода;</a:t>
            </a:r>
          </a:p>
          <a:p>
            <a:pPr algn="just">
              <a:lnSpc>
                <a:spcPts val="2300"/>
              </a:lnSpc>
              <a:buFontTx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Неисправностью потребителя;</a:t>
            </a:r>
          </a:p>
          <a:p>
            <a:pPr algn="just">
              <a:lnSpc>
                <a:spcPts val="2300"/>
              </a:lnSpc>
              <a:buFontTx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Наличием контакта между плюсовым проводом и его экранировкой в месте присоединения провода.</a:t>
            </a:r>
          </a:p>
        </p:txBody>
      </p:sp>
    </p:spTree>
    <p:extLst>
      <p:ext uri="{BB962C8B-B14F-4D97-AF65-F5344CB8AC3E}">
        <p14:creationId xmlns:p14="http://schemas.microsoft.com/office/powerpoint/2010/main" val="269161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5679"/>
            <a:ext cx="9144000" cy="5486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Характерные неисправности: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14906"/>
            <a:ext cx="91440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Повышенное сопротивление цепи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400"/>
              </a:lnSpc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повышенного сопротивления могут быть:</a:t>
            </a:r>
          </a:p>
          <a:p>
            <a:pPr>
              <a:lnSpc>
                <a:spcPts val="24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Работа потребителя не на полную мощность;</a:t>
            </a:r>
          </a:p>
          <a:p>
            <a:pPr>
              <a:lnSpc>
                <a:spcPts val="24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Полный отказ потребителя в работе.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2400"/>
              </a:lnSpc>
            </a:pP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Утечка 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тока в цепи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400"/>
              </a:lnSpc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утечки тока могут быть:</a:t>
            </a:r>
          </a:p>
          <a:p>
            <a:pPr>
              <a:lnSpc>
                <a:spcPts val="24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Работа потребителя не на полную мощность;</a:t>
            </a:r>
          </a:p>
          <a:p>
            <a:pPr>
              <a:lnSpc>
                <a:spcPts val="24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Повышенный нагрев проводов; </a:t>
            </a:r>
          </a:p>
          <a:p>
            <a:pPr>
              <a:lnSpc>
                <a:spcPts val="24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Полный отказ потребителя в работе;</a:t>
            </a:r>
          </a:p>
          <a:p>
            <a:pPr>
              <a:lnSpc>
                <a:spcPts val="24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Наличие напряжения при выключенном ВБ и неработающем двигателе;</a:t>
            </a:r>
          </a:p>
          <a:p>
            <a:pPr>
              <a:lnSpc>
                <a:spcPts val="24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Наличие тока в цепи при работающем генераторе и выключенных ВБ и потребителях.</a:t>
            </a:r>
          </a:p>
          <a:p>
            <a:pPr>
              <a:lnSpc>
                <a:spcPts val="2400"/>
              </a:lnSpc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утечки тока могут быть:</a:t>
            </a:r>
          </a:p>
          <a:p>
            <a:pPr>
              <a:lnSpc>
                <a:spcPts val="24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Контакт плюсового провода с “массой” или экранировкой;</a:t>
            </a:r>
          </a:p>
          <a:p>
            <a:pPr>
              <a:lnSpc>
                <a:spcPts val="24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Дефект проводов (изоляции);</a:t>
            </a:r>
          </a:p>
          <a:p>
            <a:pPr>
              <a:lnSpc>
                <a:spcPts val="24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Неисправность АБ.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2400"/>
              </a:lnSpc>
            </a:pP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Неисправные 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приборы (агрегаты)</a:t>
            </a:r>
            <a:endParaRPr lang="ru-RU" sz="24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4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Признаком неисправности прибора (агрегата) является отказ его в работе при исправной цепи.</a:t>
            </a:r>
          </a:p>
        </p:txBody>
      </p:sp>
    </p:spTree>
    <p:extLst>
      <p:ext uri="{BB962C8B-B14F-4D97-AF65-F5344CB8AC3E}">
        <p14:creationId xmlns:p14="http://schemas.microsoft.com/office/powerpoint/2010/main" val="379581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3750"/>
            <a:ext cx="9144000" cy="78296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Методика обнаружения неисправностей в 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</a:rPr>
              <a:t>электрооборудовании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-180528" y="836711"/>
            <a:ext cx="4896544" cy="30418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171450" algn="just">
              <a:lnSpc>
                <a:spcPts val="23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Явным признаком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цепи или приборе электрооборудования является отказ в работе потребителя тока. Так как наиболее уязвимым местом в цепи является предохранитель, то проверку цепи начинают с проверки предохранителя.</a:t>
            </a:r>
          </a:p>
          <a:p>
            <a:pPr marL="263525" indent="274638" algn="just">
              <a:lnSpc>
                <a:spcPts val="2300"/>
              </a:lnSpc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4" descr="11"/>
          <p:cNvPicPr>
            <a:picLocks noChangeAspect="1" noChangeArrowheads="1"/>
          </p:cNvPicPr>
          <p:nvPr/>
        </p:nvPicPr>
        <p:blipFill>
          <a:blip r:embed="rId2" cstate="print"/>
          <a:srcRect b="10745"/>
          <a:stretch>
            <a:fillRect/>
          </a:stretch>
        </p:blipFill>
        <p:spPr bwMode="auto">
          <a:xfrm>
            <a:off x="4789646" y="932754"/>
            <a:ext cx="4467225" cy="2784278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-108520" y="3521189"/>
            <a:ext cx="9144000" cy="33368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274638" algn="just">
              <a:lnSpc>
                <a:spcPts val="23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Исправность предохранителя устанавливается осмотром или с помощью контрольной лампочки.</a:t>
            </a:r>
          </a:p>
          <a:p>
            <a:pPr marL="263525" indent="-171450" algn="just">
              <a:lnSpc>
                <a:spcPts val="23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Отыскание неисправностей в электрической цепи значительно облегчается, если из общей электрической схемы будет выделен наименьший замкнутый контур, состоящий:</a:t>
            </a:r>
          </a:p>
          <a:p>
            <a:pPr marL="263525" indent="274638" algn="just">
              <a:lnSpc>
                <a:spcPts val="2300"/>
              </a:lnSpc>
              <a:buFontTx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источника питания;</a:t>
            </a:r>
          </a:p>
          <a:p>
            <a:pPr marL="263525" indent="274638" algn="just">
              <a:lnSpc>
                <a:spcPts val="2300"/>
              </a:lnSpc>
              <a:buFontTx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неисправного участка цепи;</a:t>
            </a:r>
          </a:p>
          <a:p>
            <a:pPr marL="263525" indent="274638" algn="just">
              <a:lnSpc>
                <a:spcPts val="2300"/>
              </a:lnSpc>
              <a:buFontTx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неработающего потребителя.</a:t>
            </a:r>
          </a:p>
          <a:p>
            <a:pPr marL="263525" indent="274638" algn="just">
              <a:lnSpc>
                <a:spcPts val="23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Отыскание неисправности в элементе цепи нужно начинать с внешнего </a:t>
            </a:r>
          </a:p>
          <a:p>
            <a:pPr marL="263525" indent="274638" algn="just">
              <a:lnSpc>
                <a:spcPts val="23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осмотра отказавшего в работе элемента.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79581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2"/>
          <p:cNvSpPr>
            <a:spLocks noChangeArrowheads="1"/>
          </p:cNvSpPr>
          <p:nvPr/>
        </p:nvSpPr>
        <p:spPr bwMode="auto">
          <a:xfrm>
            <a:off x="1000100" y="571480"/>
            <a:ext cx="7181751" cy="1077218"/>
          </a:xfrm>
          <a:prstGeom prst="rect">
            <a:avLst/>
          </a:prstGeom>
          <a:solidFill>
            <a:srgbClr val="FF0000"/>
          </a:solidFill>
          <a:ln w="57150" cmpd="thickThin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rgbClr val="FFFF66"/>
                </a:solidFill>
              </a:rPr>
              <a:t>Задание на самостоятельную подготовку  </a:t>
            </a:r>
            <a:endParaRPr lang="ru-RU" altLang="ru-RU" sz="3200" b="1" dirty="0">
              <a:solidFill>
                <a:srgbClr val="FFCC00"/>
              </a:solidFill>
              <a:latin typeface="Arial" charset="0"/>
            </a:endParaRPr>
          </a:p>
        </p:txBody>
      </p:sp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683568" y="1916832"/>
            <a:ext cx="8064896" cy="3600400"/>
          </a:xfrm>
        </p:spPr>
        <p:txBody>
          <a:bodyPr>
            <a:normAutofit/>
          </a:bodyPr>
          <a:lstStyle/>
          <a:p>
            <a:pPr lvl="0" algn="just"/>
            <a:r>
              <a:rPr lang="ru-RU" dirty="0"/>
              <a:t>Изучить материал данного занятия.</a:t>
            </a:r>
          </a:p>
          <a:p>
            <a:pPr lvl="0" algn="just"/>
            <a:r>
              <a:rPr lang="ru-RU"/>
              <a:t>Доработать </a:t>
            </a:r>
            <a:r>
              <a:rPr lang="ru-RU" smtClean="0"/>
              <a:t>конспект занятия</a:t>
            </a:r>
            <a:r>
              <a:rPr lang="ru-RU" dirty="0" smtClean="0"/>
              <a:t>, </a:t>
            </a:r>
            <a:r>
              <a:rPr lang="ru-RU" dirty="0"/>
              <a:t>используя перечень основных руководящих документов. </a:t>
            </a:r>
            <a:endParaRPr lang="ru-RU" dirty="0" smtClean="0"/>
          </a:p>
          <a:p>
            <a:pPr lvl="0" algn="just"/>
            <a:r>
              <a:rPr lang="ru-RU" dirty="0" smtClean="0"/>
              <a:t>Подготовиться </a:t>
            </a:r>
            <a:r>
              <a:rPr lang="ru-RU" dirty="0"/>
              <a:t>к опросу.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967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2"/>
          <p:cNvSpPr>
            <a:spLocks noChangeArrowheads="1"/>
          </p:cNvSpPr>
          <p:nvPr/>
        </p:nvSpPr>
        <p:spPr bwMode="auto">
          <a:xfrm>
            <a:off x="1" y="7432"/>
            <a:ext cx="9144000" cy="584775"/>
          </a:xfrm>
          <a:prstGeom prst="rect">
            <a:avLst/>
          </a:prstGeom>
          <a:solidFill>
            <a:srgbClr val="C00000"/>
          </a:solidFill>
          <a:ln w="57150" cmpd="thickThin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rgbClr val="FFFF66"/>
                </a:solidFill>
              </a:rPr>
              <a:t>Учебные вопросы</a:t>
            </a:r>
            <a:endParaRPr lang="ru-RU" altLang="ru-RU" sz="3200" b="1" dirty="0">
              <a:solidFill>
                <a:srgbClr val="FFCC00"/>
              </a:solidFill>
              <a:latin typeface="Arial" charset="0"/>
            </a:endParaRPr>
          </a:p>
        </p:txBody>
      </p:sp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179512" y="548680"/>
            <a:ext cx="8614591" cy="290880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/>
              <a:t>1. Назначение, характеристика, общее устройство составных частей электрооборудования БМП-2 их размещение в машине.</a:t>
            </a:r>
          </a:p>
          <a:p>
            <a:pPr marL="0" indent="0">
              <a:buNone/>
            </a:pPr>
            <a:r>
              <a:rPr lang="ru-RU" sz="2400" b="1" dirty="0"/>
              <a:t>2. Проверка заряженности аккумуляторных батарей. Назначение, общее устройство и принцип работы прибора ночного видения механика-водителя.</a:t>
            </a:r>
          </a:p>
          <a:p>
            <a:pPr marL="0" indent="0">
              <a:buNone/>
            </a:pPr>
            <a:r>
              <a:rPr lang="ru-RU" sz="2400" b="1" dirty="0"/>
              <a:t>3. </a:t>
            </a:r>
            <a:r>
              <a:rPr lang="ru-RU" sz="2400" b="1" dirty="0" smtClean="0"/>
              <a:t>Облуживание </a:t>
            </a:r>
            <a:r>
              <a:rPr lang="ru-RU" sz="2400" b="1" dirty="0"/>
              <a:t>и возможные неисправности электрооборудования.</a:t>
            </a:r>
            <a:endParaRPr lang="ru-RU" sz="1800" b="1" dirty="0"/>
          </a:p>
        </p:txBody>
      </p:sp>
      <p:sp>
        <p:nvSpPr>
          <p:cNvPr id="5" name="Rectangle 22"/>
          <p:cNvSpPr>
            <a:spLocks noChangeArrowheads="1"/>
          </p:cNvSpPr>
          <p:nvPr/>
        </p:nvSpPr>
        <p:spPr bwMode="auto">
          <a:xfrm>
            <a:off x="2" y="3861048"/>
            <a:ext cx="9143999" cy="461665"/>
          </a:xfrm>
          <a:prstGeom prst="rect">
            <a:avLst/>
          </a:prstGeom>
          <a:solidFill>
            <a:srgbClr val="FF0000"/>
          </a:solidFill>
          <a:ln w="57150" cmpd="thickThin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 smtClean="0">
                <a:solidFill>
                  <a:srgbClr val="FFFF66"/>
                </a:solidFill>
              </a:rPr>
              <a:t>Рекомендованная литература</a:t>
            </a:r>
            <a:endParaRPr lang="ru-RU" altLang="ru-RU" sz="2400" b="1" dirty="0">
              <a:solidFill>
                <a:srgbClr val="FFCC00"/>
              </a:solidFill>
              <a:latin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57199" y="4612808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/>
              <a:t>Техническое обслуживание и инструкция по эксплуатации БМП-2 </a:t>
            </a:r>
            <a:r>
              <a:rPr lang="ru-RU" sz="2400" b="1" dirty="0" err="1" smtClean="0"/>
              <a:t>ч.II</a:t>
            </a:r>
            <a:r>
              <a:rPr lang="ru-RU" sz="2400" b="1" dirty="0" smtClean="0"/>
              <a:t>, </a:t>
            </a:r>
            <a:r>
              <a:rPr lang="ru-RU" sz="2400" b="1" dirty="0" err="1" smtClean="0"/>
              <a:t>стр</a:t>
            </a:r>
            <a:r>
              <a:rPr lang="ru-RU" sz="2400" b="1" dirty="0"/>
              <a:t>: 186-209</a:t>
            </a:r>
          </a:p>
        </p:txBody>
      </p:sp>
    </p:spTree>
    <p:extLst>
      <p:ext uri="{BB962C8B-B14F-4D97-AF65-F5344CB8AC3E}">
        <p14:creationId xmlns:p14="http://schemas.microsoft.com/office/powerpoint/2010/main" val="2601986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76542" y="1214422"/>
            <a:ext cx="7848872" cy="4367978"/>
          </a:xfrm>
          <a:prstGeom prst="roundRect">
            <a:avLst/>
          </a:prstGeom>
          <a:ln w="28575">
            <a:solidFill>
              <a:srgbClr val="FF33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Назначение</a:t>
            </a:r>
            <a:r>
              <a:rPr lang="ru-RU" sz="2400" b="1" dirty="0"/>
              <a:t>, характеристика, общее устройство составных частей электрооборудования БМП-2 их размещение в машине.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214290"/>
            <a:ext cx="9144000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1-й учебный вопрос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60293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13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Электрооборудование </a:t>
            </a:r>
            <a:r>
              <a:rPr lang="ru-RU" sz="3200" b="1" dirty="0"/>
              <a:t>БМП-2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05" y="491873"/>
            <a:ext cx="912878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Электрооборудование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машины обеспечивает электропитание всех электрических потребителей, управление и контроль за их работой.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состав электрооборудования входят: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источники и потребители электрической энергии.</a:t>
            </a: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источникам электрической энергии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относятся аккумуляторные батареи и генератор с регулирующей аппаратурой.</a:t>
            </a: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потребителям электрической энергии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относятся электрооборудование приводов наведения, блока БУ-25-2С, приборов наблюдения и прицеливания, пусковой установки 9П135М, системы коллективной защиты, системы защиты двигателя от попадания воды, радиостанции Р-123М, переговорного устройства Р-124, приборов освещения, световой и дорожной сигнализации, системы обеспечения холодного пуска двигателя, контрольно- измерительных приборов.</a:t>
            </a:r>
          </a:p>
        </p:txBody>
      </p:sp>
    </p:spTree>
    <p:extLst>
      <p:ext uri="{BB962C8B-B14F-4D97-AF65-F5344CB8AC3E}">
        <p14:creationId xmlns:p14="http://schemas.microsoft.com/office/powerpoint/2010/main" val="1251966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568"/>
            <a:ext cx="9144000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электрической энергии</a:t>
            </a:r>
            <a:endParaRPr lang="ru-RU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9816" y="791976"/>
            <a:ext cx="5910336" cy="2336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500"/>
              </a:lnSpc>
            </a:pP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БМП-2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применяются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аккумуляторные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батареи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марки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6СТЭН-140М.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Они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предназначены для питания электрической энергией потребителей при неработающем генераторе. На машине в контейнере, в десантном отделении устанавливаются две стартерные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кислотные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6СТЭН-140М.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9" descr="6ст140 ц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64" b="2832"/>
          <a:stretch>
            <a:fillRect/>
          </a:stretch>
        </p:blipFill>
        <p:spPr bwMode="auto">
          <a:xfrm>
            <a:off x="4370749" y="2987827"/>
            <a:ext cx="5019675" cy="360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 descr="Безимени-14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1049" y="415598"/>
            <a:ext cx="3889375" cy="274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876" y="3128513"/>
            <a:ext cx="4572000" cy="361893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2500"/>
              </a:lnSpc>
            </a:pP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6СТЭН-140М:</a:t>
            </a:r>
          </a:p>
          <a:p>
            <a:pPr>
              <a:lnSpc>
                <a:spcPts val="25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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защитная коробка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ts val="2500"/>
              </a:lnSpc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крышка батареи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ts val="2500"/>
              </a:lnSpc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выводные зажимы; </a:t>
            </a:r>
          </a:p>
          <a:p>
            <a:pPr>
              <a:lnSpc>
                <a:spcPts val="25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4 - аккумуляторы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ts val="2500"/>
              </a:lnSpc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межаккумуляторное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соединение; </a:t>
            </a:r>
            <a:endParaRPr lang="ru-RU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500"/>
              </a:lnSpc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пробка; </a:t>
            </a:r>
          </a:p>
          <a:p>
            <a:pPr>
              <a:lnSpc>
                <a:spcPts val="25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7 - стяжка аккумуляторной батареи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ts val="2500"/>
              </a:lnSpc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ручка</a:t>
            </a:r>
          </a:p>
        </p:txBody>
      </p:sp>
    </p:spTree>
    <p:extLst>
      <p:ext uri="{BB962C8B-B14F-4D97-AF65-F5344CB8AC3E}">
        <p14:creationId xmlns:p14="http://schemas.microsoft.com/office/powerpoint/2010/main" val="531835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568"/>
            <a:ext cx="9144000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электрической энергии</a:t>
            </a:r>
            <a:endParaRPr lang="ru-RU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9816" y="791976"/>
            <a:ext cx="6918448" cy="308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аккумуляторной </a:t>
            </a:r>
          </a:p>
          <a:p>
            <a:pPr>
              <a:lnSpc>
                <a:spcPct val="90000"/>
              </a:lnSpc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батареи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марки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6СТЭН-140М.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стартерная</a:t>
            </a:r>
            <a:endParaRPr lang="en-US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Номинальное напряжение,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- 12 </a:t>
            </a:r>
          </a:p>
          <a:p>
            <a:pPr>
              <a:lnSpc>
                <a:spcPct val="900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Номинальная емкость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А.ч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.:</a:t>
            </a:r>
          </a:p>
          <a:p>
            <a:pPr>
              <a:lnSpc>
                <a:spcPct val="90000"/>
              </a:lnSpc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час.режим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- 140            </a:t>
            </a:r>
            <a:endParaRPr lang="en-US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масса, кг </a:t>
            </a:r>
            <a:endParaRPr lang="en-US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без электролита          - 52,5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электролитом            - 62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6" descr="Безимени-14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830" y="188640"/>
            <a:ext cx="5401639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4299" y="504853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Маркировка 12 вольтовых </a:t>
            </a:r>
            <a:r>
              <a:rPr lang="ru-RU" alt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аккумуляторных батарей</a:t>
            </a:r>
          </a:p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6СТЭН-140М</a:t>
            </a:r>
          </a:p>
        </p:txBody>
      </p:sp>
      <p:pic>
        <p:nvPicPr>
          <p:cNvPr id="9" name="Picture 4" descr="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 contrast="8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85"/>
          <a:stretch>
            <a:fillRect/>
          </a:stretch>
        </p:blipFill>
        <p:spPr bwMode="auto">
          <a:xfrm>
            <a:off x="4499992" y="4329218"/>
            <a:ext cx="4550845" cy="2528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3698507"/>
            <a:ext cx="9144000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FontTx/>
              <a:buChar char="-"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электролита в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батарее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- 8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л.,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одном аккумуляторе -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1,33л., габаритные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размеры: 587Х238Х239</a:t>
            </a:r>
          </a:p>
        </p:txBody>
      </p:sp>
    </p:spTree>
    <p:extLst>
      <p:ext uri="{BB962C8B-B14F-4D97-AF65-F5344CB8AC3E}">
        <p14:creationId xmlns:p14="http://schemas.microsoft.com/office/powerpoint/2010/main" val="3490942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13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 электрической энергии</a:t>
            </a:r>
            <a:endParaRPr lang="ru-RU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2251" y="476672"/>
            <a:ext cx="4554962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100"/>
              </a:lnSpc>
            </a:pP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Генератор и регулирующая аппаратура.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Генератор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ВГ7500Н предназначен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питания потребителей электрической энергией и подзарядки аккумуляторных батарей при работающем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двигателе. Он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 на левой стороне блок-картера двигателя, крепится к нему с помощью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бугелей.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15528371.jpg (1000×667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76672"/>
            <a:ext cx="4663278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230.jpg (587×408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154328"/>
            <a:ext cx="5148064" cy="3703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251" y="3154328"/>
            <a:ext cx="4143643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300"/>
              </a:lnSpc>
            </a:pP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Генератор ВГ7500Н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3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 корпус;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3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 шесть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основных 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дополнительных полюсов с обмотками;</a:t>
            </a:r>
          </a:p>
          <a:p>
            <a:pPr>
              <a:lnSpc>
                <a:spcPts val="23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 якорь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обмоткой и коллектором;</a:t>
            </a:r>
          </a:p>
          <a:p>
            <a:pPr>
              <a:lnSpc>
                <a:spcPts val="23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4- щеткодержатель с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щетками;</a:t>
            </a:r>
          </a:p>
          <a:p>
            <a:pPr>
              <a:lnSpc>
                <a:spcPts val="23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5- крышка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патрубком для подвода воздуха;</a:t>
            </a:r>
          </a:p>
          <a:p>
            <a:pPr>
              <a:lnSpc>
                <a:spcPts val="23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6- защитная лента; 7- выводы.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Line 9"/>
          <p:cNvSpPr>
            <a:spLocks noChangeShapeType="1"/>
          </p:cNvSpPr>
          <p:nvPr/>
        </p:nvSpPr>
        <p:spPr bwMode="auto">
          <a:xfrm flipH="1">
            <a:off x="6361285" y="2917945"/>
            <a:ext cx="362396" cy="691111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6723681" y="2702046"/>
            <a:ext cx="215900" cy="2159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11" name="Line 9"/>
          <p:cNvSpPr>
            <a:spLocks noChangeShapeType="1"/>
          </p:cNvSpPr>
          <p:nvPr/>
        </p:nvSpPr>
        <p:spPr bwMode="auto">
          <a:xfrm flipH="1">
            <a:off x="8172400" y="3154328"/>
            <a:ext cx="612006" cy="29218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2" name="Line 9"/>
          <p:cNvSpPr>
            <a:spLocks noChangeShapeType="1"/>
          </p:cNvSpPr>
          <p:nvPr/>
        </p:nvSpPr>
        <p:spPr bwMode="auto">
          <a:xfrm>
            <a:off x="5589317" y="3376820"/>
            <a:ext cx="1502663" cy="94988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3" name="Line 9"/>
          <p:cNvSpPr>
            <a:spLocks noChangeShapeType="1"/>
          </p:cNvSpPr>
          <p:nvPr/>
        </p:nvSpPr>
        <p:spPr bwMode="auto">
          <a:xfrm>
            <a:off x="4283844" y="5769222"/>
            <a:ext cx="648196" cy="50403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" name="Line 9"/>
          <p:cNvSpPr>
            <a:spLocks noChangeShapeType="1"/>
          </p:cNvSpPr>
          <p:nvPr/>
        </p:nvSpPr>
        <p:spPr bwMode="auto">
          <a:xfrm flipV="1">
            <a:off x="4627898" y="4437112"/>
            <a:ext cx="1978337" cy="107846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5" name="Line 9"/>
          <p:cNvSpPr>
            <a:spLocks noChangeShapeType="1"/>
          </p:cNvSpPr>
          <p:nvPr/>
        </p:nvSpPr>
        <p:spPr bwMode="auto">
          <a:xfrm flipH="1" flipV="1">
            <a:off x="7468216" y="4804653"/>
            <a:ext cx="1208239" cy="71270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6" name="Line 9"/>
          <p:cNvSpPr>
            <a:spLocks noChangeShapeType="1"/>
          </p:cNvSpPr>
          <p:nvPr/>
        </p:nvSpPr>
        <p:spPr bwMode="auto">
          <a:xfrm flipH="1">
            <a:off x="4788023" y="3321025"/>
            <a:ext cx="693344" cy="250971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7" name="Line 9"/>
          <p:cNvSpPr>
            <a:spLocks noChangeShapeType="1"/>
          </p:cNvSpPr>
          <p:nvPr/>
        </p:nvSpPr>
        <p:spPr bwMode="auto">
          <a:xfrm flipV="1">
            <a:off x="6939581" y="2702046"/>
            <a:ext cx="800770" cy="1079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8" name="Line 9"/>
          <p:cNvSpPr>
            <a:spLocks noChangeShapeType="1"/>
          </p:cNvSpPr>
          <p:nvPr/>
        </p:nvSpPr>
        <p:spPr bwMode="auto">
          <a:xfrm flipH="1" flipV="1">
            <a:off x="7236295" y="5841205"/>
            <a:ext cx="626791" cy="43204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9" name="Line 9"/>
          <p:cNvSpPr>
            <a:spLocks noChangeShapeType="1"/>
          </p:cNvSpPr>
          <p:nvPr/>
        </p:nvSpPr>
        <p:spPr bwMode="auto">
          <a:xfrm flipV="1">
            <a:off x="4627899" y="4326706"/>
            <a:ext cx="1733386" cy="118887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0" name="Line 9"/>
          <p:cNvSpPr>
            <a:spLocks noChangeShapeType="1"/>
          </p:cNvSpPr>
          <p:nvPr/>
        </p:nvSpPr>
        <p:spPr bwMode="auto">
          <a:xfrm flipH="1" flipV="1">
            <a:off x="6919766" y="5341023"/>
            <a:ext cx="1756689" cy="18001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1" name="Rectangle 12"/>
          <p:cNvSpPr>
            <a:spLocks noChangeArrowheads="1"/>
          </p:cNvSpPr>
          <p:nvPr/>
        </p:nvSpPr>
        <p:spPr bwMode="auto">
          <a:xfrm>
            <a:off x="8784406" y="2969394"/>
            <a:ext cx="215900" cy="2159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22" name="Rectangle 12"/>
          <p:cNvSpPr>
            <a:spLocks noChangeArrowheads="1"/>
          </p:cNvSpPr>
          <p:nvPr/>
        </p:nvSpPr>
        <p:spPr bwMode="auto">
          <a:xfrm>
            <a:off x="7798110" y="6256419"/>
            <a:ext cx="215900" cy="2159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23" name="Rectangle 12"/>
          <p:cNvSpPr>
            <a:spLocks noChangeArrowheads="1"/>
          </p:cNvSpPr>
          <p:nvPr/>
        </p:nvSpPr>
        <p:spPr bwMode="auto">
          <a:xfrm>
            <a:off x="4067944" y="5625305"/>
            <a:ext cx="215900" cy="2159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24" name="Rectangle 12"/>
          <p:cNvSpPr>
            <a:spLocks noChangeArrowheads="1"/>
          </p:cNvSpPr>
          <p:nvPr/>
        </p:nvSpPr>
        <p:spPr bwMode="auto">
          <a:xfrm>
            <a:off x="4411999" y="5407628"/>
            <a:ext cx="215900" cy="2159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25" name="Rectangle 12"/>
          <p:cNvSpPr>
            <a:spLocks noChangeArrowheads="1"/>
          </p:cNvSpPr>
          <p:nvPr/>
        </p:nvSpPr>
        <p:spPr bwMode="auto">
          <a:xfrm>
            <a:off x="8676456" y="5409405"/>
            <a:ext cx="215900" cy="2159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26" name="Rectangle 12"/>
          <p:cNvSpPr>
            <a:spLocks noChangeArrowheads="1"/>
          </p:cNvSpPr>
          <p:nvPr/>
        </p:nvSpPr>
        <p:spPr bwMode="auto">
          <a:xfrm>
            <a:off x="5481367" y="3160920"/>
            <a:ext cx="215900" cy="2159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320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5406</TotalTime>
  <Words>2059</Words>
  <Application>Microsoft Office PowerPoint</Application>
  <PresentationFormat>Экран (4:3)</PresentationFormat>
  <Paragraphs>316</Paragraphs>
  <Slides>36</Slides>
  <Notes>15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8" baseType="lpstr">
      <vt:lpstr>Тема Office</vt:lpstr>
      <vt:lpstr>Точечный рисунок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Администратор</cp:lastModifiedBy>
  <cp:revision>219</cp:revision>
  <cp:lastPrinted>2020-10-28T02:45:01Z</cp:lastPrinted>
  <dcterms:modified xsi:type="dcterms:W3CDTF">2023-04-07T00:01:47Z</dcterms:modified>
</cp:coreProperties>
</file>