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9"/>
  </p:notesMasterIdLst>
  <p:sldIdLst>
    <p:sldId id="345" r:id="rId2"/>
    <p:sldId id="408" r:id="rId3"/>
    <p:sldId id="409" r:id="rId4"/>
    <p:sldId id="347" r:id="rId5"/>
    <p:sldId id="349" r:id="rId6"/>
    <p:sldId id="443" r:id="rId7"/>
    <p:sldId id="444" r:id="rId8"/>
    <p:sldId id="470" r:id="rId9"/>
    <p:sldId id="352" r:id="rId10"/>
    <p:sldId id="471" r:id="rId11"/>
    <p:sldId id="472" r:id="rId12"/>
    <p:sldId id="473" r:id="rId13"/>
    <p:sldId id="474" r:id="rId14"/>
    <p:sldId id="479" r:id="rId15"/>
    <p:sldId id="475" r:id="rId16"/>
    <p:sldId id="493" r:id="rId17"/>
    <p:sldId id="494" r:id="rId18"/>
    <p:sldId id="476" r:id="rId19"/>
    <p:sldId id="477" r:id="rId20"/>
    <p:sldId id="478" r:id="rId21"/>
    <p:sldId id="360" r:id="rId22"/>
    <p:sldId id="371" r:id="rId23"/>
    <p:sldId id="480" r:id="rId24"/>
    <p:sldId id="481" r:id="rId25"/>
    <p:sldId id="482" r:id="rId26"/>
    <p:sldId id="483" r:id="rId27"/>
    <p:sldId id="484" r:id="rId28"/>
    <p:sldId id="485" r:id="rId29"/>
    <p:sldId id="487" r:id="rId30"/>
    <p:sldId id="486" r:id="rId31"/>
    <p:sldId id="492" r:id="rId32"/>
    <p:sldId id="488" r:id="rId33"/>
    <p:sldId id="489" r:id="rId34"/>
    <p:sldId id="491" r:id="rId35"/>
    <p:sldId id="490" r:id="rId36"/>
    <p:sldId id="407" r:id="rId37"/>
    <p:sldId id="496" r:id="rId3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71" autoAdjust="0"/>
  </p:normalViewPr>
  <p:slideViewPr>
    <p:cSldViewPr>
      <p:cViewPr>
        <p:scale>
          <a:sx n="100" d="100"/>
          <a:sy n="100" d="100"/>
        </p:scale>
        <p:origin x="-1860" y="-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49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D4E5F-95DA-4886-A67E-89F42FC183B3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3522E-6AB5-4C40-A51D-6D36DBCC65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72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78E9A-DB8C-4EA7-B259-2E8B5069BDF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3522E-6AB5-4C40-A51D-6D36DBCC65C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348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15269" y="116632"/>
            <a:ext cx="669674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altLang="ru-RU" b="1" dirty="0" smtClean="0">
                <a:latin typeface="Arial" charset="0"/>
              </a:rPr>
              <a:t>Военный учебный центр  при ФГБОУ ВО </a:t>
            </a:r>
          </a:p>
          <a:p>
            <a:pPr algn="ctr"/>
            <a:r>
              <a:rPr lang="ru-RU" altLang="ru-RU" b="1" dirty="0" smtClean="0">
                <a:latin typeface="Arial" charset="0"/>
              </a:rPr>
              <a:t>«Забайкальский государственный университет»</a:t>
            </a:r>
          </a:p>
          <a:p>
            <a:endParaRPr lang="ru-RU" dirty="0"/>
          </a:p>
        </p:txBody>
      </p:sp>
      <p:sp>
        <p:nvSpPr>
          <p:cNvPr id="11" name="Rectangle 22"/>
          <p:cNvSpPr>
            <a:spLocks noChangeArrowheads="1"/>
          </p:cNvSpPr>
          <p:nvPr/>
        </p:nvSpPr>
        <p:spPr bwMode="auto">
          <a:xfrm>
            <a:off x="-26838" y="809129"/>
            <a:ext cx="9161463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Техническая подготовка</a:t>
            </a:r>
            <a:endParaRPr lang="ru-RU" altLang="ru-RU" sz="2400" b="1" dirty="0">
              <a:solidFill>
                <a:srgbClr val="FFFF66"/>
              </a:solidFill>
            </a:endParaRPr>
          </a:p>
        </p:txBody>
      </p:sp>
      <p:pic>
        <p:nvPicPr>
          <p:cNvPr id="31746" name="Picture 2" descr="0_15eca8_e2e6b095_orig.jpg (900×60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5" y="1270794"/>
            <a:ext cx="9115460" cy="558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2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2936" y="523357"/>
            <a:ext cx="48591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 С5-2С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электрического пуска двигателя и рассчитан для кратковременной работы от аккумуляторных батарей.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в ложе блок-картера двигателя и крепится двумя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полубугелями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2935" y="3129607"/>
            <a:ext cx="4427057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lnSpc>
                <a:spcPct val="70000"/>
              </a:lnSpc>
            </a:pP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Стартер С5-2С </a:t>
            </a: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из:</a:t>
            </a:r>
          </a:p>
          <a:p>
            <a:pPr marL="533400" indent="-533400">
              <a:lnSpc>
                <a:spcPct val="70000"/>
              </a:lnSpc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хвостовик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2- вал;3- корпус;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обмотка якоря;5- обмотка 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статора;6- колектор;7- якорь;</a:t>
            </a:r>
          </a:p>
          <a:p>
            <a:pPr marL="533400" indent="-533400"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8- возвратная пружина.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5" descr="Изображение 0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81218"/>
            <a:ext cx="4283968" cy="2803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 descr="C-5"/>
          <p:cNvPicPr>
            <a:picLocks noChangeAspect="1" noChangeArrowheads="1"/>
          </p:cNvPicPr>
          <p:nvPr/>
        </p:nvPicPr>
        <p:blipFill>
          <a:blip r:embed="rId4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94" y="3410344"/>
            <a:ext cx="3947187" cy="34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5082705" y="508294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30" name="Rectangle 12"/>
          <p:cNvSpPr>
            <a:spLocks noChangeArrowheads="1"/>
          </p:cNvSpPr>
          <p:nvPr/>
        </p:nvSpPr>
        <p:spPr bwMode="auto">
          <a:xfrm>
            <a:off x="5472161" y="4797152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31" name="Rectangle 12"/>
          <p:cNvSpPr>
            <a:spLocks noChangeArrowheads="1"/>
          </p:cNvSpPr>
          <p:nvPr/>
        </p:nvSpPr>
        <p:spPr bwMode="auto">
          <a:xfrm>
            <a:off x="5761746" y="4106869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6372200" y="390371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3" name="Rectangle 12"/>
          <p:cNvSpPr>
            <a:spLocks noChangeArrowheads="1"/>
          </p:cNvSpPr>
          <p:nvPr/>
        </p:nvSpPr>
        <p:spPr bwMode="auto">
          <a:xfrm>
            <a:off x="6894066" y="370042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8718500" y="519325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5" name="Rectangle 12"/>
          <p:cNvSpPr>
            <a:spLocks noChangeArrowheads="1"/>
          </p:cNvSpPr>
          <p:nvPr/>
        </p:nvSpPr>
        <p:spPr bwMode="auto">
          <a:xfrm>
            <a:off x="8383953" y="5553173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6" name="Rectangle 12"/>
          <p:cNvSpPr>
            <a:spLocks noChangeArrowheads="1"/>
          </p:cNvSpPr>
          <p:nvPr/>
        </p:nvSpPr>
        <p:spPr bwMode="auto">
          <a:xfrm>
            <a:off x="7941456" y="5888241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>
            <a:off x="5196812" y="5301208"/>
            <a:ext cx="383299" cy="10081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5580111" y="5013052"/>
            <a:ext cx="413953" cy="108024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>
            <a:off x="5907622" y="4313736"/>
            <a:ext cx="320561" cy="48341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>
            <a:off x="6481702" y="4123830"/>
            <a:ext cx="520314" cy="52930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1" name="Line 9"/>
          <p:cNvSpPr>
            <a:spLocks noChangeShapeType="1"/>
          </p:cNvSpPr>
          <p:nvPr/>
        </p:nvSpPr>
        <p:spPr bwMode="auto">
          <a:xfrm>
            <a:off x="7047862" y="3902919"/>
            <a:ext cx="476466" cy="4198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H="1" flipV="1">
            <a:off x="8157356" y="4403414"/>
            <a:ext cx="669094" cy="78984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3" name="Line 9"/>
          <p:cNvSpPr>
            <a:spLocks noChangeShapeType="1"/>
          </p:cNvSpPr>
          <p:nvPr/>
        </p:nvSpPr>
        <p:spPr bwMode="auto">
          <a:xfrm flipH="1" flipV="1">
            <a:off x="7286095" y="4905102"/>
            <a:ext cx="1098183" cy="71788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44" name="Line 9"/>
          <p:cNvSpPr>
            <a:spLocks noChangeShapeType="1"/>
          </p:cNvSpPr>
          <p:nvPr/>
        </p:nvSpPr>
        <p:spPr bwMode="auto">
          <a:xfrm flipH="1" flipV="1">
            <a:off x="6660232" y="5409158"/>
            <a:ext cx="1281224" cy="5870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091" y="444056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70000"/>
              </a:lnSpc>
            </a:pPr>
            <a:endParaRPr lang="ru-RU" altLang="ru-RU" sz="2400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</a:t>
            </a:r>
            <a:r>
              <a:rPr lang="ru-RU" alt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70000"/>
              </a:lnSpc>
            </a:pP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 -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сериесный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Марка -  С5-2С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Мощность, кВт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л.с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-11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(15)</a:t>
            </a: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Номинальное напряжение,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- 24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ток, А 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460	</a:t>
            </a:r>
          </a:p>
          <a:p>
            <a:pPr>
              <a:lnSpc>
                <a:spcPct val="7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Масса, кг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38,5.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7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3608" y="476672"/>
            <a:ext cx="9126963" cy="4260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освещения, световой и дорожной сигнализации.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зависимости от места установки все приборы освещения разделяются на наружные и внутренние.</a:t>
            </a:r>
          </a:p>
          <a:p>
            <a:pPr algn="just">
              <a:lnSpc>
                <a:spcPts val="25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наружному освещению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фары ФГ-127, ФГ-126 и ФГ-125.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ФГ-127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лампой 28 В, 40 Вт и светомаскировочным устройством служит для освещения пути видимым светом при движении машины ночью с соблюдением светомаскировки. Фара установлена в носовой части корпуса у левого борта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5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ФГ-126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установлена на башне и предназначена для улучшения видимости при преодолении водных преград и во время движения машины ночью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2500"/>
              </a:lnSpc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Фара ФГ-125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работы ночью с прибором ТВНЕ- 1ПА. Она установлена в носовой части корпуса у правого борта машины.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Picture 4" descr="Изображение 03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" y="4075686"/>
            <a:ext cx="3146851" cy="278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 descr="Изображение 0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412" y="4058546"/>
            <a:ext cx="2925756" cy="281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" descr="Изображение 03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58546"/>
            <a:ext cx="2987824" cy="279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773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К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приборам внутреннего освещения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относятся плафоны типа ПМВ-71 с лампами 28 В, 10 Вт, обеспечивающие освещенность, необходимую для работы экипажа и десанта. На машине установлены семь плафонов ПМВ-71 (с автономными выключателями), в отделении управления - один (между механиком-водителем и десантником на перегородке), в боевом отделении - два (на наклонном листе слева от оператора и справа от командира), в десантном отделении - четыре (около левой и правой дверей и в районе боевого отделения).</a:t>
            </a: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освещения приборов и механизмов внутри или снаружи машины при техническом обслуживании и ремонте предусмотрен светильник ПЛТ-50-6 с лампой 28 В, 10 Вт. Подсоединяется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розетки ШР-51, установленные в боевом отделении слева от оператора и в десантном отделении у левой двери.</a:t>
            </a:r>
            <a:r>
              <a:rPr lang="ru-RU" sz="2400" dirty="0"/>
              <a:t>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1-kuplyu-plafonyi-pmv-71.jpg (1000×749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272382"/>
            <a:ext cx="4119669" cy="2585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st-2397-0-33664400-1397755826_thumb.jpg (200×109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93096"/>
            <a:ext cx="3939141" cy="25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68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ПН-45_enl.jpg (709×606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919" y="1916832"/>
            <a:ext cx="2732081" cy="237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сигнализация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предназначена для обозначения габаритов машины в ночное время и прерывистой световой сигнализации при осуществлении маневров машины и при ее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торможении.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дорожной сигнализации входят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587706731_w640_h640_korobka-dorozhnoj-signalizatsii.jpg (1023×694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9" y="3789040"/>
            <a:ext cx="4523841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204633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коробка дорожной сигнализации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КДС1-2С;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2-пульт управления дорожной сигнализации ДС,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переключатель указателей поворотов ППН-45,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габаритные фонари.</a:t>
            </a:r>
          </a:p>
          <a:p>
            <a:endParaRPr lang="ru-RU" sz="2400" dirty="0"/>
          </a:p>
        </p:txBody>
      </p:sp>
      <p:pic>
        <p:nvPicPr>
          <p:cNvPr id="2054" name="Picture 6" descr="http://data3.primeportal.net/apc/robert_de_craecker/bmp-1_east_german/images/bmp-1_east_german_015_of_1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90" y="4105373"/>
            <a:ext cx="4544009" cy="275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08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Вспомогательные приборы: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обеспечивают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перераспределение электрической энергии между потребителями, управление работой приборов и защиту электрических цепей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вспомогательным приборам БМП-2 относятся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Силовой щиток;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Вращающееся контактное устройство ВКУ-330-2;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Блок БУ-25-2С;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Коробка КР-25;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Розетка внешнего пуска;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Релейные коробки КР-40-1С, КР-65-1С, КР-55, КР-60;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выключатели;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Электромагниты;</a:t>
            </a:r>
          </a:p>
          <a:p>
            <a:pPr>
              <a:lnSpc>
                <a:spcPct val="800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Фильтр радиопомех. 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26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Потребители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Центральный щиток механика-водителя расположен в отделении управления и крепится пятью кронштейнами с амортизаторами.</a:t>
            </a:r>
          </a:p>
          <a:p>
            <a:pPr algn="ctr">
              <a:lnSpc>
                <a:spcPts val="24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щитке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Изображение 0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1800110"/>
            <a:ext cx="9128787" cy="505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28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pic>
        <p:nvPicPr>
          <p:cNvPr id="4098" name="Picture 2" descr="https://konspekta.net/mydocxru/baza12/1490792390.files/image0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" y="476672"/>
            <a:ext cx="9128787" cy="638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438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24 — сигнальные фонари выхода орудия за габарит машины; 2 — выключатель термодымовой аппаратуры; 3 — выключа­тель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гирополукомпаса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4— выключатель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топливооодкачивающего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насоса БЦН; 5 — выключатель охлаждения двигателя; 6, 8 — выключатели водооткачивающих насосов; 7 — сигнальный фонарь дверей; 9 — выключатель системы ПАЗ; 10, 13 — сиг­нальные фонари исправности эл. цепи ППО; 11 — переключатель освещения центрального щитка; 13, 32 — крышки кно­пок баллонов ППО; 14 — выключатель фары СМУ; 15 — выключатель фары ТВН; 16 — кнопка выключения насоса прокачки охлаждающей жидкости; 17 — выключатель нагнетателя; 18 — выключатель габаритных фонарей; 19 — выключатель све­чи подогревателя; 20 — крышка кнопки пуска двигателя воздухом; 21— выключатель электродвигателя подогревателя; 22— выключатель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управления клапанами защиты двигателя; 23 — выключатель аккумуляторных батарей; 25 — сиг­нальный фонарь водяного насоса подогревателя; 26 — манометр системы смазки силовой передачи; 27 — манометр масляной системы двигателя; 28 — сигнальный фонарь клапана отсоса пыли; 29 — крышка кнопки стартера; 30 — термометр масляной и водяной систем двигателя; 31 — спидометр; 33 — тахометр двигателя; 34 — сигнальный фонарь ОТКРЫТЫ ЛЮКИ Д; 35 — крышка кнопки масляного насоса МЗН; 36 — вольтамперметр; 37 — крышка кнопки системы защиты от Р и ОВ; 38 — сигнальный фонарь ОТКР. КЛАПАН ФПТ; 39 — крышка кнопки системы ПАЗ; 40 — счетчик часов работы двигателя; 41 — сигнальный фонарь клапанов защиты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96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100"/>
              </a:lnSpc>
            </a:pPr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контрольно-измерительные приборы: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счетчик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моточасов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228 ЧП-ПО, предназначенный для автоматического учета времени работы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вольтамперметр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ВА-440, предназначенный для измерения тока генератора и напряжения в электрической сети машины, имеет шкалы: вольтметра - 0 -30 В и амперметра - 100-0-300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тахометр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ТЭ-4, предназначенный для непрерывного измерения скорости вращения коленчатого вала двигателя при его работе. Предел измерения прибора от 0 до 4000 об/мин;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термометр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2ТУЭ-111, предназначенный для дистанционного измерения температуры масла и охлаждающей жидкости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ТЭМ-15, предназначенный для дистанционного измерения давления масла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двигателя;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ЭДМУ-6-Н, предназначенный для дистанционного измерения давления масла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спидометр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СП-106, предназначенный для измерения скорости движения и отсчета пройденного машиной пути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движении машины задним ходом показания пройденного пути на спидометре уменьшаются. Если машина движется на плаву своим ходом, то показания спидометра будут в несколько раз превышать пройденный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путь. Шкалы КИП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покрыты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светомассой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временного действия. Кроме того, на передней панели щитка расположены семь предохранителей № 1-7 (три на 5 А, три на 10 А, один на 2 А), установленные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держателях.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5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804" y="466936"/>
            <a:ext cx="912696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автоматы защиты сети: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АЗС-5: для включения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гирополукомпаса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для включения системы защиты от ОМП; для включения фары ФГ-125; для включения дорожной сигнализации;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АЗС-15: для включения топливоподкачивающего насоса двигателя, для включения электродвигателя подогревателя;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-A3C-30: для включения носового водооткачивающего насоса; для включения кормового водооткачивающего насоса;</a:t>
            </a:r>
          </a:p>
          <a:p>
            <a:pPr algn="just">
              <a:lnSpc>
                <a:spcPts val="24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переключатели: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4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однополюсный выключатель В-45М: предназначен для включения термодымовой аппаратуры; для включения электродвигателя подогревателя двигателя при внезапной остановке; для отключения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управления клапанами защиты двигателя; для включения аккумуляторных батарей;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однополюсный нажимной выключатель ВН-45М: для включения свечи подогревателя;</a:t>
            </a:r>
          </a:p>
          <a:p>
            <a:pPr algn="just"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однополюсный с нейтральным положением переключатель ППН-45: для включения освещения центрального щитка; для включения фары ФГ-127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38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43508" y="402113"/>
            <a:ext cx="8856984" cy="5976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FF0000"/>
                </a:solidFill>
              </a:rPr>
              <a:t>Тема № </a:t>
            </a:r>
            <a:r>
              <a:rPr lang="ru-RU" sz="2200" b="1" dirty="0" smtClean="0">
                <a:solidFill>
                  <a:srgbClr val="FF0000"/>
                </a:solidFill>
              </a:rPr>
              <a:t>3.</a:t>
            </a:r>
          </a:p>
          <a:p>
            <a:pPr algn="ctr"/>
            <a:r>
              <a:rPr lang="ru-RU" sz="2400" b="1" dirty="0"/>
              <a:t>Общее устройство боевой машины</a:t>
            </a:r>
            <a:r>
              <a:rPr lang="ru-RU" sz="2200" b="1" dirty="0" smtClean="0"/>
              <a:t>.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 Занятие 5.</a:t>
            </a:r>
          </a:p>
          <a:p>
            <a:pPr algn="ctr"/>
            <a:r>
              <a:rPr lang="ru-RU" sz="2200" b="1" dirty="0" smtClean="0"/>
              <a:t> </a:t>
            </a:r>
            <a:r>
              <a:rPr lang="ru-RU" sz="2400" b="1" dirty="0"/>
              <a:t>Неисправности боевой машины, их признаки, причины, способы обнаружения и устранения.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251264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щиток механика-водителя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0" y="476672"/>
            <a:ext cx="9126963" cy="629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кнопки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 крышками: для включения баллонов системы ППО; для включения системы ПАЗ; для включения системы защиты от Р и ОВ; для включения масляного насоса МЗН, для пуска двигателя стартером; для пуска двигателя воздухом;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без крышки для выключения насоса прокачки охлаждающей жидкости;</a:t>
            </a:r>
          </a:p>
          <a:p>
            <a:pPr algn="just">
              <a:lnSpc>
                <a:spcPts val="2100"/>
              </a:lnSpc>
            </a:pP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фонари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ФРМ1-К (красные) для сигнализации о выходе пушки 2А42 за габарит машины; для сигнализации об открытии дверей; для сигнализации о закрытии клапана отсоса пыли; для сигнализации об открытии люков десанта; 38 - для сигнализации об открытии трассы ФПТ;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ФРМ1-3 (зеленые) для сигнализации об исправности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электроцепи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ППО;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ФРМ.1-Б (белые) для сигнализации о работе водяного насоса подогревателя; для сигнализации о закрытии клапанов защиты двигателя.</a:t>
            </a:r>
          </a:p>
          <a:p>
            <a:pPr algn="just">
              <a:lnSpc>
                <a:spcPts val="21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задней панели установлено восемь вилок 2РМ для подключения разъемов; два контактора КМ-50Д-В -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включения маслонасоса и свечи; сопротивление ПЭВР-30 51 Ом - для фары СМУ и сопротивление ПЭВР-50 22 Ом - для освещения щитка.</a:t>
            </a:r>
          </a:p>
        </p:txBody>
      </p:sp>
    </p:spTree>
    <p:extLst>
      <p:ext uri="{BB962C8B-B14F-4D97-AF65-F5344CB8AC3E}">
        <p14:creationId xmlns:p14="http://schemas.microsoft.com/office/powerpoint/2010/main" val="2538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23785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Проверка заряженности аккумуляторных батарей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13" y="692696"/>
            <a:ext cx="91358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заряженности аккумуляторных батарей может быть приблизительно определена путем проверки показаний вольтамперметра по зарядному току и напряжению.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проверки степени заряженности аккумуляторных батарей по напряжению необходимо: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включить выключатель батарей;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переключения передач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затянуть стояночный тормоз;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ручной подачи топлива на нулевую подачу;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нажать на кнопку стартера (на 5-7 с) без подачи топлива в двигатель и посмотреть на показания вольтамперметра.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должно быть не ниже 17 В. Если напряжение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            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В, то аккумуляторы подлежат подзарядке.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Проверка заряженности аккумуляторных батарей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226" y="692696"/>
            <a:ext cx="913588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степени заряженности по зарядному току необходимо: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подготовить двигатель к запуску;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выключить все потребители;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поставить рычаг переключения передач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затянуть стояночный тормоз;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запустить двигатель и поработать 10-15 мин. Если зарядный ток будет больше 50А, то аккумуляторы подлежат подзарядке.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заряженности аккумуляторных батарей по плотности электролита проверяется при неудовлетворительной работе аккумуляторных батарей после проверки по напряжению и зарядному току. При проверке аккумуляторы должны быть вынуты из отсека.</a:t>
            </a:r>
          </a:p>
        </p:txBody>
      </p:sp>
    </p:spTree>
    <p:extLst>
      <p:ext uri="{BB962C8B-B14F-4D97-AF65-F5344CB8AC3E}">
        <p14:creationId xmlns:p14="http://schemas.microsoft.com/office/powerpoint/2010/main" val="557324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9135887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 ТВНЕ – 4Б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 для наблюдения за дорогой и местностью при вождении танка ночью.</a:t>
            </a:r>
          </a:p>
          <a:p>
            <a:pPr>
              <a:lnSpc>
                <a:spcPts val="2300"/>
              </a:lnSpc>
              <a:buFontTx/>
              <a:buNone/>
            </a:pPr>
            <a:r>
              <a:rPr lang="ru-RU" alt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</a:t>
            </a:r>
            <a:r>
              <a:rPr lang="ru-RU" alt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прибора означает:</a:t>
            </a: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 – танковый;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– водителя;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 – ночной;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– для работы в пассивном режиме (с естественной освещенностью);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четвертая модификация;</a:t>
            </a:r>
          </a:p>
          <a:p>
            <a:pPr>
              <a:lnSpc>
                <a:spcPts val="23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– со встроенным блоком питания.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3501008"/>
            <a:ext cx="912777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прибора – перископический бинокулярный с электронно-оптическим преобразователем и усилителем.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питания прибора, В……………………….….22-29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Выходное напряжение преобразователя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напряжения, кВ..19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Дальность видения, м: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в пассивном режиме.…………………………….100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в активном режиме.………………………………60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Потребляемая мощность, Вт: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без обогрева……………………………………….3</a:t>
            </a:r>
          </a:p>
          <a:p>
            <a:pPr>
              <a:lnSpc>
                <a:spcPts val="2100"/>
              </a:lnSpc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- с включенным обогревом.……………………….90</a:t>
            </a:r>
          </a:p>
          <a:p>
            <a:pPr>
              <a:lnSpc>
                <a:spcPts val="21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непрерывной работы, не более, ч. ..…………….…8</a:t>
            </a:r>
          </a:p>
          <a:p>
            <a:pPr>
              <a:lnSpc>
                <a:spcPts val="2100"/>
              </a:lnSpc>
            </a:pPr>
            <a:r>
              <a:rPr lang="ru-RU" alt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Освещенность для наблюдения в пассивном режиме, не менее, </a:t>
            </a:r>
            <a:r>
              <a:rPr lang="ru-RU" altLang="ru-RU" sz="2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лк</a:t>
            </a:r>
            <a:r>
              <a:rPr lang="ru-RU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altLang="ru-RU" sz="23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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altLang="ru-RU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endParaRPr lang="ru-RU" altLang="ru-RU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29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9135887" cy="682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  <a:buFontTx/>
              <a:buNone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прибора наблюдения ТВНЕ-4Б</a:t>
            </a:r>
            <a:r>
              <a:rPr lang="ru-RU" altLang="ru-RU" sz="2400" dirty="0"/>
              <a:t/>
            </a:r>
            <a:br>
              <a:rPr lang="ru-RU" altLang="ru-RU" sz="2400" dirty="0"/>
            </a:b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9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lum bright="6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3" y="836712"/>
            <a:ext cx="9044609" cy="5173663"/>
          </a:xfrm>
          <a:noFill/>
        </p:spPr>
      </p:pic>
      <p:sp>
        <p:nvSpPr>
          <p:cNvPr id="4" name="Прямоугольник 3"/>
          <p:cNvSpPr/>
          <p:nvPr/>
        </p:nvSpPr>
        <p:spPr>
          <a:xfrm>
            <a:off x="8113" y="5805264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— прибор   ТВНЕ-4Б; 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диафрагмирующая   насадка; 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розетка; </a:t>
            </a:r>
            <a:r>
              <a:rPr lang="ru-RU" alt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крышка разъема; 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наглазники; </a:t>
            </a:r>
            <a:r>
              <a:rPr lang="ru-RU" alt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—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салфетка </a:t>
            </a:r>
          </a:p>
        </p:txBody>
      </p:sp>
    </p:spTree>
    <p:extLst>
      <p:ext uri="{BB962C8B-B14F-4D97-AF65-F5344CB8AC3E}">
        <p14:creationId xmlns:p14="http://schemas.microsoft.com/office/powerpoint/2010/main" val="263066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5" y="547967"/>
            <a:ext cx="3486606" cy="618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ТВНЕ-4Б</a:t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верхний корпус с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головной призмой;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2 - средний корпус;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нижний корпус;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– ручка для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переноски прибора;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выключатель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обогрева головной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призмы;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– рукоятка привода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шторки; 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блок питания;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8 - окуляры;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9 - ЭОП В-2к;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10 - ЭОУ В-2; 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– шторка;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–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</a:t>
            </a:r>
          </a:p>
          <a:p>
            <a:pPr algn="ctr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725037"/>
              </p:ext>
            </p:extLst>
          </p:nvPr>
        </p:nvGraphicFramePr>
        <p:xfrm>
          <a:off x="2853366" y="554157"/>
          <a:ext cx="6290634" cy="5971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Точечный рисунок" r:id="rId3" imgW="3772427" imgH="4304762" progId="PBrush">
                  <p:embed/>
                </p:oleObj>
              </mc:Choice>
              <mc:Fallback>
                <p:oleObj name="Точечный рисунок" r:id="rId3" imgW="3772427" imgH="4304762" progId="PBrush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lum bright="-18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589" b="8083"/>
                      <a:stretch>
                        <a:fillRect/>
                      </a:stretch>
                    </p:blipFill>
                    <p:spPr bwMode="auto">
                      <a:xfrm>
                        <a:off x="2853366" y="554157"/>
                        <a:ext cx="6290634" cy="5971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715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91881" y="562472"/>
            <a:ext cx="5660232" cy="6143373"/>
          </a:xfrm>
          <a:noFill/>
        </p:spPr>
      </p:pic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4" y="547967"/>
            <a:ext cx="3774638" cy="373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Принципиальная оптическая схема ТВНЕ-4Б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предмет А;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верхняя призма;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объектив;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– ЭОП;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– призма;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– окуляр; </a:t>
            </a:r>
          </a:p>
          <a:p>
            <a:pPr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– изображение предмета</a:t>
            </a:r>
          </a:p>
          <a:p>
            <a:pPr algn="ctr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4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113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Прибор </a:t>
            </a:r>
            <a:r>
              <a:rPr lang="ru-RU" sz="3200" b="1" dirty="0"/>
              <a:t>ночного видения механика-водителя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3" y="547967"/>
            <a:ext cx="9146839" cy="6504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пользования ТВНЕ-4Б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 проверке работоспособности приборов днём включать прибор в работу только при установленной съёмной диафрагме с открытым наименьшим отверстием.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Избегать направление прибора на прямой солнечный свет.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При высокой общей ночной освещённости уменьшать световой поток, прикрывая диафрагму объективов.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При встречных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засветах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фарами автомобилей,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пожаров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т.п. уменьшать вертикальное поле зрения, прикрывая шторку прибора.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Активный режим использовать только тогда, когда пассивный не обеспечивает требуемой видимости маршрута. Световое пятно основной фары ТВН (ФГ-125 на корпусе справа) ориентируется при этом на предмет, удалённый на 35 м по продольной оси машины. Если используется и дополнительная фара ТВН (ФГ-125 на башне), то её световое пятно должно находиться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от машины.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Обогрев головной призмы рекомендуется включать при появлении на ней инея и льда;</a:t>
            </a:r>
          </a:p>
          <a:p>
            <a:pPr algn="just">
              <a:lnSpc>
                <a:spcPts val="25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При длительных перерывах в работе не оставлять прибор и фары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включенными.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500"/>
              </a:lnSpc>
              <a:buFontTx/>
              <a:buNone/>
            </a:pPr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81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Облуживание и возможные неисправности электрооборудования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algn="ctr"/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3-й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282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909116" y="447055"/>
            <a:ext cx="7181751" cy="46166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</a:rPr>
              <a:t>Контрольный опрос</a:t>
            </a:r>
            <a:endParaRPr lang="ru-RU" altLang="ru-RU" sz="24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052736"/>
            <a:ext cx="91440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1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 smtClean="0"/>
              <a:t>Назначение, общие устройство силовой передачи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2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Назначение, общие </a:t>
            </a:r>
            <a:r>
              <a:rPr lang="ru-RU" sz="3200" b="1" dirty="0" smtClean="0"/>
              <a:t>устройство гусеничного движителя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just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3 ВАРИАНТ: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3200" b="1" dirty="0"/>
              <a:t>Назначение, общие устройство с</a:t>
            </a:r>
            <a:r>
              <a:rPr lang="ru-RU" sz="3200" b="1" dirty="0" smtClean="0"/>
              <a:t>истема  </a:t>
            </a:r>
            <a:r>
              <a:rPr lang="ru-RU" sz="3200" b="1" dirty="0" err="1" smtClean="0"/>
              <a:t>подрессоривания</a:t>
            </a:r>
            <a:r>
              <a:rPr lang="ru-RU" altLang="ru-RU" sz="3200" b="1" dirty="0" smtClean="0"/>
              <a:t>.</a:t>
            </a:r>
          </a:p>
          <a:p>
            <a:pPr algn="just"/>
            <a:endParaRPr lang="ru-RU" altLang="ru-RU" sz="3200" b="1" dirty="0" smtClean="0"/>
          </a:p>
          <a:p>
            <a:pPr algn="just"/>
            <a:r>
              <a:rPr lang="ru-RU" sz="3200" b="1" dirty="0" smtClean="0">
                <a:solidFill>
                  <a:srgbClr val="FF0000"/>
                </a:solidFill>
              </a:rPr>
              <a:t>4 </a:t>
            </a:r>
            <a:r>
              <a:rPr lang="ru-RU" sz="3200" b="1" dirty="0">
                <a:solidFill>
                  <a:srgbClr val="FF0000"/>
                </a:solidFill>
              </a:rPr>
              <a:t>ВАРИАНТ: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altLang="ru-RU" sz="3200" b="1" dirty="0" smtClean="0">
                <a:cs typeface="Times New Roman" panose="02020603050405020304" pitchFamily="18" charset="0"/>
              </a:rPr>
              <a:t>Техническое обслуживание ходовой части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endParaRPr lang="ru-RU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62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200" b="1" dirty="0">
                <a:solidFill>
                  <a:schemeClr val="bg1"/>
                </a:solidFill>
              </a:rPr>
              <a:t>Техническое </a:t>
            </a:r>
            <a:r>
              <a:rPr lang="ru-RU" altLang="ru-RU" sz="3200" b="1" dirty="0" smtClean="0">
                <a:solidFill>
                  <a:schemeClr val="bg1"/>
                </a:solidFill>
              </a:rPr>
              <a:t>обслуживание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14199" y="692696"/>
            <a:ext cx="9144000" cy="6055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100"/>
              </a:lnSpc>
            </a:pP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эксплуатации машины необходимо проводить следующие работы: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КО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исправность освещения и сигнализации включением;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контрольно-измерительных приборов по показаниям.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ЕТО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и чистоту фонарей, фар и при необходимости закрепить и очистить;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освещения.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№1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установку фар;</a:t>
            </a: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крепление стартера и проводов к нему.</a:t>
            </a:r>
            <a:endParaRPr lang="ru-RU" alt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ТО№2 проверить: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100"/>
              </a:lnSpc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установку стартера.</a:t>
            </a:r>
          </a:p>
        </p:txBody>
      </p:sp>
    </p:spTree>
    <p:extLst>
      <p:ext uri="{BB962C8B-B14F-4D97-AF65-F5344CB8AC3E}">
        <p14:creationId xmlns:p14="http://schemas.microsoft.com/office/powerpoint/2010/main" val="24401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107504" y="604359"/>
            <a:ext cx="8928992" cy="6065001"/>
            <a:chOff x="2195513" y="908050"/>
            <a:chExt cx="4930347" cy="5044208"/>
          </a:xfrm>
        </p:grpSpPr>
        <p:sp>
          <p:nvSpPr>
            <p:cNvPr id="6" name="AutoShape 3"/>
            <p:cNvSpPr>
              <a:spLocks noChangeArrowheads="1"/>
            </p:cNvSpPr>
            <p:nvPr/>
          </p:nvSpPr>
          <p:spPr bwMode="auto">
            <a:xfrm>
              <a:off x="2197925" y="1700213"/>
              <a:ext cx="4895850" cy="792162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Обрыв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цепи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dirty="0">
                <a:solidFill>
                  <a:srgbClr val="800000"/>
                </a:solidFill>
              </a:endParaRPr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95513" y="1268413"/>
              <a:ext cx="0" cy="43926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AutoShape 6"/>
            <p:cNvSpPr>
              <a:spLocks noChangeArrowheads="1"/>
            </p:cNvSpPr>
            <p:nvPr/>
          </p:nvSpPr>
          <p:spPr bwMode="auto">
            <a:xfrm>
              <a:off x="2197925" y="2924175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000" dirty="0">
                <a:solidFill>
                  <a:srgbClr val="800000"/>
                </a:solidFill>
              </a:endParaRPr>
            </a:p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Короткое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замыкание</a:t>
              </a:r>
              <a:endParaRPr lang="ru-RU" sz="2800" b="1" dirty="0">
                <a:solidFill>
                  <a:srgbClr val="800000"/>
                </a:solidFill>
              </a:endParaRPr>
            </a:p>
            <a:p>
              <a:pPr algn="ctr"/>
              <a:endParaRPr lang="ru-RU" sz="2800" dirty="0">
                <a:solidFill>
                  <a:srgbClr val="800000"/>
                </a:solidFill>
              </a:endParaRPr>
            </a:p>
          </p:txBody>
        </p:sp>
        <p:sp>
          <p:nvSpPr>
            <p:cNvPr id="11" name="AutoShape 7"/>
            <p:cNvSpPr>
              <a:spLocks noChangeArrowheads="1"/>
            </p:cNvSpPr>
            <p:nvPr/>
          </p:nvSpPr>
          <p:spPr bwMode="auto">
            <a:xfrm>
              <a:off x="2197925" y="4076700"/>
              <a:ext cx="4895850" cy="792163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400" b="1" dirty="0" smtClean="0">
                  <a:solidFill>
                    <a:srgbClr val="800000"/>
                  </a:solidFill>
                </a:rPr>
                <a:t>Повышенное сопротивление цепи</a:t>
              </a:r>
              <a:endParaRPr lang="ru-RU" sz="2400" b="1" dirty="0">
                <a:solidFill>
                  <a:srgbClr val="800000"/>
                </a:solidFill>
              </a:endParaRPr>
            </a:p>
          </p:txBody>
        </p:sp>
        <p:sp>
          <p:nvSpPr>
            <p:cNvPr id="12" name="AutoShape 8"/>
            <p:cNvSpPr>
              <a:spLocks noChangeArrowheads="1"/>
            </p:cNvSpPr>
            <p:nvPr/>
          </p:nvSpPr>
          <p:spPr bwMode="auto">
            <a:xfrm>
              <a:off x="2230010" y="5255959"/>
              <a:ext cx="4895850" cy="696299"/>
            </a:xfrm>
            <a:prstGeom prst="flowChartDisplay">
              <a:avLst/>
            </a:prstGeom>
            <a:solidFill>
              <a:schemeClr val="accent3">
                <a:lumMod val="75000"/>
                <a:alpha val="39999"/>
              </a:schemeClr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ru-RU" sz="2800" b="1" dirty="0">
                  <a:solidFill>
                    <a:srgbClr val="800000"/>
                  </a:solidFill>
                </a:rPr>
                <a:t>Утечка </a:t>
              </a:r>
              <a:r>
                <a:rPr lang="ru-RU" sz="2800" b="1" dirty="0" smtClean="0">
                  <a:solidFill>
                    <a:srgbClr val="800000"/>
                  </a:solidFill>
                </a:rPr>
                <a:t>тока</a:t>
              </a:r>
              <a:endParaRPr lang="ru-RU" sz="2800" b="1" dirty="0">
                <a:solidFill>
                  <a:srgbClr val="800000"/>
                </a:solidFill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2195513" y="1268413"/>
              <a:ext cx="25209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4716463" y="908050"/>
              <a:ext cx="0" cy="360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028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408897"/>
            <a:ext cx="4427984" cy="5278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>
              <a:lnSpc>
                <a:spcPts val="2900"/>
              </a:lnSpc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обрыва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неработающий потребитель при неисправном предохранителе АЗР.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возникновения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возникает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из-за обрыва  жил проводов или нарушения пайки провода с наконечником или штырём штепсельного разъёма электромонтажного кабеля. Обнаружение места обрыва производится с помощью контрольной лампы или переносного вольтметра.</a:t>
            </a:r>
          </a:p>
          <a:p>
            <a:pPr indent="355600" algn="just">
              <a:lnSpc>
                <a:spcPts val="29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4" descr="Картинки по запросу Обрыв экранированного провод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03"/>
          <a:stretch/>
        </p:blipFill>
        <p:spPr bwMode="auto">
          <a:xfrm>
            <a:off x="4377261" y="1772816"/>
            <a:ext cx="4766739" cy="408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836712"/>
            <a:ext cx="9125338" cy="443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9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Обрыв электрической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1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pic>
        <p:nvPicPr>
          <p:cNvPr id="16" name="Picture 6" descr="Картинки по запросу короткое замыка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706" y="628292"/>
            <a:ext cx="3992294" cy="2872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56.mchs.gov.ru/upload/site45/document_news/fGYYzwqT2P-big-3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360" y="3501009"/>
            <a:ext cx="3931640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14906"/>
            <a:ext cx="5220072" cy="6286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3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Короткое замыкание электрической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короткого замыкания могут быть: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Перегорание предохранителя (выключение автомата защиты); 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Искрение в месте КЗ;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Чрезмерный нагрев проводников;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Запах горящей изоляции;</a:t>
            </a:r>
          </a:p>
          <a:p>
            <a:pPr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Снижение напряжения источника питания, не соответствующие мощности включённых потребителей.</a:t>
            </a:r>
          </a:p>
          <a:p>
            <a:pPr algn="just">
              <a:lnSpc>
                <a:spcPts val="23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короткое замыкание может быть вызвано: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Обрывом «плюсового» провода с замыканием его на «массу»;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Дефектом изоляции провода;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Неисправностью потребителя;</a:t>
            </a:r>
          </a:p>
          <a:p>
            <a:pPr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Наличием контакта между плюсовым проводом и его экранировкой в месте присоединения провода.</a:t>
            </a:r>
          </a:p>
        </p:txBody>
      </p:sp>
    </p:spTree>
    <p:extLst>
      <p:ext uri="{BB962C8B-B14F-4D97-AF65-F5344CB8AC3E}">
        <p14:creationId xmlns:p14="http://schemas.microsoft.com/office/powerpoint/2010/main" val="26916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79"/>
            <a:ext cx="9144000" cy="54868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Характерные неисправности: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614906"/>
            <a:ext cx="9144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4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Повышенное сопротивление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повышенного сопротивления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потребителя не на полную мощность;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Полный отказ потребителя в работе.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Утечка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тока в цепи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утечки тока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Работа потребителя не на полную мощность;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Повышенный нагрев проводов; 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Полный отказ потребителя в работе;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напряжения при выключенном ВБ и неработающем двигателе;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Наличие тока в цепи при работающем генераторе и выключенных ВБ и потребителях.</a:t>
            </a:r>
          </a:p>
          <a:p>
            <a:pPr>
              <a:lnSpc>
                <a:spcPts val="24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утечки тока могут быть: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Контакт плюсового провода с “массой” или экранировкой;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Дефект проводов (изоляции);</a:t>
            </a: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Неисправность АБ.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400"/>
              </a:lnSpc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Неисправные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 (агрегаты)</a:t>
            </a:r>
            <a:endParaRPr lang="ru-RU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4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 неисправности прибора (агрегата) является отказ его в работе при исправной цепи.</a:t>
            </a:r>
          </a:p>
        </p:txBody>
      </p:sp>
    </p:spTree>
    <p:extLst>
      <p:ext uri="{BB962C8B-B14F-4D97-AF65-F5344CB8AC3E}">
        <p14:creationId xmlns:p14="http://schemas.microsoft.com/office/powerpoint/2010/main" val="3795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3750"/>
            <a:ext cx="9144000" cy="78296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Методика обнаружения неисправностей в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электрооборудовании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-180528" y="836711"/>
            <a:ext cx="4896544" cy="3041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171450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Явным признаком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цепи или приборе электрооборудования является отказ в работе потребителя тока. Так как наиболее уязвимым местом в цепи является предохранитель, то проверку цепи начинают с проверки предохранителя.</a:t>
            </a:r>
          </a:p>
          <a:p>
            <a:pPr marL="263525" indent="274638" algn="just">
              <a:lnSpc>
                <a:spcPts val="23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11"/>
          <p:cNvPicPr>
            <a:picLocks noChangeAspect="1" noChangeArrowheads="1"/>
          </p:cNvPicPr>
          <p:nvPr/>
        </p:nvPicPr>
        <p:blipFill>
          <a:blip r:embed="rId2" cstate="print"/>
          <a:srcRect b="10745"/>
          <a:stretch>
            <a:fillRect/>
          </a:stretch>
        </p:blipFill>
        <p:spPr bwMode="auto">
          <a:xfrm>
            <a:off x="4789646" y="932754"/>
            <a:ext cx="4467225" cy="278427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108520" y="3521189"/>
            <a:ext cx="9144000" cy="3336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Исправность предохранителя устанавливается осмотром или с помощью контрольной лампочки.</a:t>
            </a:r>
          </a:p>
          <a:p>
            <a:pPr marL="263525" indent="-171450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Отыскание неисправностей в электрической цепи значительно облегчается, если из общей электрической схемы будет выделен наименьший замкнутый контур, состоящий: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источника питания;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неисправного участка цепи;</a:t>
            </a:r>
          </a:p>
          <a:p>
            <a:pPr marL="263525" indent="274638" algn="just">
              <a:lnSpc>
                <a:spcPts val="2300"/>
              </a:lnSpc>
              <a:buFontTx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неработающего потребителя.</a:t>
            </a:r>
          </a:p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Отыскание неисправности в элементе цепи нужно начинать с внешнего </a:t>
            </a:r>
          </a:p>
          <a:p>
            <a:pPr marL="263525" indent="274638" algn="just">
              <a:lnSpc>
                <a:spcPts val="23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осмотра отказавшего в работе элемента.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9581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000100" y="571480"/>
            <a:ext cx="7181751" cy="1077218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Задание на самостоятельную подготовку  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683568" y="1916832"/>
            <a:ext cx="8064896" cy="3600400"/>
          </a:xfrm>
        </p:spPr>
        <p:txBody>
          <a:bodyPr>
            <a:normAutofit/>
          </a:bodyPr>
          <a:lstStyle/>
          <a:p>
            <a:pPr lvl="0" algn="just"/>
            <a:r>
              <a:rPr lang="ru-RU" dirty="0"/>
              <a:t>Изучить материал данного занятия.</a:t>
            </a:r>
          </a:p>
          <a:p>
            <a:pPr lvl="0" algn="just"/>
            <a:r>
              <a:rPr lang="ru-RU"/>
              <a:t>Доработать </a:t>
            </a:r>
            <a:r>
              <a:rPr lang="ru-RU" smtClean="0"/>
              <a:t>конспект занятия</a:t>
            </a:r>
            <a:r>
              <a:rPr lang="ru-RU" dirty="0" smtClean="0"/>
              <a:t>, </a:t>
            </a:r>
            <a:r>
              <a:rPr lang="ru-RU" dirty="0"/>
              <a:t>используя перечень основных руководящих документов. </a:t>
            </a:r>
            <a:endParaRPr lang="ru-RU" dirty="0" smtClean="0"/>
          </a:p>
          <a:p>
            <a:pPr lvl="0" algn="just"/>
            <a:r>
              <a:rPr lang="ru-RU" dirty="0" smtClean="0"/>
              <a:t>Подготовиться </a:t>
            </a:r>
            <a:r>
              <a:rPr lang="ru-RU" dirty="0"/>
              <a:t>к опросу.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6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07504" y="44624"/>
            <a:ext cx="8928992" cy="66967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Назначение, технические характеристики и боевые свойства БМП-2.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Краткая сравнительная характеристика отечественных и иностранных образцов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БТВТ.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Компоновка и общее устройство БМП-2. Размещение экипажа и десанта, корпус и башня. Уход за корпусом и башней.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Назначение, краткая техническая характеристика и общее устройство двигателя УТД-20.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питания двигателя топливом. Система питания двигателя воздухом. Система смазки двигателя. Система подогрева и охлаждения двигателя. Система запуска двигателя. Система обеспечения холодного пуска двигателя.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и общее устройство силовой передачи. Назначение, общее устройство гл. фрикциона и его привода. Назначение, общее устройство коробки передач и его привода. Назначение, общее устройство ПМП, остановочных тормозов и их приводов. Назначение, общее устройство бортовых передач и её привода. Назначение и устройство системы смазки и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гидроуправления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силовой передачи.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Гусеничный движитель. Подвеска. Назначение, общее устройство и принцип работы гусеничного движителя. Назначение, общее устройство подвески (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подрессоривания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Облуживание и возможные неисправности ХЧ.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Назначение, характеристика, общее устройство составных частей электрооборудования БМП-2 их размещение в машине.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Облуживание и возможные неисправности электрооборудования.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Назначение, характеристика, общее устройство составных частей электрооборудования БМП-2 их размещение в машине.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marL="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Облуживание и возможные неисправности электрооборудования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72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2"/>
          <p:cNvSpPr>
            <a:spLocks noChangeArrowheads="1"/>
          </p:cNvSpPr>
          <p:nvPr/>
        </p:nvSpPr>
        <p:spPr bwMode="auto">
          <a:xfrm>
            <a:off x="1" y="7432"/>
            <a:ext cx="9144000" cy="584775"/>
          </a:xfrm>
          <a:prstGeom prst="rect">
            <a:avLst/>
          </a:prstGeom>
          <a:solidFill>
            <a:srgbClr val="C0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FFFF66"/>
                </a:solidFill>
              </a:rPr>
              <a:t>Учебные вопросы</a:t>
            </a:r>
            <a:endParaRPr lang="ru-RU" altLang="ru-RU" sz="32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179512" y="548680"/>
            <a:ext cx="8614591" cy="29088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1. Назначение, характеристика, общее устройство составных частей электрооборудования БМП-2 их размещение в машине.</a:t>
            </a:r>
          </a:p>
          <a:p>
            <a:pPr marL="0" indent="0">
              <a:buNone/>
            </a:pPr>
            <a:r>
              <a:rPr lang="ru-RU" sz="2400" b="1" dirty="0"/>
              <a:t>2. Проверка заряженности аккумуляторных батарей. Назначение, общее устройство и принцип работы прибора ночного видения механика-водителя.</a:t>
            </a:r>
          </a:p>
          <a:p>
            <a:pPr marL="0" indent="0">
              <a:buNone/>
            </a:pPr>
            <a:r>
              <a:rPr lang="ru-RU" sz="2400" b="1" dirty="0"/>
              <a:t>3. </a:t>
            </a:r>
            <a:r>
              <a:rPr lang="ru-RU" sz="2400" b="1" dirty="0" smtClean="0"/>
              <a:t>Облуживание </a:t>
            </a:r>
            <a:r>
              <a:rPr lang="ru-RU" sz="2400" b="1" dirty="0"/>
              <a:t>и возможные неисправности электрооборудования.</a:t>
            </a:r>
            <a:endParaRPr lang="ru-RU" sz="1800" b="1" dirty="0"/>
          </a:p>
        </p:txBody>
      </p:sp>
      <p:sp>
        <p:nvSpPr>
          <p:cNvPr id="5" name="Rectangle 22"/>
          <p:cNvSpPr>
            <a:spLocks noChangeArrowheads="1"/>
          </p:cNvSpPr>
          <p:nvPr/>
        </p:nvSpPr>
        <p:spPr bwMode="auto">
          <a:xfrm>
            <a:off x="2" y="3861048"/>
            <a:ext cx="9143999" cy="461665"/>
          </a:xfrm>
          <a:prstGeom prst="rect">
            <a:avLst/>
          </a:prstGeom>
          <a:solidFill>
            <a:srgbClr val="FF0000"/>
          </a:solidFill>
          <a:ln w="5715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FF66"/>
                </a:solidFill>
              </a:rPr>
              <a:t>Рекомендованная литература</a:t>
            </a:r>
            <a:endParaRPr lang="ru-RU" altLang="ru-RU" sz="2400" b="1" dirty="0">
              <a:solidFill>
                <a:srgbClr val="FFCC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7199" y="4612808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/>
              <a:t>Техническое обслуживание и инструкция по эксплуатации БМП-2 </a:t>
            </a:r>
            <a:r>
              <a:rPr lang="ru-RU" sz="2400" b="1" dirty="0" err="1" smtClean="0"/>
              <a:t>ч.II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стр</a:t>
            </a:r>
            <a:r>
              <a:rPr lang="ru-RU" sz="2400" b="1" dirty="0"/>
              <a:t>: 186-209</a:t>
            </a:r>
          </a:p>
        </p:txBody>
      </p:sp>
    </p:spTree>
    <p:extLst>
      <p:ext uri="{BB962C8B-B14F-4D97-AF65-F5344CB8AC3E}">
        <p14:creationId xmlns:p14="http://schemas.microsoft.com/office/powerpoint/2010/main" val="26019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76542" y="1214422"/>
            <a:ext cx="7848872" cy="4367978"/>
          </a:xfrm>
          <a:prstGeom prst="roundRect">
            <a:avLst/>
          </a:prstGeom>
          <a:ln w="28575">
            <a:solidFill>
              <a:srgbClr val="FF3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Назначение</a:t>
            </a:r>
            <a:r>
              <a:rPr lang="ru-RU" sz="2400" b="1" dirty="0"/>
              <a:t>, характеристика, общее устройство составных частей электрооборудования БМП-2 их размещение в машине.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1-й учебный вопрос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0293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Электрооборудование </a:t>
            </a:r>
            <a:r>
              <a:rPr lang="ru-RU" sz="3200" b="1" dirty="0"/>
              <a:t>БМП-2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5" y="491873"/>
            <a:ext cx="912878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Электрооборудование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машины обеспечивает электропитание всех электрических потребителей, управление и контроль за их работой.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 электрооборудования входят: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источники и потребители электрической энергии.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источникам электрической энергии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относятся аккумуляторные батареи и генератор с регулирующей аппаратурой.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потребителям электрической энергии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электрооборудование приводов наведения, блока БУ-25-2С, приборов наблюдения и прицеливания, пусковой установки 9П135М, системы коллективной защиты, системы защиты двигателя от попадания воды, радиостанции Р-123М, переговорного устройства Р-124, приборов освещения, световой и дорожной сигнализации, системы обеспечения холодного пуска двигателя, контрольно- измерительных приборов.</a:t>
            </a:r>
          </a:p>
        </p:txBody>
      </p:sp>
    </p:spTree>
    <p:extLst>
      <p:ext uri="{BB962C8B-B14F-4D97-AF65-F5344CB8AC3E}">
        <p14:creationId xmlns:p14="http://schemas.microsoft.com/office/powerpoint/2010/main" val="125196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591033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БМП-2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аккумуляторные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Они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предназначены для питания электрической энергией потребителей при неработающем генераторе. На машине в контейнере, в десантном отделении устанавливаются две стартерные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9" descr="6ст140 ц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b="2832"/>
          <a:stretch>
            <a:fillRect/>
          </a:stretch>
        </p:blipFill>
        <p:spPr bwMode="auto">
          <a:xfrm>
            <a:off x="4370749" y="2987827"/>
            <a:ext cx="5019675" cy="360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Безимени-1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49" y="415598"/>
            <a:ext cx="3889375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76" y="3128513"/>
            <a:ext cx="4572000" cy="361893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2500"/>
              </a:lnSpc>
            </a:pPr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6СТЭН-140М: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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защитная коробка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крышка батареи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выводные зажимы;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4 - аккумуляторы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межаккумуляторное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соединение;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пробка; </a:t>
            </a:r>
          </a:p>
          <a:p>
            <a:pPr>
              <a:lnSpc>
                <a:spcPts val="25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7 - стяжка аккумуляторной батареи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ts val="25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ручка</a:t>
            </a:r>
          </a:p>
        </p:txBody>
      </p:sp>
    </p:spTree>
    <p:extLst>
      <p:ext uri="{BB962C8B-B14F-4D97-AF65-F5344CB8AC3E}">
        <p14:creationId xmlns:p14="http://schemas.microsoft.com/office/powerpoint/2010/main" val="53183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568"/>
            <a:ext cx="9144000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816" y="791976"/>
            <a:ext cx="6918448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аккумуляторной 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стартерная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Номинальное напряжение,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- 12 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Номинальная емкость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А.ч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</a:t>
            </a:r>
          </a:p>
          <a:p>
            <a:pPr>
              <a:lnSpc>
                <a:spcPct val="90000"/>
              </a:lnSpc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час.режим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- 140            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масса, кг 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без электролита          - 52,5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электролитом            - 62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6" descr="Безимени-1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830" y="188640"/>
            <a:ext cx="540163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299" y="50485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Маркировка 12 вольтовых </a:t>
            </a:r>
            <a:r>
              <a:rPr lang="ru-RU" alt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аккумуляторных батарей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6СТЭН-140М</a:t>
            </a:r>
          </a:p>
        </p:txBody>
      </p:sp>
      <p:pic>
        <p:nvPicPr>
          <p:cNvPr id="9" name="Picture 4" descr="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8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5"/>
          <a:stretch>
            <a:fillRect/>
          </a:stretch>
        </p:blipFill>
        <p:spPr bwMode="auto">
          <a:xfrm>
            <a:off x="4499992" y="4329218"/>
            <a:ext cx="4550845" cy="252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3698507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электролита в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батарее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- 8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аккумуляторе -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1,33л., габаритные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размеры: 587Х238Х239</a:t>
            </a:r>
          </a:p>
        </p:txBody>
      </p:sp>
    </p:spTree>
    <p:extLst>
      <p:ext uri="{BB962C8B-B14F-4D97-AF65-F5344CB8AC3E}">
        <p14:creationId xmlns:p14="http://schemas.microsoft.com/office/powerpoint/2010/main" val="34909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5213" y="0"/>
            <a:ext cx="9144000" cy="4766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электрической энергии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251" y="476672"/>
            <a:ext cx="455496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100"/>
              </a:lnSpc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и регулирующая аппаратура.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Генератор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ВГ7500Н предназначен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питания потребителей электрической энергией и подзарядки аккумуляторных батарей при работающем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двигателе. 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 на левой стороне блок-картера двигателя, крепится к нему с помощью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бугелей.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15528371.jpg (1000×667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76672"/>
            <a:ext cx="466327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230.jpg (587×408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154328"/>
            <a:ext cx="5148064" cy="370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251" y="3154328"/>
            <a:ext cx="414364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ВГ7500Н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корпус;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шесть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дополнительных полюсов с обмотками;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якорь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обмоткой и коллектором;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щеткодержатель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щетками;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крышка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патрубком для подвода воздуха;</a:t>
            </a:r>
          </a:p>
          <a:p>
            <a:pPr>
              <a:lnSpc>
                <a:spcPts val="23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 защитная лента; 7- выводы.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6361285" y="2917945"/>
            <a:ext cx="362396" cy="69111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6723681" y="2702046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H="1">
            <a:off x="8172400" y="3154328"/>
            <a:ext cx="612006" cy="29218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5589317" y="3376820"/>
            <a:ext cx="1502663" cy="94988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4283844" y="5769222"/>
            <a:ext cx="648196" cy="50403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" name="Line 9"/>
          <p:cNvSpPr>
            <a:spLocks noChangeShapeType="1"/>
          </p:cNvSpPr>
          <p:nvPr/>
        </p:nvSpPr>
        <p:spPr bwMode="auto">
          <a:xfrm flipV="1">
            <a:off x="4627898" y="4437112"/>
            <a:ext cx="1978337" cy="10784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7468216" y="4804653"/>
            <a:ext cx="1208239" cy="71270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4788023" y="3321025"/>
            <a:ext cx="693344" cy="25097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" name="Line 9"/>
          <p:cNvSpPr>
            <a:spLocks noChangeShapeType="1"/>
          </p:cNvSpPr>
          <p:nvPr/>
        </p:nvSpPr>
        <p:spPr bwMode="auto">
          <a:xfrm flipV="1">
            <a:off x="6939581" y="2702046"/>
            <a:ext cx="800770" cy="1079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7236295" y="5841205"/>
            <a:ext cx="626791" cy="4320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9"/>
          <p:cNvSpPr>
            <a:spLocks noChangeShapeType="1"/>
          </p:cNvSpPr>
          <p:nvPr/>
        </p:nvSpPr>
        <p:spPr bwMode="auto">
          <a:xfrm flipV="1">
            <a:off x="4627899" y="4326706"/>
            <a:ext cx="1733386" cy="118887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0" name="Line 9"/>
          <p:cNvSpPr>
            <a:spLocks noChangeShapeType="1"/>
          </p:cNvSpPr>
          <p:nvPr/>
        </p:nvSpPr>
        <p:spPr bwMode="auto">
          <a:xfrm flipH="1" flipV="1">
            <a:off x="6919766" y="5341023"/>
            <a:ext cx="1756689" cy="1800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8784406" y="2969394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7798110" y="6256419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4067944" y="5625305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4" name="Rectangle 12"/>
          <p:cNvSpPr>
            <a:spLocks noChangeArrowheads="1"/>
          </p:cNvSpPr>
          <p:nvPr/>
        </p:nvSpPr>
        <p:spPr bwMode="auto">
          <a:xfrm>
            <a:off x="4411999" y="5407628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676456" y="5409405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6" name="Rectangle 12"/>
          <p:cNvSpPr>
            <a:spLocks noChangeArrowheads="1"/>
          </p:cNvSpPr>
          <p:nvPr/>
        </p:nvSpPr>
        <p:spPr bwMode="auto">
          <a:xfrm>
            <a:off x="5481367" y="3160920"/>
            <a:ext cx="215900" cy="2159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2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5450</TotalTime>
  <Words>2301</Words>
  <Application>Microsoft Office PowerPoint</Application>
  <PresentationFormat>Экран (4:3)</PresentationFormat>
  <Paragraphs>329</Paragraphs>
  <Slides>37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228</cp:revision>
  <cp:lastPrinted>2020-10-28T02:45:01Z</cp:lastPrinted>
  <dcterms:modified xsi:type="dcterms:W3CDTF">2024-04-26T00:32:41Z</dcterms:modified>
</cp:coreProperties>
</file>