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6"/>
  </p:notesMasterIdLst>
  <p:sldIdLst>
    <p:sldId id="345" r:id="rId2"/>
    <p:sldId id="408" r:id="rId3"/>
    <p:sldId id="512" r:id="rId4"/>
    <p:sldId id="409" r:id="rId5"/>
    <p:sldId id="347" r:id="rId6"/>
    <p:sldId id="349" r:id="rId7"/>
    <p:sldId id="443" r:id="rId8"/>
    <p:sldId id="493" r:id="rId9"/>
    <p:sldId id="494" r:id="rId10"/>
    <p:sldId id="495" r:id="rId11"/>
    <p:sldId id="496" r:id="rId12"/>
    <p:sldId id="497" r:id="rId13"/>
    <p:sldId id="498" r:id="rId14"/>
    <p:sldId id="444" r:id="rId15"/>
    <p:sldId id="499" r:id="rId16"/>
    <p:sldId id="503" r:id="rId17"/>
    <p:sldId id="501" r:id="rId18"/>
    <p:sldId id="360" r:id="rId19"/>
    <p:sldId id="371" r:id="rId20"/>
    <p:sldId id="480" r:id="rId21"/>
    <p:sldId id="500" r:id="rId22"/>
    <p:sldId id="502" r:id="rId23"/>
    <p:sldId id="504" r:id="rId24"/>
    <p:sldId id="505" r:id="rId25"/>
    <p:sldId id="508" r:id="rId26"/>
    <p:sldId id="507" r:id="rId27"/>
    <p:sldId id="506" r:id="rId28"/>
    <p:sldId id="487" r:id="rId29"/>
    <p:sldId id="509" r:id="rId30"/>
    <p:sldId id="510" r:id="rId31"/>
    <p:sldId id="511" r:id="rId32"/>
    <p:sldId id="492" r:id="rId33"/>
    <p:sldId id="488" r:id="rId34"/>
    <p:sldId id="407" r:id="rId3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271" autoAdjust="0"/>
  </p:normalViewPr>
  <p:slideViewPr>
    <p:cSldViewPr>
      <p:cViewPr>
        <p:scale>
          <a:sx n="96" d="100"/>
          <a:sy n="96" d="100"/>
        </p:scale>
        <p:origin x="-144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496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BD4E5F-95DA-4886-A67E-89F42FC183B3}" type="datetimeFigureOut">
              <a:rPr lang="ru-RU" smtClean="0"/>
              <a:pPr/>
              <a:t>26.04.2024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43522E-6AB5-4C40-A51D-6D36DBCC65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72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78E9A-DB8C-4EA7-B259-2E8B5069BDF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78E9A-DB8C-4EA7-B259-2E8B5069BDF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15269" y="116632"/>
            <a:ext cx="669674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altLang="ru-RU" b="1" dirty="0" smtClean="0">
                <a:latin typeface="Arial" charset="0"/>
              </a:rPr>
              <a:t>Военный учебный центр  при ФГБОУ ВО </a:t>
            </a:r>
          </a:p>
          <a:p>
            <a:pPr algn="ctr"/>
            <a:r>
              <a:rPr lang="ru-RU" altLang="ru-RU" b="1" dirty="0" smtClean="0">
                <a:latin typeface="Arial" charset="0"/>
              </a:rPr>
              <a:t>«Забайкальский государственный университет»</a:t>
            </a:r>
          </a:p>
          <a:p>
            <a:endParaRPr lang="ru-RU" dirty="0"/>
          </a:p>
        </p:txBody>
      </p:sp>
      <p:sp>
        <p:nvSpPr>
          <p:cNvPr id="11" name="Rectangle 22"/>
          <p:cNvSpPr>
            <a:spLocks noChangeArrowheads="1"/>
          </p:cNvSpPr>
          <p:nvPr/>
        </p:nvSpPr>
        <p:spPr bwMode="auto">
          <a:xfrm>
            <a:off x="-26838" y="809129"/>
            <a:ext cx="9161463" cy="461665"/>
          </a:xfrm>
          <a:prstGeom prst="rect">
            <a:avLst/>
          </a:prstGeom>
          <a:solidFill>
            <a:srgbClr val="FF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FFFF66"/>
                </a:solidFill>
              </a:rPr>
              <a:t>Техническая подготовка</a:t>
            </a:r>
            <a:endParaRPr lang="ru-RU" altLang="ru-RU" sz="2400" b="1" dirty="0">
              <a:solidFill>
                <a:srgbClr val="FFFF66"/>
              </a:solidFill>
            </a:endParaRPr>
          </a:p>
        </p:txBody>
      </p:sp>
      <p:pic>
        <p:nvPicPr>
          <p:cNvPr id="31746" name="Picture 2" descr="0_15eca8_e2e6b095_orig.jpg (900×600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5" y="1270794"/>
            <a:ext cx="9115460" cy="558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62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Этапы </a:t>
            </a:r>
            <a:r>
              <a:rPr lang="ru-RU" sz="3200" b="1" dirty="0" smtClean="0"/>
              <a:t>эксплуатации БТВТ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8864" y="503446"/>
            <a:ext cx="9128787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alt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1.Ввод в эксплуатацию изделия военной техники</a:t>
            </a:r>
            <a:r>
              <a:rPr lang="ru-RU" alt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algn="just">
              <a:lnSpc>
                <a:spcPct val="90000"/>
              </a:lnSpc>
            </a:pP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совокупность подготовительных работ, контроля и приемки войсковой частью изделия военной техники, поступившего после изготовления или ремонта, в соответствии с установленными требованиями и закрепление этого изделия за подразделением, должностным лицом или должностными лицами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8435242"/>
              </p:ext>
            </p:extLst>
          </p:nvPr>
        </p:nvGraphicFramePr>
        <p:xfrm>
          <a:off x="18865" y="2590171"/>
          <a:ext cx="9125135" cy="42051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8490"/>
                <a:gridCol w="1121928"/>
                <a:gridCol w="945040"/>
                <a:gridCol w="839613"/>
                <a:gridCol w="1431478"/>
                <a:gridCol w="1944701"/>
                <a:gridCol w="976921"/>
                <a:gridCol w="564693"/>
                <a:gridCol w="702271"/>
              </a:tblGrid>
              <a:tr h="259312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п/п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Ввод машины в строй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Состав экипажа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95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№ войсковой части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№ и дата приказа о вводе машины в строй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Номер машины по строевому расчету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Должность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Звание, фамилия и инициалы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№ и дата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приказа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Роспись в приемке машины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0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О назначении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Об отчислении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89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 </a:t>
                      </a:r>
                      <a:endParaRPr lang="ru-RU" sz="800" b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88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</a:rPr>
                        <a:t>  1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 </a:t>
                      </a:r>
                      <a:r>
                        <a:rPr lang="en-US" sz="1400" b="1" dirty="0" smtClean="0">
                          <a:effectLst/>
                        </a:rPr>
                        <a:t>68889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 </a:t>
                      </a:r>
                      <a:r>
                        <a:rPr lang="ru-RU" sz="1400" b="1" dirty="0" smtClean="0">
                          <a:effectLst/>
                        </a:rPr>
                        <a:t>Пр.265</a:t>
                      </a:r>
                      <a:r>
                        <a:rPr lang="ru-RU" sz="1400" b="1" baseline="0" dirty="0" smtClean="0">
                          <a:effectLst/>
                        </a:rPr>
                        <a:t> от 25.06.2006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 </a:t>
                      </a:r>
                      <a:r>
                        <a:rPr lang="ru-RU" sz="1400" b="1" dirty="0" smtClean="0">
                          <a:effectLst/>
                        </a:rPr>
                        <a:t>269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 </a:t>
                      </a:r>
                      <a:r>
                        <a:rPr lang="ru-RU" sz="1400" b="1" dirty="0" smtClean="0">
                          <a:effectLst/>
                        </a:rPr>
                        <a:t>механик -водитель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 </a:t>
                      </a:r>
                      <a:r>
                        <a:rPr lang="ru-RU" sz="1400" b="1" dirty="0" smtClean="0">
                          <a:effectLst/>
                        </a:rPr>
                        <a:t>рядовой Иванов И.И.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effectLst/>
                        </a:rPr>
                        <a:t>Пр.100 от 15.09.2015 </a:t>
                      </a:r>
                      <a:endParaRPr lang="ru-RU" sz="1400" b="1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88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</a:rPr>
                        <a:t>    2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</a:rPr>
                        <a:t>68889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</a:rPr>
                        <a:t>Пр.265 от 25.06.2006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400" b="1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 </a:t>
                      </a:r>
                      <a:r>
                        <a:rPr lang="ru-RU" sz="1400" b="1" dirty="0" smtClean="0">
                          <a:effectLst/>
                        </a:rPr>
                        <a:t>269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</a:rPr>
                        <a:t>командир танка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</a:rPr>
                        <a:t>сержант Петров П.П.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 </a:t>
                      </a:r>
                      <a:r>
                        <a:rPr lang="ru-RU" sz="1400" b="1" dirty="0" smtClean="0">
                          <a:effectLst/>
                        </a:rPr>
                        <a:t>пр.100 от 15.09.2015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 </a:t>
                      </a:r>
                      <a:endParaRPr lang="ru-RU" sz="1400" b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88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 </a:t>
                      </a:r>
                      <a:r>
                        <a:rPr lang="ru-RU" sz="1400" b="1" dirty="0" smtClean="0">
                          <a:effectLst/>
                        </a:rPr>
                        <a:t>   3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effectLst/>
                        </a:rPr>
                        <a:t>68889 </a:t>
                      </a:r>
                      <a:endParaRPr lang="ru-RU" sz="1400" b="1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</a:rPr>
                        <a:t>Пр.265 от 25.06.2006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400" b="1" dirty="0" smtClean="0">
                        <a:effectLst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effectLst/>
                        </a:rPr>
                        <a:t> 269</a:t>
                      </a:r>
                      <a:endParaRPr lang="ru-RU" sz="1400" b="1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effectLst/>
                        </a:rPr>
                        <a:t>наводчик -оператор </a:t>
                      </a:r>
                      <a:endParaRPr lang="ru-RU" sz="1400" b="1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</a:rPr>
                        <a:t>рядовой Смирнов С.С.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 </a:t>
                      </a:r>
                      <a:r>
                        <a:rPr lang="ru-RU" sz="1400" b="1" dirty="0" smtClean="0">
                          <a:effectLst/>
                        </a:rPr>
                        <a:t>пр.100 от 15.09.2015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88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dirty="0" smtClean="0">
                        <a:effectLst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248" marR="4824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310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Этапы </a:t>
            </a:r>
            <a:r>
              <a:rPr lang="ru-RU" sz="3200" b="1" dirty="0" smtClean="0"/>
              <a:t>эксплуатации БТВТ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2819" y="476672"/>
            <a:ext cx="9128787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alt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Приведение изделия военной техники в установленную степень готовности к использованию по назначению (приведение в готовность)</a:t>
            </a:r>
            <a:r>
              <a:rPr lang="ru-RU" alt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эксплуатации, включающий комплекс установленных в документации по эксплуатации работ по приведению изделия военной техники в работоспособное состояние и исходное для последующих действий положение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alt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alt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Поддержание изделия военной техники в установленной степени готовности к использованию по назначению (поддержание в готовности)</a:t>
            </a:r>
            <a:r>
              <a:rPr lang="ru-RU" alt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эксплуатации, в течение которого осуществляется комплекс работ, установленных в эксплуатационной и ремонтной документации и направленных на поддержание изделия военной техники в установленной степени готовности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alt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Использование изделия военной техники по назначению</a:t>
            </a:r>
            <a:r>
              <a:rPr lang="ru-RU" alt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эксплуатации, в течение которого изделие военной техники работает в соответствии с его функциональным назначением; </a:t>
            </a:r>
          </a:p>
          <a:p>
            <a:pPr algn="just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10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Этапы </a:t>
            </a:r>
            <a:r>
              <a:rPr lang="ru-RU" sz="3200" b="1" dirty="0" smtClean="0"/>
              <a:t>эксплуатации БТВТ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707" y="476672"/>
            <a:ext cx="9128787" cy="50044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5300" indent="-495300" algn="just">
              <a:lnSpc>
                <a:spcPct val="90000"/>
              </a:lnSpc>
            </a:pPr>
            <a:r>
              <a:rPr lang="ru-RU" alt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Хранение изделия военной техники    при эксплуатации</a:t>
            </a:r>
            <a:r>
              <a:rPr lang="ru-RU" alt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95300" indent="-495300" algn="just">
              <a:lnSpc>
                <a:spcPct val="90000"/>
              </a:lnSpc>
            </a:pP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—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эксплуатации, при котором не используемое по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назначению</a:t>
            </a:r>
          </a:p>
          <a:p>
            <a:pPr marL="495300" indent="-495300" algn="just">
              <a:lnSpc>
                <a:spcPct val="900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изделие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военной техники, содержится в специально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отведенном</a:t>
            </a:r>
          </a:p>
          <a:p>
            <a:pPr marL="495300" indent="-495300" algn="just">
              <a:lnSpc>
                <a:spcPct val="900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его размещения месте в заданном состоянии и обеспечивает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</a:t>
            </a:r>
          </a:p>
          <a:p>
            <a:pPr marL="495300" indent="-495300" algn="just">
              <a:lnSpc>
                <a:spcPct val="900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сохраняемость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течение установленных сроков; хранение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изделия</a:t>
            </a:r>
          </a:p>
          <a:p>
            <a:pPr marL="495300" indent="-495300" algn="just">
              <a:lnSpc>
                <a:spcPct val="900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военной техники может быть кратковременным — до одного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  <a:p>
            <a:pPr marL="495300" indent="-495300" algn="just">
              <a:lnSpc>
                <a:spcPct val="900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включительно или длительным — более одного года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alt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alt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Транспортирование изделия военной техники при эксплуатации</a:t>
            </a:r>
            <a:r>
              <a:rPr lang="ru-RU" alt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эксплуатации, включающий подготовку и перевозку или перемещение изделия военной техники в заданных условиях с использованием транспортных или буксировочных средств при обеспечении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сохраняемости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его технического состояния и комплектности;</a:t>
            </a:r>
          </a:p>
        </p:txBody>
      </p:sp>
      <p:pic>
        <p:nvPicPr>
          <p:cNvPr id="4" name="Picture 5" descr="brig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5013175"/>
            <a:ext cx="6868750" cy="183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310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Этапы </a:t>
            </a:r>
            <a:r>
              <a:rPr lang="ru-RU" sz="3200" b="1" dirty="0" smtClean="0"/>
              <a:t>эксплуатации БТВТ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707" y="476672"/>
            <a:ext cx="912878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Снятие изделия военной техники с эксплуатации </a:t>
            </a:r>
          </a:p>
          <a:p>
            <a:pPr algn="just"/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прекращение эксплуатации изделия военной техники и оформление установленных документов; </a:t>
            </a: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Списание изделия военной техники </a:t>
            </a:r>
          </a:p>
          <a:p>
            <a:pPr algn="just"/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документальное оформление в установленном порядке снятия изделия военной техники с учета в Министерстве обороны РФ. </a:t>
            </a:r>
          </a:p>
          <a:p>
            <a:pPr algn="just"/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0" y="2708920"/>
            <a:ext cx="4547863" cy="4149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2" r="12187" b="5634"/>
          <a:stretch>
            <a:fillRect/>
          </a:stretch>
        </p:blipFill>
        <p:spPr bwMode="auto">
          <a:xfrm>
            <a:off x="4587213" y="2708921"/>
            <a:ext cx="4556788" cy="4149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773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568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>
                <a:solidFill>
                  <a:schemeClr val="bg1"/>
                </a:solidFill>
              </a:rPr>
              <a:t>Цели организации эксплуатации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816" y="791976"/>
            <a:ext cx="9114184" cy="644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Эксплуатация машин является сложным процессом, качество которого зависит от надежности машин,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обученности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квалификации исполнителей, эффективности средств технического обслуживания, качества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эксплутационной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документации, обоснованным методов организации эксплуатации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538163" algn="just"/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мирное время</a:t>
            </a:r>
            <a:r>
              <a:rPr lang="ru-RU" alt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эксплуатация техники организуется в целях выполнения планов боевой подготовки и хозяйственных нужд частей и подразделений. Для того, чтобы при этом постоянно обеспечивалась высокая боеспособность машин, использование их регламентируется годовыми нормами расхода моторесурсов и осуществляется строго по плану.</a:t>
            </a:r>
          </a:p>
          <a:p>
            <a:pPr indent="538163" algn="just"/>
            <a:r>
              <a:rPr lang="ru-RU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военное время</a:t>
            </a:r>
            <a:r>
              <a:rPr lang="ru-RU" alt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эксплуатация техники подчинена интересам достижения успеха в бою. Поэтому порядок использования и обслуживания машин определяется командирами, исходя из конкретных боевых задач и в соответствии с обстановкой и указаниями старших начальников. При проведении боевых действий моторесурсы расходуются по потребности.</a:t>
            </a:r>
          </a:p>
          <a:p>
            <a:pPr algn="just">
              <a:lnSpc>
                <a:spcPts val="2500"/>
              </a:lnSpc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83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568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 smtClean="0">
                <a:solidFill>
                  <a:schemeClr val="bg1"/>
                </a:solidFill>
              </a:rPr>
              <a:t>Техническое состояние </a:t>
            </a:r>
            <a:r>
              <a:rPr lang="ru-RU" altLang="ru-RU" sz="3200" b="1" dirty="0">
                <a:solidFill>
                  <a:schemeClr val="bg1"/>
                </a:solidFill>
              </a:rPr>
              <a:t>машины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816" y="791976"/>
            <a:ext cx="9114184" cy="601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машины к использованию по прямому назначению определяется ее техническим состоянием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ts val="21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alt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техническому состоянию машины могут быть исправными и неисправными, работоспособными и </a:t>
            </a:r>
            <a:r>
              <a:rPr lang="ru-RU" alt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неработоспособными.</a:t>
            </a:r>
          </a:p>
          <a:p>
            <a:pPr algn="just">
              <a:lnSpc>
                <a:spcPts val="2100"/>
              </a:lnSpc>
            </a:pPr>
            <a:r>
              <a:rPr lang="ru-RU" alt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Исправными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считаются машины полностью комплектные, соответствующие всем требованиям технической документации и имеющие технический ресурс. При этом на машинах должны быть выполнены все установленные операции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тех.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обслуживания и устранены все последствия отказов или повреждений. </a:t>
            </a:r>
          </a:p>
          <a:p>
            <a:pPr algn="just">
              <a:lnSpc>
                <a:spcPts val="2100"/>
              </a:lnSpc>
            </a:pPr>
            <a:r>
              <a:rPr lang="ru-RU" alt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Неисправность</a:t>
            </a:r>
            <a:r>
              <a:rPr lang="ru-RU" altLang="ru-RU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состояние машины, при котором она не соответствует хотя бы одному из требований нормативно-технической и (или) конструкторской документации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0850" algn="just">
              <a:lnSpc>
                <a:spcPts val="2100"/>
              </a:lnSpc>
            </a:pPr>
            <a:r>
              <a:rPr lang="ru-RU" alt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Работоспособными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считаются машины, пригодные к использованию по прямому назначению. При работоспособном состоянии машины отклонение ее параметров от требований технической документации, а также комплектность и полнота обслуживания не должны сказываться на эффективности, надежности и безопасности ее использования.</a:t>
            </a:r>
            <a:endParaRPr lang="ru-RU" alt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850" algn="just">
              <a:lnSpc>
                <a:spcPts val="2100"/>
              </a:lnSpc>
            </a:pPr>
            <a:r>
              <a:rPr lang="ru-RU" alt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Неработоспособность</a:t>
            </a:r>
            <a:r>
              <a:rPr lang="ru-RU" alt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состояние машины, при котором значение хотя бы одного параметра, характеризующего способность выполнять заданные функции, не соответствует требованиям нормативно-технической документации.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20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568"/>
            <a:ext cx="9144000" cy="39909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 smtClean="0">
                <a:solidFill>
                  <a:schemeClr val="bg1"/>
                </a:solidFill>
              </a:rPr>
              <a:t>Запас ресурса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816" y="404664"/>
            <a:ext cx="9114184" cy="6512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450850" algn="just">
              <a:lnSpc>
                <a:spcPts val="2000"/>
              </a:lnSpc>
            </a:pPr>
            <a:r>
              <a:rPr lang="ru-RU" alt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</a:t>
            </a:r>
            <a:r>
              <a:rPr lang="ru-RU" alt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техническая возможность образца бронетанкового вооружения и техники выполнять заданные функции в течении определенной наработки.</a:t>
            </a:r>
          </a:p>
          <a:p>
            <a:pPr marL="87313" indent="450850" algn="just">
              <a:lnSpc>
                <a:spcPts val="2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</a:t>
            </a:r>
            <a:r>
              <a:rPr lang="ru-RU" alt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наработкой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образца бронетанкового  вооружения и техники понимается продолжительность или объем работы образца. она измеряется в км пробега,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моточасах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часах работы и других единицах. применительно к бронетанкового  вооружения и техники наработка машины в целом измеряется в км пробега, двигателя - в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моточасах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стабилизатора вооружения, радиостанции - в часах работы, вооружения в количестве выстрелов. Различают следующие виды ресурсов: межремонтный, неснижаемый (установленный), гарантийный, назначенный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0850" algn="just">
              <a:lnSpc>
                <a:spcPts val="2000"/>
              </a:lnSpc>
            </a:pPr>
            <a:r>
              <a:rPr lang="ru-RU" alt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Межремонтный ресурс</a:t>
            </a:r>
            <a:r>
              <a:rPr lang="ru-RU" alt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минимально допустимая наработка образца от начала эксплуатации до очередного планового ремонта, или до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списания. Межремонтный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 машины определяют на основании специально проведенных испытаний или по результатам опытной эксплуатации.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Установленный ресурс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минимальным, при котором машина подлежит осмотру комиссией части, которая определяет пригодность ее к дальнейшей эксплуатации и устанавливает машине соответствующий ресурс или в случае определенных износов агрегатов, механизмов делает вывод об отправке машины в ремонт.</a:t>
            </a:r>
            <a:endParaRPr lang="ru-RU" alt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850" algn="just">
              <a:lnSpc>
                <a:spcPts val="2000"/>
              </a:lnSpc>
            </a:pPr>
            <a:r>
              <a:rPr lang="ru-RU" alt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Неснижаемый (установленный) ресурс</a:t>
            </a:r>
            <a:r>
              <a:rPr lang="ru-RU" alt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минимально допустимый для образца запас хода до очередного планового ремонта или списания.</a:t>
            </a:r>
          </a:p>
        </p:txBody>
      </p:sp>
    </p:spTree>
    <p:extLst>
      <p:ext uri="{BB962C8B-B14F-4D97-AF65-F5344CB8AC3E}">
        <p14:creationId xmlns:p14="http://schemas.microsoft.com/office/powerpoint/2010/main" val="14438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568"/>
            <a:ext cx="9144000" cy="54311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 smtClean="0">
                <a:solidFill>
                  <a:schemeClr val="bg1"/>
                </a:solidFill>
              </a:rPr>
              <a:t>Запас ресурса</a:t>
            </a:r>
            <a:endParaRPr lang="ru-RU" sz="32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339238"/>
              </p:ext>
            </p:extLst>
          </p:nvPr>
        </p:nvGraphicFramePr>
        <p:xfrm>
          <a:off x="0" y="857549"/>
          <a:ext cx="9180512" cy="40116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0823"/>
                <a:gridCol w="1624400"/>
                <a:gridCol w="1293090"/>
                <a:gridCol w="1337742"/>
                <a:gridCol w="876051"/>
                <a:gridCol w="1265408"/>
                <a:gridCol w="2172998"/>
              </a:tblGrid>
              <a:tr h="8560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№</a:t>
                      </a:r>
                      <a:endParaRPr lang="ru-RU" sz="1200" b="1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п/п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Марка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машины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Категория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Гарантийная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наработка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До СР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(км)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От СР до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КР (км)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Всего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с начала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эксплуатации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12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1.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об. 172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Новые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После КР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3000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7000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6000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14000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12000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12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2.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об.219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Новые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После КР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6000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4000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7000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6000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5000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14000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12000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12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</a:rPr>
                        <a:t>3.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БМП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Новые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После КР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6000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9000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8000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7000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7000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16000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15000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12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4.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БТР-80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Новые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После КР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20000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15000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30000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30000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20000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</a:rPr>
                        <a:t>20000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50000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50000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6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5.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Мотоциклы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Все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15000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30000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</a:rPr>
                        <a:t>20000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50000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79" marR="6857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8563320"/>
              </p:ext>
            </p:extLst>
          </p:nvPr>
        </p:nvGraphicFramePr>
        <p:xfrm>
          <a:off x="53466" y="5240706"/>
          <a:ext cx="9090534" cy="15192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55460"/>
                <a:gridCol w="1457234"/>
                <a:gridCol w="1456347"/>
                <a:gridCol w="1457234"/>
                <a:gridCol w="1331213"/>
                <a:gridCol w="1933046"/>
              </a:tblGrid>
              <a:tr h="466891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Танки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БМП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БТР</a:t>
                      </a:r>
                      <a:endParaRPr lang="ru-RU" sz="1600" b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015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Боевая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группа</a:t>
                      </a:r>
                      <a:endParaRPr lang="ru-RU" sz="1600" b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Уч.-боевая группа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Боевая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группа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Уч.-боевая группа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Боевая группа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Уч.-боевая группа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7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300</a:t>
                      </a:r>
                      <a:endParaRPr lang="ru-RU" sz="1600" b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2000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300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2500</a:t>
                      </a:r>
                      <a:endParaRPr lang="ru-RU" sz="1600" b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1100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4000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1150936" y="476672"/>
            <a:ext cx="6842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latin typeface="Arial" charset="0"/>
              </a:rPr>
              <a:t>Гарантийные и межремонтные ресурсы БТВТ (км)</a:t>
            </a:r>
            <a:endParaRPr lang="ru-RU" altLang="ru-RU" sz="2000" dirty="0">
              <a:latin typeface="Arial" charset="0"/>
            </a:endParaRPr>
          </a:p>
        </p:txBody>
      </p:sp>
      <p:sp>
        <p:nvSpPr>
          <p:cNvPr id="8" name="Прямоугольник 5"/>
          <p:cNvSpPr>
            <a:spLocks noChangeArrowheads="1"/>
          </p:cNvSpPr>
          <p:nvPr/>
        </p:nvSpPr>
        <p:spPr bwMode="auto">
          <a:xfrm>
            <a:off x="1439068" y="4869160"/>
            <a:ext cx="62658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>
                <a:latin typeface="Arial" charset="0"/>
              </a:rPr>
              <a:t>Годовые нормы эксплуатации БТВТ (км)</a:t>
            </a:r>
            <a:endParaRPr lang="ru-RU" altLang="ru-RU" sz="1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72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76542" y="1214422"/>
            <a:ext cx="7848872" cy="4367978"/>
          </a:xfrm>
          <a:prstGeom prst="roundRect">
            <a:avLst/>
          </a:prstGeom>
          <a:ln w="28575">
            <a:solidFill>
              <a:srgbClr val="FF33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Деление бронетанкового вооружения и техники (БТВТ) по назначению и группам машин. Порядок приема и передачи боевых машин.</a:t>
            </a:r>
          </a:p>
          <a:p>
            <a:pPr algn="ctr"/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21429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2-й учебный вопрос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423785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Деление </a:t>
            </a:r>
            <a:r>
              <a:rPr lang="ru-RU" sz="3200" b="1" dirty="0" smtClean="0"/>
              <a:t>БТВТ </a:t>
            </a:r>
            <a:r>
              <a:rPr lang="ru-RU" sz="3200" b="1" dirty="0"/>
              <a:t>по назначению и группам машин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113" y="476672"/>
            <a:ext cx="9135887" cy="1567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300"/>
              </a:lnSpc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Состоящие на вооружение мотострелковых и танковых частей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подразделений машины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решают разнообразные задачи.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предназначению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конструктивным особенностям они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подразделяются на бронетанковое вооружение и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бронетанковую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технику.</a:t>
            </a:r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7861300" y="2830373"/>
            <a:ext cx="743148" cy="295411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467100" y="1692930"/>
            <a:ext cx="1600200" cy="701675"/>
          </a:xfrm>
          <a:prstGeom prst="rect">
            <a:avLst/>
          </a:prstGeom>
          <a:solidFill>
            <a:srgbClr val="66FFFF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rgbClr val="D6903D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rgbClr val="B37732"/>
              </a:buClr>
              <a:buSzPct val="85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rgbClr val="D6903D"/>
              </a:buClr>
              <a:buSzPct val="85000"/>
              <a:buFont typeface="Wingdings 2" pitchFamily="18" charset="2"/>
              <a:buChar char=""/>
              <a:defRPr sz="19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ts val="338"/>
              </a:spcBef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ts val="338"/>
              </a:spcBef>
              <a:spcAft>
                <a:spcPct val="0"/>
              </a:spcAft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ts val="338"/>
              </a:spcBef>
              <a:spcAft>
                <a:spcPct val="0"/>
              </a:spcAft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ts val="338"/>
              </a:spcBef>
              <a:spcAft>
                <a:spcPct val="0"/>
              </a:spcAft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ts val="338"/>
              </a:spcBef>
              <a:spcAft>
                <a:spcPct val="0"/>
              </a:spcAft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4000" b="1" dirty="0">
                <a:solidFill>
                  <a:srgbClr val="FF0000"/>
                </a:solidFill>
                <a:latin typeface="Calibri" pitchFamily="34" charset="0"/>
              </a:rPr>
              <a:t>БТВТ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90487" y="2043768"/>
            <a:ext cx="1857375" cy="708025"/>
          </a:xfrm>
          <a:prstGeom prst="rect">
            <a:avLst/>
          </a:prstGeom>
          <a:solidFill>
            <a:srgbClr val="00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rgbClr val="D6903D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rgbClr val="B37732"/>
              </a:buClr>
              <a:buSzPct val="85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rgbClr val="D6903D"/>
              </a:buClr>
              <a:buSzPct val="85000"/>
              <a:buFont typeface="Wingdings 2" pitchFamily="18" charset="2"/>
              <a:buChar char=""/>
              <a:defRPr sz="19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ts val="338"/>
              </a:spcBef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ts val="338"/>
              </a:spcBef>
              <a:spcAft>
                <a:spcPct val="0"/>
              </a:spcAft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ts val="338"/>
              </a:spcBef>
              <a:spcAft>
                <a:spcPct val="0"/>
              </a:spcAft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ts val="338"/>
              </a:spcBef>
              <a:spcAft>
                <a:spcPct val="0"/>
              </a:spcAft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ts val="338"/>
              </a:spcBef>
              <a:spcAft>
                <a:spcPct val="0"/>
              </a:spcAft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4000" b="1">
                <a:solidFill>
                  <a:srgbClr val="FF0000"/>
                </a:solidFill>
                <a:latin typeface="Calibri" pitchFamily="34" charset="0"/>
              </a:rPr>
              <a:t>БТВ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7253287" y="2040592"/>
            <a:ext cx="1571625" cy="70802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rgbClr val="D6903D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rgbClr val="B37732"/>
              </a:buClr>
              <a:buSzPct val="85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rgbClr val="D6903D"/>
              </a:buClr>
              <a:buSzPct val="85000"/>
              <a:buFont typeface="Wingdings 2" pitchFamily="18" charset="2"/>
              <a:buChar char=""/>
              <a:defRPr sz="19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ts val="338"/>
              </a:spcBef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ts val="338"/>
              </a:spcBef>
              <a:spcAft>
                <a:spcPct val="0"/>
              </a:spcAft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ts val="338"/>
              </a:spcBef>
              <a:spcAft>
                <a:spcPct val="0"/>
              </a:spcAft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ts val="338"/>
              </a:spcBef>
              <a:spcAft>
                <a:spcPct val="0"/>
              </a:spcAft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ts val="338"/>
              </a:spcBef>
              <a:spcAft>
                <a:spcPct val="0"/>
              </a:spcAft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4000" b="1">
                <a:solidFill>
                  <a:srgbClr val="FF0000"/>
                </a:solidFill>
                <a:latin typeface="Calibri" pitchFamily="34" charset="0"/>
              </a:rPr>
              <a:t>БТТ</a:t>
            </a:r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 flipH="1">
            <a:off x="1947862" y="2095361"/>
            <a:ext cx="1519238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5093493" y="2040592"/>
            <a:ext cx="2159794" cy="4905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2159613" y="2486055"/>
            <a:ext cx="19050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rgbClr val="D6903D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rgbClr val="B37732"/>
              </a:buClr>
              <a:buSzPct val="85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rgbClr val="D6903D"/>
              </a:buClr>
              <a:buSzPct val="85000"/>
              <a:buFont typeface="Wingdings 2" pitchFamily="18" charset="2"/>
              <a:buChar char=""/>
              <a:defRPr sz="19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ts val="338"/>
              </a:spcBef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ts val="338"/>
              </a:spcBef>
              <a:spcAft>
                <a:spcPct val="0"/>
              </a:spcAft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ts val="338"/>
              </a:spcBef>
              <a:spcAft>
                <a:spcPct val="0"/>
              </a:spcAft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ts val="338"/>
              </a:spcBef>
              <a:spcAft>
                <a:spcPct val="0"/>
              </a:spcAft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ts val="338"/>
              </a:spcBef>
              <a:spcAft>
                <a:spcPct val="0"/>
              </a:spcAft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solidFill>
                  <a:srgbClr val="FF0000"/>
                </a:solidFill>
                <a:latin typeface="Times New Roman" pitchFamily="18" charset="0"/>
              </a:rPr>
              <a:t>-</a:t>
            </a:r>
            <a:r>
              <a:rPr lang="ru-RU" altLang="ru-RU" sz="2000" b="1" dirty="0">
                <a:solidFill>
                  <a:srgbClr val="FF0000"/>
                </a:solidFill>
                <a:latin typeface="Calibri" pitchFamily="34" charset="0"/>
              </a:rPr>
              <a:t>Танки, САУ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solidFill>
                  <a:srgbClr val="FF0000"/>
                </a:solidFill>
                <a:latin typeface="Calibri" pitchFamily="34" charset="0"/>
              </a:rPr>
              <a:t>-БМП,БМД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solidFill>
                  <a:srgbClr val="FF0000"/>
                </a:solidFill>
                <a:latin typeface="Calibri" pitchFamily="34" charset="0"/>
              </a:rPr>
              <a:t>-БТР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solidFill>
                  <a:srgbClr val="FF0000"/>
                </a:solidFill>
                <a:latin typeface="Calibri" pitchFamily="34" charset="0"/>
              </a:rPr>
              <a:t>-БРДМ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solidFill>
                  <a:srgbClr val="FF0000"/>
                </a:solidFill>
                <a:latin typeface="Calibri" pitchFamily="34" charset="0"/>
              </a:rPr>
              <a:t>-БРМ</a:t>
            </a: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4242251" y="2485195"/>
            <a:ext cx="2819400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rgbClr val="D6903D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rgbClr val="B37732"/>
              </a:buClr>
              <a:buSzPct val="85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rgbClr val="D6903D"/>
              </a:buClr>
              <a:buSzPct val="85000"/>
              <a:buFont typeface="Wingdings 2" pitchFamily="18" charset="2"/>
              <a:buChar char=""/>
              <a:defRPr sz="19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ts val="338"/>
              </a:spcBef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ts val="338"/>
              </a:spcBef>
              <a:spcAft>
                <a:spcPct val="0"/>
              </a:spcAft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ts val="338"/>
              </a:spcBef>
              <a:spcAft>
                <a:spcPct val="0"/>
              </a:spcAft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ts val="338"/>
              </a:spcBef>
              <a:spcAft>
                <a:spcPct val="0"/>
              </a:spcAft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ts val="338"/>
              </a:spcBef>
              <a:spcAft>
                <a:spcPct val="0"/>
              </a:spcAft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latin typeface="Times New Roman" pitchFamily="18" charset="0"/>
              </a:rPr>
              <a:t>-</a:t>
            </a:r>
            <a:r>
              <a:rPr lang="ru-RU" altLang="ru-RU" sz="2000" b="1" dirty="0">
                <a:latin typeface="Calibri" pitchFamily="34" charset="0"/>
              </a:rPr>
              <a:t>БРЭМ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latin typeface="Calibri" pitchFamily="34" charset="0"/>
              </a:rPr>
              <a:t>-</a:t>
            </a:r>
            <a:r>
              <a:rPr lang="ru-RU" altLang="ru-RU" sz="2000" b="1" dirty="0" err="1">
                <a:latin typeface="Calibri" pitchFamily="34" charset="0"/>
              </a:rPr>
              <a:t>т.тягачи</a:t>
            </a:r>
            <a:r>
              <a:rPr lang="ru-RU" altLang="ru-RU" sz="2000" b="1" dirty="0">
                <a:latin typeface="Calibri" pitchFamily="34" charset="0"/>
              </a:rPr>
              <a:t>, краны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latin typeface="Calibri" pitchFamily="34" charset="0"/>
              </a:rPr>
              <a:t>-РМГ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latin typeface="Calibri" pitchFamily="34" charset="0"/>
              </a:rPr>
              <a:t>-МТП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latin typeface="Calibri" pitchFamily="34" charset="0"/>
              </a:rPr>
              <a:t>-ТРМ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latin typeface="Calibri" pitchFamily="34" charset="0"/>
              </a:rPr>
              <a:t>-МТО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latin typeface="Calibri" pitchFamily="34" charset="0"/>
              </a:rPr>
              <a:t>-МЭС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latin typeface="Calibri" pitchFamily="34" charset="0"/>
              </a:rPr>
              <a:t>-мотоциклы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latin typeface="Calibri" pitchFamily="34" charset="0"/>
              </a:rPr>
              <a:t>-базовые машины</a:t>
            </a: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2134481" y="5160271"/>
            <a:ext cx="48831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rgbClr val="D6903D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rgbClr val="B37732"/>
              </a:buClr>
              <a:buSzPct val="85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rgbClr val="D6903D"/>
              </a:buClr>
              <a:buSzPct val="85000"/>
              <a:buFont typeface="Wingdings 2" pitchFamily="18" charset="2"/>
              <a:buChar char=""/>
              <a:defRPr sz="19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ts val="338"/>
              </a:spcBef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ts val="338"/>
              </a:spcBef>
              <a:spcAft>
                <a:spcPct val="0"/>
              </a:spcAft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ts val="338"/>
              </a:spcBef>
              <a:spcAft>
                <a:spcPct val="0"/>
              </a:spcAft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ts val="338"/>
              </a:spcBef>
              <a:spcAft>
                <a:spcPct val="0"/>
              </a:spcAft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ts val="338"/>
              </a:spcBef>
              <a:spcAft>
                <a:spcPct val="0"/>
              </a:spcAft>
              <a:buClr>
                <a:srgbClr val="D6903D"/>
              </a:buClr>
              <a:buSzPct val="85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800" b="1" dirty="0">
                <a:solidFill>
                  <a:srgbClr val="073EC9"/>
                </a:solidFill>
                <a:latin typeface="Calibri" pitchFamily="34" charset="0"/>
              </a:rPr>
              <a:t>группы эксплуатации</a:t>
            </a:r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33374" y="5715016"/>
            <a:ext cx="1919287" cy="523875"/>
          </a:xfrm>
          <a:prstGeom prst="rect">
            <a:avLst/>
          </a:prstGeom>
          <a:solidFill>
            <a:schemeClr val="tx1"/>
          </a:solidFill>
          <a:ln>
            <a:solidFill>
              <a:srgbClr val="FF0000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sz="2800" b="1" dirty="0">
                <a:solidFill>
                  <a:schemeClr val="bg1"/>
                </a:solidFill>
                <a:latin typeface="Calibri" pitchFamily="34" charset="0"/>
              </a:rPr>
              <a:t>Боевая</a:t>
            </a: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2114281" y="5784488"/>
            <a:ext cx="1946275" cy="954087"/>
          </a:xfrm>
          <a:prstGeom prst="rect">
            <a:avLst/>
          </a:prstGeom>
          <a:ln>
            <a:solidFill>
              <a:srgbClr val="FF0000"/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sz="2800" b="1" dirty="0">
                <a:latin typeface="Calibri" pitchFamily="34" charset="0"/>
              </a:rPr>
              <a:t>Учебно-боевая</a:t>
            </a: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5085962" y="5821345"/>
            <a:ext cx="2057400" cy="523875"/>
          </a:xfrm>
          <a:prstGeom prst="rect">
            <a:avLst/>
          </a:prstGeom>
          <a:ln w="38100">
            <a:solidFill>
              <a:srgbClr val="FF0000"/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sz="2800" b="1" dirty="0">
                <a:latin typeface="Calibri" pitchFamily="34" charset="0"/>
              </a:rPr>
              <a:t>Строевая</a:t>
            </a:r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7251700" y="5805264"/>
            <a:ext cx="1828800" cy="954088"/>
          </a:xfrm>
          <a:prstGeom prst="rect">
            <a:avLst/>
          </a:prstGeom>
          <a:ln w="38100">
            <a:solidFill>
              <a:srgbClr val="FF0000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sz="2800" b="1" dirty="0">
                <a:latin typeface="Calibri" pitchFamily="34" charset="0"/>
              </a:rPr>
              <a:t>Учебно-строевая</a:t>
            </a:r>
          </a:p>
        </p:txBody>
      </p:sp>
      <p:sp>
        <p:nvSpPr>
          <p:cNvPr id="18" name="Line 19"/>
          <p:cNvSpPr>
            <a:spLocks noChangeShapeType="1"/>
          </p:cNvSpPr>
          <p:nvPr/>
        </p:nvSpPr>
        <p:spPr bwMode="auto">
          <a:xfrm flipH="1">
            <a:off x="611560" y="2780368"/>
            <a:ext cx="407615" cy="289901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" name="Line 20"/>
          <p:cNvSpPr>
            <a:spLocks noChangeShapeType="1"/>
          </p:cNvSpPr>
          <p:nvPr/>
        </p:nvSpPr>
        <p:spPr bwMode="auto">
          <a:xfrm flipH="1">
            <a:off x="6372200" y="2802592"/>
            <a:ext cx="1489100" cy="301875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" name="Line 21"/>
          <p:cNvSpPr>
            <a:spLocks noChangeShapeType="1"/>
          </p:cNvSpPr>
          <p:nvPr/>
        </p:nvSpPr>
        <p:spPr bwMode="auto">
          <a:xfrm>
            <a:off x="1019174" y="2751792"/>
            <a:ext cx="1824634" cy="303269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cxnSp>
        <p:nvCxnSpPr>
          <p:cNvPr id="21" name="Прямая со стрелкой 20"/>
          <p:cNvCxnSpPr/>
          <p:nvPr/>
        </p:nvCxnSpPr>
        <p:spPr>
          <a:xfrm flipV="1">
            <a:off x="5741590" y="4725144"/>
            <a:ext cx="863600" cy="8731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6664324" y="4468164"/>
            <a:ext cx="2160588" cy="400050"/>
          </a:xfrm>
          <a:prstGeom prst="rect">
            <a:avLst/>
          </a:prstGeom>
          <a:ln w="38100">
            <a:solidFill>
              <a:srgbClr val="FF0000"/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sz="2000" b="1" dirty="0">
                <a:latin typeface="Calibri" pitchFamily="34" charset="0"/>
              </a:rPr>
              <a:t>Транспортная</a:t>
            </a:r>
          </a:p>
        </p:txBody>
      </p:sp>
    </p:spTree>
    <p:extLst>
      <p:ext uri="{BB962C8B-B14F-4D97-AF65-F5344CB8AC3E}">
        <p14:creationId xmlns:p14="http://schemas.microsoft.com/office/powerpoint/2010/main" val="135976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600"/>
                            </p:stCondLst>
                            <p:childTnLst>
                              <p:par>
                                <p:cTn id="3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1900"/>
                            </p:stCondLst>
                            <p:childTnLst>
                              <p:par>
                                <p:cTn id="36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4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9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34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3900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4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900"/>
                            </p:stCondLst>
                            <p:childTnLst>
                              <p:par>
                                <p:cTn id="6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40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900"/>
                            </p:stCondLst>
                            <p:childTnLst>
                              <p:par>
                                <p:cTn id="7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6400"/>
                            </p:stCondLst>
                            <p:childTnLst>
                              <p:par>
                                <p:cTn id="7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 autoUpdateAnimBg="0"/>
      <p:bldP spid="8" grpId="0" animBg="1" autoUpdateAnimBg="0"/>
      <p:bldP spid="9" grpId="0" animBg="1"/>
      <p:bldP spid="10" grpId="0" animBg="1"/>
      <p:bldP spid="11" grpId="0" autoUpdateAnimBg="0"/>
      <p:bldP spid="12" grpId="0" autoUpdateAnimBg="0"/>
      <p:bldP spid="13" grpId="0" autoUpdateAnimBg="0"/>
      <p:bldP spid="14" grpId="0" animBg="1" autoUpdateAnimBg="0"/>
      <p:bldP spid="15" grpId="0" animBg="1" autoUpdateAnimBg="0"/>
      <p:bldP spid="16" grpId="0" animBg="1" autoUpdateAnimBg="0"/>
      <p:bldP spid="17" grpId="0" animBg="1" autoUpdateAnimBg="0"/>
      <p:bldP spid="18" grpId="0" animBg="1"/>
      <p:bldP spid="19" grpId="0" animBg="1"/>
      <p:bldP spid="20" grpId="0" animBg="1"/>
      <p:bldP spid="22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43508" y="402113"/>
            <a:ext cx="8856984" cy="59766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Тема № </a:t>
            </a:r>
            <a:r>
              <a:rPr lang="ru-RU" sz="2200" b="1" dirty="0" smtClean="0">
                <a:solidFill>
                  <a:srgbClr val="FF0000"/>
                </a:solidFill>
              </a:rPr>
              <a:t>4.</a:t>
            </a:r>
          </a:p>
          <a:p>
            <a:pPr algn="ctr"/>
            <a:r>
              <a:rPr lang="ru-RU" sz="2400" b="1" dirty="0"/>
              <a:t>Эксплуатация боевой машины в различных условиях</a:t>
            </a:r>
            <a:r>
              <a:rPr lang="ru-RU" sz="2200" b="1" dirty="0" smtClean="0"/>
              <a:t>.</a:t>
            </a:r>
          </a:p>
          <a:p>
            <a:pPr algn="ctr"/>
            <a:r>
              <a:rPr lang="ru-RU" sz="2200" b="1" dirty="0" smtClean="0">
                <a:solidFill>
                  <a:srgbClr val="FF0000"/>
                </a:solidFill>
              </a:rPr>
              <a:t> Занятие 1.</a:t>
            </a:r>
          </a:p>
          <a:p>
            <a:pPr algn="ctr"/>
            <a:r>
              <a:rPr lang="ru-RU" sz="2200" b="1" dirty="0" smtClean="0"/>
              <a:t> </a:t>
            </a:r>
            <a:r>
              <a:rPr lang="ru-RU" sz="2400" b="1" dirty="0"/>
              <a:t>Определение понятия эксплуатация вооружения и техники, содержание этапов эксплуатации. Основные понятия о техническом состоянии и запасе ресурса. Деление бронетанкового вооружения и техники (БТВТ) по назначению и группам машин. Порядок приема и передачи боевых машин. Принципы технического обслуживания машин в постоянных парках, в полевых условиях и в условиях боевой деятельности войск</a:t>
            </a:r>
            <a:r>
              <a:rPr lang="ru-RU" sz="2400" b="1" dirty="0" smtClean="0"/>
              <a:t>.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251264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Деление БТВТ по назначению и группам машин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4679" y="814203"/>
            <a:ext cx="2619671" cy="954107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sz="2800" b="1" dirty="0">
                <a:latin typeface="Calibri" pitchFamily="34" charset="0"/>
              </a:rPr>
              <a:t>Боевые машины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34679" y="2834009"/>
            <a:ext cx="2678113" cy="954088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sz="2800" b="1" dirty="0">
                <a:latin typeface="Calibri" pitchFamily="34" charset="0"/>
              </a:rPr>
              <a:t>Учебно-боевые машины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40276" y="4698814"/>
            <a:ext cx="2614073" cy="181610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sz="2800" b="1">
                <a:latin typeface="Calibri" pitchFamily="34" charset="0"/>
              </a:rPr>
              <a:t>Строевые и учебно-строевые машины</a:t>
            </a:r>
          </a:p>
        </p:txBody>
      </p:sp>
      <p:sp>
        <p:nvSpPr>
          <p:cNvPr id="10" name="Стрелка вправо 9"/>
          <p:cNvSpPr/>
          <p:nvPr/>
        </p:nvSpPr>
        <p:spPr>
          <a:xfrm>
            <a:off x="2808288" y="1049164"/>
            <a:ext cx="977900" cy="484187"/>
          </a:xfrm>
          <a:prstGeom prst="rightArrow">
            <a:avLst/>
          </a:prstGeom>
          <a:solidFill>
            <a:srgbClr val="66FF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2712792" y="5314773"/>
            <a:ext cx="1071562" cy="484187"/>
          </a:xfrm>
          <a:prstGeom prst="rightArrow">
            <a:avLst/>
          </a:prstGeom>
          <a:solidFill>
            <a:srgbClr val="66FF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794301" y="563855"/>
            <a:ext cx="53578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spcBef>
                <a:spcPct val="50000"/>
              </a:spcBef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для проведения батальонных, полковых, бригадных и дивизионных тактических учений, а также тактико-специальных учений.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15803" y="2476967"/>
            <a:ext cx="53578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spcBef>
                <a:spcPct val="50000"/>
              </a:spcBef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для проведения занятий по тактической, огневой, технической и специальной подготовке, вождению, а также для проведения тактических учений.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" name="Стрелка вправо 13"/>
          <p:cNvSpPr/>
          <p:nvPr/>
        </p:nvSpPr>
        <p:spPr>
          <a:xfrm>
            <a:off x="2821752" y="3068960"/>
            <a:ext cx="977900" cy="484187"/>
          </a:xfrm>
          <a:prstGeom prst="rightArrow">
            <a:avLst/>
          </a:prstGeom>
          <a:solidFill>
            <a:srgbClr val="66FF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841530" y="4549676"/>
            <a:ext cx="526335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spcBef>
                <a:spcPct val="50000"/>
              </a:spcBef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для обслуживания, ремонта и эвакуации машин на БТУ, ПТУ, ДТУ , при постановке машин на хранение после учений, а также для обеспечения занятий по подводному вождению и на плаву. </a:t>
            </a:r>
          </a:p>
        </p:txBody>
      </p:sp>
    </p:spTree>
    <p:extLst>
      <p:ext uri="{BB962C8B-B14F-4D97-AF65-F5344CB8AC3E}">
        <p14:creationId xmlns:p14="http://schemas.microsoft.com/office/powerpoint/2010/main" val="557324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nimBg="1" autoUpdateAnimBg="0"/>
      <p:bldP spid="8" grpId="0" animBg="1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Деление БТВТ по назначению и группам машин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563855"/>
            <a:ext cx="9152113" cy="6286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300"/>
              </a:lnSpc>
              <a:buFont typeface="Wingdings 2" pitchFamily="18" charset="2"/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В 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группу строевых машин</a:t>
            </a:r>
            <a:r>
              <a:rPr lang="ru-RU" alt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входят подвижные средства технического обслуживания и ремонта бронетанкового  вооружения и техники, танковые тягачи, БРЭМ, БМТП и мотоциклы.</a:t>
            </a:r>
          </a:p>
          <a:p>
            <a:pPr algn="just">
              <a:lnSpc>
                <a:spcPts val="2300"/>
              </a:lnSpc>
              <a:buFont typeface="Wingdings 2" pitchFamily="18" charset="2"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	В 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группу учебно-строевых</a:t>
            </a:r>
            <a:r>
              <a:rPr lang="ru-RU" alt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выделяется часть машин этих же типов, используемых в ремонтных частях и подразделениях для подготовки специалистов и обеспечения эксплуатации бронетанкового  вооружения и техники. </a:t>
            </a:r>
          </a:p>
          <a:p>
            <a:pPr algn="just">
              <a:lnSpc>
                <a:spcPts val="2300"/>
              </a:lnSpc>
              <a:buFont typeface="Wingdings 2" pitchFamily="18" charset="2"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В 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транспортную группу</a:t>
            </a:r>
            <a:r>
              <a:rPr lang="ru-RU" alt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эксплуатации включаются только мотоциклы.</a:t>
            </a:r>
          </a:p>
          <a:p>
            <a:pPr algn="just">
              <a:lnSpc>
                <a:spcPts val="2300"/>
              </a:lnSpc>
              <a:buFont typeface="Wingdings 2" pitchFamily="18" charset="2"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	Помимо основных групп эксплуатации часть подвижных средств технического обслуживания и ремонта для обеспечения учебного процесса в учебных частях и ВУЗах может быть выделены в 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учебную группу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ts val="23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В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группах 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боевых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строевых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машин содержаться только новые и капитально отремонтированные, технически исправные, укомплектованные положенным оборудованием и ЗИП машины; с установленным неснижаемым ресурсом до очередного ремонта. </a:t>
            </a:r>
          </a:p>
          <a:p>
            <a:pPr algn="just">
              <a:lnSpc>
                <a:spcPts val="23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	В учебных частях и соединениях, а также военно-учебных заведениях МО объекты бронетанкового  вооружения и техники, предназначенные для обеспечения учебного процесса, зачисляются в группы учебно-боевых и учебно-строевых машин.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73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4046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i="1" dirty="0"/>
              <a:t>Прием и передача машины командиром отделения</a:t>
            </a:r>
            <a:endParaRPr lang="ru-RU" sz="30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369" y="404664"/>
            <a:ext cx="9152113" cy="6768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2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Прием </a:t>
            </a:r>
            <a:r>
              <a:rPr lang="ru-RU" sz="22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техники начинается с проверки наличия и правильности оформления всей положенной на каждую единицу техники индивидуальной документации. Одновременно сверяются номера агрегатов на машине с записями в формуляре. После этого экипаж под руководством командира БМП приступает к осмотру машины. При осмотре проверяются техническое состояние, окраска, а также укомплектованность ЗИП и заправка горючим, смазочными материалами и специальными жидкостями. Проверка проводится внешним осмотром без вскрытия агрегатов и нарушения заводских пломб. Обязательно включается в работу подогреватель и пускается двигатель. Проверяются характеристики и работоспособность средств связи, системы наведения и другого специального оборудования. Исправность силовых агрегатов проверяется включением их в работу. При необходимости производится контрольный пробег </a:t>
            </a:r>
            <a:r>
              <a:rPr lang="ru-RU" sz="22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БМП. Обнаруженные </a:t>
            </a:r>
            <a:r>
              <a:rPr lang="ru-RU" sz="22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приемке БМП недостатки устраняются в кратчайший срок силами сдающего экипажа с привлечением специалистов ремонтного подразделения части, если это </a:t>
            </a:r>
            <a:r>
              <a:rPr lang="ru-RU" sz="22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необходимо. Принятые </a:t>
            </a:r>
            <a:r>
              <a:rPr lang="ru-RU" sz="22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БМП вручаются экипажам и закрепляются за ними приказом командира части, который зачитывается всему личному составу. Вручение БМП производится торжественно лично командиром части, если часть укомплектовывается (доукомплектовывается) техникой, и командиром подразделения перед строем роты при смене экипажа или замене отдельных его членов. О принятии машины командир БМП и все члены экипажа расписываются в формуляре</a:t>
            </a:r>
            <a:r>
              <a:rPr lang="ru-RU" sz="22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2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этого момента ответственность за БМП несет экипаж и прежде всего командир машины.</a:t>
            </a:r>
          </a:p>
          <a:p>
            <a:pPr algn="just">
              <a:lnSpc>
                <a:spcPts val="2000"/>
              </a:lnSpc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25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Порядок приема и передачи боевых машин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563855"/>
            <a:ext cx="9152113" cy="4449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Последовательность приема может быть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следующей: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наличия индивидуальной документации на каждый образец вооружения.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качества ведения эксплуатационной документации.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Сверка номеров корпусов, агрегатов, приборов, вооружения, аппаратуры, средств связи с записями в формулярах и паспортах.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технического состояния и содержания техники и вооружения.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укомплектованности и состояния ЗИП, экипировки, согласно ведомости комплектации.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акта о приеме.</a:t>
            </a:r>
          </a:p>
          <a:p>
            <a:pPr algn="just">
              <a:lnSpc>
                <a:spcPts val="23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91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Количественный </a:t>
            </a:r>
            <a:r>
              <a:rPr lang="ru-RU" sz="3200" b="1" dirty="0" smtClean="0"/>
              <a:t>прием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563855"/>
            <a:ext cx="9152113" cy="6296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Прием-передача начинается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проверки наличия и правильности ведения эксплуатационной документации (формуляров,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паспортов).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качественного приема документации является ведомость эксплуатационных документов (ВЭД) образца техники. В формуляре должно быть отражено полностью техническое состояние от момента изготовления до дня приема-передачи, а также указана категория образца вооружения.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приеме документации из каждого паспорта выписывается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марка машины,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номер шасси, номер двигателя, год выпуска;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фамилия, классная квалификация закрепленного за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водителем;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пройденный машиной километраж с начала эксплуатации;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об установленных на машине аккумуляторных батареях;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об установленных на автомобиле шинах (номер, размер, дата установки);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водительский и шанцевый инструмент, положенный на машине.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3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99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Количественный </a:t>
            </a:r>
            <a:r>
              <a:rPr lang="ru-RU" sz="3200" b="1" dirty="0" smtClean="0"/>
              <a:t>прием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563855"/>
            <a:ext cx="9152113" cy="667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700"/>
              </a:lnSpc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проверке комплектности специального оборудования и шасси необходимо выполнить следующие работы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ts val="27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сверить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паспортными данными номера двигателя (на блоке и головке цилиндров), шасси, шин, аккумуляторов, а также марку и год выпуска АКБ;</a:t>
            </a:r>
          </a:p>
          <a:p>
            <a:pPr algn="just">
              <a:lnSpc>
                <a:spcPts val="27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наличие и исправность водительского и шанцевого инструмента по ведомости комплектности;</a:t>
            </a:r>
          </a:p>
          <a:p>
            <a:pPr algn="just">
              <a:lnSpc>
                <a:spcPts val="27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пломбировку спидометра;</a:t>
            </a:r>
          </a:p>
          <a:p>
            <a:pPr algn="just">
              <a:lnSpc>
                <a:spcPts val="27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наличие и состояние огнетушителей, брызговиков, дверных ручек, стеклоочистителей, зеркал, противосолнечных козырьков, подогревателя, капота, тента и световой сигнализации;</a:t>
            </a:r>
          </a:p>
          <a:p>
            <a:pPr algn="just">
              <a:lnSpc>
                <a:spcPts val="27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комплектность специального оборудования;</a:t>
            </a:r>
          </a:p>
          <a:p>
            <a:pPr algn="just">
              <a:lnSpc>
                <a:spcPts val="27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сверить номера приборов и агрегатов с паспортными данными;</a:t>
            </a:r>
          </a:p>
          <a:p>
            <a:pPr algn="just">
              <a:lnSpc>
                <a:spcPts val="27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пломбировку приборов и агрегатов;</a:t>
            </a:r>
          </a:p>
          <a:p>
            <a:pPr algn="just">
              <a:lnSpc>
                <a:spcPts val="27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клеймение приборов и агрегатов, производимых при проверке их состояния проверочными органами;</a:t>
            </a:r>
          </a:p>
          <a:p>
            <a:pPr algn="just">
              <a:lnSpc>
                <a:spcPts val="27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наличие топлива и специальных жидкостей в баке и системах автомобиля.</a:t>
            </a:r>
          </a:p>
          <a:p>
            <a:pPr algn="just">
              <a:lnSpc>
                <a:spcPts val="27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11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Качественный прием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563855"/>
            <a:ext cx="9152113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4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Оценка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качественного состояния военной техники включает в себя совокупность работ по проверке технических характеристик узлов и агрегатов, как при неработающем, так и при работающем двигателе.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Качественный прием производится с привлечением специалистов подразделения и заключается в проверке технического состояния абсолютно всех элементов образца вооружения. Перед качественным приемом необходимо вспомнить объем работ, выполняемых изделием согласно техническому описанию и инструкции по эксплуатации, выписать нормативы и параметры, связанные с работой (давление, скорость, напряжение, сила тока).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Качественный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начинается с проверки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ts val="24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узлов, механизмов и аппаратуры;</a:t>
            </a:r>
          </a:p>
          <a:p>
            <a:pPr algn="just"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наличия клейм и пломб, свидетельствующих о поверке измерительных приборов и сосудов, работающих под давлением;</a:t>
            </a:r>
          </a:p>
          <a:p>
            <a:pPr algn="just"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и плотности электролита, степени зарядки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АКБ;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состояния средств пожаротушения, которыми укомплектован образец вооружения;</a:t>
            </a:r>
          </a:p>
          <a:p>
            <a:pPr algn="just"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наличия, уровня и качества масла в гидросистемах, картерах, редукторах и т. п.;</a:t>
            </a:r>
          </a:p>
          <a:p>
            <a:pPr algn="just"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наличия и качества сжатого воздуха.</a:t>
            </a:r>
          </a:p>
        </p:txBody>
      </p:sp>
    </p:spTree>
    <p:extLst>
      <p:ext uri="{BB962C8B-B14F-4D97-AF65-F5344CB8AC3E}">
        <p14:creationId xmlns:p14="http://schemas.microsoft.com/office/powerpoint/2010/main" val="71399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Порядок ведения формуляров на вооружение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563855"/>
            <a:ext cx="9152113" cy="4819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Формуляр ведется командиром взвода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формуляр заносятся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текущего учета работы в часах, количество выстрелов, ежемесячно нарастающим итогом;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при эксплуатации вооружения и их анализ;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проведении технического обслуживания и ремонта;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замене деталей;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транспортировке;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рекламации;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хранении вооружения;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о проверке средств измерения, результаты технического освидетельствования органами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гостехнадзора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ts val="23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99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76542" y="1214422"/>
            <a:ext cx="7848872" cy="4367978"/>
          </a:xfrm>
          <a:prstGeom prst="roundRect">
            <a:avLst/>
          </a:prstGeom>
          <a:ln w="28575">
            <a:solidFill>
              <a:srgbClr val="FF33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Принципы технического обслуживания машин в постоянных парках, в полевых условиях и в условиях боевой деятельности войск.</a:t>
            </a:r>
          </a:p>
          <a:p>
            <a:pPr algn="ctr"/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21429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3-й учебный вопрос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97282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>
                <a:solidFill>
                  <a:schemeClr val="bg1"/>
                </a:solidFill>
              </a:rPr>
              <a:t>Техническое </a:t>
            </a:r>
            <a:r>
              <a:rPr lang="ru-RU" altLang="ru-RU" sz="3200" b="1" dirty="0" smtClean="0">
                <a:solidFill>
                  <a:schemeClr val="bg1"/>
                </a:solidFill>
              </a:rPr>
              <a:t>обслуживание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620688"/>
            <a:ext cx="9144000" cy="6581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300"/>
              </a:lnSpc>
              <a:spcBef>
                <a:spcPct val="0"/>
              </a:spcBef>
            </a:pPr>
            <a:r>
              <a:rPr lang="ru-RU" alt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Техническим обслуживанием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(ТО) называется комплекс операций по поддержанию работоспособности или исправности БТВТ при использовании по назначению, хранении и транспортировании.</a:t>
            </a:r>
          </a:p>
          <a:p>
            <a:pPr algn="just">
              <a:lnSpc>
                <a:spcPts val="2300"/>
              </a:lnSpc>
              <a:spcBef>
                <a:spcPct val="0"/>
              </a:spcBef>
            </a:pPr>
            <a:r>
              <a:rPr lang="ru-RU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является важнейшим элементом эксплуатации БТВТ и должно обеспечивать:</a:t>
            </a:r>
          </a:p>
          <a:p>
            <a:pPr algn="just">
              <a:lnSpc>
                <a:spcPts val="2300"/>
              </a:lnSpc>
              <a:spcBef>
                <a:spcPct val="0"/>
              </a:spcBef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постоянную готовность ВВТ к использованию;</a:t>
            </a:r>
          </a:p>
          <a:p>
            <a:pPr algn="just">
              <a:lnSpc>
                <a:spcPts val="2300"/>
              </a:lnSpc>
              <a:spcBef>
                <a:spcPct val="0"/>
              </a:spcBef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безопасность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движения;</a:t>
            </a:r>
          </a:p>
          <a:p>
            <a:pPr algn="just">
              <a:lnSpc>
                <a:spcPts val="2300"/>
              </a:lnSpc>
              <a:spcBef>
                <a:spcPct val="0"/>
              </a:spcBef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устранение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причин, вызывающих преждевременный износ, старение, разрушение, неисправности и поломки составных частей и механизмов;</a:t>
            </a:r>
          </a:p>
          <a:p>
            <a:pPr algn="just">
              <a:lnSpc>
                <a:spcPts val="2300"/>
              </a:lnSpc>
              <a:spcBef>
                <a:spcPct val="0"/>
              </a:spcBef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надежную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машин в течение установленных межремонтных ресурсов и сроков их службы до ремонта и списания;</a:t>
            </a:r>
          </a:p>
          <a:p>
            <a:pPr marL="342900" indent="-342900" algn="just">
              <a:lnSpc>
                <a:spcPts val="2300"/>
              </a:lnSpc>
              <a:spcBef>
                <a:spcPct val="0"/>
              </a:spcBef>
              <a:buFontTx/>
              <a:buChar char="-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минимальный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горючего, смазочных и других</a:t>
            </a:r>
          </a:p>
          <a:p>
            <a:pPr algn="just">
              <a:lnSpc>
                <a:spcPts val="2300"/>
              </a:lnSpc>
              <a:spcBef>
                <a:spcPct val="0"/>
              </a:spcBef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эксплуатационных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материалов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ts val="2300"/>
              </a:lnSpc>
              <a:spcBef>
                <a:spcPct val="0"/>
              </a:spcBef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Вооруженных Силах РФ принята </a:t>
            </a:r>
            <a:r>
              <a:rPr lang="ru-RU" alt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планово-предупредительная система ТО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периодическим контролем технического состояния, которая включает в себя три подсистемы:</a:t>
            </a:r>
          </a:p>
          <a:p>
            <a:pPr algn="just">
              <a:lnSpc>
                <a:spcPts val="2300"/>
              </a:lnSpc>
              <a:spcBef>
                <a:spcPct val="0"/>
              </a:spcBef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подсистему контроля технического состояния вооружения и военной техники (ВВТ);</a:t>
            </a:r>
          </a:p>
          <a:p>
            <a:pPr algn="just">
              <a:lnSpc>
                <a:spcPts val="2300"/>
              </a:lnSpc>
              <a:spcBef>
                <a:spcPct val="0"/>
              </a:spcBef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подсистему ТО ВВТ;</a:t>
            </a:r>
          </a:p>
          <a:p>
            <a:pPr algn="just">
              <a:lnSpc>
                <a:spcPts val="2300"/>
              </a:lnSpc>
              <a:spcBef>
                <a:spcPct val="0"/>
              </a:spcBef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подсистему ремонта ВВТ.</a:t>
            </a:r>
          </a:p>
          <a:p>
            <a:pPr marL="342900" indent="-342900" algn="just">
              <a:lnSpc>
                <a:spcPts val="2300"/>
              </a:lnSpc>
              <a:spcBef>
                <a:spcPct val="0"/>
              </a:spcBef>
              <a:buFontTx/>
              <a:buChar char="-"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67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1000100" y="571480"/>
            <a:ext cx="7181751" cy="584775"/>
          </a:xfrm>
          <a:prstGeom prst="rect">
            <a:avLst/>
          </a:prstGeom>
          <a:solidFill>
            <a:srgbClr val="FF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FFFF66"/>
                </a:solidFill>
              </a:rPr>
              <a:t>Рубежный контроль по теме №3</a:t>
            </a:r>
            <a:endParaRPr lang="ru-RU" altLang="ru-RU" sz="32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683568" y="1556792"/>
            <a:ext cx="8064896" cy="4752528"/>
          </a:xfrm>
        </p:spPr>
        <p:txBody>
          <a:bodyPr>
            <a:normAutofit/>
          </a:bodyPr>
          <a:lstStyle/>
          <a:p>
            <a:pPr algn="just">
              <a:buFont typeface="Arial" pitchFamily="34" charset="0"/>
              <a:buAutoNum type="arabicPeriod"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технические характеристики и боевые свойства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БМП-2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AutoNum type="arabicPeriod"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Компоновка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общее устройство БМП-2. Размещение экипажа и десанта, корпус и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башня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AutoNum type="arabicPeriod"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системы обеспечивают работу двигателя, их предназначение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 typeface="Arial" pitchFamily="34" charset="0"/>
              <a:buAutoNum type="arabicPeriod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Гусеничный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движитель.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Назначение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, общее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устройство ГД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AutoNum type="arabicPeriod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Электрооборудование БМП-2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?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AutoNum type="arabicPeriod"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AutoNum type="arabicPeriod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AutoNum type="arabicPeriod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102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>
                <a:solidFill>
                  <a:schemeClr val="bg1"/>
                </a:solidFill>
              </a:rPr>
              <a:t>Техническое </a:t>
            </a:r>
            <a:r>
              <a:rPr lang="ru-RU" altLang="ru-RU" sz="3200" b="1" dirty="0" smtClean="0">
                <a:solidFill>
                  <a:schemeClr val="bg1"/>
                </a:solidFill>
              </a:rPr>
              <a:t>обслуживание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620688"/>
            <a:ext cx="9144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ru-RU" alt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Подсистема </a:t>
            </a:r>
            <a:r>
              <a:rPr lang="ru-RU" alt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технического состояния ВВТ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предназначена для своевременного определения степени готовности ВВТ к применению по назначению, а также объемов и сроков проведения ТО и ремонта по техническому состоянию. Она включает в себя виды контроля технического состояния ВВТ, нормативно-техническую документацию, регламентирующую контроль технического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состояния ВВТ,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силы и средства,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контроля технического состояния ВВТ.</a:t>
            </a:r>
          </a:p>
          <a:p>
            <a:pPr algn="just">
              <a:spcBef>
                <a:spcPct val="0"/>
              </a:spcBef>
            </a:pPr>
            <a:r>
              <a:rPr lang="ru-RU" alt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Виды </a:t>
            </a:r>
            <a:r>
              <a:rPr lang="ru-RU" alt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технического состояния:</a:t>
            </a:r>
          </a:p>
          <a:p>
            <a:pPr algn="just">
              <a:spcBef>
                <a:spcPct val="0"/>
              </a:spcBef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контрольный осмотр (КО);</a:t>
            </a:r>
          </a:p>
          <a:p>
            <a:pPr algn="just">
              <a:spcBef>
                <a:spcPct val="0"/>
              </a:spcBef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контрольно-технический осмотр (КТО);</a:t>
            </a:r>
          </a:p>
          <a:p>
            <a:pPr algn="just">
              <a:spcBef>
                <a:spcPct val="0"/>
              </a:spcBef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техническое диагностирование (ТД);</a:t>
            </a:r>
          </a:p>
          <a:p>
            <a:pPr marL="342900" indent="-342900" algn="just">
              <a:spcBef>
                <a:spcPct val="0"/>
              </a:spcBef>
              <a:buFontTx/>
              <a:buChar char="-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инструментальная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дефектация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агрегатов, узлов и деталей (ИД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spcBef>
                <a:spcPct val="0"/>
              </a:spcBef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Подсистема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ВВТ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предназначена для обеспечения их надежной и эффективной работы. Она включает в себя виды ТО, эксплуатационные документы, а также силы и средства, предназначенные для ТО ВВТ.</a:t>
            </a:r>
          </a:p>
          <a:p>
            <a:pPr marL="342900" indent="-342900" algn="just">
              <a:spcBef>
                <a:spcPct val="0"/>
              </a:spcBef>
              <a:buFontTx/>
              <a:buChar char="-"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72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>
                <a:solidFill>
                  <a:schemeClr val="bg1"/>
                </a:solidFill>
              </a:rPr>
              <a:t>Техническое </a:t>
            </a:r>
            <a:r>
              <a:rPr lang="ru-RU" altLang="ru-RU" sz="3200" b="1" dirty="0" smtClean="0">
                <a:solidFill>
                  <a:schemeClr val="bg1"/>
                </a:solidFill>
              </a:rPr>
              <a:t>обслуживание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620688"/>
            <a:ext cx="914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1800" algn="just"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технического обслуживания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31800" algn="just"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для машин использования:</a:t>
            </a:r>
          </a:p>
          <a:p>
            <a:pPr indent="431800" algn="just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ежедневное техническое обслуживание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каждого выхода машины независимо от пробега;</a:t>
            </a:r>
          </a:p>
          <a:p>
            <a:pPr indent="431800" algn="just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техническое обслуживание с периодическим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контролем;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31800" algn="just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техническое обслуживание № 1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каждые 1600-1800 км;</a:t>
            </a:r>
          </a:p>
          <a:p>
            <a:pPr indent="431800" algn="just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техническое обслуживание № 2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каждые 3300-3500 км;</a:t>
            </a:r>
          </a:p>
          <a:p>
            <a:pPr indent="431800" algn="just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сезонное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обслуживание;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31800" algn="just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регламентированное техническое обслуживание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 малоинтенсивного использования) через 6500-7000 км пробега;</a:t>
            </a:r>
          </a:p>
          <a:p>
            <a:pPr indent="431800" algn="just"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для машин хранения:</a:t>
            </a:r>
          </a:p>
          <a:p>
            <a:pPr indent="431800" algn="just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техническое обслуживание № 1 при хранении (ТО-1х);</a:t>
            </a:r>
          </a:p>
          <a:p>
            <a:pPr indent="431800" algn="just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техническое обслуживание № 2 при хранении (ТО-2х);</a:t>
            </a:r>
          </a:p>
          <a:p>
            <a:pPr indent="431800" algn="just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техническое обслуживание № 2 при хранении 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переконсервацией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контрольным пробегом (ТО-2х ПКП);</a:t>
            </a:r>
          </a:p>
          <a:p>
            <a:pPr indent="431800" algn="just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регламентированное техническое обслуживание (РТО).</a:t>
            </a:r>
          </a:p>
        </p:txBody>
      </p:sp>
    </p:spTree>
    <p:extLst>
      <p:ext uri="{BB962C8B-B14F-4D97-AF65-F5344CB8AC3E}">
        <p14:creationId xmlns:p14="http://schemas.microsoft.com/office/powerpoint/2010/main" val="113636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5679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Характерные неисправности: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07504" y="604359"/>
            <a:ext cx="8928992" cy="6065001"/>
            <a:chOff x="2195513" y="908050"/>
            <a:chExt cx="4930347" cy="5044208"/>
          </a:xfrm>
        </p:grpSpPr>
        <p:sp>
          <p:nvSpPr>
            <p:cNvPr id="6" name="AutoShape 3"/>
            <p:cNvSpPr>
              <a:spLocks noChangeArrowheads="1"/>
            </p:cNvSpPr>
            <p:nvPr/>
          </p:nvSpPr>
          <p:spPr bwMode="auto">
            <a:xfrm>
              <a:off x="2197925" y="1700213"/>
              <a:ext cx="4895850" cy="792162"/>
            </a:xfrm>
            <a:prstGeom prst="flowChartDisplay">
              <a:avLst/>
            </a:prstGeom>
            <a:solidFill>
              <a:schemeClr val="accent3">
                <a:lumMod val="75000"/>
                <a:alpha val="39999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000" dirty="0">
                <a:solidFill>
                  <a:srgbClr val="800000"/>
                </a:solidFill>
              </a:endParaRPr>
            </a:p>
            <a:p>
              <a:pPr algn="ctr"/>
              <a:r>
                <a:rPr lang="ru-RU" sz="2800" b="1" dirty="0">
                  <a:solidFill>
                    <a:srgbClr val="800000"/>
                  </a:solidFill>
                </a:rPr>
                <a:t>Обрыв </a:t>
              </a:r>
              <a:r>
                <a:rPr lang="ru-RU" sz="2800" b="1" dirty="0" smtClean="0">
                  <a:solidFill>
                    <a:srgbClr val="800000"/>
                  </a:solidFill>
                </a:rPr>
                <a:t>цепи</a:t>
              </a:r>
              <a:endParaRPr lang="ru-RU" sz="2800" b="1" dirty="0">
                <a:solidFill>
                  <a:srgbClr val="800000"/>
                </a:solidFill>
              </a:endParaRPr>
            </a:p>
            <a:p>
              <a:pPr algn="ctr"/>
              <a:endParaRPr lang="ru-RU" dirty="0">
                <a:solidFill>
                  <a:srgbClr val="800000"/>
                </a:solidFill>
              </a:endParaRPr>
            </a:p>
          </p:txBody>
        </p:sp>
        <p:sp>
          <p:nvSpPr>
            <p:cNvPr id="9" name="Line 5"/>
            <p:cNvSpPr>
              <a:spLocks noChangeShapeType="1"/>
            </p:cNvSpPr>
            <p:nvPr/>
          </p:nvSpPr>
          <p:spPr bwMode="auto">
            <a:xfrm>
              <a:off x="2195513" y="1268413"/>
              <a:ext cx="0" cy="439261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AutoShape 6"/>
            <p:cNvSpPr>
              <a:spLocks noChangeArrowheads="1"/>
            </p:cNvSpPr>
            <p:nvPr/>
          </p:nvSpPr>
          <p:spPr bwMode="auto">
            <a:xfrm>
              <a:off x="2197925" y="2924175"/>
              <a:ext cx="4895850" cy="792163"/>
            </a:xfrm>
            <a:prstGeom prst="flowChartDisplay">
              <a:avLst/>
            </a:prstGeom>
            <a:solidFill>
              <a:schemeClr val="accent3">
                <a:lumMod val="75000"/>
                <a:alpha val="39999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000" dirty="0">
                <a:solidFill>
                  <a:srgbClr val="800000"/>
                </a:solidFill>
              </a:endParaRPr>
            </a:p>
            <a:p>
              <a:pPr algn="ctr"/>
              <a:r>
                <a:rPr lang="ru-RU" sz="2800" b="1" dirty="0">
                  <a:solidFill>
                    <a:srgbClr val="800000"/>
                  </a:solidFill>
                </a:rPr>
                <a:t>Короткое </a:t>
              </a:r>
              <a:r>
                <a:rPr lang="ru-RU" sz="2800" b="1" dirty="0" smtClean="0">
                  <a:solidFill>
                    <a:srgbClr val="800000"/>
                  </a:solidFill>
                </a:rPr>
                <a:t>замыкание</a:t>
              </a:r>
              <a:endParaRPr lang="ru-RU" sz="2800" b="1" dirty="0">
                <a:solidFill>
                  <a:srgbClr val="800000"/>
                </a:solidFill>
              </a:endParaRPr>
            </a:p>
            <a:p>
              <a:pPr algn="ctr"/>
              <a:endParaRPr lang="ru-RU" sz="2800" dirty="0">
                <a:solidFill>
                  <a:srgbClr val="800000"/>
                </a:solidFill>
              </a:endParaRPr>
            </a:p>
          </p:txBody>
        </p:sp>
        <p:sp>
          <p:nvSpPr>
            <p:cNvPr id="11" name="AutoShape 7"/>
            <p:cNvSpPr>
              <a:spLocks noChangeArrowheads="1"/>
            </p:cNvSpPr>
            <p:nvPr/>
          </p:nvSpPr>
          <p:spPr bwMode="auto">
            <a:xfrm>
              <a:off x="2197925" y="4076700"/>
              <a:ext cx="4895850" cy="792163"/>
            </a:xfrm>
            <a:prstGeom prst="flowChartDisplay">
              <a:avLst/>
            </a:prstGeom>
            <a:solidFill>
              <a:schemeClr val="accent3">
                <a:lumMod val="75000"/>
                <a:alpha val="39999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400" b="1" dirty="0" smtClean="0">
                  <a:solidFill>
                    <a:srgbClr val="800000"/>
                  </a:solidFill>
                </a:rPr>
                <a:t>Повышенное сопротивление цепи</a:t>
              </a:r>
              <a:endParaRPr lang="ru-RU" sz="2400" b="1" dirty="0">
                <a:solidFill>
                  <a:srgbClr val="800000"/>
                </a:solidFill>
              </a:endParaRPr>
            </a:p>
          </p:txBody>
        </p:sp>
        <p:sp>
          <p:nvSpPr>
            <p:cNvPr id="12" name="AutoShape 8"/>
            <p:cNvSpPr>
              <a:spLocks noChangeArrowheads="1"/>
            </p:cNvSpPr>
            <p:nvPr/>
          </p:nvSpPr>
          <p:spPr bwMode="auto">
            <a:xfrm>
              <a:off x="2230010" y="5255959"/>
              <a:ext cx="4895850" cy="696299"/>
            </a:xfrm>
            <a:prstGeom prst="flowChartDisplay">
              <a:avLst/>
            </a:prstGeom>
            <a:solidFill>
              <a:schemeClr val="accent3">
                <a:lumMod val="75000"/>
                <a:alpha val="39999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800" b="1" dirty="0">
                  <a:solidFill>
                    <a:srgbClr val="800000"/>
                  </a:solidFill>
                </a:rPr>
                <a:t>Утечка </a:t>
              </a:r>
              <a:r>
                <a:rPr lang="ru-RU" sz="2800" b="1" dirty="0" smtClean="0">
                  <a:solidFill>
                    <a:srgbClr val="800000"/>
                  </a:solidFill>
                </a:rPr>
                <a:t>тока</a:t>
              </a:r>
              <a:endParaRPr lang="ru-RU" sz="2800" b="1" dirty="0">
                <a:solidFill>
                  <a:srgbClr val="800000"/>
                </a:solidFill>
              </a:endParaRPr>
            </a:p>
          </p:txBody>
        </p:sp>
        <p:sp>
          <p:nvSpPr>
            <p:cNvPr id="13" name="Line 9"/>
            <p:cNvSpPr>
              <a:spLocks noChangeShapeType="1"/>
            </p:cNvSpPr>
            <p:nvPr/>
          </p:nvSpPr>
          <p:spPr bwMode="auto">
            <a:xfrm>
              <a:off x="2195513" y="1268413"/>
              <a:ext cx="252095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Line 10"/>
            <p:cNvSpPr>
              <a:spLocks noChangeShapeType="1"/>
            </p:cNvSpPr>
            <p:nvPr/>
          </p:nvSpPr>
          <p:spPr bwMode="auto">
            <a:xfrm flipV="1">
              <a:off x="4716463" y="908050"/>
              <a:ext cx="0" cy="36036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" name="Группа 5"/>
          <p:cNvGrpSpPr>
            <a:grpSpLocks/>
          </p:cNvGrpSpPr>
          <p:nvPr/>
        </p:nvGrpSpPr>
        <p:grpSpPr bwMode="auto">
          <a:xfrm>
            <a:off x="0" y="0"/>
            <a:ext cx="9136063" cy="6957392"/>
            <a:chOff x="179512" y="34129"/>
            <a:chExt cx="8964488" cy="6816893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34129"/>
              <a:ext cx="8964488" cy="68168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575" t="90366" r="31888" b="4851"/>
            <a:stretch>
              <a:fillRect/>
            </a:stretch>
          </p:blipFill>
          <p:spPr bwMode="auto">
            <a:xfrm>
              <a:off x="1907704" y="6554289"/>
              <a:ext cx="1512168" cy="2967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4028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5679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>
                <a:solidFill>
                  <a:schemeClr val="bg1"/>
                </a:solidFill>
              </a:rPr>
              <a:t>Техническое обслуживание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836712"/>
            <a:ext cx="912533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боевых и полевых условиях техническое обслуживание БТВТ осуществляется в установленное командиром батальона (роты) время перед и после выполнения боевой задачи.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После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боевой задачи оно проводится непосредственно в боевых порядках, как правило, без вывода их в тыл, с сохранением боеспособности. Работы выполняются экипажами с использованием ЗИП машины. К выполнению наиболее трудоемких работ привлекаются подразделения технического обеспечения с подвижными средствами технического обслуживания (ПСТО). Первыми обслуживаются подразделения, решающие главную задачу, приступающие к действиям первыми.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первую очередь машины дозаправляются ГСМ, пополняются боеприпасами и затем проводятся остальные работы по ТО и устраняются обнаруженные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как и при обычном ТО.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61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1000100" y="571480"/>
            <a:ext cx="7181751" cy="1077218"/>
          </a:xfrm>
          <a:prstGeom prst="rect">
            <a:avLst/>
          </a:prstGeom>
          <a:solidFill>
            <a:srgbClr val="FF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FFFF66"/>
                </a:solidFill>
              </a:rPr>
              <a:t>Задание на самостоятельную подготовку  </a:t>
            </a:r>
            <a:endParaRPr lang="ru-RU" altLang="ru-RU" sz="32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683568" y="1916832"/>
            <a:ext cx="8064896" cy="3600400"/>
          </a:xfrm>
        </p:spPr>
        <p:txBody>
          <a:bodyPr>
            <a:normAutofit/>
          </a:bodyPr>
          <a:lstStyle/>
          <a:p>
            <a:pPr lvl="0" algn="just"/>
            <a:r>
              <a:rPr lang="ru-RU" dirty="0"/>
              <a:t>Изучить материал данного занятия.</a:t>
            </a:r>
          </a:p>
          <a:p>
            <a:pPr lvl="0" algn="just"/>
            <a:r>
              <a:rPr lang="ru-RU"/>
              <a:t>Доработать </a:t>
            </a:r>
            <a:r>
              <a:rPr lang="ru-RU" smtClean="0"/>
              <a:t>конспект занятия</a:t>
            </a:r>
            <a:r>
              <a:rPr lang="ru-RU" dirty="0" smtClean="0"/>
              <a:t>, </a:t>
            </a:r>
            <a:r>
              <a:rPr lang="ru-RU" dirty="0"/>
              <a:t>используя перечень основных руководящих документов. </a:t>
            </a:r>
            <a:endParaRPr lang="ru-RU" dirty="0" smtClean="0"/>
          </a:p>
          <a:p>
            <a:pPr lvl="0" algn="just"/>
            <a:r>
              <a:rPr lang="ru-RU" dirty="0" smtClean="0"/>
              <a:t>Подготовиться </a:t>
            </a:r>
            <a:r>
              <a:rPr lang="ru-RU" dirty="0"/>
              <a:t>к опросу.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967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909116" y="447055"/>
            <a:ext cx="7181751" cy="461665"/>
          </a:xfrm>
          <a:prstGeom prst="rect">
            <a:avLst/>
          </a:prstGeom>
          <a:solidFill>
            <a:srgbClr val="C0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Контрольный опрос</a:t>
            </a:r>
            <a:endParaRPr lang="ru-RU" altLang="ru-RU" sz="2400" b="1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052736"/>
            <a:ext cx="9144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FF0000"/>
                </a:solidFill>
              </a:rPr>
              <a:t>1 ВАРИАНТ:</a:t>
            </a:r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b="1" dirty="0" smtClean="0"/>
              <a:t>Назначение, общие устройство </a:t>
            </a:r>
            <a:r>
              <a:rPr lang="ru-RU" sz="3200" b="1" dirty="0"/>
              <a:t>электрооборудования БМП-2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/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3200" b="1" dirty="0" smtClean="0">
                <a:solidFill>
                  <a:srgbClr val="FF0000"/>
                </a:solidFill>
              </a:rPr>
              <a:t>2 </a:t>
            </a:r>
            <a:r>
              <a:rPr lang="ru-RU" sz="3200" b="1" dirty="0">
                <a:solidFill>
                  <a:srgbClr val="FF0000"/>
                </a:solidFill>
              </a:rPr>
              <a:t>ВАРИАНТ:</a:t>
            </a: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b="1" dirty="0" smtClean="0"/>
              <a:t>Назовите и</a:t>
            </a:r>
            <a:r>
              <a:rPr lang="ru-RU" sz="3200" b="1" dirty="0" smtClean="0">
                <a:cs typeface="Times New Roman" panose="02020603050405020304" pitchFamily="18" charset="0"/>
              </a:rPr>
              <a:t>сточники </a:t>
            </a:r>
            <a:r>
              <a:rPr lang="ru-RU" sz="3200" b="1" dirty="0">
                <a:cs typeface="Times New Roman" panose="02020603050405020304" pitchFamily="18" charset="0"/>
              </a:rPr>
              <a:t>электрической </a:t>
            </a:r>
            <a:r>
              <a:rPr lang="ru-RU" sz="3200" b="1" dirty="0" smtClean="0">
                <a:cs typeface="Times New Roman" panose="02020603050405020304" pitchFamily="18" charset="0"/>
              </a:rPr>
              <a:t>энергии</a:t>
            </a:r>
            <a:r>
              <a:rPr lang="ru-RU" sz="3200" b="1" dirty="0" smtClean="0"/>
              <a:t>, их назначение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just"/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3200" b="1" dirty="0" smtClean="0">
                <a:solidFill>
                  <a:srgbClr val="FF0000"/>
                </a:solidFill>
              </a:rPr>
              <a:t>3 ВАРИАНТ:</a:t>
            </a:r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b="1" dirty="0"/>
              <a:t>Назовите потребители</a:t>
            </a:r>
            <a:r>
              <a:rPr lang="ru-RU" sz="3200" b="1" dirty="0" smtClean="0">
                <a:cs typeface="Times New Roman" panose="02020603050405020304" pitchFamily="18" charset="0"/>
              </a:rPr>
              <a:t> </a:t>
            </a:r>
            <a:r>
              <a:rPr lang="ru-RU" sz="3200" b="1" dirty="0">
                <a:cs typeface="Times New Roman" panose="02020603050405020304" pitchFamily="18" charset="0"/>
              </a:rPr>
              <a:t>электрической энергии</a:t>
            </a:r>
            <a:r>
              <a:rPr lang="ru-RU" sz="3200" b="1" dirty="0"/>
              <a:t>, их назначение</a:t>
            </a:r>
            <a:r>
              <a:rPr lang="ru-RU" altLang="ru-RU" sz="3200" b="1" dirty="0" smtClean="0"/>
              <a:t>.</a:t>
            </a:r>
          </a:p>
          <a:p>
            <a:pPr algn="just"/>
            <a:endParaRPr lang="ru-RU" altLang="ru-RU" sz="3200" b="1" dirty="0" smtClean="0"/>
          </a:p>
          <a:p>
            <a:pPr algn="just"/>
            <a:r>
              <a:rPr lang="ru-RU" sz="3200" b="1" dirty="0" smtClean="0">
                <a:solidFill>
                  <a:srgbClr val="FF0000"/>
                </a:solidFill>
              </a:rPr>
              <a:t>4 </a:t>
            </a:r>
            <a:r>
              <a:rPr lang="ru-RU" sz="3200" b="1" dirty="0">
                <a:solidFill>
                  <a:srgbClr val="FF0000"/>
                </a:solidFill>
              </a:rPr>
              <a:t>ВАРИАНТ:</a:t>
            </a: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altLang="ru-RU" sz="3200" b="1" dirty="0" smtClean="0">
                <a:cs typeface="Times New Roman" panose="02020603050405020304" pitchFamily="18" charset="0"/>
              </a:rPr>
              <a:t>Техническое обслуживание </a:t>
            </a:r>
            <a:r>
              <a:rPr lang="ru-RU" sz="3200" b="1" dirty="0"/>
              <a:t>электрооборудования БМП-2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ru-RU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62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1" y="7432"/>
            <a:ext cx="9144000" cy="584775"/>
          </a:xfrm>
          <a:prstGeom prst="rect">
            <a:avLst/>
          </a:prstGeom>
          <a:solidFill>
            <a:srgbClr val="C0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FFFF66"/>
                </a:solidFill>
              </a:rPr>
              <a:t>Учебные вопросы</a:t>
            </a:r>
            <a:endParaRPr lang="ru-RU" altLang="ru-RU" sz="32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179512" y="548680"/>
            <a:ext cx="8614591" cy="29088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/>
              <a:t>1. Определение понятия эксплуатация вооружения и техники, содержание этапов эксплуатации. Основные понятия о техническом состоянии и запасе ресурса. </a:t>
            </a:r>
          </a:p>
          <a:p>
            <a:pPr marL="0" indent="0">
              <a:buNone/>
            </a:pPr>
            <a:r>
              <a:rPr lang="ru-RU" sz="2400" b="1" dirty="0"/>
              <a:t>2. Деление бронетанкового вооружения и техники (БТВТ) по назначению и группам машин. Порядок приема и передачи боевых машин. </a:t>
            </a:r>
          </a:p>
          <a:p>
            <a:pPr marL="0" indent="0">
              <a:buNone/>
            </a:pPr>
            <a:r>
              <a:rPr lang="ru-RU" sz="2400" b="1" dirty="0"/>
              <a:t>3. Принципы технического обслуживания машин в постоянных парках, в полевых условиях и в условиях боевой деятельности войск.</a:t>
            </a:r>
            <a:endParaRPr lang="ru-RU" sz="1800" b="1" dirty="0"/>
          </a:p>
        </p:txBody>
      </p:sp>
      <p:sp>
        <p:nvSpPr>
          <p:cNvPr id="5" name="Rectangle 22"/>
          <p:cNvSpPr>
            <a:spLocks noChangeArrowheads="1"/>
          </p:cNvSpPr>
          <p:nvPr/>
        </p:nvSpPr>
        <p:spPr bwMode="auto">
          <a:xfrm>
            <a:off x="0" y="4322713"/>
            <a:ext cx="9143999" cy="461665"/>
          </a:xfrm>
          <a:prstGeom prst="rect">
            <a:avLst/>
          </a:prstGeom>
          <a:solidFill>
            <a:srgbClr val="FF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FFFF66"/>
                </a:solidFill>
              </a:rPr>
              <a:t>Рекомендованная литература</a:t>
            </a:r>
            <a:endParaRPr lang="ru-RU" altLang="ru-RU" sz="24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57199" y="4869160"/>
            <a:ext cx="81369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/>
              <a:t>Техническое обслуживание и инструкция по эксплуатации БМП-2 </a:t>
            </a:r>
            <a:r>
              <a:rPr lang="ru-RU" sz="2400" b="1" dirty="0" err="1" smtClean="0"/>
              <a:t>ч.II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стр</a:t>
            </a:r>
            <a:r>
              <a:rPr lang="ru-RU" sz="2400" b="1" dirty="0"/>
              <a:t>: </a:t>
            </a:r>
            <a:r>
              <a:rPr lang="ru-RU" sz="2400" b="1" dirty="0" smtClean="0"/>
              <a:t>186-209;</a:t>
            </a:r>
          </a:p>
          <a:p>
            <a:pPr lvl="0"/>
            <a:r>
              <a:rPr lang="ru-RU" altLang="ru-RU" sz="2400" b="1" dirty="0"/>
              <a:t>«Эксплуатация бронетанкового вооружения и техники». - М. Военное издательство, 1989г. стр. 5-11, </a:t>
            </a:r>
            <a:r>
              <a:rPr lang="ru-RU" altLang="ru-RU" sz="2400" b="1" dirty="0" smtClean="0"/>
              <a:t>20-34.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60198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76542" y="1214422"/>
            <a:ext cx="7848872" cy="4367978"/>
          </a:xfrm>
          <a:prstGeom prst="roundRect">
            <a:avLst/>
          </a:prstGeom>
          <a:ln w="28575">
            <a:solidFill>
              <a:srgbClr val="FF33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Определение понятия эксплуатация вооружения и техники, содержание этапов эксплуатации. Основные понятия о техническом состоянии и запасе ресурса.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21429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1-й учебный вопрос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60293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Порядок эксплуатации БТВТ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05" y="491873"/>
            <a:ext cx="9128787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Эксплуатация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en-US" sz="24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систематического использования военнослужащими образцов ВВТ,  их обслуживания, ремонта и хранения в интересах выполнения боевых задач в военное время и поддержания войск в б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еготовном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состоянии в мирное время.</a:t>
            </a:r>
          </a:p>
        </p:txBody>
      </p:sp>
      <p:pic>
        <p:nvPicPr>
          <p:cNvPr id="4" name="Picture 4" descr="т_9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280" y="2420888"/>
            <a:ext cx="4760155" cy="443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5" r="7002"/>
          <a:stretch>
            <a:fillRect/>
          </a:stretch>
        </p:blipFill>
        <p:spPr bwMode="auto">
          <a:xfrm>
            <a:off x="4714875" y="2420888"/>
            <a:ext cx="4414317" cy="443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1966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Порядок эксплуатации БТВТ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05" y="491873"/>
            <a:ext cx="9128787" cy="5890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450850" algn="just">
              <a:lnSpc>
                <a:spcPct val="90000"/>
              </a:lnSpc>
            </a:pPr>
            <a:r>
              <a:rPr lang="ru-RU" alt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технической эксплуатацией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изделий военной техники понимается часть эксплуатации изделий военной техники, включающая комплекс работ, выполняемых на изделиях на этапах использования по назначению, хранения, транспортирования, приведения в готовность к использованию по назначению и поддержания в этой готовности.</a:t>
            </a:r>
          </a:p>
          <a:p>
            <a:pPr marL="87313" indent="450850" algn="just">
              <a:lnSpc>
                <a:spcPct val="90000"/>
              </a:lnSpc>
            </a:pPr>
            <a:r>
              <a:rPr lang="ru-RU" altLang="ru-RU" sz="2800" dirty="0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</a:p>
          <a:p>
            <a:pPr marL="87313" indent="450850" algn="just">
              <a:lnSpc>
                <a:spcPct val="90000"/>
              </a:lnSpc>
            </a:pPr>
            <a:r>
              <a:rPr lang="ru-RU" alt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термином «эксплуатация военной техники»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понимать  стадию жизненного цикла изделия военной техники с момента принятия его войсковой частью от завода-изготовителя или ремонтного предприятия, до момента списания с учета Министерства обороны РФ. </a:t>
            </a:r>
          </a:p>
          <a:p>
            <a:pPr algn="just">
              <a:defRPr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44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Этапы </a:t>
            </a:r>
            <a:r>
              <a:rPr lang="ru-RU" sz="3200" b="1" dirty="0" smtClean="0"/>
              <a:t>эксплуатации БТВТ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-203" y="692696"/>
            <a:ext cx="9128787" cy="592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Вооруженных Силах РФ эксплуатация военной техники организуется командирами воинских частей и осуществляется бронетанковой службой. При этом организационно эксплуатацию ВТ можно разделить на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этапов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19100" indent="-419100">
              <a:lnSpc>
                <a:spcPct val="90000"/>
              </a:lnSpc>
              <a:buFont typeface="Wingdings 2" pitchFamily="18" charset="2"/>
              <a:buAutoNum type="arabicPeriod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Ввод в эксплуатацию изделия военной техники.</a:t>
            </a:r>
          </a:p>
          <a:p>
            <a:pPr marL="419100" indent="-419100">
              <a:lnSpc>
                <a:spcPct val="90000"/>
              </a:lnSpc>
              <a:buFont typeface="Wingdings 2" pitchFamily="18" charset="2"/>
              <a:buAutoNum type="arabicPeriod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Приведение изделия военной техники в установленную степень готовности к использованию по назначению (приведение в готовность).</a:t>
            </a:r>
          </a:p>
          <a:p>
            <a:pPr marL="419100" indent="-419100">
              <a:lnSpc>
                <a:spcPct val="90000"/>
              </a:lnSpc>
              <a:buFont typeface="Wingdings 2" pitchFamily="18" charset="2"/>
              <a:buAutoNum type="arabicPeriod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Поддержание изделия военной техники в установленной степени готовности к использованию по назначению (поддержание в готовности).</a:t>
            </a:r>
          </a:p>
          <a:p>
            <a:pPr marL="419100" indent="-419100">
              <a:lnSpc>
                <a:spcPct val="90000"/>
              </a:lnSpc>
              <a:buFont typeface="Wingdings 2" pitchFamily="18" charset="2"/>
              <a:buAutoNum type="arabicPeriod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изделия военной техники по назначению.</a:t>
            </a:r>
          </a:p>
          <a:p>
            <a:pPr marL="419100" indent="-419100">
              <a:lnSpc>
                <a:spcPct val="90000"/>
              </a:lnSpc>
              <a:buFont typeface="Wingdings 2" pitchFamily="18" charset="2"/>
              <a:buAutoNum type="arabicPeriod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Хранение изделия военной техники при эксплуатации.</a:t>
            </a:r>
          </a:p>
          <a:p>
            <a:pPr marL="419100" indent="-419100">
              <a:lnSpc>
                <a:spcPct val="90000"/>
              </a:lnSpc>
              <a:buFont typeface="Wingdings 2" pitchFamily="18" charset="2"/>
              <a:buAutoNum type="arabicPeriod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Транспортирование изделия военной техники при эксплуатации.</a:t>
            </a:r>
          </a:p>
          <a:p>
            <a:pPr marL="419100" indent="-419100">
              <a:lnSpc>
                <a:spcPct val="90000"/>
              </a:lnSpc>
              <a:buFont typeface="Wingdings 2" pitchFamily="18" charset="2"/>
              <a:buAutoNum type="arabicPeriod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Снятие изделия военной техники с эксплуатации.</a:t>
            </a:r>
          </a:p>
          <a:p>
            <a:pPr marL="419100" indent="-419100">
              <a:lnSpc>
                <a:spcPct val="90000"/>
              </a:lnSpc>
              <a:buFont typeface="Wingdings 2" pitchFamily="18" charset="2"/>
              <a:buAutoNum type="arabicPeriod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Списание изделия военной техники. </a:t>
            </a:r>
          </a:p>
          <a:p>
            <a:pPr algn="just">
              <a:defRPr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98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6646</TotalTime>
  <Words>2938</Words>
  <Application>Microsoft Office PowerPoint</Application>
  <PresentationFormat>Экран (4:3)</PresentationFormat>
  <Paragraphs>384</Paragraphs>
  <Slides>34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247</cp:revision>
  <cp:lastPrinted>2020-10-28T02:45:01Z</cp:lastPrinted>
  <dcterms:modified xsi:type="dcterms:W3CDTF">2024-04-26T00:32:50Z</dcterms:modified>
</cp:coreProperties>
</file>