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345" r:id="rId2"/>
    <p:sldId id="408" r:id="rId3"/>
    <p:sldId id="409" r:id="rId4"/>
    <p:sldId id="347" r:id="rId5"/>
    <p:sldId id="349" r:id="rId6"/>
    <p:sldId id="493" r:id="rId7"/>
    <p:sldId id="512" r:id="rId8"/>
    <p:sldId id="534" r:id="rId9"/>
    <p:sldId id="513" r:id="rId10"/>
    <p:sldId id="535" r:id="rId11"/>
    <p:sldId id="536" r:id="rId12"/>
    <p:sldId id="360" r:id="rId13"/>
    <p:sldId id="500" r:id="rId14"/>
    <p:sldId id="537" r:id="rId15"/>
    <p:sldId id="519" r:id="rId16"/>
    <p:sldId id="539" r:id="rId17"/>
    <p:sldId id="541" r:id="rId18"/>
    <p:sldId id="542" r:id="rId19"/>
    <p:sldId id="544" r:id="rId20"/>
    <p:sldId id="543" r:id="rId21"/>
    <p:sldId id="518" r:id="rId22"/>
    <p:sldId id="487" r:id="rId23"/>
    <p:sldId id="525" r:id="rId24"/>
    <p:sldId id="545" r:id="rId25"/>
    <p:sldId id="546" r:id="rId26"/>
    <p:sldId id="407" r:id="rId2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271" autoAdjust="0"/>
  </p:normalViewPr>
  <p:slideViewPr>
    <p:cSldViewPr>
      <p:cViewPr>
        <p:scale>
          <a:sx n="96" d="100"/>
          <a:sy n="96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496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BD4E5F-95DA-4886-A67E-89F42FC183B3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3522E-6AB5-4C40-A51D-6D36DBCC65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72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78E9A-DB8C-4EA7-B259-2E8B5069BDF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78E9A-DB8C-4EA7-B259-2E8B5069BDF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15269" y="116632"/>
            <a:ext cx="669674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altLang="ru-RU" b="1" dirty="0" smtClean="0">
                <a:latin typeface="Arial" charset="0"/>
              </a:rPr>
              <a:t>Военный учебный центр  при ФГБОУ ВО </a:t>
            </a:r>
          </a:p>
          <a:p>
            <a:pPr algn="ctr"/>
            <a:r>
              <a:rPr lang="ru-RU" altLang="ru-RU" b="1" dirty="0" smtClean="0">
                <a:latin typeface="Arial" charset="0"/>
              </a:rPr>
              <a:t>«Забайкальский государственный университет»</a:t>
            </a:r>
          </a:p>
          <a:p>
            <a:endParaRPr lang="ru-RU" dirty="0"/>
          </a:p>
        </p:txBody>
      </p:sp>
      <p:sp>
        <p:nvSpPr>
          <p:cNvPr id="11" name="Rectangle 22"/>
          <p:cNvSpPr>
            <a:spLocks noChangeArrowheads="1"/>
          </p:cNvSpPr>
          <p:nvPr/>
        </p:nvSpPr>
        <p:spPr bwMode="auto">
          <a:xfrm>
            <a:off x="-26838" y="809129"/>
            <a:ext cx="9161463" cy="461665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FFFF66"/>
                </a:solidFill>
              </a:rPr>
              <a:t>Техническая подготовка</a:t>
            </a:r>
            <a:endParaRPr lang="ru-RU" altLang="ru-RU" sz="2400" b="1" dirty="0">
              <a:solidFill>
                <a:srgbClr val="FFFF66"/>
              </a:solidFill>
            </a:endParaRPr>
          </a:p>
        </p:txBody>
      </p:sp>
      <p:pic>
        <p:nvPicPr>
          <p:cNvPr id="31746" name="Picture 2" descr="0_15eca8_e2e6b095_orig.jpg (900×60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5" y="1270794"/>
            <a:ext cx="9115460" cy="558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62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Ежедневное техническое обслуживание </a:t>
            </a:r>
            <a:r>
              <a:rPr lang="ru-RU" sz="3200" b="1" dirty="0" smtClean="0"/>
              <a:t>БМП-2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05" y="491873"/>
            <a:ext cx="9128787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и последовательность выполнения работ при ежедневном техническом обслуживании БМП членами экипажа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Ежедневное техническое обслуживание (ЕТО)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проводится после каждого выхода машины в эксплуатацию, неза­висимо от пробега, но не реже чем через 200—250 км.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ежедневного технического обслуживания — проверить и подготовить машину к дальнейшей эксплуатации, выполнив работы, предусмотренные объемом обслуживания.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ежедневного технического обслуживания БМП—2,5—3,0 ч.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Цель, периодичность и время на проведение ЕТО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проверке технического состояния машины и подготовке ее к дальнейшей эксплуатации.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ЕТО на БМП 2,5-3,0 часа.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ЕТО проводится после каждого выхода машины в эксплуатацию, независимо от пробега, но не реже им через 200-250 км.</a:t>
            </a:r>
          </a:p>
        </p:txBody>
      </p:sp>
    </p:spTree>
    <p:extLst>
      <p:ext uri="{BB962C8B-B14F-4D97-AF65-F5344CB8AC3E}">
        <p14:creationId xmlns:p14="http://schemas.microsoft.com/office/powerpoint/2010/main" val="36046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Ежедневное техническое обслуживание БМП-2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05" y="491873"/>
            <a:ext cx="912878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ЕТО выполняются следующие основные работы: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дозаправка машины топливом маслом охлаждающей жидкостью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чистка и мойка ходовой части и корпуса, чистка отделений машины и размещенных в них приборов и оборудования.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Проверка состояния систем, агрегатов и отдельных узлов механизмов силовой установки, силовой передачи и ходовой части в целях обнаружения и устранения течи в местах соединения трубопроводов или через сальники и для проведения необходимых работ.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Обслуживание вооружения, боеприпасов, приборов наблюдения и прицеливания в объеме указанном инструкции по эксплуатации.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неисправности, обнаруженные во время обслуживания машин, должны быть устранены силами экипажа или при помощи специалистов ремонтных подразделений.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30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76542" y="1214422"/>
            <a:ext cx="7848872" cy="4367978"/>
          </a:xfrm>
          <a:prstGeom prst="roundRect">
            <a:avLst/>
          </a:prstGeom>
          <a:ln w="28575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Назначение</a:t>
            </a:r>
            <a:r>
              <a:rPr lang="ru-RU" sz="2400" b="1" dirty="0"/>
              <a:t>, цель, периодичность, отводимое время и объём работ, выполняемых при ТО-1,ТО-2.</a:t>
            </a:r>
            <a:endParaRPr lang="ru-RU" sz="2400" b="1" dirty="0"/>
          </a:p>
          <a:p>
            <a:pPr algn="ctr"/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2-й учебный вопрос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23785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Техническое обслуживание </a:t>
            </a:r>
            <a:r>
              <a:rPr lang="ru-RU" sz="3200" b="1" dirty="0" smtClean="0"/>
              <a:t>№1 и №2 БМП-2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563855"/>
            <a:ext cx="9152113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4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Техническое обслуживание № 1 (ТО-1) (ТО-1х)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предназначено для поддержания машин в исправном и работоспособном состоянии. Поводится экипажами и специалистами подразделений технического обслуживания батальона с использованием одиночного и группового комплектов ЗИП и оборудования штатных подвижных средств ТО в соответствии с ТО и ИЭ (Руководством по хранению БТВТ) с учетом результатов КТО. Для БМП проводится через 2400-2500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км.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Ориентировочная продолжительность обслуживания 5,5-6 ч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4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Техническое обслуживание № 2 (ТО-2) (ТО-2х)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предназначено для поддержания машин в исправном и работоспособном состоянии. Проводится экипажами и специалистами технического обслуживания подразделения (части) с использованием одиночного и группового комплектов ЗИП, оборудования пункта ТО и Р, подвижных средств технического обслуживания, ремонта и контрольно-проверочных машин в соответствии с ТО и ИЭ (Руководством по хранению БТВТ) по результатам технического диагностирования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БМП проводится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каждые 4800-5000 км пробега. Ориентировочная продолжительность обслуживания 7,5-8 ч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73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Техническое обслуживание </a:t>
            </a:r>
            <a:r>
              <a:rPr lang="ru-RU" sz="3200" b="1" dirty="0" smtClean="0"/>
              <a:t>№1 и №2 БМП-2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563855"/>
            <a:ext cx="915211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Техническое обслуживание № 2 при хранении с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переконсервацией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контрольным пробегом (ТО-2х ПКП), РТО (ТО-2х ПКП)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предназначено для восстановления параметров машин в соответствии с техническими условиями и заключается в снятии машин с длительного хранения, контроля их технического состояния с проверкой функционирования всех систем в ходе движения, устранении выявленных отказов и повреждений, регулировке параметров систем в соответствии с требованиями технической документации и в последующей постановке на длительное хранение. Периодичность проведения номерных видов ТО определяется техническими описаниями и инструкциями по эксплуатации каждой марки машин и по результатам КТО и технического диагностирования.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3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Выполнение практических работ при проведении ТО № 1 и 2 </a:t>
            </a:r>
            <a:r>
              <a:rPr lang="ru-RU" sz="2400" b="1" dirty="0" smtClean="0"/>
              <a:t>БМП</a:t>
            </a:r>
            <a:endParaRPr lang="ru-RU" sz="32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632952"/>
              </p:ext>
            </p:extLst>
          </p:nvPr>
        </p:nvGraphicFramePr>
        <p:xfrm>
          <a:off x="35496" y="620688"/>
          <a:ext cx="9108504" cy="6106937"/>
        </p:xfrm>
        <a:graphic>
          <a:graphicData uri="http://schemas.openxmlformats.org/drawingml/2006/table">
            <a:tbl>
              <a:tblPr/>
              <a:tblGrid>
                <a:gridCol w="7704856"/>
                <a:gridCol w="504056"/>
                <a:gridCol w="432048"/>
                <a:gridCol w="46754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Наименование работ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 anchor="ctr"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 №1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 №2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всей машине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591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Произвести мойку машины снаружи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52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работу радиостанции и ТПУ, надежность их крепления и подсоединения всех проводов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91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Очистить машину внутри от пыли и грязи, при необходимости произвести мойку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Очистить от пыли и грязи сетку над трубой забора воздуха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3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наличие и крепление крышек и пробок в корпусе машины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3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работоспособность вытяжных вентиляторов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91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Осмотреть приборы наблюдения на отсутствие механических повреждений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3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заправку бачка воздушно–жидкостной очистки приборов водой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работу обогрева приборов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91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надежность крепления приборов в шахтах, при необходимости провести регулировку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034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состояние антенного устройства: замков, отверстий, хвостовика, резинового изолятора, зонта, колпачка и гибкого троса хвостовика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3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Очистить от пыли регулирующую аппаратуру системы электропитания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3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Произвести обслуживание аккумуляторных батарей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endParaRPr lang="ru-RU" dirty="0"/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endParaRPr lang="ru-RU" dirty="0"/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endParaRPr lang="ru-RU" dirty="0"/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Очистить от пыли и грязи кольца и щетки ВКУ люка командира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Слить отстой из среднего бака топливной системы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установленном приборе ТВНЕ–1ПА проверить: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endParaRPr lang="ru-RU" sz="1800"/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endParaRPr lang="ru-RU" sz="1800"/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endParaRPr lang="ru-RU" sz="1800"/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исправность прибора и фары ФГ–125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чистоту и состояние разъемов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Работоспособность, исправность 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обогрева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напряжение, выдаваемое блоком питания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563855"/>
            <a:ext cx="9152113" cy="387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2400" y="716255"/>
            <a:ext cx="9152113" cy="387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59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Выполнение практических работ при проведении ТО № 1 и 2 </a:t>
            </a:r>
            <a:r>
              <a:rPr lang="ru-RU" sz="2400" b="1" dirty="0" smtClean="0"/>
              <a:t>БМП</a:t>
            </a:r>
            <a:endParaRPr lang="ru-RU" sz="32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255793"/>
              </p:ext>
            </p:extLst>
          </p:nvPr>
        </p:nvGraphicFramePr>
        <p:xfrm>
          <a:off x="35496" y="620688"/>
          <a:ext cx="9108504" cy="6301779"/>
        </p:xfrm>
        <a:graphic>
          <a:graphicData uri="http://schemas.openxmlformats.org/drawingml/2006/table">
            <a:tbl>
              <a:tblPr/>
              <a:tblGrid>
                <a:gridCol w="7848872"/>
                <a:gridCol w="360040"/>
                <a:gridCol w="432048"/>
                <a:gridCol w="467544"/>
              </a:tblGrid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Наименование работ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 №1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 №2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всей машине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673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исправность и надежность крепления преобразователя, электропроводов, затяжку накидных гаек разъемов </a:t>
                      </a:r>
                      <a:r>
                        <a:rPr lang="ru-RU" sz="1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гирополукомпаса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52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уходы главной оси гироскопа ГПК–59. При необходимости произвести балансировку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91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Осмотреть коллекторы электродвигателей Д-55А и преобразователя ПАГ-1Ф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91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состояние щеток электродвигателей Д–55А и преобразователя ПАГ–1Ф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3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исправность электрических цепей системы ППО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работоспособность термодатчиков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477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исправность и надежность соединения блоков, соединительных трубок, кабелей, шин, соединяющих корпуса блоков (Б–1, Б–2, Б–3) с амортизационными скобами, и надежность закрепления амортизационных скоб на машине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Заменить патрон с силикагелем в блоке Б-2 прибора ПРХР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Очистить от пыли нагреватель ПДФ прибора ПРХР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395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Очистить каналы воздушного тракта циклона и трубки обогрева после работы прибора в атмосфере отработавших газов, паров ГСМ, нейтральных дымов и специального вещества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3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Заменить фильтрующие элементы в фильтре блока Б–2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работоспособность системы защиты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герметичность машины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наличие и крепление принадлежностей ЗИП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3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исправность </a:t>
                      </a:r>
                      <a:r>
                        <a:rPr lang="ru-RU" sz="1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электроцепи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системы 902В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52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наличие заглушек, </a:t>
                      </a:r>
                      <a:r>
                        <a:rPr lang="ru-RU" sz="1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подвиж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ность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электробойков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колец ПУ, а также надежность крепления ПУ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ПУ на отсутствие влаги и загрязнений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563855"/>
            <a:ext cx="9152113" cy="387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63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Выполнение практических работ при проведении ТО № 1 и 2 </a:t>
            </a:r>
            <a:r>
              <a:rPr lang="ru-RU" sz="2400" b="1" dirty="0" smtClean="0"/>
              <a:t>БМП</a:t>
            </a:r>
            <a:endParaRPr lang="ru-RU" sz="32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253875"/>
              </p:ext>
            </p:extLst>
          </p:nvPr>
        </p:nvGraphicFramePr>
        <p:xfrm>
          <a:off x="35496" y="620688"/>
          <a:ext cx="9073008" cy="6314526"/>
        </p:xfrm>
        <a:graphic>
          <a:graphicData uri="http://schemas.openxmlformats.org/drawingml/2006/table">
            <a:tbl>
              <a:tblPr/>
              <a:tblGrid>
                <a:gridCol w="8064896"/>
                <a:gridCol w="360040"/>
                <a:gridCol w="360040"/>
                <a:gridCol w="288032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Наименование работ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 №1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 №2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Силовое отделение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Дозаправить системы питания и смазки двигателя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91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уровень охлаждающей жидкости, при необходимости дозаправить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3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уровень масла в картере КП, при необходимости дозаправить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91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уровень масла в бортовой передаче, при необходимости дозаправить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Заменить масло в бортовой передаче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91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уровень масла в регуляторе топливного насоса, при необходимости дозаправить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3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Промыть фильтры тонкой и грубой очистки масла двигателя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Промыть фильтры грубой и тонкой очистки топлива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91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Заменить фильтрующий элемент фильтра тонкой очистки топлива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91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Очистить наружную поверхность радиаторов и продуть их сжатым воздухом или промыть водой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3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Очистить привод жалюзи, заслонки эжектора и оси вращения жалюзи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12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и при необходимости прочистить клапан слива воды из системы охлаждения и клапан слива воды из эжектора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52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Удалить конденсат из </a:t>
                      </a:r>
                      <a:r>
                        <a:rPr lang="ru-RU" sz="1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влагомаслоотделителя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 работающем двигателе на частоте вращения коленчатого вала 2200–2600 об/мин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91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Слить конденсат из отстойника в трубопроводе пуска двигателя сжатым воздухом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регулировку главного фрикциона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3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натяжение ремней компрессора, при необходимости отрегулировать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91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состояние крепления клапанных коробок к коллекторам и шаровых компенсаторов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крепление трубопроводов к радиаторам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91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Убедиться в отсутствии перетирания трубок систем питания, смазки и охлаждения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52400" y="716255"/>
            <a:ext cx="9152113" cy="387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80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Выполнение практических работ при проведении ТО № 1 и 2 </a:t>
            </a:r>
            <a:r>
              <a:rPr lang="ru-RU" sz="2400" b="1" dirty="0" smtClean="0"/>
              <a:t>БМП</a:t>
            </a:r>
            <a:endParaRPr lang="ru-RU" sz="32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250458"/>
              </p:ext>
            </p:extLst>
          </p:nvPr>
        </p:nvGraphicFramePr>
        <p:xfrm>
          <a:off x="35496" y="620688"/>
          <a:ext cx="9073008" cy="5927216"/>
        </p:xfrm>
        <a:graphic>
          <a:graphicData uri="http://schemas.openxmlformats.org/drawingml/2006/table">
            <a:tbl>
              <a:tblPr/>
              <a:tblGrid>
                <a:gridCol w="8064896"/>
                <a:gridCol w="360040"/>
                <a:gridCol w="360040"/>
                <a:gridCol w="288032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Наименование работ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 №1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 №2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Силовое отделение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работу клапанов защиты двигателя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затяжку болтов крепления блока двигатель – КП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55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крепление топливного и масляного фильтров, генератора, стартера, датчика тахометра и выпускных коллекторов, при необходимости подтянуть болты крепления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395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Проверить, нет ли качки щита генератора от усилия руки (возникает при слабом креплении шланга воздуховода или большой длине незакрепленных выводных концов проводов)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затяжку болтов крепления компрессора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91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состояние коллектора генератора и при необходимости очистить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91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затяжку болтов выводных концов генератора и при необходимости подтянуть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12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крепление шланга воздуховода охлаждения генератора, шлангов воздухоочистителя, при необходимости подтянуть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12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крепление колпака с патрубком подвода воздуха к щиту корпуса генератора и при необходимости подтянуть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состояние щеток генератора и их высоту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91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состояние контактов и зажимов стартера в местах присоединения к ним наконечников проводов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натяжение тросов клапанов защиты двигателя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52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Дозаправить смазкой подшипники ведущего шкива привода компрессора и натяжного ролика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52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работу системы обеспечения холодного пуска двигателя (системы БФП) с пуском двигателя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52400" y="716255"/>
            <a:ext cx="9152113" cy="387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7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Выполнение практических работ при проведении ТО № 1 и 2 </a:t>
            </a:r>
            <a:r>
              <a:rPr lang="ru-RU" sz="2400" b="1" dirty="0" smtClean="0"/>
              <a:t>БМП</a:t>
            </a:r>
            <a:endParaRPr lang="ru-RU" sz="32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615090"/>
              </p:ext>
            </p:extLst>
          </p:nvPr>
        </p:nvGraphicFramePr>
        <p:xfrm>
          <a:off x="35496" y="620688"/>
          <a:ext cx="9145016" cy="4973978"/>
        </p:xfrm>
        <a:graphic>
          <a:graphicData uri="http://schemas.openxmlformats.org/drawingml/2006/table">
            <a:tbl>
              <a:tblPr/>
              <a:tblGrid>
                <a:gridCol w="7920880"/>
                <a:gridCol w="432048"/>
                <a:gridCol w="360040"/>
                <a:gridCol w="432048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8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Наименование работ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 №1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 </a:t>
                      </a:r>
                      <a:r>
                        <a:rPr lang="ru-RU" sz="18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pPr algn="ctr"/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Отделение управления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230">
                <a:tc>
                  <a:txBody>
                    <a:bodyPr/>
                    <a:lstStyle/>
                    <a:p>
                      <a:pPr algn="just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Очистить от пыли и грязи механизм открывания люка механика–водителя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Очистить воздушный фильтр компрессора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регулировку остановочных тормозов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52">
                <a:tc>
                  <a:txBody>
                    <a:bodyPr/>
                    <a:lstStyle/>
                    <a:p>
                      <a:pPr algn="just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зазор в приводе стояночного тормоза, который должен быть 0,3–1 мм, при необходимости отрегулировать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30">
                <a:tc>
                  <a:txBody>
                    <a:bodyPr/>
                    <a:lstStyle/>
                    <a:p>
                      <a:pPr algn="just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</a:t>
                      </a:r>
                      <a:r>
                        <a:rPr lang="ru-RU" sz="1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стопорение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тяг и шарнирных соединений приводов управления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91">
                <a:tc>
                  <a:txBody>
                    <a:bodyPr/>
                    <a:lstStyle/>
                    <a:p>
                      <a:pPr algn="just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регулировку привода управления подачей топлива, при необходимости отрегулировать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52">
                <a:tc>
                  <a:txBody>
                    <a:bodyPr/>
                    <a:lstStyle/>
                    <a:p>
                      <a:pPr algn="just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работу механизмов подъема трубы забора воздуха и </a:t>
                      </a:r>
                      <a:r>
                        <a:rPr lang="ru-RU" sz="1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водоотражательного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щитка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работу клапана отсоса пыли из воздухоочистителя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</a:t>
                      </a:r>
                      <a:r>
                        <a:rPr lang="ru-RU" sz="1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стопорение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рукоятки заслонки зимнего забора воздуха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pPr algn="ctr"/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Десантное отделение</a:t>
                      </a: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230">
                <a:tc>
                  <a:txBody>
                    <a:bodyPr/>
                    <a:lstStyle/>
                    <a:p>
                      <a:pPr algn="just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наличие смазки в корпусе редуктора кормового откачивающего насоса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52400" y="716255"/>
            <a:ext cx="9152113" cy="387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2400" y="716255"/>
            <a:ext cx="9152113" cy="387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60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43508" y="402113"/>
            <a:ext cx="8856984" cy="59766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Тема № </a:t>
            </a:r>
            <a:r>
              <a:rPr lang="ru-RU" sz="2200" b="1" dirty="0" smtClean="0">
                <a:solidFill>
                  <a:srgbClr val="FF0000"/>
                </a:solidFill>
              </a:rPr>
              <a:t>5.</a:t>
            </a:r>
            <a:endParaRPr lang="ru-RU" sz="22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dirty="0"/>
              <a:t>Техническое обслуживание боевой машины</a:t>
            </a:r>
            <a:r>
              <a:rPr lang="ru-RU" sz="2200" b="1" dirty="0" smtClean="0"/>
              <a:t>.</a:t>
            </a:r>
            <a:endParaRPr lang="ru-RU" sz="2200" b="1" dirty="0" smtClean="0"/>
          </a:p>
          <a:p>
            <a:pPr algn="ctr"/>
            <a:r>
              <a:rPr lang="ru-RU" sz="2200" b="1" dirty="0" smtClean="0">
                <a:solidFill>
                  <a:srgbClr val="FF0000"/>
                </a:solidFill>
              </a:rPr>
              <a:t> Занятие </a:t>
            </a:r>
            <a:r>
              <a:rPr lang="ru-RU" sz="2200" b="1" dirty="0" smtClean="0">
                <a:solidFill>
                  <a:srgbClr val="FF0000"/>
                </a:solidFill>
              </a:rPr>
              <a:t>1.</a:t>
            </a:r>
            <a:endParaRPr lang="ru-RU" sz="22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200" b="1" dirty="0" smtClean="0"/>
              <a:t> </a:t>
            </a:r>
            <a:r>
              <a:rPr lang="ru-RU" sz="2400" b="1" dirty="0"/>
              <a:t>Назначение, цель контрольного осмотра (КО), ежедневного технического обслуживания (ЕТО) и отводимое на него время. Объём и последовательность работ, выполняемых при КО и ЕТО, распределение работ между членами экипажа. Назначение, цель, периодичность, отводимое время и объём работ, выполняемых при ТО-1,ТО-2. Учёт проведённого обслуживания в документации на машину</a:t>
            </a:r>
            <a:r>
              <a:rPr lang="ru-RU" sz="2400" b="1" dirty="0" smtClean="0"/>
              <a:t>.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251264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Выполнение практических работ при проведении ТО № 1 и 2 </a:t>
            </a:r>
            <a:r>
              <a:rPr lang="ru-RU" sz="2400" b="1" dirty="0" smtClean="0"/>
              <a:t>БМП</a:t>
            </a:r>
            <a:endParaRPr lang="ru-RU" sz="32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550782"/>
              </p:ext>
            </p:extLst>
          </p:nvPr>
        </p:nvGraphicFramePr>
        <p:xfrm>
          <a:off x="35496" y="620688"/>
          <a:ext cx="9145016" cy="6131056"/>
        </p:xfrm>
        <a:graphic>
          <a:graphicData uri="http://schemas.openxmlformats.org/drawingml/2006/table">
            <a:tbl>
              <a:tblPr/>
              <a:tblGrid>
                <a:gridCol w="7920880"/>
                <a:gridCol w="432048"/>
                <a:gridCol w="360040"/>
                <a:gridCol w="43204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Наименование работ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 №1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 </a:t>
                      </a:r>
                      <a:r>
                        <a:rPr lang="ru-RU" sz="14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400" b="1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Ходовая часть</a:t>
                      </a:r>
                      <a:endParaRPr lang="ru-RU" sz="1400" b="1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23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Смазать </a:t>
                      </a:r>
                      <a:r>
                        <a:rPr lang="ru-RU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втулки передних труб балансиров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Смазать втулки труб балансиров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Дозаправить смазкой поддерживающие катки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52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Дозаправить смазкой опорные катки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3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Дозаправить смазкой направляющие колеса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91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Дозаправить смазкой механизм натяжения гусениц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424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Дозаправить смазкой верхние проушины </a:t>
                      </a:r>
                      <a:r>
                        <a:rPr lang="ru-RU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гидроамортизаторов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натяжение гусеницы, при необходимости отрегулировать натяжение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Подтянуть пробки крепления ведущих колес на </a:t>
                      </a:r>
                      <a:r>
                        <a:rPr lang="ru-RU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водялах</a:t>
                      </a:r>
                      <a:r>
                        <a:rPr lang="ru-RU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бортовых редукторов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затяжку болтов крепления скоб гусеницы и при необходимости подтянуть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623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Правое ведущее колесо (в сборе) переставить на левый борт, левое – на правый при износе ев венцов до метки на торце зуба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крепление крышек ступиц катков и колес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крепление пробок </a:t>
                      </a:r>
                      <a:r>
                        <a:rPr lang="ru-RU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заправоч</a:t>
                      </a:r>
                      <a:r>
                        <a:rPr lang="ru-RU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ных</a:t>
                      </a:r>
                      <a:r>
                        <a:rPr lang="ru-RU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отверстий катков и колес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затяжку болтов крепления венцов ведущих колес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Очистить от грязи и пыли прицелы и протереть наружные оптические детали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52400" y="716255"/>
            <a:ext cx="9152113" cy="387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2400" y="716255"/>
            <a:ext cx="9152113" cy="387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96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Выполнение практических работ при проведении ТО № 1 и 2 БМП</a:t>
            </a:r>
            <a:endParaRPr lang="ru-RU" sz="24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935090"/>
              </p:ext>
            </p:extLst>
          </p:nvPr>
        </p:nvGraphicFramePr>
        <p:xfrm>
          <a:off x="8113" y="565515"/>
          <a:ext cx="9145016" cy="6165510"/>
        </p:xfrm>
        <a:graphic>
          <a:graphicData uri="http://schemas.openxmlformats.org/drawingml/2006/table">
            <a:tbl>
              <a:tblPr/>
              <a:tblGrid>
                <a:gridCol w="8208912"/>
                <a:gridCol w="360040"/>
                <a:gridCol w="288032"/>
                <a:gridCol w="288032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ru-RU" sz="18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Наименование работ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 №1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 </a:t>
                      </a:r>
                      <a:r>
                        <a:rPr lang="ru-RU" sz="14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87" marR="2787" marT="1393" marB="13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094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крепление узлов системы воздушно-жидкостной очистки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983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заправку бачка воздушно–жидкостной очистки прицелов водой. Заправить баллон сжатым воздухом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094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затяжку гаек на разъемах питания прицелов и их </a:t>
                      </a:r>
                      <a:r>
                        <a:rPr lang="ru-RU" sz="1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контровку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35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надежность крепления приборов прицеливания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149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выверку прицелов БПК–1–42 и 1ПЗ–3 с пушкой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039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цвет силикагеля в патронах осушки прицелов БПК–1–42, 1ПЗ–3, прибора ТКН–ЗБ, а также в ЗИП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4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Заменить </a:t>
                      </a:r>
                      <a:r>
                        <a:rPr lang="ru-RU" sz="1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авиапатрон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прицеле БПК–1–42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094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цвет силикагеля в патронах осушки прибора 9Ш119М1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039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действие органов управления прибора ТКН–ЗБ в режимах день (Д) и ночь (Н)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149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</a:t>
                      </a:r>
                      <a:r>
                        <a:rPr lang="ru-RU" sz="1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контровку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разъема питания прибора ТКН–ЗБ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094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функционирование ночной ветви прибора ТКН–ЗБ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149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надежность крепления прибора ТКН–ЗБ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928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согласование направлений светового пучка осветителя ОУ–ЗГА2 с линией визирования прибора ТКН–ЗБ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039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действие всех органов на пульте управления прицелом ВПК–1–42 в дневном и ночном режимах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817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величину зазора между рычагом прицела БПК–1–42 и ограничительными винтами при положении тяги на упоре и при максимальном угле склонения пушки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507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Проверить работу механизмов прицела 1ПЗ–3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315" marR="11315" marT="5657" marB="5657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459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76542" y="1214422"/>
            <a:ext cx="7848872" cy="4367978"/>
          </a:xfrm>
          <a:prstGeom prst="roundRect">
            <a:avLst/>
          </a:prstGeom>
          <a:ln w="28575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Учёт проведённого обслуживания в документации на машину</a:t>
            </a:r>
            <a:r>
              <a:rPr lang="ru-RU" sz="2400" b="1" dirty="0" smtClean="0"/>
              <a:t>.</a:t>
            </a:r>
            <a:endParaRPr lang="ru-RU" sz="2400" b="1" dirty="0"/>
          </a:p>
          <a:p>
            <a:pPr algn="ctr"/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3-й учебный вопрос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97282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5040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ЭКСПЛУАТАЦИОННАЯ </a:t>
            </a:r>
            <a:r>
              <a:rPr lang="ru-RU" sz="3200" dirty="0" smtClean="0"/>
              <a:t>ДОКУМЕНТАЦИЯ</a:t>
            </a:r>
            <a:endParaRPr lang="ru-RU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504056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Эксплуатационная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 предназначена для изучения машины и правил её эксплуатации, а также для учета наработки.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эксплуатационной документации, выдаваемой на машину заводом-изготовителем относятся: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техническое описание и инструкция по эксплуатации;</a:t>
            </a:r>
          </a:p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формуляр машины;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паспорт двигателя;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паспорт комплекта средств связи;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комплектовочная ведомость ЗИП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контрольно-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выверочная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мишень;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паспорт на пулемет.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подразделении заводится следующая эксплуатационная документация: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книга учета недостатков в техническом состоянии БТВТ;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карточка некомплектности;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карточка машины, находящейся на длительном хранении.</a:t>
            </a:r>
          </a:p>
        </p:txBody>
      </p:sp>
    </p:spTree>
    <p:extLst>
      <p:ext uri="{BB962C8B-B14F-4D97-AF65-F5344CB8AC3E}">
        <p14:creationId xmlns:p14="http://schemas.microsoft.com/office/powerpoint/2010/main" val="396388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5040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ЭКСПЛУАТАЦИОННАЯ </a:t>
            </a:r>
            <a:r>
              <a:rPr lang="ru-RU" sz="3200" dirty="0" smtClean="0"/>
              <a:t>ДОКУМЕНТАЦИЯ</a:t>
            </a:r>
            <a:endParaRPr lang="ru-RU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504056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Формуляр машины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отражает техническое состояние, использование, обслуживание и ремонт машины, ее вооружения, средств связи и оборудования с момента изготовления до списания, а также удостоверяет ее принадлежность машины и следует с ней при передачах или отправках в ремонт. В определенных разделах формуляра учитывается месячный и годовой расход моторесурсов машины, двигателя, средств связи и других систем, т.е. формуляр машины является одновременно и учетным документом.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Первоначально формуляр заполняется на заводе-изготовителе или ремонтном заводе. Формуляры машин хранятся в ротах, а машин, поставленных на длительное хранение - в батальоне вместе с карточками длительного хранения. В военное время формуляры находятся на машинах.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Формуляры являются документами строгой отчетности, ответственность за своевременное и правильное ведение и хранение их несут командиры подразделений и их заместители по вооружению.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92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5040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ЭКСПЛУАТАЦИОННАЯ </a:t>
            </a:r>
            <a:r>
              <a:rPr lang="ru-RU" sz="3200" dirty="0" smtClean="0"/>
              <a:t>ДОКУМЕНТАЦИЯ</a:t>
            </a:r>
            <a:endParaRPr lang="ru-RU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504056"/>
            <a:ext cx="9144000" cy="6286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обслуживание машины, ее вооружения и средств связи заполняется заместителем командира роты по вооружению.</a:t>
            </a:r>
          </a:p>
          <a:p>
            <a:pPr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графе «вид проведенного технического обслуживания» запись</a:t>
            </a:r>
          </a:p>
          <a:p>
            <a:pPr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делается кратко, например: ТО-1, машина и ее вооружение</a:t>
            </a:r>
          </a:p>
          <a:p>
            <a:pPr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подготовлены к летней эксплуатации. Если при проведении технического обслуживания производилась промывка воздухоочистителей, фильтров, замена масла и смазок в агрегатах, то в соответствующих графах указывается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а если нет, то делается прочерк. В графе «в агрегатах силовой передачи» указывается наименование агрегата, в котором заменена смазка или масло. В случаях, если какая-либо из перечисленных работ выполняется в срок, не совпадающий с проведением технического обслуживания, то указывается лишь дата и отметка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в соответствующей графе, а остальные графы прочеркиваются. Объем и качество выполненных работ по техническому обслуживанию заверяется подписями должностных лиц.</a:t>
            </a:r>
          </a:p>
          <a:p>
            <a:pPr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Уход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АКБ заполняется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заместителем командира роты по вооружению. Основанием для внесения в формуляр служат данные «Журнала учета обслуживания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АКБ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зарядной станции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графе «наименование произведенной работ» кратко указывается вид произведенной работы, например: «зарядка» и заверяется подписью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43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1000100" y="571480"/>
            <a:ext cx="7181751" cy="1077218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FFFF66"/>
                </a:solidFill>
              </a:rPr>
              <a:t>Задание на самостоятельную подготовку  </a:t>
            </a:r>
            <a:endParaRPr lang="ru-RU" altLang="ru-RU" sz="32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683568" y="1916832"/>
            <a:ext cx="8064896" cy="3600400"/>
          </a:xfrm>
        </p:spPr>
        <p:txBody>
          <a:bodyPr>
            <a:normAutofit/>
          </a:bodyPr>
          <a:lstStyle/>
          <a:p>
            <a:pPr lvl="0" algn="just"/>
            <a:r>
              <a:rPr lang="ru-RU" dirty="0"/>
              <a:t>Изучить материал данного занятия.</a:t>
            </a:r>
          </a:p>
          <a:p>
            <a:pPr lvl="0" algn="just"/>
            <a:r>
              <a:rPr lang="ru-RU" dirty="0"/>
              <a:t>Доработать </a:t>
            </a:r>
            <a:r>
              <a:rPr lang="ru-RU" dirty="0" smtClean="0"/>
              <a:t>конспект занятия, </a:t>
            </a:r>
            <a:r>
              <a:rPr lang="ru-RU" dirty="0"/>
              <a:t>используя перечень основных руководящих документов. </a:t>
            </a:r>
            <a:endParaRPr lang="ru-RU" dirty="0" smtClean="0"/>
          </a:p>
          <a:p>
            <a:pPr lvl="0" algn="just"/>
            <a:r>
              <a:rPr lang="ru-RU" dirty="0" smtClean="0"/>
              <a:t>Подготовиться </a:t>
            </a:r>
            <a:r>
              <a:rPr lang="ru-RU" dirty="0"/>
              <a:t>к опросу.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967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909116" y="447055"/>
            <a:ext cx="7181751" cy="461665"/>
          </a:xfrm>
          <a:prstGeom prst="rect">
            <a:avLst/>
          </a:prstGeom>
          <a:solidFill>
            <a:srgbClr val="C0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Контрольный опрос</a:t>
            </a:r>
            <a:endParaRPr lang="ru-RU" altLang="ru-RU" sz="24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052736"/>
            <a:ext cx="9144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1 ВАРИАНТ: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/>
              <a:t>Особенности эксплуатации машин </a:t>
            </a:r>
            <a:r>
              <a:rPr lang="ru-RU" sz="3200" b="1" dirty="0" smtClean="0"/>
              <a:t>зимой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2 </a:t>
            </a:r>
            <a:r>
              <a:rPr lang="ru-RU" sz="3200" b="1" dirty="0">
                <a:solidFill>
                  <a:srgbClr val="FF0000"/>
                </a:solidFill>
              </a:rPr>
              <a:t>ВАРИАНТ:</a:t>
            </a: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/>
              <a:t>Особенности эксплуатации машин </a:t>
            </a:r>
            <a:r>
              <a:rPr lang="ru-RU" sz="3200" b="1" dirty="0" smtClean="0"/>
              <a:t>летом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3 ВАРИАНТ: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/>
              <a:t>Особенности эксплуатации машин </a:t>
            </a:r>
            <a:r>
              <a:rPr lang="ru-RU" sz="3200" b="1" dirty="0" smtClean="0"/>
              <a:t>в горных условиях</a:t>
            </a:r>
            <a:r>
              <a:rPr lang="ru-RU" altLang="ru-RU" sz="3200" b="1" dirty="0" smtClean="0"/>
              <a:t>.</a:t>
            </a:r>
            <a:endParaRPr lang="ru-RU" altLang="ru-RU" sz="3200" b="1" dirty="0" smtClean="0"/>
          </a:p>
          <a:p>
            <a:pPr algn="just"/>
            <a:endParaRPr lang="ru-RU" altLang="ru-RU" sz="3200" b="1" dirty="0" smtClean="0"/>
          </a:p>
          <a:p>
            <a:pPr algn="just"/>
            <a:endParaRPr lang="ru-RU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62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1" y="7432"/>
            <a:ext cx="9144000" cy="584775"/>
          </a:xfrm>
          <a:prstGeom prst="rect">
            <a:avLst/>
          </a:prstGeom>
          <a:solidFill>
            <a:srgbClr val="C0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FFFF66"/>
                </a:solidFill>
              </a:rPr>
              <a:t>Учебные вопросы</a:t>
            </a:r>
            <a:endParaRPr lang="ru-RU" altLang="ru-RU" sz="32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264703" y="908720"/>
            <a:ext cx="8614591" cy="290880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/>
              <a:t>1. Назначение, цель контрольного осмотра (КО), ежедневного технического обслуживания (ЕТО) и отводимое на него время. Объём и последовательность работ, выполняемых при КО и ЕТО, распределение работ между членами экипажа.</a:t>
            </a:r>
          </a:p>
          <a:p>
            <a:pPr marL="0" indent="0" algn="just">
              <a:buNone/>
            </a:pPr>
            <a:r>
              <a:rPr lang="ru-RU" sz="2400" b="1" dirty="0"/>
              <a:t>2. Назначение, цель, периодичность, отводимое время и объём работ, выполняемых при ТО-1,ТО-2. </a:t>
            </a:r>
          </a:p>
          <a:p>
            <a:pPr marL="0" indent="0" algn="just">
              <a:buNone/>
            </a:pPr>
            <a:r>
              <a:rPr lang="ru-RU" sz="2400" b="1" dirty="0"/>
              <a:t>3. Учёт проведённого обслуживания в документации на машину.</a:t>
            </a:r>
            <a:endParaRPr lang="ru-RU" altLang="ru-RU" sz="2400" b="1" dirty="0">
              <a:latin typeface="Times New Roman" pitchFamily="18" charset="0"/>
            </a:endParaRPr>
          </a:p>
        </p:txBody>
      </p:sp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6087" y="4119260"/>
            <a:ext cx="9143999" cy="461665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FFFF66"/>
                </a:solidFill>
              </a:rPr>
              <a:t>Рекомендованная литература</a:t>
            </a:r>
            <a:endParaRPr lang="ru-RU" altLang="ru-RU" sz="24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0039" y="4581128"/>
            <a:ext cx="81369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/>
              <a:t>Техническое обслуживание и инструкция по эксплуатации БМП-2 </a:t>
            </a:r>
            <a:r>
              <a:rPr lang="ru-RU" sz="2400" b="1" dirty="0" err="1" smtClean="0"/>
              <a:t>ч.II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стр</a:t>
            </a:r>
            <a:r>
              <a:rPr lang="ru-RU" sz="2400" b="1" dirty="0"/>
              <a:t>: </a:t>
            </a:r>
            <a:r>
              <a:rPr lang="ru-RU" sz="2400" b="1" dirty="0" smtClean="0"/>
              <a:t>186-209;</a:t>
            </a:r>
          </a:p>
          <a:p>
            <a:pPr lvl="0"/>
            <a:r>
              <a:rPr lang="ru-RU" altLang="ru-RU" sz="2400" b="1" dirty="0"/>
              <a:t>«Эксплуатация бронетанкового вооружения и техники». - М. Военное издательство, 1989г. стр. 5-11, </a:t>
            </a:r>
            <a:r>
              <a:rPr lang="ru-RU" altLang="ru-RU" sz="2400" b="1" dirty="0" smtClean="0"/>
              <a:t>20-34.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60198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76542" y="1214422"/>
            <a:ext cx="7848872" cy="4367978"/>
          </a:xfrm>
          <a:prstGeom prst="roundRect">
            <a:avLst/>
          </a:prstGeom>
          <a:ln w="28575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Назначение, цель контрольного осмотра (КО), ежедневного технического обслуживания (ЕТО) и отводимое на него время. Объём и последовательность работ, выполняемых при КО и ЕТО, распределение работ между членами экипажа.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1-й учебный вопрос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60293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Технические обслуживания БМП-2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05" y="491873"/>
            <a:ext cx="9128787" cy="6504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 и поддержания машины в технически исправном состоянии и в боевой постоянной готовности предусмотрены следующие виды техническою обслуживания.</a:t>
            </a:r>
          </a:p>
          <a:p>
            <a:pPr algn="just">
              <a:lnSpc>
                <a:spcPts val="2500"/>
              </a:lnSpc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осмотр машины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перед каждым выходом из парка или перед боем для проверки исправности машины и дозаправки ее эксплуатационными материалами. Ориентировочная продолжительность осмотра 15-20 мин.</a:t>
            </a:r>
          </a:p>
          <a:p>
            <a:pPr algn="just"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осмотр на малых привалах проводится через 2-3 ч движения на марше. Ориентировочная продолжительность осмотра 10-12 мин.</a:t>
            </a:r>
          </a:p>
          <a:p>
            <a:pPr algn="just">
              <a:lnSpc>
                <a:spcPts val="2500"/>
              </a:lnSpc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Ежедневное техническое обслуживание (ЕТО)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ежедневно после возвращения машины из эксплуатации независимо от пройденного километража. Ориентировочная продолжительность обслуживания 2,5-3 ч.</a:t>
            </a:r>
          </a:p>
          <a:p>
            <a:pPr algn="just">
              <a:lnSpc>
                <a:spcPts val="2500"/>
              </a:lnSpc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Техническое обслуживание № 1 (ТО-1)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через каждые 2500-2600 км пробега. Ориентировочная продолжительность обслуживания 5,5-6 ч.</a:t>
            </a:r>
          </a:p>
          <a:p>
            <a:pPr algn="just">
              <a:lnSpc>
                <a:spcPts val="2500"/>
              </a:lnSpc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Техническое обслуживание № 2 (ТО-2)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через каждые 4800-5000 км пробега. Ориентировочная продолжительность обслуживания 7,5-8 ч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44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046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cs typeface="Times New Roman" panose="02020603050405020304" pitchFamily="18" charset="0"/>
              </a:rPr>
              <a:t>Контрольный осмотр </a:t>
            </a:r>
            <a:r>
              <a:rPr lang="ru-RU" sz="3200" b="1" dirty="0" smtClean="0"/>
              <a:t>БМП-2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05" y="409520"/>
            <a:ext cx="9128787" cy="7099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проводится перед выходом ма­шины из парка (перед боем) и на привалах при совершении марша. Цель контрольного осмотра — проверить готовность машины к выходу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продолжению движения, если он прово­дится на привале во время марша.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проведения контрольного осмотра перед выходом 15—20 мин, на привалах—10—15 мин.</a:t>
            </a:r>
          </a:p>
          <a:p>
            <a:pPr>
              <a:lnSpc>
                <a:spcPts val="21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выходом машины из парка работы по КО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выполняются в следующем порядке:</a:t>
            </a:r>
          </a:p>
          <a:p>
            <a:pPr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механик – водитель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БМП проводит контрольный осмотр двигателя и всех его обслуживающих систем, ходовую часть, тормозную систему, работу КИП и докладывает командиру машины. По команде командира производит запуск двигателя и проверяет его работу по КИП, готовит БМ и документацию к выходу из парка.</a:t>
            </a:r>
          </a:p>
          <a:p>
            <a:pPr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наводчик – оператор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проводит КО боевого отделения и докладывает КМ о готовности вооружения, прицелов , СУО , СТВ , КУВ ПТУР к боевому применению, о выявленных недостатках.</a:t>
            </a:r>
          </a:p>
          <a:p>
            <a:pPr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командир машины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принимает доклады, отдает приказы по устранению недостатков, контролирует их устранение, проверяет готовность БМП к выходу из парка, отмечает документы у дежурного по парку, проходит с МВ инструктаж у старшего начальника (ЗКВ части) и по команде командира следует согласно маршрута по путевому листу самостоятельно или в составе подразделения.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47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/>
              <a:t>Норматив №</a:t>
            </a:r>
            <a:r>
              <a:rPr lang="ru-RU" sz="3200" b="1" dirty="0" smtClean="0"/>
              <a:t>1</a:t>
            </a:r>
            <a:r>
              <a:rPr lang="ru-RU" sz="1600" dirty="0" smtClean="0"/>
              <a:t> </a:t>
            </a:r>
            <a:r>
              <a:rPr lang="ru-RU" sz="3200" b="1" dirty="0" smtClean="0"/>
              <a:t>КОНТРОЛЬНЫЙ </a:t>
            </a:r>
            <a:r>
              <a:rPr lang="ru-RU" sz="3200" b="1" dirty="0"/>
              <a:t>ОСМОТР МАШИНЫ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05" y="491873"/>
            <a:ext cx="9128787" cy="4042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800"/>
              </a:lnSpc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норматива:</a:t>
            </a:r>
          </a:p>
          <a:p>
            <a:pPr algn="just">
              <a:lnSpc>
                <a:spcPts val="2800"/>
              </a:lnSpc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Норматив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отрабатывается экипажем. Машина не укрыта брезентом, все люки закрыты. При выполнении норматива провести операции контрольного осмотра перед выходом. </a:t>
            </a:r>
          </a:p>
          <a:p>
            <a:pPr algn="just">
              <a:lnSpc>
                <a:spcPts val="2800"/>
              </a:lnSpc>
            </a:pP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800"/>
              </a:lnSpc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Материальное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ЗИП, ветошь.</a:t>
            </a:r>
          </a:p>
          <a:p>
            <a:pPr algn="just">
              <a:lnSpc>
                <a:spcPts val="2800"/>
              </a:lnSpc>
            </a:pP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800"/>
              </a:lnSpc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Оценочные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показатели: </a:t>
            </a: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800"/>
              </a:lnSpc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Отлично				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мин.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800"/>
              </a:lnSpc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Хорошо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мин.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800"/>
              </a:lnSpc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Удовлетворительно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13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/>
              <a:t>Норматив №</a:t>
            </a:r>
            <a:r>
              <a:rPr lang="ru-RU" sz="3200" b="1" dirty="0" smtClean="0"/>
              <a:t>1</a:t>
            </a:r>
            <a:r>
              <a:rPr lang="ru-RU" sz="1600" dirty="0" smtClean="0"/>
              <a:t> </a:t>
            </a:r>
            <a:r>
              <a:rPr lang="ru-RU" sz="3200" b="1" dirty="0" smtClean="0"/>
              <a:t>КОНТРОЛЬНЫЙ </a:t>
            </a:r>
            <a:r>
              <a:rPr lang="ru-RU" sz="3200" b="1" dirty="0"/>
              <a:t>ОСМОТР МАШИНЫ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05" y="491873"/>
            <a:ext cx="9128787" cy="6376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100"/>
              </a:lnSpc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проведения контрольного осмотра: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всей машине:</a:t>
            </a:r>
          </a:p>
          <a:p>
            <a:pPr algn="just">
              <a:lnSpc>
                <a:spcPts val="2100"/>
              </a:lnSpc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наличие и крепление крышек и пробок.</a:t>
            </a:r>
          </a:p>
          <a:p>
            <a:pPr algn="just">
              <a:lnSpc>
                <a:spcPts val="21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Силовое отделение: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заправку системы питания.</a:t>
            </a:r>
          </a:p>
          <a:p>
            <a:pPr lvl="0"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заправку системы смазки.</a:t>
            </a:r>
          </a:p>
          <a:p>
            <a:pPr lvl="0"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заправку системы охлаждения.</a:t>
            </a:r>
          </a:p>
          <a:p>
            <a:pPr lvl="0"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отсутствие течи топлива и ОЖ, открыв лючки перегородки СО</a:t>
            </a:r>
          </a:p>
          <a:p>
            <a:pPr lvl="0"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Произвести пуск двигателя и проверить:</a:t>
            </a:r>
          </a:p>
          <a:p>
            <a:pPr lvl="1"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двигателя на оборотах 2000-2600;</a:t>
            </a:r>
          </a:p>
          <a:p>
            <a:pPr lvl="1"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КИП;</a:t>
            </a:r>
          </a:p>
          <a:p>
            <a:pPr algn="just">
              <a:lnSpc>
                <a:spcPts val="2100"/>
              </a:lnSpc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управления: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штурвала, педалей и рычагов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управления.</a:t>
            </a:r>
          </a:p>
          <a:p>
            <a:pPr algn="just">
              <a:lnSpc>
                <a:spcPts val="21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исправность наружного освещения, габаритных фонарей, стоп сигнала и звукового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сигнала.</a:t>
            </a:r>
          </a:p>
          <a:p>
            <a:pPr algn="just">
              <a:lnSpc>
                <a:spcPts val="21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зарядного тока во всем диапазоне эксплуатационных оборотов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двигателя.</a:t>
            </a:r>
          </a:p>
          <a:p>
            <a:pPr algn="just">
              <a:lnSpc>
                <a:spcPts val="21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рабочее положение и проверить работоспособность прибора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ТВНО-2.</a:t>
            </a:r>
          </a:p>
          <a:p>
            <a:pPr algn="just">
              <a:lnSpc>
                <a:spcPts val="21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заслонок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эжектора.</a:t>
            </a:r>
          </a:p>
          <a:p>
            <a:pPr algn="just">
              <a:lnSpc>
                <a:spcPts val="21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клапана отсоса пыли.</a:t>
            </a:r>
          </a:p>
          <a:p>
            <a:pPr lvl="2">
              <a:lnSpc>
                <a:spcPts val="28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55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12818</TotalTime>
  <Words>2561</Words>
  <Application>Microsoft Office PowerPoint</Application>
  <PresentationFormat>Экран (4:3)</PresentationFormat>
  <Paragraphs>588</Paragraphs>
  <Slides>26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 Windows</cp:lastModifiedBy>
  <cp:revision>296</cp:revision>
  <cp:lastPrinted>2020-10-28T02:45:01Z</cp:lastPrinted>
  <dcterms:modified xsi:type="dcterms:W3CDTF">2020-11-02T08:27:49Z</dcterms:modified>
</cp:coreProperties>
</file>