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345" r:id="rId2"/>
    <p:sldId id="408" r:id="rId3"/>
    <p:sldId id="409" r:id="rId4"/>
    <p:sldId id="347" r:id="rId5"/>
    <p:sldId id="349" r:id="rId6"/>
    <p:sldId id="493" r:id="rId7"/>
    <p:sldId id="512" r:id="rId8"/>
    <p:sldId id="534" r:id="rId9"/>
    <p:sldId id="513" r:id="rId10"/>
    <p:sldId id="547" r:id="rId11"/>
    <p:sldId id="535" r:id="rId12"/>
    <p:sldId id="548" r:id="rId13"/>
    <p:sldId id="536" r:id="rId14"/>
    <p:sldId id="549" r:id="rId15"/>
    <p:sldId id="360" r:id="rId16"/>
    <p:sldId id="500" r:id="rId17"/>
    <p:sldId id="537" r:id="rId18"/>
    <p:sldId id="551" r:id="rId19"/>
    <p:sldId id="550" r:id="rId20"/>
    <p:sldId id="555" r:id="rId21"/>
    <p:sldId id="487" r:id="rId22"/>
    <p:sldId id="556" r:id="rId23"/>
    <p:sldId id="557" r:id="rId24"/>
    <p:sldId id="559" r:id="rId25"/>
    <p:sldId id="560" r:id="rId26"/>
    <p:sldId id="562" r:id="rId27"/>
    <p:sldId id="561" r:id="rId28"/>
    <p:sldId id="525" r:id="rId29"/>
    <p:sldId id="558" r:id="rId30"/>
    <p:sldId id="407" r:id="rId31"/>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271" autoAdjust="0"/>
  </p:normalViewPr>
  <p:slideViewPr>
    <p:cSldViewPr>
      <p:cViewPr>
        <p:scale>
          <a:sx n="96" d="100"/>
          <a:sy n="96" d="100"/>
        </p:scale>
        <p:origin x="-276" y="-17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49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8BD4E5F-95DA-4886-A67E-89F42FC183B3}" type="datetimeFigureOut">
              <a:rPr lang="ru-RU" smtClean="0"/>
              <a:pPr/>
              <a:t>11.11.2024</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143522E-6AB5-4C40-A51D-6D36DBCC65CE}" type="slidenum">
              <a:rPr lang="ru-RU" smtClean="0"/>
              <a:pPr/>
              <a:t>‹#›</a:t>
            </a:fld>
            <a:endParaRPr lang="ru-RU"/>
          </a:p>
        </p:txBody>
      </p:sp>
    </p:spTree>
    <p:extLst>
      <p:ext uri="{BB962C8B-B14F-4D97-AF65-F5344CB8AC3E}">
        <p14:creationId xmlns:p14="http://schemas.microsoft.com/office/powerpoint/2010/main" val="1787720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13</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14</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6</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7</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8</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9</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10</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11</a:t>
            </a:fld>
            <a:endParaRPr lang="ru-RU"/>
          </a:p>
        </p:txBody>
      </p:sp>
    </p:spTree>
    <p:extLst>
      <p:ext uri="{BB962C8B-B14F-4D97-AF65-F5344CB8AC3E}">
        <p14:creationId xmlns:p14="http://schemas.microsoft.com/office/powerpoint/2010/main" val="2476348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43522E-6AB5-4C40-A51D-6D36DBCC65CE}" type="slidenum">
              <a:rPr lang="ru-RU" smtClean="0"/>
              <a:pPr/>
              <a:t>12</a:t>
            </a:fld>
            <a:endParaRPr lang="ru-RU"/>
          </a:p>
        </p:txBody>
      </p:sp>
    </p:spTree>
    <p:extLst>
      <p:ext uri="{BB962C8B-B14F-4D97-AF65-F5344CB8AC3E}">
        <p14:creationId xmlns:p14="http://schemas.microsoft.com/office/powerpoint/2010/main" val="2476348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11.11.2024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15269" y="116632"/>
            <a:ext cx="6696744" cy="923330"/>
          </a:xfrm>
          <a:prstGeom prst="rect">
            <a:avLst/>
          </a:prstGeom>
          <a:noFill/>
        </p:spPr>
        <p:txBody>
          <a:bodyPr wrap="square" rtlCol="0" anchor="ctr">
            <a:spAutoFit/>
          </a:bodyPr>
          <a:lstStyle/>
          <a:p>
            <a:pPr algn="ctr"/>
            <a:r>
              <a:rPr lang="ru-RU" altLang="ru-RU" b="1" dirty="0" smtClean="0">
                <a:latin typeface="Arial" charset="0"/>
              </a:rPr>
              <a:t>Военный учебный центр  при ФГБОУ ВО </a:t>
            </a:r>
          </a:p>
          <a:p>
            <a:pPr algn="ctr"/>
            <a:r>
              <a:rPr lang="ru-RU" altLang="ru-RU" b="1" dirty="0" smtClean="0">
                <a:latin typeface="Arial" charset="0"/>
              </a:rPr>
              <a:t>«Забайкальский государственный университет»</a:t>
            </a:r>
          </a:p>
          <a:p>
            <a:endParaRPr lang="ru-RU" dirty="0"/>
          </a:p>
        </p:txBody>
      </p:sp>
      <p:sp>
        <p:nvSpPr>
          <p:cNvPr id="11" name="Rectangle 22"/>
          <p:cNvSpPr>
            <a:spLocks noChangeArrowheads="1"/>
          </p:cNvSpPr>
          <p:nvPr/>
        </p:nvSpPr>
        <p:spPr bwMode="auto">
          <a:xfrm>
            <a:off x="-26838" y="809129"/>
            <a:ext cx="9161463"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Техническая подготовка</a:t>
            </a:r>
            <a:endParaRPr lang="ru-RU" altLang="ru-RU" sz="2400" b="1" dirty="0">
              <a:solidFill>
                <a:srgbClr val="FFFF66"/>
              </a:solidFill>
            </a:endParaRPr>
          </a:p>
        </p:txBody>
      </p:sp>
      <p:pic>
        <p:nvPicPr>
          <p:cNvPr id="31746" name="Picture 2" descr="0_15eca8_e2e6b095_orig.jpg (900×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5" y="1270794"/>
            <a:ext cx="9115460" cy="558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626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2859" y="15201"/>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dirty="0"/>
              <a:t>Методы и средства защиты </a:t>
            </a:r>
            <a:r>
              <a:rPr lang="ru-RU" sz="3200" dirty="0" smtClean="0"/>
              <a:t>ВВТ</a:t>
            </a:r>
            <a:endParaRPr lang="ru-RU" sz="3200" b="1" dirty="0"/>
          </a:p>
        </p:txBody>
      </p:sp>
      <p:sp>
        <p:nvSpPr>
          <p:cNvPr id="2" name="Прямоугольник 1"/>
          <p:cNvSpPr/>
          <p:nvPr/>
        </p:nvSpPr>
        <p:spPr>
          <a:xfrm>
            <a:off x="0" y="620688"/>
            <a:ext cx="9128787" cy="6017032"/>
          </a:xfrm>
          <a:prstGeom prst="rect">
            <a:avLst/>
          </a:prstGeom>
        </p:spPr>
        <p:txBody>
          <a:bodyPr wrap="square">
            <a:spAutoFit/>
          </a:bodyPr>
          <a:lstStyle/>
          <a:p>
            <a:pPr algn="just">
              <a:lnSpc>
                <a:spcPts val="2100"/>
              </a:lnSpc>
            </a:pPr>
            <a:r>
              <a:rPr lang="ru-RU" sz="2400" dirty="0" smtClean="0">
                <a:latin typeface="Times New Roman" panose="02020603050405020304" pitchFamily="18" charset="0"/>
                <a:cs typeface="Times New Roman" panose="02020603050405020304" pitchFamily="18" charset="0"/>
              </a:rPr>
              <a:t>           </a:t>
            </a:r>
            <a:r>
              <a:rPr lang="ru-RU" sz="2800" dirty="0" smtClean="0">
                <a:solidFill>
                  <a:srgbClr val="FF0000"/>
                </a:solidFill>
                <a:latin typeface="Times New Roman" panose="02020603050405020304" pitchFamily="18" charset="0"/>
                <a:cs typeface="Times New Roman" panose="02020603050405020304" pitchFamily="18" charset="0"/>
              </a:rPr>
              <a:t>Методы </a:t>
            </a:r>
            <a:r>
              <a:rPr lang="ru-RU" sz="2800" dirty="0">
                <a:solidFill>
                  <a:srgbClr val="FF0000"/>
                </a:solidFill>
                <a:latin typeface="Times New Roman" panose="02020603050405020304" pitchFamily="18" charset="0"/>
                <a:cs typeface="Times New Roman" panose="02020603050405020304" pitchFamily="18" charset="0"/>
              </a:rPr>
              <a:t>защиты металлов и их сплавов от коррозии подразделяются на три группы: </a:t>
            </a:r>
            <a:endParaRPr lang="ru-RU" sz="2800" dirty="0" smtClean="0">
              <a:solidFill>
                <a:srgbClr val="FF0000"/>
              </a:solidFill>
              <a:latin typeface="Times New Roman" panose="02020603050405020304" pitchFamily="18" charset="0"/>
              <a:cs typeface="Times New Roman" panose="02020603050405020304" pitchFamily="18" charset="0"/>
            </a:endParaRPr>
          </a:p>
          <a:p>
            <a:pPr algn="just">
              <a:lnSpc>
                <a:spcPts val="2100"/>
              </a:lnSpc>
            </a:pPr>
            <a:r>
              <a:rPr lang="ru-RU" sz="2800" dirty="0" smtClean="0">
                <a:latin typeface="Times New Roman" panose="02020603050405020304" pitchFamily="18" charset="0"/>
                <a:cs typeface="Times New Roman" panose="02020603050405020304" pitchFamily="18" charset="0"/>
              </a:rPr>
              <a:t>методы </a:t>
            </a:r>
            <a:r>
              <a:rPr lang="ru-RU" sz="2800" dirty="0">
                <a:latin typeface="Times New Roman" panose="02020603050405020304" pitchFamily="18" charset="0"/>
                <a:cs typeface="Times New Roman" panose="02020603050405020304" pitchFamily="18" charset="0"/>
              </a:rPr>
              <a:t>воздействия на металл</a:t>
            </a:r>
            <a:r>
              <a:rPr lang="ru-RU" sz="2800" dirty="0" smtClean="0">
                <a:latin typeface="Times New Roman" panose="02020603050405020304" pitchFamily="18" charset="0"/>
                <a:cs typeface="Times New Roman" panose="02020603050405020304" pitchFamily="18" charset="0"/>
              </a:rPr>
              <a:t>;</a:t>
            </a:r>
          </a:p>
          <a:p>
            <a:pPr algn="just">
              <a:lnSpc>
                <a:spcPts val="2100"/>
              </a:lnSpc>
            </a:pP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методы воздействия на среду и условия эксплуатации; комбинированные методы</a:t>
            </a:r>
            <a:r>
              <a:rPr lang="ru-RU" sz="2800" dirty="0" smtClean="0">
                <a:latin typeface="Times New Roman" panose="02020603050405020304" pitchFamily="18" charset="0"/>
                <a:cs typeface="Times New Roman" panose="02020603050405020304" pitchFamily="18" charset="0"/>
              </a:rPr>
              <a:t>.</a:t>
            </a:r>
          </a:p>
          <a:p>
            <a:pPr algn="just">
              <a:lnSpc>
                <a:spcPts val="2100"/>
              </a:lnSpc>
            </a:pPr>
            <a:r>
              <a:rPr lang="ru-RU" sz="2800" dirty="0" smtClean="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К методам воздействия на металл </a:t>
            </a:r>
            <a:r>
              <a:rPr lang="ru-RU" sz="2800" dirty="0">
                <a:latin typeface="Times New Roman" panose="02020603050405020304" pitchFamily="18" charset="0"/>
                <a:cs typeface="Times New Roman" panose="02020603050405020304" pitchFamily="18" charset="0"/>
              </a:rPr>
              <a:t>относятся легирование металлов, обработки поверхностей (термическая обработка, химическое или электрохимическое полирование, механическая обработка), нанесение защитных покрытий (постоянного, временного и периодического действия</a:t>
            </a:r>
            <a:r>
              <a:rPr lang="ru-RU" sz="2800" dirty="0" smtClean="0">
                <a:latin typeface="Times New Roman" panose="02020603050405020304" pitchFamily="18" charset="0"/>
                <a:cs typeface="Times New Roman" panose="02020603050405020304" pitchFamily="18" charset="0"/>
              </a:rPr>
              <a:t>).</a:t>
            </a:r>
          </a:p>
          <a:p>
            <a:pPr algn="just">
              <a:lnSpc>
                <a:spcPts val="2100"/>
              </a:lnSpc>
            </a:pPr>
            <a:r>
              <a:rPr lang="ru-RU" sz="2800" dirty="0" smtClean="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К методам воздействия на среду и условия эксплуатации </a:t>
            </a:r>
            <a:r>
              <a:rPr lang="ru-RU" sz="2800" dirty="0">
                <a:latin typeface="Times New Roman" panose="02020603050405020304" pitchFamily="18" charset="0"/>
                <a:cs typeface="Times New Roman" panose="02020603050405020304" pitchFamily="18" charset="0"/>
              </a:rPr>
              <a:t>относятся электрохимическая защита (катодная и анодная), герметизация (полная и частичная), осушка воздуха (статическое с применением силикагеля или активированного угля, динамическое), создание искусственных сред (с легколетучими нейтрализующими компонентами, с легколетучими ингибиторами и </a:t>
            </a:r>
            <a:r>
              <a:rPr lang="ru-RU" sz="2800" dirty="0" err="1">
                <a:latin typeface="Times New Roman" panose="02020603050405020304" pitchFamily="18" charset="0"/>
                <a:cs typeface="Times New Roman" panose="02020603050405020304" pitchFamily="18" charset="0"/>
              </a:rPr>
              <a:t>фунгицитами</a:t>
            </a:r>
            <a:r>
              <a:rPr lang="ru-RU" sz="2800" dirty="0">
                <a:latin typeface="Times New Roman" panose="02020603050405020304" pitchFamily="18" charset="0"/>
                <a:cs typeface="Times New Roman" panose="02020603050405020304" pitchFamily="18" charset="0"/>
              </a:rPr>
              <a:t> и т.п</a:t>
            </a:r>
            <a:r>
              <a:rPr lang="ru-RU" sz="2800" dirty="0" smtClean="0">
                <a:latin typeface="Times New Roman" panose="02020603050405020304" pitchFamily="18" charset="0"/>
                <a:cs typeface="Times New Roman" panose="02020603050405020304" pitchFamily="18" charset="0"/>
              </a:rPr>
              <a:t>.).</a:t>
            </a:r>
          </a:p>
          <a:p>
            <a:pPr algn="just">
              <a:lnSpc>
                <a:spcPts val="2100"/>
              </a:lnSpc>
            </a:pPr>
            <a:r>
              <a:rPr lang="ru-RU" sz="2800" dirty="0" smtClean="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К комбинированным методам </a:t>
            </a:r>
            <a:r>
              <a:rPr lang="ru-RU" sz="2800" dirty="0">
                <a:latin typeface="Times New Roman" panose="02020603050405020304" pitchFamily="18" charset="0"/>
                <a:cs typeface="Times New Roman" panose="02020603050405020304" pitchFamily="18" charset="0"/>
              </a:rPr>
              <a:t>относятся комплекс мер воздействия на металл, среду, комплексное воздействия на металл и среду одновременно.</a:t>
            </a:r>
          </a:p>
        </p:txBody>
      </p:sp>
    </p:spTree>
    <p:extLst>
      <p:ext uri="{BB962C8B-B14F-4D97-AF65-F5344CB8AC3E}">
        <p14:creationId xmlns:p14="http://schemas.microsoft.com/office/powerpoint/2010/main" val="3639173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05"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Защита покрытий </a:t>
            </a:r>
            <a:r>
              <a:rPr lang="ru-RU" sz="3200" b="1" dirty="0" smtClean="0">
                <a:solidFill>
                  <a:schemeClr val="bg1"/>
                </a:solidFill>
              </a:rPr>
              <a:t>ВВТ </a:t>
            </a:r>
            <a:r>
              <a:rPr lang="ru-RU" sz="3200" b="1" dirty="0">
                <a:solidFill>
                  <a:schemeClr val="bg1"/>
                </a:solidFill>
                <a:cs typeface="Times New Roman" panose="02020603050405020304" pitchFamily="18" charset="0"/>
              </a:rPr>
              <a:t>постоянного действия </a:t>
            </a:r>
            <a:endParaRPr lang="ru-RU" sz="3200" b="1" dirty="0">
              <a:solidFill>
                <a:schemeClr val="bg1"/>
              </a:solidFill>
            </a:endParaRPr>
          </a:p>
        </p:txBody>
      </p:sp>
      <p:sp>
        <p:nvSpPr>
          <p:cNvPr id="2" name="Прямоугольник 1"/>
          <p:cNvSpPr/>
          <p:nvPr/>
        </p:nvSpPr>
        <p:spPr>
          <a:xfrm>
            <a:off x="405" y="491873"/>
            <a:ext cx="9128787" cy="5632311"/>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a:t>
            </a:r>
            <a:r>
              <a:rPr lang="ru-RU" sz="2400" i="1" dirty="0" smtClean="0">
                <a:latin typeface="Times New Roman" panose="02020603050405020304" pitchFamily="18" charset="0"/>
                <a:cs typeface="Times New Roman" panose="02020603050405020304" pitchFamily="18" charset="0"/>
              </a:rPr>
              <a:t>Металлические </a:t>
            </a:r>
            <a:r>
              <a:rPr lang="ru-RU" sz="2400" i="1" dirty="0">
                <a:latin typeface="Times New Roman" panose="02020603050405020304" pitchFamily="18" charset="0"/>
                <a:cs typeface="Times New Roman" panose="02020603050405020304" pitchFamily="18" charset="0"/>
              </a:rPr>
              <a:t>покрытия </a:t>
            </a:r>
            <a:r>
              <a:rPr lang="ru-RU" sz="2400" dirty="0">
                <a:latin typeface="Times New Roman" panose="02020603050405020304" pitchFamily="18" charset="0"/>
                <a:cs typeface="Times New Roman" panose="02020603050405020304" pitchFamily="18" charset="0"/>
              </a:rPr>
              <a:t>используются в технике для защиты от коррозии разнообразных изделий, деталей машин и приборов. Наибольшее распространение получили металлические покрытия цинком, кадмием, хромом, никелем, алюминием, медью, свинцом, оловом, латунью и др.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     </a:t>
            </a:r>
            <a:r>
              <a:rPr lang="ru-RU" sz="2400" i="1" dirty="0" smtClean="0">
                <a:latin typeface="Times New Roman" panose="02020603050405020304" pitchFamily="18" charset="0"/>
                <a:cs typeface="Times New Roman" panose="02020603050405020304" pitchFamily="18" charset="0"/>
              </a:rPr>
              <a:t>Неметаллические </a:t>
            </a:r>
            <a:r>
              <a:rPr lang="ru-RU" sz="2400" i="1" dirty="0">
                <a:latin typeface="Times New Roman" panose="02020603050405020304" pitchFamily="18" charset="0"/>
                <a:cs typeface="Times New Roman" panose="02020603050405020304" pitchFamily="18" charset="0"/>
              </a:rPr>
              <a:t>покрытия </a:t>
            </a:r>
            <a:r>
              <a:rPr lang="ru-RU" sz="2400" dirty="0">
                <a:latin typeface="Times New Roman" panose="02020603050405020304" pitchFamily="18" charset="0"/>
                <a:cs typeface="Times New Roman" panose="02020603050405020304" pitchFamily="18" charset="0"/>
              </a:rPr>
              <a:t>используются для повышения коррозионной стойкости металлов путем создания на их поверхности оксидных пленок. </a:t>
            </a:r>
            <a:r>
              <a:rPr lang="ru-RU" sz="2400" dirty="0" smtClean="0">
                <a:latin typeface="Times New Roman" panose="02020603050405020304" pitchFamily="18" charset="0"/>
                <a:cs typeface="Times New Roman" panose="02020603050405020304" pitchFamily="18" charset="0"/>
              </a:rPr>
              <a:t>Широкое </a:t>
            </a:r>
            <a:r>
              <a:rPr lang="ru-RU" sz="2400" dirty="0">
                <a:latin typeface="Times New Roman" panose="02020603050405020304" pitchFamily="18" charset="0"/>
                <a:cs typeface="Times New Roman" panose="02020603050405020304" pitchFamily="18" charset="0"/>
              </a:rPr>
              <a:t>применение для повышения коррозионной стойкости изделий из стали нашел процесс </a:t>
            </a:r>
            <a:r>
              <a:rPr lang="ru-RU" sz="2400" dirty="0" err="1">
                <a:latin typeface="Times New Roman" panose="02020603050405020304" pitchFamily="18" charset="0"/>
                <a:cs typeface="Times New Roman" panose="02020603050405020304" pitchFamily="18" charset="0"/>
              </a:rPr>
              <a:t>фосфотирования</a:t>
            </a:r>
            <a:r>
              <a:rPr lang="ru-RU" sz="2400" dirty="0">
                <a:latin typeface="Times New Roman" panose="02020603050405020304" pitchFamily="18" charset="0"/>
                <a:cs typeface="Times New Roman" panose="02020603050405020304" pitchFamily="18" charset="0"/>
              </a:rPr>
              <a:t>. Фосфатные покрытия представляют собой пленки из труднорастворимых солей железа и цинка</a:t>
            </a:r>
            <a:r>
              <a:rPr lang="ru-RU" sz="2400" dirty="0" smtClean="0">
                <a:latin typeface="Times New Roman" panose="02020603050405020304" pitchFamily="18" charset="0"/>
                <a:cs typeface="Times New Roman" panose="02020603050405020304" pitchFamily="18" charset="0"/>
              </a:rPr>
              <a:t>.</a:t>
            </a:r>
          </a:p>
          <a:p>
            <a:pPr algn="just"/>
            <a:r>
              <a:rPr lang="ru-RU" sz="2400" dirty="0" smtClean="0">
                <a:latin typeface="Times New Roman" panose="02020603050405020304" pitchFamily="18" charset="0"/>
                <a:cs typeface="Times New Roman" panose="02020603050405020304" pitchFamily="18" charset="0"/>
              </a:rPr>
              <a:t>   </a:t>
            </a:r>
            <a:r>
              <a:rPr lang="ru-RU" sz="2400" i="1" dirty="0" smtClean="0">
                <a:latin typeface="Times New Roman" panose="02020603050405020304" pitchFamily="18" charset="0"/>
                <a:cs typeface="Times New Roman" panose="02020603050405020304" pitchFamily="18" charset="0"/>
              </a:rPr>
              <a:t>Лакокрасочные </a:t>
            </a:r>
            <a:r>
              <a:rPr lang="ru-RU" sz="2400" i="1" dirty="0">
                <a:latin typeface="Times New Roman" panose="02020603050405020304" pitchFamily="18" charset="0"/>
                <a:cs typeface="Times New Roman" panose="02020603050405020304" pitchFamily="18" charset="0"/>
              </a:rPr>
              <a:t>покрытия</a:t>
            </a:r>
            <a:r>
              <a:rPr lang="ru-RU" sz="2400" dirty="0">
                <a:latin typeface="Times New Roman" panose="02020603050405020304" pitchFamily="18" charset="0"/>
                <a:cs typeface="Times New Roman" panose="02020603050405020304" pitchFamily="18" charset="0"/>
              </a:rPr>
              <a:t> из неметаллических покрытий находят наибольшее применение. Ассортимент лаков и красок в настоящее время насчитывает более 1000 наименований. К лакокрасочным материалам относятся олифа, краски, эмали, грунты, шпатлевки</a:t>
            </a:r>
            <a:r>
              <a:rPr lang="ru-RU"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04699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05"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Защита покрытий </a:t>
            </a:r>
            <a:r>
              <a:rPr lang="ru-RU" sz="3200" b="1" dirty="0" smtClean="0">
                <a:solidFill>
                  <a:schemeClr val="bg1"/>
                </a:solidFill>
              </a:rPr>
              <a:t>ВВТ </a:t>
            </a:r>
            <a:r>
              <a:rPr lang="ru-RU" sz="3200" b="1" dirty="0">
                <a:solidFill>
                  <a:schemeClr val="bg1"/>
                </a:solidFill>
                <a:cs typeface="Times New Roman" panose="02020603050405020304" pitchFamily="18" charset="0"/>
              </a:rPr>
              <a:t>постоянного действия </a:t>
            </a:r>
            <a:endParaRPr lang="ru-RU" sz="3200" b="1" dirty="0">
              <a:solidFill>
                <a:schemeClr val="bg1"/>
              </a:solidFill>
            </a:endParaRPr>
          </a:p>
        </p:txBody>
      </p:sp>
      <p:sp>
        <p:nvSpPr>
          <p:cNvPr id="2" name="Прямоугольник 1"/>
          <p:cNvSpPr/>
          <p:nvPr/>
        </p:nvSpPr>
        <p:spPr>
          <a:xfrm>
            <a:off x="405" y="491873"/>
            <a:ext cx="9128787" cy="6001643"/>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Покрытие </a:t>
            </a:r>
            <a:r>
              <a:rPr lang="ru-RU" sz="2400" dirty="0">
                <a:latin typeface="Times New Roman" panose="02020603050405020304" pitchFamily="18" charset="0"/>
                <a:cs typeface="Times New Roman" panose="02020603050405020304" pitchFamily="18" charset="0"/>
              </a:rPr>
              <a:t>полимерами является весьма эффективным методом защиты деталей, сборочных единиц и агрегатов от воздействия окружающей среды. Применяемые для этой цели полимеры весьма разнообразны: полиэтилен, полиизобутилен, </a:t>
            </a:r>
            <a:r>
              <a:rPr lang="ru-RU" sz="2400" dirty="0" err="1">
                <a:latin typeface="Times New Roman" panose="02020603050405020304" pitchFamily="18" charset="0"/>
                <a:cs typeface="Times New Roman" panose="02020603050405020304" pitchFamily="18" charset="0"/>
              </a:rPr>
              <a:t>полистироль</a:t>
            </a:r>
            <a:r>
              <a:rPr lang="ru-RU" sz="2400" dirty="0">
                <a:latin typeface="Times New Roman" panose="02020603050405020304" pitchFamily="18" charset="0"/>
                <a:cs typeface="Times New Roman" panose="02020603050405020304" pitchFamily="18" charset="0"/>
              </a:rPr>
              <a:t>, фторопласты, эпоксидные смолы и др. Полимерные пленки могут иметь толщину в несколько миллиметров. </a:t>
            </a:r>
          </a:p>
          <a:p>
            <a:pPr algn="just"/>
            <a:r>
              <a:rPr lang="ru-RU" sz="2400" dirty="0" smtClean="0">
                <a:latin typeface="Times New Roman" panose="02020603050405020304" pitchFamily="18" charset="0"/>
                <a:cs typeface="Times New Roman" panose="02020603050405020304" pitchFamily="18" charset="0"/>
              </a:rPr>
              <a:t>      Защитные </a:t>
            </a:r>
            <a:r>
              <a:rPr lang="ru-RU" sz="2400" dirty="0">
                <a:latin typeface="Times New Roman" panose="02020603050405020304" pitchFamily="18" charset="0"/>
                <a:cs typeface="Times New Roman" panose="02020603050405020304" pitchFamily="18" charset="0"/>
              </a:rPr>
              <a:t>термостойкие покрытия эффективно защищают металлы и сплавы от высокотемпературной коррозии в агрессивных средах (горячие газы, расплавы). В качестве таких покрытий используются как металлы, так и неметаллы (кремний, бор), оксиды, композиции на основе оксидов, силикаты, эмали, </a:t>
            </a:r>
            <a:r>
              <a:rPr lang="ru-RU" sz="2400" dirty="0" err="1">
                <a:latin typeface="Times New Roman" panose="02020603050405020304" pitchFamily="18" charset="0"/>
                <a:cs typeface="Times New Roman" panose="02020603050405020304" pitchFamily="18" charset="0"/>
              </a:rPr>
              <a:t>ситаллы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керметы</a:t>
            </a:r>
            <a:r>
              <a:rPr lang="ru-RU" sz="2400" dirty="0">
                <a:latin typeface="Times New Roman" panose="02020603050405020304" pitchFamily="18" charset="0"/>
                <a:cs typeface="Times New Roman" panose="02020603050405020304" pitchFamily="18" charset="0"/>
              </a:rPr>
              <a:t> (керамико-металлические композиции). Наиболее распространены эмалевые покрытия, применяемые для защиты черных металлов, алюминия и их сплавов. Это обусловлено простотой их получения, высокой химической стойкостью и относительно невысокой стоимостью.</a:t>
            </a:r>
          </a:p>
        </p:txBody>
      </p:sp>
    </p:spTree>
    <p:extLst>
      <p:ext uri="{BB962C8B-B14F-4D97-AF65-F5344CB8AC3E}">
        <p14:creationId xmlns:p14="http://schemas.microsoft.com/office/powerpoint/2010/main" val="3010139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Защита покрытий </a:t>
            </a:r>
            <a:r>
              <a:rPr lang="ru-RU" sz="3200" b="1" dirty="0">
                <a:solidFill>
                  <a:schemeClr val="bg1"/>
                </a:solidFill>
              </a:rPr>
              <a:t>ВВТ </a:t>
            </a:r>
            <a:r>
              <a:rPr lang="ru-RU" sz="3200" b="1" dirty="0" smtClean="0">
                <a:solidFill>
                  <a:schemeClr val="bg1"/>
                </a:solidFill>
                <a:cs typeface="Times New Roman" panose="02020603050405020304" pitchFamily="18" charset="0"/>
              </a:rPr>
              <a:t>временного </a:t>
            </a:r>
            <a:r>
              <a:rPr lang="ru-RU" sz="3200" b="1" dirty="0">
                <a:solidFill>
                  <a:schemeClr val="bg1"/>
                </a:solidFill>
                <a:cs typeface="Times New Roman" panose="02020603050405020304" pitchFamily="18" charset="0"/>
              </a:rPr>
              <a:t>действия </a:t>
            </a:r>
            <a:endParaRPr lang="ru-RU" sz="3200" b="1" dirty="0">
              <a:solidFill>
                <a:schemeClr val="bg1"/>
              </a:solidFill>
            </a:endParaRPr>
          </a:p>
        </p:txBody>
      </p:sp>
      <p:sp>
        <p:nvSpPr>
          <p:cNvPr id="2" name="Прямоугольник 1"/>
          <p:cNvSpPr/>
          <p:nvPr/>
        </p:nvSpPr>
        <p:spPr>
          <a:xfrm>
            <a:off x="405" y="491873"/>
            <a:ext cx="9128787" cy="6555641"/>
          </a:xfrm>
          <a:prstGeom prst="rect">
            <a:avLst/>
          </a:prstGeom>
        </p:spPr>
        <p:txBody>
          <a:bodyPr wrap="square">
            <a:spAutoFit/>
          </a:bodyPr>
          <a:lstStyle/>
          <a:p>
            <a:pPr algn="just">
              <a:lnSpc>
                <a:spcPts val="2400"/>
              </a:lnSpc>
            </a:pPr>
            <a:r>
              <a:rPr lang="ru-RU" sz="2400" dirty="0" smtClean="0">
                <a:latin typeface="Times New Roman" panose="02020603050405020304" pitchFamily="18" charset="0"/>
                <a:cs typeface="Times New Roman" panose="02020603050405020304" pitchFamily="18" charset="0"/>
              </a:rPr>
              <a:t>      Среди </a:t>
            </a:r>
            <a:r>
              <a:rPr lang="ru-RU" sz="2400" dirty="0">
                <a:latin typeface="Times New Roman" panose="02020603050405020304" pitchFamily="18" charset="0"/>
                <a:cs typeface="Times New Roman" panose="02020603050405020304" pitchFamily="18" charset="0"/>
              </a:rPr>
              <a:t>средств временной защиты широкое распространение получили замедлители коррозии. Замедлители коррозии снижают скорости коррозии путем введения их в коррозионную среду. Вещества, используемые в качестве замедлителей коррозии, называют </a:t>
            </a:r>
            <a:r>
              <a:rPr lang="ru-RU" sz="2400" i="1" dirty="0">
                <a:latin typeface="Times New Roman" panose="02020603050405020304" pitchFamily="18" charset="0"/>
                <a:cs typeface="Times New Roman" panose="02020603050405020304" pitchFamily="18" charset="0"/>
              </a:rPr>
              <a:t>ингибиторами</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just">
              <a:lnSpc>
                <a:spcPts val="2400"/>
              </a:lnSpc>
            </a:pPr>
            <a:r>
              <a:rPr lang="ru-RU" sz="2400" dirty="0" smtClean="0">
                <a:solidFill>
                  <a:srgbClr val="FF0000"/>
                </a:solidFill>
                <a:latin typeface="Times New Roman" panose="02020603050405020304" pitchFamily="18" charset="0"/>
                <a:cs typeface="Times New Roman" panose="02020603050405020304" pitchFamily="18" charset="0"/>
              </a:rPr>
              <a:t>Ингибитор </a:t>
            </a:r>
            <a:r>
              <a:rPr lang="ru-RU" sz="2400" dirty="0">
                <a:solidFill>
                  <a:srgbClr val="FF0000"/>
                </a:solidFill>
                <a:latin typeface="Times New Roman" panose="02020603050405020304" pitchFamily="18" charset="0"/>
                <a:cs typeface="Times New Roman" panose="02020603050405020304" pitchFamily="18" charset="0"/>
              </a:rPr>
              <a:t>коррозии — </a:t>
            </a:r>
            <a:r>
              <a:rPr lang="ru-RU" sz="2400" dirty="0">
                <a:latin typeface="Times New Roman" panose="02020603050405020304" pitchFamily="18" charset="0"/>
                <a:cs typeface="Times New Roman" panose="02020603050405020304" pitchFamily="18" charset="0"/>
              </a:rPr>
              <a:t>вещество, которое при введении в коррозионную среду </a:t>
            </a:r>
            <a:r>
              <a:rPr lang="ru-RU" sz="2400" dirty="0" smtClean="0">
                <a:latin typeface="Times New Roman" panose="02020603050405020304" pitchFamily="18" charset="0"/>
                <a:cs typeface="Times New Roman" panose="02020603050405020304" pitchFamily="18" charset="0"/>
              </a:rPr>
              <a:t>заметно </a:t>
            </a:r>
            <a:r>
              <a:rPr lang="ru-RU" sz="2400" dirty="0">
                <a:latin typeface="Times New Roman" panose="02020603050405020304" pitchFamily="18" charset="0"/>
                <a:cs typeface="Times New Roman" panose="02020603050405020304" pitchFamily="18" charset="0"/>
              </a:rPr>
              <a:t>снижает скорость коррозии </a:t>
            </a:r>
            <a:r>
              <a:rPr lang="ru-RU" sz="2400" dirty="0" smtClean="0">
                <a:latin typeface="Times New Roman" panose="02020603050405020304" pitchFamily="18" charset="0"/>
                <a:cs typeface="Times New Roman" panose="02020603050405020304" pitchFamily="18" charset="0"/>
              </a:rPr>
              <a:t>металла. Применение </a:t>
            </a:r>
            <a:r>
              <a:rPr lang="ru-RU" sz="2400" dirty="0">
                <a:latin typeface="Times New Roman" panose="02020603050405020304" pitchFamily="18" charset="0"/>
                <a:cs typeface="Times New Roman" panose="02020603050405020304" pitchFamily="18" charset="0"/>
              </a:rPr>
              <a:t>ингибиторов рационально в тех случаях, когда объем коррозионной среды не велик или этот объем постоянен и редко обновляется (система смазки агрегатов, система охлаждения и др</a:t>
            </a:r>
            <a:r>
              <a:rPr lang="ru-RU" sz="2400" dirty="0" smtClean="0">
                <a:latin typeface="Times New Roman" panose="02020603050405020304" pitchFamily="18" charset="0"/>
                <a:cs typeface="Times New Roman" panose="02020603050405020304" pitchFamily="18" charset="0"/>
              </a:rPr>
              <a:t>.).</a:t>
            </a:r>
          </a:p>
          <a:p>
            <a:pPr algn="just">
              <a:lnSpc>
                <a:spcPts val="2400"/>
              </a:lnSpc>
            </a:pPr>
            <a:r>
              <a:rPr lang="ru-RU" sz="2400" dirty="0" smtClean="0">
                <a:latin typeface="Times New Roman" panose="02020603050405020304" pitchFamily="18" charset="0"/>
                <a:cs typeface="Times New Roman" panose="02020603050405020304" pitchFamily="18" charset="0"/>
              </a:rPr>
              <a:t> </a:t>
            </a:r>
            <a:r>
              <a:rPr lang="ru-RU" sz="2400" dirty="0" smtClean="0">
                <a:solidFill>
                  <a:srgbClr val="FF0000"/>
                </a:solidFill>
                <a:latin typeface="Times New Roman" panose="02020603050405020304" pitchFamily="18" charset="0"/>
                <a:cs typeface="Times New Roman" panose="02020603050405020304" pitchFamily="18" charset="0"/>
              </a:rPr>
              <a:t>Электрохимическая </a:t>
            </a:r>
            <a:r>
              <a:rPr lang="ru-RU" sz="2400" dirty="0">
                <a:solidFill>
                  <a:srgbClr val="FF0000"/>
                </a:solidFill>
                <a:latin typeface="Times New Roman" panose="02020603050405020304" pitchFamily="18" charset="0"/>
                <a:cs typeface="Times New Roman" panose="02020603050405020304" pitchFamily="18" charset="0"/>
              </a:rPr>
              <a:t>защита </a:t>
            </a:r>
            <a:r>
              <a:rPr lang="ru-RU" sz="2400" dirty="0" smtClean="0">
                <a:latin typeface="Times New Roman" panose="02020603050405020304" pitchFamily="18" charset="0"/>
                <a:cs typeface="Times New Roman" panose="02020603050405020304" pitchFamily="18" charset="0"/>
              </a:rPr>
              <a:t>может </a:t>
            </a:r>
            <a:r>
              <a:rPr lang="ru-RU" sz="2400" dirty="0">
                <a:latin typeface="Times New Roman" panose="02020603050405020304" pitchFamily="18" charset="0"/>
                <a:cs typeface="Times New Roman" panose="02020603050405020304" pitchFamily="18" charset="0"/>
              </a:rPr>
              <a:t>замедлить или устранить коррозию трубопроводов, топливных баков и т.д. Существуют два метода электрохимической защиты: катодная и анодная защита</a:t>
            </a:r>
            <a:r>
              <a:rPr lang="ru-RU" sz="2400" dirty="0" smtClean="0">
                <a:latin typeface="Times New Roman" panose="02020603050405020304" pitchFamily="18" charset="0"/>
                <a:cs typeface="Times New Roman" panose="02020603050405020304" pitchFamily="18" charset="0"/>
              </a:rPr>
              <a:t>.</a:t>
            </a:r>
          </a:p>
          <a:p>
            <a:pPr algn="just">
              <a:lnSpc>
                <a:spcPts val="2400"/>
              </a:lnSpc>
            </a:pPr>
            <a:r>
              <a:rPr lang="ru-RU" sz="2400" dirty="0" smtClean="0">
                <a:latin typeface="Times New Roman" panose="02020603050405020304" pitchFamily="18" charset="0"/>
                <a:cs typeface="Times New Roman" panose="02020603050405020304" pitchFamily="18" charset="0"/>
              </a:rPr>
              <a:t>      </a:t>
            </a:r>
            <a:r>
              <a:rPr lang="ru-RU" sz="2400" i="1" dirty="0" smtClean="0">
                <a:latin typeface="Times New Roman" panose="02020603050405020304" pitchFamily="18" charset="0"/>
                <a:cs typeface="Times New Roman" panose="02020603050405020304" pitchFamily="18" charset="0"/>
              </a:rPr>
              <a:t>Катодная </a:t>
            </a:r>
            <a:r>
              <a:rPr lang="ru-RU" sz="2400" i="1" dirty="0">
                <a:latin typeface="Times New Roman" panose="02020603050405020304" pitchFamily="18" charset="0"/>
                <a:cs typeface="Times New Roman" panose="02020603050405020304" pitchFamily="18" charset="0"/>
              </a:rPr>
              <a:t>защита</a:t>
            </a:r>
            <a:r>
              <a:rPr lang="ru-RU" sz="2400" dirty="0">
                <a:latin typeface="Times New Roman" panose="02020603050405020304" pitchFamily="18" charset="0"/>
                <a:cs typeface="Times New Roman" panose="02020603050405020304" pitchFamily="18" charset="0"/>
              </a:rPr>
              <a:t>. При катодной защите металлические конструкции соединяются с посторонним анодом из более активного металла (протектор) или к источнику постоянного тока, который вызывает на поверхности защищаемого металла катодную поляризацию электродов микрогальванических пар. В результате анодные участки металла конструкции превращаются в катодные, а разрушению будет подвергаться присоединенный анод</a:t>
            </a:r>
            <a:r>
              <a:rPr lang="ru-RU" sz="2400" dirty="0" smtClean="0">
                <a:latin typeface="Times New Roman" panose="02020603050405020304" pitchFamily="18" charset="0"/>
                <a:cs typeface="Times New Roman" panose="02020603050405020304" pitchFamily="18" charset="0"/>
              </a:rPr>
              <a:t>.</a:t>
            </a:r>
          </a:p>
          <a:p>
            <a:pPr algn="just">
              <a:lnSpc>
                <a:spcPts val="2400"/>
              </a:lnSpc>
            </a:pP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8301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Защита покрытий </a:t>
            </a:r>
            <a:r>
              <a:rPr lang="ru-RU" sz="3200" b="1" dirty="0">
                <a:solidFill>
                  <a:schemeClr val="bg1"/>
                </a:solidFill>
              </a:rPr>
              <a:t>ВВТ </a:t>
            </a:r>
            <a:r>
              <a:rPr lang="ru-RU" sz="3200" b="1" dirty="0" smtClean="0">
                <a:solidFill>
                  <a:schemeClr val="bg1"/>
                </a:solidFill>
                <a:cs typeface="Times New Roman" panose="02020603050405020304" pitchFamily="18" charset="0"/>
              </a:rPr>
              <a:t>временного </a:t>
            </a:r>
            <a:r>
              <a:rPr lang="ru-RU" sz="3200" b="1" dirty="0">
                <a:solidFill>
                  <a:schemeClr val="bg1"/>
                </a:solidFill>
                <a:cs typeface="Times New Roman" panose="02020603050405020304" pitchFamily="18" charset="0"/>
              </a:rPr>
              <a:t>действия </a:t>
            </a:r>
            <a:endParaRPr lang="ru-RU" sz="3200" b="1" dirty="0">
              <a:solidFill>
                <a:schemeClr val="bg1"/>
              </a:solidFill>
            </a:endParaRPr>
          </a:p>
        </p:txBody>
      </p:sp>
      <p:sp>
        <p:nvSpPr>
          <p:cNvPr id="2" name="Прямоугольник 1"/>
          <p:cNvSpPr/>
          <p:nvPr/>
        </p:nvSpPr>
        <p:spPr>
          <a:xfrm>
            <a:off x="405" y="491873"/>
            <a:ext cx="9128787" cy="6093976"/>
          </a:xfrm>
          <a:prstGeom prst="rect">
            <a:avLst/>
          </a:prstGeom>
        </p:spPr>
        <p:txBody>
          <a:bodyPr wrap="square">
            <a:spAutoFit/>
          </a:bodyPr>
          <a:lstStyle/>
          <a:p>
            <a:pPr algn="just">
              <a:lnSpc>
                <a:spcPts val="2600"/>
              </a:lnSpc>
            </a:pPr>
            <a:r>
              <a:rPr lang="ru-RU" sz="2400" i="1" dirty="0">
                <a:latin typeface="Times New Roman" panose="02020603050405020304" pitchFamily="18" charset="0"/>
                <a:cs typeface="Times New Roman" panose="02020603050405020304" pitchFamily="18" charset="0"/>
              </a:rPr>
              <a:t>Анодная защита. </a:t>
            </a:r>
            <a:r>
              <a:rPr lang="ru-RU" sz="2400" dirty="0">
                <a:latin typeface="Times New Roman" panose="02020603050405020304" pitchFamily="18" charset="0"/>
                <a:cs typeface="Times New Roman" panose="02020603050405020304" pitchFamily="18" charset="0"/>
              </a:rPr>
              <a:t>Некоторые металлы, например, хром, никель, титан, сплавы железа, содержащие эти металлы, легко переходят в пассивное состояние, которое сохраняется в окислительных средах. Пассивные пленки поверхности металлов можно создать искусственно за счет анодной поляризации от внешнего источника электрической энергии, что может существенно сократить скорость коррозии. Такой вид борьбы с коррозией получил название анодной защиты. В отличие от катодной защиты положительный полюс источника тока при анодной защите присоединяется к защищаемому изделию, а катоды размещаются вблизи поверхности эксплуатируемых изделий. Анодную защиту целесообразно использовать, если изделие эксплуатируется в сильно агрессивных средах. </a:t>
            </a:r>
          </a:p>
          <a:p>
            <a:pPr algn="just">
              <a:lnSpc>
                <a:spcPts val="2600"/>
              </a:lnSpc>
            </a:pPr>
            <a:r>
              <a:rPr lang="ru-RU" sz="2400" dirty="0">
                <a:latin typeface="Times New Roman" panose="02020603050405020304" pitchFamily="18" charset="0"/>
                <a:cs typeface="Times New Roman" panose="02020603050405020304" pitchFamily="18" charset="0"/>
              </a:rPr>
              <a:t>    Из всего многообразия методов защиты изделий от коррозии при консервации ВВТ применяются методы нанесения защитных покрытий временного действия, статическое осушение воздуха в герметизированных объемах с применением в качестве </a:t>
            </a:r>
            <a:r>
              <a:rPr lang="ru-RU" sz="2400" dirty="0" err="1">
                <a:latin typeface="Times New Roman" panose="02020603050405020304" pitchFamily="18" charset="0"/>
                <a:cs typeface="Times New Roman" panose="02020603050405020304" pitchFamily="18" charset="0"/>
              </a:rPr>
              <a:t>влагопоглотителя</a:t>
            </a:r>
            <a:r>
              <a:rPr lang="ru-RU" sz="2400" dirty="0">
                <a:latin typeface="Times New Roman" panose="02020603050405020304" pitchFamily="18" charset="0"/>
                <a:cs typeface="Times New Roman" panose="02020603050405020304" pitchFamily="18" charset="0"/>
              </a:rPr>
              <a:t> силикагеля и их сочетания.</a:t>
            </a:r>
          </a:p>
        </p:txBody>
      </p:sp>
    </p:spTree>
    <p:extLst>
      <p:ext uri="{BB962C8B-B14F-4D97-AF65-F5344CB8AC3E}">
        <p14:creationId xmlns:p14="http://schemas.microsoft.com/office/powerpoint/2010/main" val="1932647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t>Цель, виды и методы хранения. Требования, предъявляемые к БТВТ, подлежащим постановке на хранение.</a:t>
            </a:r>
          </a:p>
          <a:p>
            <a:pPr algn="ctr"/>
            <a:endParaRPr lang="ru-RU" sz="2400" b="1" dirty="0"/>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2-й учебный вопрос</a:t>
            </a:r>
            <a:endParaRPr lang="ru-RU" sz="3200" b="1" dirty="0"/>
          </a:p>
        </p:txBody>
      </p:sp>
    </p:spTree>
    <p:extLst>
      <p:ext uri="{BB962C8B-B14F-4D97-AF65-F5344CB8AC3E}">
        <p14:creationId xmlns:p14="http://schemas.microsoft.com/office/powerpoint/2010/main" val="423785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692696"/>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ts val="3000"/>
              </a:lnSpc>
            </a:pPr>
            <a:r>
              <a:rPr lang="ru-RU" sz="3200" dirty="0"/>
              <a:t>Комплекс организационно-технических мероприятий включает в </a:t>
            </a:r>
            <a:r>
              <a:rPr lang="ru-RU" sz="3200" dirty="0" smtClean="0"/>
              <a:t>себя</a:t>
            </a:r>
            <a:endParaRPr lang="ru-RU" sz="3200" b="1" dirty="0"/>
          </a:p>
        </p:txBody>
      </p:sp>
      <p:sp>
        <p:nvSpPr>
          <p:cNvPr id="2" name="Прямоугольник 1"/>
          <p:cNvSpPr/>
          <p:nvPr/>
        </p:nvSpPr>
        <p:spPr>
          <a:xfrm>
            <a:off x="8113" y="764704"/>
            <a:ext cx="9152113" cy="6194966"/>
          </a:xfrm>
          <a:prstGeom prst="rect">
            <a:avLst/>
          </a:prstGeom>
        </p:spPr>
        <p:txBody>
          <a:bodyPr wrap="square">
            <a:spAutoFit/>
          </a:bodyPr>
          <a:lstStyle/>
          <a:p>
            <a:pPr algn="just">
              <a:lnSpc>
                <a:spcPts val="1900"/>
              </a:lnSpc>
            </a:pPr>
            <a:r>
              <a:rPr lang="ru-RU" sz="2400" dirty="0">
                <a:solidFill>
                  <a:srgbClr val="FF0000"/>
                </a:solidFill>
                <a:latin typeface="Times New Roman" panose="02020603050405020304" pitchFamily="18" charset="0"/>
                <a:cs typeface="Times New Roman" panose="02020603050405020304" pitchFamily="18" charset="0"/>
              </a:rPr>
              <a:t>Хранением называется </a:t>
            </a:r>
            <a:r>
              <a:rPr lang="ru-RU" sz="2400" dirty="0">
                <a:latin typeface="Times New Roman" panose="02020603050405020304" pitchFamily="18" charset="0"/>
                <a:cs typeface="Times New Roman" panose="02020603050405020304" pitchFamily="18" charset="0"/>
              </a:rPr>
              <a:t>содержание машин в технически исправном, полностью укомплектованном и специально подготовленном (законсервированном) состоянии, обеспечивающем длительную их сохранность и возможность приведения в боевую готовность в кратчайшие сроки.</a:t>
            </a:r>
          </a:p>
          <a:p>
            <a:pPr algn="just">
              <a:lnSpc>
                <a:spcPts val="1900"/>
              </a:lnSpc>
            </a:pPr>
            <a:r>
              <a:rPr lang="ru-RU" sz="2400" dirty="0">
                <a:solidFill>
                  <a:srgbClr val="FF0000"/>
                </a:solidFill>
                <a:latin typeface="Times New Roman" panose="02020603050405020304" pitchFamily="18" charset="0"/>
                <a:cs typeface="Times New Roman" panose="02020603050405020304" pitchFamily="18" charset="0"/>
              </a:rPr>
              <a:t>Хранение БТВТ </a:t>
            </a:r>
            <a:r>
              <a:rPr lang="ru-RU" sz="2400" dirty="0">
                <a:latin typeface="Times New Roman" panose="02020603050405020304" pitchFamily="18" charset="0"/>
                <a:cs typeface="Times New Roman" panose="02020603050405020304" pitchFamily="18" charset="0"/>
              </a:rPr>
              <a:t>- это период эксплуатации, при котором она не используется в определенном интервале времени, а постоянная боевая готовность ее поддерживается за счет применения способов и средств защиты от воздействия факторов внешней среды и выполнения комплекса организационно-технических </a:t>
            </a:r>
            <a:r>
              <a:rPr lang="ru-RU" sz="2400" dirty="0" smtClean="0">
                <a:latin typeface="Times New Roman" panose="02020603050405020304" pitchFamily="18" charset="0"/>
                <a:cs typeface="Times New Roman" panose="02020603050405020304" pitchFamily="18" charset="0"/>
              </a:rPr>
              <a:t>мероприятий:</a:t>
            </a:r>
            <a:endParaRPr lang="ru-RU" sz="2400" dirty="0">
              <a:latin typeface="Times New Roman" panose="02020603050405020304" pitchFamily="18" charset="0"/>
              <a:cs typeface="Times New Roman" panose="02020603050405020304" pitchFamily="18" charset="0"/>
            </a:endParaRPr>
          </a:p>
          <a:p>
            <a:pPr algn="just">
              <a:lnSpc>
                <a:spcPts val="1900"/>
              </a:lnSpc>
            </a:pPr>
            <a:r>
              <a:rPr lang="ru-RU" sz="2400" dirty="0" smtClean="0">
                <a:latin typeface="Times New Roman" panose="02020603050405020304" pitchFamily="18" charset="0"/>
                <a:cs typeface="Times New Roman" panose="02020603050405020304" pitchFamily="18" charset="0"/>
              </a:rPr>
              <a:t>1</a:t>
            </a:r>
            <a:r>
              <a:rPr lang="ru-RU" sz="2400" dirty="0">
                <a:latin typeface="Times New Roman" panose="02020603050405020304" pitchFamily="18" charset="0"/>
                <a:cs typeface="Times New Roman" panose="02020603050405020304" pitchFamily="18" charset="0"/>
              </a:rPr>
              <a:t>) постановку БТВ на хранение и ее обслуживание в процессе хранения в установленные сроки;</a:t>
            </a:r>
          </a:p>
          <a:p>
            <a:pPr algn="just">
              <a:lnSpc>
                <a:spcPts val="1900"/>
              </a:lnSpc>
            </a:pPr>
            <a:r>
              <a:rPr lang="ru-RU" sz="2400" dirty="0">
                <a:latin typeface="Times New Roman" panose="02020603050405020304" pitchFamily="18" charset="0"/>
                <a:cs typeface="Times New Roman" panose="02020603050405020304" pitchFamily="18" charset="0"/>
              </a:rPr>
              <a:t>2) разработку и осуществление мероприятий по сокращению сроков снятия ее с хранения;</a:t>
            </a:r>
          </a:p>
          <a:p>
            <a:pPr algn="just">
              <a:lnSpc>
                <a:spcPts val="1900"/>
              </a:lnSpc>
            </a:pPr>
            <a:r>
              <a:rPr lang="ru-RU" sz="2400" dirty="0">
                <a:latin typeface="Times New Roman" panose="02020603050405020304" pitchFamily="18" charset="0"/>
                <a:cs typeface="Times New Roman" panose="02020603050405020304" pitchFamily="18" charset="0"/>
              </a:rPr>
              <a:t>3) контроль за техническим состоянием БТВ и техники и качеством проводимых работ на ней, а также своевременное принятие мер по устранению обнаруженных недостатков;</a:t>
            </a:r>
          </a:p>
          <a:p>
            <a:pPr algn="just">
              <a:lnSpc>
                <a:spcPts val="1900"/>
              </a:lnSpc>
            </a:pPr>
            <a:r>
              <a:rPr lang="ru-RU" sz="2400" dirty="0">
                <a:latin typeface="Times New Roman" panose="02020603050405020304" pitchFamily="18" charset="0"/>
                <a:cs typeface="Times New Roman" panose="02020603050405020304" pitchFamily="18" charset="0"/>
              </a:rPr>
              <a:t>4) своевременное планирование, материально-техническое обеспечение и учет работ, проводимых по подготовке БТВ и техники к хранению, и ее обслуживание в процессе хранения;</a:t>
            </a:r>
          </a:p>
          <a:p>
            <a:pPr algn="just">
              <a:lnSpc>
                <a:spcPts val="1900"/>
              </a:lnSpc>
            </a:pPr>
            <a:r>
              <a:rPr lang="ru-RU" sz="2400" dirty="0">
                <a:latin typeface="Times New Roman" panose="02020603050405020304" pitchFamily="18" charset="0"/>
                <a:cs typeface="Times New Roman" panose="02020603050405020304" pitchFamily="18" charset="0"/>
              </a:rPr>
              <a:t>5) создание необходимых условий (строительство хранилищ, технологических линий обслуживания и др.) для качественного хранения и обслуживания БТВ и техники</a:t>
            </a:r>
            <a:r>
              <a:rPr lang="ru-RU" sz="2400" dirty="0" smtClean="0">
                <a:latin typeface="Times New Roman" panose="02020603050405020304" pitchFamily="18" charset="0"/>
                <a:cs typeface="Times New Roman" panose="02020603050405020304" pitchFamily="18" charset="0"/>
              </a:rPr>
              <a:t>.</a:t>
            </a:r>
          </a:p>
          <a:p>
            <a:pPr algn="just">
              <a:lnSpc>
                <a:spcPts val="1900"/>
              </a:lnSpc>
            </a:pPr>
            <a:r>
              <a:rPr lang="ru-RU" sz="2400" dirty="0" smtClean="0">
                <a:latin typeface="Times New Roman" panose="02020603050405020304" pitchFamily="18" charset="0"/>
                <a:cs typeface="Times New Roman" panose="02020603050405020304" pitchFamily="18" charset="0"/>
              </a:rPr>
              <a:t>       Машины, которые не планируется использовать по назначению более месяца, поступают на хранение.</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739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Цели </a:t>
            </a:r>
            <a:r>
              <a:rPr lang="ru-RU" sz="3200" b="1" dirty="0"/>
              <a:t>хранения</a:t>
            </a:r>
          </a:p>
        </p:txBody>
      </p:sp>
      <p:sp>
        <p:nvSpPr>
          <p:cNvPr id="2" name="Прямоугольник 1"/>
          <p:cNvSpPr/>
          <p:nvPr/>
        </p:nvSpPr>
        <p:spPr>
          <a:xfrm>
            <a:off x="0" y="563855"/>
            <a:ext cx="9152113" cy="5632311"/>
          </a:xfrm>
          <a:prstGeom prst="rect">
            <a:avLst/>
          </a:prstGeom>
        </p:spPr>
        <p:txBody>
          <a:bodyPr wrap="square">
            <a:spAutoFit/>
          </a:bodyPr>
          <a:lstStyle/>
          <a:p>
            <a:r>
              <a:rPr lang="ru-RU" sz="2400" dirty="0" smtClean="0">
                <a:solidFill>
                  <a:srgbClr val="FF0000"/>
                </a:solidFill>
                <a:latin typeface="Times New Roman" panose="02020603050405020304" pitchFamily="18" charset="0"/>
                <a:cs typeface="Times New Roman" panose="02020603050405020304" pitchFamily="18" charset="0"/>
              </a:rPr>
              <a:t>Планирование </a:t>
            </a:r>
            <a:r>
              <a:rPr lang="ru-RU" sz="2400" dirty="0">
                <a:solidFill>
                  <a:srgbClr val="FF0000"/>
                </a:solidFill>
                <a:latin typeface="Times New Roman" panose="02020603050405020304" pitchFamily="18" charset="0"/>
                <a:cs typeface="Times New Roman" panose="02020603050405020304" pitchFamily="18" charset="0"/>
              </a:rPr>
              <a:t>подготовки машин к хранению имеет целью:</a:t>
            </a:r>
          </a:p>
          <a:p>
            <a:r>
              <a:rPr lang="ru-RU" sz="2400" dirty="0">
                <a:latin typeface="Times New Roman" panose="02020603050405020304" pitchFamily="18" charset="0"/>
                <a:cs typeface="Times New Roman" panose="02020603050405020304" pitchFamily="18" charset="0"/>
              </a:rPr>
              <a:t>1) постановку машин на хранение в сроки, установленные приказом </a:t>
            </a:r>
            <a:r>
              <a:rPr lang="ru-RU" sz="2400" dirty="0" smtClean="0">
                <a:latin typeface="Times New Roman" panose="02020603050405020304" pitchFamily="18" charset="0"/>
                <a:cs typeface="Times New Roman" panose="02020603050405020304" pitchFamily="18" charset="0"/>
              </a:rPr>
              <a:t>МО РФ;</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2) своевременное и качественное выполнение работ по подготовке машин к хранению;</a:t>
            </a:r>
          </a:p>
          <a:p>
            <a:r>
              <a:rPr lang="ru-RU" sz="2400" dirty="0">
                <a:latin typeface="Times New Roman" panose="02020603050405020304" pitchFamily="18" charset="0"/>
                <a:cs typeface="Times New Roman" panose="02020603050405020304" pitchFamily="18" charset="0"/>
              </a:rPr>
              <a:t>3) своевременный контроль за состоянием машин при подготовке их к хранению;</a:t>
            </a:r>
          </a:p>
          <a:p>
            <a:r>
              <a:rPr lang="ru-RU" sz="2400" dirty="0">
                <a:latin typeface="Times New Roman" panose="02020603050405020304" pitchFamily="18" charset="0"/>
                <a:cs typeface="Times New Roman" panose="02020603050405020304" pitchFamily="18" charset="0"/>
              </a:rPr>
              <a:t>4) плавное обеспечение материальными средствами, необходимыми для постановки машин на хранение.</a:t>
            </a:r>
          </a:p>
          <a:p>
            <a:r>
              <a:rPr lang="ru-RU" sz="2400" dirty="0" smtClean="0">
                <a:latin typeface="Times New Roman" panose="02020603050405020304" pitchFamily="18" charset="0"/>
                <a:cs typeface="Times New Roman" panose="02020603050405020304" pitchFamily="18" charset="0"/>
              </a:rPr>
              <a:t>   Экипажи </a:t>
            </a:r>
            <a:r>
              <a:rPr lang="ru-RU" sz="2400" dirty="0">
                <a:latin typeface="Times New Roman" panose="02020603050405020304" pitchFamily="18" charset="0"/>
                <a:cs typeface="Times New Roman" panose="02020603050405020304" pitchFamily="18" charset="0"/>
              </a:rPr>
              <a:t>выполняют работы в соответствии с технологическими картами; карты разрабатывают командиры рот применительно к маркам машин, состоящих на вооружении роты, в соответствии с требованиями технических описаний и руководств по их техническому обслуживанию, хранению и инструкцией по эксплуатации этих машин.</a:t>
            </a:r>
          </a:p>
        </p:txBody>
      </p:sp>
    </p:spTree>
    <p:extLst>
      <p:ext uri="{BB962C8B-B14F-4D97-AF65-F5344CB8AC3E}">
        <p14:creationId xmlns:p14="http://schemas.microsoft.com/office/powerpoint/2010/main" val="71134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Виды </a:t>
            </a:r>
            <a:r>
              <a:rPr lang="ru-RU" sz="3200" b="1" dirty="0"/>
              <a:t>хранения</a:t>
            </a:r>
          </a:p>
        </p:txBody>
      </p:sp>
      <p:sp>
        <p:nvSpPr>
          <p:cNvPr id="2" name="Прямоугольник 1"/>
          <p:cNvSpPr/>
          <p:nvPr/>
        </p:nvSpPr>
        <p:spPr>
          <a:xfrm>
            <a:off x="0" y="563855"/>
            <a:ext cx="9152113" cy="6001643"/>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зависимости от длительности перерыва в использовании машин по назначению устанавливаются два вида хранения:</a:t>
            </a:r>
          </a:p>
          <a:p>
            <a:pPr algn="just"/>
            <a:r>
              <a:rPr lang="ru-RU" sz="2400" dirty="0">
                <a:latin typeface="Times New Roman" panose="02020603050405020304" pitchFamily="18" charset="0"/>
                <a:cs typeface="Times New Roman" panose="02020603050405020304" pitchFamily="18" charset="0"/>
              </a:rPr>
              <a:t>- кратковременное (до одного года);</a:t>
            </a:r>
          </a:p>
          <a:p>
            <a:pPr algn="just"/>
            <a:r>
              <a:rPr lang="ru-RU" sz="2400" dirty="0">
                <a:latin typeface="Times New Roman" panose="02020603050405020304" pitchFamily="18" charset="0"/>
                <a:cs typeface="Times New Roman" panose="02020603050405020304" pitchFamily="18" charset="0"/>
              </a:rPr>
              <a:t>- длительное (более одного года).</a:t>
            </a:r>
          </a:p>
          <a:p>
            <a:pPr algn="just"/>
            <a:r>
              <a:rPr lang="ru-RU" sz="2400" dirty="0">
                <a:latin typeface="Times New Roman" panose="02020603050405020304" pitchFamily="18" charset="0"/>
                <a:cs typeface="Times New Roman" panose="02020603050405020304" pitchFamily="18" charset="0"/>
              </a:rPr>
              <a:t>На кратковременное хранение ставятся машины, которые планируется ежегодно использовать в соответствии с планом боевой подготовки части.</a:t>
            </a:r>
          </a:p>
          <a:p>
            <a:pPr algn="just"/>
            <a:r>
              <a:rPr lang="ru-RU" sz="2400" dirty="0">
                <a:latin typeface="Times New Roman" panose="02020603050405020304" pitchFamily="18" charset="0"/>
                <a:cs typeface="Times New Roman" panose="02020603050405020304" pitchFamily="18" charset="0"/>
              </a:rPr>
              <a:t>На длительное хранение ставятся машины, как правило, новые или капитально отремонтированные. По особому указанию на длительное хранение могут ставиться машины боевой группы, которые ранее находились на кратковременном хранении. Запрещается ставить на длительное хранение машины, прошедшие средний ремонт.</a:t>
            </a:r>
          </a:p>
          <a:p>
            <a:pPr algn="just"/>
            <a:r>
              <a:rPr lang="ru-RU" sz="2400" dirty="0" smtClean="0">
                <a:latin typeface="Times New Roman" panose="02020603050405020304" pitchFamily="18" charset="0"/>
                <a:cs typeface="Times New Roman" panose="02020603050405020304" pitchFamily="18" charset="0"/>
              </a:rPr>
              <a:t>Новые </a:t>
            </a:r>
            <a:r>
              <a:rPr lang="ru-RU" sz="2400" dirty="0">
                <a:latin typeface="Times New Roman" panose="02020603050405020304" pitchFamily="18" charset="0"/>
                <a:cs typeface="Times New Roman" panose="02020603050405020304" pitchFamily="18" charset="0"/>
              </a:rPr>
              <a:t>или капитально отремонтированные машины, полученные непосредственно с заводов, становятся на длительное хранение в первую очередь взамен машин, имеющих наименьший запас хода.</a:t>
            </a:r>
          </a:p>
        </p:txBody>
      </p:sp>
    </p:spTree>
    <p:extLst>
      <p:ext uri="{BB962C8B-B14F-4D97-AF65-F5344CB8AC3E}">
        <p14:creationId xmlns:p14="http://schemas.microsoft.com/office/powerpoint/2010/main" val="2242520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Методы </a:t>
            </a:r>
            <a:r>
              <a:rPr lang="ru-RU" sz="3200" b="1" dirty="0"/>
              <a:t>хранения</a:t>
            </a:r>
          </a:p>
        </p:txBody>
      </p:sp>
      <p:sp>
        <p:nvSpPr>
          <p:cNvPr id="2" name="Прямоугольник 1"/>
          <p:cNvSpPr/>
          <p:nvPr/>
        </p:nvSpPr>
        <p:spPr>
          <a:xfrm>
            <a:off x="0" y="563855"/>
            <a:ext cx="9152113" cy="7109639"/>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При </a:t>
            </a:r>
            <a:r>
              <a:rPr lang="ru-RU" sz="2400" dirty="0">
                <a:latin typeface="Times New Roman" panose="02020603050405020304" pitchFamily="18" charset="0"/>
                <a:cs typeface="Times New Roman" panose="02020603050405020304" pitchFamily="18" charset="0"/>
              </a:rPr>
              <a:t>постановке на хранение машины могут быть законсервированы двумя методами:</a:t>
            </a:r>
          </a:p>
          <a:p>
            <a:pPr algn="just"/>
            <a:r>
              <a:rPr lang="ru-RU" sz="2400" dirty="0">
                <a:latin typeface="Times New Roman" panose="02020603050405020304" pitchFamily="18" charset="0"/>
                <a:cs typeface="Times New Roman" panose="02020603050405020304" pitchFamily="18" charset="0"/>
              </a:rPr>
              <a:t>1) консервация машин без герметизации с использованием консервационных смазок;</a:t>
            </a:r>
          </a:p>
          <a:p>
            <a:pPr algn="just"/>
            <a:r>
              <a:rPr lang="ru-RU" sz="2400" dirty="0">
                <a:latin typeface="Times New Roman" panose="02020603050405020304" pitchFamily="18" charset="0"/>
                <a:cs typeface="Times New Roman" panose="02020603050405020304" pitchFamily="18" charset="0"/>
              </a:rPr>
              <a:t>2) консервация машин с герметизацией и использованием </a:t>
            </a:r>
            <a:r>
              <a:rPr lang="ru-RU" sz="2400" dirty="0" err="1">
                <a:latin typeface="Times New Roman" panose="02020603050405020304" pitchFamily="18" charset="0"/>
                <a:cs typeface="Times New Roman" panose="02020603050405020304" pitchFamily="18" charset="0"/>
              </a:rPr>
              <a:t>влагопоглотителя</a:t>
            </a:r>
            <a:r>
              <a:rPr lang="ru-RU" sz="2400" dirty="0">
                <a:latin typeface="Times New Roman" panose="02020603050405020304" pitchFamily="18" charset="0"/>
                <a:cs typeface="Times New Roman" panose="02020603050405020304" pitchFamily="18" charset="0"/>
              </a:rPr>
              <a:t>.</a:t>
            </a:r>
          </a:p>
          <a:p>
            <a:pPr algn="just"/>
            <a:r>
              <a:rPr lang="ru-RU" sz="2400" dirty="0">
                <a:latin typeface="Times New Roman" panose="02020603050405020304" pitchFamily="18" charset="0"/>
                <a:cs typeface="Times New Roman" panose="02020603050405020304" pitchFamily="18" charset="0"/>
              </a:rPr>
              <a:t>Все машины кратковременного и длительного хранения, имеющие открытые корпуса, ставятся на хранение в хранилищах без герметизации.</a:t>
            </a:r>
          </a:p>
          <a:p>
            <a:pPr algn="just"/>
            <a:r>
              <a:rPr lang="ru-RU" sz="2400" dirty="0">
                <a:latin typeface="Times New Roman" panose="02020603050405020304" pitchFamily="18" charset="0"/>
                <a:cs typeface="Times New Roman" panose="02020603050405020304" pitchFamily="18" charset="0"/>
              </a:rPr>
              <a:t>Машины длительного хранения с закрытыми броневыми корпусами ставятся на хранение в хранилищах с герметизацией корпусов способом ПОЛУЧЕХОЛ или ЗАКЛЕЙКА. В отдельных случаях по решению командующего оперативного командования и согласованию с начальником ГБТУ МО РБ машины длительного хранения могут содержаться на открытых площадках или под навесами </a:t>
            </a:r>
            <a:r>
              <a:rPr lang="ru-RU" sz="2400" dirty="0" err="1">
                <a:latin typeface="Times New Roman" panose="02020603050405020304" pitchFamily="18" charset="0"/>
                <a:cs typeface="Times New Roman" panose="02020603050405020304" pitchFamily="18" charset="0"/>
              </a:rPr>
              <a:t>загерметизированным</a:t>
            </a:r>
            <a:r>
              <a:rPr lang="ru-RU" sz="2400" dirty="0">
                <a:latin typeface="Times New Roman" panose="02020603050405020304" pitchFamily="18" charset="0"/>
                <a:cs typeface="Times New Roman" panose="02020603050405020304" pitchFamily="18" charset="0"/>
              </a:rPr>
              <a:t> способом КОКОН (на срок 5 лет и более).</a:t>
            </a:r>
          </a:p>
          <a:p>
            <a:pPr algn="just"/>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142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43508" y="402113"/>
            <a:ext cx="8856984" cy="5976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200" b="1" dirty="0">
                <a:solidFill>
                  <a:srgbClr val="FF0000"/>
                </a:solidFill>
              </a:rPr>
              <a:t>Тема № </a:t>
            </a:r>
            <a:r>
              <a:rPr lang="ru-RU" sz="2200" b="1" dirty="0" smtClean="0">
                <a:solidFill>
                  <a:srgbClr val="FF0000"/>
                </a:solidFill>
              </a:rPr>
              <a:t>5.</a:t>
            </a:r>
          </a:p>
          <a:p>
            <a:pPr algn="ctr"/>
            <a:r>
              <a:rPr lang="ru-RU" sz="2400" b="1" dirty="0"/>
              <a:t>Техническое обслуживание боевой машины</a:t>
            </a:r>
            <a:r>
              <a:rPr lang="ru-RU" sz="2200" b="1" dirty="0" smtClean="0"/>
              <a:t>.</a:t>
            </a:r>
          </a:p>
          <a:p>
            <a:pPr algn="ctr"/>
            <a:r>
              <a:rPr lang="ru-RU" sz="2200" b="1" dirty="0" smtClean="0">
                <a:solidFill>
                  <a:srgbClr val="FF0000"/>
                </a:solidFill>
              </a:rPr>
              <a:t> Занятие 2.</a:t>
            </a:r>
          </a:p>
          <a:p>
            <a:pPr algn="ctr"/>
            <a:r>
              <a:rPr lang="ru-RU" sz="2200" b="1" dirty="0" smtClean="0"/>
              <a:t> </a:t>
            </a:r>
            <a:r>
              <a:rPr lang="ru-RU" sz="2400" b="1" dirty="0"/>
              <a:t>Необходимость и способы защиты бронетанкового вооружения и техники от воздействия окружающей среды. Цель, виды и методы хранения. Требования, предъявляемые к БТВТ, подлежащим постановке на хранение. Организация подготовки БТВТ к хранению и порядок хранения</a:t>
            </a:r>
            <a:r>
              <a:rPr lang="ru-RU" sz="2400" b="1" dirty="0" smtClean="0"/>
              <a:t>.</a:t>
            </a:r>
            <a:endParaRPr lang="ru-RU" sz="2200" b="1" dirty="0"/>
          </a:p>
        </p:txBody>
      </p:sp>
    </p:spTree>
    <p:extLst>
      <p:ext uri="{BB962C8B-B14F-4D97-AF65-F5344CB8AC3E}">
        <p14:creationId xmlns:p14="http://schemas.microsoft.com/office/powerpoint/2010/main" val="2512647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Требования предъявляемые к  хранению</a:t>
            </a:r>
          </a:p>
        </p:txBody>
      </p:sp>
      <p:pic>
        <p:nvPicPr>
          <p:cNvPr id="2050" name="Picture 2" descr="image-7.jpg (720×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 y="562371"/>
            <a:ext cx="9135887" cy="6295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944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t>Организация подготовки БТВТ к хранению и порядок хранения</a:t>
            </a:r>
            <a:r>
              <a:rPr lang="ru-RU" sz="2400" b="1" dirty="0" smtClean="0"/>
              <a:t>.</a:t>
            </a:r>
            <a:endParaRPr lang="ru-RU" sz="2400" b="1" dirty="0"/>
          </a:p>
          <a:p>
            <a:pPr algn="ctr"/>
            <a:endParaRPr lang="ru-RU" sz="2400" b="1" dirty="0"/>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3-й учебный вопрос</a:t>
            </a:r>
            <a:endParaRPr lang="ru-RU" sz="3200" b="1" dirty="0"/>
          </a:p>
        </p:txBody>
      </p:sp>
    </p:spTree>
    <p:extLst>
      <p:ext uri="{BB962C8B-B14F-4D97-AF65-F5344CB8AC3E}">
        <p14:creationId xmlns:p14="http://schemas.microsoft.com/office/powerpoint/2010/main" val="29728272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9005" y="15175"/>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Организация подготовки  к  хранению</a:t>
            </a:r>
            <a:endParaRPr lang="ru-RU" sz="3200" b="1" dirty="0"/>
          </a:p>
        </p:txBody>
      </p:sp>
      <p:sp>
        <p:nvSpPr>
          <p:cNvPr id="2" name="Прямоугольник 1"/>
          <p:cNvSpPr/>
          <p:nvPr/>
        </p:nvSpPr>
        <p:spPr>
          <a:xfrm>
            <a:off x="0" y="563855"/>
            <a:ext cx="9152113" cy="5978560"/>
          </a:xfrm>
          <a:prstGeom prst="rect">
            <a:avLst/>
          </a:prstGeom>
        </p:spPr>
        <p:txBody>
          <a:bodyPr wrap="square">
            <a:spAutoFit/>
          </a:bodyPr>
          <a:lstStyle/>
          <a:p>
            <a:pPr algn="ctr">
              <a:lnSpc>
                <a:spcPts val="2700"/>
              </a:lnSpc>
            </a:pPr>
            <a:r>
              <a:rPr lang="ru-RU" sz="2400" dirty="0" smtClean="0">
                <a:solidFill>
                  <a:srgbClr val="FF0000"/>
                </a:solidFill>
                <a:latin typeface="Times New Roman" panose="02020603050405020304" pitchFamily="18" charset="0"/>
                <a:cs typeface="Times New Roman" panose="02020603050405020304" pitchFamily="18" charset="0"/>
              </a:rPr>
              <a:t>Работы </a:t>
            </a:r>
            <a:r>
              <a:rPr lang="ru-RU" sz="2400" dirty="0">
                <a:solidFill>
                  <a:srgbClr val="FF0000"/>
                </a:solidFill>
                <a:latin typeface="Times New Roman" panose="02020603050405020304" pitchFamily="18" charset="0"/>
                <a:cs typeface="Times New Roman" panose="02020603050405020304" pitchFamily="18" charset="0"/>
              </a:rPr>
              <a:t>по подготовке машин к хранению планируются и выполняются в следующем порядке:</a:t>
            </a:r>
          </a:p>
          <a:p>
            <a:pPr algn="just">
              <a:lnSpc>
                <a:spcPts val="2700"/>
              </a:lnSpc>
            </a:pPr>
            <a:r>
              <a:rPr lang="ru-RU" sz="2400" dirty="0">
                <a:latin typeface="Times New Roman" panose="02020603050405020304" pitchFamily="18" charset="0"/>
                <a:cs typeface="Times New Roman" panose="02020603050405020304" pitchFamily="18" charset="0"/>
              </a:rPr>
              <a:t>1) проверяется техническое состояние машин, функционирование механизмов, приборов, систем и другого оборудования. В ходе выполнения этих работ устраняются все выявленные неисправности. При необходимости</a:t>
            </a:r>
          </a:p>
          <a:p>
            <a:pPr algn="just">
              <a:lnSpc>
                <a:spcPts val="2700"/>
              </a:lnSpc>
            </a:pPr>
            <a:r>
              <a:rPr lang="ru-RU" sz="2400" dirty="0" smtClean="0">
                <a:latin typeface="Times New Roman" panose="02020603050405020304" pitchFamily="18" charset="0"/>
                <a:cs typeface="Times New Roman" panose="02020603050405020304" pitchFamily="18" charset="0"/>
              </a:rPr>
              <a:t>состояние </a:t>
            </a:r>
            <a:r>
              <a:rPr lang="ru-RU" sz="2400" dirty="0">
                <a:latin typeface="Times New Roman" panose="02020603050405020304" pitchFamily="18" charset="0"/>
                <a:cs typeface="Times New Roman" panose="02020603050405020304" pitchFamily="18" charset="0"/>
              </a:rPr>
              <a:t>отдельных агрегатов и систем может проверяться пробегом машин в объеме 15 км для гусеничных и до 50 км для колесных машин;</a:t>
            </a:r>
          </a:p>
          <a:p>
            <a:pPr algn="just">
              <a:lnSpc>
                <a:spcPts val="2700"/>
              </a:lnSpc>
            </a:pPr>
            <a:r>
              <a:rPr lang="ru-RU" sz="2400" dirty="0">
                <a:latin typeface="Times New Roman" panose="02020603050405020304" pitchFamily="18" charset="0"/>
                <a:cs typeface="Times New Roman" panose="02020603050405020304" pitchFamily="18" charset="0"/>
              </a:rPr>
              <a:t>2) проводится обслуживание машин в объеме ТО-1 или ТО-2;</a:t>
            </a:r>
          </a:p>
          <a:p>
            <a:pPr algn="just">
              <a:lnSpc>
                <a:spcPts val="2700"/>
              </a:lnSpc>
            </a:pPr>
            <a:r>
              <a:rPr lang="ru-RU" sz="2400" dirty="0">
                <a:latin typeface="Times New Roman" panose="02020603050405020304" pitchFamily="18" charset="0"/>
                <a:cs typeface="Times New Roman" panose="02020603050405020304" pitchFamily="18" charset="0"/>
              </a:rPr>
              <a:t>3) в зависимости от установленных сроков хранения или наработки проводится замена ГСМ и </a:t>
            </a:r>
            <a:r>
              <a:rPr lang="ru-RU" sz="2400" dirty="0" err="1">
                <a:latin typeface="Times New Roman" panose="02020603050405020304" pitchFamily="18" charset="0"/>
                <a:cs typeface="Times New Roman" panose="02020603050405020304" pitchFamily="18" charset="0"/>
              </a:rPr>
              <a:t>спецжидкостей</a:t>
            </a:r>
            <a:r>
              <a:rPr lang="ru-RU" sz="2400" dirty="0">
                <a:latin typeface="Times New Roman" panose="02020603050405020304" pitchFamily="18" charset="0"/>
                <a:cs typeface="Times New Roman" panose="02020603050405020304" pitchFamily="18" charset="0"/>
              </a:rPr>
              <a:t>, окраска (подкраска) агрегатов, узлов и их консервация в объеме.</a:t>
            </a:r>
          </a:p>
          <a:p>
            <a:pPr algn="just">
              <a:lnSpc>
                <a:spcPts val="2700"/>
              </a:lnSpc>
            </a:pPr>
            <a:r>
              <a:rPr lang="ru-RU" sz="2400" dirty="0" smtClean="0">
                <a:latin typeface="Times New Roman" panose="02020603050405020304" pitchFamily="18" charset="0"/>
                <a:cs typeface="Times New Roman" panose="02020603050405020304" pitchFamily="18" charset="0"/>
              </a:rPr>
              <a:t>       Трудоемкость </a:t>
            </a:r>
            <a:r>
              <a:rPr lang="ru-RU" sz="2400" dirty="0">
                <a:latin typeface="Times New Roman" panose="02020603050405020304" pitchFamily="18" charset="0"/>
                <a:cs typeface="Times New Roman" panose="02020603050405020304" pitchFamily="18" charset="0"/>
              </a:rPr>
              <a:t>работ по подготовке машин к хранению определена приказом </a:t>
            </a:r>
            <a:r>
              <a:rPr lang="ru-RU" sz="2400" dirty="0" smtClean="0">
                <a:latin typeface="Times New Roman" panose="02020603050405020304" pitchFamily="18" charset="0"/>
                <a:cs typeface="Times New Roman" panose="02020603050405020304" pitchFamily="18" charset="0"/>
              </a:rPr>
              <a:t>МО РФ. </a:t>
            </a:r>
            <a:r>
              <a:rPr lang="ru-RU" sz="2400" dirty="0">
                <a:latin typeface="Times New Roman" panose="02020603050405020304" pitchFamily="18" charset="0"/>
                <a:cs typeface="Times New Roman" panose="02020603050405020304" pitchFamily="18" charset="0"/>
              </a:rPr>
              <a:t>Работы по подготовке машин к хранению выполняются экипажами с привлечением специалистов подразделений обслуживания и ремонта части</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030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9005" y="15175"/>
            <a:ext cx="9144000" cy="389489"/>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Требования </a:t>
            </a:r>
            <a:r>
              <a:rPr lang="ru-RU" sz="3200" b="1" dirty="0"/>
              <a:t>предъявляемые </a:t>
            </a:r>
            <a:r>
              <a:rPr lang="ru-RU" sz="3200" b="1" dirty="0" smtClean="0"/>
              <a:t>к  хранению</a:t>
            </a:r>
            <a:endParaRPr lang="ru-RU" sz="3200" b="1" dirty="0"/>
          </a:p>
        </p:txBody>
      </p:sp>
      <p:sp>
        <p:nvSpPr>
          <p:cNvPr id="2" name="Прямоугольник 1"/>
          <p:cNvSpPr/>
          <p:nvPr/>
        </p:nvSpPr>
        <p:spPr>
          <a:xfrm>
            <a:off x="4867" y="401989"/>
            <a:ext cx="9152113" cy="6555641"/>
          </a:xfrm>
          <a:prstGeom prst="rect">
            <a:avLst/>
          </a:prstGeom>
        </p:spPr>
        <p:txBody>
          <a:bodyPr wrap="square">
            <a:spAutoFit/>
          </a:bodyPr>
          <a:lstStyle/>
          <a:p>
            <a:pPr algn="just">
              <a:lnSpc>
                <a:spcPts val="2400"/>
              </a:lnSpc>
            </a:pPr>
            <a:r>
              <a:rPr lang="ru-RU" sz="2400" dirty="0" smtClean="0">
                <a:latin typeface="Times New Roman" panose="02020603050405020304" pitchFamily="18" charset="0"/>
                <a:cs typeface="Times New Roman" panose="02020603050405020304" pitchFamily="18" charset="0"/>
              </a:rPr>
              <a:t>        Подготовку </a:t>
            </a:r>
            <a:r>
              <a:rPr lang="ru-RU" sz="2400" dirty="0">
                <a:latin typeface="Times New Roman" panose="02020603050405020304" pitchFamily="18" charset="0"/>
                <a:cs typeface="Times New Roman" panose="02020603050405020304" pitchFamily="18" charset="0"/>
              </a:rPr>
              <a:t>машин к хранению, постановку на хранение и обслуживание машин в процессе хранения организует командир части и его заместитель по вооружению.</a:t>
            </a:r>
          </a:p>
          <a:p>
            <a:pPr algn="just">
              <a:lnSpc>
                <a:spcPts val="2400"/>
              </a:lnSpc>
            </a:pPr>
            <a:r>
              <a:rPr lang="ru-RU" sz="2400" dirty="0">
                <a:latin typeface="Times New Roman" panose="02020603050405020304" pitchFamily="18" charset="0"/>
                <a:cs typeface="Times New Roman" panose="02020603050405020304" pitchFamily="18" charset="0"/>
              </a:rPr>
              <a:t>Работами по подготовке машин к хранению руководят командиры подразделений и заместители командиров по </a:t>
            </a:r>
            <a:r>
              <a:rPr lang="ru-RU" sz="2400" dirty="0" smtClean="0">
                <a:latin typeface="Times New Roman" panose="02020603050405020304" pitchFamily="18" charset="0"/>
                <a:cs typeface="Times New Roman" panose="02020603050405020304" pitchFamily="18" charset="0"/>
              </a:rPr>
              <a:t>вооружению.</a:t>
            </a:r>
            <a:endParaRPr lang="ru-RU" sz="2400" dirty="0">
              <a:latin typeface="Times New Roman" panose="02020603050405020304" pitchFamily="18" charset="0"/>
              <a:cs typeface="Times New Roman" panose="02020603050405020304" pitchFamily="18" charset="0"/>
            </a:endParaRPr>
          </a:p>
          <a:p>
            <a:pPr algn="just">
              <a:lnSpc>
                <a:spcPts val="2400"/>
              </a:lnSpc>
            </a:pPr>
            <a:r>
              <a:rPr lang="ru-RU" sz="2400" dirty="0" smtClean="0">
                <a:latin typeface="Times New Roman" panose="02020603050405020304" pitchFamily="18" charset="0"/>
                <a:cs typeface="Times New Roman" panose="02020603050405020304" pitchFamily="18" charset="0"/>
              </a:rPr>
              <a:t>       Подготовкой </a:t>
            </a:r>
            <a:r>
              <a:rPr lang="ru-RU" sz="2400" dirty="0">
                <a:latin typeface="Times New Roman" panose="02020603050405020304" pitchFamily="18" charset="0"/>
                <a:cs typeface="Times New Roman" panose="02020603050405020304" pitchFamily="18" charset="0"/>
              </a:rPr>
              <a:t>к хранению вооружения, оптики, средств связи, электрооборудования, систем ППО и ПАЗ, инженерного и медицинского имущества, а также обеспечением запасными частями и ГСМ руководят начальники соответствующих служб.</a:t>
            </a:r>
          </a:p>
          <a:p>
            <a:pPr algn="just">
              <a:lnSpc>
                <a:spcPts val="2400"/>
              </a:lnSpc>
            </a:pPr>
            <a:r>
              <a:rPr lang="ru-RU" sz="2400" dirty="0" smtClean="0">
                <a:latin typeface="Times New Roman" panose="02020603050405020304" pitchFamily="18" charset="0"/>
                <a:cs typeface="Times New Roman" panose="02020603050405020304" pitchFamily="18" charset="0"/>
              </a:rPr>
              <a:t>       После </a:t>
            </a:r>
            <a:r>
              <a:rPr lang="ru-RU" sz="2400" dirty="0">
                <a:latin typeface="Times New Roman" panose="02020603050405020304" pitchFamily="18" charset="0"/>
                <a:cs typeface="Times New Roman" panose="02020603050405020304" pitchFamily="18" charset="0"/>
              </a:rPr>
              <a:t>проверки машин комиссией и устранения выявленных недостатков командир части дает разрешение на герметизацию машин длительного хранения.</a:t>
            </a:r>
          </a:p>
          <a:p>
            <a:pPr algn="just">
              <a:lnSpc>
                <a:spcPts val="2400"/>
              </a:lnSpc>
            </a:pPr>
            <a:r>
              <a:rPr lang="ru-RU" sz="2400" dirty="0" smtClean="0">
                <a:latin typeface="Times New Roman" panose="02020603050405020304" pitchFamily="18" charset="0"/>
                <a:cs typeface="Times New Roman" panose="02020603050405020304" pitchFamily="18" charset="0"/>
              </a:rPr>
              <a:t>       По </a:t>
            </a:r>
            <a:r>
              <a:rPr lang="ru-RU" sz="2400" dirty="0">
                <a:latin typeface="Times New Roman" panose="02020603050405020304" pitchFamily="18" charset="0"/>
                <a:cs typeface="Times New Roman" panose="02020603050405020304" pitchFamily="18" charset="0"/>
              </a:rPr>
              <a:t>окончании всех работ отдается приказ по части о постановке машин на хранение. В приказе указываются марки и все номера машин, поставленных на тот или иной вид хранения, а также выводы по результатам выполненных работ.</a:t>
            </a:r>
          </a:p>
          <a:p>
            <a:pPr algn="just">
              <a:lnSpc>
                <a:spcPts val="2400"/>
              </a:lnSpc>
            </a:pPr>
            <a:r>
              <a:rPr lang="ru-RU" sz="2400" dirty="0" smtClean="0">
                <a:latin typeface="Times New Roman" panose="02020603050405020304" pitchFamily="18" charset="0"/>
                <a:cs typeface="Times New Roman" panose="02020603050405020304" pitchFamily="18" charset="0"/>
              </a:rPr>
              <a:t>       Объем </a:t>
            </a:r>
            <a:r>
              <a:rPr lang="ru-RU" sz="2400" dirty="0">
                <a:latin typeface="Times New Roman" panose="02020603050405020304" pitchFamily="18" charset="0"/>
                <a:cs typeface="Times New Roman" panose="02020603050405020304" pitchFamily="18" charset="0"/>
              </a:rPr>
              <a:t>работ, выполненных при подготовке машин к кратковременному хранению, записывается в формуляры машин. Для машин длительного хранения объем работ записывается в формуляры и специальные журналы, которые ведутся на каждую машину.</a:t>
            </a:r>
          </a:p>
        </p:txBody>
      </p:sp>
    </p:spTree>
    <p:extLst>
      <p:ext uri="{BB962C8B-B14F-4D97-AF65-F5344CB8AC3E}">
        <p14:creationId xmlns:p14="http://schemas.microsoft.com/office/powerpoint/2010/main" val="6696433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Методы </a:t>
            </a:r>
            <a:r>
              <a:rPr lang="ru-RU" sz="3200" b="1" dirty="0"/>
              <a:t>хранения</a:t>
            </a:r>
          </a:p>
        </p:txBody>
      </p:sp>
      <p:pic>
        <p:nvPicPr>
          <p:cNvPr id="1026" name="Picture 2" descr="slide-30.jpg (1024×7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2" y="0"/>
            <a:ext cx="9134871" cy="681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768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Хранение БМП в боксах (хранилищах)</a:t>
            </a:r>
            <a:endParaRPr lang="ru-RU" sz="3200" b="1" dirty="0"/>
          </a:p>
        </p:txBody>
      </p:sp>
      <p:pic>
        <p:nvPicPr>
          <p:cNvPr id="4098" name="Picture 2" descr="021.jpg (963×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 y="549694"/>
            <a:ext cx="9135887" cy="6263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2708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113" y="0"/>
            <a:ext cx="9144000" cy="5486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Хранение БМП на открытых стоянках в парке</a:t>
            </a:r>
            <a:endParaRPr lang="ru-RU" sz="3200" b="1" dirty="0"/>
          </a:p>
        </p:txBody>
      </p:sp>
      <p:pic>
        <p:nvPicPr>
          <p:cNvPr id="8194" name="Picture 2" descr="432796.jpg (625×3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 y="548680"/>
            <a:ext cx="9135887" cy="630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1271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0055.jpg (1200×7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3" y="568152"/>
            <a:ext cx="9164909" cy="628984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0"/>
            <a:ext cx="9201216" cy="144878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Хранение </a:t>
            </a:r>
            <a:r>
              <a:rPr lang="ru-RU" sz="3200" b="1" dirty="0" smtClean="0"/>
              <a:t>не исправных БМП </a:t>
            </a:r>
            <a:r>
              <a:rPr lang="ru-RU" sz="3200" b="1" dirty="0" smtClean="0"/>
              <a:t>на открытых стоянках (БХВТ)</a:t>
            </a:r>
            <a:endParaRPr lang="ru-RU" sz="3200" b="1" dirty="0"/>
          </a:p>
        </p:txBody>
      </p:sp>
    </p:spTree>
    <p:extLst>
      <p:ext uri="{BB962C8B-B14F-4D97-AF65-F5344CB8AC3E}">
        <p14:creationId xmlns:p14="http://schemas.microsoft.com/office/powerpoint/2010/main" val="1760089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504056"/>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Организация </a:t>
            </a:r>
            <a:r>
              <a:rPr lang="ru-RU" sz="3200" b="1" dirty="0" smtClean="0"/>
              <a:t>снятия с  хранения</a:t>
            </a:r>
            <a:endParaRPr lang="ru-RU" sz="3200" dirty="0"/>
          </a:p>
        </p:txBody>
      </p:sp>
      <p:sp>
        <p:nvSpPr>
          <p:cNvPr id="2" name="Прямоугольник 1"/>
          <p:cNvSpPr/>
          <p:nvPr/>
        </p:nvSpPr>
        <p:spPr>
          <a:xfrm>
            <a:off x="0" y="504056"/>
            <a:ext cx="9144000" cy="6324808"/>
          </a:xfrm>
          <a:prstGeom prst="rect">
            <a:avLst/>
          </a:prstGeom>
        </p:spPr>
        <p:txBody>
          <a:bodyPr wrap="square">
            <a:spAutoFit/>
          </a:bodyPr>
          <a:lstStyle/>
          <a:p>
            <a:pPr algn="ctr">
              <a:lnSpc>
                <a:spcPts val="2700"/>
              </a:lnSpc>
            </a:pPr>
            <a:r>
              <a:rPr lang="ru-RU" sz="2400" b="1" dirty="0">
                <a:solidFill>
                  <a:srgbClr val="FF0000"/>
                </a:solidFill>
                <a:latin typeface="Times New Roman" panose="02020603050405020304" pitchFamily="18" charset="0"/>
                <a:cs typeface="Times New Roman" panose="02020603050405020304" pitchFamily="18" charset="0"/>
              </a:rPr>
              <a:t>Объем работ при снятии БТВТ с хранения и приведении в готовность к использованию по </a:t>
            </a:r>
            <a:r>
              <a:rPr lang="ru-RU" sz="2400" b="1" dirty="0" smtClean="0">
                <a:solidFill>
                  <a:srgbClr val="FF0000"/>
                </a:solidFill>
                <a:latin typeface="Times New Roman" panose="02020603050405020304" pitchFamily="18" charset="0"/>
                <a:cs typeface="Times New Roman" panose="02020603050405020304" pitchFamily="18" charset="0"/>
              </a:rPr>
              <a:t>назначению:</a:t>
            </a:r>
          </a:p>
          <a:p>
            <a:pPr algn="just">
              <a:lnSpc>
                <a:spcPts val="2700"/>
              </a:lnSpc>
            </a:pPr>
            <a:r>
              <a:rPr lang="ru-RU" sz="2400" dirty="0">
                <a:latin typeface="Times New Roman" panose="02020603050405020304" pitchFamily="18" charset="0"/>
                <a:cs typeface="Times New Roman" panose="02020603050405020304" pitchFamily="18" charset="0"/>
              </a:rPr>
              <a:t> разгерметизация; выгрузка силикагеля (если он был загружен); установка аккумуляторных батарей (отключение их от </a:t>
            </a:r>
            <a:r>
              <a:rPr lang="ru-RU" sz="2400" dirty="0" err="1">
                <a:latin typeface="Times New Roman" panose="02020603050405020304" pitchFamily="18" charset="0"/>
                <a:cs typeface="Times New Roman" panose="02020603050405020304" pitchFamily="18" charset="0"/>
              </a:rPr>
              <a:t>подзарядной</a:t>
            </a:r>
            <a:r>
              <a:rPr lang="ru-RU" sz="2400" dirty="0">
                <a:latin typeface="Times New Roman" panose="02020603050405020304" pitchFamily="18" charset="0"/>
                <a:cs typeface="Times New Roman" panose="02020603050405020304" pitchFamily="18" charset="0"/>
              </a:rPr>
              <a:t> сети); проверка заправки машины охлаждающей жидкостью и маслом; укладка и закрепление буксирных тросов, огнетушителя, оружия, противогазов и личных вещей экипажа; подготовка к пуску, пуск и прогрев двигателя; проверка внешним осмотром состояния ходовой части и крепления ЗИП снаружи машины; проверка исправности приборов освещения и дорожной сигнализации; проверка крепления вооружения по-походному; проверка работоспособности средств связи; проверка и подготовка к работе прибора ночного видения механика - водителя (в ночное время); проверка и регулировка давления воздуха в шинах (для колесных машин); </a:t>
            </a:r>
            <a:r>
              <a:rPr lang="ru-RU" sz="2400" dirty="0" err="1">
                <a:latin typeface="Times New Roman" panose="02020603050405020304" pitchFamily="18" charset="0"/>
                <a:cs typeface="Times New Roman" panose="02020603050405020304" pitchFamily="18" charset="0"/>
              </a:rPr>
              <a:t>расконсервация</a:t>
            </a:r>
            <a:r>
              <a:rPr lang="ru-RU" sz="2400" dirty="0">
                <a:latin typeface="Times New Roman" panose="02020603050405020304" pitchFamily="18" charset="0"/>
                <a:cs typeface="Times New Roman" panose="02020603050405020304" pitchFamily="18" charset="0"/>
              </a:rPr>
              <a:t> вооружения; проверка работоспособности комплекса ПТУР, системы управления огнем; выверка прицелов; приведение боекомплекта в окончательно снаряженный вид и загрузка его в машину; </a:t>
            </a:r>
          </a:p>
        </p:txBody>
      </p:sp>
    </p:spTree>
    <p:extLst>
      <p:ext uri="{BB962C8B-B14F-4D97-AF65-F5344CB8AC3E}">
        <p14:creationId xmlns:p14="http://schemas.microsoft.com/office/powerpoint/2010/main" val="39638850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504056"/>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a:t>Организация </a:t>
            </a:r>
            <a:r>
              <a:rPr lang="ru-RU" sz="3200" b="1" dirty="0" smtClean="0"/>
              <a:t>снятия с  хранения</a:t>
            </a:r>
            <a:endParaRPr lang="ru-RU" sz="3200" dirty="0"/>
          </a:p>
        </p:txBody>
      </p:sp>
      <p:sp>
        <p:nvSpPr>
          <p:cNvPr id="2" name="Прямоугольник 1"/>
          <p:cNvSpPr/>
          <p:nvPr/>
        </p:nvSpPr>
        <p:spPr>
          <a:xfrm>
            <a:off x="0" y="504056"/>
            <a:ext cx="9144000" cy="5632311"/>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проверка работоспособности приборов ночного видения; систем ППО, противоатомной защиты, системы коллективной защиты; дозаправка топливом, маслом и охлаждающей жидкостью; жидкостью бачков систем </a:t>
            </a:r>
            <a:r>
              <a:rPr lang="ru-RU" sz="2400" dirty="0" err="1">
                <a:latin typeface="Times New Roman" panose="02020603050405020304" pitchFamily="18" charset="0"/>
                <a:cs typeface="Times New Roman" panose="02020603050405020304" pitchFamily="18" charset="0"/>
              </a:rPr>
              <a:t>гидропневмоочистки</a:t>
            </a:r>
            <a:r>
              <a:rPr lang="ru-RU" sz="2400" dirty="0">
                <a:latin typeface="Times New Roman" panose="02020603050405020304" pitchFamily="18" charset="0"/>
                <a:cs typeface="Times New Roman" panose="02020603050405020304" pitchFamily="18" charset="0"/>
              </a:rPr>
              <a:t> приборов наблюдения и прицеливания; доукомплектование машины табельным имуществом; проверка работоспособности приводов </a:t>
            </a:r>
            <a:r>
              <a:rPr lang="ru-RU" sz="2400" dirty="0" err="1">
                <a:latin typeface="Times New Roman" panose="02020603050405020304" pitchFamily="18" charset="0"/>
                <a:cs typeface="Times New Roman" panose="02020603050405020304" pitchFamily="18" charset="0"/>
              </a:rPr>
              <a:t>волноотражательного</a:t>
            </a:r>
            <a:r>
              <a:rPr lang="ru-RU" sz="2400" dirty="0">
                <a:latin typeface="Times New Roman" panose="02020603050405020304" pitchFamily="18" charset="0"/>
                <a:cs typeface="Times New Roman" panose="02020603050405020304" pitchFamily="18" charset="0"/>
              </a:rPr>
              <a:t> щитка, заслонок и других механизмов, используемых при движении на плаву и водооткачивающих средств; устранение выявленных отказов и повреждений.</a:t>
            </a:r>
          </a:p>
          <a:p>
            <a:pPr algn="just"/>
            <a:r>
              <a:rPr lang="ru-RU" sz="2400" dirty="0">
                <a:latin typeface="Times New Roman" panose="02020603050405020304" pitchFamily="18" charset="0"/>
                <a:cs typeface="Times New Roman" panose="02020603050405020304" pitchFamily="18" charset="0"/>
              </a:rPr>
              <a:t>Работы выполняются экипажами машин (специалистами подразделений хранения) с привлечением специалистов ремонтно-восстановительных органов части и оборудования подвижных средств ТО и ремонта. Ответственность за подготовку машины к использованию по назначению несет командир отделения (экипажа, расчета).</a:t>
            </a:r>
          </a:p>
        </p:txBody>
      </p:sp>
    </p:spTree>
    <p:extLst>
      <p:ext uri="{BB962C8B-B14F-4D97-AF65-F5344CB8AC3E}">
        <p14:creationId xmlns:p14="http://schemas.microsoft.com/office/powerpoint/2010/main" val="2076910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909116" y="447055"/>
            <a:ext cx="7181751" cy="461665"/>
          </a:xfrm>
          <a:prstGeom prst="rect">
            <a:avLst/>
          </a:prstGeom>
          <a:solidFill>
            <a:srgbClr val="C00000"/>
          </a:solidFill>
          <a:ln w="57150" cmpd="thickThin">
            <a:noFill/>
            <a:miter lim="800000"/>
            <a:headEnd/>
            <a:tailEnd/>
          </a:ln>
        </p:spPr>
        <p:txBody>
          <a:bodyPr wrap="square">
            <a:spAutoFit/>
          </a:bodyPr>
          <a:lstStyle/>
          <a:p>
            <a:pPr algn="ctr"/>
            <a:r>
              <a:rPr lang="ru-RU" sz="2400" b="1" dirty="0" smtClean="0">
                <a:solidFill>
                  <a:srgbClr val="FFFF00"/>
                </a:solidFill>
              </a:rPr>
              <a:t>Контрольный опрос</a:t>
            </a:r>
            <a:endParaRPr lang="ru-RU" altLang="ru-RU" sz="2400" b="1" dirty="0">
              <a:solidFill>
                <a:srgbClr val="FFFF00"/>
              </a:solidFill>
            </a:endParaRPr>
          </a:p>
        </p:txBody>
      </p:sp>
      <p:sp>
        <p:nvSpPr>
          <p:cNvPr id="7" name="TextBox 6"/>
          <p:cNvSpPr txBox="1"/>
          <p:nvPr/>
        </p:nvSpPr>
        <p:spPr>
          <a:xfrm>
            <a:off x="0" y="1052736"/>
            <a:ext cx="9144000" cy="6494085"/>
          </a:xfrm>
          <a:prstGeom prst="rect">
            <a:avLst/>
          </a:prstGeom>
          <a:noFill/>
        </p:spPr>
        <p:txBody>
          <a:bodyPr wrap="square" rtlCol="0">
            <a:spAutoFit/>
          </a:bodyPr>
          <a:lstStyle/>
          <a:p>
            <a:pPr algn="just"/>
            <a:r>
              <a:rPr lang="ru-RU" sz="3200" b="1" dirty="0" smtClean="0">
                <a:solidFill>
                  <a:srgbClr val="FF0000"/>
                </a:solidFill>
              </a:rPr>
              <a:t>1 ВАРИАНТ:</a:t>
            </a:r>
            <a:r>
              <a:rPr lang="ru-RU" sz="3200" b="1" dirty="0" smtClean="0">
                <a:solidFill>
                  <a:schemeClr val="tx1">
                    <a:lumMod val="85000"/>
                    <a:lumOff val="15000"/>
                  </a:schemeClr>
                </a:solidFill>
              </a:rPr>
              <a:t> </a:t>
            </a:r>
            <a:r>
              <a:rPr lang="ru-RU" sz="3200" b="1" dirty="0"/>
              <a:t>Назначение, цель контрольного осмотра (КО), ежедневного технического обслуживания (ЕТО) и отводимое на него время</a:t>
            </a:r>
            <a:r>
              <a:rPr lang="ru-RU" sz="3200" b="1" dirty="0" smtClean="0">
                <a:effectLst>
                  <a:outerShdw blurRad="38100" dist="38100" dir="2700000" algn="tl">
                    <a:srgbClr val="000000">
                      <a:alpha val="43137"/>
                    </a:srgbClr>
                  </a:outerShdw>
                </a:effectLst>
              </a:rPr>
              <a:t>.</a:t>
            </a:r>
          </a:p>
          <a:p>
            <a:pPr algn="just"/>
            <a:endParaRPr lang="ru-RU" sz="3200" b="1" dirty="0" smtClean="0">
              <a:effectLst>
                <a:outerShdw blurRad="38100" dist="38100" dir="2700000" algn="tl">
                  <a:srgbClr val="000000">
                    <a:alpha val="43137"/>
                  </a:srgbClr>
                </a:outerShdw>
              </a:effectLst>
            </a:endParaRPr>
          </a:p>
          <a:p>
            <a:pPr algn="just"/>
            <a:r>
              <a:rPr lang="ru-RU" sz="3200" b="1" dirty="0" smtClean="0">
                <a:solidFill>
                  <a:srgbClr val="FF0000"/>
                </a:solidFill>
              </a:rPr>
              <a:t>2 </a:t>
            </a:r>
            <a:r>
              <a:rPr lang="ru-RU" sz="3200" b="1" dirty="0">
                <a:solidFill>
                  <a:srgbClr val="FF0000"/>
                </a:solidFill>
              </a:rPr>
              <a:t>ВАРИАНТ:</a:t>
            </a:r>
            <a:r>
              <a:rPr lang="ru-RU" sz="3200" b="1" dirty="0">
                <a:solidFill>
                  <a:schemeClr val="tx1">
                    <a:lumMod val="85000"/>
                    <a:lumOff val="15000"/>
                  </a:schemeClr>
                </a:solidFill>
              </a:rPr>
              <a:t> </a:t>
            </a:r>
            <a:r>
              <a:rPr lang="ru-RU" sz="3200" b="1" dirty="0"/>
              <a:t>Назначение, цель, периодичность, </a:t>
            </a:r>
            <a:r>
              <a:rPr lang="ru-RU" sz="3200" b="1" dirty="0" smtClean="0"/>
              <a:t>ТО-1,ТО-2</a:t>
            </a:r>
            <a:r>
              <a:rPr lang="ru-RU" sz="3200" b="1" dirty="0" smtClean="0">
                <a:effectLst>
                  <a:outerShdw blurRad="38100" dist="38100" dir="2700000" algn="tl">
                    <a:srgbClr val="000000">
                      <a:alpha val="43137"/>
                    </a:srgbClr>
                  </a:outerShdw>
                </a:effectLst>
              </a:rPr>
              <a:t>. </a:t>
            </a:r>
          </a:p>
          <a:p>
            <a:pPr algn="just"/>
            <a:endParaRPr lang="ru-RU" sz="3200" b="1" dirty="0">
              <a:effectLst>
                <a:outerShdw blurRad="38100" dist="38100" dir="2700000" algn="tl">
                  <a:srgbClr val="000000">
                    <a:alpha val="43137"/>
                  </a:srgbClr>
                </a:outerShdw>
              </a:effectLst>
            </a:endParaRPr>
          </a:p>
          <a:p>
            <a:pPr algn="just"/>
            <a:r>
              <a:rPr lang="ru-RU" sz="3200" b="1" dirty="0" smtClean="0">
                <a:solidFill>
                  <a:srgbClr val="FF0000"/>
                </a:solidFill>
              </a:rPr>
              <a:t>3 ВАРИАНТ:</a:t>
            </a:r>
            <a:r>
              <a:rPr lang="ru-RU" sz="3200" b="1" dirty="0" smtClean="0">
                <a:solidFill>
                  <a:schemeClr val="tx1">
                    <a:lumMod val="85000"/>
                    <a:lumOff val="15000"/>
                  </a:schemeClr>
                </a:solidFill>
              </a:rPr>
              <a:t> </a:t>
            </a:r>
            <a:r>
              <a:rPr lang="ru-RU" sz="3200" b="1" dirty="0"/>
              <a:t>Назначение </a:t>
            </a:r>
            <a:r>
              <a:rPr lang="ru-RU" sz="3200" b="1" dirty="0" smtClean="0"/>
              <a:t>эксплуатационной документации и что к ней </a:t>
            </a:r>
            <a:r>
              <a:rPr lang="ru-RU" sz="3200" b="1" dirty="0" smtClean="0">
                <a:cs typeface="Times New Roman" panose="02020603050405020304" pitchFamily="18" charset="0"/>
              </a:rPr>
              <a:t>относятся</a:t>
            </a:r>
            <a:r>
              <a:rPr lang="ru-RU" altLang="ru-RU" sz="3200" b="1" dirty="0" smtClean="0"/>
              <a:t>.</a:t>
            </a:r>
          </a:p>
          <a:p>
            <a:pPr algn="just"/>
            <a:endParaRPr lang="ru-RU" altLang="ru-RU" sz="3200" b="1" dirty="0" smtClean="0"/>
          </a:p>
          <a:p>
            <a:pPr algn="just"/>
            <a:r>
              <a:rPr lang="ru-RU" sz="3200" b="1" dirty="0" smtClean="0">
                <a:solidFill>
                  <a:srgbClr val="FF0000"/>
                </a:solidFill>
              </a:rPr>
              <a:t>4 </a:t>
            </a:r>
            <a:r>
              <a:rPr lang="ru-RU" sz="3200" b="1" dirty="0">
                <a:solidFill>
                  <a:srgbClr val="FF0000"/>
                </a:solidFill>
              </a:rPr>
              <a:t>ВАРИАНТ:</a:t>
            </a:r>
            <a:r>
              <a:rPr lang="ru-RU" sz="3200" b="1" dirty="0">
                <a:solidFill>
                  <a:schemeClr val="tx1">
                    <a:lumMod val="85000"/>
                    <a:lumOff val="15000"/>
                  </a:schemeClr>
                </a:solidFill>
              </a:rPr>
              <a:t> </a:t>
            </a:r>
            <a:r>
              <a:rPr lang="ru-RU" sz="3200" b="1" dirty="0" smtClean="0"/>
              <a:t>Что отражает формуляр машины и где он хранится</a:t>
            </a:r>
            <a:r>
              <a:rPr lang="ru-RU" altLang="ru-RU" sz="3200" b="1" dirty="0" smtClean="0"/>
              <a:t>.</a:t>
            </a:r>
            <a:endParaRPr lang="ru-RU" altLang="ru-RU" sz="3200" b="1" dirty="0"/>
          </a:p>
          <a:p>
            <a:pPr algn="just"/>
            <a:endParaRPr lang="ru-RU" sz="3200" b="1" dirty="0">
              <a:solidFill>
                <a:schemeClr val="tx1">
                  <a:lumMod val="85000"/>
                  <a:lumOff val="15000"/>
                </a:schemeClr>
              </a:solidFill>
            </a:endParaRPr>
          </a:p>
        </p:txBody>
      </p:sp>
    </p:spTree>
    <p:extLst>
      <p:ext uri="{BB962C8B-B14F-4D97-AF65-F5344CB8AC3E}">
        <p14:creationId xmlns:p14="http://schemas.microsoft.com/office/powerpoint/2010/main" val="27866295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1000100" y="571480"/>
            <a:ext cx="7181751" cy="1077218"/>
          </a:xfrm>
          <a:prstGeom prst="rect">
            <a:avLst/>
          </a:prstGeom>
          <a:solidFill>
            <a:srgbClr val="FF0000"/>
          </a:solidFill>
          <a:ln w="57150" cmpd="thickThin">
            <a:noFill/>
            <a:miter lim="800000"/>
            <a:headEnd/>
            <a:tailEnd/>
          </a:ln>
        </p:spPr>
        <p:txBody>
          <a:bodyPr wrap="square">
            <a:spAutoFit/>
          </a:bodyPr>
          <a:lstStyle/>
          <a:p>
            <a:pPr algn="ctr"/>
            <a:r>
              <a:rPr lang="ru-RU" altLang="ru-RU" sz="3200" b="1" dirty="0" smtClean="0">
                <a:solidFill>
                  <a:srgbClr val="FFFF66"/>
                </a:solidFill>
              </a:rPr>
              <a:t>Задание на самостоятельную подготовку  </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683568" y="1916832"/>
            <a:ext cx="8064896" cy="3600400"/>
          </a:xfrm>
        </p:spPr>
        <p:txBody>
          <a:bodyPr>
            <a:normAutofit/>
          </a:bodyPr>
          <a:lstStyle/>
          <a:p>
            <a:pPr lvl="0" algn="just"/>
            <a:r>
              <a:rPr lang="ru-RU" dirty="0"/>
              <a:t>Изучить материал данного занятия.</a:t>
            </a:r>
          </a:p>
          <a:p>
            <a:pPr lvl="0" algn="just"/>
            <a:r>
              <a:rPr lang="ru-RU" dirty="0"/>
              <a:t>Доработать </a:t>
            </a:r>
            <a:r>
              <a:rPr lang="ru-RU" dirty="0" smtClean="0"/>
              <a:t>конспект занятия, </a:t>
            </a:r>
            <a:r>
              <a:rPr lang="ru-RU" dirty="0"/>
              <a:t>используя перечень основных руководящих документов. </a:t>
            </a:r>
            <a:endParaRPr lang="ru-RU" dirty="0" smtClean="0"/>
          </a:p>
          <a:p>
            <a:pPr lvl="0" algn="just"/>
            <a:r>
              <a:rPr lang="ru-RU" dirty="0" smtClean="0"/>
              <a:t>Подготовиться </a:t>
            </a:r>
            <a:r>
              <a:rPr lang="ru-RU" dirty="0"/>
              <a:t>к опросу.</a:t>
            </a:r>
          </a:p>
          <a:p>
            <a:endParaRPr lang="ru-RU" dirty="0"/>
          </a:p>
        </p:txBody>
      </p:sp>
    </p:spTree>
    <p:extLst>
      <p:ext uri="{BB962C8B-B14F-4D97-AF65-F5344CB8AC3E}">
        <p14:creationId xmlns:p14="http://schemas.microsoft.com/office/powerpoint/2010/main" val="4069674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1" y="7432"/>
            <a:ext cx="9144000" cy="584775"/>
          </a:xfrm>
          <a:prstGeom prst="rect">
            <a:avLst/>
          </a:prstGeom>
          <a:solidFill>
            <a:srgbClr val="C00000"/>
          </a:solidFill>
          <a:ln w="57150" cmpd="thickThin">
            <a:noFill/>
            <a:miter lim="800000"/>
            <a:headEnd/>
            <a:tailEnd/>
          </a:ln>
        </p:spPr>
        <p:txBody>
          <a:bodyPr wrap="square">
            <a:spAutoFit/>
          </a:bodyPr>
          <a:lstStyle/>
          <a:p>
            <a:pPr algn="ctr"/>
            <a:r>
              <a:rPr lang="ru-RU" altLang="ru-RU" sz="3200" b="1" dirty="0" smtClean="0">
                <a:solidFill>
                  <a:srgbClr val="FFFF66"/>
                </a:solidFill>
              </a:rPr>
              <a:t>Учебные вопросы</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264703" y="908720"/>
            <a:ext cx="8614591" cy="2908801"/>
          </a:xfrm>
        </p:spPr>
        <p:txBody>
          <a:bodyPr>
            <a:noAutofit/>
          </a:bodyPr>
          <a:lstStyle/>
          <a:p>
            <a:pPr marL="0" indent="0" algn="just">
              <a:buNone/>
            </a:pPr>
            <a:r>
              <a:rPr lang="ru-RU" sz="2400" b="1" dirty="0"/>
              <a:t>1. Необходимость и способы защиты бронетанкового вооружения и техники от воздействия окружающей среды.</a:t>
            </a:r>
          </a:p>
          <a:p>
            <a:pPr marL="0" indent="0" algn="just">
              <a:buNone/>
            </a:pPr>
            <a:r>
              <a:rPr lang="ru-RU" sz="2400" b="1" dirty="0"/>
              <a:t>2. Цель, виды и методы хранения. Требования, предъявляемые к БТВТ, подлежащим постановке на хранение. </a:t>
            </a:r>
          </a:p>
          <a:p>
            <a:pPr marL="0" indent="0" algn="just">
              <a:buNone/>
            </a:pPr>
            <a:r>
              <a:rPr lang="ru-RU" sz="2400" b="1" dirty="0"/>
              <a:t>3. Организация подготовки БТВТ к хранению и порядок хранения.</a:t>
            </a:r>
          </a:p>
        </p:txBody>
      </p:sp>
      <p:sp>
        <p:nvSpPr>
          <p:cNvPr id="5" name="Rectangle 22"/>
          <p:cNvSpPr>
            <a:spLocks noChangeArrowheads="1"/>
          </p:cNvSpPr>
          <p:nvPr/>
        </p:nvSpPr>
        <p:spPr bwMode="auto">
          <a:xfrm>
            <a:off x="6087" y="4119260"/>
            <a:ext cx="9143999"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Рекомендованная литература</a:t>
            </a:r>
            <a:endParaRPr lang="ru-RU" altLang="ru-RU" sz="2400" b="1" dirty="0">
              <a:solidFill>
                <a:srgbClr val="FFCC00"/>
              </a:solidFill>
              <a:latin typeface="Arial" charset="0"/>
            </a:endParaRPr>
          </a:p>
        </p:txBody>
      </p:sp>
      <p:sp>
        <p:nvSpPr>
          <p:cNvPr id="2" name="Прямоугольник 1"/>
          <p:cNvSpPr/>
          <p:nvPr/>
        </p:nvSpPr>
        <p:spPr>
          <a:xfrm>
            <a:off x="660039" y="4581128"/>
            <a:ext cx="8136904" cy="1569660"/>
          </a:xfrm>
          <a:prstGeom prst="rect">
            <a:avLst/>
          </a:prstGeom>
        </p:spPr>
        <p:txBody>
          <a:bodyPr wrap="square">
            <a:spAutoFit/>
          </a:bodyPr>
          <a:lstStyle/>
          <a:p>
            <a:pPr lvl="0"/>
            <a:r>
              <a:rPr lang="ru-RU" sz="2400" b="1" dirty="0"/>
              <a:t>Техническое обслуживание и инструкция по эксплуатации БМП-2 </a:t>
            </a:r>
            <a:r>
              <a:rPr lang="ru-RU" sz="2400" b="1" dirty="0" err="1" smtClean="0"/>
              <a:t>ч.II</a:t>
            </a:r>
            <a:r>
              <a:rPr lang="ru-RU" sz="2400" b="1" dirty="0" smtClean="0"/>
              <a:t>, </a:t>
            </a:r>
            <a:r>
              <a:rPr lang="ru-RU" sz="2400" b="1" dirty="0" err="1" smtClean="0"/>
              <a:t>стр</a:t>
            </a:r>
            <a:r>
              <a:rPr lang="ru-RU" sz="2400" b="1" dirty="0"/>
              <a:t>: </a:t>
            </a:r>
            <a:r>
              <a:rPr lang="ru-RU" sz="2400" b="1" dirty="0" smtClean="0"/>
              <a:t>186-209;</a:t>
            </a:r>
          </a:p>
          <a:p>
            <a:pPr lvl="0"/>
            <a:r>
              <a:rPr lang="ru-RU" altLang="ru-RU" sz="2400" b="1" dirty="0"/>
              <a:t>«Эксплуатация бронетанкового вооружения и техники». - М. Военное издательство, 1989г. стр. 5-11, </a:t>
            </a:r>
            <a:r>
              <a:rPr lang="ru-RU" altLang="ru-RU" sz="2400" b="1" dirty="0" smtClean="0"/>
              <a:t>20-34.</a:t>
            </a:r>
            <a:endParaRPr lang="ru-RU" sz="2400" b="1" dirty="0"/>
          </a:p>
        </p:txBody>
      </p:sp>
    </p:spTree>
    <p:extLst>
      <p:ext uri="{BB962C8B-B14F-4D97-AF65-F5344CB8AC3E}">
        <p14:creationId xmlns:p14="http://schemas.microsoft.com/office/powerpoint/2010/main" val="2601986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654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t>Необходимость и способы защиты бронетанкового вооружения и техники от воздействия окружающей среды.</a:t>
            </a:r>
          </a:p>
        </p:txBody>
      </p:sp>
      <p:sp>
        <p:nvSpPr>
          <p:cNvPr id="7" name="Прямоугольник 6"/>
          <p:cNvSpPr/>
          <p:nvPr/>
        </p:nvSpPr>
        <p:spPr>
          <a:xfrm>
            <a:off x="0" y="214290"/>
            <a:ext cx="9144000" cy="792088"/>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1-й учебный вопрос</a:t>
            </a:r>
            <a:endParaRPr lang="ru-RU" sz="3200" b="1" dirty="0"/>
          </a:p>
        </p:txBody>
      </p:sp>
    </p:spTree>
    <p:extLst>
      <p:ext uri="{BB962C8B-B14F-4D97-AF65-F5344CB8AC3E}">
        <p14:creationId xmlns:p14="http://schemas.microsoft.com/office/powerpoint/2010/main" val="3602938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dirty="0"/>
              <a:t>ВЛИЯНИЯ ОКРУЖАЮЩЕЙ СРЕДЫ </a:t>
            </a:r>
            <a:r>
              <a:rPr lang="ru-RU" sz="3200" dirty="0" smtClean="0"/>
              <a:t>ВВТ</a:t>
            </a:r>
            <a:endParaRPr lang="ru-RU" sz="3200" b="1" dirty="0"/>
          </a:p>
        </p:txBody>
      </p:sp>
      <p:sp>
        <p:nvSpPr>
          <p:cNvPr id="2" name="Прямоугольник 1"/>
          <p:cNvSpPr/>
          <p:nvPr/>
        </p:nvSpPr>
        <p:spPr>
          <a:xfrm>
            <a:off x="405" y="491873"/>
            <a:ext cx="9128787" cy="5863144"/>
          </a:xfrm>
          <a:prstGeom prst="rect">
            <a:avLst/>
          </a:prstGeom>
        </p:spPr>
        <p:txBody>
          <a:bodyPr wrap="square">
            <a:spAutoFit/>
          </a:bodyPr>
          <a:lstStyle/>
          <a:p>
            <a:pPr algn="ctr">
              <a:lnSpc>
                <a:spcPts val="2500"/>
              </a:lnSpc>
            </a:pPr>
            <a:r>
              <a:rPr lang="ru-RU" sz="2400" dirty="0" smtClean="0">
                <a:latin typeface="Times New Roman" panose="02020603050405020304" pitchFamily="18" charset="0"/>
                <a:cs typeface="Times New Roman" panose="02020603050405020304" pitchFamily="18" charset="0"/>
              </a:rPr>
              <a:t> </a:t>
            </a:r>
            <a:r>
              <a:rPr lang="ru-RU" sz="2400" dirty="0">
                <a:solidFill>
                  <a:srgbClr val="FF0000"/>
                </a:solidFill>
                <a:latin typeface="Times New Roman" panose="02020603050405020304" pitchFamily="18" charset="0"/>
                <a:cs typeface="Times New Roman" panose="02020603050405020304" pitchFamily="18" charset="0"/>
              </a:rPr>
              <a:t>ОЦЕНКА ВЛИЯНИЯ ОКРУЖАЮЩЕЙ СРЕДЫ НА МЕТАЛЛИЧЕСКИЕ ИЗДЕЛИЯ </a:t>
            </a:r>
            <a:r>
              <a:rPr lang="ru-RU" sz="2400" dirty="0" smtClean="0">
                <a:solidFill>
                  <a:srgbClr val="FF0000"/>
                </a:solidFill>
                <a:latin typeface="Times New Roman" panose="02020603050405020304" pitchFamily="18" charset="0"/>
                <a:cs typeface="Times New Roman" panose="02020603050405020304" pitchFamily="18" charset="0"/>
              </a:rPr>
              <a:t>ВВТ </a:t>
            </a:r>
            <a:r>
              <a:rPr lang="ru-RU" sz="2400" dirty="0">
                <a:solidFill>
                  <a:srgbClr val="FF0000"/>
                </a:solidFill>
                <a:latin typeface="Times New Roman" panose="02020603050405020304" pitchFamily="18" charset="0"/>
                <a:cs typeface="Times New Roman" panose="02020603050405020304" pitchFamily="18" charset="0"/>
              </a:rPr>
              <a:t>И НЕКОТОРЫЕ МЕТОДЫ ЗАЩИТЫ ОТ ЕЕ </a:t>
            </a:r>
            <a:r>
              <a:rPr lang="ru-RU" sz="2400" dirty="0" smtClean="0">
                <a:solidFill>
                  <a:srgbClr val="FF0000"/>
                </a:solidFill>
                <a:latin typeface="Times New Roman" panose="02020603050405020304" pitchFamily="18" charset="0"/>
                <a:cs typeface="Times New Roman" panose="02020603050405020304" pitchFamily="18" charset="0"/>
              </a:rPr>
              <a:t>ВОЗДЕЙСТВИЯ</a:t>
            </a:r>
          </a:p>
          <a:p>
            <a:pPr algn="just">
              <a:lnSpc>
                <a:spcPts val="2500"/>
              </a:lnSpc>
            </a:pP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В работе дана оценка влияния окружающей среды на металлические изделия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Из проведенного анализа следует, что атмосфера различных районов местности, оказывает разное воздействие на изменение толщины цинкового покрытия. Одним из средств защиты от коррозии (разрушения) металла, является нанесения защитных покрытий. Проведенные сравнения защитных методов покрытия, позволяют сделать вывод, что их применение в 1,5-2 раза продлевает их срок службы изделий, по отношению к техники которая не подвергается защитной обработке. Одной из технологических проблем изготовление металла для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является повышение качества и прочности данного материала для его более долговременной работы, устойчивости против коррозии (старения).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эксплуатируется в основном в особых условиях. Рассмотрим влияние окружающей среды и проанализируем некоторые методы защиты от ее воздействия на металл.</a:t>
            </a:r>
          </a:p>
        </p:txBody>
      </p:sp>
    </p:spTree>
    <p:extLst>
      <p:ext uri="{BB962C8B-B14F-4D97-AF65-F5344CB8AC3E}">
        <p14:creationId xmlns:p14="http://schemas.microsoft.com/office/powerpoint/2010/main" val="2627440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83671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ts val="3000"/>
              </a:lnSpc>
            </a:pPr>
            <a:r>
              <a:rPr lang="ru-RU" sz="3200" dirty="0"/>
              <a:t>Влияние внешних воздействующих факторов на </a:t>
            </a:r>
            <a:r>
              <a:rPr lang="ru-RU" sz="3200" dirty="0" err="1"/>
              <a:t>сохраняемость</a:t>
            </a:r>
            <a:r>
              <a:rPr lang="ru-RU" sz="3200" dirty="0"/>
              <a:t> </a:t>
            </a:r>
            <a:r>
              <a:rPr lang="ru-RU" sz="3200" dirty="0" smtClean="0"/>
              <a:t>ВВТ</a:t>
            </a:r>
            <a:endParaRPr lang="ru-RU" sz="3200" b="1" dirty="0"/>
          </a:p>
        </p:txBody>
      </p:sp>
      <p:sp>
        <p:nvSpPr>
          <p:cNvPr id="2" name="Прямоугольник 1"/>
          <p:cNvSpPr/>
          <p:nvPr/>
        </p:nvSpPr>
        <p:spPr>
          <a:xfrm>
            <a:off x="0" y="824947"/>
            <a:ext cx="9128787" cy="6194966"/>
          </a:xfrm>
          <a:prstGeom prst="rect">
            <a:avLst/>
          </a:prstGeom>
        </p:spPr>
        <p:txBody>
          <a:bodyPr wrap="square">
            <a:spAutoFit/>
          </a:bodyPr>
          <a:lstStyle/>
          <a:p>
            <a:pPr algn="just">
              <a:lnSpc>
                <a:spcPts val="1900"/>
              </a:lnSpc>
            </a:pPr>
            <a:r>
              <a:rPr lang="ru-RU" sz="2400" dirty="0" smtClean="0">
                <a:latin typeface="Times New Roman" panose="02020603050405020304" pitchFamily="18" charset="0"/>
                <a:cs typeface="Times New Roman" panose="02020603050405020304" pitchFamily="18" charset="0"/>
              </a:rPr>
              <a:t>           При </a:t>
            </a:r>
            <a:r>
              <a:rPr lang="ru-RU" sz="2400" dirty="0">
                <a:latin typeface="Times New Roman" panose="02020603050405020304" pitchFamily="18" charset="0"/>
                <a:cs typeface="Times New Roman" panose="02020603050405020304" pitchFamily="18" charset="0"/>
              </a:rPr>
              <a:t>хранении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скорость процессов старения зависит от ряда факторов, главными из которых является окружающая среда, продолжительность и условия хранения. Важнейшими коррозионными факторами, обуславливаемыми климатом, являются температура и влажность воздуха, наличие туманов и содержание солей в воздухе. Окружающую атмосферу условно делят на три категории: сельскую, промышленную </a:t>
            </a:r>
            <a:r>
              <a:rPr lang="ru-RU" sz="2400" dirty="0" smtClean="0">
                <a:latin typeface="Times New Roman" panose="02020603050405020304" pitchFamily="18" charset="0"/>
                <a:cs typeface="Times New Roman" panose="02020603050405020304" pitchFamily="18" charset="0"/>
              </a:rPr>
              <a:t>(городскую)и </a:t>
            </a:r>
            <a:r>
              <a:rPr lang="ru-RU" sz="2400" dirty="0">
                <a:latin typeface="Times New Roman" panose="02020603050405020304" pitchFamily="18" charset="0"/>
                <a:cs typeface="Times New Roman" panose="02020603050405020304" pitchFamily="18" charset="0"/>
              </a:rPr>
              <a:t>морскую</a:t>
            </a:r>
            <a:r>
              <a:rPr lang="ru-RU" sz="2400" dirty="0" smtClean="0">
                <a:latin typeface="Times New Roman" panose="02020603050405020304" pitchFamily="18" charset="0"/>
                <a:cs typeface="Times New Roman" panose="02020603050405020304" pitchFamily="18" charset="0"/>
              </a:rPr>
              <a:t>.</a:t>
            </a:r>
          </a:p>
          <a:p>
            <a:pPr algn="just">
              <a:lnSpc>
                <a:spcPts val="1900"/>
              </a:lnSpc>
            </a:pPr>
            <a:r>
              <a:rPr lang="ru-RU" sz="2400" dirty="0" smtClean="0">
                <a:latin typeface="Times New Roman" panose="02020603050405020304" pitchFamily="18" charset="0"/>
                <a:cs typeface="Times New Roman" panose="02020603050405020304" pitchFamily="18" charset="0"/>
              </a:rPr>
              <a:t>           Действия </a:t>
            </a:r>
            <a:r>
              <a:rPr lang="ru-RU" sz="2400" dirty="0">
                <a:latin typeface="Times New Roman" panose="02020603050405020304" pitchFamily="18" charset="0"/>
                <a:cs typeface="Times New Roman" panose="02020603050405020304" pitchFamily="18" charset="0"/>
              </a:rPr>
              <a:t>повышенной и пониженной температуры ухудшает условия хранения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особенно при размещении их на открытых площадках, при этом происходят изменения физических свойств материалов, нарушаются линейные размеры деталей, изменяются размеры сопряжении, происходит деформация деталей из неоднородных материалов. Результаты воздействия тепла и холода зависят от суточного перепада температур. Действие тепла и холода может быть длительным и периодическим. При резких колебаниях температуры в течение суток на наружных и внутренних поверхностях деталей и агрегатов конденсируется влага, которая проникает в зазоры, трещины, поры, замерзает в них и за счет объемного расширения вызывает дальнейшее их увеличение и разрушение деталей. Образование льда в зазорах и сочленениях часто вызывает заклинивание агрегатов машин, при этом разрушается защитная пленка масла или краски, в результате чего происходит коррозия. Понижения и повышения температуры оказывает влияние и на детали из пластмасс, резины и других материалов, ухудшая их качество.</a:t>
            </a:r>
          </a:p>
        </p:txBody>
      </p:sp>
    </p:spTree>
    <p:extLst>
      <p:ext uri="{BB962C8B-B14F-4D97-AF65-F5344CB8AC3E}">
        <p14:creationId xmlns:p14="http://schemas.microsoft.com/office/powerpoint/2010/main" val="4274473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dirty="0"/>
              <a:t>Влажность </a:t>
            </a:r>
            <a:r>
              <a:rPr lang="ru-RU" sz="3200" dirty="0" smtClean="0"/>
              <a:t>воздуха</a:t>
            </a:r>
            <a:endParaRPr lang="ru-RU" sz="3200" b="1" dirty="0"/>
          </a:p>
        </p:txBody>
      </p:sp>
      <p:sp>
        <p:nvSpPr>
          <p:cNvPr id="2" name="Прямоугольник 1"/>
          <p:cNvSpPr/>
          <p:nvPr/>
        </p:nvSpPr>
        <p:spPr>
          <a:xfrm>
            <a:off x="-7708" y="404664"/>
            <a:ext cx="9128787" cy="6555641"/>
          </a:xfrm>
          <a:prstGeom prst="rect">
            <a:avLst/>
          </a:prstGeom>
        </p:spPr>
        <p:txBody>
          <a:bodyPr wrap="square">
            <a:spAutoFit/>
          </a:bodyPr>
          <a:lstStyle/>
          <a:p>
            <a:pPr algn="just">
              <a:lnSpc>
                <a:spcPts val="2800"/>
              </a:lnSpc>
            </a:pPr>
            <a:r>
              <a:rPr lang="ru-RU" sz="2400" dirty="0" smtClean="0">
                <a:latin typeface="Times New Roman" panose="02020603050405020304" pitchFamily="18" charset="0"/>
                <a:cs typeface="Times New Roman" panose="02020603050405020304" pitchFamily="18" charset="0"/>
              </a:rPr>
              <a:t>         При </a:t>
            </a:r>
            <a:r>
              <a:rPr lang="ru-RU" sz="2400" dirty="0">
                <a:latin typeface="Times New Roman" panose="02020603050405020304" pitchFamily="18" charset="0"/>
                <a:cs typeface="Times New Roman" panose="02020603050405020304" pitchFamily="18" charset="0"/>
              </a:rPr>
              <a:t>хранении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их поверхность соприкасается непосредственно с водой, являющейся продуктом конденсации влаги из атмосферы, и осадками, выпадающими в виде дождя и снега. Капли тумана или дождя в зависимости от района образования содержат в себе различные химические соединения солей, кислот, щелочей, газов и другие компоненты в различной концентрации. Попадая на поверхность металлов, они вызывают интенсивную коррозию. В связи с суточными изменениями температуры происходит увлажнение пыли на поверхности деталей и соответственно наращивание слоя пыли, которая ускоряет коррозию металлов. Пыль содействует развитию плесени. Воздействие метеорологических и климатических, а также различных комбинаций одновременного действия двух или нескольких факторов окружающей среды при хранении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снижают показатели надежности машин. </a:t>
            </a:r>
            <a:r>
              <a:rPr lang="ru-RU" sz="2400" dirty="0" smtClean="0">
                <a:latin typeface="Times New Roman" panose="02020603050405020304" pitchFamily="18" charset="0"/>
                <a:cs typeface="Times New Roman" panose="02020603050405020304" pitchFamily="18" charset="0"/>
              </a:rPr>
              <a:t>Таким </a:t>
            </a:r>
            <a:r>
              <a:rPr lang="ru-RU" sz="2400" dirty="0">
                <a:latin typeface="Times New Roman" panose="02020603050405020304" pitchFamily="18" charset="0"/>
                <a:cs typeface="Times New Roman" panose="02020603050405020304" pitchFamily="18" charset="0"/>
              </a:rPr>
              <a:t>образом, для поддержания готовности </a:t>
            </a:r>
            <a:r>
              <a:rPr lang="ru-RU" sz="2400" dirty="0" smtClean="0">
                <a:latin typeface="Times New Roman" panose="02020603050405020304" pitchFamily="18" charset="0"/>
                <a:cs typeface="Times New Roman" panose="02020603050405020304" pitchFamily="18" charset="0"/>
              </a:rPr>
              <a:t>ВВТ, </a:t>
            </a:r>
            <a:r>
              <a:rPr lang="ru-RU" sz="2400" dirty="0">
                <a:latin typeface="Times New Roman" panose="02020603050405020304" pitchFamily="18" charset="0"/>
                <a:cs typeface="Times New Roman" panose="02020603050405020304" pitchFamily="18" charset="0"/>
              </a:rPr>
              <a:t>находящихся на хранении, необходимо проводить комплекс защитных мероприятий для ограничения действия выше рассмотренных факторов.</a:t>
            </a:r>
          </a:p>
        </p:txBody>
      </p:sp>
    </p:spTree>
    <p:extLst>
      <p:ext uri="{BB962C8B-B14F-4D97-AF65-F5344CB8AC3E}">
        <p14:creationId xmlns:p14="http://schemas.microsoft.com/office/powerpoint/2010/main" val="3352130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13" y="0"/>
            <a:ext cx="9144000" cy="476672"/>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dirty="0"/>
              <a:t>Методы и средства защиты </a:t>
            </a:r>
            <a:r>
              <a:rPr lang="ru-RU" sz="3200" dirty="0" smtClean="0"/>
              <a:t>ВВТ</a:t>
            </a:r>
            <a:endParaRPr lang="ru-RU" sz="3200" b="1" dirty="0"/>
          </a:p>
        </p:txBody>
      </p:sp>
      <p:sp>
        <p:nvSpPr>
          <p:cNvPr id="2" name="Прямоугольник 1"/>
          <p:cNvSpPr/>
          <p:nvPr/>
        </p:nvSpPr>
        <p:spPr>
          <a:xfrm>
            <a:off x="405" y="491873"/>
            <a:ext cx="9128787" cy="6303136"/>
          </a:xfrm>
          <a:prstGeom prst="rect">
            <a:avLst/>
          </a:prstGeom>
        </p:spPr>
        <p:txBody>
          <a:bodyPr wrap="square">
            <a:spAutoFit/>
          </a:bodyPr>
          <a:lstStyle/>
          <a:p>
            <a:pPr algn="just">
              <a:lnSpc>
                <a:spcPts val="2100"/>
              </a:lnSpc>
            </a:pPr>
            <a:r>
              <a:rPr lang="ru-RU" sz="24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Рост </a:t>
            </a:r>
            <a:r>
              <a:rPr lang="ru-RU" sz="2800" dirty="0">
                <a:latin typeface="Times New Roman" panose="02020603050405020304" pitchFamily="18" charset="0"/>
                <a:cs typeface="Times New Roman" panose="02020603050405020304" pitchFamily="18" charset="0"/>
              </a:rPr>
              <a:t>загрязнения окружающей среды, использование более тонкой листовой стали при изготовлении машин, применение агрессивно-коррозионных веществ для предотвращения гололедицы на дорогах и целый ряд других факторов выдвинули задачу защиты </a:t>
            </a:r>
            <a:r>
              <a:rPr lang="ru-RU" sz="2800" dirty="0" smtClean="0">
                <a:latin typeface="Times New Roman" panose="02020603050405020304" pitchFamily="18" charset="0"/>
                <a:cs typeface="Times New Roman" panose="02020603050405020304" pitchFamily="18" charset="0"/>
              </a:rPr>
              <a:t>ВВТ </a:t>
            </a:r>
            <a:r>
              <a:rPr lang="ru-RU" sz="2800" dirty="0">
                <a:latin typeface="Times New Roman" panose="02020603050405020304" pitchFamily="18" charset="0"/>
                <a:cs typeface="Times New Roman" panose="02020603050405020304" pitchFamily="18" charset="0"/>
              </a:rPr>
              <a:t>от коррозии в число </a:t>
            </a:r>
            <a:r>
              <a:rPr lang="ru-RU" sz="2800" dirty="0" smtClean="0">
                <a:latin typeface="Times New Roman" panose="02020603050405020304" pitchFamily="18" charset="0"/>
                <a:cs typeface="Times New Roman" panose="02020603050405020304" pitchFamily="18" charset="0"/>
              </a:rPr>
              <a:t>важнейших. </a:t>
            </a:r>
            <a:r>
              <a:rPr lang="ru-RU" sz="2800" dirty="0">
                <a:latin typeface="Times New Roman" panose="02020603050405020304" pitchFamily="18" charset="0"/>
                <a:cs typeface="Times New Roman" panose="02020603050405020304" pitchFamily="18" charset="0"/>
              </a:rPr>
              <a:t>При выполнении работ по постановке машин на хранение для защиты их от коррозионных поражений производят внутреннюю консервацию рабочих поверхностей деталей двигателей и агрегатов трансмиссии и наружную консервацию деталей и агрегатов машин</a:t>
            </a:r>
            <a:r>
              <a:rPr lang="ru-RU" sz="2800" dirty="0" smtClean="0">
                <a:latin typeface="Times New Roman" panose="02020603050405020304" pitchFamily="18" charset="0"/>
                <a:cs typeface="Times New Roman" panose="02020603050405020304" pitchFamily="18" charset="0"/>
              </a:rPr>
              <a:t>.</a:t>
            </a:r>
          </a:p>
          <a:p>
            <a:pPr algn="just">
              <a:lnSpc>
                <a:spcPts val="2100"/>
              </a:lnSpc>
            </a:pPr>
            <a:r>
              <a:rPr lang="ru-RU" sz="2800" dirty="0" smtClean="0">
                <a:latin typeface="Times New Roman" panose="02020603050405020304" pitchFamily="18" charset="0"/>
                <a:cs typeface="Times New Roman" panose="02020603050405020304" pitchFamily="18" charset="0"/>
              </a:rPr>
              <a:t>      Защита </a:t>
            </a:r>
            <a:r>
              <a:rPr lang="ru-RU" sz="2800" dirty="0">
                <a:latin typeface="Times New Roman" panose="02020603050405020304" pitchFamily="18" charset="0"/>
                <a:cs typeface="Times New Roman" panose="02020603050405020304" pitchFamily="18" charset="0"/>
              </a:rPr>
              <a:t>от коррозии — комплекс мероприятий, направленных на предотвращение и ингибирование коррозионных процессов, сохранение и поддержание работоспособности сборочных единиц и агрегатов машин, оборудования и сооружений в требуемый период эксплуатации. Применяемые в настоящее время методы защиты от коррозии разнообразны, выбор их представляет нелегкую задачу, требует знаний вопросов теории коррозии и наличия практического опыта. При разработке мер защиты от коррозии необходимо учитывать конкретные условия эксплуатации, а также вопросы экономии. </a:t>
            </a:r>
          </a:p>
        </p:txBody>
      </p:sp>
    </p:spTree>
    <p:extLst>
      <p:ext uri="{BB962C8B-B14F-4D97-AF65-F5344CB8AC3E}">
        <p14:creationId xmlns:p14="http://schemas.microsoft.com/office/powerpoint/2010/main" val="3840551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14024</TotalTime>
  <Words>2698</Words>
  <Application>Microsoft Office PowerPoint</Application>
  <PresentationFormat>Экран (4:3)</PresentationFormat>
  <Paragraphs>132</Paragraphs>
  <Slides>30</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Admin</cp:lastModifiedBy>
  <cp:revision>322</cp:revision>
  <cp:lastPrinted>2020-10-28T02:45:01Z</cp:lastPrinted>
  <dcterms:modified xsi:type="dcterms:W3CDTF">2024-11-10T23:32:45Z</dcterms:modified>
</cp:coreProperties>
</file>