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340" r:id="rId7"/>
    <p:sldId id="346" r:id="rId8"/>
    <p:sldId id="345" r:id="rId9"/>
    <p:sldId id="305" r:id="rId10"/>
    <p:sldId id="306" r:id="rId11"/>
    <p:sldId id="307" r:id="rId12"/>
    <p:sldId id="308" r:id="rId13"/>
    <p:sldId id="309" r:id="rId14"/>
    <p:sldId id="275" r:id="rId15"/>
    <p:sldId id="278" r:id="rId16"/>
    <p:sldId id="312" r:id="rId17"/>
    <p:sldId id="313" r:id="rId18"/>
    <p:sldId id="314" r:id="rId19"/>
    <p:sldId id="315" r:id="rId20"/>
    <p:sldId id="316" r:id="rId21"/>
    <p:sldId id="333" r:id="rId22"/>
    <p:sldId id="334" r:id="rId23"/>
    <p:sldId id="335" r:id="rId24"/>
    <p:sldId id="336" r:id="rId25"/>
    <p:sldId id="317" r:id="rId26"/>
    <p:sldId id="337" r:id="rId27"/>
    <p:sldId id="338" r:id="rId28"/>
    <p:sldId id="339" r:id="rId29"/>
    <p:sldId id="310" r:id="rId30"/>
    <p:sldId id="342" r:id="rId31"/>
    <p:sldId id="343" r:id="rId32"/>
    <p:sldId id="344" r:id="rId33"/>
    <p:sldId id="269" r:id="rId34"/>
    <p:sldId id="273" r:id="rId35"/>
    <p:sldId id="341" r:id="rId36"/>
    <p:sldId id="27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237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30882-6F7F-457A-B08D-C80F593392AF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97A5A20-0555-4C31-9A02-0F0BCC1E170D}">
      <dgm:prSet/>
      <dgm:spPr/>
      <dgm:t>
        <a:bodyPr/>
        <a:lstStyle/>
        <a:p>
          <a:pPr algn="just" rtl="0"/>
          <a:r>
            <a:rPr lang="ru-RU" dirty="0" smtClean="0"/>
            <a:t>Современное международное право – представляет  собой совокупность международно-правовых принципов и норм, регулирующих отношения между государствами и международными организациями, устанавливающих их взаимные права и обязанности.  И состоит из двух частей:  «права мира» и «права  войны».</a:t>
          </a:r>
          <a:endParaRPr lang="ru-RU" dirty="0"/>
        </a:p>
      </dgm:t>
    </dgm:pt>
    <dgm:pt modelId="{9F590051-F256-4E1D-915E-34165D51C58D}" cxnId="{106FBB9E-90D0-412D-AC84-ABF28A4278CC}" type="parTrans">
      <dgm:prSet/>
      <dgm:spPr/>
      <dgm:t>
        <a:bodyPr/>
        <a:lstStyle/>
        <a:p>
          <a:pPr algn="just"/>
          <a:endParaRPr lang="ru-RU"/>
        </a:p>
      </dgm:t>
    </dgm:pt>
    <dgm:pt modelId="{331D93AF-804F-484C-9AAB-39E9CD141B97}" cxnId="{106FBB9E-90D0-412D-AC84-ABF28A4278CC}" type="sibTrans">
      <dgm:prSet/>
      <dgm:spPr/>
      <dgm:t>
        <a:bodyPr/>
        <a:lstStyle/>
        <a:p>
          <a:pPr algn="just"/>
          <a:endParaRPr lang="ru-RU"/>
        </a:p>
      </dgm:t>
    </dgm:pt>
    <dgm:pt modelId="{3085AA6E-F378-47FE-8F8E-8D5B2A161BB9}">
      <dgm:prSet/>
      <dgm:spPr/>
      <dgm:t>
        <a:bodyPr/>
        <a:lstStyle/>
        <a:p>
          <a:pPr algn="just" rtl="0"/>
          <a:r>
            <a:rPr lang="ru-RU" dirty="0" smtClean="0"/>
            <a:t>  Структура современного международного права включает в себя различные отрасли:  (право  внешних сношений; международное право прав человека, право международных договоров).</a:t>
          </a:r>
        </a:p>
        <a:p>
          <a:pPr algn="just" rtl="0"/>
          <a:r>
            <a:rPr lang="ru-RU" dirty="0" smtClean="0"/>
            <a:t>  </a:t>
          </a:r>
          <a:r>
            <a:rPr lang="ru-RU" dirty="0" smtClean="0"/>
            <a:t>под отрасли  </a:t>
          </a:r>
          <a:r>
            <a:rPr lang="ru-RU" dirty="0" smtClean="0"/>
            <a:t>МП (дипломатическое право, консульское право и др.)</a:t>
          </a:r>
        </a:p>
        <a:p>
          <a:pPr algn="just" rtl="0"/>
          <a:r>
            <a:rPr lang="ru-RU" dirty="0" smtClean="0"/>
            <a:t>Институты  международного  права;  нормы МП;   оценочные  принципы  МП.</a:t>
          </a:r>
          <a:endParaRPr lang="ru-RU" dirty="0"/>
        </a:p>
      </dgm:t>
    </dgm:pt>
    <dgm:pt modelId="{7485CF44-FBAA-48C5-AE56-685A62AD5824}" cxnId="{0DC9C496-7D91-4899-AF35-645D8953D376}" type="parTrans">
      <dgm:prSet/>
      <dgm:spPr/>
      <dgm:t>
        <a:bodyPr/>
        <a:lstStyle/>
        <a:p>
          <a:pPr algn="just"/>
          <a:endParaRPr lang="ru-RU"/>
        </a:p>
      </dgm:t>
    </dgm:pt>
    <dgm:pt modelId="{2514981E-1FF2-4081-B7A2-AF697F1FA7F4}" cxnId="{0DC9C496-7D91-4899-AF35-645D8953D376}" type="sibTrans">
      <dgm:prSet/>
      <dgm:spPr/>
      <dgm:t>
        <a:bodyPr/>
        <a:lstStyle/>
        <a:p>
          <a:pPr algn="just"/>
          <a:endParaRPr lang="ru-RU"/>
        </a:p>
      </dgm:t>
    </dgm:pt>
    <dgm:pt modelId="{2A32AF3B-D90F-4351-B1FA-AD137F47C723}">
      <dgm:prSet/>
      <dgm:spPr/>
      <dgm:t>
        <a:bodyPr/>
        <a:lstStyle/>
        <a:p>
          <a:pPr algn="just" rtl="0"/>
          <a:r>
            <a:rPr lang="ru-RU" dirty="0" smtClean="0"/>
            <a:t>Все эти отрасли в совокупности (за исключением одной) составляют так называемое «Право мира». А одна из отдельных самостоятельных отраслей международного права – международное право вооруженных конфликтов (включающая в себя, по некоторым источникам, международное гуманитарное право), - составляет так называемое «Право войны».</a:t>
          </a:r>
          <a:endParaRPr lang="ru-RU" dirty="0"/>
        </a:p>
      </dgm:t>
    </dgm:pt>
    <dgm:pt modelId="{35F071ED-BD10-4E8E-85B8-A572E60CFE82}" cxnId="{6ACC7167-8FE8-4FD4-9EA4-E575349E119C}" type="parTrans">
      <dgm:prSet/>
      <dgm:spPr/>
      <dgm:t>
        <a:bodyPr/>
        <a:lstStyle/>
        <a:p>
          <a:pPr algn="just"/>
          <a:endParaRPr lang="ru-RU"/>
        </a:p>
      </dgm:t>
    </dgm:pt>
    <dgm:pt modelId="{25F29543-812A-46C5-AACF-371521F0C187}" cxnId="{6ACC7167-8FE8-4FD4-9EA4-E575349E119C}" type="sibTrans">
      <dgm:prSet/>
      <dgm:spPr/>
      <dgm:t>
        <a:bodyPr/>
        <a:lstStyle/>
        <a:p>
          <a:pPr algn="just"/>
          <a:endParaRPr lang="ru-RU"/>
        </a:p>
      </dgm:t>
    </dgm:pt>
    <dgm:pt modelId="{AC9B2709-F9D7-4D20-B476-A90706FAE4EC}" type="pres">
      <dgm:prSet presAssocID="{15730882-6F7F-457A-B08D-C80F5933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B86CF-D13C-4FD0-A3A0-2B13C40B5D32}" type="pres">
      <dgm:prSet presAssocID="{E97A5A20-0555-4C31-9A02-0F0BCC1E17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BCF91-0975-41F1-A76B-A528B698E74F}" type="pres">
      <dgm:prSet presAssocID="{331D93AF-804F-484C-9AAB-39E9CD141B97}" presName="spacer" presStyleCnt="0"/>
      <dgm:spPr/>
    </dgm:pt>
    <dgm:pt modelId="{E4F1C520-69A0-4C54-A78D-4C7C429FE611}" type="pres">
      <dgm:prSet presAssocID="{3085AA6E-F378-47FE-8F8E-8D5B2A161B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8015-A2A8-4119-9AE8-E524BBB6F00F}" type="pres">
      <dgm:prSet presAssocID="{2514981E-1FF2-4081-B7A2-AF697F1FA7F4}" presName="spacer" presStyleCnt="0"/>
      <dgm:spPr/>
    </dgm:pt>
    <dgm:pt modelId="{A1A55DC7-2190-4CD9-A3D4-1EF3B98F0E33}" type="pres">
      <dgm:prSet presAssocID="{2A32AF3B-D90F-4351-B1FA-AD137F47C7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C7167-8FE8-4FD4-9EA4-E575349E119C}" srcId="{15730882-6F7F-457A-B08D-C80F593392AF}" destId="{2A32AF3B-D90F-4351-B1FA-AD137F47C723}" srcOrd="2" destOrd="0" parTransId="{35F071ED-BD10-4E8E-85B8-A572E60CFE82}" sibTransId="{25F29543-812A-46C5-AACF-371521F0C187}"/>
    <dgm:cxn modelId="{0F67EBDA-470E-44EA-B344-F2033E050A13}" type="presOf" srcId="{E97A5A20-0555-4C31-9A02-0F0BCC1E170D}" destId="{17BB86CF-D13C-4FD0-A3A0-2B13C40B5D32}" srcOrd="0" destOrd="0" presId="urn:microsoft.com/office/officeart/2005/8/layout/vList2"/>
    <dgm:cxn modelId="{0CB06806-B742-4C74-98C5-07FE3E51537A}" type="presOf" srcId="{3085AA6E-F378-47FE-8F8E-8D5B2A161BB9}" destId="{E4F1C520-69A0-4C54-A78D-4C7C429FE611}" srcOrd="0" destOrd="0" presId="urn:microsoft.com/office/officeart/2005/8/layout/vList2"/>
    <dgm:cxn modelId="{07F0B798-248A-4CD3-899E-ACF75AACA0BD}" type="presOf" srcId="{15730882-6F7F-457A-B08D-C80F593392AF}" destId="{AC9B2709-F9D7-4D20-B476-A90706FAE4EC}" srcOrd="0" destOrd="0" presId="urn:microsoft.com/office/officeart/2005/8/layout/vList2"/>
    <dgm:cxn modelId="{765BF48B-173B-4E82-B215-94EFD00D4BB1}" type="presOf" srcId="{2A32AF3B-D90F-4351-B1FA-AD137F47C723}" destId="{A1A55DC7-2190-4CD9-A3D4-1EF3B98F0E33}" srcOrd="0" destOrd="0" presId="urn:microsoft.com/office/officeart/2005/8/layout/vList2"/>
    <dgm:cxn modelId="{0DC9C496-7D91-4899-AF35-645D8953D376}" srcId="{15730882-6F7F-457A-B08D-C80F593392AF}" destId="{3085AA6E-F378-47FE-8F8E-8D5B2A161BB9}" srcOrd="1" destOrd="0" parTransId="{7485CF44-FBAA-48C5-AE56-685A62AD5824}" sibTransId="{2514981E-1FF2-4081-B7A2-AF697F1FA7F4}"/>
    <dgm:cxn modelId="{106FBB9E-90D0-412D-AC84-ABF28A4278CC}" srcId="{15730882-6F7F-457A-B08D-C80F593392AF}" destId="{E97A5A20-0555-4C31-9A02-0F0BCC1E170D}" srcOrd="0" destOrd="0" parTransId="{9F590051-F256-4E1D-915E-34165D51C58D}" sibTransId="{331D93AF-804F-484C-9AAB-39E9CD141B97}"/>
    <dgm:cxn modelId="{C98DB4B0-B176-47A4-8343-7446C7146B9B}" type="presParOf" srcId="{AC9B2709-F9D7-4D20-B476-A90706FAE4EC}" destId="{17BB86CF-D13C-4FD0-A3A0-2B13C40B5D32}" srcOrd="0" destOrd="0" presId="urn:microsoft.com/office/officeart/2005/8/layout/vList2"/>
    <dgm:cxn modelId="{FFE37B8F-CDE3-4EFC-82BA-B29E86ED90BB}" type="presParOf" srcId="{AC9B2709-F9D7-4D20-B476-A90706FAE4EC}" destId="{2DFBCF91-0975-41F1-A76B-A528B698E74F}" srcOrd="1" destOrd="0" presId="urn:microsoft.com/office/officeart/2005/8/layout/vList2"/>
    <dgm:cxn modelId="{EE09EB81-4943-4C24-A9C5-ECAEE1046F17}" type="presParOf" srcId="{AC9B2709-F9D7-4D20-B476-A90706FAE4EC}" destId="{E4F1C520-69A0-4C54-A78D-4C7C429FE611}" srcOrd="2" destOrd="0" presId="urn:microsoft.com/office/officeart/2005/8/layout/vList2"/>
    <dgm:cxn modelId="{59FFD95F-9F58-4BC0-81B3-DECA1BAA7DBC}" type="presParOf" srcId="{AC9B2709-F9D7-4D20-B476-A90706FAE4EC}" destId="{FC608015-A2A8-4119-9AE8-E524BBB6F00F}" srcOrd="3" destOrd="0" presId="urn:microsoft.com/office/officeart/2005/8/layout/vList2"/>
    <dgm:cxn modelId="{C1446230-5904-47FA-9EAA-352F528E853B}" type="presParOf" srcId="{AC9B2709-F9D7-4D20-B476-A90706FAE4EC}" destId="{A1A55DC7-2190-4CD9-A3D4-1EF3B98F0E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B6A62-6540-4BD6-8D9B-4934C0DBB786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4B200DA-9C17-457A-ADFE-DE45E3B3A931}">
      <dgm:prSet/>
      <dgm:spPr/>
      <dgm:t>
        <a:bodyPr/>
        <a:lstStyle/>
        <a:p>
          <a:pPr algn="just" rtl="0"/>
          <a:r>
            <a:rPr lang="ru-RU" smtClean="0"/>
            <a:t>Целью права войны является ограничение и облегчение, насколько это возможно, бедствий войны. Оно согласовывает военную необходимость с требованиями гуманности, проводит границу между тем, что разрешено (законно) и тем, что запрещено.</a:t>
          </a:r>
          <a:endParaRPr lang="ru-RU"/>
        </a:p>
      </dgm:t>
    </dgm:pt>
    <dgm:pt modelId="{7D4B3DF0-4B4A-45B1-9C9F-FEE4A90DAD4C}" cxnId="{F4BB8FDE-80CE-420C-B967-0B421A5F69B4}" type="parTrans">
      <dgm:prSet/>
      <dgm:spPr/>
      <dgm:t>
        <a:bodyPr/>
        <a:lstStyle/>
        <a:p>
          <a:pPr algn="just"/>
          <a:endParaRPr lang="ru-RU"/>
        </a:p>
      </dgm:t>
    </dgm:pt>
    <dgm:pt modelId="{A0E2FD8C-627C-4962-90A1-7BE2D4A67423}" cxnId="{F4BB8FDE-80CE-420C-B967-0B421A5F69B4}" type="sibTrans">
      <dgm:prSet/>
      <dgm:spPr/>
      <dgm:t>
        <a:bodyPr/>
        <a:lstStyle/>
        <a:p>
          <a:pPr algn="just"/>
          <a:endParaRPr lang="ru-RU"/>
        </a:p>
      </dgm:t>
    </dgm:pt>
    <dgm:pt modelId="{67B41FE0-EF4B-47E4-862E-84FEFD37C815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C00000"/>
              </a:solidFill>
            </a:rPr>
            <a:t>Война – это организованная вооруженная борьба между независимыми суверенными государствами. Юридическим признаком войны является ее объявление</a:t>
          </a:r>
          <a:r>
            <a:rPr lang="ru-RU" dirty="0" smtClean="0"/>
            <a:t>. </a:t>
          </a:r>
          <a:endParaRPr lang="ru-RU" dirty="0"/>
        </a:p>
      </dgm:t>
    </dgm:pt>
    <dgm:pt modelId="{4F30DC18-8C82-49C5-8DC4-F832F61CBCB2}" cxnId="{BC735095-CCDA-492F-9010-371771177BD6}" type="parTrans">
      <dgm:prSet/>
      <dgm:spPr/>
      <dgm:t>
        <a:bodyPr/>
        <a:lstStyle/>
        <a:p>
          <a:pPr algn="just"/>
          <a:endParaRPr lang="ru-RU"/>
        </a:p>
      </dgm:t>
    </dgm:pt>
    <dgm:pt modelId="{BBDBD4F7-DD5B-46A4-AE29-6CC01CBA5F8A}" cxnId="{BC735095-CCDA-492F-9010-371771177BD6}" type="sibTrans">
      <dgm:prSet/>
      <dgm:spPr/>
      <dgm:t>
        <a:bodyPr/>
        <a:lstStyle/>
        <a:p>
          <a:pPr algn="just"/>
          <a:endParaRPr lang="ru-RU"/>
        </a:p>
      </dgm:t>
    </dgm:pt>
    <dgm:pt modelId="{B8395721-7C0D-42B5-8A34-E5BDB676C043}">
      <dgm:prSet/>
      <dgm:spPr/>
      <dgm:t>
        <a:bodyPr/>
        <a:lstStyle/>
        <a:p>
          <a:pPr algn="just" rtl="0"/>
          <a:r>
            <a:rPr lang="ru-RU" dirty="0" smtClean="0"/>
            <a:t>Состояние войны означает прекращение с государством (группой государств) мирных отношений с момента объявления войны или фактического начала военных действий, до окончания военных действий или до заключения между ними мирного договора. Россия  до  настоящего  времени  находится  в  состоянии  войны  с Японией.</a:t>
          </a:r>
          <a:endParaRPr lang="ru-RU" dirty="0"/>
        </a:p>
      </dgm:t>
    </dgm:pt>
    <dgm:pt modelId="{73BDB708-AFE6-4621-91DE-65EAE60E4F95}" cxnId="{BD2FE78F-6390-4657-9BF6-D3EA4757CEF8}" type="parTrans">
      <dgm:prSet/>
      <dgm:spPr/>
      <dgm:t>
        <a:bodyPr/>
        <a:lstStyle/>
        <a:p>
          <a:pPr algn="just"/>
          <a:endParaRPr lang="ru-RU"/>
        </a:p>
      </dgm:t>
    </dgm:pt>
    <dgm:pt modelId="{64B685D8-04D4-4DC1-A011-97844BE35C88}" cxnId="{BD2FE78F-6390-4657-9BF6-D3EA4757CEF8}" type="sibTrans">
      <dgm:prSet/>
      <dgm:spPr/>
      <dgm:t>
        <a:bodyPr/>
        <a:lstStyle/>
        <a:p>
          <a:pPr algn="just"/>
          <a:endParaRPr lang="ru-RU"/>
        </a:p>
      </dgm:t>
    </dgm:pt>
    <dgm:pt modelId="{84409CEC-1318-4985-B1D0-97DF9F0D62BD}" type="pres">
      <dgm:prSet presAssocID="{CE2B6A62-6540-4BD6-8D9B-4934C0DBB7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3EE7E-5244-4C2D-A734-1E44B22BEA85}" type="pres">
      <dgm:prSet presAssocID="{A4B200DA-9C17-457A-ADFE-DE45E3B3A9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4912F-8E96-4AA8-B774-6C80E0172C1E}" type="pres">
      <dgm:prSet presAssocID="{A0E2FD8C-627C-4962-90A1-7BE2D4A67423}" presName="spacer" presStyleCnt="0"/>
      <dgm:spPr/>
    </dgm:pt>
    <dgm:pt modelId="{CE45D952-FF7C-48F1-99B6-CD13D9133A68}" type="pres">
      <dgm:prSet presAssocID="{67B41FE0-EF4B-47E4-862E-84FEFD37C8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1ED27-9F8E-488D-B30E-329246251071}" type="pres">
      <dgm:prSet presAssocID="{BBDBD4F7-DD5B-46A4-AE29-6CC01CBA5F8A}" presName="spacer" presStyleCnt="0"/>
      <dgm:spPr/>
    </dgm:pt>
    <dgm:pt modelId="{E03786EA-CC45-4E5B-9B52-179393AAB01F}" type="pres">
      <dgm:prSet presAssocID="{B8395721-7C0D-42B5-8A34-E5BDB676C043}" presName="parentText" presStyleLbl="node1" presStyleIdx="2" presStyleCnt="3" custLinFactNeighborX="855" custLinFactNeighborY="15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35095-CCDA-492F-9010-371771177BD6}" srcId="{CE2B6A62-6540-4BD6-8D9B-4934C0DBB786}" destId="{67B41FE0-EF4B-47E4-862E-84FEFD37C815}" srcOrd="1" destOrd="0" parTransId="{4F30DC18-8C82-49C5-8DC4-F832F61CBCB2}" sibTransId="{BBDBD4F7-DD5B-46A4-AE29-6CC01CBA5F8A}"/>
    <dgm:cxn modelId="{7D65E9B0-03A6-4EDB-B8A5-B784E557F0FB}" type="presOf" srcId="{CE2B6A62-6540-4BD6-8D9B-4934C0DBB786}" destId="{84409CEC-1318-4985-B1D0-97DF9F0D62BD}" srcOrd="0" destOrd="0" presId="urn:microsoft.com/office/officeart/2005/8/layout/vList2"/>
    <dgm:cxn modelId="{218704E1-A2FD-405E-9AA4-B8FE927B7643}" type="presOf" srcId="{67B41FE0-EF4B-47E4-862E-84FEFD37C815}" destId="{CE45D952-FF7C-48F1-99B6-CD13D9133A68}" srcOrd="0" destOrd="0" presId="urn:microsoft.com/office/officeart/2005/8/layout/vList2"/>
    <dgm:cxn modelId="{F4BB8FDE-80CE-420C-B967-0B421A5F69B4}" srcId="{CE2B6A62-6540-4BD6-8D9B-4934C0DBB786}" destId="{A4B200DA-9C17-457A-ADFE-DE45E3B3A931}" srcOrd="0" destOrd="0" parTransId="{7D4B3DF0-4B4A-45B1-9C9F-FEE4A90DAD4C}" sibTransId="{A0E2FD8C-627C-4962-90A1-7BE2D4A67423}"/>
    <dgm:cxn modelId="{5005DD67-C689-4A6E-B6D5-195BDE022CDE}" type="presOf" srcId="{B8395721-7C0D-42B5-8A34-E5BDB676C043}" destId="{E03786EA-CC45-4E5B-9B52-179393AAB01F}" srcOrd="0" destOrd="0" presId="urn:microsoft.com/office/officeart/2005/8/layout/vList2"/>
    <dgm:cxn modelId="{AB1A5FAE-5814-4F3B-91BC-FFA2FB719ABC}" type="presOf" srcId="{A4B200DA-9C17-457A-ADFE-DE45E3B3A931}" destId="{F713EE7E-5244-4C2D-A734-1E44B22BEA85}" srcOrd="0" destOrd="0" presId="urn:microsoft.com/office/officeart/2005/8/layout/vList2"/>
    <dgm:cxn modelId="{BD2FE78F-6390-4657-9BF6-D3EA4757CEF8}" srcId="{CE2B6A62-6540-4BD6-8D9B-4934C0DBB786}" destId="{B8395721-7C0D-42B5-8A34-E5BDB676C043}" srcOrd="2" destOrd="0" parTransId="{73BDB708-AFE6-4621-91DE-65EAE60E4F95}" sibTransId="{64B685D8-04D4-4DC1-A011-97844BE35C88}"/>
    <dgm:cxn modelId="{5A01C9B5-EC54-43E9-A329-498D28BAF52D}" type="presParOf" srcId="{84409CEC-1318-4985-B1D0-97DF9F0D62BD}" destId="{F713EE7E-5244-4C2D-A734-1E44B22BEA85}" srcOrd="0" destOrd="0" presId="urn:microsoft.com/office/officeart/2005/8/layout/vList2"/>
    <dgm:cxn modelId="{D6DAFCCC-ED98-4A9C-B48D-7FF38338C72A}" type="presParOf" srcId="{84409CEC-1318-4985-B1D0-97DF9F0D62BD}" destId="{F244912F-8E96-4AA8-B774-6C80E0172C1E}" srcOrd="1" destOrd="0" presId="urn:microsoft.com/office/officeart/2005/8/layout/vList2"/>
    <dgm:cxn modelId="{5411519B-14E3-428E-B738-DC2BCEF9E84A}" type="presParOf" srcId="{84409CEC-1318-4985-B1D0-97DF9F0D62BD}" destId="{CE45D952-FF7C-48F1-99B6-CD13D9133A68}" srcOrd="2" destOrd="0" presId="urn:microsoft.com/office/officeart/2005/8/layout/vList2"/>
    <dgm:cxn modelId="{B9BA43A4-A842-4C05-8C5B-EFC32B56CBCD}" type="presParOf" srcId="{84409CEC-1318-4985-B1D0-97DF9F0D62BD}" destId="{BE81ED27-9F8E-488D-B30E-329246251071}" srcOrd="3" destOrd="0" presId="urn:microsoft.com/office/officeart/2005/8/layout/vList2"/>
    <dgm:cxn modelId="{542BD79A-F5DC-40DB-AA0F-5F0F85FD4422}" type="presParOf" srcId="{84409CEC-1318-4985-B1D0-97DF9F0D62BD}" destId="{E03786EA-CC45-4E5B-9B52-179393AAB0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6B135-26E9-4936-BA24-8560458B9D11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2DDAE38-6A2C-4486-8902-79DC47B13B50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rgbClr val="C00000"/>
              </a:solidFill>
            </a:rPr>
            <a:t>Принцип гуманности </a:t>
          </a:r>
          <a:r>
            <a:rPr lang="ru-RU" sz="2000" dirty="0" smtClean="0"/>
            <a:t>запрещает воюющим применять военное насилие, которое не оправдывается военной необходимостью. Он охватывает все сферы вооруженной борьбы, касающиеся как средств и методов ее ведения, так и защиты жертв войны. </a:t>
          </a:r>
          <a:endParaRPr lang="ru-RU" sz="2000" dirty="0"/>
        </a:p>
      </dgm:t>
    </dgm:pt>
    <dgm:pt modelId="{4AAD3F33-3525-4438-AD6F-67269CE5ECCF}" cxnId="{2EC40CE2-6550-47AE-A8D8-88F8E9B234CB}" type="parTrans">
      <dgm:prSet/>
      <dgm:spPr/>
      <dgm:t>
        <a:bodyPr/>
        <a:lstStyle/>
        <a:p>
          <a:pPr algn="just"/>
          <a:endParaRPr lang="ru-RU" sz="2000"/>
        </a:p>
      </dgm:t>
    </dgm:pt>
    <dgm:pt modelId="{57975181-B44D-4E0A-B5DC-1E9520114520}" cxnId="{2EC40CE2-6550-47AE-A8D8-88F8E9B234CB}" type="sibTrans">
      <dgm:prSet/>
      <dgm:spPr/>
      <dgm:t>
        <a:bodyPr/>
        <a:lstStyle/>
        <a:p>
          <a:pPr algn="just"/>
          <a:endParaRPr lang="ru-RU" sz="2000"/>
        </a:p>
      </dgm:t>
    </dgm:pt>
    <dgm:pt modelId="{3A2CEF62-2614-47AC-8AA7-45F9F58A5FBE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rgbClr val="C00000"/>
              </a:solidFill>
            </a:rPr>
            <a:t>Принцип недопустимости </a:t>
          </a:r>
          <a:r>
            <a:rPr lang="ru-RU" sz="2000" dirty="0" smtClean="0"/>
            <a:t>дискриминант обязывает воюющие стороны обращаться с индивидами, пользующимися покровительством гуманитарных конвенций, при любых обстоятельствах без всякого различия на основе характера или происхождения вооруженного конфликта, на основе причин, которые воюющие стороны приводят в свое оправдание или ссылаются на них, без всякой дискриминации по причинам расы, цвета кожи, религии, пола, имущественного положения.</a:t>
          </a:r>
          <a:endParaRPr lang="ru-RU" sz="2000" dirty="0"/>
        </a:p>
      </dgm:t>
    </dgm:pt>
    <dgm:pt modelId="{0B0AF070-96D7-4E33-936F-91461492675A}" cxnId="{F34D916A-5692-42CB-BE5F-17D599F97F7B}" type="parTrans">
      <dgm:prSet/>
      <dgm:spPr/>
      <dgm:t>
        <a:bodyPr/>
        <a:lstStyle/>
        <a:p>
          <a:pPr algn="just"/>
          <a:endParaRPr lang="ru-RU" sz="2000"/>
        </a:p>
      </dgm:t>
    </dgm:pt>
    <dgm:pt modelId="{07CF2355-F4CB-4B34-94DD-904DD42D4D31}" cxnId="{F34D916A-5692-42CB-BE5F-17D599F97F7B}" type="sibTrans">
      <dgm:prSet/>
      <dgm:spPr/>
      <dgm:t>
        <a:bodyPr/>
        <a:lstStyle/>
        <a:p>
          <a:pPr algn="just"/>
          <a:endParaRPr lang="ru-RU" sz="2000"/>
        </a:p>
      </dgm:t>
    </dgm:pt>
    <dgm:pt modelId="{9D4AF98C-54D9-4FD9-BAD2-E79085ADD340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rgbClr val="C00000"/>
              </a:solidFill>
            </a:rPr>
            <a:t>Принцип ответственности  за нарушение  норм  и  принципов  права вооруженных конфликтов.</a:t>
          </a:r>
          <a:endParaRPr lang="ru-RU" sz="2000" dirty="0">
            <a:solidFill>
              <a:srgbClr val="C00000"/>
            </a:solidFill>
          </a:endParaRPr>
        </a:p>
      </dgm:t>
    </dgm:pt>
    <dgm:pt modelId="{EF5CF99C-AF04-4B20-AF2E-AA0119D70211}" cxnId="{5F0E10C8-27F6-47EB-B0C7-CBBDE520899C}" type="parTrans">
      <dgm:prSet/>
      <dgm:spPr/>
      <dgm:t>
        <a:bodyPr/>
        <a:lstStyle/>
        <a:p>
          <a:pPr algn="just"/>
          <a:endParaRPr lang="ru-RU" sz="2000"/>
        </a:p>
      </dgm:t>
    </dgm:pt>
    <dgm:pt modelId="{E757746C-055E-4DAF-A707-1CDC65610BF0}" cxnId="{5F0E10C8-27F6-47EB-B0C7-CBBDE520899C}" type="sibTrans">
      <dgm:prSet/>
      <dgm:spPr/>
      <dgm:t>
        <a:bodyPr/>
        <a:lstStyle/>
        <a:p>
          <a:pPr algn="just"/>
          <a:endParaRPr lang="ru-RU" sz="2000"/>
        </a:p>
      </dgm:t>
    </dgm:pt>
    <dgm:pt modelId="{BCF7251B-238B-4947-A634-1DF988BEE2B7}" type="pres">
      <dgm:prSet presAssocID="{6056B135-26E9-4936-BA24-8560458B9D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E4275-3EAF-499A-9A1A-2C61706CB474}" type="pres">
      <dgm:prSet presAssocID="{C2DDAE38-6A2C-4486-8902-79DC47B13B50}" presName="parentText" presStyleLbl="node1" presStyleIdx="0" presStyleCnt="3" custLinFactY="-166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787E3-C32F-4C2D-B341-ABF6FD212955}" type="pres">
      <dgm:prSet presAssocID="{57975181-B44D-4E0A-B5DC-1E9520114520}" presName="spacer" presStyleCnt="0"/>
      <dgm:spPr/>
    </dgm:pt>
    <dgm:pt modelId="{0274AE22-A4D3-4426-A87C-0F5427545BF3}" type="pres">
      <dgm:prSet presAssocID="{3A2CEF62-2614-47AC-8AA7-45F9F58A5FBE}" presName="parentText" presStyleLbl="node1" presStyleIdx="1" presStyleCnt="3" custScaleY="136037" custLinFactY="-1529" custLinFactNeighborX="-5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6764E-0837-4358-BB21-CF24C0BFE767}" type="pres">
      <dgm:prSet presAssocID="{07CF2355-F4CB-4B34-94DD-904DD42D4D31}" presName="spacer" presStyleCnt="0"/>
      <dgm:spPr/>
    </dgm:pt>
    <dgm:pt modelId="{9198067C-29FD-4829-9919-3DA3AFB4079E}" type="pres">
      <dgm:prSet presAssocID="{9D4AF98C-54D9-4FD9-BAD2-E79085ADD340}" presName="parentText" presStyleLbl="node1" presStyleIdx="2" presStyleCnt="3" custScaleY="51244" custLinFactY="-11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CE1F6-BBBF-485F-9909-D6AFE50FF983}" type="presOf" srcId="{9D4AF98C-54D9-4FD9-BAD2-E79085ADD340}" destId="{9198067C-29FD-4829-9919-3DA3AFB4079E}" srcOrd="0" destOrd="0" presId="urn:microsoft.com/office/officeart/2005/8/layout/vList2"/>
    <dgm:cxn modelId="{B678919A-0C17-430A-9F04-86AFD05CF808}" type="presOf" srcId="{C2DDAE38-6A2C-4486-8902-79DC47B13B50}" destId="{16DE4275-3EAF-499A-9A1A-2C61706CB474}" srcOrd="0" destOrd="0" presId="urn:microsoft.com/office/officeart/2005/8/layout/vList2"/>
    <dgm:cxn modelId="{5F0E10C8-27F6-47EB-B0C7-CBBDE520899C}" srcId="{6056B135-26E9-4936-BA24-8560458B9D11}" destId="{9D4AF98C-54D9-4FD9-BAD2-E79085ADD340}" srcOrd="2" destOrd="0" parTransId="{EF5CF99C-AF04-4B20-AF2E-AA0119D70211}" sibTransId="{E757746C-055E-4DAF-A707-1CDC65610BF0}"/>
    <dgm:cxn modelId="{28C9BA8D-DD32-46D6-9544-80E5FF4F4F3F}" type="presOf" srcId="{6056B135-26E9-4936-BA24-8560458B9D11}" destId="{BCF7251B-238B-4947-A634-1DF988BEE2B7}" srcOrd="0" destOrd="0" presId="urn:microsoft.com/office/officeart/2005/8/layout/vList2"/>
    <dgm:cxn modelId="{9A0CBEF2-64AC-4487-B401-BB0CAFA45F56}" type="presOf" srcId="{3A2CEF62-2614-47AC-8AA7-45F9F58A5FBE}" destId="{0274AE22-A4D3-4426-A87C-0F5427545BF3}" srcOrd="0" destOrd="0" presId="urn:microsoft.com/office/officeart/2005/8/layout/vList2"/>
    <dgm:cxn modelId="{2EC40CE2-6550-47AE-A8D8-88F8E9B234CB}" srcId="{6056B135-26E9-4936-BA24-8560458B9D11}" destId="{C2DDAE38-6A2C-4486-8902-79DC47B13B50}" srcOrd="0" destOrd="0" parTransId="{4AAD3F33-3525-4438-AD6F-67269CE5ECCF}" sibTransId="{57975181-B44D-4E0A-B5DC-1E9520114520}"/>
    <dgm:cxn modelId="{F34D916A-5692-42CB-BE5F-17D599F97F7B}" srcId="{6056B135-26E9-4936-BA24-8560458B9D11}" destId="{3A2CEF62-2614-47AC-8AA7-45F9F58A5FBE}" srcOrd="1" destOrd="0" parTransId="{0B0AF070-96D7-4E33-936F-91461492675A}" sibTransId="{07CF2355-F4CB-4B34-94DD-904DD42D4D31}"/>
    <dgm:cxn modelId="{EDA404A2-C255-4EE2-83F0-5F480AC84D64}" type="presParOf" srcId="{BCF7251B-238B-4947-A634-1DF988BEE2B7}" destId="{16DE4275-3EAF-499A-9A1A-2C61706CB474}" srcOrd="0" destOrd="0" presId="urn:microsoft.com/office/officeart/2005/8/layout/vList2"/>
    <dgm:cxn modelId="{16B178BB-A54E-44AF-AF27-AFC41B120114}" type="presParOf" srcId="{BCF7251B-238B-4947-A634-1DF988BEE2B7}" destId="{DA3787E3-C32F-4C2D-B341-ABF6FD212955}" srcOrd="1" destOrd="0" presId="urn:microsoft.com/office/officeart/2005/8/layout/vList2"/>
    <dgm:cxn modelId="{0C3FA47C-7A2D-4595-B918-E03BD40818C5}" type="presParOf" srcId="{BCF7251B-238B-4947-A634-1DF988BEE2B7}" destId="{0274AE22-A4D3-4426-A87C-0F5427545BF3}" srcOrd="2" destOrd="0" presId="urn:microsoft.com/office/officeart/2005/8/layout/vList2"/>
    <dgm:cxn modelId="{A2D94E0C-268D-4BA7-9CDD-B2490809F584}" type="presParOf" srcId="{BCF7251B-238B-4947-A634-1DF988BEE2B7}" destId="{F7C6764E-0837-4358-BB21-CF24C0BFE767}" srcOrd="3" destOrd="0" presId="urn:microsoft.com/office/officeart/2005/8/layout/vList2"/>
    <dgm:cxn modelId="{624BD169-ECD0-4653-B760-6E8576FF38CB}" type="presParOf" srcId="{BCF7251B-238B-4947-A634-1DF988BEE2B7}" destId="{9198067C-29FD-4829-9919-3DA3AFB407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81EF43-7365-485E-9BD7-FBF59E92D66E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02B30E5-CF89-4CEC-8B22-E330618606F0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Принцип ограничения воюющих в выборе средств и методов вооруженной борьбы. В ст. ХХII Гаагской конвенции 1907 г. он сформулирован следующим образом: "</a:t>
          </a:r>
          <a:r>
            <a:rPr lang="ru-RU" dirty="0" smtClean="0">
              <a:solidFill>
                <a:srgbClr val="C00000"/>
              </a:solidFill>
            </a:rPr>
            <a:t>'Воюющие не пользуются неограниченным правом в выборе средств нанесения вреда неприятелю". Ст.35, п.1 Дополнительного протокола I устанавливает: "В случае вооруженного конфликта право сторон, находящихся в конфликте, выбирать методы или средства ведения войны не является неограниченным".</a:t>
          </a:r>
          <a:endParaRPr lang="ru-RU" dirty="0">
            <a:solidFill>
              <a:srgbClr val="C00000"/>
            </a:solidFill>
          </a:endParaRPr>
        </a:p>
      </dgm:t>
    </dgm:pt>
    <dgm:pt modelId="{FE632DA3-73E8-424B-A3E4-B5903EFA39CC}" cxnId="{03E30919-81B8-4A5E-BBFA-AAB5483E7753}" type="parTrans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BCBA0C54-C974-4168-8091-E06F8BCEFADB}" cxnId="{03E30919-81B8-4A5E-BBFA-AAB5483E7753}" type="sibTrans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C27D623D-0518-4F73-A608-3D46A3DA1C6D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C00000"/>
              </a:solidFill>
            </a:rPr>
            <a:t>Принцип разграничения военных и гражданских объектов закреплен во многих источниках права вооруженных конфликтов и обязывает воюющие стороны направлять военные действия только против  военных объектов.</a:t>
          </a:r>
          <a:endParaRPr lang="ru-RU" dirty="0">
            <a:solidFill>
              <a:srgbClr val="C00000"/>
            </a:solidFill>
          </a:endParaRPr>
        </a:p>
      </dgm:t>
    </dgm:pt>
    <dgm:pt modelId="{5441E64D-AFD6-4BC7-A1E4-125DF22EBC14}" cxnId="{5BC0A3EB-9583-4332-BE48-42F4FB1DB80D}" type="parTrans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502EBBD0-5850-435B-B424-5497EBF93759}" cxnId="{5BC0A3EB-9583-4332-BE48-42F4FB1DB80D}" type="sibTrans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27EC6BF3-4D47-477D-9159-428D9B705272}" type="pres">
      <dgm:prSet presAssocID="{B081EF43-7365-485E-9BD7-FBF59E92D6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3352C-E322-4AE5-9D6C-FA7CCAE71072}" type="pres">
      <dgm:prSet presAssocID="{C02B30E5-CF89-4CEC-8B22-E330618606F0}" presName="parentText" presStyleLbl="node1" presStyleIdx="0" presStyleCnt="2" custScaleY="120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7751B-9DF9-487B-8C08-3A1E0866F3A3}" type="pres">
      <dgm:prSet presAssocID="{BCBA0C54-C974-4168-8091-E06F8BCEFADB}" presName="spacer" presStyleCnt="0"/>
      <dgm:spPr/>
    </dgm:pt>
    <dgm:pt modelId="{89837C08-DD4E-4F4A-8676-1474CF13C779}" type="pres">
      <dgm:prSet presAssocID="{C27D623D-0518-4F73-A608-3D46A3DA1C6D}" presName="parentText" presStyleLbl="node1" presStyleIdx="1" presStyleCnt="2" custScaleY="75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5A50A-34AA-4A69-AB13-9128686F0ED2}" type="presOf" srcId="{C27D623D-0518-4F73-A608-3D46A3DA1C6D}" destId="{89837C08-DD4E-4F4A-8676-1474CF13C779}" srcOrd="0" destOrd="0" presId="urn:microsoft.com/office/officeart/2005/8/layout/vList2"/>
    <dgm:cxn modelId="{03E30919-81B8-4A5E-BBFA-AAB5483E7753}" srcId="{B081EF43-7365-485E-9BD7-FBF59E92D66E}" destId="{C02B30E5-CF89-4CEC-8B22-E330618606F0}" srcOrd="0" destOrd="0" parTransId="{FE632DA3-73E8-424B-A3E4-B5903EFA39CC}" sibTransId="{BCBA0C54-C974-4168-8091-E06F8BCEFADB}"/>
    <dgm:cxn modelId="{FD64D1B0-7540-428E-9AD8-2F5DFA744A38}" type="presOf" srcId="{B081EF43-7365-485E-9BD7-FBF59E92D66E}" destId="{27EC6BF3-4D47-477D-9159-428D9B705272}" srcOrd="0" destOrd="0" presId="urn:microsoft.com/office/officeart/2005/8/layout/vList2"/>
    <dgm:cxn modelId="{5BC0A3EB-9583-4332-BE48-42F4FB1DB80D}" srcId="{B081EF43-7365-485E-9BD7-FBF59E92D66E}" destId="{C27D623D-0518-4F73-A608-3D46A3DA1C6D}" srcOrd="1" destOrd="0" parTransId="{5441E64D-AFD6-4BC7-A1E4-125DF22EBC14}" sibTransId="{502EBBD0-5850-435B-B424-5497EBF93759}"/>
    <dgm:cxn modelId="{52FB7493-AA06-4582-ABE8-CF01A8F1F3AA}" type="presOf" srcId="{C02B30E5-CF89-4CEC-8B22-E330618606F0}" destId="{D853352C-E322-4AE5-9D6C-FA7CCAE71072}" srcOrd="0" destOrd="0" presId="urn:microsoft.com/office/officeart/2005/8/layout/vList2"/>
    <dgm:cxn modelId="{301E8DE9-8257-49F5-A811-DC47B26C5499}" type="presParOf" srcId="{27EC6BF3-4D47-477D-9159-428D9B705272}" destId="{D853352C-E322-4AE5-9D6C-FA7CCAE71072}" srcOrd="0" destOrd="0" presId="urn:microsoft.com/office/officeart/2005/8/layout/vList2"/>
    <dgm:cxn modelId="{6BA61003-5278-4DDA-B3DC-34DC5A087904}" type="presParOf" srcId="{27EC6BF3-4D47-477D-9159-428D9B705272}" destId="{7BD7751B-9DF9-487B-8C08-3A1E0866F3A3}" srcOrd="1" destOrd="0" presId="urn:microsoft.com/office/officeart/2005/8/layout/vList2"/>
    <dgm:cxn modelId="{1086D0F5-3A48-4E1D-BD5C-EE38F0E01FF7}" type="presParOf" srcId="{27EC6BF3-4D47-477D-9159-428D9B705272}" destId="{89837C08-DD4E-4F4A-8676-1474CF13C7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65F17A-4ED7-45B7-8C16-F8EB095175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00902E-B4F6-4F29-8299-D081D2E52A29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FF3300"/>
              </a:solidFill>
            </a:rPr>
            <a:t>Вооруженные силы государства и стороны, находящихся в конфликте, состоят из всех организованных формирований и личного состава, которые находятся под командованием лица, ответственного за поведение своих подчиненных. Вооруженные силы создаются и организуются в соответствии с требованиями национальной безопасности и обороны. </a:t>
          </a:r>
          <a:r>
            <a:rPr lang="ru-RU" dirty="0" smtClean="0">
              <a:solidFill>
                <a:srgbClr val="C00000"/>
              </a:solidFill>
            </a:rPr>
            <a:t>Каждое государство и воюющая сторона должны определить категории лиц и имущества, принадлежащих к их вооруженным силам.</a:t>
          </a:r>
          <a:endParaRPr lang="ru-RU" dirty="0">
            <a:solidFill>
              <a:srgbClr val="C00000"/>
            </a:solidFill>
          </a:endParaRPr>
        </a:p>
      </dgm:t>
    </dgm:pt>
    <dgm:pt modelId="{0D5E0468-3270-486A-8373-DCB29BF20260}" cxnId="{59B1929B-6715-485B-95FE-FC11FC7D1C06}" type="parTrans">
      <dgm:prSet/>
      <dgm:spPr/>
      <dgm:t>
        <a:bodyPr/>
        <a:lstStyle/>
        <a:p>
          <a:pPr algn="just"/>
          <a:endParaRPr lang="ru-RU"/>
        </a:p>
      </dgm:t>
    </dgm:pt>
    <dgm:pt modelId="{B1C0E79C-27F1-47A5-980F-855F213D2B9E}" cxnId="{59B1929B-6715-485B-95FE-FC11FC7D1C06}" type="sibTrans">
      <dgm:prSet/>
      <dgm:spPr/>
      <dgm:t>
        <a:bodyPr/>
        <a:lstStyle/>
        <a:p>
          <a:pPr algn="just"/>
          <a:endParaRPr lang="ru-RU"/>
        </a:p>
      </dgm:t>
    </dgm:pt>
    <dgm:pt modelId="{596B1C46-8F79-4597-88D6-DD3C8DEB995B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C00000"/>
              </a:solidFill>
            </a:rPr>
            <a:t>Комбатанты (франц. — воин, боец) — </a:t>
          </a:r>
          <a:r>
            <a:rPr lang="ru-RU" dirty="0" smtClean="0">
              <a:solidFill>
                <a:srgbClr val="7030A0"/>
              </a:solidFill>
            </a:rPr>
            <a:t>это сражающиеся, т. е.  лица, входящие в состав регулярных вооруженных сил и имеющие право принимать непосредственное участие в боевых действиях против неприятеля.</a:t>
          </a:r>
          <a:endParaRPr lang="ru-RU" dirty="0">
            <a:solidFill>
              <a:srgbClr val="7030A0"/>
            </a:solidFill>
          </a:endParaRPr>
        </a:p>
      </dgm:t>
    </dgm:pt>
    <dgm:pt modelId="{29426ED9-647F-461C-B9D4-3300559185C4}" cxnId="{93CB1CD0-1611-4BDE-A847-87DF8C7586F4}" type="parTrans">
      <dgm:prSet/>
      <dgm:spPr/>
      <dgm:t>
        <a:bodyPr/>
        <a:lstStyle/>
        <a:p>
          <a:pPr algn="just"/>
          <a:endParaRPr lang="ru-RU"/>
        </a:p>
      </dgm:t>
    </dgm:pt>
    <dgm:pt modelId="{8C87725D-819B-4541-B688-0E39C48564B3}" cxnId="{93CB1CD0-1611-4BDE-A847-87DF8C7586F4}" type="sibTrans">
      <dgm:prSet/>
      <dgm:spPr/>
      <dgm:t>
        <a:bodyPr/>
        <a:lstStyle/>
        <a:p>
          <a:pPr algn="just"/>
          <a:endParaRPr lang="ru-RU"/>
        </a:p>
      </dgm:t>
    </dgm:pt>
    <dgm:pt modelId="{BF474981-E3EA-4189-A7AE-25BA19CDEFC3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008000"/>
              </a:solidFill>
            </a:rPr>
            <a:t>Не комбатанты — это лица, правомерно входящие в состав вооруженных сил, оказывающие помощь этим вооруженным силам, но сами непосредственно в боевых действиях не участвующие. </a:t>
          </a:r>
          <a:endParaRPr lang="ru-RU" dirty="0">
            <a:solidFill>
              <a:srgbClr val="008000"/>
            </a:solidFill>
          </a:endParaRPr>
        </a:p>
      </dgm:t>
    </dgm:pt>
    <dgm:pt modelId="{1DDD878B-9831-4D0F-B581-5AB1576D1CCF}" cxnId="{6E89497A-76D8-400C-A50D-6BEF5494E14E}" type="parTrans">
      <dgm:prSet/>
      <dgm:spPr/>
      <dgm:t>
        <a:bodyPr/>
        <a:lstStyle/>
        <a:p>
          <a:pPr algn="just"/>
          <a:endParaRPr lang="ru-RU"/>
        </a:p>
      </dgm:t>
    </dgm:pt>
    <dgm:pt modelId="{EFE5CE53-3589-4E79-BB8B-591D57D891EB}" cxnId="{6E89497A-76D8-400C-A50D-6BEF5494E14E}" type="sibTrans">
      <dgm:prSet/>
      <dgm:spPr/>
      <dgm:t>
        <a:bodyPr/>
        <a:lstStyle/>
        <a:p>
          <a:pPr algn="just"/>
          <a:endParaRPr lang="ru-RU"/>
        </a:p>
      </dgm:t>
    </dgm:pt>
    <dgm:pt modelId="{DDFD872F-AB2C-4D97-9771-9D173153C415}" type="pres">
      <dgm:prSet presAssocID="{3165F17A-4ED7-45B7-8C16-F8EB095175D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AE1898-E69D-4262-B521-6364DA527A1D}" type="pres">
      <dgm:prSet presAssocID="{C600902E-B4F6-4F29-8299-D081D2E52A29}" presName="thickLine" presStyleLbl="alignNode1" presStyleIdx="0" presStyleCnt="3"/>
      <dgm:spPr/>
    </dgm:pt>
    <dgm:pt modelId="{B6456EF4-686E-48A7-A75C-A53C16193721}" type="pres">
      <dgm:prSet presAssocID="{C600902E-B4F6-4F29-8299-D081D2E52A29}" presName="horz1" presStyleCnt="0"/>
      <dgm:spPr/>
    </dgm:pt>
    <dgm:pt modelId="{AB1B8AC0-67A6-44E7-8A6F-4A470312F100}" type="pres">
      <dgm:prSet presAssocID="{C600902E-B4F6-4F29-8299-D081D2E52A29}" presName="tx1" presStyleLbl="revTx" presStyleIdx="0" presStyleCnt="3"/>
      <dgm:spPr/>
      <dgm:t>
        <a:bodyPr/>
        <a:lstStyle/>
        <a:p>
          <a:endParaRPr lang="ru-RU"/>
        </a:p>
      </dgm:t>
    </dgm:pt>
    <dgm:pt modelId="{F13D6CC5-B84D-4672-9F7A-8C5A9A7C3550}" type="pres">
      <dgm:prSet presAssocID="{C600902E-B4F6-4F29-8299-D081D2E52A29}" presName="vert1" presStyleCnt="0"/>
      <dgm:spPr/>
    </dgm:pt>
    <dgm:pt modelId="{E93EB0D6-D450-4691-9AD3-3EC3DBC43877}" type="pres">
      <dgm:prSet presAssocID="{596B1C46-8F79-4597-88D6-DD3C8DEB995B}" presName="thickLine" presStyleLbl="alignNode1" presStyleIdx="1" presStyleCnt="3"/>
      <dgm:spPr/>
    </dgm:pt>
    <dgm:pt modelId="{B700BD4B-D335-40C0-806F-B02F051FF471}" type="pres">
      <dgm:prSet presAssocID="{596B1C46-8F79-4597-88D6-DD3C8DEB995B}" presName="horz1" presStyleCnt="0"/>
      <dgm:spPr/>
    </dgm:pt>
    <dgm:pt modelId="{BBDBEAC5-3963-426E-91FE-32F29B7213D1}" type="pres">
      <dgm:prSet presAssocID="{596B1C46-8F79-4597-88D6-DD3C8DEB995B}" presName="tx1" presStyleLbl="revTx" presStyleIdx="1" presStyleCnt="3" custScaleY="63093"/>
      <dgm:spPr/>
      <dgm:t>
        <a:bodyPr/>
        <a:lstStyle/>
        <a:p>
          <a:endParaRPr lang="ru-RU"/>
        </a:p>
      </dgm:t>
    </dgm:pt>
    <dgm:pt modelId="{6E37E43C-B08E-4DDD-8DF2-AC8549BD9F1F}" type="pres">
      <dgm:prSet presAssocID="{596B1C46-8F79-4597-88D6-DD3C8DEB995B}" presName="vert1" presStyleCnt="0"/>
      <dgm:spPr/>
    </dgm:pt>
    <dgm:pt modelId="{04F9C919-6A15-44B7-B686-83BFD8C18515}" type="pres">
      <dgm:prSet presAssocID="{BF474981-E3EA-4189-A7AE-25BA19CDEFC3}" presName="thickLine" presStyleLbl="alignNode1" presStyleIdx="2" presStyleCnt="3"/>
      <dgm:spPr/>
    </dgm:pt>
    <dgm:pt modelId="{BA493D8E-05A8-48F1-98B1-4EBF1F84731D}" type="pres">
      <dgm:prSet presAssocID="{BF474981-E3EA-4189-A7AE-25BA19CDEFC3}" presName="horz1" presStyleCnt="0"/>
      <dgm:spPr/>
    </dgm:pt>
    <dgm:pt modelId="{F2A07BD0-0092-41A5-81BC-84291E20FB9D}" type="pres">
      <dgm:prSet presAssocID="{BF474981-E3EA-4189-A7AE-25BA19CDEFC3}" presName="tx1" presStyleLbl="revTx" presStyleIdx="2" presStyleCnt="3" custScaleY="66536"/>
      <dgm:spPr/>
      <dgm:t>
        <a:bodyPr/>
        <a:lstStyle/>
        <a:p>
          <a:endParaRPr lang="ru-RU"/>
        </a:p>
      </dgm:t>
    </dgm:pt>
    <dgm:pt modelId="{C49AC9C9-B516-4E11-9F27-B53FAC2186F1}" type="pres">
      <dgm:prSet presAssocID="{BF474981-E3EA-4189-A7AE-25BA19CDEFC3}" presName="vert1" presStyleCnt="0"/>
      <dgm:spPr/>
    </dgm:pt>
  </dgm:ptLst>
  <dgm:cxnLst>
    <dgm:cxn modelId="{47A06A8C-EE3E-44A1-A738-0E079E026295}" type="presOf" srcId="{C600902E-B4F6-4F29-8299-D081D2E52A29}" destId="{AB1B8AC0-67A6-44E7-8A6F-4A470312F100}" srcOrd="0" destOrd="0" presId="urn:microsoft.com/office/officeart/2008/layout/LinedList"/>
    <dgm:cxn modelId="{93CB1CD0-1611-4BDE-A847-87DF8C7586F4}" srcId="{3165F17A-4ED7-45B7-8C16-F8EB095175D7}" destId="{596B1C46-8F79-4597-88D6-DD3C8DEB995B}" srcOrd="1" destOrd="0" parTransId="{29426ED9-647F-461C-B9D4-3300559185C4}" sibTransId="{8C87725D-819B-4541-B688-0E39C48564B3}"/>
    <dgm:cxn modelId="{2F12EE3C-C40C-49AD-A8D5-C452FAEE9C42}" type="presOf" srcId="{BF474981-E3EA-4189-A7AE-25BA19CDEFC3}" destId="{F2A07BD0-0092-41A5-81BC-84291E20FB9D}" srcOrd="0" destOrd="0" presId="urn:microsoft.com/office/officeart/2008/layout/LinedList"/>
    <dgm:cxn modelId="{7878B42B-1850-49BC-9707-9483609EC3AA}" type="presOf" srcId="{3165F17A-4ED7-45B7-8C16-F8EB095175D7}" destId="{DDFD872F-AB2C-4D97-9771-9D173153C415}" srcOrd="0" destOrd="0" presId="urn:microsoft.com/office/officeart/2008/layout/LinedList"/>
    <dgm:cxn modelId="{ABE50EF4-FFA2-4F00-BA4D-B1BF47A31F18}" type="presOf" srcId="{596B1C46-8F79-4597-88D6-DD3C8DEB995B}" destId="{BBDBEAC5-3963-426E-91FE-32F29B7213D1}" srcOrd="0" destOrd="0" presId="urn:microsoft.com/office/officeart/2008/layout/LinedList"/>
    <dgm:cxn modelId="{59B1929B-6715-485B-95FE-FC11FC7D1C06}" srcId="{3165F17A-4ED7-45B7-8C16-F8EB095175D7}" destId="{C600902E-B4F6-4F29-8299-D081D2E52A29}" srcOrd="0" destOrd="0" parTransId="{0D5E0468-3270-486A-8373-DCB29BF20260}" sibTransId="{B1C0E79C-27F1-47A5-980F-855F213D2B9E}"/>
    <dgm:cxn modelId="{6E89497A-76D8-400C-A50D-6BEF5494E14E}" srcId="{3165F17A-4ED7-45B7-8C16-F8EB095175D7}" destId="{BF474981-E3EA-4189-A7AE-25BA19CDEFC3}" srcOrd="2" destOrd="0" parTransId="{1DDD878B-9831-4D0F-B581-5AB1576D1CCF}" sibTransId="{EFE5CE53-3589-4E79-BB8B-591D57D891EB}"/>
    <dgm:cxn modelId="{F5D59D6E-87E9-4A42-A27E-53F8CA8D0805}" type="presParOf" srcId="{DDFD872F-AB2C-4D97-9771-9D173153C415}" destId="{93AE1898-E69D-4262-B521-6364DA527A1D}" srcOrd="0" destOrd="0" presId="urn:microsoft.com/office/officeart/2008/layout/LinedList"/>
    <dgm:cxn modelId="{CE72319F-0FBC-4F7D-BC9B-5743A551AF32}" type="presParOf" srcId="{DDFD872F-AB2C-4D97-9771-9D173153C415}" destId="{B6456EF4-686E-48A7-A75C-A53C16193721}" srcOrd="1" destOrd="0" presId="urn:microsoft.com/office/officeart/2008/layout/LinedList"/>
    <dgm:cxn modelId="{29DE4896-7D9F-4409-BFB2-AA7BFE1EB4BA}" type="presParOf" srcId="{B6456EF4-686E-48A7-A75C-A53C16193721}" destId="{AB1B8AC0-67A6-44E7-8A6F-4A470312F100}" srcOrd="0" destOrd="0" presId="urn:microsoft.com/office/officeart/2008/layout/LinedList"/>
    <dgm:cxn modelId="{A689695C-32EB-435C-8B60-63055D83DAEE}" type="presParOf" srcId="{B6456EF4-686E-48A7-A75C-A53C16193721}" destId="{F13D6CC5-B84D-4672-9F7A-8C5A9A7C3550}" srcOrd="1" destOrd="0" presId="urn:microsoft.com/office/officeart/2008/layout/LinedList"/>
    <dgm:cxn modelId="{710712C5-9BE3-4602-A56F-9ABBD5D9C657}" type="presParOf" srcId="{DDFD872F-AB2C-4D97-9771-9D173153C415}" destId="{E93EB0D6-D450-4691-9AD3-3EC3DBC43877}" srcOrd="2" destOrd="0" presId="urn:microsoft.com/office/officeart/2008/layout/LinedList"/>
    <dgm:cxn modelId="{6B00D6FE-5FEB-48AF-BA90-D77F9323A26C}" type="presParOf" srcId="{DDFD872F-AB2C-4D97-9771-9D173153C415}" destId="{B700BD4B-D335-40C0-806F-B02F051FF471}" srcOrd="3" destOrd="0" presId="urn:microsoft.com/office/officeart/2008/layout/LinedList"/>
    <dgm:cxn modelId="{3336ABC6-2128-4B96-A923-2DE63ED6EB84}" type="presParOf" srcId="{B700BD4B-D335-40C0-806F-B02F051FF471}" destId="{BBDBEAC5-3963-426E-91FE-32F29B7213D1}" srcOrd="0" destOrd="0" presId="urn:microsoft.com/office/officeart/2008/layout/LinedList"/>
    <dgm:cxn modelId="{C0EA0245-0F27-4CB5-8F3A-8AA2B897DB06}" type="presParOf" srcId="{B700BD4B-D335-40C0-806F-B02F051FF471}" destId="{6E37E43C-B08E-4DDD-8DF2-AC8549BD9F1F}" srcOrd="1" destOrd="0" presId="urn:microsoft.com/office/officeart/2008/layout/LinedList"/>
    <dgm:cxn modelId="{BB455B9F-0011-45B0-8E1A-D56A74E005D2}" type="presParOf" srcId="{DDFD872F-AB2C-4D97-9771-9D173153C415}" destId="{04F9C919-6A15-44B7-B686-83BFD8C18515}" srcOrd="4" destOrd="0" presId="urn:microsoft.com/office/officeart/2008/layout/LinedList"/>
    <dgm:cxn modelId="{3902F36C-C7A7-49F9-A805-EF5D8CE32C9F}" type="presParOf" srcId="{DDFD872F-AB2C-4D97-9771-9D173153C415}" destId="{BA493D8E-05A8-48F1-98B1-4EBF1F84731D}" srcOrd="5" destOrd="0" presId="urn:microsoft.com/office/officeart/2008/layout/LinedList"/>
    <dgm:cxn modelId="{DEB864E9-8D08-4871-9E12-842ADBC2486E}" type="presParOf" srcId="{BA493D8E-05A8-48F1-98B1-4EBF1F84731D}" destId="{F2A07BD0-0092-41A5-81BC-84291E20FB9D}" srcOrd="0" destOrd="0" presId="urn:microsoft.com/office/officeart/2008/layout/LinedList"/>
    <dgm:cxn modelId="{088AD02D-B085-409B-AE77-E3EC4110F48F}" type="presParOf" srcId="{BA493D8E-05A8-48F1-98B1-4EBF1F84731D}" destId="{C49AC9C9-B516-4E11-9F27-B53FAC218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254F50-6B9E-4B4C-A911-FF9A7A58CB51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F40B456-BDA3-4F00-AD18-D1FE76FE0D6E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C00000"/>
              </a:solidFill>
            </a:rPr>
            <a:t>Военный шпион (лазутчик)  — </a:t>
          </a:r>
          <a:r>
            <a:rPr lang="ru-RU" dirty="0" smtClean="0">
              <a:solidFill>
                <a:srgbClr val="7030A0"/>
              </a:solidFill>
            </a:rPr>
            <a:t>это "такое лицо, которое, действуя тайным образом или под ложными предлогами, собирает или старается собрать сведения в районе действия одного из воюющих с намерением сообщить таковые противной стороне". </a:t>
          </a:r>
          <a:endParaRPr lang="ru-RU" dirty="0">
            <a:solidFill>
              <a:srgbClr val="7030A0"/>
            </a:solidFill>
          </a:endParaRPr>
        </a:p>
      </dgm:t>
    </dgm:pt>
    <dgm:pt modelId="{182F4A9C-ECAA-42C0-8682-69C27D819344}" cxnId="{94BD058B-79EF-43D5-885D-FD611A1B764C}" type="parTrans">
      <dgm:prSet/>
      <dgm:spPr/>
      <dgm:t>
        <a:bodyPr/>
        <a:lstStyle/>
        <a:p>
          <a:pPr algn="just"/>
          <a:endParaRPr lang="ru-RU"/>
        </a:p>
      </dgm:t>
    </dgm:pt>
    <dgm:pt modelId="{7313AB75-CB7C-4388-91E5-B3BB80DAA649}" cxnId="{94BD058B-79EF-43D5-885D-FD611A1B764C}" type="sibTrans">
      <dgm:prSet/>
      <dgm:spPr/>
      <dgm:t>
        <a:bodyPr/>
        <a:lstStyle/>
        <a:p>
          <a:pPr algn="just"/>
          <a:endParaRPr lang="ru-RU"/>
        </a:p>
      </dgm:t>
    </dgm:pt>
    <dgm:pt modelId="{5DE6E832-46A8-4A85-9122-07FF738BB2D2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FF3300"/>
              </a:solidFill>
            </a:rPr>
            <a:t>Военный разведчик — </a:t>
          </a:r>
          <a:r>
            <a:rPr lang="ru-RU" dirty="0" smtClean="0">
              <a:solidFill>
                <a:srgbClr val="7030A0"/>
              </a:solidFill>
            </a:rPr>
            <a:t>это лицо, собирающее сведения в районе действия   противника в униформе своих вооружённых сил, т.е. оно не скрывает своего подлинного лица. </a:t>
          </a:r>
          <a:endParaRPr lang="ru-RU" dirty="0">
            <a:solidFill>
              <a:srgbClr val="7030A0"/>
            </a:solidFill>
          </a:endParaRPr>
        </a:p>
      </dgm:t>
    </dgm:pt>
    <dgm:pt modelId="{6C09B06C-5547-4CE9-A94F-C1832E600279}" cxnId="{9A2DE211-190A-4D10-B444-4D88FB91D19C}" type="parTrans">
      <dgm:prSet/>
      <dgm:spPr/>
      <dgm:t>
        <a:bodyPr/>
        <a:lstStyle/>
        <a:p>
          <a:pPr algn="just"/>
          <a:endParaRPr lang="ru-RU"/>
        </a:p>
      </dgm:t>
    </dgm:pt>
    <dgm:pt modelId="{6FC695FE-35B3-4B52-A6C2-A6E66A99D6D4}" cxnId="{9A2DE211-190A-4D10-B444-4D88FB91D19C}" type="sibTrans">
      <dgm:prSet/>
      <dgm:spPr/>
      <dgm:t>
        <a:bodyPr/>
        <a:lstStyle/>
        <a:p>
          <a:pPr algn="just"/>
          <a:endParaRPr lang="ru-RU"/>
        </a:p>
      </dgm:t>
    </dgm:pt>
    <dgm:pt modelId="{9B95DA54-F643-4EF7-8961-8E076610A3E1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FF3300"/>
              </a:solidFill>
            </a:rPr>
            <a:t>Доброволец</a:t>
          </a:r>
          <a:r>
            <a:rPr lang="ru-RU" dirty="0" smtClean="0">
              <a:solidFill>
                <a:srgbClr val="0070C0"/>
              </a:solidFill>
            </a:rPr>
            <a:t> — это лицо, добровольно поступающее в действующую армию одной из воюющих сторон по идейным соображениям. </a:t>
          </a:r>
          <a:endParaRPr lang="ru-RU" dirty="0">
            <a:solidFill>
              <a:srgbClr val="0070C0"/>
            </a:solidFill>
          </a:endParaRPr>
        </a:p>
      </dgm:t>
    </dgm:pt>
    <dgm:pt modelId="{97745A43-CFC6-4A66-933D-5D699D554E8C}" cxnId="{A544D6EF-5A28-4ACF-BE38-8C8C880A9D31}" type="parTrans">
      <dgm:prSet/>
      <dgm:spPr/>
      <dgm:t>
        <a:bodyPr/>
        <a:lstStyle/>
        <a:p>
          <a:pPr algn="just"/>
          <a:endParaRPr lang="ru-RU"/>
        </a:p>
      </dgm:t>
    </dgm:pt>
    <dgm:pt modelId="{7D9A85BA-FCE2-4FCE-8D9F-9F7ED913B04D}" cxnId="{A544D6EF-5A28-4ACF-BE38-8C8C880A9D31}" type="sibTrans">
      <dgm:prSet/>
      <dgm:spPr/>
      <dgm:t>
        <a:bodyPr/>
        <a:lstStyle/>
        <a:p>
          <a:pPr algn="just"/>
          <a:endParaRPr lang="ru-RU"/>
        </a:p>
      </dgm:t>
    </dgm:pt>
    <dgm:pt modelId="{85AC3DCB-E777-4338-A7AA-A553EFA693DB}" type="pres">
      <dgm:prSet presAssocID="{3A254F50-6B9E-4B4C-A911-FF9A7A58CB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85FC0C-6F7E-42C6-956C-735F9D438922}" type="pres">
      <dgm:prSet presAssocID="{EF40B456-BDA3-4F00-AD18-D1FE76FE0D6E}" presName="thickLine" presStyleLbl="alignNode1" presStyleIdx="0" presStyleCnt="3"/>
      <dgm:spPr/>
    </dgm:pt>
    <dgm:pt modelId="{5823E1DA-5F6D-4A8F-982F-A158156683AB}" type="pres">
      <dgm:prSet presAssocID="{EF40B456-BDA3-4F00-AD18-D1FE76FE0D6E}" presName="horz1" presStyleCnt="0"/>
      <dgm:spPr/>
    </dgm:pt>
    <dgm:pt modelId="{91056365-2A8D-4B07-BC10-E67A483E19BE}" type="pres">
      <dgm:prSet presAssocID="{EF40B456-BDA3-4F00-AD18-D1FE76FE0D6E}" presName="tx1" presStyleLbl="revTx" presStyleIdx="0" presStyleCnt="3"/>
      <dgm:spPr/>
      <dgm:t>
        <a:bodyPr/>
        <a:lstStyle/>
        <a:p>
          <a:endParaRPr lang="ru-RU"/>
        </a:p>
      </dgm:t>
    </dgm:pt>
    <dgm:pt modelId="{8757FC9D-0F42-4AFA-B890-2B9874F724AA}" type="pres">
      <dgm:prSet presAssocID="{EF40B456-BDA3-4F00-AD18-D1FE76FE0D6E}" presName="vert1" presStyleCnt="0"/>
      <dgm:spPr/>
    </dgm:pt>
    <dgm:pt modelId="{5C9D04B0-F7BC-4FD7-B8E4-6392F4E7EDF6}" type="pres">
      <dgm:prSet presAssocID="{5DE6E832-46A8-4A85-9122-07FF738BB2D2}" presName="thickLine" presStyleLbl="alignNode1" presStyleIdx="1" presStyleCnt="3"/>
      <dgm:spPr/>
    </dgm:pt>
    <dgm:pt modelId="{34AD473C-FFB6-4A32-B19E-D74C28654885}" type="pres">
      <dgm:prSet presAssocID="{5DE6E832-46A8-4A85-9122-07FF738BB2D2}" presName="horz1" presStyleCnt="0"/>
      <dgm:spPr/>
    </dgm:pt>
    <dgm:pt modelId="{8FF4FBAF-654C-4F4E-9044-E2E56E1459AC}" type="pres">
      <dgm:prSet presAssocID="{5DE6E832-46A8-4A85-9122-07FF738BB2D2}" presName="tx1" presStyleLbl="revTx" presStyleIdx="1" presStyleCnt="3"/>
      <dgm:spPr/>
      <dgm:t>
        <a:bodyPr/>
        <a:lstStyle/>
        <a:p>
          <a:endParaRPr lang="ru-RU"/>
        </a:p>
      </dgm:t>
    </dgm:pt>
    <dgm:pt modelId="{42769E2A-D279-41E4-B59A-2C3F94A35EB9}" type="pres">
      <dgm:prSet presAssocID="{5DE6E832-46A8-4A85-9122-07FF738BB2D2}" presName="vert1" presStyleCnt="0"/>
      <dgm:spPr/>
    </dgm:pt>
    <dgm:pt modelId="{FF747D4F-7A80-44E1-B300-A87390EC520E}" type="pres">
      <dgm:prSet presAssocID="{9B95DA54-F643-4EF7-8961-8E076610A3E1}" presName="thickLine" presStyleLbl="alignNode1" presStyleIdx="2" presStyleCnt="3"/>
      <dgm:spPr/>
    </dgm:pt>
    <dgm:pt modelId="{E45F57E3-9245-430F-8B38-311C276E5474}" type="pres">
      <dgm:prSet presAssocID="{9B95DA54-F643-4EF7-8961-8E076610A3E1}" presName="horz1" presStyleCnt="0"/>
      <dgm:spPr/>
    </dgm:pt>
    <dgm:pt modelId="{30BD5962-0EB2-442D-BEE3-DDB654A97490}" type="pres">
      <dgm:prSet presAssocID="{9B95DA54-F643-4EF7-8961-8E076610A3E1}" presName="tx1" presStyleLbl="revTx" presStyleIdx="2" presStyleCnt="3"/>
      <dgm:spPr/>
      <dgm:t>
        <a:bodyPr/>
        <a:lstStyle/>
        <a:p>
          <a:endParaRPr lang="ru-RU"/>
        </a:p>
      </dgm:t>
    </dgm:pt>
    <dgm:pt modelId="{098357B7-25C4-4FCD-95F6-68FFB824D8EC}" type="pres">
      <dgm:prSet presAssocID="{9B95DA54-F643-4EF7-8961-8E076610A3E1}" presName="vert1" presStyleCnt="0"/>
      <dgm:spPr/>
    </dgm:pt>
  </dgm:ptLst>
  <dgm:cxnLst>
    <dgm:cxn modelId="{DEED0F67-8606-49B7-B557-A852A0BB4FD1}" type="presOf" srcId="{EF40B456-BDA3-4F00-AD18-D1FE76FE0D6E}" destId="{91056365-2A8D-4B07-BC10-E67A483E19BE}" srcOrd="0" destOrd="0" presId="urn:microsoft.com/office/officeart/2008/layout/LinedList"/>
    <dgm:cxn modelId="{024DD132-5699-4AAB-ACF6-51413FE83E3C}" type="presOf" srcId="{9B95DA54-F643-4EF7-8961-8E076610A3E1}" destId="{30BD5962-0EB2-442D-BEE3-DDB654A97490}" srcOrd="0" destOrd="0" presId="urn:microsoft.com/office/officeart/2008/layout/LinedList"/>
    <dgm:cxn modelId="{60D234B6-19D0-4E13-B3AB-AF03DEF08C4B}" type="presOf" srcId="{3A254F50-6B9E-4B4C-A911-FF9A7A58CB51}" destId="{85AC3DCB-E777-4338-A7AA-A553EFA693DB}" srcOrd="0" destOrd="0" presId="urn:microsoft.com/office/officeart/2008/layout/LinedList"/>
    <dgm:cxn modelId="{9A2DE211-190A-4D10-B444-4D88FB91D19C}" srcId="{3A254F50-6B9E-4B4C-A911-FF9A7A58CB51}" destId="{5DE6E832-46A8-4A85-9122-07FF738BB2D2}" srcOrd="1" destOrd="0" parTransId="{6C09B06C-5547-4CE9-A94F-C1832E600279}" sibTransId="{6FC695FE-35B3-4B52-A6C2-A6E66A99D6D4}"/>
    <dgm:cxn modelId="{A544D6EF-5A28-4ACF-BE38-8C8C880A9D31}" srcId="{3A254F50-6B9E-4B4C-A911-FF9A7A58CB51}" destId="{9B95DA54-F643-4EF7-8961-8E076610A3E1}" srcOrd="2" destOrd="0" parTransId="{97745A43-CFC6-4A66-933D-5D699D554E8C}" sibTransId="{7D9A85BA-FCE2-4FCE-8D9F-9F7ED913B04D}"/>
    <dgm:cxn modelId="{31598FCD-627F-4254-9F3B-63E4087ADDDE}" type="presOf" srcId="{5DE6E832-46A8-4A85-9122-07FF738BB2D2}" destId="{8FF4FBAF-654C-4F4E-9044-E2E56E1459AC}" srcOrd="0" destOrd="0" presId="urn:microsoft.com/office/officeart/2008/layout/LinedList"/>
    <dgm:cxn modelId="{94BD058B-79EF-43D5-885D-FD611A1B764C}" srcId="{3A254F50-6B9E-4B4C-A911-FF9A7A58CB51}" destId="{EF40B456-BDA3-4F00-AD18-D1FE76FE0D6E}" srcOrd="0" destOrd="0" parTransId="{182F4A9C-ECAA-42C0-8682-69C27D819344}" sibTransId="{7313AB75-CB7C-4388-91E5-B3BB80DAA649}"/>
    <dgm:cxn modelId="{3871E0BB-42A9-4B4B-852F-BDC789B12F62}" type="presParOf" srcId="{85AC3DCB-E777-4338-A7AA-A553EFA693DB}" destId="{DB85FC0C-6F7E-42C6-956C-735F9D438922}" srcOrd="0" destOrd="0" presId="urn:microsoft.com/office/officeart/2008/layout/LinedList"/>
    <dgm:cxn modelId="{1ED3329E-2F8F-431A-8189-71587D9AA108}" type="presParOf" srcId="{85AC3DCB-E777-4338-A7AA-A553EFA693DB}" destId="{5823E1DA-5F6D-4A8F-982F-A158156683AB}" srcOrd="1" destOrd="0" presId="urn:microsoft.com/office/officeart/2008/layout/LinedList"/>
    <dgm:cxn modelId="{8991C90E-83AD-4940-A022-F63F5D67270C}" type="presParOf" srcId="{5823E1DA-5F6D-4A8F-982F-A158156683AB}" destId="{91056365-2A8D-4B07-BC10-E67A483E19BE}" srcOrd="0" destOrd="0" presId="urn:microsoft.com/office/officeart/2008/layout/LinedList"/>
    <dgm:cxn modelId="{AE6812FA-0732-4F81-99FB-ECDD2C079B3B}" type="presParOf" srcId="{5823E1DA-5F6D-4A8F-982F-A158156683AB}" destId="{8757FC9D-0F42-4AFA-B890-2B9874F724AA}" srcOrd="1" destOrd="0" presId="urn:microsoft.com/office/officeart/2008/layout/LinedList"/>
    <dgm:cxn modelId="{11FBBAE9-8C29-41CE-BF1D-BD29ACF5EF30}" type="presParOf" srcId="{85AC3DCB-E777-4338-A7AA-A553EFA693DB}" destId="{5C9D04B0-F7BC-4FD7-B8E4-6392F4E7EDF6}" srcOrd="2" destOrd="0" presId="urn:microsoft.com/office/officeart/2008/layout/LinedList"/>
    <dgm:cxn modelId="{53B441FA-F618-4A91-8266-935BD7CCF5E7}" type="presParOf" srcId="{85AC3DCB-E777-4338-A7AA-A553EFA693DB}" destId="{34AD473C-FFB6-4A32-B19E-D74C28654885}" srcOrd="3" destOrd="0" presId="urn:microsoft.com/office/officeart/2008/layout/LinedList"/>
    <dgm:cxn modelId="{623A6CE1-9997-43D3-AF2A-58A645764CCF}" type="presParOf" srcId="{34AD473C-FFB6-4A32-B19E-D74C28654885}" destId="{8FF4FBAF-654C-4F4E-9044-E2E56E1459AC}" srcOrd="0" destOrd="0" presId="urn:microsoft.com/office/officeart/2008/layout/LinedList"/>
    <dgm:cxn modelId="{D374CF8D-3C98-4819-8644-AE979318652A}" type="presParOf" srcId="{34AD473C-FFB6-4A32-B19E-D74C28654885}" destId="{42769E2A-D279-41E4-B59A-2C3F94A35EB9}" srcOrd="1" destOrd="0" presId="urn:microsoft.com/office/officeart/2008/layout/LinedList"/>
    <dgm:cxn modelId="{29803DE2-F713-4E3B-A169-41F65204DE0F}" type="presParOf" srcId="{85AC3DCB-E777-4338-A7AA-A553EFA693DB}" destId="{FF747D4F-7A80-44E1-B300-A87390EC520E}" srcOrd="4" destOrd="0" presId="urn:microsoft.com/office/officeart/2008/layout/LinedList"/>
    <dgm:cxn modelId="{F48D9817-2A53-418D-9281-D7FC5AFCCAA6}" type="presParOf" srcId="{85AC3DCB-E777-4338-A7AA-A553EFA693DB}" destId="{E45F57E3-9245-430F-8B38-311C276E5474}" srcOrd="5" destOrd="0" presId="urn:microsoft.com/office/officeart/2008/layout/LinedList"/>
    <dgm:cxn modelId="{7D4B9882-1DB5-4DD7-81D3-D69C464914CF}" type="presParOf" srcId="{E45F57E3-9245-430F-8B38-311C276E5474}" destId="{30BD5962-0EB2-442D-BEE3-DDB654A97490}" srcOrd="0" destOrd="0" presId="urn:microsoft.com/office/officeart/2008/layout/LinedList"/>
    <dgm:cxn modelId="{AC19C9A0-0275-418A-A3F7-C669551BB6F5}" type="presParOf" srcId="{E45F57E3-9245-430F-8B38-311C276E5474}" destId="{098357B7-25C4-4FCD-95F6-68FFB824D8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B31C4C-7860-47CB-ABE1-590DDA8BCE84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9A290A24-6D72-40FA-84F2-05CB79329EEE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FF3300"/>
              </a:solidFill>
            </a:rPr>
            <a:t>Наемник</a:t>
          </a:r>
          <a:r>
            <a:rPr lang="ru-RU" dirty="0" smtClean="0">
              <a:solidFill>
                <a:srgbClr val="0070C0"/>
              </a:solidFill>
            </a:rPr>
            <a:t> — это лицо, добровольно вступающее в вооруженные отряды, ведущие вооруженную борьбу в защиту противоправных колониальных, расистских и иных подобных режимов, против национально-освободительных или народно-освободительных движений. </a:t>
          </a:r>
          <a:endParaRPr lang="ru-RU" dirty="0">
            <a:solidFill>
              <a:srgbClr val="0070C0"/>
            </a:solidFill>
          </a:endParaRPr>
        </a:p>
      </dgm:t>
    </dgm:pt>
    <dgm:pt modelId="{CB9DC2C0-2FA3-4840-9279-2B0C967E5F9B}" cxnId="{ED3AA07D-8CA2-4602-B6B1-67E17BA532E4}" type="parTrans">
      <dgm:prSet/>
      <dgm:spPr/>
      <dgm:t>
        <a:bodyPr/>
        <a:lstStyle/>
        <a:p>
          <a:pPr algn="just"/>
          <a:endParaRPr lang="ru-RU"/>
        </a:p>
      </dgm:t>
    </dgm:pt>
    <dgm:pt modelId="{BA860375-1019-4662-95E8-55F301D00CBA}" cxnId="{ED3AA07D-8CA2-4602-B6B1-67E17BA532E4}" type="sibTrans">
      <dgm:prSet/>
      <dgm:spPr/>
      <dgm:t>
        <a:bodyPr/>
        <a:lstStyle/>
        <a:p>
          <a:pPr algn="just"/>
          <a:endParaRPr lang="ru-RU"/>
        </a:p>
      </dgm:t>
    </dgm:pt>
    <dgm:pt modelId="{7909B281-9B1B-4FEE-A05A-4B4FD462865F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C00000"/>
              </a:solidFill>
            </a:rPr>
            <a:t>Гражданским лицом является любое лицо, не принадлежащее к вооруженным силам и не принимающее участия в «спонтанных массовых выступлениях».</a:t>
          </a:r>
          <a:endParaRPr lang="ru-RU" dirty="0">
            <a:solidFill>
              <a:srgbClr val="C00000"/>
            </a:solidFill>
          </a:endParaRPr>
        </a:p>
      </dgm:t>
    </dgm:pt>
    <dgm:pt modelId="{CC9CDB82-E266-40EF-89B2-85317311CE62}" cxnId="{B1161323-3F72-4654-B2AF-E989AA6076EB}" type="parTrans">
      <dgm:prSet/>
      <dgm:spPr/>
      <dgm:t>
        <a:bodyPr/>
        <a:lstStyle/>
        <a:p>
          <a:pPr algn="just"/>
          <a:endParaRPr lang="ru-RU"/>
        </a:p>
      </dgm:t>
    </dgm:pt>
    <dgm:pt modelId="{B767F299-E3AD-4A99-8B5F-E982D8B19F3E}" cxnId="{B1161323-3F72-4654-B2AF-E989AA6076EB}" type="sibTrans">
      <dgm:prSet/>
      <dgm:spPr/>
      <dgm:t>
        <a:bodyPr/>
        <a:lstStyle/>
        <a:p>
          <a:pPr algn="just"/>
          <a:endParaRPr lang="ru-RU"/>
        </a:p>
      </dgm:t>
    </dgm:pt>
    <dgm:pt modelId="{582EEBFC-D1A7-4916-8885-8E5D72E5EA80}" type="pres">
      <dgm:prSet presAssocID="{2BB31C4C-7860-47CB-ABE1-590DDA8BCE8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004027-E2EE-42BB-9247-25F6577437C8}" type="pres">
      <dgm:prSet presAssocID="{9A290A24-6D72-40FA-84F2-05CB79329EEE}" presName="thickLine" presStyleLbl="alignNode1" presStyleIdx="0" presStyleCnt="2"/>
      <dgm:spPr/>
    </dgm:pt>
    <dgm:pt modelId="{ADD1B3FE-B392-46E5-A7D3-EC48C0DBD741}" type="pres">
      <dgm:prSet presAssocID="{9A290A24-6D72-40FA-84F2-05CB79329EEE}" presName="horz1" presStyleCnt="0"/>
      <dgm:spPr/>
    </dgm:pt>
    <dgm:pt modelId="{664A4045-49FF-4558-9DDC-0BBDBDB16D88}" type="pres">
      <dgm:prSet presAssocID="{9A290A24-6D72-40FA-84F2-05CB79329EEE}" presName="tx1" presStyleLbl="revTx" presStyleIdx="0" presStyleCnt="2"/>
      <dgm:spPr/>
      <dgm:t>
        <a:bodyPr/>
        <a:lstStyle/>
        <a:p>
          <a:endParaRPr lang="ru-RU"/>
        </a:p>
      </dgm:t>
    </dgm:pt>
    <dgm:pt modelId="{1E420E68-C484-4FB9-82D9-B4EFE5CE495A}" type="pres">
      <dgm:prSet presAssocID="{9A290A24-6D72-40FA-84F2-05CB79329EEE}" presName="vert1" presStyleCnt="0"/>
      <dgm:spPr/>
    </dgm:pt>
    <dgm:pt modelId="{34F987B0-6263-485C-A673-856F3DE4FC7C}" type="pres">
      <dgm:prSet presAssocID="{7909B281-9B1B-4FEE-A05A-4B4FD462865F}" presName="thickLine" presStyleLbl="alignNode1" presStyleIdx="1" presStyleCnt="2"/>
      <dgm:spPr/>
    </dgm:pt>
    <dgm:pt modelId="{86509D1E-DA3C-42A4-9E94-EDEC46F82CA7}" type="pres">
      <dgm:prSet presAssocID="{7909B281-9B1B-4FEE-A05A-4B4FD462865F}" presName="horz1" presStyleCnt="0"/>
      <dgm:spPr/>
    </dgm:pt>
    <dgm:pt modelId="{F6F4EB02-BA3C-4D38-85ED-5096302EAA72}" type="pres">
      <dgm:prSet presAssocID="{7909B281-9B1B-4FEE-A05A-4B4FD462865F}" presName="tx1" presStyleLbl="revTx" presStyleIdx="1" presStyleCnt="2"/>
      <dgm:spPr/>
      <dgm:t>
        <a:bodyPr/>
        <a:lstStyle/>
        <a:p>
          <a:endParaRPr lang="ru-RU"/>
        </a:p>
      </dgm:t>
    </dgm:pt>
    <dgm:pt modelId="{F3AC76A7-5DD2-4BD4-92F9-171469ABD19B}" type="pres">
      <dgm:prSet presAssocID="{7909B281-9B1B-4FEE-A05A-4B4FD462865F}" presName="vert1" presStyleCnt="0"/>
      <dgm:spPr/>
    </dgm:pt>
  </dgm:ptLst>
  <dgm:cxnLst>
    <dgm:cxn modelId="{F0DBCE41-8FF2-4AF3-9CE8-2B9C5FB42B4B}" type="presOf" srcId="{9A290A24-6D72-40FA-84F2-05CB79329EEE}" destId="{664A4045-49FF-4558-9DDC-0BBDBDB16D88}" srcOrd="0" destOrd="0" presId="urn:microsoft.com/office/officeart/2008/layout/LinedList"/>
    <dgm:cxn modelId="{ED3AA07D-8CA2-4602-B6B1-67E17BA532E4}" srcId="{2BB31C4C-7860-47CB-ABE1-590DDA8BCE84}" destId="{9A290A24-6D72-40FA-84F2-05CB79329EEE}" srcOrd="0" destOrd="0" parTransId="{CB9DC2C0-2FA3-4840-9279-2B0C967E5F9B}" sibTransId="{BA860375-1019-4662-95E8-55F301D00CBA}"/>
    <dgm:cxn modelId="{25E84074-76DA-4918-AEB0-12390966CEB3}" type="presOf" srcId="{2BB31C4C-7860-47CB-ABE1-590DDA8BCE84}" destId="{582EEBFC-D1A7-4916-8885-8E5D72E5EA80}" srcOrd="0" destOrd="0" presId="urn:microsoft.com/office/officeart/2008/layout/LinedList"/>
    <dgm:cxn modelId="{90939EC4-EA71-4208-B03C-99D8E9B5AA6E}" type="presOf" srcId="{7909B281-9B1B-4FEE-A05A-4B4FD462865F}" destId="{F6F4EB02-BA3C-4D38-85ED-5096302EAA72}" srcOrd="0" destOrd="0" presId="urn:microsoft.com/office/officeart/2008/layout/LinedList"/>
    <dgm:cxn modelId="{B1161323-3F72-4654-B2AF-E989AA6076EB}" srcId="{2BB31C4C-7860-47CB-ABE1-590DDA8BCE84}" destId="{7909B281-9B1B-4FEE-A05A-4B4FD462865F}" srcOrd="1" destOrd="0" parTransId="{CC9CDB82-E266-40EF-89B2-85317311CE62}" sibTransId="{B767F299-E3AD-4A99-8B5F-E982D8B19F3E}"/>
    <dgm:cxn modelId="{E33553BE-4BB4-4F08-BFFC-CB1B6BF5008C}" type="presParOf" srcId="{582EEBFC-D1A7-4916-8885-8E5D72E5EA80}" destId="{EF004027-E2EE-42BB-9247-25F6577437C8}" srcOrd="0" destOrd="0" presId="urn:microsoft.com/office/officeart/2008/layout/LinedList"/>
    <dgm:cxn modelId="{99CAFE8C-A8CC-4C1A-B886-1367BA7A836F}" type="presParOf" srcId="{582EEBFC-D1A7-4916-8885-8E5D72E5EA80}" destId="{ADD1B3FE-B392-46E5-A7D3-EC48C0DBD741}" srcOrd="1" destOrd="0" presId="urn:microsoft.com/office/officeart/2008/layout/LinedList"/>
    <dgm:cxn modelId="{5C88E43D-9A9E-4783-8A77-86BF31E0ABEB}" type="presParOf" srcId="{ADD1B3FE-B392-46E5-A7D3-EC48C0DBD741}" destId="{664A4045-49FF-4558-9DDC-0BBDBDB16D88}" srcOrd="0" destOrd="0" presId="urn:microsoft.com/office/officeart/2008/layout/LinedList"/>
    <dgm:cxn modelId="{8E2A2076-8B25-4838-B238-240EC4D2314F}" type="presParOf" srcId="{ADD1B3FE-B392-46E5-A7D3-EC48C0DBD741}" destId="{1E420E68-C484-4FB9-82D9-B4EFE5CE495A}" srcOrd="1" destOrd="0" presId="urn:microsoft.com/office/officeart/2008/layout/LinedList"/>
    <dgm:cxn modelId="{348A2604-D9F2-4B1E-8E98-A01813CFDE72}" type="presParOf" srcId="{582EEBFC-D1A7-4916-8885-8E5D72E5EA80}" destId="{34F987B0-6263-485C-A673-856F3DE4FC7C}" srcOrd="2" destOrd="0" presId="urn:microsoft.com/office/officeart/2008/layout/LinedList"/>
    <dgm:cxn modelId="{72281F74-86F1-474A-B178-8DE24A6365AF}" type="presParOf" srcId="{582EEBFC-D1A7-4916-8885-8E5D72E5EA80}" destId="{86509D1E-DA3C-42A4-9E94-EDEC46F82CA7}" srcOrd="3" destOrd="0" presId="urn:microsoft.com/office/officeart/2008/layout/LinedList"/>
    <dgm:cxn modelId="{9E5F4EDA-7791-4CF6-9877-4E5C23D98767}" type="presParOf" srcId="{86509D1E-DA3C-42A4-9E94-EDEC46F82CA7}" destId="{F6F4EB02-BA3C-4D38-85ED-5096302EAA72}" srcOrd="0" destOrd="0" presId="urn:microsoft.com/office/officeart/2008/layout/LinedList"/>
    <dgm:cxn modelId="{6DB3386E-D43E-480F-B1B2-A504D20D58F6}" type="presParOf" srcId="{86509D1E-DA3C-42A4-9E94-EDEC46F82CA7}" destId="{F3AC76A7-5DD2-4BD4-92F9-171469ABD1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D964DF-5EE5-409C-BBD5-1EEA8B90D2C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F5DEBD1E-5A3F-4FD2-97D3-053DA5378D3C}">
      <dgm:prSet/>
      <dgm:spPr/>
      <dgm:t>
        <a:bodyPr/>
        <a:lstStyle/>
        <a:p>
          <a:pPr algn="just" rtl="0"/>
          <a:r>
            <a:rPr lang="ru-RU" dirty="0" smtClean="0"/>
            <a:t>Средства ведения войны – это оружие, применяемое вооруженными силами воюющих для уничтожения живой силы и военной техники противника.</a:t>
          </a:r>
          <a:endParaRPr lang="ru-RU" dirty="0"/>
        </a:p>
      </dgm:t>
    </dgm:pt>
    <dgm:pt modelId="{B31707EA-9748-4F2C-944B-AACD3DF5AB46}" cxnId="{6875A4D0-8D66-4B64-83EF-066A9B243DC4}" type="parTrans">
      <dgm:prSet/>
      <dgm:spPr/>
      <dgm:t>
        <a:bodyPr/>
        <a:lstStyle/>
        <a:p>
          <a:pPr algn="just"/>
          <a:endParaRPr lang="ru-RU"/>
        </a:p>
      </dgm:t>
    </dgm:pt>
    <dgm:pt modelId="{C3F208EE-565E-443E-809B-858077C3FFFF}" cxnId="{6875A4D0-8D66-4B64-83EF-066A9B243DC4}" type="sibTrans">
      <dgm:prSet/>
      <dgm:spPr/>
      <dgm:t>
        <a:bodyPr/>
        <a:lstStyle/>
        <a:p>
          <a:pPr algn="just"/>
          <a:endParaRPr lang="ru-RU"/>
        </a:p>
      </dgm:t>
    </dgm:pt>
    <dgm:pt modelId="{7AF7BA59-78E0-4419-BE37-3CA8573D78F4}">
      <dgm:prSet/>
      <dgm:spPr/>
      <dgm:t>
        <a:bodyPr/>
        <a:lstStyle/>
        <a:p>
          <a:pPr algn="just" rtl="0"/>
          <a:r>
            <a:rPr lang="ru-RU" smtClean="0"/>
            <a:t>Методы ведения войны – это различные способы использования средств ведения войны для достижения ее целей.</a:t>
          </a:r>
          <a:endParaRPr lang="ru-RU"/>
        </a:p>
      </dgm:t>
    </dgm:pt>
    <dgm:pt modelId="{DF7E0013-9882-4611-B9F2-3757A4BC907C}" cxnId="{7D77E41B-1F90-4D9D-86C6-C7567DE7759C}" type="parTrans">
      <dgm:prSet/>
      <dgm:spPr/>
      <dgm:t>
        <a:bodyPr/>
        <a:lstStyle/>
        <a:p>
          <a:pPr algn="just"/>
          <a:endParaRPr lang="ru-RU"/>
        </a:p>
      </dgm:t>
    </dgm:pt>
    <dgm:pt modelId="{4946DC4D-23BC-4236-BE6E-241932CB3101}" cxnId="{7D77E41B-1F90-4D9D-86C6-C7567DE7759C}" type="sibTrans">
      <dgm:prSet/>
      <dgm:spPr/>
      <dgm:t>
        <a:bodyPr/>
        <a:lstStyle/>
        <a:p>
          <a:pPr algn="just"/>
          <a:endParaRPr lang="ru-RU"/>
        </a:p>
      </dgm:t>
    </dgm:pt>
    <dgm:pt modelId="{AE4B51B6-F6E4-4C04-8612-54412D8593F2}" type="pres">
      <dgm:prSet presAssocID="{FFD964DF-5EE5-409C-BBD5-1EEA8B90D2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6772D4-DA65-46B8-B565-239BCD87A828}" type="pres">
      <dgm:prSet presAssocID="{F5DEBD1E-5A3F-4FD2-97D3-053DA5378D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16BF2-42E4-4D46-B5BC-E4FE8F5869D3}" type="pres">
      <dgm:prSet presAssocID="{C3F208EE-565E-443E-809B-858077C3FFFF}" presName="spacer" presStyleCnt="0"/>
      <dgm:spPr/>
    </dgm:pt>
    <dgm:pt modelId="{C8765A65-E8B6-43E6-853E-D3C5D95B9AC2}" type="pres">
      <dgm:prSet presAssocID="{7AF7BA59-78E0-4419-BE37-3CA8573D78F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7E41B-1F90-4D9D-86C6-C7567DE7759C}" srcId="{FFD964DF-5EE5-409C-BBD5-1EEA8B90D2CB}" destId="{7AF7BA59-78E0-4419-BE37-3CA8573D78F4}" srcOrd="1" destOrd="0" parTransId="{DF7E0013-9882-4611-B9F2-3757A4BC907C}" sibTransId="{4946DC4D-23BC-4236-BE6E-241932CB3101}"/>
    <dgm:cxn modelId="{74F7B77A-E723-48B5-9422-936448CD5584}" type="presOf" srcId="{F5DEBD1E-5A3F-4FD2-97D3-053DA5378D3C}" destId="{476772D4-DA65-46B8-B565-239BCD87A828}" srcOrd="0" destOrd="0" presId="urn:microsoft.com/office/officeart/2005/8/layout/vList2"/>
    <dgm:cxn modelId="{AF4F3CF9-6B8E-442C-901A-73D80CF8C640}" type="presOf" srcId="{FFD964DF-5EE5-409C-BBD5-1EEA8B90D2CB}" destId="{AE4B51B6-F6E4-4C04-8612-54412D8593F2}" srcOrd="0" destOrd="0" presId="urn:microsoft.com/office/officeart/2005/8/layout/vList2"/>
    <dgm:cxn modelId="{6875A4D0-8D66-4B64-83EF-066A9B243DC4}" srcId="{FFD964DF-5EE5-409C-BBD5-1EEA8B90D2CB}" destId="{F5DEBD1E-5A3F-4FD2-97D3-053DA5378D3C}" srcOrd="0" destOrd="0" parTransId="{B31707EA-9748-4F2C-944B-AACD3DF5AB46}" sibTransId="{C3F208EE-565E-443E-809B-858077C3FFFF}"/>
    <dgm:cxn modelId="{9F382FF6-B617-4A72-9CD2-F48B342F26B7}" type="presOf" srcId="{7AF7BA59-78E0-4419-BE37-3CA8573D78F4}" destId="{C8765A65-E8B6-43E6-853E-D3C5D95B9AC2}" srcOrd="0" destOrd="0" presId="urn:microsoft.com/office/officeart/2005/8/layout/vList2"/>
    <dgm:cxn modelId="{33A3A7F7-58B7-4B8E-B0BD-2A08F007E018}" type="presParOf" srcId="{AE4B51B6-F6E4-4C04-8612-54412D8593F2}" destId="{476772D4-DA65-46B8-B565-239BCD87A828}" srcOrd="0" destOrd="0" presId="urn:microsoft.com/office/officeart/2005/8/layout/vList2"/>
    <dgm:cxn modelId="{8B9E7B6A-44E9-4FA6-B02D-5277912BFC87}" type="presParOf" srcId="{AE4B51B6-F6E4-4C04-8612-54412D8593F2}" destId="{6D616BF2-42E4-4D46-B5BC-E4FE8F5869D3}" srcOrd="1" destOrd="0" presId="urn:microsoft.com/office/officeart/2005/8/layout/vList2"/>
    <dgm:cxn modelId="{33AAA3D0-6BF2-433C-AE86-04DF73499028}" type="presParOf" srcId="{AE4B51B6-F6E4-4C04-8612-54412D8593F2}" destId="{C8765A65-E8B6-43E6-853E-D3C5D95B9A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B86CF-D13C-4FD0-A3A0-2B13C40B5D32}">
      <dsp:nvSpPr>
        <dsp:cNvPr id="0" name=""/>
        <dsp:cNvSpPr/>
      </dsp:nvSpPr>
      <dsp:spPr>
        <a:xfrm>
          <a:off x="0" y="142864"/>
          <a:ext cx="8784976" cy="17664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Современное международное право – представляет  собой совокупность международно-правовых принципов и норм, регулирующих отношения между государствами и международными организациями, устанавливающих их взаимные права и обязанности.  И состоит из двух частей:  «права мира» и «права  войны».</a:t>
          </a:r>
          <a:endParaRPr lang="ru-RU" sz="1800" kern="1200" dirty="0"/>
        </a:p>
      </dsp:txBody>
      <dsp:txXfrm>
        <a:off x="86229" y="229093"/>
        <a:ext cx="8612518" cy="1593949"/>
      </dsp:txXfrm>
    </dsp:sp>
    <dsp:sp modelId="{E4F1C520-69A0-4C54-A78D-4C7C429FE611}">
      <dsp:nvSpPr>
        <dsp:cNvPr id="0" name=""/>
        <dsp:cNvSpPr/>
      </dsp:nvSpPr>
      <dsp:spPr>
        <a:xfrm>
          <a:off x="0" y="1961112"/>
          <a:ext cx="8784976" cy="1766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Структура современного международного права включает в себя различные отрасли:  (право  внешних сношений; международное право прав человека, право международных договоров).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</a:t>
          </a:r>
          <a:r>
            <a:rPr lang="ru-RU" sz="1800" kern="1200" dirty="0" smtClean="0"/>
            <a:t>под отрасли  </a:t>
          </a:r>
          <a:r>
            <a:rPr lang="ru-RU" sz="1800" kern="1200" dirty="0" smtClean="0"/>
            <a:t>МП (дипломатическое право, консульское право и др.)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Институты  международного  права;  нормы МП;   оценочные  принципы  МП.</a:t>
          </a:r>
          <a:endParaRPr lang="ru-RU" sz="1800" kern="1200" dirty="0"/>
        </a:p>
      </dsp:txBody>
      <dsp:txXfrm>
        <a:off x="86229" y="2047341"/>
        <a:ext cx="8612518" cy="1593949"/>
      </dsp:txXfrm>
    </dsp:sp>
    <dsp:sp modelId="{A1A55DC7-2190-4CD9-A3D4-1EF3B98F0E33}">
      <dsp:nvSpPr>
        <dsp:cNvPr id="0" name=""/>
        <dsp:cNvSpPr/>
      </dsp:nvSpPr>
      <dsp:spPr>
        <a:xfrm>
          <a:off x="0" y="3779359"/>
          <a:ext cx="8784976" cy="17664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 эти отрасли в совокупности (за исключением одной) составляют так называемое «Право мира». А одна из отдельных самостоятельных отраслей международного права – международное право вооруженных конфликтов (включающая в себя, по некоторым источникам, международное гуманитарное право), - составляет так называемое «Право войны».</a:t>
          </a:r>
          <a:endParaRPr lang="ru-RU" sz="1800" kern="1200" dirty="0"/>
        </a:p>
      </dsp:txBody>
      <dsp:txXfrm>
        <a:off x="86229" y="3865588"/>
        <a:ext cx="8612518" cy="1593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3EE7E-5244-4C2D-A734-1E44B22BEA85}">
      <dsp:nvSpPr>
        <dsp:cNvPr id="0" name=""/>
        <dsp:cNvSpPr/>
      </dsp:nvSpPr>
      <dsp:spPr>
        <a:xfrm>
          <a:off x="0" y="69238"/>
          <a:ext cx="8424936" cy="1739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Целью права войны является ограничение и облегчение, насколько это возможно, бедствий войны. Оно согласовывает военную необходимость с требованиями гуманности, проводит границу между тем, что разрешено (законно) и тем, что запрещено.</a:t>
          </a:r>
          <a:endParaRPr lang="ru-RU" sz="2000" kern="1200"/>
        </a:p>
      </dsp:txBody>
      <dsp:txXfrm>
        <a:off x="84922" y="154160"/>
        <a:ext cx="8255092" cy="1569799"/>
      </dsp:txXfrm>
    </dsp:sp>
    <dsp:sp modelId="{CE45D952-FF7C-48F1-99B6-CD13D9133A68}">
      <dsp:nvSpPr>
        <dsp:cNvPr id="0" name=""/>
        <dsp:cNvSpPr/>
      </dsp:nvSpPr>
      <dsp:spPr>
        <a:xfrm>
          <a:off x="0" y="1866482"/>
          <a:ext cx="8424936" cy="1739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Война – это организованная вооруженная борьба между независимыми суверенными государствами. Юридическим признаком войны является ее объявление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84922" y="1951404"/>
        <a:ext cx="8255092" cy="1569799"/>
      </dsp:txXfrm>
    </dsp:sp>
    <dsp:sp modelId="{E03786EA-CC45-4E5B-9B52-179393AAB01F}">
      <dsp:nvSpPr>
        <dsp:cNvPr id="0" name=""/>
        <dsp:cNvSpPr/>
      </dsp:nvSpPr>
      <dsp:spPr>
        <a:xfrm>
          <a:off x="0" y="3672409"/>
          <a:ext cx="8424936" cy="1739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Состояние войны означает прекращение с государством (группой государств) мирных отношений с момента объявления войны или фактического начала военных действий, до окончания военных действий или до заключения между ними мирного договора. Россия  до  настоящего  времени  находится  в  состоянии  войны  с Японией.</a:t>
          </a:r>
          <a:endParaRPr lang="ru-RU" sz="2000" kern="1200" dirty="0"/>
        </a:p>
      </dsp:txBody>
      <dsp:txXfrm>
        <a:off x="84922" y="3757331"/>
        <a:ext cx="8255092" cy="1569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E4275-3EAF-499A-9A1A-2C61706CB474}">
      <dsp:nvSpPr>
        <dsp:cNvPr id="0" name=""/>
        <dsp:cNvSpPr/>
      </dsp:nvSpPr>
      <dsp:spPr>
        <a:xfrm>
          <a:off x="0" y="0"/>
          <a:ext cx="8280920" cy="17749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Принцип гуманности </a:t>
          </a:r>
          <a:r>
            <a:rPr lang="ru-RU" sz="2000" kern="1200" dirty="0" smtClean="0"/>
            <a:t>запрещает воюющим применять военное насилие, которое не оправдывается военной необходимостью. Он охватывает все сферы вооруженной борьбы, касающиеся как средств и методов ее ведения, так и защиты жертв войны. </a:t>
          </a:r>
          <a:endParaRPr lang="ru-RU" sz="2000" kern="1200" dirty="0"/>
        </a:p>
      </dsp:txBody>
      <dsp:txXfrm>
        <a:off x="86644" y="86644"/>
        <a:ext cx="8107632" cy="1601613"/>
      </dsp:txXfrm>
    </dsp:sp>
    <dsp:sp modelId="{0274AE22-A4D3-4426-A87C-0F5427545BF3}">
      <dsp:nvSpPr>
        <dsp:cNvPr id="0" name=""/>
        <dsp:cNvSpPr/>
      </dsp:nvSpPr>
      <dsp:spPr>
        <a:xfrm>
          <a:off x="0" y="1747903"/>
          <a:ext cx="8280920" cy="24145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Принцип недопустимости </a:t>
          </a:r>
          <a:r>
            <a:rPr lang="ru-RU" sz="2000" kern="1200" dirty="0" smtClean="0"/>
            <a:t>дискриминант обязывает воюющие стороны обращаться с индивидами, пользующимися покровительством гуманитарных конвенций, при любых обстоятельствах без всякого различия на основе характера или происхождения вооруженного конфликта, на основе причин, которые воюющие стороны приводят в свое оправдание или ссылаются на них, без всякой дискриминации по причинам расы, цвета кожи, религии, пола, имущественного положения.</a:t>
          </a:r>
          <a:endParaRPr lang="ru-RU" sz="2000" kern="1200" dirty="0"/>
        </a:p>
      </dsp:txBody>
      <dsp:txXfrm>
        <a:off x="117867" y="1865770"/>
        <a:ext cx="8045186" cy="2178788"/>
      </dsp:txXfrm>
    </dsp:sp>
    <dsp:sp modelId="{9198067C-29FD-4829-9919-3DA3AFB4079E}">
      <dsp:nvSpPr>
        <dsp:cNvPr id="0" name=""/>
        <dsp:cNvSpPr/>
      </dsp:nvSpPr>
      <dsp:spPr>
        <a:xfrm>
          <a:off x="0" y="4176467"/>
          <a:ext cx="8280920" cy="9095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Принцип ответственности  за нарушение  норм  и  принципов  права вооруженных конфликтов.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44400" y="4220867"/>
        <a:ext cx="8192120" cy="820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3352C-E322-4AE5-9D6C-FA7CCAE71072}">
      <dsp:nvSpPr>
        <dsp:cNvPr id="0" name=""/>
        <dsp:cNvSpPr/>
      </dsp:nvSpPr>
      <dsp:spPr>
        <a:xfrm>
          <a:off x="0" y="144016"/>
          <a:ext cx="8017966" cy="25428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Принцип ограничения воюющих в выборе средств и методов вооруженной борьбы. В ст. ХХII Гаагской конвенции 1907 г. он сформулирован следующим образом: "</a:t>
          </a:r>
          <a:r>
            <a:rPr lang="ru-RU" sz="1800" kern="1200" dirty="0" smtClean="0">
              <a:solidFill>
                <a:srgbClr val="C00000"/>
              </a:solidFill>
            </a:rPr>
            <a:t>'Воюющие не пользуются неограниченным правом в выборе средств нанесения вреда неприятелю". Ст.35, п.1 Дополнительного протокола I устанавливает: "В случае вооруженного конфликта право сторон, находящихся в конфликте, выбирать методы или средства ведения войны не является неограниченным".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24132" y="268148"/>
        <a:ext cx="7769702" cy="2294583"/>
      </dsp:txXfrm>
    </dsp:sp>
    <dsp:sp modelId="{89837C08-DD4E-4F4A-8676-1474CF13C779}">
      <dsp:nvSpPr>
        <dsp:cNvPr id="0" name=""/>
        <dsp:cNvSpPr/>
      </dsp:nvSpPr>
      <dsp:spPr>
        <a:xfrm>
          <a:off x="0" y="2738704"/>
          <a:ext cx="8017966" cy="1581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Принцип разграничения военных и гражданских объектов закреплен во многих источниках права вооруженных конфликтов и обязывает воюющие стороны направлять военные действия только против  военных объектов.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77216" y="2815920"/>
        <a:ext cx="7863534" cy="1427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E1898-E69D-4262-B521-6364DA527A1D}">
      <dsp:nvSpPr>
        <dsp:cNvPr id="0" name=""/>
        <dsp:cNvSpPr/>
      </dsp:nvSpPr>
      <dsp:spPr>
        <a:xfrm>
          <a:off x="0" y="2527"/>
          <a:ext cx="8496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B8AC0-67A6-44E7-8A6F-4A470312F100}">
      <dsp:nvSpPr>
        <dsp:cNvPr id="0" name=""/>
        <dsp:cNvSpPr/>
      </dsp:nvSpPr>
      <dsp:spPr>
        <a:xfrm>
          <a:off x="0" y="2527"/>
          <a:ext cx="8496943" cy="225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3300"/>
              </a:solidFill>
            </a:rPr>
            <a:t>Вооруженные силы государства и стороны, находящихся в конфликте, состоят из всех организованных формирований и личного состава, которые находятся под командованием лица, ответственного за поведение своих подчиненных. Вооруженные силы создаются и организуются в соответствии с требованиями национальной безопасности и обороны. </a:t>
          </a:r>
          <a:r>
            <a:rPr lang="ru-RU" sz="2000" kern="1200" dirty="0" smtClean="0">
              <a:solidFill>
                <a:srgbClr val="C00000"/>
              </a:solidFill>
            </a:rPr>
            <a:t>Каждое государство и воюющая сторона должны определить категории лиц и имущества, принадлежащих к их вооруженным силам.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0" y="2527"/>
        <a:ext cx="8496943" cy="2255594"/>
      </dsp:txXfrm>
    </dsp:sp>
    <dsp:sp modelId="{E93EB0D6-D450-4691-9AD3-3EC3DBC43877}">
      <dsp:nvSpPr>
        <dsp:cNvPr id="0" name=""/>
        <dsp:cNvSpPr/>
      </dsp:nvSpPr>
      <dsp:spPr>
        <a:xfrm>
          <a:off x="0" y="2258121"/>
          <a:ext cx="8496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BEAC5-3963-426E-91FE-32F29B7213D1}">
      <dsp:nvSpPr>
        <dsp:cNvPr id="0" name=""/>
        <dsp:cNvSpPr/>
      </dsp:nvSpPr>
      <dsp:spPr>
        <a:xfrm>
          <a:off x="0" y="2258121"/>
          <a:ext cx="8496943" cy="142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Комбатанты (франц. — воин, боец) — </a:t>
          </a:r>
          <a:r>
            <a:rPr lang="ru-RU" sz="2000" kern="1200" dirty="0" smtClean="0">
              <a:solidFill>
                <a:srgbClr val="7030A0"/>
              </a:solidFill>
            </a:rPr>
            <a:t>это сражающиеся, т. е.  лица, входящие в состав регулярных вооруженных сил и имеющие право принимать непосредственное участие в боевых действиях против неприятеля.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0" y="2258121"/>
        <a:ext cx="8496943" cy="1423144"/>
      </dsp:txXfrm>
    </dsp:sp>
    <dsp:sp modelId="{04F9C919-6A15-44B7-B686-83BFD8C18515}">
      <dsp:nvSpPr>
        <dsp:cNvPr id="0" name=""/>
        <dsp:cNvSpPr/>
      </dsp:nvSpPr>
      <dsp:spPr>
        <a:xfrm>
          <a:off x="0" y="3681266"/>
          <a:ext cx="8496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07BD0-0092-41A5-81BC-84291E20FB9D}">
      <dsp:nvSpPr>
        <dsp:cNvPr id="0" name=""/>
        <dsp:cNvSpPr/>
      </dsp:nvSpPr>
      <dsp:spPr>
        <a:xfrm>
          <a:off x="0" y="3681266"/>
          <a:ext cx="8496943" cy="150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8000"/>
              </a:solidFill>
            </a:rPr>
            <a:t>Не комбатанты — это лица, правомерно входящие в состав вооруженных сил, оказывающие помощь этим вооруженным силам, но сами непосредственно в боевых действиях не участвующие. </a:t>
          </a:r>
          <a:endParaRPr lang="ru-RU" sz="2000" kern="1200" dirty="0">
            <a:solidFill>
              <a:srgbClr val="008000"/>
            </a:solidFill>
          </a:endParaRPr>
        </a:p>
      </dsp:txBody>
      <dsp:txXfrm>
        <a:off x="0" y="3681266"/>
        <a:ext cx="8496943" cy="15007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FC0C-6F7E-42C6-956C-735F9D438922}">
      <dsp:nvSpPr>
        <dsp:cNvPr id="0" name=""/>
        <dsp:cNvSpPr/>
      </dsp:nvSpPr>
      <dsp:spPr>
        <a:xfrm>
          <a:off x="0" y="2495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56365-2A8D-4B07-BC10-E67A483E19BE}">
      <dsp:nvSpPr>
        <dsp:cNvPr id="0" name=""/>
        <dsp:cNvSpPr/>
      </dsp:nvSpPr>
      <dsp:spPr>
        <a:xfrm>
          <a:off x="0" y="2495"/>
          <a:ext cx="8568952" cy="170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</a:rPr>
            <a:t>Военный шпион (лазутчик)  — </a:t>
          </a:r>
          <a:r>
            <a:rPr lang="ru-RU" sz="2300" kern="1200" dirty="0" smtClean="0">
              <a:solidFill>
                <a:srgbClr val="7030A0"/>
              </a:solidFill>
            </a:rPr>
            <a:t>это "такое лицо, которое, действуя тайным образом или под ложными предлогами, собирает или старается собрать сведения в районе действия одного из воюющих с намерением сообщить таковые противной стороне". 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0" y="2495"/>
        <a:ext cx="8568952" cy="1701876"/>
      </dsp:txXfrm>
    </dsp:sp>
    <dsp:sp modelId="{5C9D04B0-F7BC-4FD7-B8E4-6392F4E7EDF6}">
      <dsp:nvSpPr>
        <dsp:cNvPr id="0" name=""/>
        <dsp:cNvSpPr/>
      </dsp:nvSpPr>
      <dsp:spPr>
        <a:xfrm>
          <a:off x="0" y="1704371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4FBAF-654C-4F4E-9044-E2E56E1459AC}">
      <dsp:nvSpPr>
        <dsp:cNvPr id="0" name=""/>
        <dsp:cNvSpPr/>
      </dsp:nvSpPr>
      <dsp:spPr>
        <a:xfrm>
          <a:off x="0" y="1704371"/>
          <a:ext cx="8568952" cy="170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3300"/>
              </a:solidFill>
            </a:rPr>
            <a:t>Военный разведчик — </a:t>
          </a:r>
          <a:r>
            <a:rPr lang="ru-RU" sz="2300" kern="1200" dirty="0" smtClean="0">
              <a:solidFill>
                <a:srgbClr val="7030A0"/>
              </a:solidFill>
            </a:rPr>
            <a:t>это лицо, собирающее сведения в районе действия   противника в униформе своих вооружённых сил, т.е. оно не скрывает своего подлинного лица. 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0" y="1704371"/>
        <a:ext cx="8568952" cy="1701876"/>
      </dsp:txXfrm>
    </dsp:sp>
    <dsp:sp modelId="{FF747D4F-7A80-44E1-B300-A87390EC520E}">
      <dsp:nvSpPr>
        <dsp:cNvPr id="0" name=""/>
        <dsp:cNvSpPr/>
      </dsp:nvSpPr>
      <dsp:spPr>
        <a:xfrm>
          <a:off x="0" y="3406247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D5962-0EB2-442D-BEE3-DDB654A97490}">
      <dsp:nvSpPr>
        <dsp:cNvPr id="0" name=""/>
        <dsp:cNvSpPr/>
      </dsp:nvSpPr>
      <dsp:spPr>
        <a:xfrm>
          <a:off x="0" y="3406247"/>
          <a:ext cx="8568952" cy="170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3300"/>
              </a:solidFill>
            </a:rPr>
            <a:t>Доброволец</a:t>
          </a:r>
          <a:r>
            <a:rPr lang="ru-RU" sz="2300" kern="1200" dirty="0" smtClean="0">
              <a:solidFill>
                <a:srgbClr val="0070C0"/>
              </a:solidFill>
            </a:rPr>
            <a:t> — это лицо, добровольно поступающее в действующую армию одной из воюющих сторон по идейным соображениям. </a:t>
          </a:r>
          <a:endParaRPr lang="ru-RU" sz="2300" kern="1200" dirty="0">
            <a:solidFill>
              <a:srgbClr val="0070C0"/>
            </a:solidFill>
          </a:endParaRPr>
        </a:p>
      </dsp:txBody>
      <dsp:txXfrm>
        <a:off x="0" y="3406247"/>
        <a:ext cx="8568952" cy="1701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04027-E2EE-42BB-9247-25F6577437C8}">
      <dsp:nvSpPr>
        <dsp:cNvPr id="0" name=""/>
        <dsp:cNvSpPr/>
      </dsp:nvSpPr>
      <dsp:spPr>
        <a:xfrm>
          <a:off x="0" y="0"/>
          <a:ext cx="816198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A4045-49FF-4558-9DDC-0BBDBDB16D88}">
      <dsp:nvSpPr>
        <dsp:cNvPr id="0" name=""/>
        <dsp:cNvSpPr/>
      </dsp:nvSpPr>
      <dsp:spPr>
        <a:xfrm>
          <a:off x="0" y="0"/>
          <a:ext cx="8161982" cy="215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3300"/>
              </a:solidFill>
            </a:rPr>
            <a:t>Наемник</a:t>
          </a:r>
          <a:r>
            <a:rPr lang="ru-RU" sz="2400" kern="1200" dirty="0" smtClean="0">
              <a:solidFill>
                <a:srgbClr val="0070C0"/>
              </a:solidFill>
            </a:rPr>
            <a:t> — это лицо, добровольно вступающее в вооруженные отряды, ведущие вооруженную борьбу в защиту противоправных колониальных, расистских и иных подобных режимов, против национально-освободительных или народно-освободительных движений. 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0" y="0"/>
        <a:ext cx="8161982" cy="2156014"/>
      </dsp:txXfrm>
    </dsp:sp>
    <dsp:sp modelId="{34F987B0-6263-485C-A673-856F3DE4FC7C}">
      <dsp:nvSpPr>
        <dsp:cNvPr id="0" name=""/>
        <dsp:cNvSpPr/>
      </dsp:nvSpPr>
      <dsp:spPr>
        <a:xfrm>
          <a:off x="0" y="2156014"/>
          <a:ext cx="816198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4EB02-BA3C-4D38-85ED-5096302EAA72}">
      <dsp:nvSpPr>
        <dsp:cNvPr id="0" name=""/>
        <dsp:cNvSpPr/>
      </dsp:nvSpPr>
      <dsp:spPr>
        <a:xfrm>
          <a:off x="0" y="2156014"/>
          <a:ext cx="8161982" cy="215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Гражданским лицом является любое лицо, не принадлежащее к вооруженным силам и не принимающее участия в «спонтанных массовых выступлениях».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0" y="2156014"/>
        <a:ext cx="8161982" cy="21560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772D4-DA65-46B8-B565-239BCD87A828}">
      <dsp:nvSpPr>
        <dsp:cNvPr id="0" name=""/>
        <dsp:cNvSpPr/>
      </dsp:nvSpPr>
      <dsp:spPr>
        <a:xfrm>
          <a:off x="0" y="155157"/>
          <a:ext cx="7178947" cy="221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Средства ведения войны – это оружие, применяемое вооруженными силами воюющих для уничтожения живой силы и военной техники противника.</a:t>
          </a:r>
          <a:endParaRPr lang="ru-RU" sz="3100" kern="1200" dirty="0"/>
        </a:p>
      </dsp:txBody>
      <dsp:txXfrm>
        <a:off x="108004" y="263161"/>
        <a:ext cx="6962939" cy="1996462"/>
      </dsp:txXfrm>
    </dsp:sp>
    <dsp:sp modelId="{C8765A65-E8B6-43E6-853E-D3C5D95B9AC2}">
      <dsp:nvSpPr>
        <dsp:cNvPr id="0" name=""/>
        <dsp:cNvSpPr/>
      </dsp:nvSpPr>
      <dsp:spPr>
        <a:xfrm>
          <a:off x="0" y="2456908"/>
          <a:ext cx="7178947" cy="221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Методы ведения войны – это различные способы использования средств ведения войны для достижения ее целей.</a:t>
          </a:r>
          <a:endParaRPr lang="ru-RU" sz="3100" kern="1200"/>
        </a:p>
      </dsp:txBody>
      <dsp:txXfrm>
        <a:off x="108004" y="2564912"/>
        <a:ext cx="6962939" cy="199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diagramDrawing" Target="../diagrams/drawin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3" Type="http://schemas.openxmlformats.org/officeDocument/2006/relationships/diagramData" Target="../diagrams/data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diagramDrawing" Target="../diagrams/drawing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3" Type="http://schemas.openxmlformats.org/officeDocument/2006/relationships/diagramData" Target="../diagrams/data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hyperlink" Target="https://ru.wikipedia.org/wiki/%D0%92%D0%B5%D0%BB%D0%B8%D0%BA%D0%BE%D0%B1%D1%80%D0%B8%D1%82%D0%B0%D0%BD%D0%B8%D1%8F" TargetMode="External"/><Relationship Id="rId8" Type="http://schemas.openxmlformats.org/officeDocument/2006/relationships/hyperlink" Target="https://ru.wikipedia.org/wiki/%D0%98%D1%81%D0%BF%D0%B0%D0%BD%D0%B8%D1%8F" TargetMode="External"/><Relationship Id="rId7" Type="http://schemas.openxmlformats.org/officeDocument/2006/relationships/hyperlink" Target="https://ru.wikipedia.org/wiki/%D0%A4%D1%80%D0%B0%D0%BD%D1%86%D0%B8%D1%8F" TargetMode="External"/><Relationship Id="rId6" Type="http://schemas.openxmlformats.org/officeDocument/2006/relationships/hyperlink" Target="https://ru.wikipedia.org/wiki/%D0%98%D1%82%D0%B0%D0%BB%D0%B8%D1%8F" TargetMode="External"/><Relationship Id="rId5" Type="http://schemas.openxmlformats.org/officeDocument/2006/relationships/hyperlink" Target="https://ru.wikipedia.org/wiki/%D0%90%D0%B2%D1%81%D1%82%D1%80%D0%BE-%D0%92%D0%B5%D0%BD%D0%B3%D1%80%D0%B8%D1%8F" TargetMode="External"/><Relationship Id="rId4" Type="http://schemas.openxmlformats.org/officeDocument/2006/relationships/hyperlink" Target="https://ru.wikipedia.org/wiki/%D0%93%D0%B5%D1%80%D0%BC%D0%B0%D0%BD%D1%81%D0%BA%D0%B0%D1%8F_%D0%B8%D0%BC%D0%BF%D0%B5%D1%80%D0%B8%D1%8F" TargetMode="External"/><Relationship Id="rId31" Type="http://schemas.openxmlformats.org/officeDocument/2006/relationships/slideLayout" Target="../slideLayouts/slideLayout2.xml"/><Relationship Id="rId30" Type="http://schemas.openxmlformats.org/officeDocument/2006/relationships/hyperlink" Target="https://ru.wikipedia.org/wiki/%D0%93%D0%B0%D0%B0%D0%B3%D1%81%D0%BA%D0%B8%D0%B5_%D0%BA%D0%BE%D0%BD%D0%B2%D0%B5%D0%BD%D1%86%D0%B8%D0%B8_%D0%B8_%D0%B4%D0%B5%D0%BA%D0%BB%D0%B0%D1%80%D0%B0%D1%86%D0%B8%D0%B8_(1899_%D0%B8_1907)" TargetMode="External"/><Relationship Id="rId3" Type="http://schemas.openxmlformats.org/officeDocument/2006/relationships/hyperlink" Target="https://ru.wikipedia.org/wiki/%D0%9E%D1%81%D0%BC%D0%B0%D0%BD%D1%81%D0%BA%D0%B0%D1%8F_%D0%B8%D0%BC%D0%BF%D0%B5%D1%80%D0%B8%D1%8F" TargetMode="External"/><Relationship Id="rId29" Type="http://schemas.openxmlformats.org/officeDocument/2006/relationships/hyperlink" Target="https://ru.wikipedia.org/wiki/%D0%90%D1%8D%D1%80%D0%BE%D1%81%D1%82%D0%B0%D1%82" TargetMode="External"/><Relationship Id="rId28" Type="http://schemas.openxmlformats.org/officeDocument/2006/relationships/hyperlink" Target="https://ru.wikipedia.org/wiki/%D0%96%D0%B5%D0%BD%D0%B5%D0%B2%D1%81%D0%BA%D0%B0%D1%8F_%D0%BA%D0%BE%D0%BD%D0%B2%D0%B5%D0%BD%D1%86%D0%B8%D1%8F_1864" TargetMode="External"/><Relationship Id="rId27" Type="http://schemas.openxmlformats.org/officeDocument/2006/relationships/hyperlink" Target="https://ru.wikipedia.org/wiki/%D0%9C%D0%B5%D0%BA%D1%81%D0%B8%D0%BA%D0%B0" TargetMode="External"/><Relationship Id="rId26" Type="http://schemas.openxmlformats.org/officeDocument/2006/relationships/hyperlink" Target="https://ru.wikipedia.org/wiki/%D0%A1%D0%A8%D0%90" TargetMode="External"/><Relationship Id="rId25" Type="http://schemas.openxmlformats.org/officeDocument/2006/relationships/hyperlink" Target="https://ru.wikipedia.org/wiki/%D0%98%D1%80%D0%B0%D0%BD" TargetMode="External"/><Relationship Id="rId24" Type="http://schemas.openxmlformats.org/officeDocument/2006/relationships/hyperlink" Target="https://ru.wikipedia.org/wiki/%D0%A1%D0%B8%D0%B0%D0%BC" TargetMode="External"/><Relationship Id="rId23" Type="http://schemas.openxmlformats.org/officeDocument/2006/relationships/hyperlink" Target="https://ru.wikipedia.org/wiki/%D0%98%D0%BC%D0%BF%D0%B5%D1%80%D0%B8%D1%8F_%D0%A6%D0%B8%D0%BD" TargetMode="External"/><Relationship Id="rId22" Type="http://schemas.openxmlformats.org/officeDocument/2006/relationships/hyperlink" Target="https://ru.wikipedia.org/wiki/%D0%AF%D0%BF%D0%BE%D0%BD%D0%B8%D1%8F" TargetMode="External"/><Relationship Id="rId21" Type="http://schemas.openxmlformats.org/officeDocument/2006/relationships/hyperlink" Target="https://ru.wikipedia.org/wiki/%D0%9B%D1%8E%D0%BA%D1%81%D0%B5%D0%BC%D0%B1%D1%83%D1%80%D0%B3" TargetMode="External"/><Relationship Id="rId20" Type="http://schemas.openxmlformats.org/officeDocument/2006/relationships/hyperlink" Target="https://ru.wikipedia.org/wiki/%D0%9B%D0%B8%D1%85%D1%82%D0%B5%D0%BD%D1%88%D1%82%D0%B5%D0%B9%D0%BD" TargetMode="External"/><Relationship Id="rId2" Type="http://schemas.openxmlformats.org/officeDocument/2006/relationships/hyperlink" Target="https://ru.wikipedia.org/wiki/%D0%9D%D0%B8%D0%BA%D0%BE%D0%BB%D0%B0%D0%B9_II" TargetMode="External"/><Relationship Id="rId19" Type="http://schemas.openxmlformats.org/officeDocument/2006/relationships/hyperlink" Target="https://ru.wikipedia.org/wiki/%D0%9F%D0%BE%D1%80%D1%82%D1%83%D0%B3%D0%B0%D0%BB%D0%B8%D1%8F" TargetMode="External"/><Relationship Id="rId18" Type="http://schemas.openxmlformats.org/officeDocument/2006/relationships/hyperlink" Target="https://ru.wikipedia.org/wiki/%D0%93%D1%80%D0%B5%D1%86%D0%B8%D1%8F" TargetMode="External"/><Relationship Id="rId17" Type="http://schemas.openxmlformats.org/officeDocument/2006/relationships/hyperlink" Target="https://ru.wikipedia.org/wiki/%D0%A7%D0%B5%D1%80%D0%BD%D0%BE%D0%B3%D0%BE%D1%80%D0%B8%D1%8F" TargetMode="External"/><Relationship Id="rId16" Type="http://schemas.openxmlformats.org/officeDocument/2006/relationships/hyperlink" Target="https://ru.wikipedia.org/wiki/%D0%A1%D0%B5%D1%80%D0%B1%D0%B8%D1%8F" TargetMode="External"/><Relationship Id="rId15" Type="http://schemas.openxmlformats.org/officeDocument/2006/relationships/hyperlink" Target="https://ru.wikipedia.org/wiki/%D0%91%D0%BE%D0%BB%D0%B3%D0%B0%D1%80%D0%B8%D1%8F" TargetMode="External"/><Relationship Id="rId14" Type="http://schemas.openxmlformats.org/officeDocument/2006/relationships/hyperlink" Target="https://ru.wikipedia.org/wiki/%D0%94%D0%B0%D0%BD%D0%B8%D1%8F" TargetMode="External"/><Relationship Id="rId13" Type="http://schemas.openxmlformats.org/officeDocument/2006/relationships/hyperlink" Target="https://ru.wikipedia.org/wiki/%D0%A8%D0%B2%D0%B5%D1%86%D0%B8%D1%8F" TargetMode="External"/><Relationship Id="rId12" Type="http://schemas.openxmlformats.org/officeDocument/2006/relationships/hyperlink" Target="https://ru.wikipedia.org/wiki/%D0%A8%D0%B2%D0%B5%D0%B9%D1%86%D0%B0%D1%80%D0%B8%D1%8F" TargetMode="External"/><Relationship Id="rId11" Type="http://schemas.openxmlformats.org/officeDocument/2006/relationships/hyperlink" Target="https://ru.wikipedia.org/wiki/%D0%91%D0%B5%D0%BB%D1%8C%D0%B3%D0%B8%D1%8F" TargetMode="External"/><Relationship Id="rId10" Type="http://schemas.openxmlformats.org/officeDocument/2006/relationships/hyperlink" Target="https://ru.wikipedia.org/wiki/%D0%9D%D0%B8%D0%B4%D0%B5%D1%80%D0%BB%D0%B0%D0%BD%D0%B4%D1%8B" TargetMode="External"/><Relationship Id="rId1" Type="http://schemas.openxmlformats.org/officeDocument/2006/relationships/hyperlink" Target="https://ru.wikipedia.org/wiki/%D0%A0%D0%BE%D1%81%D1%81%D0%B8%D0%B9%D1%81%D0%BA%D0%B0%D1%8F_%D0%B8%D0%BC%D0%BF%D0%B5%D1%80%D0%B8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hyperlink" Target="http://stat.doc.mil.ru/documents/quick_search/more.htm?id=11911632@egNPA" TargetMode="External"/><Relationship Id="rId8" Type="http://schemas.openxmlformats.org/officeDocument/2006/relationships/hyperlink" Target="https://www1.umn.edu/humanrts/instree/R1907g.html" TargetMode="External"/><Relationship Id="rId7" Type="http://schemas.openxmlformats.org/officeDocument/2006/relationships/hyperlink" Target="http://zakon5.rada.gov.ua/laws/show/995_b83" TargetMode="External"/><Relationship Id="rId6" Type="http://schemas.openxmlformats.org/officeDocument/2006/relationships/hyperlink" Target="http://zakon4.rada.gov.ua/laws/show/995_b84" TargetMode="External"/><Relationship Id="rId5" Type="http://schemas.openxmlformats.org/officeDocument/2006/relationships/hyperlink" Target="https://www.icrc.org/rus/resources/documents/misc/hague-convention-iv-181007.htm" TargetMode="External"/><Relationship Id="rId4" Type="http://schemas.openxmlformats.org/officeDocument/2006/relationships/hyperlink" Target="http://www.memo.ru/Prawo/hum/haag07-1.htm" TargetMode="External"/><Relationship Id="rId3" Type="http://schemas.openxmlformats.org/officeDocument/2006/relationships/hyperlink" Target="http://zakon5.rada.gov.ua/laws/show/995_b85" TargetMode="External"/><Relationship Id="rId2" Type="http://schemas.openxmlformats.org/officeDocument/2006/relationships/hyperlink" Target="http://zakon5.rada.gov.ua/laws/show/995_444" TargetMode="External"/><Relationship Id="rId14" Type="http://schemas.openxmlformats.org/officeDocument/2006/relationships/slideLayout" Target="../slideLayouts/slideLayout2.xml"/><Relationship Id="rId13" Type="http://schemas.openxmlformats.org/officeDocument/2006/relationships/hyperlink" Target="https://www1.umn.edu/humanrts/instree/R1907l.html" TargetMode="External"/><Relationship Id="rId12" Type="http://schemas.openxmlformats.org/officeDocument/2006/relationships/hyperlink" Target="http://worldlaws.narod.ru/konvenc/00376.htm" TargetMode="External"/><Relationship Id="rId11" Type="http://schemas.openxmlformats.org/officeDocument/2006/relationships/hyperlink" Target="https://www1.umn.edu/humanrts/instree/R1907j.html" TargetMode="External"/><Relationship Id="rId10" Type="http://schemas.openxmlformats.org/officeDocument/2006/relationships/hyperlink" Target="http://zakon5.rada.gov.ua/laws/show/995_649" TargetMode="External"/><Relationship Id="rId1" Type="http://schemas.openxmlformats.org/officeDocument/2006/relationships/hyperlink" Target="http://ppt.ru/newstext.phtml?id=3204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269" y="393631"/>
            <a:ext cx="66967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b="1" dirty="0" smtClean="0">
                <a:latin typeface="Arial" panose="020B0604020202020204" pitchFamily="34" charset="0"/>
              </a:rPr>
              <a:t> Забайкальский  государственный  университет</a:t>
            </a: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-8732" y="6396335"/>
            <a:ext cx="9161463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Общественно-государственная подготовка</a:t>
            </a:r>
            <a:endParaRPr lang="ru-RU" altLang="ru-RU" sz="2400" b="1" dirty="0">
              <a:solidFill>
                <a:srgbClr val="FFFF66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1600" y="2132856"/>
            <a:ext cx="6840760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Тема № </a:t>
            </a:r>
            <a:r>
              <a:rPr lang="ru-RU" sz="2400" b="1" dirty="0" smtClean="0"/>
              <a:t>8. Занятие 1.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Военные аспекты международного права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pic>
        <p:nvPicPr>
          <p:cNvPr id="12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88640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362"/>
            <a:ext cx="62674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6764" y="1412776"/>
            <a:ext cx="7277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Вспомогательные </a:t>
            </a:r>
            <a:r>
              <a:rPr lang="ru-RU" sz="2800" dirty="0">
                <a:solidFill>
                  <a:srgbClr val="C00000"/>
                </a:solidFill>
              </a:rPr>
              <a:t>источники международного права: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Резолюции </a:t>
            </a:r>
            <a:r>
              <a:rPr lang="ru-RU" sz="2800" dirty="0"/>
              <a:t>международных организаций (например, ООН), </a:t>
            </a: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Внутригосударственные решения, нормативно – правовые акты. </a:t>
            </a: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Судебные решения;   </a:t>
            </a: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Доктрины ученных  международного права; </a:t>
            </a: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Общие </a:t>
            </a:r>
            <a:r>
              <a:rPr lang="ru-RU" sz="2800" dirty="0"/>
              <a:t>принципы права.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12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88640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36726" y="937204"/>
            <a:ext cx="738202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Основные принципы международного права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6726" y="1460424"/>
            <a:ext cx="73820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B050"/>
                </a:solidFill>
              </a:rPr>
              <a:t>С</a:t>
            </a:r>
            <a:r>
              <a:rPr lang="ru-RU" sz="2800" dirty="0" smtClean="0">
                <a:solidFill>
                  <a:srgbClr val="00B050"/>
                </a:solidFill>
              </a:rPr>
              <a:t>уверенное </a:t>
            </a:r>
            <a:r>
              <a:rPr lang="ru-RU" sz="2800" dirty="0">
                <a:solidFill>
                  <a:srgbClr val="00B050"/>
                </a:solidFill>
              </a:rPr>
              <a:t>равенство </a:t>
            </a:r>
            <a:r>
              <a:rPr lang="ru-RU" sz="2800" dirty="0" smtClean="0">
                <a:solidFill>
                  <a:srgbClr val="00B050"/>
                </a:solidFill>
              </a:rPr>
              <a:t> всех  государств</a:t>
            </a:r>
            <a:r>
              <a:rPr lang="ru-RU" sz="2800" dirty="0">
                <a:solidFill>
                  <a:srgbClr val="00B050"/>
                </a:solidFill>
              </a:rPr>
              <a:t>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Добросовестное выполнение провозглашённых в документе международных  прав и  </a:t>
            </a:r>
            <a:r>
              <a:rPr lang="ru-RU" sz="2800" dirty="0">
                <a:solidFill>
                  <a:srgbClr val="00B050"/>
                </a:solidFill>
              </a:rPr>
              <a:t>обязательств;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B050"/>
                </a:solidFill>
              </a:rPr>
              <a:t>М</a:t>
            </a:r>
            <a:r>
              <a:rPr lang="ru-RU" sz="2800" dirty="0" smtClean="0">
                <a:solidFill>
                  <a:srgbClr val="00B050"/>
                </a:solidFill>
              </a:rPr>
              <a:t>ирное </a:t>
            </a:r>
            <a:r>
              <a:rPr lang="ru-RU" sz="2800" dirty="0">
                <a:solidFill>
                  <a:srgbClr val="00B050"/>
                </a:solidFill>
              </a:rPr>
              <a:t>разрешение </a:t>
            </a:r>
            <a:r>
              <a:rPr lang="ru-RU" sz="2800" dirty="0" smtClean="0">
                <a:solidFill>
                  <a:srgbClr val="00B050"/>
                </a:solidFill>
              </a:rPr>
              <a:t>конфликтов </a:t>
            </a:r>
            <a:r>
              <a:rPr lang="ru-RU" sz="2800" dirty="0">
                <a:solidFill>
                  <a:srgbClr val="00B050"/>
                </a:solidFill>
              </a:rPr>
              <a:t>между государствами;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B050"/>
                </a:solidFill>
              </a:rPr>
              <a:t>Н</a:t>
            </a:r>
            <a:r>
              <a:rPr lang="ru-RU" sz="2800" dirty="0" smtClean="0">
                <a:solidFill>
                  <a:srgbClr val="00B050"/>
                </a:solidFill>
              </a:rPr>
              <a:t>едопустимость </a:t>
            </a:r>
            <a:r>
              <a:rPr lang="ru-RU" sz="2800" dirty="0">
                <a:solidFill>
                  <a:srgbClr val="00B050"/>
                </a:solidFill>
              </a:rPr>
              <a:t>угрозы силой </a:t>
            </a:r>
            <a:r>
              <a:rPr lang="ru-RU" sz="2800">
                <a:solidFill>
                  <a:srgbClr val="00B050"/>
                </a:solidFill>
              </a:rPr>
              <a:t>или </a:t>
            </a:r>
            <a:r>
              <a:rPr lang="ru-RU" sz="2800" smtClean="0">
                <a:solidFill>
                  <a:srgbClr val="00B050"/>
                </a:solidFill>
              </a:rPr>
              <a:t>её </a:t>
            </a:r>
            <a:r>
              <a:rPr lang="ru-RU" sz="2800" dirty="0">
                <a:solidFill>
                  <a:srgbClr val="00B050"/>
                </a:solidFill>
              </a:rPr>
              <a:t>применения;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B050"/>
                </a:solidFill>
              </a:rPr>
              <a:t>Р</a:t>
            </a:r>
            <a:r>
              <a:rPr lang="ru-RU" sz="2800" dirty="0" smtClean="0">
                <a:solidFill>
                  <a:srgbClr val="00B050"/>
                </a:solidFill>
              </a:rPr>
              <a:t>авноправие  народов и их право на  самоопределение;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B050"/>
                </a:solidFill>
              </a:rPr>
              <a:t>Н</a:t>
            </a:r>
            <a:r>
              <a:rPr lang="ru-RU" sz="2800" dirty="0" smtClean="0">
                <a:solidFill>
                  <a:srgbClr val="00B050"/>
                </a:solidFill>
              </a:rPr>
              <a:t>евмешательство в дела, входящие  во   </a:t>
            </a:r>
            <a:r>
              <a:rPr lang="ru-RU" sz="2800" dirty="0">
                <a:solidFill>
                  <a:srgbClr val="00B050"/>
                </a:solidFill>
              </a:rPr>
              <a:t>внутреннюю компетенцию </a:t>
            </a:r>
            <a:r>
              <a:rPr lang="ru-RU" sz="2800" dirty="0" smtClean="0">
                <a:solidFill>
                  <a:srgbClr val="00B050"/>
                </a:solidFill>
              </a:rPr>
              <a:t>  </a:t>
            </a:r>
            <a:r>
              <a:rPr lang="ru-RU" sz="2800" dirty="0">
                <a:solidFill>
                  <a:srgbClr val="00B050"/>
                </a:solidFill>
              </a:rPr>
              <a:t>государства;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23857" y="16347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pic>
        <p:nvPicPr>
          <p:cNvPr id="12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16632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5596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3190" y="1713079"/>
            <a:ext cx="74200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B050"/>
                </a:solidFill>
              </a:rPr>
              <a:t>совместное участие в </a:t>
            </a:r>
            <a:r>
              <a:rPr lang="ru-RU" sz="2800" dirty="0" smtClean="0">
                <a:solidFill>
                  <a:srgbClr val="00B050"/>
                </a:solidFill>
              </a:rPr>
              <a:t>предпринимаемых, </a:t>
            </a:r>
            <a:r>
              <a:rPr lang="ru-RU" sz="2800" dirty="0">
                <a:solidFill>
                  <a:srgbClr val="00B050"/>
                </a:solidFill>
              </a:rPr>
              <a:t>под эгидой </a:t>
            </a:r>
            <a:r>
              <a:rPr lang="ru-RU" sz="2800" dirty="0" smtClean="0">
                <a:solidFill>
                  <a:srgbClr val="00B050"/>
                </a:solidFill>
              </a:rPr>
              <a:t>ООН, </a:t>
            </a:r>
            <a:r>
              <a:rPr lang="ru-RU" sz="2800" dirty="0">
                <a:solidFill>
                  <a:srgbClr val="00B050"/>
                </a:solidFill>
              </a:rPr>
              <a:t>действиях </a:t>
            </a:r>
            <a:r>
              <a:rPr lang="ru-RU" sz="2800" dirty="0" smtClean="0">
                <a:solidFill>
                  <a:srgbClr val="00B050"/>
                </a:solidFill>
              </a:rPr>
              <a:t>превентивного </a:t>
            </a:r>
            <a:r>
              <a:rPr lang="ru-RU" sz="2800" dirty="0">
                <a:solidFill>
                  <a:srgbClr val="00B050"/>
                </a:solidFill>
              </a:rPr>
              <a:t>и принудительного </a:t>
            </a:r>
            <a:r>
              <a:rPr lang="ru-RU" sz="2800" dirty="0" smtClean="0">
                <a:solidFill>
                  <a:srgbClr val="00B050"/>
                </a:solidFill>
              </a:rPr>
              <a:t>характера;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нерушимость границ  государства;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территориальная целостность страны;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сотрудничество </a:t>
            </a:r>
            <a:r>
              <a:rPr lang="ru-RU" sz="2800" dirty="0">
                <a:solidFill>
                  <a:srgbClr val="00B050"/>
                </a:solidFill>
              </a:rPr>
              <a:t>государств;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уважение </a:t>
            </a:r>
            <a:r>
              <a:rPr lang="ru-RU" sz="2800" dirty="0">
                <a:solidFill>
                  <a:srgbClr val="00B050"/>
                </a:solidFill>
              </a:rPr>
              <a:t>прав человека и основных свобод</a:t>
            </a:r>
            <a:r>
              <a:rPr lang="ru-RU" sz="2800" dirty="0" smtClean="0">
                <a:solidFill>
                  <a:srgbClr val="00B050"/>
                </a:solidFill>
              </a:rPr>
              <a:t>.,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pic>
        <p:nvPicPr>
          <p:cNvPr id="12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88640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aphicFrame>
        <p:nvGraphicFramePr>
          <p:cNvPr id="4" name="Схема 3"/>
          <p:cNvGraphicFramePr/>
          <p:nvPr/>
        </p:nvGraphicFramePr>
        <p:xfrm>
          <a:off x="323528" y="1124744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404664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</a:t>
            </a:r>
            <a:endParaRPr lang="ru-RU" b="1" dirty="0"/>
          </a:p>
        </p:txBody>
      </p:sp>
      <p:pic>
        <p:nvPicPr>
          <p:cNvPr id="13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332656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01350" y="1268760"/>
            <a:ext cx="80310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Международный </a:t>
            </a:r>
            <a:r>
              <a:rPr lang="ru-RU" sz="2800" b="1" dirty="0"/>
              <a:t>вооруженный конфликт – это вооруженное столкновение между двумя или несколькими сторонами, обладающими международной </a:t>
            </a:r>
            <a:r>
              <a:rPr lang="ru-RU" sz="2800" b="1" dirty="0" smtClean="0"/>
              <a:t>право </a:t>
            </a:r>
            <a:r>
              <a:rPr lang="ru-RU" sz="2800" b="1" dirty="0" err="1" smtClean="0"/>
              <a:t>субъектностью</a:t>
            </a:r>
            <a:r>
              <a:rPr lang="ru-RU" sz="2800" b="1" dirty="0"/>
              <a:t>, а именно между вооруженными силами:</a:t>
            </a:r>
            <a:endParaRPr lang="ru-RU" sz="2800" b="1" dirty="0"/>
          </a:p>
          <a:p>
            <a:pPr algn="just"/>
            <a:r>
              <a:rPr lang="ru-RU" sz="2800" b="1" dirty="0"/>
              <a:t>- суверенных государств;</a:t>
            </a:r>
            <a:endParaRPr lang="ru-RU" sz="2800" b="1" dirty="0"/>
          </a:p>
          <a:p>
            <a:pPr algn="just"/>
            <a:r>
              <a:rPr lang="ru-RU" sz="2800" b="1" dirty="0"/>
              <a:t>- национально – освободительного движения и метрополии;</a:t>
            </a:r>
            <a:endParaRPr lang="ru-RU" sz="2800" b="1" dirty="0"/>
          </a:p>
          <a:p>
            <a:pPr algn="just"/>
            <a:r>
              <a:rPr lang="ru-RU" sz="2800" b="1" dirty="0"/>
              <a:t>- восставшей или воюющей стороны (признанной в этом качестве) и </a:t>
            </a:r>
            <a:r>
              <a:rPr lang="ru-RU" sz="2800" b="1" dirty="0" smtClean="0"/>
              <a:t>соответствующего </a:t>
            </a:r>
            <a:r>
              <a:rPr lang="ru-RU" sz="2800" b="1" dirty="0"/>
              <a:t>государства.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8100392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030723"/>
            <a:ext cx="6984776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Право войны устанавливает определенные ограничения в отношении: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79338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FF3300"/>
                </a:solidFill>
              </a:rPr>
              <a:t>военных действий в целом;</a:t>
            </a:r>
            <a:endParaRPr lang="ru-RU" sz="2400" dirty="0">
              <a:solidFill>
                <a:srgbClr val="FF33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3300"/>
                </a:solidFill>
              </a:rPr>
              <a:t>ведения </a:t>
            </a:r>
            <a:r>
              <a:rPr lang="ru-RU" sz="2400" dirty="0">
                <a:solidFill>
                  <a:srgbClr val="FF3300"/>
                </a:solidFill>
              </a:rPr>
              <a:t>боевых действий вооруженными силами;</a:t>
            </a:r>
            <a:endParaRPr lang="ru-RU" sz="2400" dirty="0">
              <a:solidFill>
                <a:srgbClr val="FF33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3300"/>
                </a:solidFill>
              </a:rPr>
              <a:t>поведения </a:t>
            </a:r>
            <a:r>
              <a:rPr lang="ru-RU" sz="2400" dirty="0">
                <a:solidFill>
                  <a:srgbClr val="FF3300"/>
                </a:solidFill>
              </a:rPr>
              <a:t>комбатантов в бою;</a:t>
            </a:r>
            <a:endParaRPr lang="ru-RU" sz="2400" dirty="0">
              <a:solidFill>
                <a:srgbClr val="FF33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3300"/>
                </a:solidFill>
              </a:rPr>
              <a:t>поведения </a:t>
            </a:r>
            <a:r>
              <a:rPr lang="ru-RU" sz="2400" dirty="0">
                <a:solidFill>
                  <a:srgbClr val="FF3300"/>
                </a:solidFill>
              </a:rPr>
              <a:t>гражданских властей и лиц во время войны, обращения с ними (в частности, с жертвами войны);</a:t>
            </a:r>
            <a:endParaRPr lang="ru-RU" sz="2400" dirty="0">
              <a:solidFill>
                <a:srgbClr val="FF33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3300"/>
                </a:solidFill>
              </a:rPr>
              <a:t>управления </a:t>
            </a:r>
            <a:r>
              <a:rPr lang="ru-RU" sz="2400" dirty="0">
                <a:solidFill>
                  <a:srgbClr val="FF3300"/>
                </a:solidFill>
              </a:rPr>
              <a:t>оккупированной территорией и поддержания порядка (право военной оккупации);</a:t>
            </a:r>
            <a:endParaRPr lang="ru-RU" sz="2400" dirty="0">
              <a:solidFill>
                <a:srgbClr val="FF33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3300"/>
                </a:solidFill>
              </a:rPr>
              <a:t>взаимоотношений </a:t>
            </a:r>
            <a:r>
              <a:rPr lang="ru-RU" sz="2400" dirty="0">
                <a:solidFill>
                  <a:srgbClr val="FF3300"/>
                </a:solidFill>
              </a:rPr>
              <a:t>между воюющими и нейтральными государствами (право нейтралитета).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7909416" y="188640"/>
            <a:ext cx="1008112" cy="600521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71720"/>
            <a:ext cx="715828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Общие принципы права вооруженных конфликтов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556792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7956376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9437" y="1052736"/>
            <a:ext cx="710693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Принципы, регулирующие применение средств и методов ведения войны</a:t>
            </a:r>
            <a:endParaRPr lang="ru-RU" sz="24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14474" y="1988840"/>
          <a:ext cx="801796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9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7884368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1315" y="976406"/>
            <a:ext cx="669674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Принципы защиты участников вооруженной борьбы, а также </a:t>
            </a:r>
            <a:r>
              <a:rPr lang="ru-RU" sz="2400" b="1" dirty="0" smtClean="0"/>
              <a:t>гражданского </a:t>
            </a:r>
            <a:r>
              <a:rPr lang="ru-RU" sz="2400" b="1" dirty="0"/>
              <a:t>населения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5045" y="2132856"/>
            <a:ext cx="70098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Принципы защиты законных прав комбатантов</a:t>
            </a:r>
            <a:r>
              <a:rPr lang="ru-RU" sz="2400" dirty="0">
                <a:solidFill>
                  <a:srgbClr val="FF3300"/>
                </a:solidFill>
              </a:rPr>
              <a:t>. Эти принципы </a:t>
            </a:r>
            <a:r>
              <a:rPr lang="ru-RU" sz="2400" dirty="0" smtClean="0">
                <a:solidFill>
                  <a:srgbClr val="FF3300"/>
                </a:solidFill>
              </a:rPr>
              <a:t>устанавливают </a:t>
            </a:r>
            <a:r>
              <a:rPr lang="ru-RU" sz="2400" dirty="0">
                <a:solidFill>
                  <a:srgbClr val="FF3300"/>
                </a:solidFill>
              </a:rPr>
              <a:t>неприкосновенность тех комбатантов, которые не принимают </a:t>
            </a:r>
            <a:r>
              <a:rPr lang="ru-RU" sz="2400" dirty="0" smtClean="0">
                <a:solidFill>
                  <a:srgbClr val="FF3300"/>
                </a:solidFill>
              </a:rPr>
              <a:t>непосредственного </a:t>
            </a:r>
            <a:r>
              <a:rPr lang="ru-RU" sz="2400" dirty="0">
                <a:solidFill>
                  <a:srgbClr val="FF3300"/>
                </a:solidFill>
              </a:rPr>
              <a:t>участия в боевых действиях (раненые, больные, военнопленные, парламентеры и т.д.);</a:t>
            </a:r>
            <a:endParaRPr lang="ru-RU" sz="2400" dirty="0">
              <a:solidFill>
                <a:srgbClr val="FF33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3300"/>
                </a:solidFill>
              </a:rPr>
              <a:t>Принципы </a:t>
            </a:r>
            <a:r>
              <a:rPr lang="ru-RU" sz="2400" dirty="0">
                <a:solidFill>
                  <a:srgbClr val="FF3300"/>
                </a:solidFill>
              </a:rPr>
              <a:t>защиты неотъемлемых прав гражданского лица во время вооруженных конфликтов.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51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7956376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8561" y="746696"/>
            <a:ext cx="730881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Понятие и состав вооруженных сил по международному праву</a:t>
            </a:r>
            <a:endParaRPr lang="ru-RU" sz="20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1412776"/>
          <a:ext cx="849694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019028" y="468840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Учебные вопросы</a:t>
            </a:r>
            <a:endParaRPr lang="ru-RU" altLang="ru-RU" sz="32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 descr="http://filling-form.ru/pars_docs/refs/23/22497/22497_html_m7fc11994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504" y="64095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566"/>
            <a:ext cx="8229600" cy="5255786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Место  и  роль  гуманитарного  права  в  системе  международного  права.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История  формирования  правил  ведения  войны.  Международное  право,  его  структура,  основные  принципы  и  аспекты.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Нормы  международного  права  их  источники  и  основное  содержание.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Международная  правовая  защита  жертв  вооружённых  конфликтов. Женевская  конвенция 1949  года.  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Запрещенные средства  и  методы ведения  войны. Роль </a:t>
            </a:r>
            <a:r>
              <a:rPr lang="ru-RU" dirty="0"/>
              <a:t>миротворческой </a:t>
            </a:r>
            <a:r>
              <a:rPr lang="ru-RU" dirty="0" smtClean="0"/>
              <a:t>деятельности.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6" y="933177"/>
            <a:ext cx="7334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8028384" y="308880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486732"/>
          <a:ext cx="8568952" cy="511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7884368" y="30888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7" y="956660"/>
            <a:ext cx="7340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514474" y="1493234"/>
          <a:ext cx="8161982" cy="431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7884368" y="30888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62644"/>
            <a:ext cx="554461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Средства и методы ведения войны</a:t>
            </a:r>
            <a:endParaRPr lang="ru-RU" sz="24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49437" y="1484784"/>
          <a:ext cx="717894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7740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данной сфере действуют такие международно-правовые акты, </a:t>
            </a:r>
            <a:r>
              <a:rPr lang="ru-RU" sz="2800" dirty="0" smtClean="0">
                <a:solidFill>
                  <a:srgbClr val="C00000"/>
                </a:solidFill>
              </a:rPr>
              <a:t>как:1. Конвенция </a:t>
            </a:r>
            <a:r>
              <a:rPr lang="ru-RU" sz="2800" dirty="0">
                <a:solidFill>
                  <a:srgbClr val="C00000"/>
                </a:solidFill>
              </a:rPr>
              <a:t>о законах и обычаях сухопутной войны 1907г., в которой содержится Положение о законах и обычаях сухопутной </a:t>
            </a:r>
            <a:r>
              <a:rPr lang="ru-RU" sz="2800" dirty="0" smtClean="0">
                <a:solidFill>
                  <a:srgbClr val="C00000"/>
                </a:solidFill>
              </a:rPr>
              <a:t>войны;    2. Женевские </a:t>
            </a:r>
            <a:r>
              <a:rPr lang="ru-RU" sz="2800" dirty="0">
                <a:solidFill>
                  <a:srgbClr val="C00000"/>
                </a:solidFill>
              </a:rPr>
              <a:t>конвенции 1949г. и Дополнительные протоколы к ним; </a:t>
            </a:r>
            <a:r>
              <a:rPr lang="ru-RU" sz="2800" dirty="0" smtClean="0">
                <a:solidFill>
                  <a:srgbClr val="C00000"/>
                </a:solidFill>
              </a:rPr>
              <a:t>3. Конвенция </a:t>
            </a:r>
            <a:r>
              <a:rPr lang="ru-RU" sz="2800" dirty="0">
                <a:solidFill>
                  <a:srgbClr val="C00000"/>
                </a:solidFill>
              </a:rPr>
              <a:t>о некоторых ограничениях в пользовании правом захвата в морской войне 1907г.; </a:t>
            </a:r>
            <a:r>
              <a:rPr lang="ru-RU" sz="2800" dirty="0" smtClean="0">
                <a:solidFill>
                  <a:srgbClr val="C00000"/>
                </a:solidFill>
              </a:rPr>
              <a:t>4. Руководство </a:t>
            </a:r>
            <a:r>
              <a:rPr lang="ru-RU" sz="2800" dirty="0">
                <a:solidFill>
                  <a:srgbClr val="C00000"/>
                </a:solidFill>
              </a:rPr>
              <a:t>Сан-Ремо по международному праву, применимому к вооруженным конфликтам на море, 1994г.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И </a:t>
            </a:r>
            <a:r>
              <a:rPr lang="ru-RU" sz="2800" dirty="0">
                <a:solidFill>
                  <a:srgbClr val="C00000"/>
                </a:solidFill>
              </a:rPr>
              <a:t>ряд </a:t>
            </a:r>
            <a:r>
              <a:rPr lang="ru-RU" sz="2800" dirty="0" smtClean="0">
                <a:solidFill>
                  <a:srgbClr val="C00000"/>
                </a:solidFill>
              </a:rPr>
              <a:t>других  постановлений.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7956376" y="30888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3348"/>
            <a:ext cx="5541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7956376" y="308880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461" y="1700808"/>
            <a:ext cx="8352928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8028384" y="308880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96944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Военные </a:t>
            </a:r>
            <a:r>
              <a:rPr lang="ru-RU" sz="2400" b="1" dirty="0"/>
              <a:t>хитрости считаются законным способом ведения боевых действий и предполагают действия по введению противника в заблуждение относительно состояния, положения и характера действий своих войск. 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7304"/>
            <a:ext cx="5541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0400" y="2749208"/>
            <a:ext cx="5164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Военной хитростью признаются</a:t>
            </a:r>
            <a:r>
              <a:rPr lang="ru-RU" sz="2800" dirty="0"/>
              <a:t>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4091" y="3309555"/>
            <a:ext cx="84963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демонстративные </a:t>
            </a:r>
            <a:r>
              <a:rPr lang="ru-RU" sz="2800" dirty="0">
                <a:solidFill>
                  <a:srgbClr val="C00000"/>
                </a:solidFill>
              </a:rPr>
              <a:t>действия;</a:t>
            </a:r>
            <a:endParaRPr lang="ru-RU" sz="28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дезинформация</a:t>
            </a:r>
            <a:r>
              <a:rPr lang="ru-RU" sz="2800" dirty="0">
                <a:solidFill>
                  <a:srgbClr val="C00000"/>
                </a:solidFill>
              </a:rPr>
              <a:t>;</a:t>
            </a:r>
            <a:endParaRPr lang="ru-RU" sz="28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имитация </a:t>
            </a:r>
            <a:r>
              <a:rPr lang="ru-RU" sz="2800" dirty="0">
                <a:solidFill>
                  <a:srgbClr val="C00000"/>
                </a:solidFill>
              </a:rPr>
              <a:t>и другие действия, предусмотренные Боевыми уставами по обману противника, не нарушающие норм международного права.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55272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Жертвы </a:t>
            </a:r>
            <a:r>
              <a:rPr lang="ru-RU" sz="2400" b="1" dirty="0"/>
              <a:t>международных вооруженных конфликтов </a:t>
            </a:r>
            <a:endParaRPr lang="ru-RU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7884368" y="296651"/>
            <a:ext cx="936104" cy="528513"/>
          </a:xfrm>
          <a:prstGeom prst="ribbon2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72816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C00000"/>
                </a:solidFill>
              </a:rPr>
              <a:t>военнопленные</a:t>
            </a:r>
            <a:r>
              <a:rPr lang="ru-RU" sz="3200" dirty="0">
                <a:solidFill>
                  <a:srgbClr val="C00000"/>
                </a:solidFill>
              </a:rPr>
              <a:t>;</a:t>
            </a:r>
            <a:endParaRPr lang="ru-RU" sz="32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C00000"/>
                </a:solidFill>
              </a:rPr>
              <a:t>раненые</a:t>
            </a:r>
            <a:r>
              <a:rPr lang="ru-RU" sz="3200" dirty="0">
                <a:solidFill>
                  <a:srgbClr val="C00000"/>
                </a:solidFill>
              </a:rPr>
              <a:t>, больные и лица, потерпевшие кораблекрушение;</a:t>
            </a:r>
            <a:endParaRPr lang="ru-RU" sz="32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C00000"/>
                </a:solidFill>
              </a:rPr>
              <a:t>гражданское </a:t>
            </a:r>
            <a:r>
              <a:rPr lang="ru-RU" sz="3200" dirty="0">
                <a:solidFill>
                  <a:srgbClr val="C00000"/>
                </a:solidFill>
              </a:rPr>
              <a:t>население.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7960889" y="30888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437" y="958326"/>
            <a:ext cx="7111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</a:rPr>
              <a:t>Военнопленными являются следующие лица, если они попадают во власть неприятеля: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473" y="2276872"/>
            <a:ext cx="79144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личный состав вооруженных сил воюющей стороны; </a:t>
            </a:r>
            <a:endParaRPr lang="ru-RU" sz="28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- партизаны;</a:t>
            </a:r>
            <a:endParaRPr lang="ru-RU" sz="28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- личный состав ополчения и добровольческих отрядов, организованных движений сопротивления;</a:t>
            </a:r>
            <a:endParaRPr lang="ru-RU" sz="28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- стихийно восставшее население, если оно носит открыто оружие и соблюдает в своих военных операциях законы и обычаи ведения войны.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63" y="63148"/>
            <a:ext cx="65532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9590" y="1857364"/>
            <a:ext cx="7848872" cy="4357718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/>
            <a:r>
              <a:rPr lang="ru-RU" sz="2800" b="1" dirty="0" smtClean="0"/>
              <a:t>      Международная  правовая  защита  жертв  вооружённых  конфликтов. </a:t>
            </a:r>
            <a:endParaRPr lang="ru-RU" sz="2800" b="1" dirty="0" smtClean="0"/>
          </a:p>
          <a:p>
            <a:pPr marL="514350" indent="-514350" algn="just"/>
            <a:r>
              <a:rPr lang="ru-RU" sz="2800" b="1" dirty="0" smtClean="0"/>
              <a:t>  Женевские конвенции 1949 г. </a:t>
            </a:r>
            <a:endParaRPr lang="ru-RU" sz="2800" b="1" dirty="0" smtClean="0"/>
          </a:p>
          <a:p>
            <a:pPr marL="514350" indent="-514350" algn="just"/>
            <a:r>
              <a:rPr lang="ru-RU" sz="2800" b="1" dirty="0" smtClean="0"/>
              <a:t>Запрещённые средства и методы ведения войны. </a:t>
            </a:r>
            <a:endParaRPr lang="ru-RU" sz="2800" b="1" dirty="0" smtClean="0"/>
          </a:p>
          <a:p>
            <a:pPr marL="514350" indent="-514350" algn="just"/>
            <a:r>
              <a:rPr lang="ru-RU" sz="2800" b="1" dirty="0" smtClean="0"/>
              <a:t>Роль  миротворческой деятельности. </a:t>
            </a:r>
            <a:endParaRPr lang="ru-RU" sz="2800" b="1" dirty="0" smtClean="0"/>
          </a:p>
          <a:p>
            <a:pPr marL="514350" indent="-514350" algn="just"/>
            <a:r>
              <a:rPr lang="ru-RU" sz="2800" b="1" dirty="0" smtClean="0"/>
              <a:t> </a:t>
            </a: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1538" y="555855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-й учебный вопрос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/>
              <a:t>Первая Гаагская конференция 1899 года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1400" b="1" dirty="0" smtClean="0"/>
              <a:t>Мирная конференция была созвана по инициативе императора </a:t>
            </a:r>
            <a:r>
              <a:rPr lang="ru-RU" sz="1400" b="1" dirty="0" smtClean="0">
                <a:hlinkClick r:id="rId1" tooltip="Российская империя"/>
              </a:rPr>
              <a:t>России</a:t>
            </a:r>
            <a:r>
              <a:rPr lang="ru-RU" sz="1400" b="1" dirty="0" smtClean="0"/>
              <a:t> </a:t>
            </a:r>
            <a:r>
              <a:rPr lang="ru-RU" sz="1400" b="1" dirty="0" smtClean="0">
                <a:hlinkClick r:id="rId2" tooltip="Николай II"/>
              </a:rPr>
              <a:t>Николая II</a:t>
            </a:r>
            <a:r>
              <a:rPr lang="ru-RU" sz="1400" b="1" dirty="0" smtClean="0"/>
              <a:t> Конференция открылась 18  мая, в день рождения Императора, и проходила по 29  июля. Участвовало 26 государств (</a:t>
            </a:r>
            <a:r>
              <a:rPr lang="ru-RU" sz="1400" b="1" dirty="0" smtClean="0">
                <a:hlinkClick r:id="rId1" tooltip="Российская империя"/>
              </a:rPr>
              <a:t>Россия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3" tooltip="Османская империя"/>
              </a:rPr>
              <a:t>Османская империя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4" tooltip="Германская империя"/>
              </a:rPr>
              <a:t>Германия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5" tooltip="Австро-Венгрия"/>
              </a:rPr>
              <a:t>Австро-Венгрия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6" tooltip="Италия"/>
              </a:rPr>
              <a:t>Италия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7" tooltip="Франция"/>
              </a:rPr>
              <a:t>Франция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8" tooltip="Испания"/>
              </a:rPr>
              <a:t>Испания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9" tooltip="Великобритания"/>
              </a:rPr>
              <a:t>Великобритания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0" tooltip="Нидерланды"/>
              </a:rPr>
              <a:t>Нидерланды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1" tooltip="Бельгия"/>
              </a:rPr>
              <a:t>Бельгия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2" tooltip="Швейцария"/>
              </a:rPr>
              <a:t>Швейцария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3" tooltip="Швеция"/>
              </a:rPr>
              <a:t>Швеция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4" tooltip="Дания"/>
              </a:rPr>
              <a:t>Дания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5" tooltip="Болгария"/>
              </a:rPr>
              <a:t>Болгария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6" tooltip="Сербия"/>
              </a:rPr>
              <a:t>Сербия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7" tooltip="Черногория"/>
              </a:rPr>
              <a:t>Черногория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8" tooltip="Греция"/>
              </a:rPr>
              <a:t>Греция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19" tooltip="Португалия"/>
              </a:rPr>
              <a:t>Португалия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20" tooltip="Лихтенштейн"/>
              </a:rPr>
              <a:t>Лихтенштейн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21" tooltip="Люксембург"/>
              </a:rPr>
              <a:t>Люксембург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22" tooltip="Япония"/>
              </a:rPr>
              <a:t>Япония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23" tooltip="Империя Цин"/>
              </a:rPr>
              <a:t>Китай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24" tooltip="Сиам"/>
              </a:rPr>
              <a:t>Сиам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25" tooltip="Иран"/>
              </a:rPr>
              <a:t>Персия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26" tooltip="США"/>
              </a:rPr>
              <a:t>США</a:t>
            </a:r>
            <a:r>
              <a:rPr lang="ru-RU" sz="1400" b="1" dirty="0" smtClean="0"/>
              <a:t>, </a:t>
            </a:r>
            <a:r>
              <a:rPr lang="ru-RU" sz="1400" b="1" dirty="0" smtClean="0">
                <a:hlinkClick r:id="rId27" tooltip="Мексика"/>
              </a:rPr>
              <a:t>Мексика</a:t>
            </a:r>
            <a:r>
              <a:rPr lang="ru-RU" sz="1400" b="1" dirty="0" smtClean="0"/>
              <a:t>). </a:t>
            </a:r>
            <a:endParaRPr lang="ru-RU" sz="1400" b="1" dirty="0" smtClean="0"/>
          </a:p>
          <a:p>
            <a:pPr algn="ctr">
              <a:buNone/>
            </a:pPr>
            <a:r>
              <a:rPr lang="ru-RU" sz="1600" b="1" dirty="0" smtClean="0"/>
              <a:t>Гаагская конференция 1899 года.</a:t>
            </a:r>
            <a:endParaRPr lang="ru-RU" sz="1600" b="1" dirty="0" smtClean="0"/>
          </a:p>
          <a:p>
            <a:pPr algn="ctr">
              <a:buNone/>
            </a:pPr>
            <a:r>
              <a:rPr lang="ru-RU" sz="1400" b="1" dirty="0" smtClean="0"/>
              <a:t>Приняла 3 конвенции: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О мирном решении международных столкновений;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О законах и обычаях сухопутной войны;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О применении к морской войне начал </a:t>
            </a:r>
            <a:r>
              <a:rPr lang="ru-RU" sz="1400" b="1" dirty="0" smtClean="0">
                <a:hlinkClick r:id="rId28" tooltip="Женевская конвенция 1864"/>
              </a:rPr>
              <a:t>Женевской конвенции</a:t>
            </a:r>
            <a:r>
              <a:rPr lang="ru-RU" sz="1400" b="1" dirty="0" smtClean="0"/>
              <a:t> 10 августа 1864 года.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dirty="0" smtClean="0"/>
              <a:t>А также 3 декларации: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О запрещении на пятилетний срок метания снарядов и взрывчатых веществ с </a:t>
            </a:r>
            <a:r>
              <a:rPr lang="ru-RU" sz="1400" b="1" dirty="0" smtClean="0">
                <a:hlinkClick r:id="rId29" tooltip="Аэростат"/>
              </a:rPr>
              <a:t>воздушных шаров</a:t>
            </a:r>
            <a:r>
              <a:rPr lang="ru-RU" sz="1400" b="1" dirty="0" smtClean="0"/>
              <a:t> или при помощи иных подобных новых способов;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О неупотреблении снарядов, имеющих единственным назначением распространять удушающие или вредоносные газы;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О неупотреблении пуль, легко разворачивающихся или сплющивающихся в человеческом теле</a:t>
            </a:r>
            <a:r>
              <a:rPr lang="ru-RU" sz="1400" b="1" baseline="30000" dirty="0" smtClean="0">
                <a:hlinkClick r:id="rId30"/>
              </a:rPr>
              <a:t>[4]</a:t>
            </a:r>
            <a:r>
              <a:rPr lang="ru-RU" sz="1400" b="1" dirty="0" smtClean="0"/>
              <a:t>.</a:t>
            </a:r>
            <a:endParaRPr lang="ru-RU" sz="1400" b="1" dirty="0" smtClean="0"/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90860" y="179610"/>
            <a:ext cx="7181751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Рекомендованная литература</a:t>
            </a:r>
            <a:endParaRPr lang="ru-RU" altLang="ru-RU" sz="2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 descr="http://filling-form.ru/pars_docs/refs/23/22497/22497_html_m7fc11994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504" y="64095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142984"/>
            <a:ext cx="8072494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1.Федор </a:t>
            </a:r>
            <a:r>
              <a:rPr lang="ru-RU" sz="1600" b="1" dirty="0" err="1" smtClean="0"/>
              <a:t>Валяровский</a:t>
            </a:r>
            <a:r>
              <a:rPr lang="ru-RU" sz="1600" b="1" dirty="0" smtClean="0"/>
              <a:t>. - М.: LAP </a:t>
            </a:r>
            <a:r>
              <a:rPr lang="ru-RU" sz="1600" b="1" dirty="0" err="1" smtClean="0"/>
              <a:t>Lambert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Academic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Publishing</a:t>
            </a:r>
            <a:r>
              <a:rPr lang="ru-RU" sz="1600" b="1" dirty="0" smtClean="0"/>
              <a:t>, 2012. - 148 c.</a:t>
            </a:r>
            <a:endParaRPr lang="ru-RU" sz="1600" b="1" dirty="0" smtClean="0"/>
          </a:p>
          <a:p>
            <a:r>
              <a:rPr lang="ru-RU" sz="1600" b="1" dirty="0" smtClean="0"/>
              <a:t>2. Венская конвенция о праве международных договоров. Комментарий. - М.: Юридическая литература, 2013. - 336 c.</a:t>
            </a:r>
            <a:endParaRPr lang="ru-RU" sz="1600" b="1" dirty="0" smtClean="0"/>
          </a:p>
          <a:p>
            <a:r>
              <a:rPr lang="ru-RU" sz="1600" b="1" dirty="0" smtClean="0"/>
              <a:t>3. Вилков, А. И. Международные конвенции и национальное законодательство в сфере сохранения и защиты культурных ценностей. Правовые и правоприменительные аспекты / А.И. Вилков. - М.: РГГУ, 2014. - 458 c.</a:t>
            </a:r>
            <a:endParaRPr lang="ru-RU" sz="1600" b="1" dirty="0" smtClean="0"/>
          </a:p>
          <a:p>
            <a:r>
              <a:rPr lang="ru-RU" sz="1600" b="1" dirty="0" smtClean="0"/>
              <a:t>4. Вольфганг, Граф </a:t>
            </a:r>
            <a:r>
              <a:rPr lang="ru-RU" sz="1600" b="1" dirty="0" err="1" smtClean="0"/>
              <a:t>Витцтум</a:t>
            </a:r>
            <a:r>
              <a:rPr lang="ru-RU" sz="1600" b="1" dirty="0" smtClean="0"/>
              <a:t>  Международное право / Вольфганг Граф </a:t>
            </a:r>
            <a:r>
              <a:rPr lang="ru-RU" sz="1600" b="1" dirty="0" err="1" smtClean="0"/>
              <a:t>Витцтум</a:t>
            </a:r>
            <a:r>
              <a:rPr lang="ru-RU" sz="1600" b="1" dirty="0" smtClean="0"/>
              <a:t>, др.. - М.: </a:t>
            </a:r>
            <a:r>
              <a:rPr lang="ru-RU" sz="1600" b="1" dirty="0" err="1" smtClean="0"/>
              <a:t>Инфотропик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Медиа</a:t>
            </a:r>
            <a:r>
              <a:rPr lang="ru-RU" sz="1600" b="1" dirty="0" smtClean="0"/>
              <a:t>, 2011. - 992 c.</a:t>
            </a:r>
            <a:endParaRPr lang="ru-RU" sz="1600" b="1" dirty="0" smtClean="0"/>
          </a:p>
          <a:p>
            <a:r>
              <a:rPr lang="ru-RU" sz="1600" b="1" dirty="0" smtClean="0"/>
              <a:t>5. Тиунов В.И.,  Международное гуманитарное  право.  Учебник.  Москва изд.  Норма-НИФА,  2009 г.</a:t>
            </a:r>
            <a:endParaRPr lang="ru-RU" sz="1600" b="1" dirty="0" smtClean="0"/>
          </a:p>
          <a:p>
            <a:r>
              <a:rPr lang="ru-RU" sz="1600" b="1" dirty="0" smtClean="0"/>
              <a:t>6. Международно-правовые проблемы и перспективы. Монография / А.И. Губанов. - М.: </a:t>
            </a:r>
            <a:r>
              <a:rPr lang="ru-RU" sz="1600" b="1" dirty="0" err="1" smtClean="0"/>
              <a:t>Зерцало-М</a:t>
            </a:r>
            <a:r>
              <a:rPr lang="ru-RU" sz="1600" b="1" dirty="0" smtClean="0"/>
              <a:t>, 2015. - 312 </a:t>
            </a:r>
            <a:r>
              <a:rPr lang="ru-RU" sz="1600" b="1" dirty="0" err="1" smtClean="0"/>
              <a:t>c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r>
              <a:rPr lang="ru-RU" sz="1600" b="1" dirty="0" smtClean="0"/>
              <a:t>7. Международное право в систематическом изложении. - М.: Типография К. </a:t>
            </a:r>
            <a:r>
              <a:rPr lang="ru-RU" sz="1600" b="1" dirty="0" err="1" smtClean="0"/>
              <a:t>Маттисена</a:t>
            </a:r>
            <a:r>
              <a:rPr lang="ru-RU" sz="1600" b="1" dirty="0" smtClean="0"/>
              <a:t>, 2014. - 626 </a:t>
            </a:r>
            <a:r>
              <a:rPr lang="ru-RU" sz="1600" b="1" dirty="0" err="1" smtClean="0"/>
              <a:t>c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b="1" dirty="0" smtClean="0"/>
              <a:t>8. Международное право. - М.: Закон и право, </a:t>
            </a:r>
            <a:r>
              <a:rPr lang="ru-RU" sz="1600" b="1" dirty="0" err="1" smtClean="0"/>
              <a:t>Юнити</a:t>
            </a:r>
            <a:r>
              <a:rPr lang="ru-RU" sz="1600" b="1" dirty="0" smtClean="0"/>
              <a:t>, 2010. - 456 </a:t>
            </a:r>
            <a:r>
              <a:rPr lang="ru-RU" sz="1600" b="1" dirty="0" err="1" smtClean="0"/>
              <a:t>c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b="1" dirty="0" smtClean="0"/>
              <a:t>9. Международное право. - М.: Международные отношения, 2011. - 720 </a:t>
            </a:r>
            <a:r>
              <a:rPr lang="ru-RU" sz="1600" b="1" dirty="0" err="1" smtClean="0"/>
              <a:t>c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b="1" dirty="0" smtClean="0"/>
              <a:t>10. Международное право. - М.: Международные отношения, 2013. - 606 </a:t>
            </a:r>
            <a:r>
              <a:rPr lang="ru-RU" sz="1600" b="1" dirty="0" err="1" smtClean="0"/>
              <a:t>c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Вторая Гаагская конференция 1907 года</a:t>
            </a:r>
            <a:br>
              <a:rPr lang="ru-RU" sz="1200" b="1" dirty="0" smtClean="0"/>
            </a:br>
            <a:r>
              <a:rPr lang="ru-RU" sz="1600" b="1" dirty="0" smtClean="0"/>
              <a:t>Мирная конференция проходила со 2 (15) июня по 5 (18) октября. Участвовали представители 44 государств: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Было принято 13 конвенций:</a:t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2"/>
                </a:solidFill>
              </a:rPr>
              <a:t>1.</a:t>
            </a:r>
            <a:r>
              <a:rPr lang="ru-RU" sz="1600" dirty="0" smtClean="0">
                <a:solidFill>
                  <a:schemeClr val="tx2"/>
                </a:solidFill>
                <a:hlinkClick r:id="rId1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hlinkClick r:id="rId1"/>
              </a:rPr>
              <a:t>Конвенция </a:t>
            </a:r>
            <a:r>
              <a:rPr lang="ru-RU" sz="1600" b="1" dirty="0" err="1" smtClean="0">
                <a:solidFill>
                  <a:schemeClr val="tx2"/>
                </a:solidFill>
                <a:hlinkClick r:id="rId1"/>
              </a:rPr>
              <a:t>o</a:t>
            </a:r>
            <a:r>
              <a:rPr lang="ru-RU" sz="1600" b="1" dirty="0" smtClean="0">
                <a:solidFill>
                  <a:schemeClr val="tx2"/>
                </a:solidFill>
                <a:hlinkClick r:id="rId1"/>
              </a:rPr>
              <a:t> мирном решении международных столкновений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  <a:hlinkClick r:id="rId2"/>
              </a:rPr>
              <a:t>2. Конвенция об ограничении в применении силы при взыскании по договорным долговым обязательствам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3.</a:t>
            </a:r>
            <a:r>
              <a:rPr lang="ru-RU" sz="1600" b="1" dirty="0" smtClean="0">
                <a:solidFill>
                  <a:schemeClr val="tx2"/>
                </a:solidFill>
                <a:hlinkClick r:id="rId3"/>
              </a:rPr>
              <a:t> Конвенция об открытии военных действий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4.</a:t>
            </a:r>
            <a:r>
              <a:rPr lang="ru-RU" sz="1600" b="1" dirty="0" smtClean="0">
                <a:solidFill>
                  <a:schemeClr val="tx2"/>
                </a:solidFill>
                <a:hlinkClick r:id="rId4"/>
              </a:rPr>
              <a:t>Конвенция о законах и обычаях сухопутной войны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5.</a:t>
            </a:r>
            <a:r>
              <a:rPr lang="ru-RU" sz="1600" b="1" dirty="0" smtClean="0">
                <a:solidFill>
                  <a:schemeClr val="tx2"/>
                </a:solidFill>
                <a:hlinkClick r:id="rId5"/>
              </a:rPr>
              <a:t> Конвенция о правах и обязанностях нейтральных держав и лиц в случае сухопутной войны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6.</a:t>
            </a:r>
            <a:r>
              <a:rPr lang="ru-RU" sz="1600" b="1" dirty="0" smtClean="0">
                <a:solidFill>
                  <a:schemeClr val="tx2"/>
                </a:solidFill>
                <a:hlinkClick r:id="rId6"/>
              </a:rPr>
              <a:t> Конвенция о положении неприятельских торговых судов при начале военных действий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7.</a:t>
            </a:r>
            <a:r>
              <a:rPr lang="ru-RU" sz="1600" b="1" dirty="0" smtClean="0">
                <a:solidFill>
                  <a:schemeClr val="tx2"/>
                </a:solidFill>
                <a:hlinkClick r:id="rId7"/>
              </a:rPr>
              <a:t> Конвенция об обращении торговых судов в суда военные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8.</a:t>
            </a:r>
            <a:r>
              <a:rPr lang="ru-RU" sz="1600" b="1" dirty="0" smtClean="0">
                <a:solidFill>
                  <a:schemeClr val="tx2"/>
                </a:solidFill>
                <a:hlinkClick r:id="rId8"/>
              </a:rPr>
              <a:t> Конвенция о постановке подводных, автоматически взрывающихся от соприкосновения мин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 9.</a:t>
            </a:r>
            <a:r>
              <a:rPr lang="ru-RU" sz="1600" b="1" dirty="0" smtClean="0">
                <a:solidFill>
                  <a:schemeClr val="tx2"/>
                </a:solidFill>
                <a:hlinkClick r:id="rId9"/>
              </a:rPr>
              <a:t> Конвенция о бомбардировании морскими силами во время войны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  <a:hlinkClick r:id="rId10"/>
              </a:rPr>
              <a:t>10.Конвенция о применении к морской войне начал Женевской конвенции</a:t>
            </a:r>
            <a:r>
              <a:rPr lang="ru-RU" sz="1600" b="1" dirty="0" smtClean="0">
                <a:solidFill>
                  <a:schemeClr val="tx2"/>
                </a:solidFill>
              </a:rPr>
              <a:t> (впоследствии заменена Женевской конвенцией 1949 года)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11.</a:t>
            </a:r>
            <a:r>
              <a:rPr lang="ru-RU" sz="1600" b="1" dirty="0" smtClean="0">
                <a:solidFill>
                  <a:schemeClr val="tx2"/>
                </a:solidFill>
                <a:hlinkClick r:id="rId11"/>
              </a:rPr>
              <a:t> Конвенция о некоторых ограничениях в пользовании правом захвата в морской войне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12.</a:t>
            </a:r>
            <a:r>
              <a:rPr lang="ru-RU" sz="1600" b="1" dirty="0" smtClean="0">
                <a:solidFill>
                  <a:schemeClr val="tx2"/>
                </a:solidFill>
                <a:hlinkClick r:id="rId12"/>
              </a:rPr>
              <a:t>Конвенция об учреждении Международной призовой палаты</a:t>
            </a:r>
            <a:r>
              <a:rPr lang="ru-RU" sz="1600" b="1" dirty="0" smtClean="0">
                <a:solidFill>
                  <a:schemeClr val="tx2"/>
                </a:solidFill>
              </a:rPr>
              <a:t> (не вступила в силу)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13</a:t>
            </a:r>
            <a:r>
              <a:rPr lang="ru-RU" sz="1600" b="1" dirty="0" smtClean="0">
                <a:solidFill>
                  <a:schemeClr val="tx2"/>
                </a:solidFill>
                <a:hlinkClick r:id="rId13"/>
              </a:rPr>
              <a:t> Конвенция о правах и обязанностях нейтральных </a:t>
            </a:r>
            <a:r>
              <a:rPr lang="ru-RU" sz="1600" b="1" dirty="0" smtClean="0">
                <a:hlinkClick r:id="rId13"/>
              </a:rPr>
              <a:t>держав в случае морской войны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Первая Женевская конвенция касалась всех без исключения стран, которые были втянуты в военные конфликты. Этот документ приняли 22 августа 1864 года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b="1" dirty="0" smtClean="0"/>
              <a:t>Женевская конвенция</a:t>
            </a:r>
            <a:r>
              <a:rPr lang="ru-RU" sz="1600" b="1" dirty="0" smtClean="0"/>
              <a:t> представляет собой фундаментальные международно-правовые договоры, касающиеся гуманитарного права и определяющие нормы защиты людей во время вооруженных столкновений – солдат, военнопленных, раненых и гражданских лиц. Первый договор Постановления, касающиеся миролюбивого отношения к раненым солдатам, стали встречаться уже с XVI века. Правда, это были краткосрочные договоры, и заключались они между конкретными государствами. Первая Женевская конвенция касалась всех без исключения стран, которые были втянуты в военные конфликты. Этот документ приняли 22 августа 1864 года</a:t>
            </a: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1949г</a:t>
            </a:r>
            <a:endParaRPr lang="ru-RU" sz="1600" b="1" dirty="0" smtClean="0"/>
          </a:p>
          <a:p>
            <a:pPr>
              <a:buNone/>
            </a:pPr>
            <a:r>
              <a:rPr lang="ru-RU" sz="1600" b="1" u="sng" dirty="0" smtClean="0"/>
              <a:t>Необходимость принятия обновленных международно-правовых норм стала очевидной после Второй мировой войны</a:t>
            </a:r>
            <a:r>
              <a:rPr lang="ru-RU" sz="1200" u="sng" dirty="0" smtClean="0"/>
              <a:t>, </a:t>
            </a:r>
            <a:r>
              <a:rPr lang="ru-RU" sz="1200" b="1" u="sng" dirty="0" smtClean="0"/>
              <a:t>в </a:t>
            </a:r>
            <a:r>
              <a:rPr lang="ru-RU" sz="1600" b="1" dirty="0" smtClean="0"/>
              <a:t>ходе которой жертвами стало огромное количество гражданского населения. Именно по этому поводу Швейцарский Федеральный Совет в 1948 году принял решение пригласить представителей 70 стран на международную конференцию. Ее целью было изменение существовавших до этого правил, исходя из опыта прошедшей войны. Приглашение приняли 59 государств и целый ряд международных организаций, в числе которых была и ООН. В качестве наблюдателя здесь присутствовали представители Международного комитета Красного креста. Конференция состоялась на следующий год. Она началась 21 апреля и завершилась 12 августа. В результате заседаний были </a:t>
            </a:r>
            <a:r>
              <a:rPr lang="ru-RU" sz="1700" b="1" dirty="0" smtClean="0"/>
              <a:t>выработаны четыре Женевские конвенции 1949</a:t>
            </a:r>
            <a:r>
              <a:rPr lang="ru-RU" sz="1600" b="1" dirty="0" smtClean="0"/>
              <a:t> г. о защите людей, пострадавших в ходе войны: о больных и раненых солдатах в сухопутных армиях; о гуманном обращении с военнопленными; о больных и раненых лицах, потерпевших кораблекрушение, входящих в состав морских вооруженных сил; о защите мирного населения во время военных действий.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</a:t>
            </a:r>
            <a:endParaRPr lang="ru-RU" b="1" dirty="0"/>
          </a:p>
        </p:txBody>
      </p:sp>
      <p:pic>
        <p:nvPicPr>
          <p:cNvPr id="7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16632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6" name="Picture 2" descr="C:\Users\Public\Pictures\Sample Pictures\запрещенные-средства-ведения-вой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</a:t>
            </a:r>
            <a:endParaRPr lang="ru-RU" b="1" dirty="0"/>
          </a:p>
        </p:txBody>
      </p:sp>
      <p:pic>
        <p:nvPicPr>
          <p:cNvPr id="10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88640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0" name="Picture 2" descr="C:\Users\Public\Pictures\Sample Pictures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Запрещенные средства и способы ведения войны: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Средства: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90860" y="140057"/>
            <a:ext cx="7181751" cy="1077218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Задание на самостоятельную подготовку  </a:t>
            </a:r>
            <a:endParaRPr lang="ru-RU" altLang="ru-RU" sz="32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 descr="http://filling-form.ru/pars_docs/refs/23/22497/22497_html_m7fc11994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504" y="64095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37</a:t>
            </a:r>
            <a:endParaRPr lang="ru-RU" b="1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600400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Изучить материал данного занятия.</a:t>
            </a:r>
            <a:endParaRPr lang="ru-RU" dirty="0"/>
          </a:p>
          <a:p>
            <a:pPr lvl="0" algn="just"/>
            <a:r>
              <a:rPr lang="ru-RU" dirty="0"/>
              <a:t>Доработать конспекты лекций, используя перечень основных руководящих документов. </a:t>
            </a:r>
            <a:endParaRPr lang="ru-RU" dirty="0" smtClean="0"/>
          </a:p>
          <a:p>
            <a:pPr lvl="0" algn="just"/>
            <a:r>
              <a:rPr lang="ru-RU" dirty="0" smtClean="0"/>
              <a:t>Подготовиться </a:t>
            </a:r>
            <a:r>
              <a:rPr lang="ru-RU" dirty="0"/>
              <a:t>к опросу.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2492896"/>
            <a:ext cx="7848872" cy="2376264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Место  и  роль  гуманитарного  права  в  системе  </a:t>
            </a:r>
            <a:r>
              <a:rPr lang="ru-RU" sz="2800" b="1" smtClean="0"/>
              <a:t>международного  права.</a:t>
            </a: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48680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1-й учебный вопрос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571" y="404664"/>
            <a:ext cx="8854737" cy="35154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 smtClean="0">
                <a:solidFill>
                  <a:srgbClr val="FF0000"/>
                </a:solidFill>
              </a:rPr>
              <a:t>За  последние  пять  веков человечество  пережило  более 15 тысяч  войн,  которые  унесли более  4миллиардов  человеческих  жизней.  Это  почти  1/2 населения   проживающего   на  планете  земля. 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just"/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smtClean="0">
                <a:solidFill>
                  <a:srgbClr val="FF0000"/>
                </a:solidFill>
              </a:rPr>
              <a:t>  Уже  в  начале  Х</a:t>
            </a:r>
            <a:r>
              <a:rPr lang="en-US" sz="9600" dirty="0" smtClean="0">
                <a:solidFill>
                  <a:srgbClr val="FF0000"/>
                </a:solidFill>
              </a:rPr>
              <a:t>IV </a:t>
            </a:r>
            <a:r>
              <a:rPr lang="ru-RU" sz="9600" dirty="0" smtClean="0">
                <a:solidFill>
                  <a:srgbClr val="FF0000"/>
                </a:solidFill>
              </a:rPr>
              <a:t>века  в  ходе  ведения  войн,  человечество  стало  задумываться  над  тем,  как облегчить страдания  населения, не принимающих  участия  в  боевых  действиях.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just"/>
            <a:r>
              <a:rPr lang="ru-RU" sz="9600" dirty="0" smtClean="0">
                <a:solidFill>
                  <a:srgbClr val="FF0000"/>
                </a:solidFill>
              </a:rPr>
              <a:t>Согласно законов Ману в нем  были раскрыты подробные Постановления, дающие известную охрану , как личности, так и имуществу  мирных жителей- землепашцев,  и устанавливающие некоторые  правила войны, между сражающимися: 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just"/>
            <a:r>
              <a:rPr lang="ru-RU" sz="7400" dirty="0">
                <a:solidFill>
                  <a:srgbClr val="FF0000"/>
                </a:solidFill>
              </a:rPr>
              <a:t> </a:t>
            </a:r>
            <a:r>
              <a:rPr lang="ru-RU" sz="7400" dirty="0" smtClean="0">
                <a:solidFill>
                  <a:srgbClr val="7030A0"/>
                </a:solidFill>
              </a:rPr>
              <a:t>не дозволялось умерщвлять  раненных, молящих о пощаде и не  имеющих возможности  защищаться;</a:t>
            </a:r>
            <a:endParaRPr lang="ru-RU" sz="7400" dirty="0" smtClean="0">
              <a:solidFill>
                <a:srgbClr val="7030A0"/>
              </a:solidFill>
            </a:endParaRPr>
          </a:p>
          <a:p>
            <a:pPr algn="just"/>
            <a:r>
              <a:rPr lang="ru-RU" sz="7400" dirty="0" smtClean="0">
                <a:solidFill>
                  <a:srgbClr val="7030A0"/>
                </a:solidFill>
              </a:rPr>
              <a:t>Употребление  зазубренных или  отравленных  стрел;</a:t>
            </a:r>
            <a:endParaRPr lang="ru-RU" sz="7400" dirty="0" smtClean="0">
              <a:solidFill>
                <a:srgbClr val="7030A0"/>
              </a:solidFill>
            </a:endParaRPr>
          </a:p>
          <a:p>
            <a:pPr algn="just"/>
            <a:r>
              <a:rPr lang="ru-RU" sz="7400" dirty="0" smtClean="0">
                <a:solidFill>
                  <a:srgbClr val="7030A0"/>
                </a:solidFill>
              </a:rPr>
              <a:t>Неприятелю,  занявшему страну,  предписывалось сохранение местного  правопорядка.</a:t>
            </a:r>
            <a:endParaRPr lang="ru-RU" sz="7400" dirty="0" smtClean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История  создания  ООН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Вопрос об  установлении правил  и ответственности за  преступления  против  человечества,  остро  встал,  в  ходе  ведения  боевых  действий  против  фашизма  в  годы  второй  мировой  войны.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 В 1945 году по  решению трех  государств  США,  Советского  Союза  и Великобритании  на  совещании с  Сан – Франциско  было  принято решение о создании такой организации.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Таким  органом  стала  Организация  Объединенных  Наций ( ООН),  Устав  которой  был  принят  24  октября  1945  года,  а  с  1947  года  этот  день  отмечается,  как  день  образования  ООН.  В  состав,  созданной  по  инициативе  США  и, поддержанной  СССР  вошло  50  государств.  Польша  (51)  вступила  позднее, подписав  декларацию заочно. На  сегодняшний день  в  эту  международную  организацию  входят  193  государства.</a:t>
            </a:r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008000"/>
                </a:solidFill>
              </a:rPr>
              <a:t>Не  являются  членами  ООН: Ватикан,  Китайская  республика (Тайвань), Палестина, Западная  Сахара, Абхазия, Южная  Осетия,  Косово,  Северный  Кипр,  ДНР  и  ЛНР.</a:t>
            </a:r>
            <a:endParaRPr lang="ru-RU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/>
              <a:t>Периодизация и общий обзор исторического развития военного дела и теории войны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           Войны всегда сопровождали развитие мировой цивилизации, а вся ее история есть почти одна непрекращающаяся война, которая как двигала прогресс человечества, так и препятствовала ему.</a:t>
            </a:r>
            <a:br>
              <a:rPr lang="ru-RU" sz="1400" b="1" dirty="0" smtClean="0"/>
            </a:br>
            <a:r>
              <a:rPr lang="ru-RU" sz="1400" b="1" dirty="0" smtClean="0"/>
              <a:t>Можно без особых натяжек констатировать, что войны во многом сформировали и историю, и современное бытие человечества.  Продвижение  человечества  к  более  прогрессивным  средствам  поражения  сопровождали  все  войны  человечества. От  стрел  и  меча  до  огнестрельного  оружия,  от  простейших  бипланов  до  ракет  и  реактивных  самолётов,  от  обычных  средств  поражения  в  виде химических отравляющих  газов до  термоядерного  и  нейтронного, а впоследствии   высокоточного и беспилотного   оружия   такой  печальный опыт  всех  войн.</a:t>
            </a:r>
            <a:br>
              <a:rPr lang="ru-RU" sz="1400" b="1" dirty="0" smtClean="0"/>
            </a:br>
            <a:r>
              <a:rPr lang="ru-RU" sz="1600" b="1" u="sng" dirty="0" smtClean="0"/>
              <a:t>Теория войн относительно периодов ее формирования в качестве самостоятельной части военного дела, а также применительно к доступным нам источникам:</a:t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r>
              <a:rPr lang="ru-RU" sz="1400" b="1" dirty="0" smtClean="0">
                <a:solidFill>
                  <a:srgbClr val="FF0000"/>
                </a:solidFill>
              </a:rPr>
              <a:t>Первый период</a:t>
            </a:r>
            <a:r>
              <a:rPr lang="ru-RU" sz="1400" b="1" dirty="0" smtClean="0"/>
              <a:t> - Древний Китай и древний мир, приблизительно до средних веков и массового применения огнестрельного оружия.</a:t>
            </a:r>
            <a:br>
              <a:rPr lang="ru-RU" sz="1400" b="1" dirty="0" smtClean="0"/>
            </a:br>
            <a:r>
              <a:rPr lang="ru-RU" sz="1400" b="1" dirty="0" smtClean="0">
                <a:solidFill>
                  <a:srgbClr val="7030A0"/>
                </a:solidFill>
              </a:rPr>
              <a:t>Второй период</a:t>
            </a:r>
            <a:r>
              <a:rPr lang="ru-RU" sz="1400" b="1" dirty="0" smtClean="0"/>
              <a:t> - от Средних веков до Наполеоновских войн и Крымской (Восточной) войны Англии и Франции против России (высадка союзников в Севастополе) в 1854 г. и до конца XIX века.</a:t>
            </a:r>
            <a:br>
              <a:rPr lang="ru-RU" sz="1400" b="1" dirty="0" smtClean="0"/>
            </a:br>
            <a:r>
              <a:rPr lang="ru-RU" sz="1400" b="1" dirty="0" smtClean="0">
                <a:solidFill>
                  <a:srgbClr val="0070C0"/>
                </a:solidFill>
              </a:rPr>
              <a:t> Третий период</a:t>
            </a:r>
            <a:r>
              <a:rPr lang="ru-RU" sz="1400" b="1" dirty="0" smtClean="0"/>
              <a:t> - от Первой мировой и Второй мировой войн до, приблизительно, середины XX века . </a:t>
            </a:r>
            <a:br>
              <a:rPr lang="ru-RU" sz="1400" b="1" dirty="0" smtClean="0"/>
            </a:br>
            <a:r>
              <a:rPr lang="ru-RU" sz="1400" b="1" dirty="0" smtClean="0">
                <a:solidFill>
                  <a:srgbClr val="008000"/>
                </a:solidFill>
              </a:rPr>
              <a:t>Четвертый период - </a:t>
            </a:r>
            <a:r>
              <a:rPr lang="ru-RU" sz="1400" b="1" dirty="0" smtClean="0"/>
              <a:t>от войны США во Вьетнаме до «Бури в пустыне» и наших дней.</a:t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Пятый период - </a:t>
            </a:r>
            <a:r>
              <a:rPr lang="ru-RU" sz="1400" b="1" dirty="0"/>
              <a:t>современное и будущее время, вплоть до появления новых подходов к военному делу и теории </a:t>
            </a:r>
            <a:r>
              <a:rPr lang="ru-RU" sz="1400" b="1" dirty="0" smtClean="0"/>
              <a:t> войн.</a:t>
            </a:r>
            <a:br>
              <a:rPr lang="ru-RU" sz="1400" b="1" dirty="0" smtClean="0"/>
            </a:b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12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88640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aphicFrame>
        <p:nvGraphicFramePr>
          <p:cNvPr id="3" name="Схема 2"/>
          <p:cNvGraphicFramePr/>
          <p:nvPr/>
        </p:nvGraphicFramePr>
        <p:xfrm>
          <a:off x="179512" y="98072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12" name="Picture 2" descr="C:\Users\User\Desktop\Эмблема - копия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88640"/>
            <a:ext cx="64367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47871" y="1093386"/>
            <a:ext cx="728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Основные </a:t>
            </a:r>
            <a:r>
              <a:rPr lang="ru-RU" sz="2800" dirty="0">
                <a:solidFill>
                  <a:srgbClr val="FF0000"/>
                </a:solidFill>
              </a:rPr>
              <a:t>источники международного </a:t>
            </a:r>
            <a:r>
              <a:rPr lang="ru-RU" sz="2800" dirty="0" smtClean="0">
                <a:solidFill>
                  <a:srgbClr val="FF0000"/>
                </a:solidFill>
              </a:rPr>
              <a:t>права: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351" y="1700808"/>
            <a:ext cx="79590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/>
              <a:t>международный договор (это ярко выраженное соглашение между </a:t>
            </a:r>
            <a:r>
              <a:rPr lang="ru-RU" sz="2800" dirty="0" smtClean="0"/>
              <a:t>государствами </a:t>
            </a:r>
            <a:r>
              <a:rPr lang="ru-RU" sz="2800" dirty="0"/>
              <a:t>или другими субъектами международного права, заключенное в письменной форме, по поводу установления, изменения или прекращения взаимных прав и обязанностей).</a:t>
            </a: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международный </a:t>
            </a:r>
            <a:r>
              <a:rPr lang="ru-RU" sz="2800" dirty="0"/>
              <a:t>обычай </a:t>
            </a:r>
            <a:r>
              <a:rPr lang="ru-RU" sz="2800" dirty="0" smtClean="0"/>
              <a:t>– правило  поведения, которые  в результате длительного и всеобщего  применения  признаётся  участником международного  общения в качестве юридически обязательной нормой.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17847"/>
            <a:ext cx="626469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Источники </a:t>
            </a:r>
            <a:r>
              <a:rPr lang="ru-RU" sz="2800" b="1" dirty="0">
                <a:solidFill>
                  <a:schemeClr val="bg1"/>
                </a:solidFill>
              </a:rPr>
              <a:t>международного права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13671</Words>
  <Application>WPS Presentation</Application>
  <PresentationFormat>Экран (4:3)</PresentationFormat>
  <Paragraphs>224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История  создания  ООН</vt:lpstr>
      <vt:lpstr>Периодизация и общий обзор исторического развития военного дела и теории войны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Первая Гаагская конференция 1899 года </vt:lpstr>
      <vt:lpstr>Вторая Гаагская конференция 1907 года Мирная конференция проходила со 2 (15) июня по 5 (18) октября. Участвовали представители 44 государств: </vt:lpstr>
      <vt:lpstr>Первая Женевская конвенция касалась всех без исключения стран, которые были втянуты в военные конфликты. Этот документ приняли 22 августа 1864 года </vt:lpstr>
      <vt:lpstr>PowerPoint 演示文稿</vt:lpstr>
      <vt:lpstr>PowerPoint 演示文稿</vt:lpstr>
      <vt:lpstr>Запрещенные средства и способы ведения войны: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ОКалинин</dc:creator>
  <cp:lastModifiedBy>PeresadchenkoAA</cp:lastModifiedBy>
  <cp:revision>328</cp:revision>
  <dcterms:created xsi:type="dcterms:W3CDTF">2017-05-14T02:09:00Z</dcterms:created>
  <dcterms:modified xsi:type="dcterms:W3CDTF">2024-11-07T02:05:07Z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2348CB3F266446238B59EB1285EB96BB_12</vt:lpwstr>
  </property>
  <property fmtid="{D5CDD505-2E9C-101B-9397-08002B2CF9AE}" pid="3" name="KSOProductBuildVer">
    <vt:lpwstr>1049-12.2.0.18607</vt:lpwstr>
  </property>
</Properties>
</file>