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334" r:id="rId6"/>
    <p:sldId id="305" r:id="rId7"/>
    <p:sldId id="335" r:id="rId8"/>
    <p:sldId id="336" r:id="rId9"/>
    <p:sldId id="337" r:id="rId10"/>
    <p:sldId id="338" r:id="rId11"/>
    <p:sldId id="339" r:id="rId12"/>
    <p:sldId id="341" r:id="rId13"/>
    <p:sldId id="342" r:id="rId14"/>
    <p:sldId id="344" r:id="rId15"/>
    <p:sldId id="307" r:id="rId16"/>
    <p:sldId id="308" r:id="rId17"/>
    <p:sldId id="315" r:id="rId18"/>
    <p:sldId id="310" r:id="rId19"/>
    <p:sldId id="269" r:id="rId20"/>
    <p:sldId id="273" r:id="rId21"/>
    <p:sldId id="311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46" r:id="rId30"/>
    <p:sldId id="347" r:id="rId31"/>
    <p:sldId id="348" r:id="rId32"/>
    <p:sldId id="349" r:id="rId33"/>
    <p:sldId id="326" r:id="rId34"/>
    <p:sldId id="327" r:id="rId35"/>
    <p:sldId id="328" r:id="rId36"/>
    <p:sldId id="329" r:id="rId37"/>
    <p:sldId id="330" r:id="rId38"/>
    <p:sldId id="333" r:id="rId39"/>
    <p:sldId id="331" r:id="rId40"/>
    <p:sldId id="27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708" autoAdjust="0"/>
  </p:normalViewPr>
  <p:slideViewPr>
    <p:cSldViewPr>
      <p:cViewPr>
        <p:scale>
          <a:sx n="50" d="100"/>
          <a:sy n="50" d="100"/>
        </p:scale>
        <p:origin x="-3300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842EC-C94B-475A-B7BB-29C0D705D459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282C2941-C465-4A73-A218-ED27DDBE369C}">
      <dgm:prSet/>
      <dgm:spPr/>
      <dgm:t>
        <a:bodyPr/>
        <a:lstStyle/>
        <a:p>
          <a:pPr rtl="0"/>
          <a:r>
            <a:rPr lang="ru-RU" smtClean="0"/>
            <a:t>В Военной доктрине отражена приверженность Российской Федерации к использованию для защиты национальных интересов страны и интересов ее союзников военных мер только после исчерпания возможностей применения политических, дипломатических, правовых, экономических, информационных и других инструментов ненасильственного характера.</a:t>
          </a:r>
          <a:endParaRPr lang="ru-RU"/>
        </a:p>
      </dgm:t>
    </dgm:pt>
    <dgm:pt modelId="{9C213953-B90C-4CF5-8855-2B18F8BB8D0E}" type="parTrans" cxnId="{93014117-0801-4882-9B1F-698F23811DE2}">
      <dgm:prSet/>
      <dgm:spPr/>
      <dgm:t>
        <a:bodyPr/>
        <a:lstStyle/>
        <a:p>
          <a:endParaRPr lang="ru-RU"/>
        </a:p>
      </dgm:t>
    </dgm:pt>
    <dgm:pt modelId="{1CB169D7-F744-4A2F-8FB9-F3A343457715}" type="sibTrans" cxnId="{93014117-0801-4882-9B1F-698F23811DE2}">
      <dgm:prSet/>
      <dgm:spPr/>
      <dgm:t>
        <a:bodyPr/>
        <a:lstStyle/>
        <a:p>
          <a:endParaRPr lang="ru-RU"/>
        </a:p>
      </dgm:t>
    </dgm:pt>
    <dgm:pt modelId="{3DF20766-AC77-4664-933E-D179B6B5259A}">
      <dgm:prSet/>
      <dgm:spPr/>
      <dgm:t>
        <a:bodyPr/>
        <a:lstStyle/>
        <a:p>
          <a:pPr rtl="0"/>
          <a:r>
            <a:rPr lang="ru-RU" smtClean="0"/>
            <a:t>Положения Военной доктрины конкретизируются в посланиях Президента Российской Федерации Федеральному Собранию Российской Федерации и могут корректироваться в рамках стратегического планирования в военной сфере (военного планирования).</a:t>
          </a:r>
          <a:endParaRPr lang="ru-RU"/>
        </a:p>
      </dgm:t>
    </dgm:pt>
    <dgm:pt modelId="{8DF402CF-DF70-44C8-8758-04064CF48D04}" type="parTrans" cxnId="{04D5DFF8-627A-4F19-B959-4819E3631414}">
      <dgm:prSet/>
      <dgm:spPr/>
      <dgm:t>
        <a:bodyPr/>
        <a:lstStyle/>
        <a:p>
          <a:endParaRPr lang="ru-RU"/>
        </a:p>
      </dgm:t>
    </dgm:pt>
    <dgm:pt modelId="{5C88FBA0-D5B3-40A0-A8F3-D8415298E696}" type="sibTrans" cxnId="{04D5DFF8-627A-4F19-B959-4819E3631414}">
      <dgm:prSet/>
      <dgm:spPr/>
      <dgm:t>
        <a:bodyPr/>
        <a:lstStyle/>
        <a:p>
          <a:endParaRPr lang="ru-RU"/>
        </a:p>
      </dgm:t>
    </dgm:pt>
    <dgm:pt modelId="{C2E3C6D6-1A9C-4BD4-8EE4-DDE3AC7DB744}">
      <dgm:prSet/>
      <dgm:spPr/>
      <dgm:t>
        <a:bodyPr/>
        <a:lstStyle/>
        <a:p>
          <a:pPr rtl="0"/>
          <a:r>
            <a:rPr lang="ru-RU" smtClean="0"/>
            <a:t>Реализация Военной доктрины достигается путем централизации государ-ственного управления в области обороны и безопасности и осуществляется в соответствии с федеральным законодательством, нормативными правовыми актами Президента Российской Федерации, Правительства Российской Федерации и федеральных органов исполнительной власти.</a:t>
          </a:r>
          <a:endParaRPr lang="ru-RU"/>
        </a:p>
      </dgm:t>
    </dgm:pt>
    <dgm:pt modelId="{253774BB-E5E9-4D08-A9FE-48DBA5E3C9E8}" type="parTrans" cxnId="{F3D2A15D-E59A-48EC-8D9A-7B46FD930C3C}">
      <dgm:prSet/>
      <dgm:spPr/>
      <dgm:t>
        <a:bodyPr/>
        <a:lstStyle/>
        <a:p>
          <a:endParaRPr lang="ru-RU"/>
        </a:p>
      </dgm:t>
    </dgm:pt>
    <dgm:pt modelId="{B5A7EE6A-BECF-43FE-A5F7-74AEC9B6CB28}" type="sibTrans" cxnId="{F3D2A15D-E59A-48EC-8D9A-7B46FD930C3C}">
      <dgm:prSet/>
      <dgm:spPr/>
      <dgm:t>
        <a:bodyPr/>
        <a:lstStyle/>
        <a:p>
          <a:endParaRPr lang="ru-RU"/>
        </a:p>
      </dgm:t>
    </dgm:pt>
    <dgm:pt modelId="{08DE5F00-E10A-4626-A8BA-0E5A40007CB6}" type="pres">
      <dgm:prSet presAssocID="{B0D842EC-C94B-475A-B7BB-29C0D705D4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D51D64-764A-44E9-A129-30C21C4CC650}" type="pres">
      <dgm:prSet presAssocID="{282C2941-C465-4A73-A218-ED27DDBE369C}" presName="thickLine" presStyleLbl="alignNode1" presStyleIdx="0" presStyleCnt="3"/>
      <dgm:spPr/>
    </dgm:pt>
    <dgm:pt modelId="{38578DCB-51A9-474D-86C5-DC441E489AD0}" type="pres">
      <dgm:prSet presAssocID="{282C2941-C465-4A73-A218-ED27DDBE369C}" presName="horz1" presStyleCnt="0"/>
      <dgm:spPr/>
    </dgm:pt>
    <dgm:pt modelId="{6791FAF2-6C5F-49E4-9E00-CE330EDCFF19}" type="pres">
      <dgm:prSet presAssocID="{282C2941-C465-4A73-A218-ED27DDBE369C}" presName="tx1" presStyleLbl="revTx" presStyleIdx="0" presStyleCnt="3" custLinFactNeighborY="-4067"/>
      <dgm:spPr/>
      <dgm:t>
        <a:bodyPr/>
        <a:lstStyle/>
        <a:p>
          <a:endParaRPr lang="ru-RU"/>
        </a:p>
      </dgm:t>
    </dgm:pt>
    <dgm:pt modelId="{86F5A8BC-A912-4B2F-BEF7-A1904C280408}" type="pres">
      <dgm:prSet presAssocID="{282C2941-C465-4A73-A218-ED27DDBE369C}" presName="vert1" presStyleCnt="0"/>
      <dgm:spPr/>
    </dgm:pt>
    <dgm:pt modelId="{B01EF0EC-7679-4D3C-95B1-39031CCDD384}" type="pres">
      <dgm:prSet presAssocID="{3DF20766-AC77-4664-933E-D179B6B5259A}" presName="thickLine" presStyleLbl="alignNode1" presStyleIdx="1" presStyleCnt="3"/>
      <dgm:spPr/>
    </dgm:pt>
    <dgm:pt modelId="{1DD660BF-3714-43FC-9810-0473B316E2D8}" type="pres">
      <dgm:prSet presAssocID="{3DF20766-AC77-4664-933E-D179B6B5259A}" presName="horz1" presStyleCnt="0"/>
      <dgm:spPr/>
    </dgm:pt>
    <dgm:pt modelId="{B23662D5-54B1-40FA-A3A3-4F119AB15100}" type="pres">
      <dgm:prSet presAssocID="{3DF20766-AC77-4664-933E-D179B6B5259A}" presName="tx1" presStyleLbl="revTx" presStyleIdx="1" presStyleCnt="3"/>
      <dgm:spPr/>
      <dgm:t>
        <a:bodyPr/>
        <a:lstStyle/>
        <a:p>
          <a:endParaRPr lang="ru-RU"/>
        </a:p>
      </dgm:t>
    </dgm:pt>
    <dgm:pt modelId="{87F34713-8B74-41FF-B633-46D729E9A91C}" type="pres">
      <dgm:prSet presAssocID="{3DF20766-AC77-4664-933E-D179B6B5259A}" presName="vert1" presStyleCnt="0"/>
      <dgm:spPr/>
    </dgm:pt>
    <dgm:pt modelId="{4BA88BF6-584B-4A0B-BF7F-37CAAC377D53}" type="pres">
      <dgm:prSet presAssocID="{C2E3C6D6-1A9C-4BD4-8EE4-DDE3AC7DB744}" presName="thickLine" presStyleLbl="alignNode1" presStyleIdx="2" presStyleCnt="3" custLinFactNeighborX="3253" custLinFactNeighborY="62490"/>
      <dgm:spPr/>
    </dgm:pt>
    <dgm:pt modelId="{FFC880B2-4532-41BF-925F-4F3EBBF247BA}" type="pres">
      <dgm:prSet presAssocID="{C2E3C6D6-1A9C-4BD4-8EE4-DDE3AC7DB744}" presName="horz1" presStyleCnt="0"/>
      <dgm:spPr/>
    </dgm:pt>
    <dgm:pt modelId="{2E09C0C9-2DC1-465C-A211-318264D76F01}" type="pres">
      <dgm:prSet presAssocID="{C2E3C6D6-1A9C-4BD4-8EE4-DDE3AC7DB744}" presName="tx1" presStyleLbl="revTx" presStyleIdx="2" presStyleCnt="3" custLinFactNeighborX="1648" custLinFactNeighborY="-31589"/>
      <dgm:spPr/>
      <dgm:t>
        <a:bodyPr/>
        <a:lstStyle/>
        <a:p>
          <a:endParaRPr lang="ru-RU"/>
        </a:p>
      </dgm:t>
    </dgm:pt>
    <dgm:pt modelId="{96BE40B7-6685-45F0-B75F-8E936F51CFBF}" type="pres">
      <dgm:prSet presAssocID="{C2E3C6D6-1A9C-4BD4-8EE4-DDE3AC7DB744}" presName="vert1" presStyleCnt="0"/>
      <dgm:spPr/>
    </dgm:pt>
  </dgm:ptLst>
  <dgm:cxnLst>
    <dgm:cxn modelId="{F3D2A15D-E59A-48EC-8D9A-7B46FD930C3C}" srcId="{B0D842EC-C94B-475A-B7BB-29C0D705D459}" destId="{C2E3C6D6-1A9C-4BD4-8EE4-DDE3AC7DB744}" srcOrd="2" destOrd="0" parTransId="{253774BB-E5E9-4D08-A9FE-48DBA5E3C9E8}" sibTransId="{B5A7EE6A-BECF-43FE-A5F7-74AEC9B6CB28}"/>
    <dgm:cxn modelId="{50BE5FA5-B7A9-4D4C-BCD4-7B887B166DDF}" type="presOf" srcId="{C2E3C6D6-1A9C-4BD4-8EE4-DDE3AC7DB744}" destId="{2E09C0C9-2DC1-465C-A211-318264D76F01}" srcOrd="0" destOrd="0" presId="urn:microsoft.com/office/officeart/2008/layout/LinedList"/>
    <dgm:cxn modelId="{93014117-0801-4882-9B1F-698F23811DE2}" srcId="{B0D842EC-C94B-475A-B7BB-29C0D705D459}" destId="{282C2941-C465-4A73-A218-ED27DDBE369C}" srcOrd="0" destOrd="0" parTransId="{9C213953-B90C-4CF5-8855-2B18F8BB8D0E}" sibTransId="{1CB169D7-F744-4A2F-8FB9-F3A343457715}"/>
    <dgm:cxn modelId="{F3927BF3-F978-4824-BE0D-621FD53A5130}" type="presOf" srcId="{3DF20766-AC77-4664-933E-D179B6B5259A}" destId="{B23662D5-54B1-40FA-A3A3-4F119AB15100}" srcOrd="0" destOrd="0" presId="urn:microsoft.com/office/officeart/2008/layout/LinedList"/>
    <dgm:cxn modelId="{04D5DFF8-627A-4F19-B959-4819E3631414}" srcId="{B0D842EC-C94B-475A-B7BB-29C0D705D459}" destId="{3DF20766-AC77-4664-933E-D179B6B5259A}" srcOrd="1" destOrd="0" parTransId="{8DF402CF-DF70-44C8-8758-04064CF48D04}" sibTransId="{5C88FBA0-D5B3-40A0-A8F3-D8415298E696}"/>
    <dgm:cxn modelId="{44D6FC82-659E-4B6C-9058-A17835A3916F}" type="presOf" srcId="{282C2941-C465-4A73-A218-ED27DDBE369C}" destId="{6791FAF2-6C5F-49E4-9E00-CE330EDCFF19}" srcOrd="0" destOrd="0" presId="urn:microsoft.com/office/officeart/2008/layout/LinedList"/>
    <dgm:cxn modelId="{6FCC2FF7-35C7-48F1-B621-05607D02ACE0}" type="presOf" srcId="{B0D842EC-C94B-475A-B7BB-29C0D705D459}" destId="{08DE5F00-E10A-4626-A8BA-0E5A40007CB6}" srcOrd="0" destOrd="0" presId="urn:microsoft.com/office/officeart/2008/layout/LinedList"/>
    <dgm:cxn modelId="{E6F9A945-D9B4-41E4-801A-A7A7D9B817D1}" type="presParOf" srcId="{08DE5F00-E10A-4626-A8BA-0E5A40007CB6}" destId="{FCD51D64-764A-44E9-A129-30C21C4CC650}" srcOrd="0" destOrd="0" presId="urn:microsoft.com/office/officeart/2008/layout/LinedList"/>
    <dgm:cxn modelId="{A356B826-24DF-4646-81EE-EF043628D391}" type="presParOf" srcId="{08DE5F00-E10A-4626-A8BA-0E5A40007CB6}" destId="{38578DCB-51A9-474D-86C5-DC441E489AD0}" srcOrd="1" destOrd="0" presId="urn:microsoft.com/office/officeart/2008/layout/LinedList"/>
    <dgm:cxn modelId="{631189FB-B10F-4D14-8540-C28E75F4E870}" type="presParOf" srcId="{38578DCB-51A9-474D-86C5-DC441E489AD0}" destId="{6791FAF2-6C5F-49E4-9E00-CE330EDCFF19}" srcOrd="0" destOrd="0" presId="urn:microsoft.com/office/officeart/2008/layout/LinedList"/>
    <dgm:cxn modelId="{F1850395-492C-4E75-8A50-4CFF228C1B4D}" type="presParOf" srcId="{38578DCB-51A9-474D-86C5-DC441E489AD0}" destId="{86F5A8BC-A912-4B2F-BEF7-A1904C280408}" srcOrd="1" destOrd="0" presId="urn:microsoft.com/office/officeart/2008/layout/LinedList"/>
    <dgm:cxn modelId="{5F328411-B5AB-480C-BE9F-C2B283389F20}" type="presParOf" srcId="{08DE5F00-E10A-4626-A8BA-0E5A40007CB6}" destId="{B01EF0EC-7679-4D3C-95B1-39031CCDD384}" srcOrd="2" destOrd="0" presId="urn:microsoft.com/office/officeart/2008/layout/LinedList"/>
    <dgm:cxn modelId="{F640EA4C-2DAB-4FDA-9520-5DF4E715667C}" type="presParOf" srcId="{08DE5F00-E10A-4626-A8BA-0E5A40007CB6}" destId="{1DD660BF-3714-43FC-9810-0473B316E2D8}" srcOrd="3" destOrd="0" presId="urn:microsoft.com/office/officeart/2008/layout/LinedList"/>
    <dgm:cxn modelId="{C2CD665D-B0CB-49B5-8C47-137722166A7C}" type="presParOf" srcId="{1DD660BF-3714-43FC-9810-0473B316E2D8}" destId="{B23662D5-54B1-40FA-A3A3-4F119AB15100}" srcOrd="0" destOrd="0" presId="urn:microsoft.com/office/officeart/2008/layout/LinedList"/>
    <dgm:cxn modelId="{71AD5D28-FF45-45DF-A76F-E6304DAA064F}" type="presParOf" srcId="{1DD660BF-3714-43FC-9810-0473B316E2D8}" destId="{87F34713-8B74-41FF-B633-46D729E9A91C}" srcOrd="1" destOrd="0" presId="urn:microsoft.com/office/officeart/2008/layout/LinedList"/>
    <dgm:cxn modelId="{60A91B0E-8087-415E-92E9-405A8FF84FE5}" type="presParOf" srcId="{08DE5F00-E10A-4626-A8BA-0E5A40007CB6}" destId="{4BA88BF6-584B-4A0B-BF7F-37CAAC377D53}" srcOrd="4" destOrd="0" presId="urn:microsoft.com/office/officeart/2008/layout/LinedList"/>
    <dgm:cxn modelId="{2905C011-9CED-431A-A39C-57C06DE97AFC}" type="presParOf" srcId="{08DE5F00-E10A-4626-A8BA-0E5A40007CB6}" destId="{FFC880B2-4532-41BF-925F-4F3EBBF247BA}" srcOrd="5" destOrd="0" presId="urn:microsoft.com/office/officeart/2008/layout/LinedList"/>
    <dgm:cxn modelId="{947F998D-AA8D-468D-85E4-38CE07E97E9B}" type="presParOf" srcId="{FFC880B2-4532-41BF-925F-4F3EBBF247BA}" destId="{2E09C0C9-2DC1-465C-A211-318264D76F01}" srcOrd="0" destOrd="0" presId="urn:microsoft.com/office/officeart/2008/layout/LinedList"/>
    <dgm:cxn modelId="{B0DA0B13-8DE9-4113-A067-BAB9499DD767}" type="presParOf" srcId="{FFC880B2-4532-41BF-925F-4F3EBBF247BA}" destId="{96BE40B7-6685-45F0-B75F-8E936F51CF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F63FF-B23F-4CCD-B047-001BEB9D7E05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278F2A9B-A992-4ECA-AD20-615BBEA9620F}">
      <dgm:prSet/>
      <dgm:spPr/>
      <dgm:t>
        <a:bodyPr/>
        <a:lstStyle/>
        <a:p>
          <a:pPr algn="just" rtl="0"/>
          <a:r>
            <a:rPr lang="ru-RU" smtClean="0"/>
            <a:t>С развитием человеческого общества, усложнением  макроструктур государств возрастали масштабы и  усложнялся характер военных конфликтов (войн) между ними. Взаимосвязь и взаимозависимость войны и политики проявлялись все более разнообразно. </a:t>
          </a:r>
          <a:endParaRPr lang="ru-RU"/>
        </a:p>
      </dgm:t>
    </dgm:pt>
    <dgm:pt modelId="{C9D099BD-FBF8-493C-9513-A180E0CAACDB}" type="par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8A9F69B5-B568-42A3-85A4-5245F1B56174}" type="sib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37784113-ED48-404A-868C-AA3599DB1011}">
      <dgm:prSet/>
      <dgm:spPr/>
      <dgm:t>
        <a:bodyPr/>
        <a:lstStyle/>
        <a:p>
          <a:pPr algn="just" rtl="0"/>
          <a:r>
            <a:rPr lang="ru-RU" dirty="0" smtClean="0"/>
            <a:t>К прямому  участию в войнах кроме вооруженных сил постепенно привлекалось всё большее число разных  невоенных структур. </a:t>
          </a:r>
          <a:endParaRPr lang="ru-RU" dirty="0"/>
        </a:p>
      </dgm:t>
    </dgm:pt>
    <dgm:pt modelId="{9713B4DA-FC2D-4F5B-AA0C-8C6FC64D458D}" type="par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124B5644-13C7-4033-B361-B1C806B4CB14}" type="sib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EDBA5407-B8FB-481F-B4A5-409B58B1A0BD}">
      <dgm:prSet/>
      <dgm:spPr/>
      <dgm:t>
        <a:bodyPr/>
        <a:lstStyle/>
        <a:p>
          <a:pPr algn="just" rtl="0"/>
          <a:r>
            <a:rPr lang="ru-RU" smtClean="0"/>
            <a:t>Возрастала роль государственного руководства в непосредственной подготовке и ведении войн. Их ход и исход стал всё больше зависеть от подготовки к ним не только вооруженных сил, а всех структур государств и всего населения.</a:t>
          </a:r>
          <a:endParaRPr lang="ru-RU"/>
        </a:p>
      </dgm:t>
    </dgm:pt>
    <dgm:pt modelId="{E5521644-55AD-4DA0-B553-3D44ADFEAD80}" type="par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C1EA15D8-F499-471E-89F1-62C25AC34901}" type="sib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13724953-BB78-4669-8986-2BE8A1C749FE}" type="pres">
      <dgm:prSet presAssocID="{6BBF63FF-B23F-4CCD-B047-001BEB9D7E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C1665B-9FD1-4AE2-8712-FD441FAA9AD9}" type="pres">
      <dgm:prSet presAssocID="{278F2A9B-A992-4ECA-AD20-615BBEA9620F}" presName="thickLine" presStyleLbl="alignNode1" presStyleIdx="0" presStyleCnt="3"/>
      <dgm:spPr/>
    </dgm:pt>
    <dgm:pt modelId="{DCEF36DF-FC6B-44F9-8AB0-407F583DB031}" type="pres">
      <dgm:prSet presAssocID="{278F2A9B-A992-4ECA-AD20-615BBEA9620F}" presName="horz1" presStyleCnt="0"/>
      <dgm:spPr/>
    </dgm:pt>
    <dgm:pt modelId="{82E981C6-1D6B-4D78-A87B-5F99FC30A0FD}" type="pres">
      <dgm:prSet presAssocID="{278F2A9B-A992-4ECA-AD20-615BBEA9620F}" presName="tx1" presStyleLbl="revTx" presStyleIdx="0" presStyleCnt="3"/>
      <dgm:spPr/>
      <dgm:t>
        <a:bodyPr/>
        <a:lstStyle/>
        <a:p>
          <a:endParaRPr lang="ru-RU"/>
        </a:p>
      </dgm:t>
    </dgm:pt>
    <dgm:pt modelId="{5BC1BB0A-13BB-444E-9820-488526808FD1}" type="pres">
      <dgm:prSet presAssocID="{278F2A9B-A992-4ECA-AD20-615BBEA9620F}" presName="vert1" presStyleCnt="0"/>
      <dgm:spPr/>
    </dgm:pt>
    <dgm:pt modelId="{276DA2AF-DCC2-47EA-95DC-4D1FF08129A5}" type="pres">
      <dgm:prSet presAssocID="{37784113-ED48-404A-868C-AA3599DB1011}" presName="thickLine" presStyleLbl="alignNode1" presStyleIdx="1" presStyleCnt="3"/>
      <dgm:spPr/>
    </dgm:pt>
    <dgm:pt modelId="{21FB4BCC-C645-4FBC-A5B8-FF1C3F4CF1DC}" type="pres">
      <dgm:prSet presAssocID="{37784113-ED48-404A-868C-AA3599DB1011}" presName="horz1" presStyleCnt="0"/>
      <dgm:spPr/>
    </dgm:pt>
    <dgm:pt modelId="{67D03CE5-FFD1-4597-91B5-7B6289AA697C}" type="pres">
      <dgm:prSet presAssocID="{37784113-ED48-404A-868C-AA3599DB1011}" presName="tx1" presStyleLbl="revTx" presStyleIdx="1" presStyleCnt="3"/>
      <dgm:spPr/>
      <dgm:t>
        <a:bodyPr/>
        <a:lstStyle/>
        <a:p>
          <a:endParaRPr lang="ru-RU"/>
        </a:p>
      </dgm:t>
    </dgm:pt>
    <dgm:pt modelId="{5528C2B4-69A3-486E-AE10-A39745D7CBB4}" type="pres">
      <dgm:prSet presAssocID="{37784113-ED48-404A-868C-AA3599DB1011}" presName="vert1" presStyleCnt="0"/>
      <dgm:spPr/>
    </dgm:pt>
    <dgm:pt modelId="{4060DAA8-45C9-4C35-8A79-360A1D284587}" type="pres">
      <dgm:prSet presAssocID="{EDBA5407-B8FB-481F-B4A5-409B58B1A0BD}" presName="thickLine" presStyleLbl="alignNode1" presStyleIdx="2" presStyleCnt="3"/>
      <dgm:spPr/>
    </dgm:pt>
    <dgm:pt modelId="{F9839829-DE83-450D-9B9C-60F44D424010}" type="pres">
      <dgm:prSet presAssocID="{EDBA5407-B8FB-481F-B4A5-409B58B1A0BD}" presName="horz1" presStyleCnt="0"/>
      <dgm:spPr/>
    </dgm:pt>
    <dgm:pt modelId="{EB67E137-8082-478B-AFBF-946544ACEB4E}" type="pres">
      <dgm:prSet presAssocID="{EDBA5407-B8FB-481F-B4A5-409B58B1A0BD}" presName="tx1" presStyleLbl="revTx" presStyleIdx="2" presStyleCnt="3"/>
      <dgm:spPr/>
      <dgm:t>
        <a:bodyPr/>
        <a:lstStyle/>
        <a:p>
          <a:endParaRPr lang="ru-RU"/>
        </a:p>
      </dgm:t>
    </dgm:pt>
    <dgm:pt modelId="{E4DFE59C-3EC5-4F6B-BC8D-B0471D0D5773}" type="pres">
      <dgm:prSet presAssocID="{EDBA5407-B8FB-481F-B4A5-409B58B1A0BD}" presName="vert1" presStyleCnt="0"/>
      <dgm:spPr/>
    </dgm:pt>
  </dgm:ptLst>
  <dgm:cxnLst>
    <dgm:cxn modelId="{3EEECD0C-B769-421F-885C-A83720BF3620}" srcId="{6BBF63FF-B23F-4CCD-B047-001BEB9D7E05}" destId="{EDBA5407-B8FB-481F-B4A5-409B58B1A0BD}" srcOrd="2" destOrd="0" parTransId="{E5521644-55AD-4DA0-B553-3D44ADFEAD80}" sibTransId="{C1EA15D8-F499-471E-89F1-62C25AC34901}"/>
    <dgm:cxn modelId="{5CB705C4-C49F-4D1F-A2BF-B2F58616FB7C}" type="presOf" srcId="{278F2A9B-A992-4ECA-AD20-615BBEA9620F}" destId="{82E981C6-1D6B-4D78-A87B-5F99FC30A0FD}" srcOrd="0" destOrd="0" presId="urn:microsoft.com/office/officeart/2008/layout/LinedList"/>
    <dgm:cxn modelId="{19AD0209-6043-4A07-B6C4-C17E3AB513CF}" type="presOf" srcId="{37784113-ED48-404A-868C-AA3599DB1011}" destId="{67D03CE5-FFD1-4597-91B5-7B6289AA697C}" srcOrd="0" destOrd="0" presId="urn:microsoft.com/office/officeart/2008/layout/LinedList"/>
    <dgm:cxn modelId="{9FD1B244-CE82-4858-8EED-19BD9D4B6959}" type="presOf" srcId="{6BBF63FF-B23F-4CCD-B047-001BEB9D7E05}" destId="{13724953-BB78-4669-8986-2BE8A1C749FE}" srcOrd="0" destOrd="0" presId="urn:microsoft.com/office/officeart/2008/layout/LinedList"/>
    <dgm:cxn modelId="{4CB4D380-0EB3-4EB2-80A8-CE2A1DE0377D}" type="presOf" srcId="{EDBA5407-B8FB-481F-B4A5-409B58B1A0BD}" destId="{EB67E137-8082-478B-AFBF-946544ACEB4E}" srcOrd="0" destOrd="0" presId="urn:microsoft.com/office/officeart/2008/layout/LinedList"/>
    <dgm:cxn modelId="{F159C797-C84F-4797-ABCE-D67406B8F81E}" srcId="{6BBF63FF-B23F-4CCD-B047-001BEB9D7E05}" destId="{37784113-ED48-404A-868C-AA3599DB1011}" srcOrd="1" destOrd="0" parTransId="{9713B4DA-FC2D-4F5B-AA0C-8C6FC64D458D}" sibTransId="{124B5644-13C7-4033-B361-B1C806B4CB14}"/>
    <dgm:cxn modelId="{A37B6242-B6D2-46E4-B283-17A330FFD057}" srcId="{6BBF63FF-B23F-4CCD-B047-001BEB9D7E05}" destId="{278F2A9B-A992-4ECA-AD20-615BBEA9620F}" srcOrd="0" destOrd="0" parTransId="{C9D099BD-FBF8-493C-9513-A180E0CAACDB}" sibTransId="{8A9F69B5-B568-42A3-85A4-5245F1B56174}"/>
    <dgm:cxn modelId="{4DE23168-2EFE-48A2-9E64-E9FD33D7003E}" type="presParOf" srcId="{13724953-BB78-4669-8986-2BE8A1C749FE}" destId="{0EC1665B-9FD1-4AE2-8712-FD441FAA9AD9}" srcOrd="0" destOrd="0" presId="urn:microsoft.com/office/officeart/2008/layout/LinedList"/>
    <dgm:cxn modelId="{F2F84B2E-C1F8-4AAA-9516-3F172C1D963F}" type="presParOf" srcId="{13724953-BB78-4669-8986-2BE8A1C749FE}" destId="{DCEF36DF-FC6B-44F9-8AB0-407F583DB031}" srcOrd="1" destOrd="0" presId="urn:microsoft.com/office/officeart/2008/layout/LinedList"/>
    <dgm:cxn modelId="{008AC82C-3F4A-41B1-B7B7-644905962C15}" type="presParOf" srcId="{DCEF36DF-FC6B-44F9-8AB0-407F583DB031}" destId="{82E981C6-1D6B-4D78-A87B-5F99FC30A0FD}" srcOrd="0" destOrd="0" presId="urn:microsoft.com/office/officeart/2008/layout/LinedList"/>
    <dgm:cxn modelId="{B4495112-5EF1-4FEB-B32A-10C64F930629}" type="presParOf" srcId="{DCEF36DF-FC6B-44F9-8AB0-407F583DB031}" destId="{5BC1BB0A-13BB-444E-9820-488526808FD1}" srcOrd="1" destOrd="0" presId="urn:microsoft.com/office/officeart/2008/layout/LinedList"/>
    <dgm:cxn modelId="{0404448B-8F83-4566-9F0D-2947A069291A}" type="presParOf" srcId="{13724953-BB78-4669-8986-2BE8A1C749FE}" destId="{276DA2AF-DCC2-47EA-95DC-4D1FF08129A5}" srcOrd="2" destOrd="0" presId="urn:microsoft.com/office/officeart/2008/layout/LinedList"/>
    <dgm:cxn modelId="{38F977D3-5852-486E-A73C-8470F96FC16E}" type="presParOf" srcId="{13724953-BB78-4669-8986-2BE8A1C749FE}" destId="{21FB4BCC-C645-4FBC-A5B8-FF1C3F4CF1DC}" srcOrd="3" destOrd="0" presId="urn:microsoft.com/office/officeart/2008/layout/LinedList"/>
    <dgm:cxn modelId="{E1549050-4DB2-4955-9D42-D2BD8541ACD9}" type="presParOf" srcId="{21FB4BCC-C645-4FBC-A5B8-FF1C3F4CF1DC}" destId="{67D03CE5-FFD1-4597-91B5-7B6289AA697C}" srcOrd="0" destOrd="0" presId="urn:microsoft.com/office/officeart/2008/layout/LinedList"/>
    <dgm:cxn modelId="{86606BE3-9A19-4534-88E5-DDDAD06894F1}" type="presParOf" srcId="{21FB4BCC-C645-4FBC-A5B8-FF1C3F4CF1DC}" destId="{5528C2B4-69A3-486E-AE10-A39745D7CBB4}" srcOrd="1" destOrd="0" presId="urn:microsoft.com/office/officeart/2008/layout/LinedList"/>
    <dgm:cxn modelId="{A5C0562F-9DA8-48AF-8173-66CF57E6D9ED}" type="presParOf" srcId="{13724953-BB78-4669-8986-2BE8A1C749FE}" destId="{4060DAA8-45C9-4C35-8A79-360A1D284587}" srcOrd="4" destOrd="0" presId="urn:microsoft.com/office/officeart/2008/layout/LinedList"/>
    <dgm:cxn modelId="{4BEFFEEC-D5B8-411E-B339-4D1F87DDC175}" type="presParOf" srcId="{13724953-BB78-4669-8986-2BE8A1C749FE}" destId="{F9839829-DE83-450D-9B9C-60F44D424010}" srcOrd="5" destOrd="0" presId="urn:microsoft.com/office/officeart/2008/layout/LinedList"/>
    <dgm:cxn modelId="{4DA6FD00-F637-4045-A597-08154D95C50F}" type="presParOf" srcId="{F9839829-DE83-450D-9B9C-60F44D424010}" destId="{EB67E137-8082-478B-AFBF-946544ACEB4E}" srcOrd="0" destOrd="0" presId="urn:microsoft.com/office/officeart/2008/layout/LinedList"/>
    <dgm:cxn modelId="{20292A38-C47F-440B-B4E3-F2DC43E6C0AD}" type="presParOf" srcId="{F9839829-DE83-450D-9B9C-60F44D424010}" destId="{E4DFE59C-3EC5-4F6B-BC8D-B0471D0D57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8E558-B919-4B6F-A821-7A0C9482F8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D5BFD9-4711-4A18-8336-3453785F5EA2}">
      <dgm:prSet/>
      <dgm:spPr/>
      <dgm:t>
        <a:bodyPr/>
        <a:lstStyle/>
        <a:p>
          <a:pPr algn="just" rtl="0"/>
          <a:r>
            <a:rPr lang="ru-RU" dirty="0" smtClean="0"/>
            <a:t>В Советском Союзе в процессе реформирования Красной Армии после Гражданской войны 1917-1922г.г. ведущие представители прогрессивной военной мысли в 20-х годах пришли к необходимости разработки официального доктринального документа. В середине 1921 г. М.В. Фрунзе опубликовал работу «ЕДИНАЯ ВОЕННАЯ ДОКТРИНА И КРАСНАЯ АРМИЯ». </a:t>
          </a:r>
          <a:endParaRPr lang="ru-RU" dirty="0"/>
        </a:p>
      </dgm:t>
    </dgm:pt>
    <dgm:pt modelId="{D9662CB0-BE05-4F12-B726-B0D674B4225B}" type="par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6230B50E-E6D6-4FC9-A9EB-4C5257ECBB5E}" type="sib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7F6E27D8-9E04-42F2-8EFA-024F4876F446}">
      <dgm:prSet/>
      <dgm:spPr/>
      <dgm:t>
        <a:bodyPr/>
        <a:lstStyle/>
        <a:p>
          <a:pPr algn="just" rtl="0"/>
          <a:r>
            <a:rPr lang="ru-RU" dirty="0" smtClean="0"/>
            <a:t>В последующие годы на каждом этапе советского государственного и военного строительства вопросы военной безопасности и  обороны разрабатывались, а взгляды формировались политическим, государственным и высшим военным руководством. Они фиксировались в рабочих  документах, часто протокольного типа, для очень ограниченного  пользования и никогда нигде не публиковались.</a:t>
          </a:r>
          <a:endParaRPr lang="ru-RU" dirty="0"/>
        </a:p>
      </dgm:t>
    </dgm:pt>
    <dgm:pt modelId="{61EF9475-3486-4BEA-BC66-639348A89D09}" type="par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5357FE3E-1A3B-44DD-8458-E63C991AD00D}" type="sib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D82DAEF3-8A6B-489D-A813-32E192EC3F39}" type="pres">
      <dgm:prSet presAssocID="{7028E558-B919-4B6F-A821-7A0C9482F8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704DB6-5B03-4324-823D-F92F0861F36F}" type="pres">
      <dgm:prSet presAssocID="{A1D5BFD9-4711-4A18-8336-3453785F5EA2}" presName="thickLine" presStyleLbl="alignNode1" presStyleIdx="0" presStyleCnt="2"/>
      <dgm:spPr/>
    </dgm:pt>
    <dgm:pt modelId="{1D3EFF2F-A772-42F6-9CFC-8A6F87B586A4}" type="pres">
      <dgm:prSet presAssocID="{A1D5BFD9-4711-4A18-8336-3453785F5EA2}" presName="horz1" presStyleCnt="0"/>
      <dgm:spPr/>
    </dgm:pt>
    <dgm:pt modelId="{B3CDC8E4-64D0-4B69-AFF4-D0DD36AAE54E}" type="pres">
      <dgm:prSet presAssocID="{A1D5BFD9-4711-4A18-8336-3453785F5EA2}" presName="tx1" presStyleLbl="revTx" presStyleIdx="0" presStyleCnt="2"/>
      <dgm:spPr/>
      <dgm:t>
        <a:bodyPr/>
        <a:lstStyle/>
        <a:p>
          <a:endParaRPr lang="ru-RU"/>
        </a:p>
      </dgm:t>
    </dgm:pt>
    <dgm:pt modelId="{56853E73-B86D-4882-8D36-EEF122A4001D}" type="pres">
      <dgm:prSet presAssocID="{A1D5BFD9-4711-4A18-8336-3453785F5EA2}" presName="vert1" presStyleCnt="0"/>
      <dgm:spPr/>
    </dgm:pt>
    <dgm:pt modelId="{5F9BDB82-0315-4ECC-8377-026A22B70AB6}" type="pres">
      <dgm:prSet presAssocID="{7F6E27D8-9E04-42F2-8EFA-024F4876F446}" presName="thickLine" presStyleLbl="alignNode1" presStyleIdx="1" presStyleCnt="2"/>
      <dgm:spPr/>
    </dgm:pt>
    <dgm:pt modelId="{FBD8A2CB-66E8-4E98-8AB6-3F2F2C806536}" type="pres">
      <dgm:prSet presAssocID="{7F6E27D8-9E04-42F2-8EFA-024F4876F446}" presName="horz1" presStyleCnt="0"/>
      <dgm:spPr/>
    </dgm:pt>
    <dgm:pt modelId="{66ABAB2E-6C2C-4382-8996-901DFA85D41D}" type="pres">
      <dgm:prSet presAssocID="{7F6E27D8-9E04-42F2-8EFA-024F4876F446}" presName="tx1" presStyleLbl="revTx" presStyleIdx="1" presStyleCnt="2"/>
      <dgm:spPr/>
      <dgm:t>
        <a:bodyPr/>
        <a:lstStyle/>
        <a:p>
          <a:endParaRPr lang="ru-RU"/>
        </a:p>
      </dgm:t>
    </dgm:pt>
    <dgm:pt modelId="{1FFC0E7D-F685-4E73-BB62-03A864B9B360}" type="pres">
      <dgm:prSet presAssocID="{7F6E27D8-9E04-42F2-8EFA-024F4876F446}" presName="vert1" presStyleCnt="0"/>
      <dgm:spPr/>
    </dgm:pt>
  </dgm:ptLst>
  <dgm:cxnLst>
    <dgm:cxn modelId="{62B6B73D-4E8D-4B07-8F99-6AF06C9319AE}" type="presOf" srcId="{7F6E27D8-9E04-42F2-8EFA-024F4876F446}" destId="{66ABAB2E-6C2C-4382-8996-901DFA85D41D}" srcOrd="0" destOrd="0" presId="urn:microsoft.com/office/officeart/2008/layout/LinedList"/>
    <dgm:cxn modelId="{51F7AAC2-66EA-4EEB-9B05-7BEBF35086E3}" type="presOf" srcId="{A1D5BFD9-4711-4A18-8336-3453785F5EA2}" destId="{B3CDC8E4-64D0-4B69-AFF4-D0DD36AAE54E}" srcOrd="0" destOrd="0" presId="urn:microsoft.com/office/officeart/2008/layout/LinedList"/>
    <dgm:cxn modelId="{9469BAAA-8CD3-4672-B3EA-9A308A3150A3}" type="presOf" srcId="{7028E558-B919-4B6F-A821-7A0C9482F8E3}" destId="{D82DAEF3-8A6B-489D-A813-32E192EC3F39}" srcOrd="0" destOrd="0" presId="urn:microsoft.com/office/officeart/2008/layout/LinedList"/>
    <dgm:cxn modelId="{0478486E-5FE4-4394-936F-4124C3AB94F2}" srcId="{7028E558-B919-4B6F-A821-7A0C9482F8E3}" destId="{7F6E27D8-9E04-42F2-8EFA-024F4876F446}" srcOrd="1" destOrd="0" parTransId="{61EF9475-3486-4BEA-BC66-639348A89D09}" sibTransId="{5357FE3E-1A3B-44DD-8458-E63C991AD00D}"/>
    <dgm:cxn modelId="{507179AF-1534-4C8C-BF8C-0E5D55A7360D}" srcId="{7028E558-B919-4B6F-A821-7A0C9482F8E3}" destId="{A1D5BFD9-4711-4A18-8336-3453785F5EA2}" srcOrd="0" destOrd="0" parTransId="{D9662CB0-BE05-4F12-B726-B0D674B4225B}" sibTransId="{6230B50E-E6D6-4FC9-A9EB-4C5257ECBB5E}"/>
    <dgm:cxn modelId="{C75E25DB-F2FE-4557-9E29-D5EC810FDE65}" type="presParOf" srcId="{D82DAEF3-8A6B-489D-A813-32E192EC3F39}" destId="{55704DB6-5B03-4324-823D-F92F0861F36F}" srcOrd="0" destOrd="0" presId="urn:microsoft.com/office/officeart/2008/layout/LinedList"/>
    <dgm:cxn modelId="{491D58FC-3471-41D9-ABD6-6CA13DAB5D29}" type="presParOf" srcId="{D82DAEF3-8A6B-489D-A813-32E192EC3F39}" destId="{1D3EFF2F-A772-42F6-9CFC-8A6F87B586A4}" srcOrd="1" destOrd="0" presId="urn:microsoft.com/office/officeart/2008/layout/LinedList"/>
    <dgm:cxn modelId="{DE40FA3D-A315-455A-9A38-A7A0ADA902C9}" type="presParOf" srcId="{1D3EFF2F-A772-42F6-9CFC-8A6F87B586A4}" destId="{B3CDC8E4-64D0-4B69-AFF4-D0DD36AAE54E}" srcOrd="0" destOrd="0" presId="urn:microsoft.com/office/officeart/2008/layout/LinedList"/>
    <dgm:cxn modelId="{E68695BC-EC9C-430F-9472-DD1F997FDB54}" type="presParOf" srcId="{1D3EFF2F-A772-42F6-9CFC-8A6F87B586A4}" destId="{56853E73-B86D-4882-8D36-EEF122A4001D}" srcOrd="1" destOrd="0" presId="urn:microsoft.com/office/officeart/2008/layout/LinedList"/>
    <dgm:cxn modelId="{8559A167-9DF5-4C9D-8906-0632935080D2}" type="presParOf" srcId="{D82DAEF3-8A6B-489D-A813-32E192EC3F39}" destId="{5F9BDB82-0315-4ECC-8377-026A22B70AB6}" srcOrd="2" destOrd="0" presId="urn:microsoft.com/office/officeart/2008/layout/LinedList"/>
    <dgm:cxn modelId="{EFBBF1A8-6F37-4463-898B-540C24542E00}" type="presParOf" srcId="{D82DAEF3-8A6B-489D-A813-32E192EC3F39}" destId="{FBD8A2CB-66E8-4E98-8AB6-3F2F2C806536}" srcOrd="3" destOrd="0" presId="urn:microsoft.com/office/officeart/2008/layout/LinedList"/>
    <dgm:cxn modelId="{9DA0A21A-986B-42FE-80B3-7204D3B58237}" type="presParOf" srcId="{FBD8A2CB-66E8-4E98-8AB6-3F2F2C806536}" destId="{66ABAB2E-6C2C-4382-8996-901DFA85D41D}" srcOrd="0" destOrd="0" presId="urn:microsoft.com/office/officeart/2008/layout/LinedList"/>
    <dgm:cxn modelId="{D3C6AFF2-EC44-47AE-963B-630718D3D9B4}" type="presParOf" srcId="{FBD8A2CB-66E8-4E98-8AB6-3F2F2C806536}" destId="{1FFC0E7D-F685-4E73-BB62-03A864B9B3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51D64-764A-44E9-A129-30C21C4CC650}">
      <dsp:nvSpPr>
        <dsp:cNvPr id="0" name=""/>
        <dsp:cNvSpPr/>
      </dsp:nvSpPr>
      <dsp:spPr>
        <a:xfrm>
          <a:off x="0" y="2672"/>
          <a:ext cx="87849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1FAF2-6C5F-49E4-9E00-CE330EDCFF19}">
      <dsp:nvSpPr>
        <dsp:cNvPr id="0" name=""/>
        <dsp:cNvSpPr/>
      </dsp:nvSpPr>
      <dsp:spPr>
        <a:xfrm>
          <a:off x="0" y="0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 Военной доктрине отражена приверженность Российской Федерации к использованию для защиты национальных интересов страны и интересов ее союзников военных мер только после исчерпания возможностей применения политических, дипломатических, правовых, экономических, информационных и других инструментов ненасильственного характера.</a:t>
          </a:r>
          <a:endParaRPr lang="ru-RU" sz="2100" kern="1200"/>
        </a:p>
      </dsp:txBody>
      <dsp:txXfrm>
        <a:off x="0" y="0"/>
        <a:ext cx="8784976" cy="1822421"/>
      </dsp:txXfrm>
    </dsp:sp>
    <dsp:sp modelId="{B01EF0EC-7679-4D3C-95B1-39031CCDD384}">
      <dsp:nvSpPr>
        <dsp:cNvPr id="0" name=""/>
        <dsp:cNvSpPr/>
      </dsp:nvSpPr>
      <dsp:spPr>
        <a:xfrm>
          <a:off x="0" y="1825093"/>
          <a:ext cx="87849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62D5-54B1-40FA-A3A3-4F119AB15100}">
      <dsp:nvSpPr>
        <dsp:cNvPr id="0" name=""/>
        <dsp:cNvSpPr/>
      </dsp:nvSpPr>
      <dsp:spPr>
        <a:xfrm>
          <a:off x="0" y="1825093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Положения Военной доктрины конкретизируются в посланиях Президента Российской Федерации Федеральному Собранию Российской Федерации и могут корректироваться в рамках стратегического планирования в военной сфере (военного планирования).</a:t>
          </a:r>
          <a:endParaRPr lang="ru-RU" sz="2100" kern="1200"/>
        </a:p>
      </dsp:txBody>
      <dsp:txXfrm>
        <a:off x="0" y="1825093"/>
        <a:ext cx="8784976" cy="1822421"/>
      </dsp:txXfrm>
    </dsp:sp>
    <dsp:sp modelId="{4BA88BF6-584B-4A0B-BF7F-37CAAC377D53}">
      <dsp:nvSpPr>
        <dsp:cNvPr id="0" name=""/>
        <dsp:cNvSpPr/>
      </dsp:nvSpPr>
      <dsp:spPr>
        <a:xfrm>
          <a:off x="0" y="4786345"/>
          <a:ext cx="87849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9C0C9-2DC1-465C-A211-318264D76F01}">
      <dsp:nvSpPr>
        <dsp:cNvPr id="0" name=""/>
        <dsp:cNvSpPr/>
      </dsp:nvSpPr>
      <dsp:spPr>
        <a:xfrm>
          <a:off x="0" y="3071829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Реализация Военной доктрины достигается путем централизации государ-ственного управления в области обороны и безопасности и осуществляется в соответствии с федеральным законодательством, нормативными правовыми актами Президента Российской Федерации, Правительства Российской Федерации и федеральных органов исполнительной власти.</a:t>
          </a:r>
          <a:endParaRPr lang="ru-RU" sz="2100" kern="1200"/>
        </a:p>
      </dsp:txBody>
      <dsp:txXfrm>
        <a:off x="0" y="3071829"/>
        <a:ext cx="8784976" cy="182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1665B-9FD1-4AE2-8712-FD441FAA9AD9}">
      <dsp:nvSpPr>
        <dsp:cNvPr id="0" name=""/>
        <dsp:cNvSpPr/>
      </dsp:nvSpPr>
      <dsp:spPr>
        <a:xfrm>
          <a:off x="0" y="2780"/>
          <a:ext cx="8712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981C6-1D6B-4D78-A87B-5F99FC30A0FD}">
      <dsp:nvSpPr>
        <dsp:cNvPr id="0" name=""/>
        <dsp:cNvSpPr/>
      </dsp:nvSpPr>
      <dsp:spPr>
        <a:xfrm>
          <a:off x="0" y="2780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 развитием человеческого общества, усложнением  макроструктур государств возрастали масштабы и  усложнялся характер военных конфликтов (войн) между ними. Взаимосвязь и взаимозависимость войны и политики проявлялись все более разнообразно. </a:t>
          </a:r>
          <a:endParaRPr lang="ru-RU" sz="2400" kern="1200"/>
        </a:p>
      </dsp:txBody>
      <dsp:txXfrm>
        <a:off x="0" y="2780"/>
        <a:ext cx="8712968" cy="1896101"/>
      </dsp:txXfrm>
    </dsp:sp>
    <dsp:sp modelId="{276DA2AF-DCC2-47EA-95DC-4D1FF08129A5}">
      <dsp:nvSpPr>
        <dsp:cNvPr id="0" name=""/>
        <dsp:cNvSpPr/>
      </dsp:nvSpPr>
      <dsp:spPr>
        <a:xfrm>
          <a:off x="0" y="1898882"/>
          <a:ext cx="871296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03CE5-FFD1-4597-91B5-7B6289AA697C}">
      <dsp:nvSpPr>
        <dsp:cNvPr id="0" name=""/>
        <dsp:cNvSpPr/>
      </dsp:nvSpPr>
      <dsp:spPr>
        <a:xfrm>
          <a:off x="0" y="1898882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прямому  участию в войнах кроме вооруженных сил постепенно привлекалось всё большее число разных  невоенных структур. </a:t>
          </a:r>
          <a:endParaRPr lang="ru-RU" sz="2400" kern="1200" dirty="0"/>
        </a:p>
      </dsp:txBody>
      <dsp:txXfrm>
        <a:off x="0" y="1898882"/>
        <a:ext cx="8712968" cy="1896101"/>
      </dsp:txXfrm>
    </dsp:sp>
    <dsp:sp modelId="{4060DAA8-45C9-4C35-8A79-360A1D284587}">
      <dsp:nvSpPr>
        <dsp:cNvPr id="0" name=""/>
        <dsp:cNvSpPr/>
      </dsp:nvSpPr>
      <dsp:spPr>
        <a:xfrm>
          <a:off x="0" y="3794983"/>
          <a:ext cx="871296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E137-8082-478B-AFBF-946544ACEB4E}">
      <dsp:nvSpPr>
        <dsp:cNvPr id="0" name=""/>
        <dsp:cNvSpPr/>
      </dsp:nvSpPr>
      <dsp:spPr>
        <a:xfrm>
          <a:off x="0" y="3794983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Возрастала роль государственного руководства в непосредственной подготовке и ведении войн. Их ход и исход стал всё больше зависеть от подготовки к ним не только вооруженных сил, а всех структур государств и всего населения.</a:t>
          </a:r>
          <a:endParaRPr lang="ru-RU" sz="2400" kern="1200"/>
        </a:p>
      </dsp:txBody>
      <dsp:txXfrm>
        <a:off x="0" y="3794983"/>
        <a:ext cx="8712968" cy="189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04DB6-5B03-4324-823D-F92F0861F36F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C8E4-64D0-4B69-AFF4-D0DD36AAE54E}">
      <dsp:nvSpPr>
        <dsp:cNvPr id="0" name=""/>
        <dsp:cNvSpPr/>
      </dsp:nvSpPr>
      <dsp:spPr>
        <a:xfrm>
          <a:off x="0" y="0"/>
          <a:ext cx="8712968" cy="244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Советском Союзе в процессе реформирования Красной Армии после Гражданской войны 1917-1922г.г. ведущие представители прогрессивной военной мысли в 20-х годах пришли к необходимости разработки официального доктринального документа. В середине 1921 г. М.В. Фрунзе опубликовал работу «ЕДИНАЯ ВОЕННАЯ ДОКТРИНА И КРАСНАЯ АРМИЯ». </a:t>
          </a:r>
          <a:endParaRPr lang="ru-RU" sz="2300" kern="1200" dirty="0"/>
        </a:p>
      </dsp:txBody>
      <dsp:txXfrm>
        <a:off x="0" y="0"/>
        <a:ext cx="8712968" cy="2446823"/>
      </dsp:txXfrm>
    </dsp:sp>
    <dsp:sp modelId="{5F9BDB82-0315-4ECC-8377-026A22B70AB6}">
      <dsp:nvSpPr>
        <dsp:cNvPr id="0" name=""/>
        <dsp:cNvSpPr/>
      </dsp:nvSpPr>
      <dsp:spPr>
        <a:xfrm>
          <a:off x="0" y="2446823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AB2E-6C2C-4382-8996-901DFA85D41D}">
      <dsp:nvSpPr>
        <dsp:cNvPr id="0" name=""/>
        <dsp:cNvSpPr/>
      </dsp:nvSpPr>
      <dsp:spPr>
        <a:xfrm>
          <a:off x="0" y="2446823"/>
          <a:ext cx="8712968" cy="244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последующие годы на каждом этапе советского государственного и военного строительства вопросы военной безопасности и  обороны разрабатывались, а взгляды формировались политическим, государственным и высшим военным руководством. Они фиксировались в рабочих  документах, часто протокольного типа, для очень ограниченного  пользования и никогда нигде не публиковались.</a:t>
          </a:r>
          <a:endParaRPr lang="ru-RU" sz="2300" kern="1200" dirty="0"/>
        </a:p>
      </dsp:txBody>
      <dsp:txXfrm>
        <a:off x="0" y="2446823"/>
        <a:ext cx="8712968" cy="244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1669/af6dbeb87d5a61b838f49f4571aa1a49c82b35fd/" TargetMode="External"/><Relationship Id="rId7" Type="http://schemas.openxmlformats.org/officeDocument/2006/relationships/hyperlink" Target="http://www.consultant.ru/document/cons_doc_LAW_191669/7e29779661833f88338465b9015bbd3ad52af9e2/" TargetMode="External"/><Relationship Id="rId2" Type="http://schemas.openxmlformats.org/officeDocument/2006/relationships/hyperlink" Target="http://www.consultant.ru/document/cons_doc_LAW_191669/cb0c5bc1eaf4bd94d8e78f233af494e8e9dcde2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91669/a0778ed55204cdb841ae50600a7ae488fc747a7d/" TargetMode="External"/><Relationship Id="rId5" Type="http://schemas.openxmlformats.org/officeDocument/2006/relationships/hyperlink" Target="http://www.consultant.ru/document/cons_doc_LAW_191669/ec97029645278dce9d199b14ea6bbf6c09ee93aa/" TargetMode="External"/><Relationship Id="rId4" Type="http://schemas.openxmlformats.org/officeDocument/2006/relationships/hyperlink" Target="http://www.consultant.ru/document/cons_doc_LAW_191669/68b84fad7ba19e838299886834d575d4b034853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-17463" y="142852"/>
            <a:ext cx="9161463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Военно-политическая подготовка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0100" y="642918"/>
            <a:ext cx="684076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Тема № </a:t>
            </a:r>
            <a:r>
              <a:rPr lang="ru-RU" sz="2400" b="1" dirty="0" smtClean="0"/>
              <a:t>2. Занятие 1.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Национальная безопасность Российской Федерации и пути её обеспечения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857364"/>
            <a:ext cx="8001056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Занятие-1:</a:t>
            </a:r>
          </a:p>
          <a:p>
            <a:pPr algn="just"/>
            <a:r>
              <a:rPr lang="ru-RU" sz="2200" b="1" dirty="0" smtClean="0"/>
              <a:t>1. Стратегия национальной безопасности РФ.  Военная доктрина Российской  Федерации о  путях обеспечения военной  безопасности  государства. </a:t>
            </a:r>
          </a:p>
          <a:p>
            <a:pPr algn="just"/>
            <a:r>
              <a:rPr lang="ru-RU" sz="2200" b="1" dirty="0" smtClean="0"/>
              <a:t>2. История становления и развития военной доктрины и концепции национальной безопасности.</a:t>
            </a:r>
          </a:p>
          <a:p>
            <a:pPr algn="just"/>
            <a:r>
              <a:rPr lang="ru-RU" sz="2200" b="1" dirty="0" smtClean="0"/>
              <a:t>   Содержание понятия «национальная безопасность».</a:t>
            </a:r>
          </a:p>
          <a:p>
            <a:pPr algn="just"/>
            <a:r>
              <a:rPr lang="ru-RU" sz="2200" b="1" dirty="0" smtClean="0"/>
              <a:t>  Виды национальной безопасности. </a:t>
            </a:r>
          </a:p>
          <a:p>
            <a:pPr algn="just"/>
            <a:r>
              <a:rPr lang="ru-RU" sz="2200" b="1" dirty="0" smtClean="0"/>
              <a:t>3. Военная  безопасность  и её содержание.   Содержание и структура «Стратегии национальной безопасности Российской Федерации  до 2025 года ». </a:t>
            </a:r>
          </a:p>
          <a:p>
            <a:pPr algn="just"/>
            <a:r>
              <a:rPr lang="ru-RU" sz="2200" b="1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Национальная безопасность включает</a:t>
            </a:r>
            <a:r>
              <a:rPr lang="ru-RU" sz="2400" dirty="0" smtClean="0"/>
              <a:t> в себя </a:t>
            </a:r>
            <a:r>
              <a:rPr lang="ru-RU" sz="2400" b="1" dirty="0" smtClean="0">
                <a:solidFill>
                  <a:srgbClr val="FF0000"/>
                </a:solidFill>
              </a:rPr>
              <a:t>оборону страны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все  </a:t>
            </a:r>
            <a:r>
              <a:rPr lang="ru-RU" sz="2400" b="1" dirty="0" smtClean="0">
                <a:solidFill>
                  <a:srgbClr val="FF0000"/>
                </a:solidFill>
              </a:rPr>
              <a:t>виды безопасности</a:t>
            </a:r>
            <a:r>
              <a:rPr lang="ru-RU" sz="2400" b="1" dirty="0" smtClean="0"/>
              <a:t>,</a:t>
            </a:r>
            <a:r>
              <a:rPr lang="ru-RU" sz="2400" dirty="0" smtClean="0"/>
              <a:t> предусмотренные Конституцией Российской Федерации и законодательством Российской Федерации, прежде всего:</a:t>
            </a:r>
          </a:p>
          <a:p>
            <a:r>
              <a:rPr lang="ru-RU" sz="2400" b="1" dirty="0" smtClean="0"/>
              <a:t>1. Государственную безопасность,</a:t>
            </a:r>
          </a:p>
          <a:p>
            <a:r>
              <a:rPr lang="ru-RU" sz="2400" b="1" dirty="0" smtClean="0"/>
              <a:t> 2. Общественную безопасность, </a:t>
            </a:r>
          </a:p>
          <a:p>
            <a:r>
              <a:rPr lang="ru-RU" sz="2400" b="1" dirty="0" smtClean="0"/>
              <a:t>3. Информационную безопасность, </a:t>
            </a:r>
          </a:p>
          <a:p>
            <a:r>
              <a:rPr lang="ru-RU" sz="2400" b="1" dirty="0" smtClean="0"/>
              <a:t>4. Экологическую безопасность, </a:t>
            </a:r>
          </a:p>
          <a:p>
            <a:r>
              <a:rPr lang="ru-RU" sz="2400" b="1" dirty="0" smtClean="0"/>
              <a:t>5. Экономическую безопасность,</a:t>
            </a:r>
          </a:p>
          <a:p>
            <a:r>
              <a:rPr lang="ru-RU" sz="2400" b="1" dirty="0" smtClean="0"/>
              <a:t>6. Транспортную безопасность,</a:t>
            </a:r>
          </a:p>
          <a:p>
            <a:r>
              <a:rPr lang="ru-RU" sz="2400" b="1" dirty="0" smtClean="0"/>
              <a:t>7.  Энергетическую безопасность, </a:t>
            </a:r>
          </a:p>
          <a:p>
            <a:r>
              <a:rPr lang="ru-RU" sz="2400" b="1" dirty="0" smtClean="0"/>
              <a:t>8. Безопасность личности;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00100" y="357166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Государственная  безопасность - </a:t>
            </a:r>
            <a:r>
              <a:rPr lang="ru-RU" sz="2000" dirty="0" smtClean="0"/>
              <a:t>состояние защищенности основ конституционного строя, деятельности системы государственных органов и порядка государственного управления от реальных и потенциальных угроз, при котором обеспечивается соблюдение прав и свобод граждан, социальных групп и баланс их интересов, стабильность, целостность и благоприятное международное положение государства.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/>
              <a:t>Общественная безопасность- </a:t>
            </a:r>
            <a:r>
              <a:rPr lang="ru-RU" sz="2000" dirty="0" smtClean="0"/>
              <a:t>вторая из составляющих национальной </a:t>
            </a:r>
            <a:r>
              <a:rPr lang="ru-RU" sz="2000" b="1" dirty="0" smtClean="0"/>
              <a:t>безопасности</a:t>
            </a:r>
            <a:r>
              <a:rPr lang="ru-RU" sz="2000" dirty="0" smtClean="0"/>
              <a:t>, выраженная в уровне защищенности личности, общества и государства преимущественно от внутренних угроз </a:t>
            </a:r>
            <a:r>
              <a:rPr lang="ru-RU" sz="2000" dirty="0" err="1" smtClean="0"/>
              <a:t>общесвено</a:t>
            </a:r>
            <a:r>
              <a:rPr lang="ru-RU" sz="2000" dirty="0" smtClean="0"/>
              <a:t>  опасного характера.</a:t>
            </a:r>
          </a:p>
          <a:p>
            <a:pPr marL="457200" indent="-457200" algn="just"/>
            <a:r>
              <a:rPr lang="ru-RU" sz="2000" b="1" dirty="0" smtClean="0"/>
              <a:t>3. Информационная безопасность</a:t>
            </a:r>
            <a:r>
              <a:rPr lang="ru-RU" sz="2000" dirty="0" smtClean="0"/>
              <a:t> - состояние защищенности информационного пространства Российской Федерации, а также прав и интересов человека и гражданина, общества и государства в информационной сфере от реальных и потенциальных угроз, при котором обеспечивается устойчивое развитие и информационная независимость страны;</a:t>
            </a:r>
          </a:p>
          <a:p>
            <a:pPr marL="457200" indent="-457200" algn="just"/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715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Экологическая безопасность</a:t>
            </a:r>
            <a:r>
              <a:rPr lang="ru-RU" sz="2400" dirty="0" smtClean="0"/>
              <a:t> - состояние защищенности жизненно важных интересов и прав человека и гражданина, общества и государства от угроз, возникающих в результате антропогенных и природных воздействий на окружающую среду.</a:t>
            </a:r>
          </a:p>
          <a:p>
            <a:pPr algn="just"/>
            <a:r>
              <a:rPr lang="ru-RU" sz="2400" b="1" dirty="0" smtClean="0"/>
              <a:t> </a:t>
            </a:r>
            <a:endParaRPr lang="ru-RU" sz="2400" dirty="0" smtClean="0"/>
          </a:p>
          <a:p>
            <a:pPr algn="just"/>
            <a:r>
              <a:rPr lang="ru-RU" sz="2400" b="1" dirty="0" smtClean="0"/>
              <a:t>5. Экономическая безопасность </a:t>
            </a:r>
            <a:r>
              <a:rPr lang="ru-RU" sz="2400" dirty="0" smtClean="0"/>
              <a:t>- состояние защищенности национальной экономики Российской Федерации  от реальных и потенциальных угроз, при котором обеспечивается устойчивое ее развитие и экономическая независимость.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6. Транспортная</a:t>
            </a:r>
            <a:r>
              <a:rPr lang="ru-RU" sz="2400" dirty="0" smtClean="0"/>
              <a:t> </a:t>
            </a:r>
            <a:r>
              <a:rPr lang="ru-RU" sz="2400" b="1" dirty="0" smtClean="0"/>
              <a:t>безопасность</a:t>
            </a:r>
            <a:r>
              <a:rPr lang="ru-RU" sz="2400" dirty="0" smtClean="0"/>
              <a:t> - состояние защищённости объектов  </a:t>
            </a:r>
            <a:r>
              <a:rPr lang="ru-RU" sz="2400" b="1" dirty="0" smtClean="0"/>
              <a:t>транспортной</a:t>
            </a:r>
            <a:r>
              <a:rPr lang="ru-RU" sz="2400" dirty="0" smtClean="0"/>
              <a:t>  инфраструктуры и  </a:t>
            </a:r>
            <a:r>
              <a:rPr lang="ru-RU" sz="2400" b="1" dirty="0" smtClean="0"/>
              <a:t>транспортных </a:t>
            </a:r>
            <a:r>
              <a:rPr lang="ru-RU" sz="2400" dirty="0" smtClean="0"/>
              <a:t> средств от актов незаконного вмешательства. № 16-ФЗ от 09.02.2007 г.         «О транспортной безопасности»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7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 Энергетическая</a:t>
            </a:r>
            <a:r>
              <a:rPr lang="ru-RU" sz="2400" dirty="0" smtClean="0"/>
              <a:t> </a:t>
            </a:r>
            <a:r>
              <a:rPr lang="ru-RU" sz="2400" b="1" dirty="0" smtClean="0"/>
              <a:t>безопасность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состояние защищенности граждан, общества, государства, экономики от угроз дефицита в обеспечении их потребностей в энергии экономически доступными </a:t>
            </a:r>
            <a:r>
              <a:rPr lang="ru-RU" sz="2400" b="1" dirty="0" smtClean="0"/>
              <a:t>энергетическими</a:t>
            </a:r>
            <a:r>
              <a:rPr lang="ru-RU" sz="2400" dirty="0" smtClean="0"/>
              <a:t> ресурсами приемлемого качества, от угроз нарушений бесперебойности энергоснабжения.</a:t>
            </a:r>
          </a:p>
          <a:p>
            <a:pPr algn="just"/>
            <a:r>
              <a:rPr lang="ru-RU" sz="2400" b="1" dirty="0" smtClean="0"/>
              <a:t>Энергетическая безопасность -</a:t>
            </a:r>
            <a:r>
              <a:rPr lang="ru-RU" sz="2400" dirty="0" smtClean="0"/>
              <a:t>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обеспечение бесперебойного доступа к  </a:t>
            </a:r>
            <a:r>
              <a:rPr lang="ru-RU" sz="2400" b="1" dirty="0" smtClean="0"/>
              <a:t>энергетическим</a:t>
            </a:r>
            <a:r>
              <a:rPr lang="ru-RU" sz="2400" dirty="0" smtClean="0"/>
              <a:t>  ресурсам по приемлемой цене.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8. Безопасность личности</a:t>
            </a:r>
            <a:r>
              <a:rPr lang="ru-RU" sz="2400" i="1" dirty="0" smtClean="0"/>
              <a:t> -</a:t>
            </a:r>
            <a:r>
              <a:rPr lang="ru-RU" sz="2400" dirty="0" smtClean="0"/>
              <a:t> это такое состояние человека, при котором ничего не угрожает его жизни, его здоровью (физическому и психическому), его возможностям функционировать и развиваться как биологическое и социальное существо.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23220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Стратегия национальной безопасности</a:t>
            </a:r>
            <a:endParaRPr lang="ru-RU" alt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024" y="1000108"/>
            <a:ext cx="8499256" cy="590818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Стратегия</a:t>
            </a:r>
            <a:r>
              <a:rPr lang="ru-RU" sz="2800" b="1" i="1" dirty="0" smtClean="0"/>
              <a:t> национальной безопасности Российской Федерации - официально признанная </a:t>
            </a:r>
            <a:r>
              <a:rPr lang="ru-RU" sz="2800" b="1" i="1" dirty="0" smtClean="0">
                <a:solidFill>
                  <a:srgbClr val="FF0000"/>
                </a:solidFill>
              </a:rPr>
              <a:t>система</a:t>
            </a:r>
            <a:r>
              <a:rPr lang="ru-RU" sz="2800" b="1" i="1" dirty="0" smtClean="0"/>
              <a:t> стратегических </a:t>
            </a:r>
            <a:r>
              <a:rPr lang="ru-RU" sz="2800" b="1" i="1" dirty="0" smtClean="0">
                <a:solidFill>
                  <a:srgbClr val="FF0000"/>
                </a:solidFill>
              </a:rPr>
              <a:t>приоритетов, целей и  мер</a:t>
            </a:r>
            <a:r>
              <a:rPr lang="ru-RU" sz="2800" b="1" i="1" dirty="0" smtClean="0"/>
              <a:t> в  области внутренней и  внешней политики, </a:t>
            </a:r>
            <a:r>
              <a:rPr lang="ru-RU" sz="2800" b="1" i="1" dirty="0" smtClean="0">
                <a:solidFill>
                  <a:srgbClr val="FF0000"/>
                </a:solidFill>
              </a:rPr>
              <a:t>определяющих состояние национальной безопасности </a:t>
            </a:r>
            <a:r>
              <a:rPr lang="ru-RU" sz="2800" b="1" i="1" dirty="0" smtClean="0"/>
              <a:t>и  уровень устойчивого развития государства на  долгосрочную перспективу.</a:t>
            </a:r>
            <a:endParaRPr lang="ru-RU" sz="2800" dirty="0" smtClean="0"/>
          </a:p>
          <a:p>
            <a:pPr algn="just"/>
            <a:r>
              <a:rPr lang="ru-RU" sz="2800" b="1" dirty="0" smtClean="0"/>
              <a:t>         Стратегия</a:t>
            </a:r>
            <a:r>
              <a:rPr lang="ru-RU" sz="2800" dirty="0" smtClean="0"/>
              <a:t> </a:t>
            </a:r>
            <a:r>
              <a:rPr lang="ru-RU" sz="2800" b="1" dirty="0" smtClean="0"/>
              <a:t>национальной безопасности </a:t>
            </a:r>
            <a:r>
              <a:rPr lang="ru-RU" sz="2800" b="1" dirty="0" smtClean="0">
                <a:solidFill>
                  <a:srgbClr val="FF0000"/>
                </a:solidFill>
              </a:rPr>
              <a:t>является базовым документом по  планированию развития </a:t>
            </a:r>
            <a:r>
              <a:rPr lang="ru-RU" sz="2800" b="1" dirty="0" smtClean="0"/>
              <a:t>системы обеспечения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национальной безопасности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Российской Федерации, в котором излагаются порядок действий и меры по обеспечению национальной безопасности</a:t>
            </a:r>
            <a:r>
              <a:rPr lang="ru-RU" sz="2800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895360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        Стратегия </a:t>
            </a:r>
            <a:r>
              <a:rPr lang="ru-RU" sz="2500" b="1" dirty="0"/>
              <a:t>призвана консолидировать усилия федеральных органов государственной власти, других государственных органов, органов государственной власти субъектов Российской </a:t>
            </a:r>
            <a:r>
              <a:rPr lang="ru-RU" sz="2500" b="1" dirty="0" smtClean="0"/>
              <a:t>Федерации, </a:t>
            </a:r>
            <a:r>
              <a:rPr lang="ru-RU" sz="2500" b="1" dirty="0"/>
              <a:t>органов местного самоуправления, институтов гражданского общества по созданию благоприятных внутренних и внешних условий для реализации национальных интересов и стратегических национальных приоритетов Российской Федерации.</a:t>
            </a:r>
          </a:p>
          <a:p>
            <a:pPr algn="just"/>
            <a:r>
              <a:rPr lang="ru-RU" sz="2500" b="1" dirty="0" smtClean="0"/>
              <a:t>       Стратегия </a:t>
            </a:r>
            <a:r>
              <a:rPr lang="ru-RU" sz="2500" b="1" dirty="0"/>
              <a:t>является основой для формирования и реализации государственной политики в сфере обеспечения национальной безопасности Российской Федерации, основана на неразрывной взаимосвязи и взаимозависимости национальной безопасности Российской Федерации и социально-экономического развития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и </a:t>
            </a:r>
            <a:r>
              <a:rPr lang="ru-RU" sz="2400" b="1" smtClean="0">
                <a:solidFill>
                  <a:srgbClr val="FFFF00"/>
                </a:solidFill>
              </a:rPr>
              <a:t>структура Стратегии </a:t>
            </a:r>
            <a:r>
              <a:rPr lang="ru-RU" sz="2400" b="1" dirty="0" smtClean="0">
                <a:solidFill>
                  <a:srgbClr val="FFFF00"/>
                </a:solidFill>
              </a:rPr>
              <a:t>Национальной безопасности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8784976" cy="538609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</a:t>
            </a:r>
            <a:r>
              <a:rPr lang="ru-RU" sz="2400" b="1" dirty="0" smtClean="0"/>
              <a:t>Стратегия национальной безопасности РФ</a:t>
            </a:r>
            <a:r>
              <a:rPr lang="ru-RU" sz="2400" dirty="0" smtClean="0"/>
              <a:t> является основой для формирования и реализации государственной политики в сфере обеспечения национальной безопасности Российской Федерации включает </a:t>
            </a:r>
            <a:r>
              <a:rPr lang="ru-RU" sz="2400" b="1" dirty="0" smtClean="0"/>
              <a:t>116 пунктов, объединенных в шесть разделов</a:t>
            </a:r>
            <a:r>
              <a:rPr lang="ru-RU" sz="2400" dirty="0" smtClean="0"/>
              <a:t> характеризующих:</a:t>
            </a:r>
          </a:p>
          <a:p>
            <a:pPr algn="just"/>
            <a:r>
              <a:rPr lang="ru-RU" sz="2400" dirty="0" smtClean="0">
                <a:hlinkClick r:id="rId2"/>
              </a:rPr>
              <a:t>I. Общие положения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3"/>
              </a:rPr>
              <a:t>II. Россия в современном мире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4"/>
              </a:rPr>
              <a:t>III. Национальные интересы и стратегические национальные приоритеты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5"/>
              </a:rPr>
              <a:t>IV. Обеспечение  национальной  безопасности.   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>
                <a:hlinkClick r:id="rId6"/>
              </a:rPr>
              <a:t>V. Организационные, нормативно-правовые и информационные основы реализации настоящей Стратегии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7"/>
              </a:rPr>
              <a:t>VI Повышение  качества жизни  </a:t>
            </a:r>
            <a:r>
              <a:rPr lang="ru-RU" sz="2400" dirty="0" err="1" smtClean="0">
                <a:hlinkClick r:id="rId7"/>
              </a:rPr>
              <a:t>ро</a:t>
            </a:r>
            <a:r>
              <a:rPr lang="ru-RU" sz="2400" dirty="0" smtClean="0">
                <a:hlinkClick r:id="rId7"/>
              </a:rPr>
              <a:t> </a:t>
            </a:r>
            <a:r>
              <a:rPr lang="ru-RU" sz="2400" dirty="0" err="1" smtClean="0">
                <a:hlinkClick r:id="rId7"/>
              </a:rPr>
              <a:t>ссийских</a:t>
            </a:r>
            <a:r>
              <a:rPr lang="ru-RU" sz="2400" dirty="0" smtClean="0">
                <a:hlinkClick r:id="rId7"/>
              </a:rPr>
              <a:t>  граждан.    </a:t>
            </a:r>
            <a:r>
              <a:rPr lang="ru-RU" sz="2400" dirty="0" smtClean="0"/>
              <a:t>  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Реализация</a:t>
            </a:r>
            <a:r>
              <a:rPr lang="ru-RU" sz="2400" b="1" dirty="0" smtClean="0"/>
              <a:t> </a:t>
            </a:r>
            <a:r>
              <a:rPr lang="ru-RU" sz="2400" b="1" dirty="0"/>
              <a:t>государственной </a:t>
            </a:r>
            <a:r>
              <a:rPr lang="ru-RU" sz="2400" b="1" dirty="0">
                <a:solidFill>
                  <a:srgbClr val="FF0000"/>
                </a:solidFill>
              </a:rPr>
              <a:t>политики</a:t>
            </a:r>
            <a:r>
              <a:rPr lang="ru-RU" sz="2400" b="1" dirty="0"/>
              <a:t> Российской Федерации в сфере </a:t>
            </a:r>
            <a:r>
              <a:rPr lang="ru-RU" sz="2400" b="1" dirty="0">
                <a:solidFill>
                  <a:srgbClr val="FF0000"/>
                </a:solidFill>
              </a:rPr>
              <a:t>обеспечения национальной безопасности </a:t>
            </a:r>
            <a:r>
              <a:rPr lang="ru-RU" sz="2400" b="1" dirty="0"/>
              <a:t>осуществляется </a:t>
            </a:r>
            <a:r>
              <a:rPr lang="ru-RU" sz="2400" b="1" dirty="0">
                <a:solidFill>
                  <a:srgbClr val="FF0000"/>
                </a:solidFill>
              </a:rPr>
              <a:t>путем согласованных действий </a:t>
            </a:r>
            <a:r>
              <a:rPr lang="ru-RU" sz="2400" b="1" dirty="0"/>
              <a:t>всех элементов системы ее обеспечения под руководством Президента Российской Федерации и при координирующей роли Совета Безопасности </a:t>
            </a:r>
            <a:r>
              <a:rPr lang="ru-RU" sz="2400" b="1" dirty="0" smtClean="0"/>
              <a:t>Российской </a:t>
            </a:r>
            <a:r>
              <a:rPr lang="ru-RU" sz="2400" b="1" dirty="0"/>
              <a:t>Федерации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   Контроль </a:t>
            </a:r>
            <a:r>
              <a:rPr lang="ru-RU" sz="2400" b="1" dirty="0"/>
              <a:t>за ходом реализации Стратегии осуществляется в рамках </a:t>
            </a:r>
            <a:r>
              <a:rPr lang="ru-RU" sz="2400" b="1" dirty="0" smtClean="0"/>
              <a:t>государственного </a:t>
            </a:r>
            <a:r>
              <a:rPr lang="ru-RU" sz="2400" b="1" dirty="0"/>
              <a:t>мониторинга состояния национальной безопасности; его результаты отражаются в ежегодном докладе Секретаря Совета Безопасности Российской Федерации Президенту Российской Федерации о состоянии национальной безопасности и мерах по ее укреплению.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7884368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9590" y="2564904"/>
            <a:ext cx="7848872" cy="1944216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algn="just"/>
            <a:r>
              <a:rPr lang="ru-RU" sz="2800" b="1" dirty="0" smtClean="0"/>
              <a:t>       История становления и развития военной  доктрины и концепции национальной  безопасности. Содержание понятия « национальная безопасность». </a:t>
            </a:r>
            <a:r>
              <a:rPr lang="ru-RU" sz="2800" b="1" smtClean="0"/>
              <a:t>Виды </a:t>
            </a:r>
            <a:r>
              <a:rPr lang="ru-RU" sz="2800" b="1" dirty="0" smtClean="0"/>
              <a:t>национальной безопасности.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538" y="555855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2-й учебный вопрос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258" y="8367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Военная </a:t>
            </a:r>
            <a:r>
              <a:rPr lang="ru-RU" sz="2400" b="1" dirty="0"/>
              <a:t>доктрина Российской </a:t>
            </a:r>
            <a:r>
              <a:rPr lang="ru-RU" sz="2400" b="1" dirty="0" smtClean="0"/>
              <a:t>Федерации </a:t>
            </a:r>
            <a:r>
              <a:rPr lang="ru-RU" sz="2400" b="1" dirty="0"/>
              <a:t>представляет собой систему официально принятых в государстве взглядов на подготовку к вооруженной защите и вооруженную защиту Российской </a:t>
            </a:r>
            <a:r>
              <a:rPr lang="ru-RU" sz="2400" b="1" dirty="0" smtClean="0"/>
              <a:t>Федерации</a:t>
            </a:r>
            <a:r>
              <a:rPr lang="ru-RU" sz="2400" b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1" y="2665405"/>
            <a:ext cx="8554770" cy="37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28597" y="756791"/>
            <a:ext cx="8429684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Влияние  рисков на безопасность государства</a:t>
            </a:r>
            <a:endParaRPr lang="ru-RU" sz="3200" b="1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От нарастания конфликтного потенциала в зонах традиционных российских интересов,   возникают </a:t>
            </a:r>
            <a:r>
              <a:rPr lang="ru-RU" b="1" dirty="0" smtClean="0"/>
              <a:t>новые вызовы и риски</a:t>
            </a:r>
            <a:r>
              <a:rPr lang="ru-RU" dirty="0" smtClean="0"/>
              <a:t>, которые в той или иной степени </a:t>
            </a:r>
            <a:r>
              <a:rPr lang="ru-RU" b="1" dirty="0" smtClean="0"/>
              <a:t>негативно</a:t>
            </a:r>
            <a:r>
              <a:rPr lang="ru-RU" dirty="0" smtClean="0"/>
              <a:t> </a:t>
            </a:r>
            <a:r>
              <a:rPr lang="ru-RU" b="1" dirty="0" smtClean="0"/>
              <a:t>влияют на:</a:t>
            </a:r>
          </a:p>
          <a:p>
            <a:pPr algn="just"/>
            <a:r>
              <a:rPr lang="ru-RU" b="1" dirty="0" smtClean="0"/>
              <a:t>1. Безопасность нашего государства,</a:t>
            </a:r>
          </a:p>
          <a:p>
            <a:pPr algn="just"/>
            <a:r>
              <a:rPr lang="ru-RU" b="1" dirty="0" smtClean="0"/>
              <a:t>2. Взаимосвязи между государствами</a:t>
            </a:r>
            <a:r>
              <a:rPr lang="ru-RU" dirty="0" smtClean="0"/>
              <a:t> для защиты своих экономических и политических интересов</a:t>
            </a:r>
          </a:p>
          <a:p>
            <a:pPr algn="just"/>
            <a:r>
              <a:rPr lang="ru-RU" dirty="0" smtClean="0"/>
              <a:t>3. Р</a:t>
            </a:r>
            <a:r>
              <a:rPr lang="ru-RU" b="1" dirty="0" smtClean="0"/>
              <a:t>азвитие или существование </a:t>
            </a:r>
            <a:r>
              <a:rPr lang="ru-RU" b="1" dirty="0" smtClean="0"/>
              <a:t>самих </a:t>
            </a:r>
            <a:r>
              <a:rPr lang="ru-RU" b="1" dirty="0" smtClean="0"/>
              <a:t>государств.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mir.info/uploads/posts/1333387856_18522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9592" y="440668"/>
            <a:ext cx="718175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Правовая основа </a:t>
            </a:r>
            <a:r>
              <a:rPr lang="ru-RU" altLang="ru-RU" sz="2400" b="1" dirty="0">
                <a:solidFill>
                  <a:schemeClr val="bg1"/>
                </a:solidFill>
              </a:rPr>
              <a:t>Военной доктрины 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Конституция Российской Федерации</a:t>
            </a:r>
            <a:r>
              <a:rPr lang="ru-RU" b="1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общепризнанные </a:t>
            </a:r>
            <a:r>
              <a:rPr lang="ru-RU" b="1" dirty="0"/>
              <a:t>принципы и нормы международного права и международные договоры Российской Федерации в области обороны, контроля над вооружениями и разоружения,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конституционные 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нормативные </a:t>
            </a:r>
            <a:r>
              <a:rPr lang="ru-RU" b="1" dirty="0"/>
              <a:t>правовые акты Президента Российской Федерации и Правительства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73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142852"/>
            <a:ext cx="7181751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Военная доктрина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072462" y="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7131620"/>
              </p:ext>
            </p:extLst>
          </p:nvPr>
        </p:nvGraphicFramePr>
        <p:xfrm>
          <a:off x="214282" y="92867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60840"/>
            <a:ext cx="8496944" cy="193899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Военная </a:t>
            </a:r>
            <a:r>
              <a:rPr lang="ru-RU" sz="2400" dirty="0"/>
              <a:t>доктрина - категория историческая. Она стала зарождаться и развиваться в цивилизованных государствах с появлением массовых, регулярных армий, которые надо заблаговременно готовить и постоянно содержать,  заботясь вначале только о кадровом составе, а затем и о </a:t>
            </a:r>
            <a:r>
              <a:rPr lang="ru-RU" sz="2400" dirty="0" smtClean="0"/>
              <a:t>резервистах</a:t>
            </a:r>
            <a:r>
              <a:rPr lang="ru-RU" sz="2400" dirty="0"/>
              <a:t>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480720" cy="34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545248"/>
              </p:ext>
            </p:extLst>
          </p:nvPr>
        </p:nvGraphicFramePr>
        <p:xfrm>
          <a:off x="179512" y="1052736"/>
          <a:ext cx="8712968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4672938"/>
              </p:ext>
            </p:extLst>
          </p:nvPr>
        </p:nvGraphicFramePr>
        <p:xfrm>
          <a:off x="251520" y="1124744"/>
          <a:ext cx="871296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0676"/>
            <a:ext cx="864096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Первый </a:t>
            </a:r>
            <a:r>
              <a:rPr lang="ru-RU" sz="2400" b="1" dirty="0"/>
              <a:t>официальный вариант «Концепции национальной безопасности РФ»  был утвержден указом президента РФ № 1300 от 17.12.97г. Документ не отвечал на многие актуальные вопросы и не стал основополагающим отправным документом для практического руководства по оборонному строительству в государстве.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92307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21" y="4005064"/>
            <a:ext cx="86409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В </a:t>
            </a:r>
            <a:r>
              <a:rPr lang="ru-RU" sz="2400" b="1" dirty="0"/>
              <a:t>этой связи со сменой президента «Концепция национальной </a:t>
            </a:r>
            <a:r>
              <a:rPr lang="ru-RU" sz="2400" b="1" dirty="0" smtClean="0"/>
              <a:t>безопасности </a:t>
            </a:r>
            <a:r>
              <a:rPr lang="ru-RU" sz="2400" b="1" dirty="0"/>
              <a:t>РФ» была переработана и 10 января 2000 г. утверждена указом № 24.</a:t>
            </a:r>
          </a:p>
        </p:txBody>
      </p:sp>
    </p:spTree>
    <p:extLst>
      <p:ext uri="{BB962C8B-B14F-4D97-AF65-F5344CB8AC3E}">
        <p14:creationId xmlns:p14="http://schemas.microsoft.com/office/powerpoint/2010/main" val="22896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03016" y="280732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1559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Опираясь </a:t>
            </a:r>
            <a:r>
              <a:rPr lang="ru-RU" sz="2800" b="1" dirty="0"/>
              <a:t>на Концепцию национальной безопасности РФ была разработана и утверждена первая Военная доктрина РФ (Указ Президента Российской Федерации от 21 апреля 2000 года № 706 «Об утверждении Военной доктрины Российской Федерации»). 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51559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Следующая </a:t>
            </a:r>
            <a:r>
              <a:rPr lang="ru-RU" sz="2800" b="1" dirty="0"/>
              <a:t>Военная доктрина РФ была утверждена   Указом Президента России  от 5 февраля 2010 года № 146 «О Военной доктрине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23801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Военная безопасность и её содержание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 Российской Федерации  - состояние защищенности жизненно важных интересов личности, общества и государства от внешних и внутренних военных угроз, связанных с применением военной силы или угрозой ее применения, характеризуемое отсутствием военной угрозы либо способностью ей противостоять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487" y="1268760"/>
            <a:ext cx="8352928" cy="5078313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</a:t>
            </a:r>
            <a:r>
              <a:rPr lang="ru-RU" sz="3600" b="1" dirty="0" smtClean="0"/>
              <a:t>Военная доктрина состоит из 4-х разделов, в том числе: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Общие положения;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Военные опасности и военные угрозы  </a:t>
            </a:r>
            <a:r>
              <a:rPr lang="ru-RU" sz="3600" b="1" dirty="0"/>
              <a:t>Российской </a:t>
            </a:r>
            <a:r>
              <a:rPr lang="ru-RU" sz="3600" b="1" dirty="0" smtClean="0"/>
              <a:t>Федерации;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Военная политика Российской Федерации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  Военно-экономическое обеспечение   обороны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272808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Структура военной доктрины РФ  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1. Общие положения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общих положениях </a:t>
            </a:r>
            <a:r>
              <a:rPr lang="ru-RU" sz="2800" dirty="0" smtClean="0">
                <a:solidFill>
                  <a:schemeClr val="tx1"/>
                </a:solidFill>
              </a:rPr>
              <a:t>даны следующие понятия: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безопасность, Военная опасность, Военная угроза, Военный конфликт, Вооруженный конфликт, Локальная война, Региональная война, Крупномасштабная война, Военная политика, Военная организация государства, Военное планирование, Мобилизационная готовность, Система неядерного сдерживания.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0860" y="179610"/>
            <a:ext cx="7181751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Рекомендованная литература</a:t>
            </a:r>
            <a:endParaRPr lang="ru-RU" altLang="ru-RU" sz="24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123728" y="1844824"/>
            <a:ext cx="6624736" cy="3096344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2400" b="1" dirty="0" smtClean="0"/>
              <a:t>Указ </a:t>
            </a:r>
            <a:r>
              <a:rPr lang="ru-RU" sz="2400" b="1" dirty="0"/>
              <a:t>Президента Российской Федерации от 25 декабря 2014 г. №Пр-2976 «Военная доктрина Российской Федерации».</a:t>
            </a:r>
            <a:endParaRPr lang="ru-RU" sz="2400" b="1" dirty="0" smtClean="0"/>
          </a:p>
        </p:txBody>
      </p:sp>
      <p:pic>
        <p:nvPicPr>
          <p:cNvPr id="40962" name="Picture 2" descr="http://www.omp5.ru/prefix/e7fdfccb79a96616f9ff0b4f80544612.jpg"/>
          <p:cNvPicPr>
            <a:picLocks noChangeAspect="1" noChangeArrowheads="1"/>
          </p:cNvPicPr>
          <p:nvPr/>
        </p:nvPicPr>
        <p:blipFill>
          <a:blip r:embed="rId2" cstate="print"/>
          <a:srcRect l="24857" t="22945" r="25429" b="22561"/>
          <a:stretch>
            <a:fillRect/>
          </a:stretch>
        </p:blipFill>
        <p:spPr bwMode="auto">
          <a:xfrm>
            <a:off x="251520" y="1844824"/>
            <a:ext cx="18722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272808" cy="1128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2. Военные  опасности и военные угрозы 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14422"/>
            <a:ext cx="9144000" cy="52149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Во втором разделе </a:t>
            </a:r>
            <a:r>
              <a:rPr lang="ru-RU" sz="2800" dirty="0" smtClean="0">
                <a:solidFill>
                  <a:schemeClr val="tx1"/>
                </a:solidFill>
              </a:rPr>
              <a:t>раскрыты: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Основные внешние военные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2. Основные  внутренние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3. Основные военные угрозы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4.Характерные черты и особенности современных военных конфликтов.</a:t>
            </a:r>
          </a:p>
          <a:p>
            <a:pPr algn="just"/>
            <a:r>
              <a:rPr lang="ru-RU" sz="2800" dirty="0" smtClean="0"/>
              <a:t>).</a:t>
            </a:r>
            <a:r>
              <a:rPr lang="ru-RU" sz="2800" dirty="0" smtClean="0">
                <a:solidFill>
                  <a:schemeClr val="tx1"/>
                </a:solidFill>
              </a:rPr>
              <a:t> Подчеркнуто что: Ядерное оружие будет оставаться важным фактором предотвращения возникновения ядерных  военных конфликтов и военных конфликтов с применением обычных средств поражения (крупномасштабной войны, региональной войны)</a:t>
            </a:r>
          </a:p>
          <a:p>
            <a:pPr algn="just"/>
            <a:r>
              <a:rPr lang="ru-RU" sz="2800" dirty="0" smtClean="0"/>
              <a:t> 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 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r>
              <a:rPr lang="ru-RU" sz="3200" b="1" dirty="0" smtClean="0"/>
              <a:t>Военная политика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47149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третьем разделе «Военная политика Российской Федерации» </a:t>
            </a:r>
            <a:r>
              <a:rPr lang="ru-RU" sz="2000" dirty="0" smtClean="0">
                <a:solidFill>
                  <a:schemeClr val="tx1"/>
                </a:solidFill>
              </a:rPr>
              <a:t>подчеркнуто  что:  Военная политика Российской Федерации направлена на сдерживание и </a:t>
            </a:r>
            <a:r>
              <a:rPr lang="ru-RU" sz="2000" b="1" dirty="0" smtClean="0">
                <a:solidFill>
                  <a:schemeClr val="tx1"/>
                </a:solidFill>
              </a:rPr>
              <a:t>предотвращение военных конфликтов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совершенствование военной организации, форм и способов применения Вооруженных Сил, других войск и органов, повышение мобилизационной готовности </a:t>
            </a:r>
            <a:r>
              <a:rPr lang="ru-RU" sz="2000" dirty="0" smtClean="0">
                <a:solidFill>
                  <a:schemeClr val="tx1"/>
                </a:solidFill>
              </a:rPr>
              <a:t>в целях обеспечения обороны и безопасности Российской Федерации, а также интересов ее союзников.     </a:t>
            </a:r>
            <a:r>
              <a:rPr lang="ru-RU" sz="2000" dirty="0" smtClean="0">
                <a:solidFill>
                  <a:srgbClr val="FF0000"/>
                </a:solidFill>
              </a:rPr>
              <a:t>Кроме того раскрыты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Деятельность Российской Федерации по сдерживанию и предотвращению военных конфликтов;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  Применение Вооруженных Сил, других войск и органов, их основные задачи в мирное время, в период непосредственной угрозы агрессии и в военное время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Развитие военной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4. Строительство и развитие Вооруженных Сил, других войск и органов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5. Мобилизационная подготовка и мобилизационная готовность Российской Федерации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4. Военно-экономическое обеспечение обороны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52864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четвертом разделе «Военно-экономическое обеспечение обороны»</a:t>
            </a:r>
            <a:r>
              <a:rPr lang="ru-RU" sz="2000" dirty="0" smtClean="0">
                <a:solidFill>
                  <a:schemeClr val="tx1"/>
                </a:solidFill>
              </a:rPr>
              <a:t> подчеркнуто что: «Основной задачей военно-экономического обеспечения обороны является создание условий для устойчивого развития и поддержания возможностей военно-экономического и военно-технического потенциалов государства на уровне, необходимом для реализации военной политики и надежного удовлетворения потребностей военной организации в мирное время, в период непосредственной угрозы агрессии и в военное время.         Кроме того раскрыты вопросы: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 Оснащения Вооруженных Сил, других войск и органов вооружением, военной и специальной техникой;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Обеспечения Вооруженных Сил, других войск и органов материальными средствами;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Развития оборонно-промышленного комплекса;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Военно-политического и военно-технического сотрудничества Российской Федерации с иностранными государствами.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72845"/>
            <a:ext cx="551304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внешние военные опасности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956376" y="292307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6047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>
              <a:buAutoNum type="arabicPeriod"/>
            </a:pPr>
            <a:r>
              <a:rPr lang="ru-RU" sz="2000" b="1" dirty="0" smtClean="0"/>
              <a:t>наращивание силового потенциала </a:t>
            </a:r>
            <a:r>
              <a:rPr lang="ru-RU" sz="2000" dirty="0" smtClean="0"/>
              <a:t>Организации Североатлантического договора (</a:t>
            </a:r>
            <a:r>
              <a:rPr lang="ru-RU" sz="2000" dirty="0"/>
              <a:t>НАТО) и наделение ее глобальными функциями, реализуемыми в нарушение норм международного права, приближение военной инфраструктуры стран - членов НАТО к границам Российской Федерации, в том числе путем дальнейшего расширения блока;</a:t>
            </a:r>
          </a:p>
          <a:p>
            <a:pPr marL="95250" indent="438150" algn="just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/>
              <a:t>дестабилизация обстановки в отдельных государствах и региона</a:t>
            </a:r>
            <a:r>
              <a:rPr lang="ru-RU" sz="2000" dirty="0"/>
              <a:t>х и </a:t>
            </a:r>
            <a:r>
              <a:rPr lang="ru-RU" sz="2000" dirty="0" smtClean="0"/>
              <a:t>подрыв </a:t>
            </a:r>
            <a:r>
              <a:rPr lang="ru-RU" sz="2000" dirty="0"/>
              <a:t>глобальной и региональной стабильности;</a:t>
            </a:r>
          </a:p>
          <a:p>
            <a:pPr algn="just"/>
            <a:r>
              <a:rPr lang="ru-RU" sz="2000" dirty="0" smtClean="0"/>
              <a:t>3. </a:t>
            </a:r>
            <a:r>
              <a:rPr lang="ru-RU" sz="2000" b="1" dirty="0" smtClean="0"/>
              <a:t>развертывание </a:t>
            </a:r>
            <a:r>
              <a:rPr lang="ru-RU" sz="2000" b="1" dirty="0"/>
              <a:t>(наращивание) воинских контингентов </a:t>
            </a:r>
            <a:r>
              <a:rPr lang="ru-RU" sz="2000" dirty="0"/>
              <a:t>иностранных государств (групп государств) </a:t>
            </a:r>
            <a:r>
              <a:rPr lang="ru-RU" sz="2000" b="1" dirty="0"/>
              <a:t>на территориях </a:t>
            </a:r>
            <a:r>
              <a:rPr lang="ru-RU" sz="2000" dirty="0"/>
              <a:t>государств, </a:t>
            </a:r>
            <a:r>
              <a:rPr lang="ru-RU" sz="2000" b="1" dirty="0" smtClean="0"/>
              <a:t>сопредельных </a:t>
            </a:r>
            <a:r>
              <a:rPr lang="ru-RU" sz="2000" dirty="0"/>
              <a:t>с </a:t>
            </a:r>
            <a:r>
              <a:rPr lang="ru-RU" sz="2000" b="1" dirty="0"/>
              <a:t>Российской Федерацией </a:t>
            </a:r>
            <a:r>
              <a:rPr lang="ru-RU" sz="2000" b="1" dirty="0" smtClean="0"/>
              <a:t>и ее союзниками, </a:t>
            </a:r>
            <a:r>
              <a:rPr lang="ru-RU" sz="2000" dirty="0" smtClean="0"/>
              <a:t>а также в прилегающих акваториях, в том числе для политического и военного </a:t>
            </a:r>
            <a:r>
              <a:rPr lang="ru-RU" sz="2000" dirty="0"/>
              <a:t>давления на Российскую Федерацию;</a:t>
            </a:r>
          </a:p>
          <a:p>
            <a:pPr algn="just"/>
            <a:r>
              <a:rPr lang="ru-RU" sz="2000" dirty="0" smtClean="0"/>
              <a:t>4.  </a:t>
            </a:r>
            <a:r>
              <a:rPr lang="ru-RU" sz="2000" b="1" dirty="0"/>
              <a:t>создание </a:t>
            </a:r>
            <a:r>
              <a:rPr lang="ru-RU" sz="2000" dirty="0"/>
              <a:t>и развертывание </a:t>
            </a:r>
            <a:r>
              <a:rPr lang="ru-RU" sz="2000" b="1" dirty="0"/>
              <a:t>систем стратегической противоракетной </a:t>
            </a:r>
            <a:r>
              <a:rPr lang="ru-RU" sz="2000" b="1" dirty="0" smtClean="0"/>
              <a:t>обороны,</a:t>
            </a:r>
            <a:r>
              <a:rPr lang="ru-RU" sz="2000" dirty="0" smtClean="0"/>
              <a:t> </a:t>
            </a:r>
            <a:r>
              <a:rPr lang="ru-RU" sz="2000" dirty="0"/>
              <a:t>подрывающих глобальную стабильность и нарушающих сложившееся соотношение сил в ракетно-ядерной сфере, реализация концепции "глобального удара", намерение разместить оружие в космосе, а также развертывание стратегических неядерных систем высокоточного оружия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6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7063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306083"/>
            <a:ext cx="936104" cy="509649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996" y="918815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5. </a:t>
            </a:r>
            <a:r>
              <a:rPr lang="ru-RU" sz="2000" b="1" dirty="0"/>
              <a:t>территориальные претензии </a:t>
            </a:r>
            <a:r>
              <a:rPr lang="ru-RU" sz="2000" dirty="0"/>
              <a:t>к Российской Федерации и ее союзникам, вмешательство в их внутренние дела;</a:t>
            </a:r>
          </a:p>
          <a:p>
            <a:pPr algn="just"/>
            <a:r>
              <a:rPr lang="ru-RU" sz="2000" dirty="0" smtClean="0"/>
              <a:t>6. </a:t>
            </a:r>
            <a:r>
              <a:rPr lang="ru-RU" sz="2000" dirty="0"/>
              <a:t>распространение оружия массового поражения, ракет и ракетных технологий;</a:t>
            </a:r>
          </a:p>
          <a:p>
            <a:pPr algn="just"/>
            <a:r>
              <a:rPr lang="ru-RU" sz="2000" dirty="0" smtClean="0"/>
              <a:t>7. </a:t>
            </a:r>
            <a:r>
              <a:rPr lang="ru-RU" sz="2000" b="1" dirty="0"/>
              <a:t>нарушение</a:t>
            </a:r>
            <a:r>
              <a:rPr lang="ru-RU" sz="2000" dirty="0"/>
              <a:t> отдельными государствами </a:t>
            </a:r>
            <a:r>
              <a:rPr lang="ru-RU" sz="2000" b="1" dirty="0"/>
              <a:t>международных договоренностей</a:t>
            </a:r>
            <a:r>
              <a:rPr lang="ru-RU" sz="2000" dirty="0"/>
              <a:t>, а также несоблюдение ранее заключенных международных договоров в области запрещения, ограничения и сокращения вооружений;</a:t>
            </a:r>
          </a:p>
          <a:p>
            <a:pPr algn="just"/>
            <a:r>
              <a:rPr lang="ru-RU" sz="2000" dirty="0" smtClean="0"/>
              <a:t>8. </a:t>
            </a:r>
            <a:r>
              <a:rPr lang="ru-RU" sz="2000" b="1" dirty="0"/>
              <a:t>применение военной силы </a:t>
            </a:r>
            <a:r>
              <a:rPr lang="ru-RU" sz="2000" dirty="0"/>
              <a:t>на территориях государств, сопредельных с Российской Федерацией и ее союзниками, в нарушение Устава Организации Объединенных Наций (ООН) и других норм международного права;</a:t>
            </a:r>
          </a:p>
          <a:p>
            <a:pPr algn="just"/>
            <a:r>
              <a:rPr lang="ru-RU" sz="2000" dirty="0" smtClean="0"/>
              <a:t>9. </a:t>
            </a:r>
            <a:r>
              <a:rPr lang="ru-RU" sz="2000" dirty="0"/>
              <a:t>наличие (возникновение) очагов и </a:t>
            </a:r>
            <a:r>
              <a:rPr lang="ru-RU" sz="2000" b="1" dirty="0"/>
              <a:t>эскалация вооруженных конфликтов </a:t>
            </a:r>
            <a:r>
              <a:rPr lang="ru-RU" sz="2000" dirty="0"/>
              <a:t>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dirty="0" smtClean="0"/>
              <a:t>10. </a:t>
            </a:r>
            <a:r>
              <a:rPr lang="ru-RU" sz="2000" dirty="0"/>
              <a:t>растущая </a:t>
            </a:r>
            <a:r>
              <a:rPr lang="ru-RU" sz="2000" b="1" dirty="0"/>
              <a:t>угроза глобального экстремизма </a:t>
            </a:r>
            <a:r>
              <a:rPr lang="ru-RU" sz="2000" dirty="0"/>
              <a:t>(терроризма) и его новых проявлений в условиях недостаточно эффективного международного антитеррористического сотрудничества, реальная угроза проведения терактов с применением радиоактивных и токсичных химических веществ, расширение масштабов транснациональной организованной преступности, прежде всего незаконного оборота оружия и наркотиков;</a:t>
            </a:r>
          </a:p>
        </p:txBody>
      </p:sp>
    </p:spTree>
    <p:extLst>
      <p:ext uri="{BB962C8B-B14F-4D97-AF65-F5344CB8AC3E}">
        <p14:creationId xmlns:p14="http://schemas.microsoft.com/office/powerpoint/2010/main" val="558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884368" y="18864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5722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11. </a:t>
            </a:r>
            <a:r>
              <a:rPr lang="ru-RU" sz="2000" b="1" dirty="0"/>
              <a:t>наличие (возникновение) очагов </a:t>
            </a:r>
            <a:r>
              <a:rPr lang="ru-RU" sz="2000" dirty="0"/>
              <a:t>межнациональной и межконфессиональной </a:t>
            </a:r>
            <a:r>
              <a:rPr lang="ru-RU" sz="2000" b="1" dirty="0"/>
              <a:t>напряженности</a:t>
            </a:r>
            <a:r>
              <a:rPr lang="ru-RU" sz="2000" dirty="0"/>
              <a:t>, деятельность международных вооруженных радикальных группировок, иностранных частных военных компаний в районах, прилегающих к государственной границе Российской Федерации и границам ее союзников, а также наличие территориальных противоречий, рост сепаратизма и экстремизма в отдельных регионах мира;</a:t>
            </a:r>
          </a:p>
          <a:p>
            <a:pPr algn="just"/>
            <a:r>
              <a:rPr lang="ru-RU" sz="2000" dirty="0" smtClean="0"/>
              <a:t>12. </a:t>
            </a:r>
            <a:r>
              <a:rPr lang="ru-RU" sz="2000" b="1" dirty="0" smtClean="0"/>
              <a:t>использование информационных и коммуникационных технологий в         военно-политических целях </a:t>
            </a:r>
            <a:r>
              <a:rPr lang="ru-RU" sz="2000" dirty="0" smtClean="0"/>
              <a:t>для </a:t>
            </a:r>
            <a:r>
              <a:rPr lang="ru-RU" sz="2000" dirty="0"/>
              <a:t>осуществления действий, противоречащих международному праву, направленных против суверенитета, политической независимости, территориальной целостности государств и представляющих угрозу международному миру, безопасности, глобальной и региональной стабильности;</a:t>
            </a:r>
          </a:p>
          <a:p>
            <a:pPr algn="just"/>
            <a:r>
              <a:rPr lang="ru-RU" sz="2000" dirty="0" smtClean="0"/>
              <a:t>13.</a:t>
            </a:r>
            <a:r>
              <a:rPr lang="ru-RU" sz="2000" b="1" dirty="0" smtClean="0"/>
              <a:t> </a:t>
            </a:r>
            <a:r>
              <a:rPr lang="ru-RU" sz="2000" b="1" dirty="0"/>
              <a:t>установление </a:t>
            </a:r>
            <a:r>
              <a:rPr lang="ru-RU" sz="2000" dirty="0"/>
              <a:t>в государствах, сопредельных с Российской Федерацией, </a:t>
            </a:r>
            <a:r>
              <a:rPr lang="ru-RU" sz="2000" b="1" dirty="0" smtClean="0"/>
              <a:t>режимов</a:t>
            </a:r>
            <a:r>
              <a:rPr lang="ru-RU" sz="2000" b="1" dirty="0"/>
              <a:t>, </a:t>
            </a:r>
            <a:r>
              <a:rPr lang="ru-RU" sz="2000" dirty="0"/>
              <a:t>в том числе в </a:t>
            </a:r>
            <a:r>
              <a:rPr lang="ru-RU" sz="2000" b="1" dirty="0"/>
              <a:t>результате свержения легитимных органов </a:t>
            </a:r>
            <a:r>
              <a:rPr lang="ru-RU" sz="2000" dirty="0"/>
              <a:t>государственной власти, политика которых угрожает интересам Российской Федерации;</a:t>
            </a:r>
            <a:endParaRPr lang="ru-RU" sz="2000" b="1" dirty="0"/>
          </a:p>
          <a:p>
            <a:pPr algn="just"/>
            <a:r>
              <a:rPr lang="ru-RU" sz="2000" b="1" dirty="0" smtClean="0"/>
              <a:t>14.  подрывная деятельность специальных служб </a:t>
            </a:r>
            <a:r>
              <a:rPr lang="ru-RU" sz="2000" dirty="0"/>
              <a:t>и организаций иностранных государств и их коалиций против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174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0075"/>
            <a:ext cx="58769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внутренние военные 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46121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а) деятельность, направленная на насильственное изменение </a:t>
            </a:r>
            <a:r>
              <a:rPr lang="ru-RU" sz="2200" dirty="0" smtClean="0"/>
              <a:t>конституционного </a:t>
            </a:r>
            <a:r>
              <a:rPr lang="ru-RU" sz="2200" dirty="0"/>
              <a:t>строя Российской Федерации, дестабилизацию внутриполитической и социальной ситуации в стране, дезорганизацию функционирования органов государственной власти, важных государственных, военных объектов и информационной инфраструктуры Российской Федерации;</a:t>
            </a:r>
          </a:p>
          <a:p>
            <a:pPr algn="just"/>
            <a:r>
              <a:rPr lang="ru-RU" sz="2200" dirty="0"/>
              <a:t>б) деятельность террористических организаций и отдельных лиц, направленная на подрыв суверенитета, нарушение единства и территориальной целостности Российской Федерации;</a:t>
            </a:r>
          </a:p>
          <a:p>
            <a:pPr algn="just"/>
            <a:r>
              <a:rPr lang="ru-RU" sz="2200" dirty="0"/>
              <a:t>в) деятельность по информационному воздействию на население, в первую очередь на молодых граждан страны, имеющая целью подрыв исторических, духовных и патриотических традиций в области защиты Отечества;</a:t>
            </a:r>
          </a:p>
          <a:p>
            <a:pPr algn="just"/>
            <a:r>
              <a:rPr lang="ru-RU" sz="2200" dirty="0"/>
              <a:t>г) провоцирование межнациональной и социальной напряженности, экстремизма, разжигание этнической и религиозной ненависти либо вражды.</a:t>
            </a:r>
          </a:p>
        </p:txBody>
      </p:sp>
    </p:spTree>
    <p:extLst>
      <p:ext uri="{BB962C8B-B14F-4D97-AF65-F5344CB8AC3E}">
        <p14:creationId xmlns:p14="http://schemas.microsoft.com/office/powerpoint/2010/main" val="3080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28604"/>
            <a:ext cx="38090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военные угрозы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33177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000" b="1" dirty="0"/>
              <a:t>резкое обострение </a:t>
            </a:r>
            <a:r>
              <a:rPr lang="ru-RU" sz="2000" b="1" dirty="0" smtClean="0"/>
              <a:t>военно-политической обстановки </a:t>
            </a:r>
            <a:r>
              <a:rPr lang="ru-RU" sz="2000" dirty="0" smtClean="0"/>
              <a:t>(</a:t>
            </a:r>
            <a:r>
              <a:rPr lang="ru-RU" sz="2000" dirty="0"/>
              <a:t>межгосударственных отношений) и создание условий для применения военной силы;</a:t>
            </a:r>
          </a:p>
          <a:p>
            <a:pPr algn="just"/>
            <a:r>
              <a:rPr lang="ru-RU" sz="2000" dirty="0" smtClean="0"/>
              <a:t>2. </a:t>
            </a:r>
            <a:r>
              <a:rPr lang="ru-RU" sz="2000" b="1" dirty="0"/>
              <a:t>воспрепятствование работе систем </a:t>
            </a:r>
            <a:r>
              <a:rPr lang="ru-RU" sz="2000" dirty="0"/>
              <a:t>государственного и военного </a:t>
            </a:r>
            <a:r>
              <a:rPr lang="ru-RU" sz="2000" b="1" dirty="0"/>
              <a:t>управления</a:t>
            </a:r>
            <a:r>
              <a:rPr lang="ru-RU" sz="2000" dirty="0"/>
              <a:t> Российской Федерации, нарушение функционирования ее стратегических ядерных сил, систем предупреждения о ракетном нападении, контроля космического пространства, объектов хранения ядерных боеприпасов, атомной энергетики, атомной, химической, фармацевтической и медицинской промышленности и других потенциально опасных объектов;</a:t>
            </a:r>
          </a:p>
          <a:p>
            <a:pPr algn="just"/>
            <a:r>
              <a:rPr lang="ru-RU" sz="2000" b="1" dirty="0" smtClean="0"/>
              <a:t>3. создание и подготовка незаконных вооруженных формирований</a:t>
            </a:r>
            <a:r>
              <a:rPr lang="ru-RU" sz="2000" dirty="0" smtClean="0"/>
              <a:t>, </a:t>
            </a:r>
            <a:r>
              <a:rPr lang="ru-RU" sz="2000" dirty="0"/>
              <a:t>их деятельность на территории Российской Федерации или на территориях ее союзников;</a:t>
            </a:r>
            <a:endParaRPr lang="ru-RU" sz="2000" b="1" dirty="0"/>
          </a:p>
          <a:p>
            <a:pPr algn="just"/>
            <a:r>
              <a:rPr lang="ru-RU" sz="2000" b="1" dirty="0" smtClean="0"/>
              <a:t>4. </a:t>
            </a:r>
            <a:r>
              <a:rPr lang="ru-RU" sz="2000" b="1" dirty="0"/>
              <a:t>демонстрация военной силы </a:t>
            </a:r>
            <a:r>
              <a:rPr lang="ru-RU" sz="2000" dirty="0"/>
              <a:t>в ходе проведения учений 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b="1" dirty="0" smtClean="0"/>
              <a:t>5. </a:t>
            </a:r>
            <a:r>
              <a:rPr lang="ru-RU" sz="2000" b="1" dirty="0"/>
              <a:t>активизация деятельности вооруженных сил </a:t>
            </a:r>
            <a:r>
              <a:rPr lang="ru-RU" sz="2000" dirty="0"/>
              <a:t>отдельных государств (групп государств) с проведением частичной или общей мобилизации, переводом органов государственного и военного управления этих государств на работу в условиях военного времени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24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ЗАКЛЮЧЕНИЕ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marL="95250" indent="552450" algn="just">
              <a:buNone/>
            </a:pPr>
            <a:endParaRPr lang="ru-RU" sz="1900" b="1" dirty="0" smtClean="0"/>
          </a:p>
          <a:p>
            <a:pPr marL="95250" indent="552450" algn="just"/>
            <a:r>
              <a:rPr lang="ru-RU" sz="2100" b="1" dirty="0" smtClean="0"/>
              <a:t>В процессе лекции нам удалось выяснить, что система обеспечения военной безопасности Российской Федерации играет особо важную роль в государстве. Благодаря военной безопасности национальные интересы личности, общества и государства находятся в состоянии защищенности от противоправных посягательств.</a:t>
            </a:r>
          </a:p>
          <a:p>
            <a:pPr marL="95250" indent="552450" algn="just"/>
            <a:r>
              <a:rPr lang="ru-RU" sz="2100" b="1" dirty="0" smtClean="0"/>
              <a:t>Система обеспечения военной безопасности предоставляет гражданам РФ защиту от внешних и внутренних угроз разнопланового характера, однако военная опасность для государства будет существовать всегда.</a:t>
            </a:r>
          </a:p>
          <a:p>
            <a:pPr marL="95250" indent="552450" algn="just"/>
            <a:r>
              <a:rPr lang="ru-RU" sz="2100" b="1" dirty="0" smtClean="0"/>
              <a:t>В интересах обеспечения военной безопасности необходимо постоянно оценивать и прогнозировать военные опасности и угрозы, своевременно предпринимать комплекс мер в политической, экономической и других областях жизнедеятельности государства и общества. Особое внимание при этом следует уделять анализу концептуальных взглядов, документов и практических мер в области внешнеполитической и военной деятельности ведущих государств мира.</a:t>
            </a:r>
          </a:p>
          <a:p>
            <a:pPr marL="95250" indent="552450" algn="just"/>
            <a:r>
              <a:rPr lang="ru-RU" sz="2100" b="1" dirty="0" smtClean="0"/>
              <a:t>Военная политика Российской Федерации направлена на недопущение гонки вооружений, сдерживание и предотвращение военных конфликтов, совершенствование военной организации, форм и способов применения Вооруженных Сил и других войск, а также средств поражения в целях обороны и обеспечения безопасности Российской Федерации, а также интересов ее союзников.</a:t>
            </a:r>
          </a:p>
          <a:p>
            <a:pPr marL="95250" indent="552450" algn="just"/>
            <a:r>
              <a:rPr lang="ru-RU" sz="2100" b="1" dirty="0" smtClean="0"/>
              <a:t>В мирное время государство стремится совершенствовать систему обороны страны, развивать партнерские отношения с другими государствами, улучшать качество уровня жизни граждан, поддерживать стабильность в стране.</a:t>
            </a:r>
          </a:p>
          <a:p>
            <a:pPr marL="95250" indent="552450" algn="just"/>
            <a:r>
              <a:rPr lang="ru-RU" sz="2100" b="1" dirty="0" smtClean="0"/>
              <a:t>В угрожаемый период и с началом войны (вооруженного конфликта) правовое регулирование обеспечения военной безопасности Российской Федерации имеет свое юридическое содержание, которое включает проведение следующих мероприятий: — своевременное объявление состояния войны, введение военного или чрезвычайного положения в стране либо в отдельных ее местностях, проведение полного или частичного стратегического развертывания Вооруженных Сил Российской Федерации и других войск либо их части, приведение их в готовность к выполнению задач.</a:t>
            </a:r>
          </a:p>
          <a:p>
            <a:pPr marL="95250" indent="552450" algn="just"/>
            <a:r>
              <a:rPr lang="ru-RU" sz="2100" b="1" dirty="0" smtClean="0"/>
              <a:t>Таким образом, обеспечение военной безопасности – это важнейшее направление деятельности государства.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028384" y="272876"/>
            <a:ext cx="936104" cy="57606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424936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</a:rPr>
              <a:t>Вопрос</a:t>
            </a:r>
            <a:r>
              <a:rPr lang="ru-RU" sz="3600" dirty="0"/>
              <a:t>: </a:t>
            </a:r>
            <a:r>
              <a:rPr lang="ru-RU" sz="3600" dirty="0" smtClean="0"/>
              <a:t>Что представляет собой Военная </a:t>
            </a:r>
            <a:r>
              <a:rPr lang="ru-RU" sz="3600" dirty="0"/>
              <a:t>безопасность Российской Федерации ?</a:t>
            </a:r>
          </a:p>
        </p:txBody>
      </p:sp>
    </p:spTree>
    <p:extLst>
      <p:ext uri="{BB962C8B-B14F-4D97-AF65-F5344CB8AC3E}">
        <p14:creationId xmlns:p14="http://schemas.microsoft.com/office/powerpoint/2010/main" val="219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285860"/>
            <a:ext cx="9144000" cy="5357850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Россия преодолела последствия системного политического и  социально-экономического кризиса конца XX века:</a:t>
            </a:r>
          </a:p>
          <a:p>
            <a:pPr algn="just"/>
            <a:r>
              <a:rPr lang="ru-RU" sz="2600" dirty="0" smtClean="0"/>
              <a:t>1. Остановила падение уровня и качества жизни российских граждан, </a:t>
            </a:r>
          </a:p>
          <a:p>
            <a:pPr algn="just"/>
            <a:r>
              <a:rPr lang="ru-RU" sz="2600" dirty="0" smtClean="0"/>
              <a:t>2. Устояла под напором национализма, сепаратизма и  международного   терроризма,</a:t>
            </a:r>
          </a:p>
          <a:p>
            <a:pPr algn="just"/>
            <a:r>
              <a:rPr lang="ru-RU" sz="2600" dirty="0" smtClean="0"/>
              <a:t>3. Предотвратила  дискредитацию  Конституционного строя, </a:t>
            </a:r>
          </a:p>
          <a:p>
            <a:pPr algn="just"/>
            <a:r>
              <a:rPr lang="ru-RU" sz="2600" dirty="0" smtClean="0"/>
              <a:t>4. Сохранила суверенитет и  территориальную целостность.</a:t>
            </a:r>
          </a:p>
          <a:p>
            <a:pPr algn="just"/>
            <a:r>
              <a:rPr lang="ru-RU" sz="2600" dirty="0" smtClean="0"/>
              <a:t>5. Восстановила возможности по  наращиванию своей конкурентоспособности и отстаиванию национальных интересов в качестве ключевого субъекта формирующихся многополярных международных отношений.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21429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714356"/>
            <a:ext cx="7181751" cy="1077218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37</a:t>
            </a:r>
            <a:endParaRPr lang="ru-RU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</a:p>
          <a:p>
            <a:pPr lvl="0" algn="just"/>
            <a:r>
              <a:rPr lang="ru-RU" dirty="0"/>
              <a:t>Доработать конспекты лекций, 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/>
              <a:t>к </a:t>
            </a:r>
            <a:r>
              <a:rPr lang="ru-RU" smtClean="0"/>
              <a:t>предстоящему  опросу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714884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1200" b="1" dirty="0" smtClean="0"/>
              <a:t>Указ Президента Российской Федерации от 25 декабря 2014 г. №Пр-2976 «Военная доктрина Российской Федерации».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36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643050"/>
            <a:ext cx="9144000" cy="4929222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dirty="0" smtClean="0"/>
              <a:t>6. Реализуется государственная политика в области национальной обороны, государственной и общественной безопасности, устойчивого развития России, адекватная внутренним и внешним условиям.</a:t>
            </a:r>
          </a:p>
          <a:p>
            <a:pPr algn="just"/>
            <a:r>
              <a:rPr lang="ru-RU" sz="2600" dirty="0" smtClean="0"/>
              <a:t>7. Созданы предпосылки для укрепления системы обеспечения национальной безопасности, консолидировано правовое пространство.</a:t>
            </a:r>
          </a:p>
          <a:p>
            <a:pPr algn="just"/>
            <a:r>
              <a:rPr lang="ru-RU" sz="2600" dirty="0" smtClean="0"/>
              <a:t>8. Решены первоочередные задачи в  экономической сфере, выросла инвестиционная привлекательность национальной экономики.</a:t>
            </a:r>
          </a:p>
          <a:p>
            <a:r>
              <a:rPr lang="ru-RU" sz="2600" dirty="0" smtClean="0"/>
              <a:t>9. Возрождаются исконно российские идеалы, духовность, достойное отношение к исторической памяти.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57148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785794"/>
            <a:ext cx="5857916" cy="618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«Стратегия национальной безопасности Российской </a:t>
            </a:r>
            <a:r>
              <a:rPr lang="ru-RU" sz="2600" dirty="0" smtClean="0"/>
              <a:t>Федерации» - </a:t>
            </a:r>
            <a:r>
              <a:rPr lang="ru-RU" sz="2800" dirty="0" smtClean="0"/>
              <a:t>является </a:t>
            </a:r>
            <a:r>
              <a:rPr lang="ru-RU" sz="2800" b="1" dirty="0" smtClean="0"/>
              <a:t>документом стратегического планирования</a:t>
            </a:r>
            <a:r>
              <a:rPr lang="ru-RU" sz="2800" dirty="0" smtClean="0"/>
              <a:t> в сфере национальной безопасности Российской Федерации, </a:t>
            </a:r>
            <a:r>
              <a:rPr lang="ru-RU" sz="2800" b="1" dirty="0" smtClean="0"/>
              <a:t>определяющим приоритеты, цели, принципы, задачи, основные направления государственной национальной политики Российской Федерации, а также инструменты и механизмы ее реализации.</a:t>
            </a:r>
            <a:r>
              <a:rPr lang="ru-RU" sz="2800" dirty="0" smtClean="0"/>
              <a:t> </a:t>
            </a:r>
          </a:p>
          <a:p>
            <a:pPr algn="just"/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2845170" cy="41828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Цель разработки Стратегии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272" y="922294"/>
            <a:ext cx="8712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/>
              <a:t>Стратегия разработана в целях:</a:t>
            </a:r>
          </a:p>
          <a:p>
            <a:pPr algn="just" fontAlgn="base"/>
            <a:r>
              <a:rPr lang="ru-RU" sz="2400" dirty="0" smtClean="0"/>
              <a:t>1)  </a:t>
            </a:r>
            <a:r>
              <a:rPr lang="ru-RU" sz="2400" b="1" dirty="0" smtClean="0"/>
              <a:t>обеспечения интересов </a:t>
            </a:r>
            <a:r>
              <a:rPr lang="ru-RU" sz="2400" dirty="0" smtClean="0"/>
              <a:t>государства, общества, человека и гражданина,</a:t>
            </a:r>
          </a:p>
          <a:p>
            <a:pPr algn="just" fontAlgn="base"/>
            <a:r>
              <a:rPr lang="ru-RU" sz="2400" dirty="0" smtClean="0"/>
              <a:t>2) </a:t>
            </a:r>
            <a:r>
              <a:rPr lang="ru-RU" sz="2400" b="1" dirty="0" smtClean="0"/>
              <a:t>укрепления</a:t>
            </a:r>
            <a:r>
              <a:rPr lang="ru-RU" sz="2400" dirty="0" smtClean="0"/>
              <a:t> государственного </a:t>
            </a:r>
            <a:r>
              <a:rPr lang="ru-RU" sz="2400" b="1" dirty="0" smtClean="0"/>
              <a:t>единства и целостности </a:t>
            </a:r>
            <a:r>
              <a:rPr lang="ru-RU" sz="2400" dirty="0" smtClean="0"/>
              <a:t>Российской Федерации,</a:t>
            </a:r>
          </a:p>
          <a:p>
            <a:pPr algn="just" fontAlgn="base"/>
            <a:r>
              <a:rPr lang="ru-RU" sz="2400" dirty="0" smtClean="0"/>
              <a:t>3</a:t>
            </a:r>
            <a:r>
              <a:rPr lang="ru-RU" sz="2400" b="1" dirty="0" smtClean="0"/>
              <a:t>) сохранения </a:t>
            </a:r>
            <a:r>
              <a:rPr lang="ru-RU" sz="2400" dirty="0" smtClean="0"/>
              <a:t>этнокультурной </a:t>
            </a:r>
            <a:r>
              <a:rPr lang="ru-RU" sz="2400" b="1" dirty="0" smtClean="0"/>
              <a:t>самобытности ее народов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4) </a:t>
            </a:r>
            <a:r>
              <a:rPr lang="ru-RU" sz="2400" b="1" dirty="0" smtClean="0"/>
              <a:t>обеспечения </a:t>
            </a:r>
            <a:r>
              <a:rPr lang="ru-RU" sz="2400" dirty="0" smtClean="0"/>
              <a:t>конституционных </a:t>
            </a:r>
            <a:r>
              <a:rPr lang="ru-RU" sz="2400" b="1" dirty="0" smtClean="0"/>
              <a:t>прав и свобод граждан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5) гармонизации общественных и государственных интересов, </a:t>
            </a:r>
          </a:p>
          <a:p>
            <a:pPr algn="just" fontAlgn="base"/>
            <a:r>
              <a:rPr lang="ru-RU" sz="2400" b="1" dirty="0" smtClean="0"/>
              <a:t>6) координации деятельности</a:t>
            </a:r>
            <a:r>
              <a:rPr lang="ru-RU" sz="2400" dirty="0" smtClean="0"/>
              <a:t> федеральных органов государственной власти, органов государственной власти субъектов Российской Федерации, иных государственных органов, органов местного самоуправления и их взаимодействия с институтами гражданского общества </a:t>
            </a:r>
            <a:r>
              <a:rPr lang="ru-RU" sz="2400" b="1" dirty="0" smtClean="0"/>
              <a:t>при реализации государственной национальной политики</a:t>
            </a:r>
            <a:r>
              <a:rPr lang="ru-RU" sz="2400" dirty="0" smtClean="0"/>
              <a:t>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Правовая основа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272" y="922294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Правовую основу Стратегии составляют Конституция Российской </a:t>
            </a:r>
            <a:r>
              <a:rPr lang="ru-RU" sz="2400" b="1" dirty="0" smtClean="0"/>
              <a:t>Федерации; </a:t>
            </a:r>
            <a:r>
              <a:rPr lang="ru-RU" sz="2400" b="1" dirty="0"/>
              <a:t>Ф</a:t>
            </a:r>
            <a:r>
              <a:rPr lang="ru-RU" sz="2400" b="1" dirty="0" smtClean="0"/>
              <a:t>едеральные </a:t>
            </a:r>
            <a:r>
              <a:rPr lang="ru-RU" sz="2400" b="1" dirty="0"/>
              <a:t>законы от 28 декабря 2010 г. N 390-ФЗ «О безопасности» и от 28 июня 2014 г. N 172-ФЗ «О стратегическом планировании в Российской Федерации», </a:t>
            </a:r>
            <a:r>
              <a:rPr lang="ru-RU" sz="2400" b="1" dirty="0" smtClean="0"/>
              <a:t>и 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другие </a:t>
            </a:r>
            <a:r>
              <a:rPr lang="ru-RU" sz="2400" b="1" dirty="0"/>
              <a:t>федеральные законы, нормативные правовые акты Президента Российской Федерации.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3927"/>
            <a:ext cx="2306935" cy="33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3927"/>
            <a:ext cx="2191691" cy="33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5470"/>
            <a:ext cx="3518152" cy="33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понятия «Национальная. безопасность»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Национальная безопасность </a:t>
            </a:r>
            <a:r>
              <a:rPr lang="ru-RU" sz="3200" dirty="0" smtClean="0"/>
              <a:t>Российской Федерации - </a:t>
            </a:r>
            <a:r>
              <a:rPr lang="ru-RU" sz="3200" b="1" dirty="0" smtClean="0"/>
              <a:t>состояние защищенности личности, общества и государства </a:t>
            </a:r>
            <a:r>
              <a:rPr lang="ru-RU" sz="3200" dirty="0" smtClean="0"/>
              <a:t>от внутренних и внешних угроз, при котором обеспечиваются реализация конституционных прав и свобод граждан Российской Федерации,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Российской Федерации. </a:t>
            </a:r>
            <a:endParaRPr lang="ru-RU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2850</Words>
  <Application>Microsoft Office PowerPoint</Application>
  <PresentationFormat>Экран (4:3)</PresentationFormat>
  <Paragraphs>219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ОКалинин</dc:creator>
  <cp:lastModifiedBy>ВУЦ</cp:lastModifiedBy>
  <cp:revision>233</cp:revision>
  <cp:lastPrinted>2002-01-02T20:43:04Z</cp:lastPrinted>
  <dcterms:created xsi:type="dcterms:W3CDTF">2017-05-14T02:09:21Z</dcterms:created>
  <dcterms:modified xsi:type="dcterms:W3CDTF">2024-03-06T02:20:55Z</dcterms:modified>
</cp:coreProperties>
</file>