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0" r:id="rId1"/>
  </p:sldMasterIdLst>
  <p:notesMasterIdLst>
    <p:notesMasterId r:id="rId83"/>
  </p:notesMasterIdLst>
  <p:handoutMasterIdLst>
    <p:handoutMasterId r:id="rId84"/>
  </p:handoutMasterIdLst>
  <p:sldIdLst>
    <p:sldId id="503" r:id="rId2"/>
    <p:sldId id="504" r:id="rId3"/>
    <p:sldId id="641" r:id="rId4"/>
    <p:sldId id="361" r:id="rId5"/>
    <p:sldId id="616" r:id="rId6"/>
    <p:sldId id="645" r:id="rId7"/>
    <p:sldId id="607" r:id="rId8"/>
    <p:sldId id="626" r:id="rId9"/>
    <p:sldId id="627" r:id="rId10"/>
    <p:sldId id="621" r:id="rId11"/>
    <p:sldId id="529" r:id="rId12"/>
    <p:sldId id="530" r:id="rId13"/>
    <p:sldId id="531" r:id="rId14"/>
    <p:sldId id="532" r:id="rId15"/>
    <p:sldId id="624" r:id="rId16"/>
    <p:sldId id="544" r:id="rId17"/>
    <p:sldId id="628" r:id="rId18"/>
    <p:sldId id="629" r:id="rId19"/>
    <p:sldId id="633" r:id="rId20"/>
    <p:sldId id="634" r:id="rId21"/>
    <p:sldId id="630" r:id="rId22"/>
    <p:sldId id="635" r:id="rId23"/>
    <p:sldId id="636" r:id="rId24"/>
    <p:sldId id="637" r:id="rId25"/>
    <p:sldId id="638" r:id="rId26"/>
    <p:sldId id="639" r:id="rId27"/>
    <p:sldId id="640" r:id="rId28"/>
    <p:sldId id="545" r:id="rId29"/>
    <p:sldId id="546" r:id="rId30"/>
    <p:sldId id="547" r:id="rId31"/>
    <p:sldId id="642" r:id="rId32"/>
    <p:sldId id="548" r:id="rId33"/>
    <p:sldId id="549" r:id="rId34"/>
    <p:sldId id="550" r:id="rId35"/>
    <p:sldId id="551" r:id="rId36"/>
    <p:sldId id="552" r:id="rId37"/>
    <p:sldId id="553" r:id="rId38"/>
    <p:sldId id="557" r:id="rId39"/>
    <p:sldId id="558" r:id="rId40"/>
    <p:sldId id="646" r:id="rId41"/>
    <p:sldId id="647" r:id="rId42"/>
    <p:sldId id="648" r:id="rId43"/>
    <p:sldId id="649" r:id="rId44"/>
    <p:sldId id="650" r:id="rId45"/>
    <p:sldId id="564" r:id="rId46"/>
    <p:sldId id="565" r:id="rId47"/>
    <p:sldId id="566" r:id="rId48"/>
    <p:sldId id="567" r:id="rId49"/>
    <p:sldId id="643" r:id="rId50"/>
    <p:sldId id="505" r:id="rId51"/>
    <p:sldId id="576" r:id="rId52"/>
    <p:sldId id="577" r:id="rId53"/>
    <p:sldId id="598" r:id="rId54"/>
    <p:sldId id="599" r:id="rId55"/>
    <p:sldId id="578" r:id="rId56"/>
    <p:sldId id="613" r:id="rId57"/>
    <p:sldId id="579" r:id="rId58"/>
    <p:sldId id="580" r:id="rId59"/>
    <p:sldId id="614" r:id="rId60"/>
    <p:sldId id="615" r:id="rId61"/>
    <p:sldId id="581" r:id="rId62"/>
    <p:sldId id="600" r:id="rId63"/>
    <p:sldId id="582" r:id="rId64"/>
    <p:sldId id="583" r:id="rId65"/>
    <p:sldId id="584" r:id="rId66"/>
    <p:sldId id="585" r:id="rId67"/>
    <p:sldId id="644" r:id="rId68"/>
    <p:sldId id="586" r:id="rId69"/>
    <p:sldId id="588" r:id="rId70"/>
    <p:sldId id="589" r:id="rId71"/>
    <p:sldId id="590" r:id="rId72"/>
    <p:sldId id="591" r:id="rId73"/>
    <p:sldId id="592" r:id="rId74"/>
    <p:sldId id="594" r:id="rId75"/>
    <p:sldId id="595" r:id="rId76"/>
    <p:sldId id="506" r:id="rId77"/>
    <p:sldId id="602" r:id="rId78"/>
    <p:sldId id="603" r:id="rId79"/>
    <p:sldId id="604" r:id="rId80"/>
    <p:sldId id="605" r:id="rId81"/>
    <p:sldId id="520" r:id="rId8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horzBarState="maximized">
    <p:restoredLeft sz="15152" autoAdjust="0"/>
    <p:restoredTop sz="94660"/>
  </p:normalViewPr>
  <p:slideViewPr>
    <p:cSldViewPr snapToGrid="0">
      <p:cViewPr>
        <p:scale>
          <a:sx n="70" d="100"/>
          <a:sy n="70" d="100"/>
        </p:scale>
        <p:origin x="-1824" y="-10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253C01-8EC3-4CD7-BB41-8D1480CC8C04}" type="doc">
      <dgm:prSet loTypeId="urn:microsoft.com/office/officeart/2005/8/layout/hList3" loCatId="list" qsTypeId="urn:microsoft.com/office/officeart/2005/8/quickstyle/simple1" qsCatId="simple" csTypeId="urn:microsoft.com/office/officeart/2005/8/colors/accent1_2" csCatId="accent1" phldr="1"/>
      <dgm:spPr/>
      <dgm:t>
        <a:bodyPr/>
        <a:lstStyle/>
        <a:p>
          <a:endParaRPr lang="ru-RU"/>
        </a:p>
      </dgm:t>
    </dgm:pt>
    <dgm:pt modelId="{06494C4F-99E3-4D5E-971D-6250125F556E}">
      <dgm:prSet phldrT="[Текст]" custT="1">
        <dgm:style>
          <a:lnRef idx="1">
            <a:schemeClr val="accent2"/>
          </a:lnRef>
          <a:fillRef idx="3">
            <a:schemeClr val="accent2"/>
          </a:fillRef>
          <a:effectRef idx="2">
            <a:schemeClr val="accent2"/>
          </a:effectRef>
          <a:fontRef idx="minor">
            <a:schemeClr val="lt1"/>
          </a:fontRef>
        </dgm:style>
      </dgm:prSet>
      <dgm:spPr>
        <a:solidFill>
          <a:schemeClr val="bg1"/>
        </a:solidFill>
      </dgm:spPr>
      <dgm:t>
        <a:bodyPr/>
        <a:lstStyle/>
        <a:p>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Минные поля армии США</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dgm:t>
    </dgm:pt>
    <dgm:pt modelId="{354163AD-A528-4392-A269-4C2C9A3F6C51}" type="parTrans" cxnId="{523BA100-8C7C-4D09-9EE8-A5202D7B5E89}">
      <dgm:prSet/>
      <dgm:spPr/>
      <dgm:t>
        <a:bodyPr/>
        <a:lstStyle/>
        <a:p>
          <a:endParaRPr lang="ru-RU"/>
        </a:p>
      </dgm:t>
    </dgm:pt>
    <dgm:pt modelId="{CB6DDDE3-FBF3-4C34-95E0-1D638C64900B}" type="sibTrans" cxnId="{523BA100-8C7C-4D09-9EE8-A5202D7B5E89}">
      <dgm:prSet/>
      <dgm:spPr/>
      <dgm:t>
        <a:bodyPr/>
        <a:lstStyle/>
        <a:p>
          <a:endParaRPr lang="ru-RU"/>
        </a:p>
      </dgm:t>
    </dgm:pt>
    <dgm:pt modelId="{F74B1C3F-A848-4841-A0C3-1E94229A5334}">
      <dgm:prSet phldrT="[Текст]" custT="1">
        <dgm:style>
          <a:lnRef idx="1">
            <a:schemeClr val="accent1"/>
          </a:lnRef>
          <a:fillRef idx="2">
            <a:schemeClr val="accent1"/>
          </a:fillRef>
          <a:effectRef idx="1">
            <a:schemeClr val="accent1"/>
          </a:effectRef>
          <a:fontRef idx="minor">
            <a:schemeClr val="dk1"/>
          </a:fontRef>
        </dgm:style>
      </dgm:prSet>
      <dgm:spPr>
        <a:solidFill>
          <a:schemeClr val="bg1"/>
        </a:solidFill>
      </dgm:spPr>
      <dgm:t>
        <a:bodyPr/>
        <a:lstStyle/>
        <a:p>
          <a:r>
            <a:rPr lang="ru-RU" sz="1800" b="1" dirty="0" smtClean="0">
              <a:solidFill>
                <a:schemeClr val="accent2">
                  <a:lumMod val="50000"/>
                </a:schemeClr>
              </a:solidFill>
              <a:latin typeface="Arial" pitchFamily="34" charset="0"/>
              <a:cs typeface="Arial" pitchFamily="34" charset="0"/>
            </a:rPr>
            <a:t>Защитные</a:t>
          </a:r>
        </a:p>
        <a:p>
          <a:r>
            <a:rPr lang="ru-RU" sz="1800" dirty="0" smtClean="0">
              <a:latin typeface="Arial" pitchFamily="34" charset="0"/>
              <a:cs typeface="Arial" pitchFamily="34" charset="0"/>
            </a:rPr>
            <a:t>для временного прикрытия опорных пунктов и районов расположения небольших подразделений от внезапных атак противника. Они устанавливаются силами обороняющихся подразделений обычно по нестандартной схеме. Стандартного ограждения они, как правило, не имеют. </a:t>
          </a:r>
          <a:endParaRPr lang="ru-RU" sz="1800" dirty="0">
            <a:latin typeface="Arial" pitchFamily="34" charset="0"/>
            <a:cs typeface="Arial" pitchFamily="34" charset="0"/>
          </a:endParaRPr>
        </a:p>
      </dgm:t>
    </dgm:pt>
    <dgm:pt modelId="{F7745526-FC9A-4190-B762-3F99947348AE}" type="parTrans" cxnId="{485C381E-CB80-4262-89E5-CD74DA91383C}">
      <dgm:prSet/>
      <dgm:spPr/>
      <dgm:t>
        <a:bodyPr/>
        <a:lstStyle/>
        <a:p>
          <a:endParaRPr lang="ru-RU"/>
        </a:p>
      </dgm:t>
    </dgm:pt>
    <dgm:pt modelId="{55EC750D-F500-48D2-8A63-36898124EA40}" type="sibTrans" cxnId="{485C381E-CB80-4262-89E5-CD74DA91383C}">
      <dgm:prSet/>
      <dgm:spPr/>
      <dgm:t>
        <a:bodyPr/>
        <a:lstStyle/>
        <a:p>
          <a:endParaRPr lang="ru-RU"/>
        </a:p>
      </dgm:t>
    </dgm:pt>
    <dgm:pt modelId="{3132AFAF-0E38-4961-8BF7-83B1AB5A2F83}">
      <dgm:prSet phldrT="[Текст]" custT="1">
        <dgm:style>
          <a:lnRef idx="1">
            <a:schemeClr val="accent2"/>
          </a:lnRef>
          <a:fillRef idx="2">
            <a:schemeClr val="accent2"/>
          </a:fillRef>
          <a:effectRef idx="1">
            <a:schemeClr val="accent2"/>
          </a:effectRef>
          <a:fontRef idx="minor">
            <a:schemeClr val="dk1"/>
          </a:fontRef>
        </dgm:style>
      </dgm:prSet>
      <dgm:spPr>
        <a:solidFill>
          <a:schemeClr val="bg1"/>
        </a:solidFill>
      </dgm:spPr>
      <dgm:t>
        <a:bodyPr anchor="t"/>
        <a:lstStyle/>
        <a:p>
          <a:endParaRPr lang="ru-RU" sz="1800" b="1" dirty="0" smtClean="0">
            <a:solidFill>
              <a:schemeClr val="accent2">
                <a:lumMod val="50000"/>
              </a:schemeClr>
            </a:solidFill>
            <a:latin typeface="Arial" pitchFamily="34" charset="0"/>
            <a:cs typeface="Arial" pitchFamily="34" charset="0"/>
          </a:endParaRPr>
        </a:p>
        <a:p>
          <a:r>
            <a:rPr lang="ru-RU" sz="1800" b="1" dirty="0" smtClean="0">
              <a:solidFill>
                <a:schemeClr val="accent2">
                  <a:lumMod val="50000"/>
                </a:schemeClr>
              </a:solidFill>
              <a:latin typeface="Arial" pitchFamily="34" charset="0"/>
              <a:cs typeface="Arial" pitchFamily="34" charset="0"/>
            </a:rPr>
            <a:t>Тактические </a:t>
          </a:r>
        </a:p>
        <a:p>
          <a:r>
            <a:rPr lang="ru-RU" sz="1800" dirty="0" smtClean="0">
              <a:latin typeface="Arial" pitchFamily="34" charset="0"/>
              <a:cs typeface="Arial" pitchFamily="34" charset="0"/>
            </a:rPr>
            <a:t>являются составной частью общей системы заграждений обороняемых позиций, где имеется угроза нанесения противником удара</a:t>
          </a:r>
        </a:p>
        <a:p>
          <a:r>
            <a:rPr lang="ru-RU" sz="1800" u="sng" dirty="0" smtClean="0">
              <a:latin typeface="Arial" pitchFamily="34" charset="0"/>
              <a:cs typeface="Arial" pitchFamily="34" charset="0"/>
            </a:rPr>
            <a:t>виды:</a:t>
          </a:r>
          <a:endParaRPr lang="ru-RU" sz="1800" dirty="0" smtClean="0">
            <a:latin typeface="Arial" pitchFamily="34" charset="0"/>
            <a:cs typeface="Arial" pitchFamily="34" charset="0"/>
          </a:endParaRPr>
        </a:p>
        <a:p>
          <a:r>
            <a:rPr lang="ru-RU" sz="1800" dirty="0" smtClean="0">
              <a:latin typeface="Arial" pitchFamily="34" charset="0"/>
              <a:cs typeface="Arial" pitchFamily="34" charset="0"/>
            </a:rPr>
            <a:t>- нарушающие;</a:t>
          </a:r>
        </a:p>
        <a:p>
          <a:r>
            <a:rPr lang="ru-RU" sz="1800" dirty="0" smtClean="0">
              <a:latin typeface="Arial" pitchFamily="34" charset="0"/>
              <a:cs typeface="Arial" pitchFamily="34" charset="0"/>
            </a:rPr>
            <a:t>- сдерживающие;</a:t>
          </a:r>
        </a:p>
        <a:p>
          <a:r>
            <a:rPr lang="ru-RU" sz="1800" dirty="0" smtClean="0">
              <a:latin typeface="Arial" pitchFamily="34" charset="0"/>
              <a:cs typeface="Arial" pitchFamily="34" charset="0"/>
            </a:rPr>
            <a:t>- отклоняющие;</a:t>
          </a:r>
        </a:p>
        <a:p>
          <a:r>
            <a:rPr lang="ru-RU" sz="1800" dirty="0" smtClean="0">
              <a:latin typeface="Arial" pitchFamily="34" charset="0"/>
              <a:cs typeface="Arial" pitchFamily="34" charset="0"/>
            </a:rPr>
            <a:t>- блокирующие.</a:t>
          </a:r>
          <a:endParaRPr lang="ru-RU" sz="1800" dirty="0">
            <a:latin typeface="Arial" pitchFamily="34" charset="0"/>
            <a:cs typeface="Arial" pitchFamily="34" charset="0"/>
          </a:endParaRPr>
        </a:p>
      </dgm:t>
    </dgm:pt>
    <dgm:pt modelId="{176B774E-0F73-4010-BC05-6A4F6031A34D}" type="parTrans" cxnId="{26B4F83C-AF29-49B1-A7E8-8975CD159160}">
      <dgm:prSet/>
      <dgm:spPr/>
      <dgm:t>
        <a:bodyPr/>
        <a:lstStyle/>
        <a:p>
          <a:endParaRPr lang="ru-RU"/>
        </a:p>
      </dgm:t>
    </dgm:pt>
    <dgm:pt modelId="{098D6C6A-C932-4438-923F-1C7DA82CAB16}" type="sibTrans" cxnId="{26B4F83C-AF29-49B1-A7E8-8975CD159160}">
      <dgm:prSet/>
      <dgm:spPr/>
      <dgm:t>
        <a:bodyPr/>
        <a:lstStyle/>
        <a:p>
          <a:endParaRPr lang="ru-RU"/>
        </a:p>
      </dgm:t>
    </dgm:pt>
    <dgm:pt modelId="{81DC1B70-2CFA-40EE-900C-A7D62E7410CD}">
      <dgm:prSet phldrT="[Текст]" custT="1">
        <dgm:style>
          <a:lnRef idx="1">
            <a:schemeClr val="accent3"/>
          </a:lnRef>
          <a:fillRef idx="2">
            <a:schemeClr val="accent3"/>
          </a:fillRef>
          <a:effectRef idx="1">
            <a:schemeClr val="accent3"/>
          </a:effectRef>
          <a:fontRef idx="minor">
            <a:schemeClr val="dk1"/>
          </a:fontRef>
        </dgm:style>
      </dgm:prSet>
      <dgm:spPr>
        <a:solidFill>
          <a:schemeClr val="bg1"/>
        </a:solidFill>
      </dgm:spPr>
      <dgm:t>
        <a:bodyPr anchor="t"/>
        <a:lstStyle/>
        <a:p>
          <a:endParaRPr lang="ru-RU" sz="1800" b="1" dirty="0" smtClean="0">
            <a:solidFill>
              <a:schemeClr val="accent2">
                <a:lumMod val="50000"/>
              </a:schemeClr>
            </a:solidFill>
            <a:latin typeface="Arial" pitchFamily="34" charset="0"/>
            <a:cs typeface="Arial" pitchFamily="34" charset="0"/>
          </a:endParaRPr>
        </a:p>
        <a:p>
          <a:r>
            <a:rPr lang="ru-RU" sz="1800" b="1" dirty="0" smtClean="0">
              <a:solidFill>
                <a:schemeClr val="accent2">
                  <a:lumMod val="50000"/>
                </a:schemeClr>
              </a:solidFill>
              <a:latin typeface="Arial" pitchFamily="34" charset="0"/>
              <a:cs typeface="Arial" pitchFamily="34" charset="0"/>
            </a:rPr>
            <a:t>Очаговые</a:t>
          </a:r>
        </a:p>
        <a:p>
          <a:r>
            <a:rPr lang="ru-RU" sz="1800" dirty="0" smtClean="0">
              <a:latin typeface="Arial" pitchFamily="34" charset="0"/>
              <a:cs typeface="Arial" pitchFamily="34" charset="0"/>
            </a:rPr>
            <a:t>неправильной формы с целью воспрепятствовать продвижению противника в направлении флангов</a:t>
          </a:r>
          <a:r>
            <a:rPr lang="ru-RU" sz="1800" i="1" dirty="0" smtClean="0">
              <a:latin typeface="Arial" pitchFamily="34" charset="0"/>
              <a:cs typeface="Arial" pitchFamily="34" charset="0"/>
            </a:rPr>
            <a:t>.</a:t>
          </a:r>
          <a:r>
            <a:rPr lang="ru-RU" sz="1800" dirty="0" smtClean="0">
              <a:latin typeface="Arial" pitchFamily="34" charset="0"/>
              <a:cs typeface="Arial" pitchFamily="34" charset="0"/>
            </a:rPr>
            <a:t> Очаговые минные поля являются наиболее труднопреодолимыми, так как включают все типы мин, в том числе мины с элементами неизвлекаемости и мины сюрпризы.</a:t>
          </a:r>
          <a:endParaRPr lang="ru-RU" sz="1800" dirty="0">
            <a:latin typeface="Arial" pitchFamily="34" charset="0"/>
            <a:cs typeface="Arial" pitchFamily="34" charset="0"/>
          </a:endParaRPr>
        </a:p>
      </dgm:t>
    </dgm:pt>
    <dgm:pt modelId="{3C72578F-35EE-445A-B5A3-38446E5C2C18}" type="parTrans" cxnId="{59E40891-072E-4438-88A6-4DD978BD3EBD}">
      <dgm:prSet/>
      <dgm:spPr/>
      <dgm:t>
        <a:bodyPr/>
        <a:lstStyle/>
        <a:p>
          <a:endParaRPr lang="ru-RU"/>
        </a:p>
      </dgm:t>
    </dgm:pt>
    <dgm:pt modelId="{3A08F1BD-4689-42A9-BDDE-71F734C2BB80}" type="sibTrans" cxnId="{59E40891-072E-4438-88A6-4DD978BD3EBD}">
      <dgm:prSet/>
      <dgm:spPr/>
      <dgm:t>
        <a:bodyPr/>
        <a:lstStyle/>
        <a:p>
          <a:endParaRPr lang="ru-RU"/>
        </a:p>
      </dgm:t>
    </dgm:pt>
    <dgm:pt modelId="{284FDF61-99B4-449C-B693-4BEE50FB4560}">
      <dgm:prSet custT="1">
        <dgm:style>
          <a:lnRef idx="1">
            <a:schemeClr val="accent4"/>
          </a:lnRef>
          <a:fillRef idx="2">
            <a:schemeClr val="accent4"/>
          </a:fillRef>
          <a:effectRef idx="1">
            <a:schemeClr val="accent4"/>
          </a:effectRef>
          <a:fontRef idx="minor">
            <a:schemeClr val="dk1"/>
          </a:fontRef>
        </dgm:style>
      </dgm:prSet>
      <dgm:spPr>
        <a:solidFill>
          <a:schemeClr val="bg1"/>
        </a:solidFill>
      </dgm:spPr>
      <dgm:t>
        <a:bodyPr anchor="t"/>
        <a:lstStyle/>
        <a:p>
          <a:endParaRPr lang="ru-RU" sz="1800" b="1" dirty="0" smtClean="0">
            <a:solidFill>
              <a:schemeClr val="accent2">
                <a:lumMod val="50000"/>
              </a:schemeClr>
            </a:solidFill>
            <a:latin typeface="Arial" pitchFamily="34" charset="0"/>
            <a:cs typeface="Arial" pitchFamily="34" charset="0"/>
          </a:endParaRPr>
        </a:p>
        <a:p>
          <a:r>
            <a:rPr lang="ru-RU" sz="1800" b="1" dirty="0" smtClean="0">
              <a:solidFill>
                <a:schemeClr val="accent2">
                  <a:lumMod val="50000"/>
                </a:schemeClr>
              </a:solidFill>
              <a:latin typeface="Arial" pitchFamily="34" charset="0"/>
              <a:cs typeface="Arial" pitchFamily="34" charset="0"/>
            </a:rPr>
            <a:t>Воспрещающие</a:t>
          </a:r>
        </a:p>
        <a:p>
          <a:endParaRPr lang="ru-RU" sz="1800" b="1" dirty="0" smtClean="0">
            <a:solidFill>
              <a:schemeClr val="accent2">
                <a:lumMod val="50000"/>
              </a:schemeClr>
            </a:solidFill>
            <a:latin typeface="Arial" pitchFamily="34" charset="0"/>
            <a:cs typeface="Arial" pitchFamily="34" charset="0"/>
          </a:endParaRPr>
        </a:p>
        <a:p>
          <a:r>
            <a:rPr lang="ru-RU" sz="1800" dirty="0" smtClean="0">
              <a:latin typeface="Arial" pitchFamily="34" charset="0"/>
              <a:cs typeface="Arial" pitchFamily="34" charset="0"/>
            </a:rPr>
            <a:t>устанавливаются во время отхода своих войск при ведении ими сдерживающих действий. Обычно воспрещающие</a:t>
          </a:r>
          <a:r>
            <a:rPr lang="ru-RU" sz="1800" i="1" dirty="0" smtClean="0">
              <a:latin typeface="Arial" pitchFamily="34" charset="0"/>
              <a:cs typeface="Arial" pitchFamily="34" charset="0"/>
            </a:rPr>
            <a:t> </a:t>
          </a:r>
          <a:r>
            <a:rPr lang="ru-RU" sz="1800" dirty="0" smtClean="0">
              <a:latin typeface="Arial" pitchFamily="34" charset="0"/>
              <a:cs typeface="Arial" pitchFamily="34" charset="0"/>
            </a:rPr>
            <a:t>минные поля устанавливаются системами дистанционного минирования.</a:t>
          </a:r>
          <a:endParaRPr lang="ru-RU" sz="1800" dirty="0">
            <a:latin typeface="Arial" pitchFamily="34" charset="0"/>
            <a:cs typeface="Arial" pitchFamily="34" charset="0"/>
          </a:endParaRPr>
        </a:p>
      </dgm:t>
    </dgm:pt>
    <dgm:pt modelId="{6FB75822-DB79-47C1-BC81-23A75FBFB5F8}" type="parTrans" cxnId="{60A5841F-BC34-444C-BFA4-DE08D53A3F31}">
      <dgm:prSet/>
      <dgm:spPr/>
      <dgm:t>
        <a:bodyPr/>
        <a:lstStyle/>
        <a:p>
          <a:endParaRPr lang="ru-RU"/>
        </a:p>
      </dgm:t>
    </dgm:pt>
    <dgm:pt modelId="{18984CD8-52F1-411D-9328-2320970EE166}" type="sibTrans" cxnId="{60A5841F-BC34-444C-BFA4-DE08D53A3F31}">
      <dgm:prSet/>
      <dgm:spPr/>
      <dgm:t>
        <a:bodyPr/>
        <a:lstStyle/>
        <a:p>
          <a:endParaRPr lang="ru-RU"/>
        </a:p>
      </dgm:t>
    </dgm:pt>
    <dgm:pt modelId="{327516CC-E624-4E88-984D-E42B474A4763}">
      <dgm:prSet custT="1">
        <dgm:style>
          <a:lnRef idx="1">
            <a:schemeClr val="accent5"/>
          </a:lnRef>
          <a:fillRef idx="2">
            <a:schemeClr val="accent5"/>
          </a:fillRef>
          <a:effectRef idx="1">
            <a:schemeClr val="accent5"/>
          </a:effectRef>
          <a:fontRef idx="minor">
            <a:schemeClr val="dk1"/>
          </a:fontRef>
        </dgm:style>
      </dgm:prSet>
      <dgm:spPr>
        <a:solidFill>
          <a:schemeClr val="bg1"/>
        </a:solidFill>
        <a:ln/>
      </dgm:spPr>
      <dgm:t>
        <a:bodyPr anchor="t"/>
        <a:lstStyle/>
        <a:p>
          <a:endParaRPr lang="ru-RU" sz="1800" b="1" dirty="0" smtClean="0">
            <a:solidFill>
              <a:schemeClr val="accent2">
                <a:lumMod val="50000"/>
              </a:schemeClr>
            </a:solidFill>
            <a:latin typeface="Arial" pitchFamily="34" charset="0"/>
            <a:cs typeface="Arial" pitchFamily="34" charset="0"/>
          </a:endParaRPr>
        </a:p>
        <a:p>
          <a:r>
            <a:rPr lang="ru-RU" sz="1800" b="1" dirty="0" smtClean="0">
              <a:solidFill>
                <a:schemeClr val="accent2">
                  <a:lumMod val="50000"/>
                </a:schemeClr>
              </a:solidFill>
              <a:latin typeface="Arial" pitchFamily="34" charset="0"/>
              <a:cs typeface="Arial" pitchFamily="34" charset="0"/>
            </a:rPr>
            <a:t>Ложные</a:t>
          </a:r>
        </a:p>
        <a:p>
          <a:endParaRPr lang="ru-RU" sz="1800" b="1" dirty="0" smtClean="0">
            <a:solidFill>
              <a:schemeClr val="accent2">
                <a:lumMod val="50000"/>
              </a:schemeClr>
            </a:solidFill>
            <a:latin typeface="Arial" pitchFamily="34" charset="0"/>
            <a:cs typeface="Arial" pitchFamily="34" charset="0"/>
          </a:endParaRPr>
        </a:p>
        <a:p>
          <a:r>
            <a:rPr lang="ru-RU" sz="1800" dirty="0" smtClean="0">
              <a:latin typeface="Arial" pitchFamily="34" charset="0"/>
              <a:cs typeface="Arial" pitchFamily="34" charset="0"/>
            </a:rPr>
            <a:t>устанавливаются с целью ввести противника в заблуждение и скрыть расположение реального заграждения. Боевые мины в ложных минных полях обычно не устанавливаются.</a:t>
          </a:r>
          <a:endParaRPr lang="ru-RU" sz="1800" dirty="0">
            <a:latin typeface="Arial" pitchFamily="34" charset="0"/>
            <a:cs typeface="Arial" pitchFamily="34" charset="0"/>
          </a:endParaRPr>
        </a:p>
      </dgm:t>
    </dgm:pt>
    <dgm:pt modelId="{8239534E-917F-468E-B1D8-CA8C856C94C5}" type="parTrans" cxnId="{1B5D283A-D152-443C-A751-19FB62A8356A}">
      <dgm:prSet/>
      <dgm:spPr/>
      <dgm:t>
        <a:bodyPr/>
        <a:lstStyle/>
        <a:p>
          <a:endParaRPr lang="ru-RU"/>
        </a:p>
      </dgm:t>
    </dgm:pt>
    <dgm:pt modelId="{BF3FEB65-5B7E-499B-8C17-4CA64F1F4B8C}" type="sibTrans" cxnId="{1B5D283A-D152-443C-A751-19FB62A8356A}">
      <dgm:prSet/>
      <dgm:spPr/>
      <dgm:t>
        <a:bodyPr/>
        <a:lstStyle/>
        <a:p>
          <a:endParaRPr lang="ru-RU"/>
        </a:p>
      </dgm:t>
    </dgm:pt>
    <dgm:pt modelId="{B01F2DA6-DA19-4695-BA11-B7565399F598}" type="pres">
      <dgm:prSet presAssocID="{6F253C01-8EC3-4CD7-BB41-8D1480CC8C04}" presName="composite" presStyleCnt="0">
        <dgm:presLayoutVars>
          <dgm:chMax val="1"/>
          <dgm:dir/>
          <dgm:resizeHandles val="exact"/>
        </dgm:presLayoutVars>
      </dgm:prSet>
      <dgm:spPr/>
      <dgm:t>
        <a:bodyPr/>
        <a:lstStyle/>
        <a:p>
          <a:endParaRPr lang="ru-RU"/>
        </a:p>
      </dgm:t>
    </dgm:pt>
    <dgm:pt modelId="{DCFBAFA4-1947-4B2B-9232-C3AC94EB4EC4}" type="pres">
      <dgm:prSet presAssocID="{06494C4F-99E3-4D5E-971D-6250125F556E}" presName="roof" presStyleLbl="dkBgShp" presStyleIdx="0" presStyleCnt="2" custScaleY="33544" custLinFactNeighborY="-4862"/>
      <dgm:spPr/>
      <dgm:t>
        <a:bodyPr/>
        <a:lstStyle/>
        <a:p>
          <a:endParaRPr lang="ru-RU"/>
        </a:p>
      </dgm:t>
    </dgm:pt>
    <dgm:pt modelId="{316704FB-EDE2-46A8-8BDD-084AB553F5D0}" type="pres">
      <dgm:prSet presAssocID="{06494C4F-99E3-4D5E-971D-6250125F556E}" presName="pillars" presStyleCnt="0"/>
      <dgm:spPr/>
    </dgm:pt>
    <dgm:pt modelId="{75D7A33F-2F15-41C0-AF82-02DC1D9F97DE}" type="pres">
      <dgm:prSet presAssocID="{06494C4F-99E3-4D5E-971D-6250125F556E}" presName="pillar1" presStyleLbl="node1" presStyleIdx="0" presStyleCnt="5" custScaleX="104196" custScaleY="112897" custLinFactNeighborX="-61" custLinFactNeighborY="-3307">
        <dgm:presLayoutVars>
          <dgm:bulletEnabled val="1"/>
        </dgm:presLayoutVars>
      </dgm:prSet>
      <dgm:spPr/>
      <dgm:t>
        <a:bodyPr/>
        <a:lstStyle/>
        <a:p>
          <a:endParaRPr lang="ru-RU"/>
        </a:p>
      </dgm:t>
    </dgm:pt>
    <dgm:pt modelId="{C79EC036-AAD0-44C4-B25B-70A9D13F77A4}" type="pres">
      <dgm:prSet presAssocID="{3132AFAF-0E38-4961-8BF7-83B1AB5A2F83}" presName="pillarX" presStyleLbl="node1" presStyleIdx="1" presStyleCnt="5" custScaleX="101134" custScaleY="119511" custLinFactNeighborX="1592" custLinFactNeighborY="0">
        <dgm:presLayoutVars>
          <dgm:bulletEnabled val="1"/>
        </dgm:presLayoutVars>
      </dgm:prSet>
      <dgm:spPr/>
      <dgm:t>
        <a:bodyPr/>
        <a:lstStyle/>
        <a:p>
          <a:endParaRPr lang="ru-RU"/>
        </a:p>
      </dgm:t>
    </dgm:pt>
    <dgm:pt modelId="{2D0379ED-A4C8-4C3C-9D91-530D64086B2A}" type="pres">
      <dgm:prSet presAssocID="{81DC1B70-2CFA-40EE-900C-A7D62E7410CD}" presName="pillarX" presStyleLbl="node1" presStyleIdx="2" presStyleCnt="5" custScaleY="119511">
        <dgm:presLayoutVars>
          <dgm:bulletEnabled val="1"/>
        </dgm:presLayoutVars>
      </dgm:prSet>
      <dgm:spPr/>
      <dgm:t>
        <a:bodyPr/>
        <a:lstStyle/>
        <a:p>
          <a:endParaRPr lang="ru-RU"/>
        </a:p>
      </dgm:t>
    </dgm:pt>
    <dgm:pt modelId="{C250E69A-224C-4270-B4FC-D277401A1521}" type="pres">
      <dgm:prSet presAssocID="{284FDF61-99B4-449C-B693-4BEE50FB4560}" presName="pillarX" presStyleLbl="node1" presStyleIdx="3" presStyleCnt="5" custScaleY="119511">
        <dgm:presLayoutVars>
          <dgm:bulletEnabled val="1"/>
        </dgm:presLayoutVars>
      </dgm:prSet>
      <dgm:spPr/>
      <dgm:t>
        <a:bodyPr/>
        <a:lstStyle/>
        <a:p>
          <a:endParaRPr lang="ru-RU"/>
        </a:p>
      </dgm:t>
    </dgm:pt>
    <dgm:pt modelId="{5391CAFC-D220-4A88-948B-BF912683B621}" type="pres">
      <dgm:prSet presAssocID="{327516CC-E624-4E88-984D-E42B474A4763}" presName="pillarX" presStyleLbl="node1" presStyleIdx="4" presStyleCnt="5" custScaleY="118766">
        <dgm:presLayoutVars>
          <dgm:bulletEnabled val="1"/>
        </dgm:presLayoutVars>
      </dgm:prSet>
      <dgm:spPr/>
      <dgm:t>
        <a:bodyPr/>
        <a:lstStyle/>
        <a:p>
          <a:endParaRPr lang="ru-RU"/>
        </a:p>
      </dgm:t>
    </dgm:pt>
    <dgm:pt modelId="{B78CFAE5-C751-4361-8EAF-C32B97F97CEA}" type="pres">
      <dgm:prSet presAssocID="{06494C4F-99E3-4D5E-971D-6250125F556E}" presName="base" presStyleLbl="dkBgShp" presStyleIdx="1" presStyleCnt="2"/>
      <dgm:spPr>
        <a:solidFill>
          <a:schemeClr val="bg1"/>
        </a:solidFill>
      </dgm:spPr>
      <dgm:t>
        <a:bodyPr/>
        <a:lstStyle/>
        <a:p>
          <a:endParaRPr lang="ru-RU"/>
        </a:p>
      </dgm:t>
    </dgm:pt>
  </dgm:ptLst>
  <dgm:cxnLst>
    <dgm:cxn modelId="{60A5841F-BC34-444C-BFA4-DE08D53A3F31}" srcId="{06494C4F-99E3-4D5E-971D-6250125F556E}" destId="{284FDF61-99B4-449C-B693-4BEE50FB4560}" srcOrd="3" destOrd="0" parTransId="{6FB75822-DB79-47C1-BC81-23A75FBFB5F8}" sibTransId="{18984CD8-52F1-411D-9328-2320970EE166}"/>
    <dgm:cxn modelId="{1B5D283A-D152-443C-A751-19FB62A8356A}" srcId="{06494C4F-99E3-4D5E-971D-6250125F556E}" destId="{327516CC-E624-4E88-984D-E42B474A4763}" srcOrd="4" destOrd="0" parTransId="{8239534E-917F-468E-B1D8-CA8C856C94C5}" sibTransId="{BF3FEB65-5B7E-499B-8C17-4CA64F1F4B8C}"/>
    <dgm:cxn modelId="{024279AE-5E9E-4A8B-A8E3-0560B6E95FEE}" type="presOf" srcId="{06494C4F-99E3-4D5E-971D-6250125F556E}" destId="{DCFBAFA4-1947-4B2B-9232-C3AC94EB4EC4}" srcOrd="0" destOrd="0" presId="urn:microsoft.com/office/officeart/2005/8/layout/hList3"/>
    <dgm:cxn modelId="{AEFDD62C-646E-4046-BDD2-069FF9587A68}" type="presOf" srcId="{284FDF61-99B4-449C-B693-4BEE50FB4560}" destId="{C250E69A-224C-4270-B4FC-D277401A1521}" srcOrd="0" destOrd="0" presId="urn:microsoft.com/office/officeart/2005/8/layout/hList3"/>
    <dgm:cxn modelId="{485C381E-CB80-4262-89E5-CD74DA91383C}" srcId="{06494C4F-99E3-4D5E-971D-6250125F556E}" destId="{F74B1C3F-A848-4841-A0C3-1E94229A5334}" srcOrd="0" destOrd="0" parTransId="{F7745526-FC9A-4190-B762-3F99947348AE}" sibTransId="{55EC750D-F500-48D2-8A63-36898124EA40}"/>
    <dgm:cxn modelId="{1BF3BCED-1703-4764-AD51-AD9C296176FA}" type="presOf" srcId="{327516CC-E624-4E88-984D-E42B474A4763}" destId="{5391CAFC-D220-4A88-948B-BF912683B621}" srcOrd="0" destOrd="0" presId="urn:microsoft.com/office/officeart/2005/8/layout/hList3"/>
    <dgm:cxn modelId="{26B4F83C-AF29-49B1-A7E8-8975CD159160}" srcId="{06494C4F-99E3-4D5E-971D-6250125F556E}" destId="{3132AFAF-0E38-4961-8BF7-83B1AB5A2F83}" srcOrd="1" destOrd="0" parTransId="{176B774E-0F73-4010-BC05-6A4F6031A34D}" sibTransId="{098D6C6A-C932-4438-923F-1C7DA82CAB16}"/>
    <dgm:cxn modelId="{59E40891-072E-4438-88A6-4DD978BD3EBD}" srcId="{06494C4F-99E3-4D5E-971D-6250125F556E}" destId="{81DC1B70-2CFA-40EE-900C-A7D62E7410CD}" srcOrd="2" destOrd="0" parTransId="{3C72578F-35EE-445A-B5A3-38446E5C2C18}" sibTransId="{3A08F1BD-4689-42A9-BDDE-71F734C2BB80}"/>
    <dgm:cxn modelId="{869FEC77-A198-4402-ADFE-071351003D45}" type="presOf" srcId="{6F253C01-8EC3-4CD7-BB41-8D1480CC8C04}" destId="{B01F2DA6-DA19-4695-BA11-B7565399F598}" srcOrd="0" destOrd="0" presId="urn:microsoft.com/office/officeart/2005/8/layout/hList3"/>
    <dgm:cxn modelId="{422E4528-AC17-4CD4-9BAD-83058E7A30E7}" type="presOf" srcId="{3132AFAF-0E38-4961-8BF7-83B1AB5A2F83}" destId="{C79EC036-AAD0-44C4-B25B-70A9D13F77A4}" srcOrd="0" destOrd="0" presId="urn:microsoft.com/office/officeart/2005/8/layout/hList3"/>
    <dgm:cxn modelId="{523BA100-8C7C-4D09-9EE8-A5202D7B5E89}" srcId="{6F253C01-8EC3-4CD7-BB41-8D1480CC8C04}" destId="{06494C4F-99E3-4D5E-971D-6250125F556E}" srcOrd="0" destOrd="0" parTransId="{354163AD-A528-4392-A269-4C2C9A3F6C51}" sibTransId="{CB6DDDE3-FBF3-4C34-95E0-1D638C64900B}"/>
    <dgm:cxn modelId="{B0928F6F-59E5-4E2A-A5E2-6F8240073765}" type="presOf" srcId="{F74B1C3F-A848-4841-A0C3-1E94229A5334}" destId="{75D7A33F-2F15-41C0-AF82-02DC1D9F97DE}" srcOrd="0" destOrd="0" presId="urn:microsoft.com/office/officeart/2005/8/layout/hList3"/>
    <dgm:cxn modelId="{0FEC9720-FE3E-4E11-A8BA-5538B6D2E6EF}" type="presOf" srcId="{81DC1B70-2CFA-40EE-900C-A7D62E7410CD}" destId="{2D0379ED-A4C8-4C3C-9D91-530D64086B2A}" srcOrd="0" destOrd="0" presId="urn:microsoft.com/office/officeart/2005/8/layout/hList3"/>
    <dgm:cxn modelId="{4F5EE3DC-DD9A-4123-ABCD-2E350DFBF463}" type="presParOf" srcId="{B01F2DA6-DA19-4695-BA11-B7565399F598}" destId="{DCFBAFA4-1947-4B2B-9232-C3AC94EB4EC4}" srcOrd="0" destOrd="0" presId="urn:microsoft.com/office/officeart/2005/8/layout/hList3"/>
    <dgm:cxn modelId="{91A86733-7FC9-4796-8F98-F75EDA27ED56}" type="presParOf" srcId="{B01F2DA6-DA19-4695-BA11-B7565399F598}" destId="{316704FB-EDE2-46A8-8BDD-084AB553F5D0}" srcOrd="1" destOrd="0" presId="urn:microsoft.com/office/officeart/2005/8/layout/hList3"/>
    <dgm:cxn modelId="{B6CA5B8E-EA0E-4DAE-B5AB-C05912F93030}" type="presParOf" srcId="{316704FB-EDE2-46A8-8BDD-084AB553F5D0}" destId="{75D7A33F-2F15-41C0-AF82-02DC1D9F97DE}" srcOrd="0" destOrd="0" presId="urn:microsoft.com/office/officeart/2005/8/layout/hList3"/>
    <dgm:cxn modelId="{0604D763-C187-4E7B-8F47-63526E91BDCB}" type="presParOf" srcId="{316704FB-EDE2-46A8-8BDD-084AB553F5D0}" destId="{C79EC036-AAD0-44C4-B25B-70A9D13F77A4}" srcOrd="1" destOrd="0" presId="urn:microsoft.com/office/officeart/2005/8/layout/hList3"/>
    <dgm:cxn modelId="{9BD551FB-1C64-4498-87B3-21DBE94C313B}" type="presParOf" srcId="{316704FB-EDE2-46A8-8BDD-084AB553F5D0}" destId="{2D0379ED-A4C8-4C3C-9D91-530D64086B2A}" srcOrd="2" destOrd="0" presId="urn:microsoft.com/office/officeart/2005/8/layout/hList3"/>
    <dgm:cxn modelId="{A78462B8-C875-46E5-BD43-48655C086F53}" type="presParOf" srcId="{316704FB-EDE2-46A8-8BDD-084AB553F5D0}" destId="{C250E69A-224C-4270-B4FC-D277401A1521}" srcOrd="3" destOrd="0" presId="urn:microsoft.com/office/officeart/2005/8/layout/hList3"/>
    <dgm:cxn modelId="{2903951A-CB63-4B1B-B122-BCEAB95E7404}" type="presParOf" srcId="{316704FB-EDE2-46A8-8BDD-084AB553F5D0}" destId="{5391CAFC-D220-4A88-948B-BF912683B621}" srcOrd="4" destOrd="0" presId="urn:microsoft.com/office/officeart/2005/8/layout/hList3"/>
    <dgm:cxn modelId="{8C22DB15-B9A5-4595-AEC9-C1F6868E9468}" type="presParOf" srcId="{B01F2DA6-DA19-4695-BA11-B7565399F598}" destId="{B78CFAE5-C751-4361-8EAF-C32B97F97CEA}" srcOrd="2" destOrd="0" presId="urn:microsoft.com/office/officeart/2005/8/layout/h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D44D39-EE3F-4C72-BD47-82E0263C5C8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ru-RU"/>
        </a:p>
      </dgm:t>
    </dgm:pt>
    <dgm:pt modelId="{F32ADB95-077B-4B32-8865-1143FA526A56}">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94000">
              <a:schemeClr val="accent2">
                <a:lumMod val="67000"/>
              </a:schemeClr>
            </a:gs>
            <a:gs pos="48000">
              <a:schemeClr val="accent2">
                <a:lumMod val="97000"/>
                <a:lumOff val="3000"/>
              </a:schemeClr>
            </a:gs>
            <a:gs pos="85000">
              <a:schemeClr val="accent2">
                <a:lumMod val="60000"/>
                <a:lumOff val="40000"/>
              </a:schemeClr>
            </a:gs>
          </a:gsLst>
          <a:path path="rect">
            <a:fillToRect l="50000" t="50000" r="50000" b="50000"/>
          </a:path>
          <a:tileRect/>
        </a:gradFill>
        <a:ln w="38100">
          <a:solidFill>
            <a:schemeClr val="tx1"/>
          </a:solidFill>
        </a:ln>
      </dgm:spPr>
      <dgm:t>
        <a:bodyPr/>
        <a:lstStyle/>
        <a:p>
          <a:pPr algn="ctr"/>
          <a:r>
            <a:rPr lang="ru-RU" sz="3600" b="1" dirty="0" smtClean="0"/>
            <a:t>Системы дистанционного минирования (СДМ) </a:t>
          </a:r>
          <a:r>
            <a:rPr lang="ru-RU" sz="3600" dirty="0" smtClean="0"/>
            <a:t>включают</a:t>
          </a:r>
          <a:endParaRPr lang="ru-RU" sz="3600" dirty="0"/>
        </a:p>
      </dgm:t>
    </dgm:pt>
    <dgm:pt modelId="{B7A2CB05-036D-4C02-AC05-FCEB9A22995A}" type="parTrans" cxnId="{109DFAE1-A4D2-40CD-A308-E012D4CE9C84}">
      <dgm:prSet/>
      <dgm:spPr/>
      <dgm:t>
        <a:bodyPr/>
        <a:lstStyle/>
        <a:p>
          <a:endParaRPr lang="ru-RU"/>
        </a:p>
      </dgm:t>
    </dgm:pt>
    <dgm:pt modelId="{CA9439F2-EA4C-428C-9C45-79E040F952E7}" type="sibTrans" cxnId="{109DFAE1-A4D2-40CD-A308-E012D4CE9C84}">
      <dgm:prSet/>
      <dgm:spPr/>
      <dgm:t>
        <a:bodyPr/>
        <a:lstStyle/>
        <a:p>
          <a:endParaRPr lang="ru-RU"/>
        </a:p>
      </dgm:t>
    </dgm:pt>
    <dgm:pt modelId="{D0483338-3052-42BA-A763-DC55DFD98A87}">
      <dgm:prSet phldrT="[Текст]" custT="1">
        <dgm:style>
          <a:lnRef idx="0">
            <a:schemeClr val="accent4"/>
          </a:lnRef>
          <a:fillRef idx="3">
            <a:schemeClr val="accent4"/>
          </a:fillRef>
          <a:effectRef idx="3">
            <a:schemeClr val="accent4"/>
          </a:effectRef>
          <a:fontRef idx="minor">
            <a:schemeClr val="lt1"/>
          </a:fontRef>
        </dgm:style>
      </dgm:prSet>
      <dgm:spPr>
        <a:ln/>
      </dgm:spPr>
      <dgm:t>
        <a:bodyPr/>
        <a:lstStyle/>
        <a:p>
          <a:pPr marL="0" indent="0">
            <a:tabLst>
              <a:tab pos="1878013" algn="l"/>
            </a:tabLst>
          </a:pPr>
          <a:r>
            <a:rPr lang="ru-RU" sz="2800" b="1" dirty="0" smtClean="0"/>
            <a:t>Средство доставки мин</a:t>
          </a:r>
          <a:endParaRPr lang="ru-RU" sz="2800" b="1" dirty="0"/>
        </a:p>
      </dgm:t>
    </dgm:pt>
    <dgm:pt modelId="{C414FB73-BF1B-4B36-BACA-4B36E48A1954}" type="parTrans" cxnId="{57C947AF-5236-4DCD-AF13-C33F9B9DEEAE}">
      <dgm:prSet/>
      <dgm:spPr>
        <a:ln w="28575">
          <a:solidFill>
            <a:schemeClr val="tx1"/>
          </a:solidFill>
        </a:ln>
      </dgm:spPr>
      <dgm:t>
        <a:bodyPr/>
        <a:lstStyle/>
        <a:p>
          <a:endParaRPr lang="ru-RU"/>
        </a:p>
      </dgm:t>
    </dgm:pt>
    <dgm:pt modelId="{D810C534-161A-4DAB-841A-C81EF9978A9E}" type="sibTrans" cxnId="{57C947AF-5236-4DCD-AF13-C33F9B9DEEAE}">
      <dgm:prSet/>
      <dgm:spPr/>
      <dgm:t>
        <a:bodyPr/>
        <a:lstStyle/>
        <a:p>
          <a:endParaRPr lang="ru-RU"/>
        </a:p>
      </dgm:t>
    </dgm:pt>
    <dgm:pt modelId="{F3B69E62-5392-4144-ABE0-A616FEFBA6CB}">
      <dgm:prSet phldrT="[Текст]" custT="1">
        <dgm:style>
          <a:lnRef idx="0">
            <a:schemeClr val="accent4"/>
          </a:lnRef>
          <a:fillRef idx="3">
            <a:schemeClr val="accent4"/>
          </a:fillRef>
          <a:effectRef idx="3">
            <a:schemeClr val="accent4"/>
          </a:effectRef>
          <a:fontRef idx="minor">
            <a:schemeClr val="lt1"/>
          </a:fontRef>
        </dgm:style>
      </dgm:prSet>
      <dgm:spPr>
        <a:ln/>
      </dgm:spPr>
      <dgm:t>
        <a:bodyPr/>
        <a:lstStyle/>
        <a:p>
          <a:pPr>
            <a:tabLst>
              <a:tab pos="2155825" algn="l"/>
            </a:tabLst>
          </a:pPr>
          <a:r>
            <a:rPr lang="ru-RU" sz="2800" b="1" dirty="0" smtClean="0"/>
            <a:t>Кассеты (контейнеры) с минами</a:t>
          </a:r>
          <a:endParaRPr lang="ru-RU" sz="2800" b="1" dirty="0"/>
        </a:p>
      </dgm:t>
    </dgm:pt>
    <dgm:pt modelId="{3179342F-2EDE-4BC5-A662-7F752892BDE1}" type="parTrans" cxnId="{89FD0B6A-FDEC-4B77-8387-F08FCF1EAA41}">
      <dgm:prSet/>
      <dgm:spPr>
        <a:ln w="38100">
          <a:solidFill>
            <a:schemeClr val="tx1"/>
          </a:solidFill>
        </a:ln>
      </dgm:spPr>
      <dgm:t>
        <a:bodyPr/>
        <a:lstStyle/>
        <a:p>
          <a:endParaRPr lang="ru-RU"/>
        </a:p>
      </dgm:t>
    </dgm:pt>
    <dgm:pt modelId="{1C07BE06-8452-469A-A2A2-FF8152A9CF6D}" type="sibTrans" cxnId="{89FD0B6A-FDEC-4B77-8387-F08FCF1EAA41}">
      <dgm:prSet/>
      <dgm:spPr/>
      <dgm:t>
        <a:bodyPr/>
        <a:lstStyle/>
        <a:p>
          <a:endParaRPr lang="ru-RU"/>
        </a:p>
      </dgm:t>
    </dgm:pt>
    <dgm:pt modelId="{1A78EAF9-0673-42B4-80A8-A9A4BE768710}">
      <dgm:prSet custT="1">
        <dgm:style>
          <a:lnRef idx="0">
            <a:schemeClr val="accent4"/>
          </a:lnRef>
          <a:fillRef idx="3">
            <a:schemeClr val="accent4"/>
          </a:fillRef>
          <a:effectRef idx="3">
            <a:schemeClr val="accent4"/>
          </a:effectRef>
          <a:fontRef idx="minor">
            <a:schemeClr val="lt1"/>
          </a:fontRef>
        </dgm:style>
      </dgm:prSet>
      <dgm:spPr>
        <a:ln/>
      </dgm:spPr>
      <dgm:t>
        <a:bodyPr/>
        <a:lstStyle/>
        <a:p>
          <a:r>
            <a:rPr lang="ru-RU" sz="2800" b="1" dirty="0" smtClean="0"/>
            <a:t>Систему управления</a:t>
          </a:r>
          <a:endParaRPr lang="ru-RU" sz="2800" b="1" dirty="0"/>
        </a:p>
      </dgm:t>
    </dgm:pt>
    <dgm:pt modelId="{1D0AD8CA-2A34-40BF-A4E8-A9BC7A9E29E5}" type="parTrans" cxnId="{815D675A-1821-4A9D-88EA-14972F82E945}">
      <dgm:prSet/>
      <dgm:spPr>
        <a:ln w="28575"/>
      </dgm:spPr>
      <dgm:t>
        <a:bodyPr/>
        <a:lstStyle/>
        <a:p>
          <a:endParaRPr lang="ru-RU"/>
        </a:p>
      </dgm:t>
    </dgm:pt>
    <dgm:pt modelId="{3136C640-0DE6-4B80-8113-2B48D351C01C}" type="sibTrans" cxnId="{815D675A-1821-4A9D-88EA-14972F82E945}">
      <dgm:prSet/>
      <dgm:spPr/>
      <dgm:t>
        <a:bodyPr/>
        <a:lstStyle/>
        <a:p>
          <a:endParaRPr lang="ru-RU"/>
        </a:p>
      </dgm:t>
    </dgm:pt>
    <dgm:pt modelId="{A8C16181-BFA3-4596-A760-842C628D0018}">
      <dgm:prSet>
        <dgm:style>
          <a:lnRef idx="1">
            <a:schemeClr val="dk1"/>
          </a:lnRef>
          <a:fillRef idx="2">
            <a:schemeClr val="dk1"/>
          </a:fillRef>
          <a:effectRef idx="1">
            <a:schemeClr val="dk1"/>
          </a:effectRef>
          <a:fontRef idx="minor">
            <a:schemeClr val="dk1"/>
          </a:fontRef>
        </dgm:style>
      </dgm:prSet>
      <dgm:spPr/>
      <dgm:t>
        <a:bodyPr/>
        <a:lstStyle/>
        <a:p>
          <a:r>
            <a:rPr lang="ru-RU" b="1" dirty="0" smtClean="0"/>
            <a:t>самолет</a:t>
          </a:r>
          <a:endParaRPr lang="ru-RU" b="1" dirty="0"/>
        </a:p>
      </dgm:t>
    </dgm:pt>
    <dgm:pt modelId="{5902A608-5B21-4087-BF8C-3ED854A466CA}" type="parTrans" cxnId="{295BF8A1-1057-49F6-B8FB-66BB52D26A16}">
      <dgm:prSet/>
      <dgm:spPr/>
      <dgm:t>
        <a:bodyPr/>
        <a:lstStyle/>
        <a:p>
          <a:endParaRPr lang="ru-RU"/>
        </a:p>
      </dgm:t>
    </dgm:pt>
    <dgm:pt modelId="{BE1E58BC-0E33-43AA-A1E2-278CCE4DCE5E}" type="sibTrans" cxnId="{295BF8A1-1057-49F6-B8FB-66BB52D26A16}">
      <dgm:prSet/>
      <dgm:spPr/>
      <dgm:t>
        <a:bodyPr/>
        <a:lstStyle/>
        <a:p>
          <a:endParaRPr lang="ru-RU"/>
        </a:p>
      </dgm:t>
    </dgm:pt>
    <dgm:pt modelId="{563DBF58-DF34-4B48-B22B-157486AC46D4}">
      <dgm:prSet>
        <dgm:style>
          <a:lnRef idx="1">
            <a:schemeClr val="accent2"/>
          </a:lnRef>
          <a:fillRef idx="2">
            <a:schemeClr val="accent2"/>
          </a:fillRef>
          <a:effectRef idx="1">
            <a:schemeClr val="accent2"/>
          </a:effectRef>
          <a:fontRef idx="minor">
            <a:schemeClr val="dk1"/>
          </a:fontRef>
        </dgm:style>
      </dgm:prSet>
      <dgm:spPr/>
      <dgm:t>
        <a:bodyPr/>
        <a:lstStyle/>
        <a:p>
          <a:r>
            <a:rPr lang="ru-RU" b="1" dirty="0" smtClean="0"/>
            <a:t>вертолет</a:t>
          </a:r>
          <a:endParaRPr lang="ru-RU" b="1" dirty="0"/>
        </a:p>
      </dgm:t>
    </dgm:pt>
    <dgm:pt modelId="{B681736F-F835-4D85-837C-CA4340BEA7AD}" type="parTrans" cxnId="{D0EC2A35-99CD-4D6F-9027-25C8D4EDB658}">
      <dgm:prSet/>
      <dgm:spPr/>
      <dgm:t>
        <a:bodyPr/>
        <a:lstStyle/>
        <a:p>
          <a:endParaRPr lang="ru-RU"/>
        </a:p>
      </dgm:t>
    </dgm:pt>
    <dgm:pt modelId="{6E3C4DEE-6EF8-4FA2-A744-08C3A06837C2}" type="sibTrans" cxnId="{D0EC2A35-99CD-4D6F-9027-25C8D4EDB658}">
      <dgm:prSet/>
      <dgm:spPr/>
      <dgm:t>
        <a:bodyPr/>
        <a:lstStyle/>
        <a:p>
          <a:endParaRPr lang="ru-RU"/>
        </a:p>
      </dgm:t>
    </dgm:pt>
    <dgm:pt modelId="{F2D66DBA-C350-4A6B-9A34-CE4E939C7043}">
      <dgm:prSet>
        <dgm:style>
          <a:lnRef idx="1">
            <a:schemeClr val="accent3"/>
          </a:lnRef>
          <a:fillRef idx="2">
            <a:schemeClr val="accent3"/>
          </a:fillRef>
          <a:effectRef idx="1">
            <a:schemeClr val="accent3"/>
          </a:effectRef>
          <a:fontRef idx="minor">
            <a:schemeClr val="dk1"/>
          </a:fontRef>
        </dgm:style>
      </dgm:prSet>
      <dgm:spPr/>
      <dgm:t>
        <a:bodyPr/>
        <a:lstStyle/>
        <a:p>
          <a:r>
            <a:rPr lang="ru-RU" b="1" dirty="0" smtClean="0"/>
            <a:t>РСЗО</a:t>
          </a:r>
          <a:endParaRPr lang="ru-RU" b="1" dirty="0"/>
        </a:p>
      </dgm:t>
    </dgm:pt>
    <dgm:pt modelId="{A91821E4-FC82-4D7C-BBE9-97493D694102}" type="parTrans" cxnId="{719536F9-F330-4218-B929-0E4F0B39521F}">
      <dgm:prSet/>
      <dgm:spPr/>
      <dgm:t>
        <a:bodyPr/>
        <a:lstStyle/>
        <a:p>
          <a:endParaRPr lang="ru-RU"/>
        </a:p>
      </dgm:t>
    </dgm:pt>
    <dgm:pt modelId="{9E7711E9-3D85-497F-A007-09A77EBC1AAE}" type="sibTrans" cxnId="{719536F9-F330-4218-B929-0E4F0B39521F}">
      <dgm:prSet/>
      <dgm:spPr/>
      <dgm:t>
        <a:bodyPr/>
        <a:lstStyle/>
        <a:p>
          <a:endParaRPr lang="ru-RU"/>
        </a:p>
      </dgm:t>
    </dgm:pt>
    <dgm:pt modelId="{A14B01DB-B3C4-494A-9C55-318C0A52677D}">
      <dgm:prSet>
        <dgm:style>
          <a:lnRef idx="1">
            <a:schemeClr val="accent5"/>
          </a:lnRef>
          <a:fillRef idx="2">
            <a:schemeClr val="accent5"/>
          </a:fillRef>
          <a:effectRef idx="1">
            <a:schemeClr val="accent5"/>
          </a:effectRef>
          <a:fontRef idx="minor">
            <a:schemeClr val="dk1"/>
          </a:fontRef>
        </dgm:style>
      </dgm:prSet>
      <dgm:spPr/>
      <dgm:t>
        <a:bodyPr/>
        <a:lstStyle/>
        <a:p>
          <a:r>
            <a:rPr lang="ru-RU" b="1" dirty="0" smtClean="0"/>
            <a:t>Орудие</a:t>
          </a:r>
          <a:endParaRPr lang="ru-RU" b="1" dirty="0"/>
        </a:p>
      </dgm:t>
    </dgm:pt>
    <dgm:pt modelId="{F3E8962C-0B8D-4735-9C42-A727A84600E3}" type="parTrans" cxnId="{062FC6A8-3626-4458-8636-3EBBCA777C55}">
      <dgm:prSet/>
      <dgm:spPr/>
      <dgm:t>
        <a:bodyPr/>
        <a:lstStyle/>
        <a:p>
          <a:endParaRPr lang="ru-RU"/>
        </a:p>
      </dgm:t>
    </dgm:pt>
    <dgm:pt modelId="{1F615F17-D8BB-4B0B-8344-227B3A3C0C54}" type="sibTrans" cxnId="{062FC6A8-3626-4458-8636-3EBBCA777C55}">
      <dgm:prSet/>
      <dgm:spPr/>
      <dgm:t>
        <a:bodyPr/>
        <a:lstStyle/>
        <a:p>
          <a:endParaRPr lang="ru-RU"/>
        </a:p>
      </dgm:t>
    </dgm:pt>
    <dgm:pt modelId="{1707D483-6083-4EDE-9F19-2F637EC76C26}" type="pres">
      <dgm:prSet presAssocID="{B9D44D39-EE3F-4C72-BD47-82E0263C5C81}" presName="hierChild1" presStyleCnt="0">
        <dgm:presLayoutVars>
          <dgm:chPref val="1"/>
          <dgm:dir/>
          <dgm:animOne val="branch"/>
          <dgm:animLvl val="lvl"/>
          <dgm:resizeHandles/>
        </dgm:presLayoutVars>
      </dgm:prSet>
      <dgm:spPr/>
      <dgm:t>
        <a:bodyPr/>
        <a:lstStyle/>
        <a:p>
          <a:endParaRPr lang="ru-RU"/>
        </a:p>
      </dgm:t>
    </dgm:pt>
    <dgm:pt modelId="{ACEB528B-0051-41C7-AAB2-0F6BA94F0B33}" type="pres">
      <dgm:prSet presAssocID="{F32ADB95-077B-4B32-8865-1143FA526A56}" presName="hierRoot1" presStyleCnt="0"/>
      <dgm:spPr/>
    </dgm:pt>
    <dgm:pt modelId="{B6D22204-78FD-463D-862B-963B4B010E12}" type="pres">
      <dgm:prSet presAssocID="{F32ADB95-077B-4B32-8865-1143FA526A56}" presName="composite" presStyleCnt="0"/>
      <dgm:spPr/>
    </dgm:pt>
    <dgm:pt modelId="{F4E90466-1F33-4943-8B4D-9EA7B9530DEB}" type="pres">
      <dgm:prSet presAssocID="{F32ADB95-077B-4B32-8865-1143FA526A56}" presName="background" presStyleLbl="node0" presStyleIdx="0" presStyleCnt="1">
        <dgm:style>
          <a:lnRef idx="1">
            <a:schemeClr val="accent2"/>
          </a:lnRef>
          <a:fillRef idx="2">
            <a:schemeClr val="accent2"/>
          </a:fillRef>
          <a:effectRef idx="1">
            <a:schemeClr val="accent2"/>
          </a:effectRef>
          <a:fontRef idx="minor">
            <a:schemeClr val="dk1"/>
          </a:fontRef>
        </dgm:style>
      </dgm:prSet>
      <dgm:spPr>
        <a:ln/>
      </dgm:spPr>
      <dgm:t>
        <a:bodyPr/>
        <a:lstStyle/>
        <a:p>
          <a:endParaRPr lang="ru-RU"/>
        </a:p>
      </dgm:t>
    </dgm:pt>
    <dgm:pt modelId="{4AF739DC-976B-4FCC-B70B-5F5F4675BDAF}" type="pres">
      <dgm:prSet presAssocID="{F32ADB95-077B-4B32-8865-1143FA526A56}" presName="text" presStyleLbl="fgAcc0" presStyleIdx="0" presStyleCnt="1" custScaleX="319610" custScaleY="124910" custLinFactNeighborX="-98495" custLinFactNeighborY="-22325">
        <dgm:presLayoutVars>
          <dgm:chPref val="3"/>
        </dgm:presLayoutVars>
      </dgm:prSet>
      <dgm:spPr/>
      <dgm:t>
        <a:bodyPr/>
        <a:lstStyle/>
        <a:p>
          <a:endParaRPr lang="ru-RU"/>
        </a:p>
      </dgm:t>
    </dgm:pt>
    <dgm:pt modelId="{30C93B25-E525-4A7F-8883-E600F96DA8E1}" type="pres">
      <dgm:prSet presAssocID="{F32ADB95-077B-4B32-8865-1143FA526A56}" presName="hierChild2" presStyleCnt="0"/>
      <dgm:spPr/>
    </dgm:pt>
    <dgm:pt modelId="{D322B90B-BFEA-402C-AC62-C7B81586D4C1}" type="pres">
      <dgm:prSet presAssocID="{C414FB73-BF1B-4B36-BACA-4B36E48A1954}" presName="Name10" presStyleLbl="parChTrans1D2" presStyleIdx="0" presStyleCnt="3"/>
      <dgm:spPr/>
      <dgm:t>
        <a:bodyPr/>
        <a:lstStyle/>
        <a:p>
          <a:endParaRPr lang="ru-RU"/>
        </a:p>
      </dgm:t>
    </dgm:pt>
    <dgm:pt modelId="{A19310C9-8106-498D-99AF-D6A448752B75}" type="pres">
      <dgm:prSet presAssocID="{D0483338-3052-42BA-A763-DC55DFD98A87}" presName="hierRoot2" presStyleCnt="0"/>
      <dgm:spPr/>
    </dgm:pt>
    <dgm:pt modelId="{251BD166-1DC9-47CA-8E18-9148489E8649}" type="pres">
      <dgm:prSet presAssocID="{D0483338-3052-42BA-A763-DC55DFD98A87}" presName="composite2" presStyleCnt="0"/>
      <dgm:spPr/>
    </dgm:pt>
    <dgm:pt modelId="{74AD9C90-A04F-4E05-9588-5CAF59435B3A}" type="pres">
      <dgm:prSet presAssocID="{D0483338-3052-42BA-A763-DC55DFD98A87}" presName="background2" presStyleLbl="node2" presStyleIdx="0" presStyleCnt="3">
        <dgm:style>
          <a:lnRef idx="1">
            <a:schemeClr val="accent4"/>
          </a:lnRef>
          <a:fillRef idx="2">
            <a:schemeClr val="accent4"/>
          </a:fillRef>
          <a:effectRef idx="1">
            <a:schemeClr val="accent4"/>
          </a:effectRef>
          <a:fontRef idx="minor">
            <a:schemeClr val="dk1"/>
          </a:fontRef>
        </dgm:style>
      </dgm:prSet>
      <dgm:spPr>
        <a:ln/>
      </dgm:spPr>
      <dgm:t>
        <a:bodyPr/>
        <a:lstStyle/>
        <a:p>
          <a:endParaRPr lang="ru-RU"/>
        </a:p>
      </dgm:t>
    </dgm:pt>
    <dgm:pt modelId="{032FA660-8A3F-47F7-885A-7B206265ECC1}" type="pres">
      <dgm:prSet presAssocID="{D0483338-3052-42BA-A763-DC55DFD98A87}" presName="text2" presStyleLbl="fgAcc2" presStyleIdx="0" presStyleCnt="3" custScaleX="119760" custLinFactX="-41443" custLinFactNeighborX="-100000" custLinFactNeighborY="-7811">
        <dgm:presLayoutVars>
          <dgm:chPref val="3"/>
        </dgm:presLayoutVars>
      </dgm:prSet>
      <dgm:spPr/>
      <dgm:t>
        <a:bodyPr/>
        <a:lstStyle/>
        <a:p>
          <a:endParaRPr lang="ru-RU"/>
        </a:p>
      </dgm:t>
    </dgm:pt>
    <dgm:pt modelId="{752C77D2-13C5-44BA-86F8-52040B3E3819}" type="pres">
      <dgm:prSet presAssocID="{D0483338-3052-42BA-A763-DC55DFD98A87}" presName="hierChild3" presStyleCnt="0"/>
      <dgm:spPr/>
    </dgm:pt>
    <dgm:pt modelId="{E2C36F6B-03A2-486A-94C8-5C7F1E7F716C}" type="pres">
      <dgm:prSet presAssocID="{5902A608-5B21-4087-BF8C-3ED854A466CA}" presName="Name17" presStyleLbl="parChTrans1D3" presStyleIdx="0" presStyleCnt="4"/>
      <dgm:spPr/>
      <dgm:t>
        <a:bodyPr/>
        <a:lstStyle/>
        <a:p>
          <a:endParaRPr lang="ru-RU"/>
        </a:p>
      </dgm:t>
    </dgm:pt>
    <dgm:pt modelId="{7A031D40-F46F-4569-B4FD-284555D54B9A}" type="pres">
      <dgm:prSet presAssocID="{A8C16181-BFA3-4596-A760-842C628D0018}" presName="hierRoot3" presStyleCnt="0"/>
      <dgm:spPr/>
    </dgm:pt>
    <dgm:pt modelId="{7195DB3A-EF22-4E74-94AA-8494CE0276C6}" type="pres">
      <dgm:prSet presAssocID="{A8C16181-BFA3-4596-A760-842C628D0018}" presName="composite3" presStyleCnt="0"/>
      <dgm:spPr/>
    </dgm:pt>
    <dgm:pt modelId="{79632503-C58F-48D5-B598-9ADF5812CB9C}" type="pres">
      <dgm:prSet presAssocID="{A8C16181-BFA3-4596-A760-842C628D0018}" presName="background3" presStyleLbl="node3" presStyleIdx="0" presStyleCnt="4">
        <dgm:style>
          <a:lnRef idx="1">
            <a:schemeClr val="dk1"/>
          </a:lnRef>
          <a:fillRef idx="2">
            <a:schemeClr val="dk1"/>
          </a:fillRef>
          <a:effectRef idx="1">
            <a:schemeClr val="dk1"/>
          </a:effectRef>
          <a:fontRef idx="minor">
            <a:schemeClr val="dk1"/>
          </a:fontRef>
        </dgm:style>
      </dgm:prSet>
      <dgm:spPr/>
      <dgm:t>
        <a:bodyPr/>
        <a:lstStyle/>
        <a:p>
          <a:endParaRPr lang="ru-RU"/>
        </a:p>
      </dgm:t>
    </dgm:pt>
    <dgm:pt modelId="{9721A7D9-27F1-4285-B843-F869A2223833}" type="pres">
      <dgm:prSet presAssocID="{A8C16181-BFA3-4596-A760-842C628D0018}" presName="text3" presStyleLbl="fgAcc3" presStyleIdx="0" presStyleCnt="4">
        <dgm:presLayoutVars>
          <dgm:chPref val="3"/>
        </dgm:presLayoutVars>
      </dgm:prSet>
      <dgm:spPr/>
      <dgm:t>
        <a:bodyPr/>
        <a:lstStyle/>
        <a:p>
          <a:endParaRPr lang="ru-RU"/>
        </a:p>
      </dgm:t>
    </dgm:pt>
    <dgm:pt modelId="{F53B575B-1F1B-4DC1-A46F-59F44742B9F2}" type="pres">
      <dgm:prSet presAssocID="{A8C16181-BFA3-4596-A760-842C628D0018}" presName="hierChild4" presStyleCnt="0"/>
      <dgm:spPr/>
    </dgm:pt>
    <dgm:pt modelId="{DEA99D18-C04C-4D54-AF84-C7D1807D681E}" type="pres">
      <dgm:prSet presAssocID="{B681736F-F835-4D85-837C-CA4340BEA7AD}" presName="Name17" presStyleLbl="parChTrans1D3" presStyleIdx="1" presStyleCnt="4"/>
      <dgm:spPr/>
      <dgm:t>
        <a:bodyPr/>
        <a:lstStyle/>
        <a:p>
          <a:endParaRPr lang="ru-RU"/>
        </a:p>
      </dgm:t>
    </dgm:pt>
    <dgm:pt modelId="{ECEAC998-E988-4F77-839A-77AF8B78ACBB}" type="pres">
      <dgm:prSet presAssocID="{563DBF58-DF34-4B48-B22B-157486AC46D4}" presName="hierRoot3" presStyleCnt="0"/>
      <dgm:spPr/>
    </dgm:pt>
    <dgm:pt modelId="{A15A849F-B847-4951-982A-735AAD9A2904}" type="pres">
      <dgm:prSet presAssocID="{563DBF58-DF34-4B48-B22B-157486AC46D4}" presName="composite3" presStyleCnt="0"/>
      <dgm:spPr/>
    </dgm:pt>
    <dgm:pt modelId="{A71501BE-B696-48E3-84F2-BCF738123CE4}" type="pres">
      <dgm:prSet presAssocID="{563DBF58-DF34-4B48-B22B-157486AC46D4}" presName="background3" presStyleLbl="node3" presStyleIdx="1" presStyleCnt="4">
        <dgm:style>
          <a:lnRef idx="1">
            <a:schemeClr val="accent2"/>
          </a:lnRef>
          <a:fillRef idx="2">
            <a:schemeClr val="accent2"/>
          </a:fillRef>
          <a:effectRef idx="1">
            <a:schemeClr val="accent2"/>
          </a:effectRef>
          <a:fontRef idx="minor">
            <a:schemeClr val="dk1"/>
          </a:fontRef>
        </dgm:style>
      </dgm:prSet>
      <dgm:spPr/>
      <dgm:t>
        <a:bodyPr/>
        <a:lstStyle/>
        <a:p>
          <a:endParaRPr lang="ru-RU"/>
        </a:p>
      </dgm:t>
    </dgm:pt>
    <dgm:pt modelId="{F2991802-9D02-4BF1-B0CF-332E22258228}" type="pres">
      <dgm:prSet presAssocID="{563DBF58-DF34-4B48-B22B-157486AC46D4}" presName="text3" presStyleLbl="fgAcc3" presStyleIdx="1" presStyleCnt="4">
        <dgm:presLayoutVars>
          <dgm:chPref val="3"/>
        </dgm:presLayoutVars>
      </dgm:prSet>
      <dgm:spPr/>
      <dgm:t>
        <a:bodyPr/>
        <a:lstStyle/>
        <a:p>
          <a:endParaRPr lang="ru-RU"/>
        </a:p>
      </dgm:t>
    </dgm:pt>
    <dgm:pt modelId="{2CDA9554-42B0-4D0B-9069-773F32F16781}" type="pres">
      <dgm:prSet presAssocID="{563DBF58-DF34-4B48-B22B-157486AC46D4}" presName="hierChild4" presStyleCnt="0"/>
      <dgm:spPr/>
    </dgm:pt>
    <dgm:pt modelId="{EF258F05-FBBC-45C1-984F-DBA649AE7B92}" type="pres">
      <dgm:prSet presAssocID="{A91821E4-FC82-4D7C-BBE9-97493D694102}" presName="Name17" presStyleLbl="parChTrans1D3" presStyleIdx="2" presStyleCnt="4"/>
      <dgm:spPr/>
      <dgm:t>
        <a:bodyPr/>
        <a:lstStyle/>
        <a:p>
          <a:endParaRPr lang="ru-RU"/>
        </a:p>
      </dgm:t>
    </dgm:pt>
    <dgm:pt modelId="{7797CA26-5E6F-496A-8684-8727DE7DE431}" type="pres">
      <dgm:prSet presAssocID="{F2D66DBA-C350-4A6B-9A34-CE4E939C7043}" presName="hierRoot3" presStyleCnt="0"/>
      <dgm:spPr/>
    </dgm:pt>
    <dgm:pt modelId="{E99FBA7A-08EF-4EC7-896B-0E0CAFC4990B}" type="pres">
      <dgm:prSet presAssocID="{F2D66DBA-C350-4A6B-9A34-CE4E939C7043}" presName="composite3" presStyleCnt="0"/>
      <dgm:spPr/>
    </dgm:pt>
    <dgm:pt modelId="{F4B78A14-565E-42E8-8134-26F54FA5D95D}" type="pres">
      <dgm:prSet presAssocID="{F2D66DBA-C350-4A6B-9A34-CE4E939C7043}" presName="background3" presStyleLbl="node3" presStyleIdx="2" presStyleCnt="4">
        <dgm:style>
          <a:lnRef idx="1">
            <a:schemeClr val="accent3"/>
          </a:lnRef>
          <a:fillRef idx="2">
            <a:schemeClr val="accent3"/>
          </a:fillRef>
          <a:effectRef idx="1">
            <a:schemeClr val="accent3"/>
          </a:effectRef>
          <a:fontRef idx="minor">
            <a:schemeClr val="dk1"/>
          </a:fontRef>
        </dgm:style>
      </dgm:prSet>
      <dgm:spPr/>
      <dgm:t>
        <a:bodyPr/>
        <a:lstStyle/>
        <a:p>
          <a:endParaRPr lang="ru-RU"/>
        </a:p>
      </dgm:t>
    </dgm:pt>
    <dgm:pt modelId="{ECAFAEB4-0F84-48DB-A25A-D964998CF71A}" type="pres">
      <dgm:prSet presAssocID="{F2D66DBA-C350-4A6B-9A34-CE4E939C7043}" presName="text3" presStyleLbl="fgAcc3" presStyleIdx="2" presStyleCnt="4">
        <dgm:presLayoutVars>
          <dgm:chPref val="3"/>
        </dgm:presLayoutVars>
      </dgm:prSet>
      <dgm:spPr/>
      <dgm:t>
        <a:bodyPr/>
        <a:lstStyle/>
        <a:p>
          <a:endParaRPr lang="ru-RU"/>
        </a:p>
      </dgm:t>
    </dgm:pt>
    <dgm:pt modelId="{B2262284-C8D7-4403-B8B8-B78D338D4076}" type="pres">
      <dgm:prSet presAssocID="{F2D66DBA-C350-4A6B-9A34-CE4E939C7043}" presName="hierChild4" presStyleCnt="0"/>
      <dgm:spPr/>
    </dgm:pt>
    <dgm:pt modelId="{C1C234E3-7D2A-478E-820D-E0682678E45C}" type="pres">
      <dgm:prSet presAssocID="{F3E8962C-0B8D-4735-9C42-A727A84600E3}" presName="Name17" presStyleLbl="parChTrans1D3" presStyleIdx="3" presStyleCnt="4"/>
      <dgm:spPr/>
      <dgm:t>
        <a:bodyPr/>
        <a:lstStyle/>
        <a:p>
          <a:endParaRPr lang="ru-RU"/>
        </a:p>
      </dgm:t>
    </dgm:pt>
    <dgm:pt modelId="{40839D2F-722B-482D-B114-AC02B1A2401D}" type="pres">
      <dgm:prSet presAssocID="{A14B01DB-B3C4-494A-9C55-318C0A52677D}" presName="hierRoot3" presStyleCnt="0"/>
      <dgm:spPr/>
    </dgm:pt>
    <dgm:pt modelId="{7A2BC436-5EF9-440A-8269-99B1E92AA53F}" type="pres">
      <dgm:prSet presAssocID="{A14B01DB-B3C4-494A-9C55-318C0A52677D}" presName="composite3" presStyleCnt="0"/>
      <dgm:spPr/>
    </dgm:pt>
    <dgm:pt modelId="{4395CD22-AAB4-4968-8615-579CB0C83CE8}" type="pres">
      <dgm:prSet presAssocID="{A14B01DB-B3C4-494A-9C55-318C0A52677D}" presName="background3" presStyleLbl="node3" presStyleIdx="3" presStyleCnt="4">
        <dgm:style>
          <a:lnRef idx="1">
            <a:schemeClr val="accent5"/>
          </a:lnRef>
          <a:fillRef idx="2">
            <a:schemeClr val="accent5"/>
          </a:fillRef>
          <a:effectRef idx="1">
            <a:schemeClr val="accent5"/>
          </a:effectRef>
          <a:fontRef idx="minor">
            <a:schemeClr val="dk1"/>
          </a:fontRef>
        </dgm:style>
      </dgm:prSet>
      <dgm:spPr/>
      <dgm:t>
        <a:bodyPr/>
        <a:lstStyle/>
        <a:p>
          <a:endParaRPr lang="ru-RU"/>
        </a:p>
      </dgm:t>
    </dgm:pt>
    <dgm:pt modelId="{24F4AE4A-782A-4BE1-9EA0-71947CBE7318}" type="pres">
      <dgm:prSet presAssocID="{A14B01DB-B3C4-494A-9C55-318C0A52677D}" presName="text3" presStyleLbl="fgAcc3" presStyleIdx="3" presStyleCnt="4">
        <dgm:presLayoutVars>
          <dgm:chPref val="3"/>
        </dgm:presLayoutVars>
      </dgm:prSet>
      <dgm:spPr/>
      <dgm:t>
        <a:bodyPr/>
        <a:lstStyle/>
        <a:p>
          <a:endParaRPr lang="ru-RU"/>
        </a:p>
      </dgm:t>
    </dgm:pt>
    <dgm:pt modelId="{8B7A72D9-30C5-412A-92C7-90E66F8B6922}" type="pres">
      <dgm:prSet presAssocID="{A14B01DB-B3C4-494A-9C55-318C0A52677D}" presName="hierChild4" presStyleCnt="0"/>
      <dgm:spPr/>
    </dgm:pt>
    <dgm:pt modelId="{9C5F75F4-2BDB-4980-9DD5-840D9070B7B6}" type="pres">
      <dgm:prSet presAssocID="{3179342F-2EDE-4BC5-A662-7F752892BDE1}" presName="Name10" presStyleLbl="parChTrans1D2" presStyleIdx="1" presStyleCnt="3"/>
      <dgm:spPr/>
      <dgm:t>
        <a:bodyPr/>
        <a:lstStyle/>
        <a:p>
          <a:endParaRPr lang="ru-RU"/>
        </a:p>
      </dgm:t>
    </dgm:pt>
    <dgm:pt modelId="{D0966688-94AD-4BD3-A75D-C977D6A79676}" type="pres">
      <dgm:prSet presAssocID="{F3B69E62-5392-4144-ABE0-A616FEFBA6CB}" presName="hierRoot2" presStyleCnt="0"/>
      <dgm:spPr/>
    </dgm:pt>
    <dgm:pt modelId="{DB2A150A-1862-4DC9-A113-76776206D116}" type="pres">
      <dgm:prSet presAssocID="{F3B69E62-5392-4144-ABE0-A616FEFBA6CB}" presName="composite2" presStyleCnt="0"/>
      <dgm:spPr/>
    </dgm:pt>
    <dgm:pt modelId="{2EA6CEC8-CA44-446D-B2AC-BCF41B0AD782}" type="pres">
      <dgm:prSet presAssocID="{F3B69E62-5392-4144-ABE0-A616FEFBA6CB}" presName="background2" presStyleLbl="node2" presStyleIdx="1" presStyleCnt="3">
        <dgm:style>
          <a:lnRef idx="1">
            <a:schemeClr val="accent4"/>
          </a:lnRef>
          <a:fillRef idx="2">
            <a:schemeClr val="accent4"/>
          </a:fillRef>
          <a:effectRef idx="1">
            <a:schemeClr val="accent4"/>
          </a:effectRef>
          <a:fontRef idx="minor">
            <a:schemeClr val="dk1"/>
          </a:fontRef>
        </dgm:style>
      </dgm:prSet>
      <dgm:spPr/>
      <dgm:t>
        <a:bodyPr/>
        <a:lstStyle/>
        <a:p>
          <a:endParaRPr lang="ru-RU"/>
        </a:p>
      </dgm:t>
    </dgm:pt>
    <dgm:pt modelId="{40D470E7-5E9C-4233-BEA5-7002BF79B507}" type="pres">
      <dgm:prSet presAssocID="{F3B69E62-5392-4144-ABE0-A616FEFBA6CB}" presName="text2" presStyleLbl="fgAcc2" presStyleIdx="1" presStyleCnt="3" custScaleX="128106" custLinFactX="-15401" custLinFactNeighborX="-100000" custLinFactNeighborY="-7811">
        <dgm:presLayoutVars>
          <dgm:chPref val="3"/>
        </dgm:presLayoutVars>
      </dgm:prSet>
      <dgm:spPr/>
      <dgm:t>
        <a:bodyPr/>
        <a:lstStyle/>
        <a:p>
          <a:endParaRPr lang="ru-RU"/>
        </a:p>
      </dgm:t>
    </dgm:pt>
    <dgm:pt modelId="{B8820B9D-0B69-49E2-96A4-725CF6A2B19C}" type="pres">
      <dgm:prSet presAssocID="{F3B69E62-5392-4144-ABE0-A616FEFBA6CB}" presName="hierChild3" presStyleCnt="0"/>
      <dgm:spPr/>
    </dgm:pt>
    <dgm:pt modelId="{262B1589-16C3-459E-98CC-A09F18770ABE}" type="pres">
      <dgm:prSet presAssocID="{1D0AD8CA-2A34-40BF-A4E8-A9BC7A9E29E5}" presName="Name10" presStyleLbl="parChTrans1D2" presStyleIdx="2" presStyleCnt="3"/>
      <dgm:spPr/>
      <dgm:t>
        <a:bodyPr/>
        <a:lstStyle/>
        <a:p>
          <a:endParaRPr lang="ru-RU"/>
        </a:p>
      </dgm:t>
    </dgm:pt>
    <dgm:pt modelId="{3661FCBC-DB53-4857-8111-807F3FD3E3B0}" type="pres">
      <dgm:prSet presAssocID="{1A78EAF9-0673-42B4-80A8-A9A4BE768710}" presName="hierRoot2" presStyleCnt="0"/>
      <dgm:spPr/>
    </dgm:pt>
    <dgm:pt modelId="{347A3FC6-F019-4186-B7CD-8AB569334F44}" type="pres">
      <dgm:prSet presAssocID="{1A78EAF9-0673-42B4-80A8-A9A4BE768710}" presName="composite2" presStyleCnt="0"/>
      <dgm:spPr/>
    </dgm:pt>
    <dgm:pt modelId="{050203F8-866E-49DD-8F3D-9BF5503FF741}" type="pres">
      <dgm:prSet presAssocID="{1A78EAF9-0673-42B4-80A8-A9A4BE768710}" presName="background2" presStyleLbl="node2" presStyleIdx="2" presStyleCnt="3">
        <dgm:style>
          <a:lnRef idx="1">
            <a:schemeClr val="accent4"/>
          </a:lnRef>
          <a:fillRef idx="2">
            <a:schemeClr val="accent4"/>
          </a:fillRef>
          <a:effectRef idx="1">
            <a:schemeClr val="accent4"/>
          </a:effectRef>
          <a:fontRef idx="minor">
            <a:schemeClr val="dk1"/>
          </a:fontRef>
        </dgm:style>
      </dgm:prSet>
      <dgm:spPr>
        <a:ln/>
      </dgm:spPr>
      <dgm:t>
        <a:bodyPr/>
        <a:lstStyle/>
        <a:p>
          <a:endParaRPr lang="ru-RU"/>
        </a:p>
      </dgm:t>
    </dgm:pt>
    <dgm:pt modelId="{63669C24-8F94-491D-A725-DD0DDECE594F}" type="pres">
      <dgm:prSet presAssocID="{1A78EAF9-0673-42B4-80A8-A9A4BE768710}" presName="text2" presStyleLbl="fgAcc2" presStyleIdx="2" presStyleCnt="3" custScaleX="121074" custLinFactNeighborX="-50657" custLinFactNeighborY="-18395">
        <dgm:presLayoutVars>
          <dgm:chPref val="3"/>
        </dgm:presLayoutVars>
      </dgm:prSet>
      <dgm:spPr/>
      <dgm:t>
        <a:bodyPr/>
        <a:lstStyle/>
        <a:p>
          <a:endParaRPr lang="ru-RU"/>
        </a:p>
      </dgm:t>
    </dgm:pt>
    <dgm:pt modelId="{25B1A446-69C9-4E96-BF0C-B68488B3E9B4}" type="pres">
      <dgm:prSet presAssocID="{1A78EAF9-0673-42B4-80A8-A9A4BE768710}" presName="hierChild3" presStyleCnt="0"/>
      <dgm:spPr/>
    </dgm:pt>
  </dgm:ptLst>
  <dgm:cxnLst>
    <dgm:cxn modelId="{78441097-6545-4321-9774-E188242FEAA5}" type="presOf" srcId="{D0483338-3052-42BA-A763-DC55DFD98A87}" destId="{032FA660-8A3F-47F7-885A-7B206265ECC1}" srcOrd="0" destOrd="0" presId="urn:microsoft.com/office/officeart/2005/8/layout/hierarchy1"/>
    <dgm:cxn modelId="{109DFAE1-A4D2-40CD-A308-E012D4CE9C84}" srcId="{B9D44D39-EE3F-4C72-BD47-82E0263C5C81}" destId="{F32ADB95-077B-4B32-8865-1143FA526A56}" srcOrd="0" destOrd="0" parTransId="{B7A2CB05-036D-4C02-AC05-FCEB9A22995A}" sibTransId="{CA9439F2-EA4C-428C-9C45-79E040F952E7}"/>
    <dgm:cxn modelId="{42E5951B-A8AE-4157-BA15-DF5D6201313A}" type="presOf" srcId="{F32ADB95-077B-4B32-8865-1143FA526A56}" destId="{4AF739DC-976B-4FCC-B70B-5F5F4675BDAF}" srcOrd="0" destOrd="0" presId="urn:microsoft.com/office/officeart/2005/8/layout/hierarchy1"/>
    <dgm:cxn modelId="{73DFB105-93E4-44FD-A7D7-4C6DEB007194}" type="presOf" srcId="{A91821E4-FC82-4D7C-BBE9-97493D694102}" destId="{EF258F05-FBBC-45C1-984F-DBA649AE7B92}" srcOrd="0" destOrd="0" presId="urn:microsoft.com/office/officeart/2005/8/layout/hierarchy1"/>
    <dgm:cxn modelId="{D0EC2A35-99CD-4D6F-9027-25C8D4EDB658}" srcId="{D0483338-3052-42BA-A763-DC55DFD98A87}" destId="{563DBF58-DF34-4B48-B22B-157486AC46D4}" srcOrd="1" destOrd="0" parTransId="{B681736F-F835-4D85-837C-CA4340BEA7AD}" sibTransId="{6E3C4DEE-6EF8-4FA2-A744-08C3A06837C2}"/>
    <dgm:cxn modelId="{D991656B-EEBD-43D3-9A2D-A73B2805E439}" type="presOf" srcId="{B681736F-F835-4D85-837C-CA4340BEA7AD}" destId="{DEA99D18-C04C-4D54-AF84-C7D1807D681E}" srcOrd="0" destOrd="0" presId="urn:microsoft.com/office/officeart/2005/8/layout/hierarchy1"/>
    <dgm:cxn modelId="{4860C554-617A-4189-A46F-08C03301A996}" type="presOf" srcId="{F3B69E62-5392-4144-ABE0-A616FEFBA6CB}" destId="{40D470E7-5E9C-4233-BEA5-7002BF79B507}" srcOrd="0" destOrd="0" presId="urn:microsoft.com/office/officeart/2005/8/layout/hierarchy1"/>
    <dgm:cxn modelId="{6D708FD6-8398-4F9E-96A9-0F21F50FB854}" type="presOf" srcId="{563DBF58-DF34-4B48-B22B-157486AC46D4}" destId="{F2991802-9D02-4BF1-B0CF-332E22258228}" srcOrd="0" destOrd="0" presId="urn:microsoft.com/office/officeart/2005/8/layout/hierarchy1"/>
    <dgm:cxn modelId="{719536F9-F330-4218-B929-0E4F0B39521F}" srcId="{D0483338-3052-42BA-A763-DC55DFD98A87}" destId="{F2D66DBA-C350-4A6B-9A34-CE4E939C7043}" srcOrd="2" destOrd="0" parTransId="{A91821E4-FC82-4D7C-BBE9-97493D694102}" sibTransId="{9E7711E9-3D85-497F-A007-09A77EBC1AAE}"/>
    <dgm:cxn modelId="{473245C4-D000-408B-980A-2804B3CE17AA}" type="presOf" srcId="{F2D66DBA-C350-4A6B-9A34-CE4E939C7043}" destId="{ECAFAEB4-0F84-48DB-A25A-D964998CF71A}" srcOrd="0" destOrd="0" presId="urn:microsoft.com/office/officeart/2005/8/layout/hierarchy1"/>
    <dgm:cxn modelId="{0FF45665-6ED9-4255-95DB-DADE1B4932E1}" type="presOf" srcId="{A8C16181-BFA3-4596-A760-842C628D0018}" destId="{9721A7D9-27F1-4285-B843-F869A2223833}" srcOrd="0" destOrd="0" presId="urn:microsoft.com/office/officeart/2005/8/layout/hierarchy1"/>
    <dgm:cxn modelId="{39635251-7A8A-4D77-980B-6A72D15550D9}" type="presOf" srcId="{B9D44D39-EE3F-4C72-BD47-82E0263C5C81}" destId="{1707D483-6083-4EDE-9F19-2F637EC76C26}" srcOrd="0" destOrd="0" presId="urn:microsoft.com/office/officeart/2005/8/layout/hierarchy1"/>
    <dgm:cxn modelId="{815D675A-1821-4A9D-88EA-14972F82E945}" srcId="{F32ADB95-077B-4B32-8865-1143FA526A56}" destId="{1A78EAF9-0673-42B4-80A8-A9A4BE768710}" srcOrd="2" destOrd="0" parTransId="{1D0AD8CA-2A34-40BF-A4E8-A9BC7A9E29E5}" sibTransId="{3136C640-0DE6-4B80-8113-2B48D351C01C}"/>
    <dgm:cxn modelId="{15BB3446-5536-461A-BBB1-429E6B6EB9C4}" type="presOf" srcId="{3179342F-2EDE-4BC5-A662-7F752892BDE1}" destId="{9C5F75F4-2BDB-4980-9DD5-840D9070B7B6}" srcOrd="0" destOrd="0" presId="urn:microsoft.com/office/officeart/2005/8/layout/hierarchy1"/>
    <dgm:cxn modelId="{062FC6A8-3626-4458-8636-3EBBCA777C55}" srcId="{D0483338-3052-42BA-A763-DC55DFD98A87}" destId="{A14B01DB-B3C4-494A-9C55-318C0A52677D}" srcOrd="3" destOrd="0" parTransId="{F3E8962C-0B8D-4735-9C42-A727A84600E3}" sibTransId="{1F615F17-D8BB-4B0B-8344-227B3A3C0C54}"/>
    <dgm:cxn modelId="{89FD0B6A-FDEC-4B77-8387-F08FCF1EAA41}" srcId="{F32ADB95-077B-4B32-8865-1143FA526A56}" destId="{F3B69E62-5392-4144-ABE0-A616FEFBA6CB}" srcOrd="1" destOrd="0" parTransId="{3179342F-2EDE-4BC5-A662-7F752892BDE1}" sibTransId="{1C07BE06-8452-469A-A2A2-FF8152A9CF6D}"/>
    <dgm:cxn modelId="{43E4C640-9B36-4A07-8C7F-8CEB9A991B91}" type="presOf" srcId="{1D0AD8CA-2A34-40BF-A4E8-A9BC7A9E29E5}" destId="{262B1589-16C3-459E-98CC-A09F18770ABE}" srcOrd="0" destOrd="0" presId="urn:microsoft.com/office/officeart/2005/8/layout/hierarchy1"/>
    <dgm:cxn modelId="{26DF1388-85DB-4C12-9525-0B5566006290}" type="presOf" srcId="{5902A608-5B21-4087-BF8C-3ED854A466CA}" destId="{E2C36F6B-03A2-486A-94C8-5C7F1E7F716C}" srcOrd="0" destOrd="0" presId="urn:microsoft.com/office/officeart/2005/8/layout/hierarchy1"/>
    <dgm:cxn modelId="{DE862B9B-8942-4740-BFD8-076377CD847A}" type="presOf" srcId="{1A78EAF9-0673-42B4-80A8-A9A4BE768710}" destId="{63669C24-8F94-491D-A725-DD0DDECE594F}" srcOrd="0" destOrd="0" presId="urn:microsoft.com/office/officeart/2005/8/layout/hierarchy1"/>
    <dgm:cxn modelId="{0B482706-D3E3-41BA-9F49-99E9B3E6A197}" type="presOf" srcId="{A14B01DB-B3C4-494A-9C55-318C0A52677D}" destId="{24F4AE4A-782A-4BE1-9EA0-71947CBE7318}" srcOrd="0" destOrd="0" presId="urn:microsoft.com/office/officeart/2005/8/layout/hierarchy1"/>
    <dgm:cxn modelId="{295BF8A1-1057-49F6-B8FB-66BB52D26A16}" srcId="{D0483338-3052-42BA-A763-DC55DFD98A87}" destId="{A8C16181-BFA3-4596-A760-842C628D0018}" srcOrd="0" destOrd="0" parTransId="{5902A608-5B21-4087-BF8C-3ED854A466CA}" sibTransId="{BE1E58BC-0E33-43AA-A1E2-278CCE4DCE5E}"/>
    <dgm:cxn modelId="{57C947AF-5236-4DCD-AF13-C33F9B9DEEAE}" srcId="{F32ADB95-077B-4B32-8865-1143FA526A56}" destId="{D0483338-3052-42BA-A763-DC55DFD98A87}" srcOrd="0" destOrd="0" parTransId="{C414FB73-BF1B-4B36-BACA-4B36E48A1954}" sibTransId="{D810C534-161A-4DAB-841A-C81EF9978A9E}"/>
    <dgm:cxn modelId="{2199EC96-0739-439F-B98F-AE555EC0EAEC}" type="presOf" srcId="{C414FB73-BF1B-4B36-BACA-4B36E48A1954}" destId="{D322B90B-BFEA-402C-AC62-C7B81586D4C1}" srcOrd="0" destOrd="0" presId="urn:microsoft.com/office/officeart/2005/8/layout/hierarchy1"/>
    <dgm:cxn modelId="{B9914EC2-28D0-4F79-99F6-BD540B238AA1}" type="presOf" srcId="{F3E8962C-0B8D-4735-9C42-A727A84600E3}" destId="{C1C234E3-7D2A-478E-820D-E0682678E45C}" srcOrd="0" destOrd="0" presId="urn:microsoft.com/office/officeart/2005/8/layout/hierarchy1"/>
    <dgm:cxn modelId="{0F6AABE4-FACB-4BD5-90D2-D2AFCF1952A4}" type="presParOf" srcId="{1707D483-6083-4EDE-9F19-2F637EC76C26}" destId="{ACEB528B-0051-41C7-AAB2-0F6BA94F0B33}" srcOrd="0" destOrd="0" presId="urn:microsoft.com/office/officeart/2005/8/layout/hierarchy1"/>
    <dgm:cxn modelId="{1D7F2EA4-D605-4D04-A864-ADC07BD22F65}" type="presParOf" srcId="{ACEB528B-0051-41C7-AAB2-0F6BA94F0B33}" destId="{B6D22204-78FD-463D-862B-963B4B010E12}" srcOrd="0" destOrd="0" presId="urn:microsoft.com/office/officeart/2005/8/layout/hierarchy1"/>
    <dgm:cxn modelId="{6B78DBC6-1F54-482F-A89B-7B1CE1D8114A}" type="presParOf" srcId="{B6D22204-78FD-463D-862B-963B4B010E12}" destId="{F4E90466-1F33-4943-8B4D-9EA7B9530DEB}" srcOrd="0" destOrd="0" presId="urn:microsoft.com/office/officeart/2005/8/layout/hierarchy1"/>
    <dgm:cxn modelId="{43AB1E40-E2A5-4985-8498-EE8E84F50572}" type="presParOf" srcId="{B6D22204-78FD-463D-862B-963B4B010E12}" destId="{4AF739DC-976B-4FCC-B70B-5F5F4675BDAF}" srcOrd="1" destOrd="0" presId="urn:microsoft.com/office/officeart/2005/8/layout/hierarchy1"/>
    <dgm:cxn modelId="{E147FC15-9A82-4845-A87B-A20C79423A3B}" type="presParOf" srcId="{ACEB528B-0051-41C7-AAB2-0F6BA94F0B33}" destId="{30C93B25-E525-4A7F-8883-E600F96DA8E1}" srcOrd="1" destOrd="0" presId="urn:microsoft.com/office/officeart/2005/8/layout/hierarchy1"/>
    <dgm:cxn modelId="{55A58D71-B42D-4F32-BB24-E54BBC35A038}" type="presParOf" srcId="{30C93B25-E525-4A7F-8883-E600F96DA8E1}" destId="{D322B90B-BFEA-402C-AC62-C7B81586D4C1}" srcOrd="0" destOrd="0" presId="urn:microsoft.com/office/officeart/2005/8/layout/hierarchy1"/>
    <dgm:cxn modelId="{F98FE9C0-EC20-4F2A-B7E4-EE389F09D2C4}" type="presParOf" srcId="{30C93B25-E525-4A7F-8883-E600F96DA8E1}" destId="{A19310C9-8106-498D-99AF-D6A448752B75}" srcOrd="1" destOrd="0" presId="urn:microsoft.com/office/officeart/2005/8/layout/hierarchy1"/>
    <dgm:cxn modelId="{F3D4BB31-429D-46B6-9E71-3277448820CD}" type="presParOf" srcId="{A19310C9-8106-498D-99AF-D6A448752B75}" destId="{251BD166-1DC9-47CA-8E18-9148489E8649}" srcOrd="0" destOrd="0" presId="urn:microsoft.com/office/officeart/2005/8/layout/hierarchy1"/>
    <dgm:cxn modelId="{6D918223-7FAF-42C0-B13C-F7F0B93CA948}" type="presParOf" srcId="{251BD166-1DC9-47CA-8E18-9148489E8649}" destId="{74AD9C90-A04F-4E05-9588-5CAF59435B3A}" srcOrd="0" destOrd="0" presId="urn:microsoft.com/office/officeart/2005/8/layout/hierarchy1"/>
    <dgm:cxn modelId="{E2A957FD-6C6F-4799-8C60-EF265912929A}" type="presParOf" srcId="{251BD166-1DC9-47CA-8E18-9148489E8649}" destId="{032FA660-8A3F-47F7-885A-7B206265ECC1}" srcOrd="1" destOrd="0" presId="urn:microsoft.com/office/officeart/2005/8/layout/hierarchy1"/>
    <dgm:cxn modelId="{13CCC955-EA41-4C9E-ACF7-CA681E9C6FB6}" type="presParOf" srcId="{A19310C9-8106-498D-99AF-D6A448752B75}" destId="{752C77D2-13C5-44BA-86F8-52040B3E3819}" srcOrd="1" destOrd="0" presId="urn:microsoft.com/office/officeart/2005/8/layout/hierarchy1"/>
    <dgm:cxn modelId="{C2F55D57-7828-411F-80CD-55B6550E3287}" type="presParOf" srcId="{752C77D2-13C5-44BA-86F8-52040B3E3819}" destId="{E2C36F6B-03A2-486A-94C8-5C7F1E7F716C}" srcOrd="0" destOrd="0" presId="urn:microsoft.com/office/officeart/2005/8/layout/hierarchy1"/>
    <dgm:cxn modelId="{59B37816-1FBC-4CCF-82AC-66314DD2FFEB}" type="presParOf" srcId="{752C77D2-13C5-44BA-86F8-52040B3E3819}" destId="{7A031D40-F46F-4569-B4FD-284555D54B9A}" srcOrd="1" destOrd="0" presId="urn:microsoft.com/office/officeart/2005/8/layout/hierarchy1"/>
    <dgm:cxn modelId="{E0A379CB-73F7-4449-86B9-9733AA694267}" type="presParOf" srcId="{7A031D40-F46F-4569-B4FD-284555D54B9A}" destId="{7195DB3A-EF22-4E74-94AA-8494CE0276C6}" srcOrd="0" destOrd="0" presId="urn:microsoft.com/office/officeart/2005/8/layout/hierarchy1"/>
    <dgm:cxn modelId="{1175AF37-AD90-4C19-824C-66BE526D4CCD}" type="presParOf" srcId="{7195DB3A-EF22-4E74-94AA-8494CE0276C6}" destId="{79632503-C58F-48D5-B598-9ADF5812CB9C}" srcOrd="0" destOrd="0" presId="urn:microsoft.com/office/officeart/2005/8/layout/hierarchy1"/>
    <dgm:cxn modelId="{8F3D1A7C-2A6E-437E-BB0F-A72C8D175FFA}" type="presParOf" srcId="{7195DB3A-EF22-4E74-94AA-8494CE0276C6}" destId="{9721A7D9-27F1-4285-B843-F869A2223833}" srcOrd="1" destOrd="0" presId="urn:microsoft.com/office/officeart/2005/8/layout/hierarchy1"/>
    <dgm:cxn modelId="{17A4980A-78A8-4E18-B5EE-DCEB55C12E68}" type="presParOf" srcId="{7A031D40-F46F-4569-B4FD-284555D54B9A}" destId="{F53B575B-1F1B-4DC1-A46F-59F44742B9F2}" srcOrd="1" destOrd="0" presId="urn:microsoft.com/office/officeart/2005/8/layout/hierarchy1"/>
    <dgm:cxn modelId="{BCFCEB63-07E9-4B77-87A8-6E163B904021}" type="presParOf" srcId="{752C77D2-13C5-44BA-86F8-52040B3E3819}" destId="{DEA99D18-C04C-4D54-AF84-C7D1807D681E}" srcOrd="2" destOrd="0" presId="urn:microsoft.com/office/officeart/2005/8/layout/hierarchy1"/>
    <dgm:cxn modelId="{001C72BE-42F0-4414-BC12-EB1A916A0822}" type="presParOf" srcId="{752C77D2-13C5-44BA-86F8-52040B3E3819}" destId="{ECEAC998-E988-4F77-839A-77AF8B78ACBB}" srcOrd="3" destOrd="0" presId="urn:microsoft.com/office/officeart/2005/8/layout/hierarchy1"/>
    <dgm:cxn modelId="{8DC2680B-0631-407C-9EF3-28B1D5C24A7C}" type="presParOf" srcId="{ECEAC998-E988-4F77-839A-77AF8B78ACBB}" destId="{A15A849F-B847-4951-982A-735AAD9A2904}" srcOrd="0" destOrd="0" presId="urn:microsoft.com/office/officeart/2005/8/layout/hierarchy1"/>
    <dgm:cxn modelId="{E728D9AF-38D2-492C-8E4C-8B08329C4E1F}" type="presParOf" srcId="{A15A849F-B847-4951-982A-735AAD9A2904}" destId="{A71501BE-B696-48E3-84F2-BCF738123CE4}" srcOrd="0" destOrd="0" presId="urn:microsoft.com/office/officeart/2005/8/layout/hierarchy1"/>
    <dgm:cxn modelId="{4420BDBD-5568-4435-9B13-6FAA263E4C69}" type="presParOf" srcId="{A15A849F-B847-4951-982A-735AAD9A2904}" destId="{F2991802-9D02-4BF1-B0CF-332E22258228}" srcOrd="1" destOrd="0" presId="urn:microsoft.com/office/officeart/2005/8/layout/hierarchy1"/>
    <dgm:cxn modelId="{C4C077AE-B2C0-4D75-A309-22B5566DF478}" type="presParOf" srcId="{ECEAC998-E988-4F77-839A-77AF8B78ACBB}" destId="{2CDA9554-42B0-4D0B-9069-773F32F16781}" srcOrd="1" destOrd="0" presId="urn:microsoft.com/office/officeart/2005/8/layout/hierarchy1"/>
    <dgm:cxn modelId="{F88268F5-EE56-4B4F-BFB1-101CF4D4A699}" type="presParOf" srcId="{752C77D2-13C5-44BA-86F8-52040B3E3819}" destId="{EF258F05-FBBC-45C1-984F-DBA649AE7B92}" srcOrd="4" destOrd="0" presId="urn:microsoft.com/office/officeart/2005/8/layout/hierarchy1"/>
    <dgm:cxn modelId="{8F1C4086-5955-4C15-8F81-2F53ACD3A8BA}" type="presParOf" srcId="{752C77D2-13C5-44BA-86F8-52040B3E3819}" destId="{7797CA26-5E6F-496A-8684-8727DE7DE431}" srcOrd="5" destOrd="0" presId="urn:microsoft.com/office/officeart/2005/8/layout/hierarchy1"/>
    <dgm:cxn modelId="{B25F6DE8-6040-4B0A-B57E-9639AE298192}" type="presParOf" srcId="{7797CA26-5E6F-496A-8684-8727DE7DE431}" destId="{E99FBA7A-08EF-4EC7-896B-0E0CAFC4990B}" srcOrd="0" destOrd="0" presId="urn:microsoft.com/office/officeart/2005/8/layout/hierarchy1"/>
    <dgm:cxn modelId="{7E37D5AA-1BC9-4823-8CF3-B60AFED09067}" type="presParOf" srcId="{E99FBA7A-08EF-4EC7-896B-0E0CAFC4990B}" destId="{F4B78A14-565E-42E8-8134-26F54FA5D95D}" srcOrd="0" destOrd="0" presId="urn:microsoft.com/office/officeart/2005/8/layout/hierarchy1"/>
    <dgm:cxn modelId="{19825AAB-3F99-47ED-A274-F645B3466496}" type="presParOf" srcId="{E99FBA7A-08EF-4EC7-896B-0E0CAFC4990B}" destId="{ECAFAEB4-0F84-48DB-A25A-D964998CF71A}" srcOrd="1" destOrd="0" presId="urn:microsoft.com/office/officeart/2005/8/layout/hierarchy1"/>
    <dgm:cxn modelId="{2CCCA2A6-D356-4BEF-8FC0-55AEEB96209C}" type="presParOf" srcId="{7797CA26-5E6F-496A-8684-8727DE7DE431}" destId="{B2262284-C8D7-4403-B8B8-B78D338D4076}" srcOrd="1" destOrd="0" presId="urn:microsoft.com/office/officeart/2005/8/layout/hierarchy1"/>
    <dgm:cxn modelId="{E2F6007E-40AF-4ECB-9931-39B30003BE53}" type="presParOf" srcId="{752C77D2-13C5-44BA-86F8-52040B3E3819}" destId="{C1C234E3-7D2A-478E-820D-E0682678E45C}" srcOrd="6" destOrd="0" presId="urn:microsoft.com/office/officeart/2005/8/layout/hierarchy1"/>
    <dgm:cxn modelId="{2F7AA070-0699-4DD6-B280-3F91CEF798FC}" type="presParOf" srcId="{752C77D2-13C5-44BA-86F8-52040B3E3819}" destId="{40839D2F-722B-482D-B114-AC02B1A2401D}" srcOrd="7" destOrd="0" presId="urn:microsoft.com/office/officeart/2005/8/layout/hierarchy1"/>
    <dgm:cxn modelId="{88CF36FA-854E-4858-B208-1558FC032D65}" type="presParOf" srcId="{40839D2F-722B-482D-B114-AC02B1A2401D}" destId="{7A2BC436-5EF9-440A-8269-99B1E92AA53F}" srcOrd="0" destOrd="0" presId="urn:microsoft.com/office/officeart/2005/8/layout/hierarchy1"/>
    <dgm:cxn modelId="{10AA9388-80C9-40C4-891D-B14A25E51835}" type="presParOf" srcId="{7A2BC436-5EF9-440A-8269-99B1E92AA53F}" destId="{4395CD22-AAB4-4968-8615-579CB0C83CE8}" srcOrd="0" destOrd="0" presId="urn:microsoft.com/office/officeart/2005/8/layout/hierarchy1"/>
    <dgm:cxn modelId="{21E11E9B-1729-4354-926B-4A1226DC2B2D}" type="presParOf" srcId="{7A2BC436-5EF9-440A-8269-99B1E92AA53F}" destId="{24F4AE4A-782A-4BE1-9EA0-71947CBE7318}" srcOrd="1" destOrd="0" presId="urn:microsoft.com/office/officeart/2005/8/layout/hierarchy1"/>
    <dgm:cxn modelId="{DC63E8D1-2ADC-4CA9-9F5D-4FB006DBCEA8}" type="presParOf" srcId="{40839D2F-722B-482D-B114-AC02B1A2401D}" destId="{8B7A72D9-30C5-412A-92C7-90E66F8B6922}" srcOrd="1" destOrd="0" presId="urn:microsoft.com/office/officeart/2005/8/layout/hierarchy1"/>
    <dgm:cxn modelId="{520B56B8-1720-4F9B-B8AB-235EBBE3C785}" type="presParOf" srcId="{30C93B25-E525-4A7F-8883-E600F96DA8E1}" destId="{9C5F75F4-2BDB-4980-9DD5-840D9070B7B6}" srcOrd="2" destOrd="0" presId="urn:microsoft.com/office/officeart/2005/8/layout/hierarchy1"/>
    <dgm:cxn modelId="{6C76D060-1927-411A-B1EA-077F27AEC4BB}" type="presParOf" srcId="{30C93B25-E525-4A7F-8883-E600F96DA8E1}" destId="{D0966688-94AD-4BD3-A75D-C977D6A79676}" srcOrd="3" destOrd="0" presId="urn:microsoft.com/office/officeart/2005/8/layout/hierarchy1"/>
    <dgm:cxn modelId="{35E15139-829C-48EB-8CB2-EA39A9AB9DCA}" type="presParOf" srcId="{D0966688-94AD-4BD3-A75D-C977D6A79676}" destId="{DB2A150A-1862-4DC9-A113-76776206D116}" srcOrd="0" destOrd="0" presId="urn:microsoft.com/office/officeart/2005/8/layout/hierarchy1"/>
    <dgm:cxn modelId="{FA72FAF9-381F-40F5-9AF7-88F9275AE798}" type="presParOf" srcId="{DB2A150A-1862-4DC9-A113-76776206D116}" destId="{2EA6CEC8-CA44-446D-B2AC-BCF41B0AD782}" srcOrd="0" destOrd="0" presId="urn:microsoft.com/office/officeart/2005/8/layout/hierarchy1"/>
    <dgm:cxn modelId="{5F8F325B-C694-428D-AF15-1EE6471D4508}" type="presParOf" srcId="{DB2A150A-1862-4DC9-A113-76776206D116}" destId="{40D470E7-5E9C-4233-BEA5-7002BF79B507}" srcOrd="1" destOrd="0" presId="urn:microsoft.com/office/officeart/2005/8/layout/hierarchy1"/>
    <dgm:cxn modelId="{8E91C28F-DF7A-446B-9D0F-560AFF0A8C0D}" type="presParOf" srcId="{D0966688-94AD-4BD3-A75D-C977D6A79676}" destId="{B8820B9D-0B69-49E2-96A4-725CF6A2B19C}" srcOrd="1" destOrd="0" presId="urn:microsoft.com/office/officeart/2005/8/layout/hierarchy1"/>
    <dgm:cxn modelId="{CA532EA3-1AB7-4452-A077-72D3FA688194}" type="presParOf" srcId="{30C93B25-E525-4A7F-8883-E600F96DA8E1}" destId="{262B1589-16C3-459E-98CC-A09F18770ABE}" srcOrd="4" destOrd="0" presId="urn:microsoft.com/office/officeart/2005/8/layout/hierarchy1"/>
    <dgm:cxn modelId="{E8A35C35-BDFC-44C7-A7BF-E9D72E9FF0FC}" type="presParOf" srcId="{30C93B25-E525-4A7F-8883-E600F96DA8E1}" destId="{3661FCBC-DB53-4857-8111-807F3FD3E3B0}" srcOrd="5" destOrd="0" presId="urn:microsoft.com/office/officeart/2005/8/layout/hierarchy1"/>
    <dgm:cxn modelId="{E7EF5283-1C97-4668-AC17-AAB32104D753}" type="presParOf" srcId="{3661FCBC-DB53-4857-8111-807F3FD3E3B0}" destId="{347A3FC6-F019-4186-B7CD-8AB569334F44}" srcOrd="0" destOrd="0" presId="urn:microsoft.com/office/officeart/2005/8/layout/hierarchy1"/>
    <dgm:cxn modelId="{C04D5C68-268F-4A03-BCD7-2200EEC55659}" type="presParOf" srcId="{347A3FC6-F019-4186-B7CD-8AB569334F44}" destId="{050203F8-866E-49DD-8F3D-9BF5503FF741}" srcOrd="0" destOrd="0" presId="urn:microsoft.com/office/officeart/2005/8/layout/hierarchy1"/>
    <dgm:cxn modelId="{A19ED3FC-9EF0-48A1-A074-0E26B4ED5F46}" type="presParOf" srcId="{347A3FC6-F019-4186-B7CD-8AB569334F44}" destId="{63669C24-8F94-491D-A725-DD0DDECE594F}" srcOrd="1" destOrd="0" presId="urn:microsoft.com/office/officeart/2005/8/layout/hierarchy1"/>
    <dgm:cxn modelId="{BEE1E3F0-767E-423D-866E-DD93FB56F6A4}" type="presParOf" srcId="{3661FCBC-DB53-4857-8111-807F3FD3E3B0}" destId="{25B1A446-69C9-4E96-BF0C-B68488B3E9B4}" srcOrd="1" destOrd="0" presId="urn:microsoft.com/office/officeart/2005/8/layout/hierarchy1"/>
  </dgm:cxnLst>
  <dgm:bg>
    <a:solidFill>
      <a:schemeClr val="bg1"/>
    </a:solidFill>
  </dgm:bg>
  <dgm:whole>
    <a:ln w="28575">
      <a:noFill/>
    </a:ln>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320D65-5D64-42DA-B9AA-E1DC37A19227}"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ru-RU"/>
        </a:p>
      </dgm:t>
    </dgm:pt>
    <dgm:pt modelId="{F9C15261-5625-4A95-A2AE-A55E1FB47550}">
      <dgm:prSet phldrT="[Текст]" custT="1">
        <dgm:style>
          <a:lnRef idx="1">
            <a:schemeClr val="dk1"/>
          </a:lnRef>
          <a:fillRef idx="2">
            <a:schemeClr val="dk1"/>
          </a:fillRef>
          <a:effectRef idx="1">
            <a:schemeClr val="dk1"/>
          </a:effectRef>
          <a:fontRef idx="minor">
            <a:schemeClr val="dk1"/>
          </a:fontRef>
        </dgm:style>
      </dgm:prSet>
      <dgm:spPr>
        <a:gradFill flip="none" rotWithShape="1">
          <a:gsLst>
            <a:gs pos="91000">
              <a:schemeClr val="dk1">
                <a:tint val="50000"/>
                <a:satMod val="300000"/>
              </a:schemeClr>
            </a:gs>
            <a:gs pos="35000">
              <a:schemeClr val="dk1">
                <a:tint val="37000"/>
                <a:satMod val="300000"/>
              </a:schemeClr>
            </a:gs>
            <a:gs pos="80000">
              <a:schemeClr val="dk1">
                <a:tint val="15000"/>
                <a:satMod val="350000"/>
              </a:schemeClr>
            </a:gs>
          </a:gsLst>
          <a:path path="rect">
            <a:fillToRect l="50000" t="50000" r="50000" b="50000"/>
          </a:path>
          <a:tileRect/>
        </a:gradFill>
        <a:ln w="38100"/>
        <a:scene3d>
          <a:camera prst="orthographicFront"/>
          <a:lightRig rig="threePt" dir="t"/>
        </a:scene3d>
        <a:sp3d>
          <a:bevelT prst="angle"/>
        </a:sp3d>
      </dgm:spPr>
      <dgm:t>
        <a:bodyPr/>
        <a:lstStyle/>
        <a:p>
          <a:r>
            <a:rPr lang="ru-RU" sz="3600" b="1" dirty="0" smtClean="0">
              <a:solidFill>
                <a:schemeClr val="tx1"/>
              </a:solidFill>
            </a:rPr>
            <a:t>Особенности минных полей установленных СДМ</a:t>
          </a:r>
          <a:endParaRPr lang="ru-RU" sz="3600" b="1" dirty="0">
            <a:solidFill>
              <a:schemeClr val="tx1"/>
            </a:solidFill>
          </a:endParaRPr>
        </a:p>
      </dgm:t>
    </dgm:pt>
    <dgm:pt modelId="{F0F9F3B1-23BA-41D9-BD59-D973E163A68F}" type="parTrans" cxnId="{C88910CA-7420-4836-AE1B-65A77CF61AD2}">
      <dgm:prSet/>
      <dgm:spPr/>
      <dgm:t>
        <a:bodyPr/>
        <a:lstStyle/>
        <a:p>
          <a:endParaRPr lang="ru-RU" sz="2400" b="1">
            <a:solidFill>
              <a:schemeClr val="tx1"/>
            </a:solidFill>
          </a:endParaRPr>
        </a:p>
      </dgm:t>
    </dgm:pt>
    <dgm:pt modelId="{3A12C2A7-A765-457C-A22E-B8F2ACD69E08}" type="sibTrans" cxnId="{C88910CA-7420-4836-AE1B-65A77CF61AD2}">
      <dgm:prSet/>
      <dgm:spPr/>
      <dgm:t>
        <a:bodyPr/>
        <a:lstStyle/>
        <a:p>
          <a:endParaRPr lang="ru-RU" sz="2400" b="1">
            <a:solidFill>
              <a:schemeClr val="tx1"/>
            </a:solidFill>
          </a:endParaRPr>
        </a:p>
      </dgm:t>
    </dgm:pt>
    <dgm:pt modelId="{8F0047C2-B109-4347-AA0F-0F60237CD5EF}">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t>
        <a:bodyPr/>
        <a:lstStyle/>
        <a:p>
          <a:r>
            <a:rPr lang="ru-RU" sz="2400" b="1" dirty="0" smtClean="0">
              <a:solidFill>
                <a:schemeClr val="tx1"/>
              </a:solidFill>
            </a:rPr>
            <a:t>внезапностью применения</a:t>
          </a:r>
          <a:endParaRPr lang="ru-RU" sz="2400" b="1" dirty="0">
            <a:solidFill>
              <a:schemeClr val="tx1"/>
            </a:solidFill>
          </a:endParaRPr>
        </a:p>
      </dgm:t>
    </dgm:pt>
    <dgm:pt modelId="{1F84D99F-9E82-43B3-AFA9-D79F6E5FB075}" type="parTrans" cxnId="{CB651F34-0ADF-468F-BEEF-9797A996AC99}">
      <dgm:prSet custT="1"/>
      <dgm:spPr/>
      <dgm:t>
        <a:bodyPr/>
        <a:lstStyle/>
        <a:p>
          <a:endParaRPr lang="ru-RU" sz="2400" b="1">
            <a:solidFill>
              <a:schemeClr val="tx1"/>
            </a:solidFill>
          </a:endParaRPr>
        </a:p>
      </dgm:t>
    </dgm:pt>
    <dgm:pt modelId="{86382CD0-8C47-434C-9BE1-0897C91C0330}" type="sibTrans" cxnId="{CB651F34-0ADF-468F-BEEF-9797A996AC99}">
      <dgm:prSet/>
      <dgm:spPr/>
      <dgm:t>
        <a:bodyPr/>
        <a:lstStyle/>
        <a:p>
          <a:endParaRPr lang="ru-RU" sz="2400" b="1">
            <a:solidFill>
              <a:schemeClr val="tx1"/>
            </a:solidFill>
          </a:endParaRPr>
        </a:p>
      </dgm:t>
    </dgm:pt>
    <dgm:pt modelId="{0ACF54A5-3285-4358-8F55-22770824F1F6}">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dgm:spPr>
      <dgm:t>
        <a:bodyPr/>
        <a:lstStyle/>
        <a:p>
          <a:r>
            <a:rPr lang="ru-RU" sz="2400" b="1" dirty="0" smtClean="0">
              <a:solidFill>
                <a:schemeClr val="tx1"/>
              </a:solidFill>
            </a:rPr>
            <a:t>Воздействие на всю глубину боевого порядка</a:t>
          </a:r>
          <a:endParaRPr lang="ru-RU" sz="2400" b="1" dirty="0">
            <a:solidFill>
              <a:schemeClr val="tx1"/>
            </a:solidFill>
          </a:endParaRPr>
        </a:p>
      </dgm:t>
    </dgm:pt>
    <dgm:pt modelId="{6163EA9F-9BAC-45BC-8D5D-781292E0E9E1}" type="parTrans" cxnId="{C97CED0B-482B-48DD-9A51-65F1C24AA01A}">
      <dgm:prSet custT="1"/>
      <dgm:spPr/>
      <dgm:t>
        <a:bodyPr/>
        <a:lstStyle/>
        <a:p>
          <a:endParaRPr lang="ru-RU" sz="2400" b="1">
            <a:solidFill>
              <a:schemeClr val="tx1"/>
            </a:solidFill>
          </a:endParaRPr>
        </a:p>
      </dgm:t>
    </dgm:pt>
    <dgm:pt modelId="{1C1D6DD5-0988-4FBA-BBB4-7B920E8345B8}" type="sibTrans" cxnId="{C97CED0B-482B-48DD-9A51-65F1C24AA01A}">
      <dgm:prSet/>
      <dgm:spPr/>
      <dgm:t>
        <a:bodyPr/>
        <a:lstStyle/>
        <a:p>
          <a:endParaRPr lang="ru-RU" sz="2400" b="1">
            <a:solidFill>
              <a:schemeClr val="tx1"/>
            </a:solidFill>
          </a:endParaRPr>
        </a:p>
      </dgm:t>
    </dgm:pt>
    <dgm:pt modelId="{A3D78E0A-E12A-4951-8621-5AC160B865A7}">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ru-RU" sz="2400" b="1" dirty="0" smtClean="0">
              <a:solidFill>
                <a:schemeClr val="tx1"/>
              </a:solidFill>
            </a:rPr>
            <a:t>возможностью установки непосредственно на боевые и походные порядки войск</a:t>
          </a:r>
          <a:endParaRPr lang="ru-RU" sz="2400" b="1" dirty="0">
            <a:solidFill>
              <a:schemeClr val="tx1"/>
            </a:solidFill>
          </a:endParaRPr>
        </a:p>
      </dgm:t>
    </dgm:pt>
    <dgm:pt modelId="{A554A500-C626-4B10-AD35-355A58DB9CDF}" type="parTrans" cxnId="{A7F91C88-DE80-40E5-A56A-9E8F40967CAC}">
      <dgm:prSet custT="1"/>
      <dgm:spPr/>
      <dgm:t>
        <a:bodyPr/>
        <a:lstStyle/>
        <a:p>
          <a:endParaRPr lang="ru-RU" sz="2400" b="1">
            <a:solidFill>
              <a:schemeClr val="tx1"/>
            </a:solidFill>
          </a:endParaRPr>
        </a:p>
      </dgm:t>
    </dgm:pt>
    <dgm:pt modelId="{0813A033-E26C-4629-868D-3A461D579ECD}" type="sibTrans" cxnId="{A7F91C88-DE80-40E5-A56A-9E8F40967CAC}">
      <dgm:prSet/>
      <dgm:spPr/>
      <dgm:t>
        <a:bodyPr/>
        <a:lstStyle/>
        <a:p>
          <a:endParaRPr lang="ru-RU" sz="2400" b="1">
            <a:solidFill>
              <a:schemeClr val="tx1"/>
            </a:solidFill>
          </a:endParaRPr>
        </a:p>
      </dgm:t>
    </dgm:pt>
    <dgm:pt modelId="{93C88701-2127-48A9-9AE9-A9E3F14B91DD}">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dgm:spPr>
      <dgm:t>
        <a:bodyPr/>
        <a:lstStyle/>
        <a:p>
          <a:r>
            <a:rPr lang="ru-RU" sz="2400" b="1" dirty="0" smtClean="0">
              <a:solidFill>
                <a:schemeClr val="tx1"/>
              </a:solidFill>
            </a:rPr>
            <a:t>применением мин, имеющих элементы самоликвидации и неизвлекаемости</a:t>
          </a:r>
          <a:endParaRPr lang="ru-RU" sz="2400" b="1" dirty="0">
            <a:solidFill>
              <a:schemeClr val="tx1"/>
            </a:solidFill>
          </a:endParaRPr>
        </a:p>
      </dgm:t>
    </dgm:pt>
    <dgm:pt modelId="{450A07AB-ADB9-4302-A486-56401D8A6173}" type="parTrans" cxnId="{1AF8783B-4E20-4FCA-ACFB-77F87969C419}">
      <dgm:prSet custT="1"/>
      <dgm:spPr/>
      <dgm:t>
        <a:bodyPr/>
        <a:lstStyle/>
        <a:p>
          <a:endParaRPr lang="ru-RU" sz="2400" b="1">
            <a:solidFill>
              <a:schemeClr val="tx1"/>
            </a:solidFill>
          </a:endParaRPr>
        </a:p>
      </dgm:t>
    </dgm:pt>
    <dgm:pt modelId="{1370312D-A40A-4A7A-B99E-A03D4DF4B1CD}" type="sibTrans" cxnId="{1AF8783B-4E20-4FCA-ACFB-77F87969C419}">
      <dgm:prSet/>
      <dgm:spPr/>
      <dgm:t>
        <a:bodyPr/>
        <a:lstStyle/>
        <a:p>
          <a:endParaRPr lang="ru-RU" sz="2400" b="1">
            <a:solidFill>
              <a:schemeClr val="tx1"/>
            </a:solidFill>
          </a:endParaRPr>
        </a:p>
      </dgm:t>
    </dgm:pt>
    <dgm:pt modelId="{8F69E186-3C14-484F-AC72-A07E17D98E85}">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dgm:spPr>
      <dgm:t>
        <a:bodyPr/>
        <a:lstStyle/>
        <a:p>
          <a:r>
            <a:rPr lang="ru-RU" sz="2400" b="1" dirty="0" smtClean="0">
              <a:solidFill>
                <a:schemeClr val="tx1"/>
              </a:solidFill>
            </a:rPr>
            <a:t>минные поля имеют большую протяженность (до 200 м) и глубину (до 600 м), мины в них находятся на поверхности</a:t>
          </a:r>
          <a:endParaRPr lang="ru-RU" sz="2400" b="1" dirty="0">
            <a:solidFill>
              <a:schemeClr val="tx1"/>
            </a:solidFill>
          </a:endParaRPr>
        </a:p>
      </dgm:t>
    </dgm:pt>
    <dgm:pt modelId="{59FEA175-6452-4C6C-93CF-B2ABA7940C2F}" type="parTrans" cxnId="{84077583-F189-4B71-96E3-901472EFCAD7}">
      <dgm:prSet custT="1"/>
      <dgm:spPr/>
      <dgm:t>
        <a:bodyPr/>
        <a:lstStyle/>
        <a:p>
          <a:endParaRPr lang="ru-RU" sz="2400" b="1">
            <a:solidFill>
              <a:schemeClr val="tx1"/>
            </a:solidFill>
          </a:endParaRPr>
        </a:p>
      </dgm:t>
    </dgm:pt>
    <dgm:pt modelId="{440013A3-2B14-429B-BA69-26971EF205CF}" type="sibTrans" cxnId="{84077583-F189-4B71-96E3-901472EFCAD7}">
      <dgm:prSet/>
      <dgm:spPr/>
      <dgm:t>
        <a:bodyPr/>
        <a:lstStyle/>
        <a:p>
          <a:endParaRPr lang="ru-RU" sz="2400" b="1">
            <a:solidFill>
              <a:schemeClr val="tx1"/>
            </a:solidFill>
          </a:endParaRPr>
        </a:p>
      </dgm:t>
    </dgm:pt>
    <dgm:pt modelId="{9AB73D84-DA55-423D-80A2-2069758610B8}">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dgm:spPr>
      <dgm:t>
        <a:bodyPr/>
        <a:lstStyle/>
        <a:p>
          <a:r>
            <a:rPr lang="ru-RU" sz="2400" b="1" dirty="0" smtClean="0">
              <a:solidFill>
                <a:schemeClr val="tx1"/>
              </a:solidFill>
            </a:rPr>
            <a:t>применяются специальные дистанционно устанавливаемые противотанковые и противопехотные мины</a:t>
          </a:r>
          <a:endParaRPr lang="ru-RU" sz="2400" b="1" dirty="0">
            <a:solidFill>
              <a:schemeClr val="tx1"/>
            </a:solidFill>
          </a:endParaRPr>
        </a:p>
      </dgm:t>
    </dgm:pt>
    <dgm:pt modelId="{BB8666BD-A995-45B4-828F-2E0E0372C721}" type="parTrans" cxnId="{FCA94C84-AE01-4241-AEB2-6FF7151480C9}">
      <dgm:prSet custT="1"/>
      <dgm:spPr/>
      <dgm:t>
        <a:bodyPr/>
        <a:lstStyle/>
        <a:p>
          <a:endParaRPr lang="ru-RU" sz="2400" b="1">
            <a:solidFill>
              <a:schemeClr val="tx1"/>
            </a:solidFill>
          </a:endParaRPr>
        </a:p>
      </dgm:t>
    </dgm:pt>
    <dgm:pt modelId="{FEAA8149-ED43-4697-9E3C-A27759F639DF}" type="sibTrans" cxnId="{FCA94C84-AE01-4241-AEB2-6FF7151480C9}">
      <dgm:prSet/>
      <dgm:spPr/>
      <dgm:t>
        <a:bodyPr/>
        <a:lstStyle/>
        <a:p>
          <a:endParaRPr lang="ru-RU" sz="2400" b="1">
            <a:solidFill>
              <a:schemeClr val="tx1"/>
            </a:solidFill>
          </a:endParaRPr>
        </a:p>
      </dgm:t>
    </dgm:pt>
    <dgm:pt modelId="{5D5686D8-F2F3-42CF-A517-E24EF329C125}" type="pres">
      <dgm:prSet presAssocID="{47320D65-5D64-42DA-B9AA-E1DC37A19227}" presName="Name0" presStyleCnt="0">
        <dgm:presLayoutVars>
          <dgm:chPref val="1"/>
          <dgm:dir/>
          <dgm:animOne val="branch"/>
          <dgm:animLvl val="lvl"/>
          <dgm:resizeHandles val="exact"/>
        </dgm:presLayoutVars>
      </dgm:prSet>
      <dgm:spPr/>
      <dgm:t>
        <a:bodyPr/>
        <a:lstStyle/>
        <a:p>
          <a:endParaRPr lang="ru-RU"/>
        </a:p>
      </dgm:t>
    </dgm:pt>
    <dgm:pt modelId="{1BD7F7C8-3591-4A04-AB25-682F162B1B9A}" type="pres">
      <dgm:prSet presAssocID="{F9C15261-5625-4A95-A2AE-A55E1FB47550}" presName="root1" presStyleCnt="0"/>
      <dgm:spPr/>
    </dgm:pt>
    <dgm:pt modelId="{0EB3DFD3-D9C5-4F23-AC47-F42ECA4FF090}" type="pres">
      <dgm:prSet presAssocID="{F9C15261-5625-4A95-A2AE-A55E1FB47550}" presName="LevelOneTextNode" presStyleLbl="node0" presStyleIdx="0" presStyleCnt="1" custScaleX="144870" custScaleY="150731" custLinFactX="-125301" custLinFactNeighborX="-200000" custLinFactNeighborY="1567">
        <dgm:presLayoutVars>
          <dgm:chPref val="3"/>
        </dgm:presLayoutVars>
      </dgm:prSet>
      <dgm:spPr/>
      <dgm:t>
        <a:bodyPr/>
        <a:lstStyle/>
        <a:p>
          <a:endParaRPr lang="ru-RU"/>
        </a:p>
      </dgm:t>
    </dgm:pt>
    <dgm:pt modelId="{D9F8B1ED-2DE2-4777-BCC4-F5E191307564}" type="pres">
      <dgm:prSet presAssocID="{F9C15261-5625-4A95-A2AE-A55E1FB47550}" presName="level2hierChild" presStyleCnt="0"/>
      <dgm:spPr/>
    </dgm:pt>
    <dgm:pt modelId="{4A965DB5-E511-45D7-A77A-B97A0D75CB3A}" type="pres">
      <dgm:prSet presAssocID="{1F84D99F-9E82-43B3-AFA9-D79F6E5FB075}" presName="conn2-1" presStyleLbl="parChTrans1D2" presStyleIdx="0" presStyleCnt="6"/>
      <dgm:spPr/>
      <dgm:t>
        <a:bodyPr/>
        <a:lstStyle/>
        <a:p>
          <a:endParaRPr lang="ru-RU"/>
        </a:p>
      </dgm:t>
    </dgm:pt>
    <dgm:pt modelId="{15AE18D7-D811-4D56-B8E5-5FB3E9999136}" type="pres">
      <dgm:prSet presAssocID="{1F84D99F-9E82-43B3-AFA9-D79F6E5FB075}" presName="connTx" presStyleLbl="parChTrans1D2" presStyleIdx="0" presStyleCnt="6"/>
      <dgm:spPr/>
      <dgm:t>
        <a:bodyPr/>
        <a:lstStyle/>
        <a:p>
          <a:endParaRPr lang="ru-RU"/>
        </a:p>
      </dgm:t>
    </dgm:pt>
    <dgm:pt modelId="{94D53072-8727-4B1B-B436-C4DE0EA885CA}" type="pres">
      <dgm:prSet presAssocID="{8F0047C2-B109-4347-AA0F-0F60237CD5EF}" presName="root2" presStyleCnt="0"/>
      <dgm:spPr/>
    </dgm:pt>
    <dgm:pt modelId="{812D786D-AED3-47E6-AA82-6E8FBB440ADC}" type="pres">
      <dgm:prSet presAssocID="{8F0047C2-B109-4347-AA0F-0F60237CD5EF}" presName="LevelTwoTextNode" presStyleLbl="node2" presStyleIdx="0" presStyleCnt="6" custScaleX="312028">
        <dgm:presLayoutVars>
          <dgm:chPref val="3"/>
        </dgm:presLayoutVars>
      </dgm:prSet>
      <dgm:spPr/>
      <dgm:t>
        <a:bodyPr/>
        <a:lstStyle/>
        <a:p>
          <a:endParaRPr lang="ru-RU"/>
        </a:p>
      </dgm:t>
    </dgm:pt>
    <dgm:pt modelId="{05D21063-070E-4206-B3F1-9C841B8B3193}" type="pres">
      <dgm:prSet presAssocID="{8F0047C2-B109-4347-AA0F-0F60237CD5EF}" presName="level3hierChild" presStyleCnt="0"/>
      <dgm:spPr/>
    </dgm:pt>
    <dgm:pt modelId="{53BBDA74-6218-4926-86FB-BDDD0EB10165}" type="pres">
      <dgm:prSet presAssocID="{6163EA9F-9BAC-45BC-8D5D-781292E0E9E1}" presName="conn2-1" presStyleLbl="parChTrans1D2" presStyleIdx="1" presStyleCnt="6"/>
      <dgm:spPr/>
      <dgm:t>
        <a:bodyPr/>
        <a:lstStyle/>
        <a:p>
          <a:endParaRPr lang="ru-RU"/>
        </a:p>
      </dgm:t>
    </dgm:pt>
    <dgm:pt modelId="{66FFA0D9-9DE1-4E82-A885-EBCCDCF41536}" type="pres">
      <dgm:prSet presAssocID="{6163EA9F-9BAC-45BC-8D5D-781292E0E9E1}" presName="connTx" presStyleLbl="parChTrans1D2" presStyleIdx="1" presStyleCnt="6"/>
      <dgm:spPr/>
      <dgm:t>
        <a:bodyPr/>
        <a:lstStyle/>
        <a:p>
          <a:endParaRPr lang="ru-RU"/>
        </a:p>
      </dgm:t>
    </dgm:pt>
    <dgm:pt modelId="{4DC94E3A-63D7-4C3A-ABB0-74536576CEB8}" type="pres">
      <dgm:prSet presAssocID="{0ACF54A5-3285-4358-8F55-22770824F1F6}" presName="root2" presStyleCnt="0"/>
      <dgm:spPr/>
    </dgm:pt>
    <dgm:pt modelId="{CC59821B-D9FA-4677-856F-172DF178F008}" type="pres">
      <dgm:prSet presAssocID="{0ACF54A5-3285-4358-8F55-22770824F1F6}" presName="LevelTwoTextNode" presStyleLbl="node2" presStyleIdx="1" presStyleCnt="6" custScaleX="312028">
        <dgm:presLayoutVars>
          <dgm:chPref val="3"/>
        </dgm:presLayoutVars>
      </dgm:prSet>
      <dgm:spPr/>
      <dgm:t>
        <a:bodyPr/>
        <a:lstStyle/>
        <a:p>
          <a:endParaRPr lang="ru-RU"/>
        </a:p>
      </dgm:t>
    </dgm:pt>
    <dgm:pt modelId="{F7811E36-0399-4451-B494-DE39FE34A5D0}" type="pres">
      <dgm:prSet presAssocID="{0ACF54A5-3285-4358-8F55-22770824F1F6}" presName="level3hierChild" presStyleCnt="0"/>
      <dgm:spPr/>
    </dgm:pt>
    <dgm:pt modelId="{E2AA4284-216D-477E-A176-2A366D80E45C}" type="pres">
      <dgm:prSet presAssocID="{A554A500-C626-4B10-AD35-355A58DB9CDF}" presName="conn2-1" presStyleLbl="parChTrans1D2" presStyleIdx="2" presStyleCnt="6"/>
      <dgm:spPr/>
      <dgm:t>
        <a:bodyPr/>
        <a:lstStyle/>
        <a:p>
          <a:endParaRPr lang="ru-RU"/>
        </a:p>
      </dgm:t>
    </dgm:pt>
    <dgm:pt modelId="{B0843570-7BFE-41FF-B42B-82DD6FC52129}" type="pres">
      <dgm:prSet presAssocID="{A554A500-C626-4B10-AD35-355A58DB9CDF}" presName="connTx" presStyleLbl="parChTrans1D2" presStyleIdx="2" presStyleCnt="6"/>
      <dgm:spPr/>
      <dgm:t>
        <a:bodyPr/>
        <a:lstStyle/>
        <a:p>
          <a:endParaRPr lang="ru-RU"/>
        </a:p>
      </dgm:t>
    </dgm:pt>
    <dgm:pt modelId="{3E1346AE-0AD5-4D8B-8DCE-20D2FD0D6DB1}" type="pres">
      <dgm:prSet presAssocID="{A3D78E0A-E12A-4951-8621-5AC160B865A7}" presName="root2" presStyleCnt="0"/>
      <dgm:spPr/>
    </dgm:pt>
    <dgm:pt modelId="{5509205C-F291-48DC-9399-5DB889354357}" type="pres">
      <dgm:prSet presAssocID="{A3D78E0A-E12A-4951-8621-5AC160B865A7}" presName="LevelTwoTextNode" presStyleLbl="node2" presStyleIdx="2" presStyleCnt="6" custScaleX="318868">
        <dgm:presLayoutVars>
          <dgm:chPref val="3"/>
        </dgm:presLayoutVars>
      </dgm:prSet>
      <dgm:spPr/>
      <dgm:t>
        <a:bodyPr/>
        <a:lstStyle/>
        <a:p>
          <a:endParaRPr lang="ru-RU"/>
        </a:p>
      </dgm:t>
    </dgm:pt>
    <dgm:pt modelId="{E2019F13-5AA6-4F24-AAD9-1ACEE4CCECD7}" type="pres">
      <dgm:prSet presAssocID="{A3D78E0A-E12A-4951-8621-5AC160B865A7}" presName="level3hierChild" presStyleCnt="0"/>
      <dgm:spPr/>
    </dgm:pt>
    <dgm:pt modelId="{5540FF67-DF2C-455C-AB27-3F7D685F1880}" type="pres">
      <dgm:prSet presAssocID="{450A07AB-ADB9-4302-A486-56401D8A6173}" presName="conn2-1" presStyleLbl="parChTrans1D2" presStyleIdx="3" presStyleCnt="6"/>
      <dgm:spPr/>
      <dgm:t>
        <a:bodyPr/>
        <a:lstStyle/>
        <a:p>
          <a:endParaRPr lang="ru-RU"/>
        </a:p>
      </dgm:t>
    </dgm:pt>
    <dgm:pt modelId="{C06D4EEE-B96A-4401-8B8F-AFB3583F842F}" type="pres">
      <dgm:prSet presAssocID="{450A07AB-ADB9-4302-A486-56401D8A6173}" presName="connTx" presStyleLbl="parChTrans1D2" presStyleIdx="3" presStyleCnt="6"/>
      <dgm:spPr/>
      <dgm:t>
        <a:bodyPr/>
        <a:lstStyle/>
        <a:p>
          <a:endParaRPr lang="ru-RU"/>
        </a:p>
      </dgm:t>
    </dgm:pt>
    <dgm:pt modelId="{AB00E763-3EF9-45CB-86DA-6AA8C24CAEEA}" type="pres">
      <dgm:prSet presAssocID="{93C88701-2127-48A9-9AE9-A9E3F14B91DD}" presName="root2" presStyleCnt="0"/>
      <dgm:spPr/>
    </dgm:pt>
    <dgm:pt modelId="{57FDC60D-4881-4AF9-8802-94D7CA2F2E1B}" type="pres">
      <dgm:prSet presAssocID="{93C88701-2127-48A9-9AE9-A9E3F14B91DD}" presName="LevelTwoTextNode" presStyleLbl="node2" presStyleIdx="3" presStyleCnt="6" custScaleX="318861">
        <dgm:presLayoutVars>
          <dgm:chPref val="3"/>
        </dgm:presLayoutVars>
      </dgm:prSet>
      <dgm:spPr/>
      <dgm:t>
        <a:bodyPr/>
        <a:lstStyle/>
        <a:p>
          <a:endParaRPr lang="ru-RU"/>
        </a:p>
      </dgm:t>
    </dgm:pt>
    <dgm:pt modelId="{1F88A050-90A8-453E-A515-750CAD611212}" type="pres">
      <dgm:prSet presAssocID="{93C88701-2127-48A9-9AE9-A9E3F14B91DD}" presName="level3hierChild" presStyleCnt="0"/>
      <dgm:spPr/>
    </dgm:pt>
    <dgm:pt modelId="{BE5D67CA-1C5D-4B05-957D-64E5DF06D2FE}" type="pres">
      <dgm:prSet presAssocID="{59FEA175-6452-4C6C-93CF-B2ABA7940C2F}" presName="conn2-1" presStyleLbl="parChTrans1D2" presStyleIdx="4" presStyleCnt="6"/>
      <dgm:spPr/>
      <dgm:t>
        <a:bodyPr/>
        <a:lstStyle/>
        <a:p>
          <a:endParaRPr lang="ru-RU"/>
        </a:p>
      </dgm:t>
    </dgm:pt>
    <dgm:pt modelId="{FB36913C-0272-40D8-BCC2-2149D9EEB41E}" type="pres">
      <dgm:prSet presAssocID="{59FEA175-6452-4C6C-93CF-B2ABA7940C2F}" presName="connTx" presStyleLbl="parChTrans1D2" presStyleIdx="4" presStyleCnt="6"/>
      <dgm:spPr/>
      <dgm:t>
        <a:bodyPr/>
        <a:lstStyle/>
        <a:p>
          <a:endParaRPr lang="ru-RU"/>
        </a:p>
      </dgm:t>
    </dgm:pt>
    <dgm:pt modelId="{786B1289-6674-4B64-A3DA-175F1621A283}" type="pres">
      <dgm:prSet presAssocID="{8F69E186-3C14-484F-AC72-A07E17D98E85}" presName="root2" presStyleCnt="0"/>
      <dgm:spPr/>
    </dgm:pt>
    <dgm:pt modelId="{CE6792A5-D64F-4F18-831D-E70EA246BDA1}" type="pres">
      <dgm:prSet presAssocID="{8F69E186-3C14-484F-AC72-A07E17D98E85}" presName="LevelTwoTextNode" presStyleLbl="node2" presStyleIdx="4" presStyleCnt="6" custScaleX="318861">
        <dgm:presLayoutVars>
          <dgm:chPref val="3"/>
        </dgm:presLayoutVars>
      </dgm:prSet>
      <dgm:spPr/>
      <dgm:t>
        <a:bodyPr/>
        <a:lstStyle/>
        <a:p>
          <a:endParaRPr lang="ru-RU"/>
        </a:p>
      </dgm:t>
    </dgm:pt>
    <dgm:pt modelId="{952B88FA-2D88-4182-AA10-27293BC945BC}" type="pres">
      <dgm:prSet presAssocID="{8F69E186-3C14-484F-AC72-A07E17D98E85}" presName="level3hierChild" presStyleCnt="0"/>
      <dgm:spPr/>
    </dgm:pt>
    <dgm:pt modelId="{2A540E2F-DA7A-4DEC-BD65-F9B540321B03}" type="pres">
      <dgm:prSet presAssocID="{BB8666BD-A995-45B4-828F-2E0E0372C721}" presName="conn2-1" presStyleLbl="parChTrans1D2" presStyleIdx="5" presStyleCnt="6"/>
      <dgm:spPr/>
      <dgm:t>
        <a:bodyPr/>
        <a:lstStyle/>
        <a:p>
          <a:endParaRPr lang="ru-RU"/>
        </a:p>
      </dgm:t>
    </dgm:pt>
    <dgm:pt modelId="{3CF07B74-8650-4374-8FB6-0D0A4F120889}" type="pres">
      <dgm:prSet presAssocID="{BB8666BD-A995-45B4-828F-2E0E0372C721}" presName="connTx" presStyleLbl="parChTrans1D2" presStyleIdx="5" presStyleCnt="6"/>
      <dgm:spPr/>
      <dgm:t>
        <a:bodyPr/>
        <a:lstStyle/>
        <a:p>
          <a:endParaRPr lang="ru-RU"/>
        </a:p>
      </dgm:t>
    </dgm:pt>
    <dgm:pt modelId="{C9E64680-454D-4998-A5D9-1204725AFF24}" type="pres">
      <dgm:prSet presAssocID="{9AB73D84-DA55-423D-80A2-2069758610B8}" presName="root2" presStyleCnt="0"/>
      <dgm:spPr/>
    </dgm:pt>
    <dgm:pt modelId="{5941E386-17B4-4D26-92B1-F7F53FF58962}" type="pres">
      <dgm:prSet presAssocID="{9AB73D84-DA55-423D-80A2-2069758610B8}" presName="LevelTwoTextNode" presStyleLbl="node2" presStyleIdx="5" presStyleCnt="6" custScaleX="317668">
        <dgm:presLayoutVars>
          <dgm:chPref val="3"/>
        </dgm:presLayoutVars>
      </dgm:prSet>
      <dgm:spPr/>
      <dgm:t>
        <a:bodyPr/>
        <a:lstStyle/>
        <a:p>
          <a:endParaRPr lang="ru-RU"/>
        </a:p>
      </dgm:t>
    </dgm:pt>
    <dgm:pt modelId="{8A1E2898-9BEC-44FB-B544-639EA3AAB2C2}" type="pres">
      <dgm:prSet presAssocID="{9AB73D84-DA55-423D-80A2-2069758610B8}" presName="level3hierChild" presStyleCnt="0"/>
      <dgm:spPr/>
    </dgm:pt>
  </dgm:ptLst>
  <dgm:cxnLst>
    <dgm:cxn modelId="{D94C4F7F-62A1-40FB-BCE4-8130F50A6B2A}" type="presOf" srcId="{F9C15261-5625-4A95-A2AE-A55E1FB47550}" destId="{0EB3DFD3-D9C5-4F23-AC47-F42ECA4FF090}" srcOrd="0" destOrd="0" presId="urn:microsoft.com/office/officeart/2008/layout/HorizontalMultiLevelHierarchy"/>
    <dgm:cxn modelId="{C97CED0B-482B-48DD-9A51-65F1C24AA01A}" srcId="{F9C15261-5625-4A95-A2AE-A55E1FB47550}" destId="{0ACF54A5-3285-4358-8F55-22770824F1F6}" srcOrd="1" destOrd="0" parTransId="{6163EA9F-9BAC-45BC-8D5D-781292E0E9E1}" sibTransId="{1C1D6DD5-0988-4FBA-BBB4-7B920E8345B8}"/>
    <dgm:cxn modelId="{1CC1B8BE-4E62-430B-8A00-CE4E9CA991D2}" type="presOf" srcId="{0ACF54A5-3285-4358-8F55-22770824F1F6}" destId="{CC59821B-D9FA-4677-856F-172DF178F008}" srcOrd="0" destOrd="0" presId="urn:microsoft.com/office/officeart/2008/layout/HorizontalMultiLevelHierarchy"/>
    <dgm:cxn modelId="{CAD8DCC4-97F8-46C2-932B-0876A0BA7A09}" type="presOf" srcId="{8F69E186-3C14-484F-AC72-A07E17D98E85}" destId="{CE6792A5-D64F-4F18-831D-E70EA246BDA1}" srcOrd="0" destOrd="0" presId="urn:microsoft.com/office/officeart/2008/layout/HorizontalMultiLevelHierarchy"/>
    <dgm:cxn modelId="{6AAC2232-B453-4675-AAB3-41AA6ACF9EE2}" type="presOf" srcId="{8F0047C2-B109-4347-AA0F-0F60237CD5EF}" destId="{812D786D-AED3-47E6-AA82-6E8FBB440ADC}" srcOrd="0" destOrd="0" presId="urn:microsoft.com/office/officeart/2008/layout/HorizontalMultiLevelHierarchy"/>
    <dgm:cxn modelId="{EF5782B6-D006-42D3-BAC2-3EC79FD5852C}" type="presOf" srcId="{A3D78E0A-E12A-4951-8621-5AC160B865A7}" destId="{5509205C-F291-48DC-9399-5DB889354357}" srcOrd="0" destOrd="0" presId="urn:microsoft.com/office/officeart/2008/layout/HorizontalMultiLevelHierarchy"/>
    <dgm:cxn modelId="{1AF8783B-4E20-4FCA-ACFB-77F87969C419}" srcId="{F9C15261-5625-4A95-A2AE-A55E1FB47550}" destId="{93C88701-2127-48A9-9AE9-A9E3F14B91DD}" srcOrd="3" destOrd="0" parTransId="{450A07AB-ADB9-4302-A486-56401D8A6173}" sibTransId="{1370312D-A40A-4A7A-B99E-A03D4DF4B1CD}"/>
    <dgm:cxn modelId="{B1A86564-7C3E-4BFA-A9A2-A6ED68689751}" type="presOf" srcId="{BB8666BD-A995-45B4-828F-2E0E0372C721}" destId="{3CF07B74-8650-4374-8FB6-0D0A4F120889}" srcOrd="1" destOrd="0" presId="urn:microsoft.com/office/officeart/2008/layout/HorizontalMultiLevelHierarchy"/>
    <dgm:cxn modelId="{DEA09B1C-7378-4184-A061-F9A2E431D054}" type="presOf" srcId="{A554A500-C626-4B10-AD35-355A58DB9CDF}" destId="{E2AA4284-216D-477E-A176-2A366D80E45C}" srcOrd="0" destOrd="0" presId="urn:microsoft.com/office/officeart/2008/layout/HorizontalMultiLevelHierarchy"/>
    <dgm:cxn modelId="{8E4EFD3E-762C-4BAA-87E4-1A3A5BBD6C2A}" type="presOf" srcId="{450A07AB-ADB9-4302-A486-56401D8A6173}" destId="{5540FF67-DF2C-455C-AB27-3F7D685F1880}" srcOrd="0" destOrd="0" presId="urn:microsoft.com/office/officeart/2008/layout/HorizontalMultiLevelHierarchy"/>
    <dgm:cxn modelId="{57718EC0-8E04-4BB9-B7EF-772D5FAB35B7}" type="presOf" srcId="{1F84D99F-9E82-43B3-AFA9-D79F6E5FB075}" destId="{15AE18D7-D811-4D56-B8E5-5FB3E9999136}" srcOrd="1" destOrd="0" presId="urn:microsoft.com/office/officeart/2008/layout/HorizontalMultiLevelHierarchy"/>
    <dgm:cxn modelId="{BA0D6807-8C47-4885-B272-64506F252D0E}" type="presOf" srcId="{93C88701-2127-48A9-9AE9-A9E3F14B91DD}" destId="{57FDC60D-4881-4AF9-8802-94D7CA2F2E1B}" srcOrd="0" destOrd="0" presId="urn:microsoft.com/office/officeart/2008/layout/HorizontalMultiLevelHierarchy"/>
    <dgm:cxn modelId="{CB651F34-0ADF-468F-BEEF-9797A996AC99}" srcId="{F9C15261-5625-4A95-A2AE-A55E1FB47550}" destId="{8F0047C2-B109-4347-AA0F-0F60237CD5EF}" srcOrd="0" destOrd="0" parTransId="{1F84D99F-9E82-43B3-AFA9-D79F6E5FB075}" sibTransId="{86382CD0-8C47-434C-9BE1-0897C91C0330}"/>
    <dgm:cxn modelId="{5E209F9B-F23A-437A-B592-9965DDDAACE6}" type="presOf" srcId="{A554A500-C626-4B10-AD35-355A58DB9CDF}" destId="{B0843570-7BFE-41FF-B42B-82DD6FC52129}" srcOrd="1" destOrd="0" presId="urn:microsoft.com/office/officeart/2008/layout/HorizontalMultiLevelHierarchy"/>
    <dgm:cxn modelId="{6FBFB986-74BE-4CAB-8403-20FE07535802}" type="presOf" srcId="{59FEA175-6452-4C6C-93CF-B2ABA7940C2F}" destId="{FB36913C-0272-40D8-BCC2-2149D9EEB41E}" srcOrd="1" destOrd="0" presId="urn:microsoft.com/office/officeart/2008/layout/HorizontalMultiLevelHierarchy"/>
    <dgm:cxn modelId="{C72104EC-1980-4467-B2A3-89CD659BE7C3}" type="presOf" srcId="{6163EA9F-9BAC-45BC-8D5D-781292E0E9E1}" destId="{53BBDA74-6218-4926-86FB-BDDD0EB10165}" srcOrd="0" destOrd="0" presId="urn:microsoft.com/office/officeart/2008/layout/HorizontalMultiLevelHierarchy"/>
    <dgm:cxn modelId="{C88910CA-7420-4836-AE1B-65A77CF61AD2}" srcId="{47320D65-5D64-42DA-B9AA-E1DC37A19227}" destId="{F9C15261-5625-4A95-A2AE-A55E1FB47550}" srcOrd="0" destOrd="0" parTransId="{F0F9F3B1-23BA-41D9-BD59-D973E163A68F}" sibTransId="{3A12C2A7-A765-457C-A22E-B8F2ACD69E08}"/>
    <dgm:cxn modelId="{233FDF1D-4088-4270-A410-4BE0C57C30B9}" type="presOf" srcId="{9AB73D84-DA55-423D-80A2-2069758610B8}" destId="{5941E386-17B4-4D26-92B1-F7F53FF58962}" srcOrd="0" destOrd="0" presId="urn:microsoft.com/office/officeart/2008/layout/HorizontalMultiLevelHierarchy"/>
    <dgm:cxn modelId="{F266F6C8-72DF-48D6-AFEC-879AAB64F3AA}" type="presOf" srcId="{59FEA175-6452-4C6C-93CF-B2ABA7940C2F}" destId="{BE5D67CA-1C5D-4B05-957D-64E5DF06D2FE}" srcOrd="0" destOrd="0" presId="urn:microsoft.com/office/officeart/2008/layout/HorizontalMultiLevelHierarchy"/>
    <dgm:cxn modelId="{A7F91C88-DE80-40E5-A56A-9E8F40967CAC}" srcId="{F9C15261-5625-4A95-A2AE-A55E1FB47550}" destId="{A3D78E0A-E12A-4951-8621-5AC160B865A7}" srcOrd="2" destOrd="0" parTransId="{A554A500-C626-4B10-AD35-355A58DB9CDF}" sibTransId="{0813A033-E26C-4629-868D-3A461D579ECD}"/>
    <dgm:cxn modelId="{84077583-F189-4B71-96E3-901472EFCAD7}" srcId="{F9C15261-5625-4A95-A2AE-A55E1FB47550}" destId="{8F69E186-3C14-484F-AC72-A07E17D98E85}" srcOrd="4" destOrd="0" parTransId="{59FEA175-6452-4C6C-93CF-B2ABA7940C2F}" sibTransId="{440013A3-2B14-429B-BA69-26971EF205CF}"/>
    <dgm:cxn modelId="{52C49C98-7867-4F75-8A20-BFDD0426455B}" type="presOf" srcId="{1F84D99F-9E82-43B3-AFA9-D79F6E5FB075}" destId="{4A965DB5-E511-45D7-A77A-B97A0D75CB3A}" srcOrd="0" destOrd="0" presId="urn:microsoft.com/office/officeart/2008/layout/HorizontalMultiLevelHierarchy"/>
    <dgm:cxn modelId="{FCA94C84-AE01-4241-AEB2-6FF7151480C9}" srcId="{F9C15261-5625-4A95-A2AE-A55E1FB47550}" destId="{9AB73D84-DA55-423D-80A2-2069758610B8}" srcOrd="5" destOrd="0" parTransId="{BB8666BD-A995-45B4-828F-2E0E0372C721}" sibTransId="{FEAA8149-ED43-4697-9E3C-A27759F639DF}"/>
    <dgm:cxn modelId="{997E5932-202E-4018-AA92-2ADD6D0D481C}" type="presOf" srcId="{6163EA9F-9BAC-45BC-8D5D-781292E0E9E1}" destId="{66FFA0D9-9DE1-4E82-A885-EBCCDCF41536}" srcOrd="1" destOrd="0" presId="urn:microsoft.com/office/officeart/2008/layout/HorizontalMultiLevelHierarchy"/>
    <dgm:cxn modelId="{BE6BAB73-92F2-440A-91A5-079B4D41E5A2}" type="presOf" srcId="{47320D65-5D64-42DA-B9AA-E1DC37A19227}" destId="{5D5686D8-F2F3-42CF-A517-E24EF329C125}" srcOrd="0" destOrd="0" presId="urn:microsoft.com/office/officeart/2008/layout/HorizontalMultiLevelHierarchy"/>
    <dgm:cxn modelId="{DEF821DD-AC3E-45F0-ADF4-9774262D64B3}" type="presOf" srcId="{450A07AB-ADB9-4302-A486-56401D8A6173}" destId="{C06D4EEE-B96A-4401-8B8F-AFB3583F842F}" srcOrd="1" destOrd="0" presId="urn:microsoft.com/office/officeart/2008/layout/HorizontalMultiLevelHierarchy"/>
    <dgm:cxn modelId="{2B957C64-5FAF-4F55-A85C-39AA49FD61AB}" type="presOf" srcId="{BB8666BD-A995-45B4-828F-2E0E0372C721}" destId="{2A540E2F-DA7A-4DEC-BD65-F9B540321B03}" srcOrd="0" destOrd="0" presId="urn:microsoft.com/office/officeart/2008/layout/HorizontalMultiLevelHierarchy"/>
    <dgm:cxn modelId="{50B1D991-8573-41B6-8A5E-C7E3186F83B4}" type="presParOf" srcId="{5D5686D8-F2F3-42CF-A517-E24EF329C125}" destId="{1BD7F7C8-3591-4A04-AB25-682F162B1B9A}" srcOrd="0" destOrd="0" presId="urn:microsoft.com/office/officeart/2008/layout/HorizontalMultiLevelHierarchy"/>
    <dgm:cxn modelId="{27F3B39E-D844-4223-9943-D2BCE18BD7E9}" type="presParOf" srcId="{1BD7F7C8-3591-4A04-AB25-682F162B1B9A}" destId="{0EB3DFD3-D9C5-4F23-AC47-F42ECA4FF090}" srcOrd="0" destOrd="0" presId="urn:microsoft.com/office/officeart/2008/layout/HorizontalMultiLevelHierarchy"/>
    <dgm:cxn modelId="{CDB957FB-969F-479B-BA3D-652D71AD559B}" type="presParOf" srcId="{1BD7F7C8-3591-4A04-AB25-682F162B1B9A}" destId="{D9F8B1ED-2DE2-4777-BCC4-F5E191307564}" srcOrd="1" destOrd="0" presId="urn:microsoft.com/office/officeart/2008/layout/HorizontalMultiLevelHierarchy"/>
    <dgm:cxn modelId="{2E2E53F7-68B4-4CE2-B7AF-874E33438390}" type="presParOf" srcId="{D9F8B1ED-2DE2-4777-BCC4-F5E191307564}" destId="{4A965DB5-E511-45D7-A77A-B97A0D75CB3A}" srcOrd="0" destOrd="0" presId="urn:microsoft.com/office/officeart/2008/layout/HorizontalMultiLevelHierarchy"/>
    <dgm:cxn modelId="{B96BEDB4-1178-4DB5-A4B1-085DFAAB711E}" type="presParOf" srcId="{4A965DB5-E511-45D7-A77A-B97A0D75CB3A}" destId="{15AE18D7-D811-4D56-B8E5-5FB3E9999136}" srcOrd="0" destOrd="0" presId="urn:microsoft.com/office/officeart/2008/layout/HorizontalMultiLevelHierarchy"/>
    <dgm:cxn modelId="{CE89B0D1-11C4-4157-856A-FB755720AA10}" type="presParOf" srcId="{D9F8B1ED-2DE2-4777-BCC4-F5E191307564}" destId="{94D53072-8727-4B1B-B436-C4DE0EA885CA}" srcOrd="1" destOrd="0" presId="urn:microsoft.com/office/officeart/2008/layout/HorizontalMultiLevelHierarchy"/>
    <dgm:cxn modelId="{4907E96C-AF96-46D7-8192-2A40171684C6}" type="presParOf" srcId="{94D53072-8727-4B1B-B436-C4DE0EA885CA}" destId="{812D786D-AED3-47E6-AA82-6E8FBB440ADC}" srcOrd="0" destOrd="0" presId="urn:microsoft.com/office/officeart/2008/layout/HorizontalMultiLevelHierarchy"/>
    <dgm:cxn modelId="{F0CAE8A4-88A4-4308-BB89-E560B619E328}" type="presParOf" srcId="{94D53072-8727-4B1B-B436-C4DE0EA885CA}" destId="{05D21063-070E-4206-B3F1-9C841B8B3193}" srcOrd="1" destOrd="0" presId="urn:microsoft.com/office/officeart/2008/layout/HorizontalMultiLevelHierarchy"/>
    <dgm:cxn modelId="{A6A076F1-F65C-416D-8793-CBD94131054C}" type="presParOf" srcId="{D9F8B1ED-2DE2-4777-BCC4-F5E191307564}" destId="{53BBDA74-6218-4926-86FB-BDDD0EB10165}" srcOrd="2" destOrd="0" presId="urn:microsoft.com/office/officeart/2008/layout/HorizontalMultiLevelHierarchy"/>
    <dgm:cxn modelId="{23EDC43B-C9DC-45E9-BC50-2A01FC657C1D}" type="presParOf" srcId="{53BBDA74-6218-4926-86FB-BDDD0EB10165}" destId="{66FFA0D9-9DE1-4E82-A885-EBCCDCF41536}" srcOrd="0" destOrd="0" presId="urn:microsoft.com/office/officeart/2008/layout/HorizontalMultiLevelHierarchy"/>
    <dgm:cxn modelId="{8CBBCCC1-E959-49C5-946A-BB1E26A1F75F}" type="presParOf" srcId="{D9F8B1ED-2DE2-4777-BCC4-F5E191307564}" destId="{4DC94E3A-63D7-4C3A-ABB0-74536576CEB8}" srcOrd="3" destOrd="0" presId="urn:microsoft.com/office/officeart/2008/layout/HorizontalMultiLevelHierarchy"/>
    <dgm:cxn modelId="{C7B4C467-27AA-4D1F-A38E-05DB97D7EC54}" type="presParOf" srcId="{4DC94E3A-63D7-4C3A-ABB0-74536576CEB8}" destId="{CC59821B-D9FA-4677-856F-172DF178F008}" srcOrd="0" destOrd="0" presId="urn:microsoft.com/office/officeart/2008/layout/HorizontalMultiLevelHierarchy"/>
    <dgm:cxn modelId="{68EDE469-7147-44F8-B968-55D52C989C67}" type="presParOf" srcId="{4DC94E3A-63D7-4C3A-ABB0-74536576CEB8}" destId="{F7811E36-0399-4451-B494-DE39FE34A5D0}" srcOrd="1" destOrd="0" presId="urn:microsoft.com/office/officeart/2008/layout/HorizontalMultiLevelHierarchy"/>
    <dgm:cxn modelId="{302BDC83-F5E5-4121-84D0-D92043CCA428}" type="presParOf" srcId="{D9F8B1ED-2DE2-4777-BCC4-F5E191307564}" destId="{E2AA4284-216D-477E-A176-2A366D80E45C}" srcOrd="4" destOrd="0" presId="urn:microsoft.com/office/officeart/2008/layout/HorizontalMultiLevelHierarchy"/>
    <dgm:cxn modelId="{BBE231CB-969E-4FC3-ADBE-0707540EC0ED}" type="presParOf" srcId="{E2AA4284-216D-477E-A176-2A366D80E45C}" destId="{B0843570-7BFE-41FF-B42B-82DD6FC52129}" srcOrd="0" destOrd="0" presId="urn:microsoft.com/office/officeart/2008/layout/HorizontalMultiLevelHierarchy"/>
    <dgm:cxn modelId="{B79D7660-5159-42EB-BA10-8A6EAC24EF67}" type="presParOf" srcId="{D9F8B1ED-2DE2-4777-BCC4-F5E191307564}" destId="{3E1346AE-0AD5-4D8B-8DCE-20D2FD0D6DB1}" srcOrd="5" destOrd="0" presId="urn:microsoft.com/office/officeart/2008/layout/HorizontalMultiLevelHierarchy"/>
    <dgm:cxn modelId="{E3AE5BD0-C502-4DE9-94B0-DAB6D335AF6E}" type="presParOf" srcId="{3E1346AE-0AD5-4D8B-8DCE-20D2FD0D6DB1}" destId="{5509205C-F291-48DC-9399-5DB889354357}" srcOrd="0" destOrd="0" presId="urn:microsoft.com/office/officeart/2008/layout/HorizontalMultiLevelHierarchy"/>
    <dgm:cxn modelId="{61D9C110-591A-4784-B05D-0ACBB8F877CE}" type="presParOf" srcId="{3E1346AE-0AD5-4D8B-8DCE-20D2FD0D6DB1}" destId="{E2019F13-5AA6-4F24-AAD9-1ACEE4CCECD7}" srcOrd="1" destOrd="0" presId="urn:microsoft.com/office/officeart/2008/layout/HorizontalMultiLevelHierarchy"/>
    <dgm:cxn modelId="{D62D9471-848E-4087-98B8-9F42ADBF031D}" type="presParOf" srcId="{D9F8B1ED-2DE2-4777-BCC4-F5E191307564}" destId="{5540FF67-DF2C-455C-AB27-3F7D685F1880}" srcOrd="6" destOrd="0" presId="urn:microsoft.com/office/officeart/2008/layout/HorizontalMultiLevelHierarchy"/>
    <dgm:cxn modelId="{A6AC78F8-FDFD-4278-A0A0-716AC594860C}" type="presParOf" srcId="{5540FF67-DF2C-455C-AB27-3F7D685F1880}" destId="{C06D4EEE-B96A-4401-8B8F-AFB3583F842F}" srcOrd="0" destOrd="0" presId="urn:microsoft.com/office/officeart/2008/layout/HorizontalMultiLevelHierarchy"/>
    <dgm:cxn modelId="{2E46CF26-ACB9-4FEF-BA36-A504A820690F}" type="presParOf" srcId="{D9F8B1ED-2DE2-4777-BCC4-F5E191307564}" destId="{AB00E763-3EF9-45CB-86DA-6AA8C24CAEEA}" srcOrd="7" destOrd="0" presId="urn:microsoft.com/office/officeart/2008/layout/HorizontalMultiLevelHierarchy"/>
    <dgm:cxn modelId="{61BEAE59-CF0E-4C2B-BB0F-53F81FAC437C}" type="presParOf" srcId="{AB00E763-3EF9-45CB-86DA-6AA8C24CAEEA}" destId="{57FDC60D-4881-4AF9-8802-94D7CA2F2E1B}" srcOrd="0" destOrd="0" presId="urn:microsoft.com/office/officeart/2008/layout/HorizontalMultiLevelHierarchy"/>
    <dgm:cxn modelId="{7989888A-2183-43CF-BB94-8407EB1B0661}" type="presParOf" srcId="{AB00E763-3EF9-45CB-86DA-6AA8C24CAEEA}" destId="{1F88A050-90A8-453E-A515-750CAD611212}" srcOrd="1" destOrd="0" presId="urn:microsoft.com/office/officeart/2008/layout/HorizontalMultiLevelHierarchy"/>
    <dgm:cxn modelId="{B0A1521D-90DA-4685-9919-82092187C68D}" type="presParOf" srcId="{D9F8B1ED-2DE2-4777-BCC4-F5E191307564}" destId="{BE5D67CA-1C5D-4B05-957D-64E5DF06D2FE}" srcOrd="8" destOrd="0" presId="urn:microsoft.com/office/officeart/2008/layout/HorizontalMultiLevelHierarchy"/>
    <dgm:cxn modelId="{F54E5193-C319-4E62-BC5B-479AD195B1AD}" type="presParOf" srcId="{BE5D67CA-1C5D-4B05-957D-64E5DF06D2FE}" destId="{FB36913C-0272-40D8-BCC2-2149D9EEB41E}" srcOrd="0" destOrd="0" presId="urn:microsoft.com/office/officeart/2008/layout/HorizontalMultiLevelHierarchy"/>
    <dgm:cxn modelId="{C557849F-E99F-4370-9639-DC8ED2817D9A}" type="presParOf" srcId="{D9F8B1ED-2DE2-4777-BCC4-F5E191307564}" destId="{786B1289-6674-4B64-A3DA-175F1621A283}" srcOrd="9" destOrd="0" presId="urn:microsoft.com/office/officeart/2008/layout/HorizontalMultiLevelHierarchy"/>
    <dgm:cxn modelId="{C87778C3-7E0E-409E-A3EC-791B8D63669E}" type="presParOf" srcId="{786B1289-6674-4B64-A3DA-175F1621A283}" destId="{CE6792A5-D64F-4F18-831D-E70EA246BDA1}" srcOrd="0" destOrd="0" presId="urn:microsoft.com/office/officeart/2008/layout/HorizontalMultiLevelHierarchy"/>
    <dgm:cxn modelId="{D330AC72-E607-4DEA-B9B2-BD8B7FF2CEF4}" type="presParOf" srcId="{786B1289-6674-4B64-A3DA-175F1621A283}" destId="{952B88FA-2D88-4182-AA10-27293BC945BC}" srcOrd="1" destOrd="0" presId="urn:microsoft.com/office/officeart/2008/layout/HorizontalMultiLevelHierarchy"/>
    <dgm:cxn modelId="{CB50D75C-296D-4609-B051-0FCE6BC73989}" type="presParOf" srcId="{D9F8B1ED-2DE2-4777-BCC4-F5E191307564}" destId="{2A540E2F-DA7A-4DEC-BD65-F9B540321B03}" srcOrd="10" destOrd="0" presId="urn:microsoft.com/office/officeart/2008/layout/HorizontalMultiLevelHierarchy"/>
    <dgm:cxn modelId="{CE2D1350-484F-489C-897E-19955CFD3143}" type="presParOf" srcId="{2A540E2F-DA7A-4DEC-BD65-F9B540321B03}" destId="{3CF07B74-8650-4374-8FB6-0D0A4F120889}" srcOrd="0" destOrd="0" presId="urn:microsoft.com/office/officeart/2008/layout/HorizontalMultiLevelHierarchy"/>
    <dgm:cxn modelId="{700C8280-41A1-40AA-B844-3D993F7ED424}" type="presParOf" srcId="{D9F8B1ED-2DE2-4777-BCC4-F5E191307564}" destId="{C9E64680-454D-4998-A5D9-1204725AFF24}" srcOrd="11" destOrd="0" presId="urn:microsoft.com/office/officeart/2008/layout/HorizontalMultiLevelHierarchy"/>
    <dgm:cxn modelId="{FC1737EA-AF4F-42D0-82AB-BE5D12E1CC51}" type="presParOf" srcId="{C9E64680-454D-4998-A5D9-1204725AFF24}" destId="{5941E386-17B4-4D26-92B1-F7F53FF58962}" srcOrd="0" destOrd="0" presId="urn:microsoft.com/office/officeart/2008/layout/HorizontalMultiLevelHierarchy"/>
    <dgm:cxn modelId="{3942F00D-B065-480A-8042-702732DAE5A0}" type="presParOf" srcId="{C9E64680-454D-4998-A5D9-1204725AFF24}" destId="{8A1E2898-9BEC-44FB-B544-639EA3AAB2C2}" srcOrd="1" destOrd="0" presId="urn:microsoft.com/office/officeart/2008/layout/HorizontalMultiLevelHierarchy"/>
  </dgm:cxnLst>
  <dgm:bg>
    <a:gradFill flip="none" rotWithShape="1">
      <a:gsLst>
        <a:gs pos="81000">
          <a:srgbClr val="CC6600"/>
        </a:gs>
        <a:gs pos="100000">
          <a:srgbClr val="FFFF66"/>
        </a:gs>
      </a:gsLst>
      <a:path path="rect">
        <a:fillToRect l="50000" t="50000" r="50000" b="50000"/>
      </a:path>
      <a:tileRect/>
    </a:gra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101F239-B9D5-4370-A1F4-82DC64AECDEB}" type="doc">
      <dgm:prSet loTypeId="urn:microsoft.com/office/officeart/2005/8/layout/radial5" loCatId="cycle" qsTypeId="urn:microsoft.com/office/officeart/2005/8/quickstyle/3d3" qsCatId="3D" csTypeId="urn:microsoft.com/office/officeart/2005/8/colors/colorful3" csCatId="colorful" phldr="1"/>
      <dgm:spPr/>
      <dgm:t>
        <a:bodyPr/>
        <a:lstStyle/>
        <a:p>
          <a:endParaRPr lang="ru-RU"/>
        </a:p>
      </dgm:t>
    </dgm:pt>
    <dgm:pt modelId="{71597022-C1C7-42D1-9818-63BFCCD86750}">
      <dgm:prSet phldrT="[Текст]" custT="1"/>
      <dgm:spPr/>
      <dgm:t>
        <a:bodyPr/>
        <a:lstStyle/>
        <a:p>
          <a:r>
            <a:rPr lang="ru-RU" sz="2800" b="1" dirty="0" smtClean="0">
              <a:solidFill>
                <a:schemeClr val="tx1"/>
              </a:solidFill>
            </a:rPr>
            <a:t>Мины устанавливаемые СДМ</a:t>
          </a:r>
          <a:endParaRPr lang="ru-RU" sz="2800" b="1" dirty="0">
            <a:solidFill>
              <a:schemeClr val="tx1"/>
            </a:solidFill>
          </a:endParaRPr>
        </a:p>
      </dgm:t>
    </dgm:pt>
    <dgm:pt modelId="{56BA9C02-F628-4022-94DE-882C7F0CA5E2}" type="parTrans" cxnId="{345EF455-BDB6-4219-BBFF-355CD206ADD1}">
      <dgm:prSet/>
      <dgm:spPr/>
      <dgm:t>
        <a:bodyPr/>
        <a:lstStyle/>
        <a:p>
          <a:endParaRPr lang="ru-RU"/>
        </a:p>
      </dgm:t>
    </dgm:pt>
    <dgm:pt modelId="{B6B0C8F1-B54F-4395-B3B8-BBE17480F130}" type="sibTrans" cxnId="{345EF455-BDB6-4219-BBFF-355CD206ADD1}">
      <dgm:prSet/>
      <dgm:spPr/>
      <dgm:t>
        <a:bodyPr/>
        <a:lstStyle/>
        <a:p>
          <a:endParaRPr lang="ru-RU"/>
        </a:p>
      </dgm:t>
    </dgm:pt>
    <dgm:pt modelId="{55534671-AE33-479C-95F9-486E5F94D3BA}">
      <dgm:prSet phldrT="[Текст]" custT="1"/>
      <dgm:spPr/>
      <dgm:t>
        <a:bodyPr/>
        <a:lstStyle/>
        <a:p>
          <a:r>
            <a:rPr lang="ru-RU" sz="2400" b="1" dirty="0" smtClean="0">
              <a:solidFill>
                <a:schemeClr val="tx1"/>
              </a:solidFill>
            </a:rPr>
            <a:t>Противотанковые противоднищевые</a:t>
          </a:r>
          <a:endParaRPr lang="ru-RU" sz="2400" b="1" dirty="0">
            <a:solidFill>
              <a:schemeClr val="tx1"/>
            </a:solidFill>
          </a:endParaRPr>
        </a:p>
      </dgm:t>
    </dgm:pt>
    <dgm:pt modelId="{D3220605-1AB9-49AE-B6CB-A1B8FC2668FA}" type="parTrans" cxnId="{F7544E10-9C89-44B8-92CF-6576ACDE0EFB}">
      <dgm:prSet/>
      <dgm:spPr/>
      <dgm:t>
        <a:bodyPr/>
        <a:lstStyle/>
        <a:p>
          <a:endParaRPr lang="ru-RU"/>
        </a:p>
      </dgm:t>
    </dgm:pt>
    <dgm:pt modelId="{5C1698ED-ED1E-404F-97E9-4ABF7DD17197}" type="sibTrans" cxnId="{F7544E10-9C89-44B8-92CF-6576ACDE0EFB}">
      <dgm:prSet/>
      <dgm:spPr/>
      <dgm:t>
        <a:bodyPr/>
        <a:lstStyle/>
        <a:p>
          <a:endParaRPr lang="ru-RU"/>
        </a:p>
      </dgm:t>
    </dgm:pt>
    <dgm:pt modelId="{9864F734-CC07-447B-B8C9-21B77288C3F6}">
      <dgm:prSet phldrT="[Текст]" custT="1">
        <dgm:style>
          <a:lnRef idx="3">
            <a:schemeClr val="lt1"/>
          </a:lnRef>
          <a:fillRef idx="1">
            <a:schemeClr val="accent6"/>
          </a:fillRef>
          <a:effectRef idx="1">
            <a:schemeClr val="accent6"/>
          </a:effectRef>
          <a:fontRef idx="minor">
            <a:schemeClr val="lt1"/>
          </a:fontRef>
        </dgm:style>
      </dgm:prSet>
      <dgm:spPr/>
      <dgm:t>
        <a:bodyPr/>
        <a:lstStyle/>
        <a:p>
          <a:r>
            <a:rPr lang="ru-RU" sz="2400" b="1" dirty="0" smtClean="0">
              <a:solidFill>
                <a:schemeClr val="tx1"/>
              </a:solidFill>
            </a:rPr>
            <a:t>Противопехотные фугасные</a:t>
          </a:r>
          <a:endParaRPr lang="ru-RU" sz="2400" b="1" dirty="0">
            <a:solidFill>
              <a:schemeClr val="tx1"/>
            </a:solidFill>
          </a:endParaRPr>
        </a:p>
      </dgm:t>
    </dgm:pt>
    <dgm:pt modelId="{5B585B32-BDFD-4302-B391-149FC3FE6FAF}" type="parTrans" cxnId="{CE69F06C-6346-47DB-ABB7-4681CBCF23CE}">
      <dgm:prSet/>
      <dgm:spPr/>
      <dgm:t>
        <a:bodyPr/>
        <a:lstStyle/>
        <a:p>
          <a:endParaRPr lang="ru-RU"/>
        </a:p>
      </dgm:t>
    </dgm:pt>
    <dgm:pt modelId="{5583AB68-DA7E-4977-9996-1DEBA20953F6}" type="sibTrans" cxnId="{CE69F06C-6346-47DB-ABB7-4681CBCF23CE}">
      <dgm:prSet/>
      <dgm:spPr/>
      <dgm:t>
        <a:bodyPr/>
        <a:lstStyle/>
        <a:p>
          <a:endParaRPr lang="ru-RU"/>
        </a:p>
      </dgm:t>
    </dgm:pt>
    <dgm:pt modelId="{89ED4AFF-1430-4369-9D2D-79B6D371F851}">
      <dgm:prSet phldrT="[Текст]" custT="1"/>
      <dgm:spPr/>
      <dgm:t>
        <a:bodyPr/>
        <a:lstStyle/>
        <a:p>
          <a:r>
            <a:rPr lang="ru-RU" sz="2100" b="1" dirty="0" smtClean="0">
              <a:solidFill>
                <a:schemeClr val="tx1"/>
              </a:solidFill>
            </a:rPr>
            <a:t>Противопехотные осколочные</a:t>
          </a:r>
          <a:endParaRPr lang="ru-RU" sz="2100" b="1" dirty="0">
            <a:solidFill>
              <a:schemeClr val="tx1"/>
            </a:solidFill>
          </a:endParaRPr>
        </a:p>
      </dgm:t>
    </dgm:pt>
    <dgm:pt modelId="{F18882A1-9A23-49FA-B81B-EEBD40469EF4}" type="parTrans" cxnId="{B0FEF521-7A30-44CA-9331-D1961F31473D}">
      <dgm:prSet/>
      <dgm:spPr/>
      <dgm:t>
        <a:bodyPr/>
        <a:lstStyle/>
        <a:p>
          <a:endParaRPr lang="ru-RU"/>
        </a:p>
      </dgm:t>
    </dgm:pt>
    <dgm:pt modelId="{7851066F-5677-4C4A-9ECD-79A32CA6092E}" type="sibTrans" cxnId="{B0FEF521-7A30-44CA-9331-D1961F31473D}">
      <dgm:prSet/>
      <dgm:spPr/>
      <dgm:t>
        <a:bodyPr/>
        <a:lstStyle/>
        <a:p>
          <a:endParaRPr lang="ru-RU"/>
        </a:p>
      </dgm:t>
    </dgm:pt>
    <dgm:pt modelId="{913C2094-8E01-48C4-A514-E6E2D615A75C}" type="pres">
      <dgm:prSet presAssocID="{7101F239-B9D5-4370-A1F4-82DC64AECDEB}" presName="Name0" presStyleCnt="0">
        <dgm:presLayoutVars>
          <dgm:chMax val="1"/>
          <dgm:dir/>
          <dgm:animLvl val="ctr"/>
          <dgm:resizeHandles val="exact"/>
        </dgm:presLayoutVars>
      </dgm:prSet>
      <dgm:spPr/>
      <dgm:t>
        <a:bodyPr/>
        <a:lstStyle/>
        <a:p>
          <a:endParaRPr lang="ru-RU"/>
        </a:p>
      </dgm:t>
    </dgm:pt>
    <dgm:pt modelId="{2CC37FD9-B156-4B79-8C65-444DCE3627A2}" type="pres">
      <dgm:prSet presAssocID="{71597022-C1C7-42D1-9818-63BFCCD86750}" presName="centerShape" presStyleLbl="node0" presStyleIdx="0" presStyleCnt="1" custScaleX="211108" custScaleY="76322" custLinFactNeighborX="16761" custLinFactNeighborY="-3066"/>
      <dgm:spPr/>
      <dgm:t>
        <a:bodyPr/>
        <a:lstStyle/>
        <a:p>
          <a:endParaRPr lang="ru-RU"/>
        </a:p>
      </dgm:t>
    </dgm:pt>
    <dgm:pt modelId="{7CDA2AF3-3CC3-49F1-AA20-8A0246476F20}" type="pres">
      <dgm:prSet presAssocID="{D3220605-1AB9-49AE-B6CB-A1B8FC2668FA}" presName="parTrans" presStyleLbl="sibTrans2D1" presStyleIdx="0" presStyleCnt="3" custScaleX="161649"/>
      <dgm:spPr/>
      <dgm:t>
        <a:bodyPr/>
        <a:lstStyle/>
        <a:p>
          <a:endParaRPr lang="ru-RU"/>
        </a:p>
      </dgm:t>
    </dgm:pt>
    <dgm:pt modelId="{F76D8333-A877-4BCA-8DEB-F16460F13E34}" type="pres">
      <dgm:prSet presAssocID="{D3220605-1AB9-49AE-B6CB-A1B8FC2668FA}" presName="connectorText" presStyleLbl="sibTrans2D1" presStyleIdx="0" presStyleCnt="3"/>
      <dgm:spPr/>
      <dgm:t>
        <a:bodyPr/>
        <a:lstStyle/>
        <a:p>
          <a:endParaRPr lang="ru-RU"/>
        </a:p>
      </dgm:t>
    </dgm:pt>
    <dgm:pt modelId="{E80D936C-587F-4BC8-BECC-6DAE16418640}" type="pres">
      <dgm:prSet presAssocID="{55534671-AE33-479C-95F9-486E5F94D3BA}" presName="node" presStyleLbl="node1" presStyleIdx="0" presStyleCnt="3" custScaleX="254411" custRadScaleRad="97664" custRadScaleInc="18925">
        <dgm:presLayoutVars>
          <dgm:bulletEnabled val="1"/>
        </dgm:presLayoutVars>
      </dgm:prSet>
      <dgm:spPr/>
      <dgm:t>
        <a:bodyPr/>
        <a:lstStyle/>
        <a:p>
          <a:endParaRPr lang="ru-RU"/>
        </a:p>
      </dgm:t>
    </dgm:pt>
    <dgm:pt modelId="{B8567CFE-2816-41FA-97A3-8A1DE139686B}" type="pres">
      <dgm:prSet presAssocID="{5B585B32-BDFD-4302-B391-149FC3FE6FAF}" presName="parTrans" presStyleLbl="sibTrans2D1" presStyleIdx="1" presStyleCnt="3" custAng="2899113" custScaleX="133735" custScaleY="96385" custLinFactX="-100000" custLinFactNeighborX="-168623" custLinFactNeighborY="18611"/>
      <dgm:spPr/>
      <dgm:t>
        <a:bodyPr/>
        <a:lstStyle/>
        <a:p>
          <a:endParaRPr lang="ru-RU"/>
        </a:p>
      </dgm:t>
    </dgm:pt>
    <dgm:pt modelId="{184B4A2F-37EC-49E6-A616-E9F689604C74}" type="pres">
      <dgm:prSet presAssocID="{5B585B32-BDFD-4302-B391-149FC3FE6FAF}" presName="connectorText" presStyleLbl="sibTrans2D1" presStyleIdx="1" presStyleCnt="3"/>
      <dgm:spPr/>
      <dgm:t>
        <a:bodyPr/>
        <a:lstStyle/>
        <a:p>
          <a:endParaRPr lang="ru-RU"/>
        </a:p>
      </dgm:t>
    </dgm:pt>
    <dgm:pt modelId="{9AD425BA-F2D7-4512-A881-74C8AAF10EFF}" type="pres">
      <dgm:prSet presAssocID="{9864F734-CC07-447B-B8C9-21B77288C3F6}" presName="node" presStyleLbl="node1" presStyleIdx="1" presStyleCnt="3" custScaleX="251417" custScaleY="79307" custRadScaleRad="137372" custRadScaleInc="-11956">
        <dgm:presLayoutVars>
          <dgm:bulletEnabled val="1"/>
        </dgm:presLayoutVars>
      </dgm:prSet>
      <dgm:spPr/>
      <dgm:t>
        <a:bodyPr/>
        <a:lstStyle/>
        <a:p>
          <a:endParaRPr lang="ru-RU"/>
        </a:p>
      </dgm:t>
    </dgm:pt>
    <dgm:pt modelId="{ADD8DC5F-86BA-4642-A158-9B6AB3B1F0D6}" type="pres">
      <dgm:prSet presAssocID="{F18882A1-9A23-49FA-B81B-EEBD40469EF4}" presName="parTrans" presStyleLbl="sibTrans2D1" presStyleIdx="2" presStyleCnt="3" custScaleX="132042"/>
      <dgm:spPr/>
      <dgm:t>
        <a:bodyPr/>
        <a:lstStyle/>
        <a:p>
          <a:endParaRPr lang="ru-RU"/>
        </a:p>
      </dgm:t>
    </dgm:pt>
    <dgm:pt modelId="{58BFAE30-5EC5-4983-9A66-30FE81F34952}" type="pres">
      <dgm:prSet presAssocID="{F18882A1-9A23-49FA-B81B-EEBD40469EF4}" presName="connectorText" presStyleLbl="sibTrans2D1" presStyleIdx="2" presStyleCnt="3"/>
      <dgm:spPr/>
      <dgm:t>
        <a:bodyPr/>
        <a:lstStyle/>
        <a:p>
          <a:endParaRPr lang="ru-RU"/>
        </a:p>
      </dgm:t>
    </dgm:pt>
    <dgm:pt modelId="{2201CC44-BE52-44FA-997C-6F63BDCD9A2F}" type="pres">
      <dgm:prSet presAssocID="{89ED4AFF-1430-4369-9D2D-79B6D371F851}" presName="node" presStyleLbl="node1" presStyleIdx="2" presStyleCnt="3" custScaleX="162529" custScaleY="117699" custRadScaleRad="130534" custRadScaleInc="49240">
        <dgm:presLayoutVars>
          <dgm:bulletEnabled val="1"/>
        </dgm:presLayoutVars>
      </dgm:prSet>
      <dgm:spPr/>
      <dgm:t>
        <a:bodyPr/>
        <a:lstStyle/>
        <a:p>
          <a:endParaRPr lang="ru-RU"/>
        </a:p>
      </dgm:t>
    </dgm:pt>
  </dgm:ptLst>
  <dgm:cxnLst>
    <dgm:cxn modelId="{9F90F2EB-B727-495B-8A99-B8F70192C242}" type="presOf" srcId="{7101F239-B9D5-4370-A1F4-82DC64AECDEB}" destId="{913C2094-8E01-48C4-A514-E6E2D615A75C}" srcOrd="0" destOrd="0" presId="urn:microsoft.com/office/officeart/2005/8/layout/radial5"/>
    <dgm:cxn modelId="{9EC968A0-8322-457A-B032-B41EAC4239A8}" type="presOf" srcId="{89ED4AFF-1430-4369-9D2D-79B6D371F851}" destId="{2201CC44-BE52-44FA-997C-6F63BDCD9A2F}" srcOrd="0" destOrd="0" presId="urn:microsoft.com/office/officeart/2005/8/layout/radial5"/>
    <dgm:cxn modelId="{B0FEF521-7A30-44CA-9331-D1961F31473D}" srcId="{71597022-C1C7-42D1-9818-63BFCCD86750}" destId="{89ED4AFF-1430-4369-9D2D-79B6D371F851}" srcOrd="2" destOrd="0" parTransId="{F18882A1-9A23-49FA-B81B-EEBD40469EF4}" sibTransId="{7851066F-5677-4C4A-9ECD-79A32CA6092E}"/>
    <dgm:cxn modelId="{8C156E72-F2D7-42A2-A46F-1A559A80155D}" type="presOf" srcId="{9864F734-CC07-447B-B8C9-21B77288C3F6}" destId="{9AD425BA-F2D7-4512-A881-74C8AAF10EFF}" srcOrd="0" destOrd="0" presId="urn:microsoft.com/office/officeart/2005/8/layout/radial5"/>
    <dgm:cxn modelId="{ACE7A94F-6C6E-4BCB-A2F4-46716C439D77}" type="presOf" srcId="{D3220605-1AB9-49AE-B6CB-A1B8FC2668FA}" destId="{F76D8333-A877-4BCA-8DEB-F16460F13E34}" srcOrd="1" destOrd="0" presId="urn:microsoft.com/office/officeart/2005/8/layout/radial5"/>
    <dgm:cxn modelId="{F3B9AD9A-6A86-4761-9670-F94AB8658460}" type="presOf" srcId="{5B585B32-BDFD-4302-B391-149FC3FE6FAF}" destId="{B8567CFE-2816-41FA-97A3-8A1DE139686B}" srcOrd="0" destOrd="0" presId="urn:microsoft.com/office/officeart/2005/8/layout/radial5"/>
    <dgm:cxn modelId="{5F04B6B9-1FA2-4C99-83EA-8E6F1AE49A31}" type="presOf" srcId="{F18882A1-9A23-49FA-B81B-EEBD40469EF4}" destId="{58BFAE30-5EC5-4983-9A66-30FE81F34952}" srcOrd="1" destOrd="0" presId="urn:microsoft.com/office/officeart/2005/8/layout/radial5"/>
    <dgm:cxn modelId="{F118BBD1-E541-4A89-A1DA-B432AB2ED7FC}" type="presOf" srcId="{F18882A1-9A23-49FA-B81B-EEBD40469EF4}" destId="{ADD8DC5F-86BA-4642-A158-9B6AB3B1F0D6}" srcOrd="0" destOrd="0" presId="urn:microsoft.com/office/officeart/2005/8/layout/radial5"/>
    <dgm:cxn modelId="{A8B1FF36-CF03-4FD3-B69F-E4CBB16EDFBE}" type="presOf" srcId="{55534671-AE33-479C-95F9-486E5F94D3BA}" destId="{E80D936C-587F-4BC8-BECC-6DAE16418640}" srcOrd="0" destOrd="0" presId="urn:microsoft.com/office/officeart/2005/8/layout/radial5"/>
    <dgm:cxn modelId="{F7544E10-9C89-44B8-92CF-6576ACDE0EFB}" srcId="{71597022-C1C7-42D1-9818-63BFCCD86750}" destId="{55534671-AE33-479C-95F9-486E5F94D3BA}" srcOrd="0" destOrd="0" parTransId="{D3220605-1AB9-49AE-B6CB-A1B8FC2668FA}" sibTransId="{5C1698ED-ED1E-404F-97E9-4ABF7DD17197}"/>
    <dgm:cxn modelId="{345EF455-BDB6-4219-BBFF-355CD206ADD1}" srcId="{7101F239-B9D5-4370-A1F4-82DC64AECDEB}" destId="{71597022-C1C7-42D1-9818-63BFCCD86750}" srcOrd="0" destOrd="0" parTransId="{56BA9C02-F628-4022-94DE-882C7F0CA5E2}" sibTransId="{B6B0C8F1-B54F-4395-B3B8-BBE17480F130}"/>
    <dgm:cxn modelId="{CE69F06C-6346-47DB-ABB7-4681CBCF23CE}" srcId="{71597022-C1C7-42D1-9818-63BFCCD86750}" destId="{9864F734-CC07-447B-B8C9-21B77288C3F6}" srcOrd="1" destOrd="0" parTransId="{5B585B32-BDFD-4302-B391-149FC3FE6FAF}" sibTransId="{5583AB68-DA7E-4977-9996-1DEBA20953F6}"/>
    <dgm:cxn modelId="{1142A1BB-B8DB-421F-A365-5DD9AAFE34C8}" type="presOf" srcId="{D3220605-1AB9-49AE-B6CB-A1B8FC2668FA}" destId="{7CDA2AF3-3CC3-49F1-AA20-8A0246476F20}" srcOrd="0" destOrd="0" presId="urn:microsoft.com/office/officeart/2005/8/layout/radial5"/>
    <dgm:cxn modelId="{E2BDDA6F-0D3C-4661-9890-F2C7E0B3004D}" type="presOf" srcId="{5B585B32-BDFD-4302-B391-149FC3FE6FAF}" destId="{184B4A2F-37EC-49E6-A616-E9F689604C74}" srcOrd="1" destOrd="0" presId="urn:microsoft.com/office/officeart/2005/8/layout/radial5"/>
    <dgm:cxn modelId="{02364C25-F22F-42BE-9518-5C57714A4485}" type="presOf" srcId="{71597022-C1C7-42D1-9818-63BFCCD86750}" destId="{2CC37FD9-B156-4B79-8C65-444DCE3627A2}" srcOrd="0" destOrd="0" presId="urn:microsoft.com/office/officeart/2005/8/layout/radial5"/>
    <dgm:cxn modelId="{AE346C38-AB47-4CE7-9949-307C1426D6DA}" type="presParOf" srcId="{913C2094-8E01-48C4-A514-E6E2D615A75C}" destId="{2CC37FD9-B156-4B79-8C65-444DCE3627A2}" srcOrd="0" destOrd="0" presId="urn:microsoft.com/office/officeart/2005/8/layout/radial5"/>
    <dgm:cxn modelId="{37F63BA1-9D52-4D57-A429-BDB9303E2CEF}" type="presParOf" srcId="{913C2094-8E01-48C4-A514-E6E2D615A75C}" destId="{7CDA2AF3-3CC3-49F1-AA20-8A0246476F20}" srcOrd="1" destOrd="0" presId="urn:microsoft.com/office/officeart/2005/8/layout/radial5"/>
    <dgm:cxn modelId="{3E95D3A5-B9E0-4DC0-9BC8-25750A44B7AF}" type="presParOf" srcId="{7CDA2AF3-3CC3-49F1-AA20-8A0246476F20}" destId="{F76D8333-A877-4BCA-8DEB-F16460F13E34}" srcOrd="0" destOrd="0" presId="urn:microsoft.com/office/officeart/2005/8/layout/radial5"/>
    <dgm:cxn modelId="{8D41F7FD-92D8-4717-B69F-F7621E12C12B}" type="presParOf" srcId="{913C2094-8E01-48C4-A514-E6E2D615A75C}" destId="{E80D936C-587F-4BC8-BECC-6DAE16418640}" srcOrd="2" destOrd="0" presId="urn:microsoft.com/office/officeart/2005/8/layout/radial5"/>
    <dgm:cxn modelId="{98B5A268-E924-4AB8-911D-53578CCEB522}" type="presParOf" srcId="{913C2094-8E01-48C4-A514-E6E2D615A75C}" destId="{B8567CFE-2816-41FA-97A3-8A1DE139686B}" srcOrd="3" destOrd="0" presId="urn:microsoft.com/office/officeart/2005/8/layout/radial5"/>
    <dgm:cxn modelId="{A3F182B5-2B8F-4EFC-9976-3D8FB0A8090C}" type="presParOf" srcId="{B8567CFE-2816-41FA-97A3-8A1DE139686B}" destId="{184B4A2F-37EC-49E6-A616-E9F689604C74}" srcOrd="0" destOrd="0" presId="urn:microsoft.com/office/officeart/2005/8/layout/radial5"/>
    <dgm:cxn modelId="{49C52DA6-5571-4B90-9C72-4C4F8719FDD1}" type="presParOf" srcId="{913C2094-8E01-48C4-A514-E6E2D615A75C}" destId="{9AD425BA-F2D7-4512-A881-74C8AAF10EFF}" srcOrd="4" destOrd="0" presId="urn:microsoft.com/office/officeart/2005/8/layout/radial5"/>
    <dgm:cxn modelId="{028C4757-42B8-40D6-BD55-B48BE3F72B33}" type="presParOf" srcId="{913C2094-8E01-48C4-A514-E6E2D615A75C}" destId="{ADD8DC5F-86BA-4642-A158-9B6AB3B1F0D6}" srcOrd="5" destOrd="0" presId="urn:microsoft.com/office/officeart/2005/8/layout/radial5"/>
    <dgm:cxn modelId="{467122E1-CC42-4AB0-94A6-38798E039A6D}" type="presParOf" srcId="{ADD8DC5F-86BA-4642-A158-9B6AB3B1F0D6}" destId="{58BFAE30-5EC5-4983-9A66-30FE81F34952}" srcOrd="0" destOrd="0" presId="urn:microsoft.com/office/officeart/2005/8/layout/radial5"/>
    <dgm:cxn modelId="{C4B6CCCB-1F67-49C6-A854-205D973E0003}" type="presParOf" srcId="{913C2094-8E01-48C4-A514-E6E2D615A75C}" destId="{2201CC44-BE52-44FA-997C-6F63BDCD9A2F}" srcOrd="6" destOrd="0" presId="urn:microsoft.com/office/officeart/2005/8/layout/radial5"/>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CDCB0A3-BC8A-4197-AB09-A6E073349E07}"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ru-RU"/>
        </a:p>
      </dgm:t>
    </dgm:pt>
    <dgm:pt modelId="{E2FF5168-5AF6-4FC4-876E-F9DD899AE9B7}">
      <dgm:prSet phldrT="[Текст]" custT="1"/>
      <dgm:spPr>
        <a:solidFill>
          <a:schemeClr val="accent4">
            <a:lumMod val="60000"/>
            <a:lumOff val="40000"/>
          </a:schemeClr>
        </a:solidFill>
        <a:ln>
          <a:solidFill>
            <a:schemeClr val="accent4">
              <a:lumMod val="75000"/>
            </a:schemeClr>
          </a:solidFill>
        </a:ln>
      </dgm:spPr>
      <dgm:t>
        <a:bodyPr/>
        <a:lstStyle/>
        <a:p>
          <a:r>
            <a:rPr lang="ru-RU" sz="2000" b="1" dirty="0" smtClean="0">
              <a:solidFill>
                <a:schemeClr val="tx1"/>
              </a:solidFill>
            </a:rPr>
            <a:t>М90</a:t>
          </a:r>
          <a:endParaRPr lang="ru-RU" sz="2000" b="1" dirty="0">
            <a:solidFill>
              <a:schemeClr val="tx1"/>
            </a:solidFill>
          </a:endParaRPr>
        </a:p>
      </dgm:t>
    </dgm:pt>
    <dgm:pt modelId="{9C6C5326-7876-4B18-97D0-0D9DB12E1B65}" type="parTrans" cxnId="{D4ED7F1C-219D-4466-8D29-AFA6E579ED84}">
      <dgm:prSet/>
      <dgm:spPr/>
      <dgm:t>
        <a:bodyPr/>
        <a:lstStyle/>
        <a:p>
          <a:endParaRPr lang="ru-RU" sz="2000"/>
        </a:p>
      </dgm:t>
    </dgm:pt>
    <dgm:pt modelId="{7ABD331B-24E7-4617-ACC0-ADFF6070D2AD}" type="sibTrans" cxnId="{D4ED7F1C-219D-4466-8D29-AFA6E579ED84}">
      <dgm:prSet/>
      <dgm:spPr/>
      <dgm:t>
        <a:bodyPr/>
        <a:lstStyle/>
        <a:p>
          <a:endParaRPr lang="ru-RU" sz="2000"/>
        </a:p>
      </dgm:t>
    </dgm:pt>
    <dgm:pt modelId="{A3BE142A-0EE5-4C94-BB94-DD0397CD14B7}">
      <dgm:prSet phldrT="[Текст]" custT="1"/>
      <dgm:spPr>
        <a:solidFill>
          <a:schemeClr val="accent4">
            <a:lumMod val="60000"/>
            <a:lumOff val="40000"/>
          </a:schemeClr>
        </a:solidFill>
        <a:ln>
          <a:solidFill>
            <a:schemeClr val="accent4">
              <a:lumMod val="75000"/>
            </a:schemeClr>
          </a:solidFill>
        </a:ln>
      </dgm:spPr>
      <dgm:t>
        <a:bodyPr/>
        <a:lstStyle/>
        <a:p>
          <a:r>
            <a:rPr lang="ru-RU" sz="2000" b="1" dirty="0" smtClean="0">
              <a:solidFill>
                <a:schemeClr val="tx1"/>
              </a:solidFill>
            </a:rPr>
            <a:t>М72</a:t>
          </a:r>
          <a:endParaRPr lang="ru-RU" sz="2000" b="1" dirty="0">
            <a:solidFill>
              <a:schemeClr val="tx1"/>
            </a:solidFill>
          </a:endParaRPr>
        </a:p>
      </dgm:t>
    </dgm:pt>
    <dgm:pt modelId="{0796D650-28D1-4887-8D39-49FF3FCC9900}" type="parTrans" cxnId="{9DA7D7F2-A877-46BC-B00F-9F134F968D29}">
      <dgm:prSet/>
      <dgm:spPr/>
      <dgm:t>
        <a:bodyPr/>
        <a:lstStyle/>
        <a:p>
          <a:endParaRPr lang="ru-RU" sz="2000"/>
        </a:p>
      </dgm:t>
    </dgm:pt>
    <dgm:pt modelId="{C2E9F228-3556-4B6A-B092-0739AA4B1122}" type="sibTrans" cxnId="{9DA7D7F2-A877-46BC-B00F-9F134F968D29}">
      <dgm:prSet/>
      <dgm:spPr/>
      <dgm:t>
        <a:bodyPr/>
        <a:lstStyle/>
        <a:p>
          <a:endParaRPr lang="ru-RU" sz="2000"/>
        </a:p>
      </dgm:t>
    </dgm:pt>
    <dgm:pt modelId="{C7DFC2D7-6349-40B7-A6D3-A50722238EFA}">
      <dgm:prSet phldrT="[Текст]" custT="1"/>
      <dgm:spPr>
        <a:solidFill>
          <a:schemeClr val="accent4">
            <a:lumMod val="60000"/>
            <a:lumOff val="40000"/>
          </a:schemeClr>
        </a:solidFill>
        <a:ln>
          <a:solidFill>
            <a:schemeClr val="accent4">
              <a:lumMod val="75000"/>
            </a:schemeClr>
          </a:solidFill>
        </a:ln>
      </dgm:spPr>
      <dgm:t>
        <a:bodyPr/>
        <a:lstStyle/>
        <a:p>
          <a:r>
            <a:rPr lang="ru-RU" sz="2000" b="1" dirty="0" smtClean="0">
              <a:solidFill>
                <a:schemeClr val="tx1"/>
              </a:solidFill>
            </a:rPr>
            <a:t>М67</a:t>
          </a:r>
          <a:endParaRPr lang="ru-RU" sz="2000" b="1" dirty="0">
            <a:solidFill>
              <a:schemeClr val="tx1"/>
            </a:solidFill>
          </a:endParaRPr>
        </a:p>
      </dgm:t>
    </dgm:pt>
    <dgm:pt modelId="{B056A4EB-4950-43B0-A3EF-99850785D3CD}" type="parTrans" cxnId="{96C658AC-A976-4055-BE21-A0CD08AD63D6}">
      <dgm:prSet/>
      <dgm:spPr/>
      <dgm:t>
        <a:bodyPr/>
        <a:lstStyle/>
        <a:p>
          <a:endParaRPr lang="ru-RU" sz="2000"/>
        </a:p>
      </dgm:t>
    </dgm:pt>
    <dgm:pt modelId="{9B17F766-4B3A-4491-8B37-4470E0A17FDE}" type="sibTrans" cxnId="{96C658AC-A976-4055-BE21-A0CD08AD63D6}">
      <dgm:prSet/>
      <dgm:spPr/>
      <dgm:t>
        <a:bodyPr/>
        <a:lstStyle/>
        <a:p>
          <a:endParaRPr lang="ru-RU" sz="2000"/>
        </a:p>
      </dgm:t>
    </dgm:pt>
    <dgm:pt modelId="{390ABDDD-10B6-4E31-BB2A-7381A7A088FB}">
      <dgm:prSet phldrT="[Текст]" custT="1"/>
      <dgm:spPr>
        <a:solidFill>
          <a:schemeClr val="accent4">
            <a:lumMod val="60000"/>
            <a:lumOff val="40000"/>
          </a:schemeClr>
        </a:solidFill>
        <a:ln>
          <a:solidFill>
            <a:schemeClr val="accent4">
              <a:lumMod val="75000"/>
            </a:schemeClr>
          </a:solidFill>
        </a:ln>
      </dgm:spPr>
      <dgm:t>
        <a:bodyPr/>
        <a:lstStyle/>
        <a:p>
          <a:r>
            <a:rPr lang="ru-RU" sz="2000" b="1" dirty="0" smtClean="0">
              <a:solidFill>
                <a:schemeClr val="tx1"/>
              </a:solidFill>
            </a:rPr>
            <a:t>М77</a:t>
          </a:r>
          <a:endParaRPr lang="ru-RU" sz="2000" b="1" dirty="0">
            <a:solidFill>
              <a:schemeClr val="tx1"/>
            </a:solidFill>
          </a:endParaRPr>
        </a:p>
      </dgm:t>
    </dgm:pt>
    <dgm:pt modelId="{AA463BFD-4652-4646-AE21-48D868B4D314}" type="parTrans" cxnId="{68E6D9C3-0222-4539-B936-D4ABFCBAC5ED}">
      <dgm:prSet/>
      <dgm:spPr/>
      <dgm:t>
        <a:bodyPr/>
        <a:lstStyle/>
        <a:p>
          <a:endParaRPr lang="ru-RU" sz="2000"/>
        </a:p>
      </dgm:t>
    </dgm:pt>
    <dgm:pt modelId="{4F66840B-9627-4090-9E2F-BC722C532E24}" type="sibTrans" cxnId="{68E6D9C3-0222-4539-B936-D4ABFCBAC5ED}">
      <dgm:prSet/>
      <dgm:spPr/>
      <dgm:t>
        <a:bodyPr/>
        <a:lstStyle/>
        <a:p>
          <a:endParaRPr lang="ru-RU" sz="2000"/>
        </a:p>
      </dgm:t>
    </dgm:pt>
    <dgm:pt modelId="{BF0A6F77-3522-4447-B18A-D6B3C362A3C9}">
      <dgm:prSet phldrT="[Текст]" custT="1"/>
      <dgm:spPr>
        <a:solidFill>
          <a:schemeClr val="accent4">
            <a:lumMod val="60000"/>
            <a:lumOff val="40000"/>
          </a:schemeClr>
        </a:solidFill>
        <a:ln>
          <a:solidFill>
            <a:schemeClr val="accent4">
              <a:lumMod val="75000"/>
            </a:schemeClr>
          </a:solidFill>
        </a:ln>
      </dgm:spPr>
      <dgm:t>
        <a:bodyPr/>
        <a:lstStyle/>
        <a:p>
          <a:r>
            <a:rPr lang="en-US" sz="2000" b="1" dirty="0" smtClean="0">
              <a:solidFill>
                <a:schemeClr val="tx1"/>
              </a:solidFill>
            </a:rPr>
            <a:t>BLU</a:t>
          </a:r>
          <a:r>
            <a:rPr lang="ru-RU" sz="2000" b="1" dirty="0" smtClean="0">
              <a:solidFill>
                <a:schemeClr val="tx1"/>
              </a:solidFill>
            </a:rPr>
            <a:t>-92/</a:t>
          </a:r>
          <a:r>
            <a:rPr lang="en-US" sz="2000" b="1" dirty="0" smtClean="0">
              <a:solidFill>
                <a:schemeClr val="tx1"/>
              </a:solidFill>
            </a:rPr>
            <a:t>B </a:t>
          </a:r>
          <a:endParaRPr lang="ru-RU" sz="2000" b="1" dirty="0">
            <a:solidFill>
              <a:schemeClr val="tx1"/>
            </a:solidFill>
          </a:endParaRPr>
        </a:p>
      </dgm:t>
    </dgm:pt>
    <dgm:pt modelId="{2C2D20BB-51C5-4754-AF46-2F660DE41257}" type="parTrans" cxnId="{6E194910-3DAD-434D-A7A5-BB10033D1684}">
      <dgm:prSet/>
      <dgm:spPr/>
      <dgm:t>
        <a:bodyPr/>
        <a:lstStyle/>
        <a:p>
          <a:endParaRPr lang="ru-RU" sz="2000"/>
        </a:p>
      </dgm:t>
    </dgm:pt>
    <dgm:pt modelId="{E960210E-42B3-4C10-B2BF-10B6DB6054A1}" type="sibTrans" cxnId="{6E194910-3DAD-434D-A7A5-BB10033D1684}">
      <dgm:prSet/>
      <dgm:spPr/>
      <dgm:t>
        <a:bodyPr/>
        <a:lstStyle/>
        <a:p>
          <a:endParaRPr lang="ru-RU" sz="2000"/>
        </a:p>
      </dgm:t>
    </dgm:pt>
    <dgm:pt modelId="{E25074EA-1521-425C-9E48-1A94F4C593F7}" type="pres">
      <dgm:prSet presAssocID="{ACDCB0A3-BC8A-4197-AB09-A6E073349E07}" presName="diagram" presStyleCnt="0">
        <dgm:presLayoutVars>
          <dgm:dir/>
          <dgm:resizeHandles val="exact"/>
        </dgm:presLayoutVars>
      </dgm:prSet>
      <dgm:spPr/>
      <dgm:t>
        <a:bodyPr/>
        <a:lstStyle/>
        <a:p>
          <a:endParaRPr lang="ru-RU"/>
        </a:p>
      </dgm:t>
    </dgm:pt>
    <dgm:pt modelId="{EE490385-9FE7-4F8F-A49B-8F45EC81874F}" type="pres">
      <dgm:prSet presAssocID="{E2FF5168-5AF6-4FC4-876E-F9DD899AE9B7}" presName="node" presStyleLbl="node1" presStyleIdx="0" presStyleCnt="5" custLinFactY="200000" custLinFactNeighborX="-33942" custLinFactNeighborY="239454">
        <dgm:presLayoutVars>
          <dgm:bulletEnabled val="1"/>
        </dgm:presLayoutVars>
      </dgm:prSet>
      <dgm:spPr/>
      <dgm:t>
        <a:bodyPr/>
        <a:lstStyle/>
        <a:p>
          <a:endParaRPr lang="ru-RU"/>
        </a:p>
      </dgm:t>
    </dgm:pt>
    <dgm:pt modelId="{8EFBF032-8369-4040-B393-87C972C64C53}" type="pres">
      <dgm:prSet presAssocID="{7ABD331B-24E7-4617-ACC0-ADFF6070D2AD}" presName="sibTrans" presStyleCnt="0"/>
      <dgm:spPr/>
    </dgm:pt>
    <dgm:pt modelId="{B900149F-DF61-402C-A5A0-84AB8657A5C8}" type="pres">
      <dgm:prSet presAssocID="{A3BE142A-0EE5-4C94-BB94-DD0397CD14B7}" presName="node" presStyleLbl="node1" presStyleIdx="1" presStyleCnt="5" custLinFactNeighborX="26897" custLinFactNeighborY="-4858">
        <dgm:presLayoutVars>
          <dgm:bulletEnabled val="1"/>
        </dgm:presLayoutVars>
      </dgm:prSet>
      <dgm:spPr/>
      <dgm:t>
        <a:bodyPr/>
        <a:lstStyle/>
        <a:p>
          <a:endParaRPr lang="ru-RU"/>
        </a:p>
      </dgm:t>
    </dgm:pt>
    <dgm:pt modelId="{806DF706-A26E-4020-86DD-F922396D9049}" type="pres">
      <dgm:prSet presAssocID="{C2E9F228-3556-4B6A-B092-0739AA4B1122}" presName="sibTrans" presStyleCnt="0"/>
      <dgm:spPr/>
    </dgm:pt>
    <dgm:pt modelId="{EBE2E0DE-195B-4AD7-BF4C-DA9F1ACA1A9F}" type="pres">
      <dgm:prSet presAssocID="{C7DFC2D7-6349-40B7-A6D3-A50722238EFA}" presName="node" presStyleLbl="node1" presStyleIdx="2" presStyleCnt="5" custLinFactNeighborX="-44513" custLinFactNeighborY="-58515">
        <dgm:presLayoutVars>
          <dgm:bulletEnabled val="1"/>
        </dgm:presLayoutVars>
      </dgm:prSet>
      <dgm:spPr/>
      <dgm:t>
        <a:bodyPr/>
        <a:lstStyle/>
        <a:p>
          <a:endParaRPr lang="ru-RU"/>
        </a:p>
      </dgm:t>
    </dgm:pt>
    <dgm:pt modelId="{D02939CE-1347-4EFC-A200-7D84E01F8910}" type="pres">
      <dgm:prSet presAssocID="{9B17F766-4B3A-4491-8B37-4470E0A17FDE}" presName="sibTrans" presStyleCnt="0"/>
      <dgm:spPr/>
    </dgm:pt>
    <dgm:pt modelId="{22FE099B-253C-44F7-814F-F45E01E515E8}" type="pres">
      <dgm:prSet presAssocID="{390ABDDD-10B6-4E31-BB2A-7381A7A088FB}" presName="node" presStyleLbl="node1" presStyleIdx="3" presStyleCnt="5" custLinFactY="-115202" custLinFactNeighborX="-44513" custLinFactNeighborY="-200000">
        <dgm:presLayoutVars>
          <dgm:bulletEnabled val="1"/>
        </dgm:presLayoutVars>
      </dgm:prSet>
      <dgm:spPr/>
      <dgm:t>
        <a:bodyPr/>
        <a:lstStyle/>
        <a:p>
          <a:endParaRPr lang="ru-RU"/>
        </a:p>
      </dgm:t>
    </dgm:pt>
    <dgm:pt modelId="{A5602A83-2DE3-4239-ABE3-82FA9F579084}" type="pres">
      <dgm:prSet presAssocID="{4F66840B-9627-4090-9E2F-BC722C532E24}" presName="sibTrans" presStyleCnt="0"/>
      <dgm:spPr/>
    </dgm:pt>
    <dgm:pt modelId="{D880E627-2D3A-4210-8C7B-21C680FE18C6}" type="pres">
      <dgm:prSet presAssocID="{BF0A6F77-3522-4447-B18A-D6B3C362A3C9}" presName="node" presStyleLbl="node1" presStyleIdx="4" presStyleCnt="5" custLinFactNeighborX="52196" custLinFactNeighborY="28002">
        <dgm:presLayoutVars>
          <dgm:bulletEnabled val="1"/>
        </dgm:presLayoutVars>
      </dgm:prSet>
      <dgm:spPr/>
      <dgm:t>
        <a:bodyPr/>
        <a:lstStyle/>
        <a:p>
          <a:endParaRPr lang="ru-RU"/>
        </a:p>
      </dgm:t>
    </dgm:pt>
  </dgm:ptLst>
  <dgm:cxnLst>
    <dgm:cxn modelId="{A1615E96-A933-4F6A-BFA6-57D8850968B3}" type="presOf" srcId="{C7DFC2D7-6349-40B7-A6D3-A50722238EFA}" destId="{EBE2E0DE-195B-4AD7-BF4C-DA9F1ACA1A9F}" srcOrd="0" destOrd="0" presId="urn:microsoft.com/office/officeart/2005/8/layout/default"/>
    <dgm:cxn modelId="{95CABBA9-43D3-46AF-9F66-08DC2973928E}" type="presOf" srcId="{A3BE142A-0EE5-4C94-BB94-DD0397CD14B7}" destId="{B900149F-DF61-402C-A5A0-84AB8657A5C8}" srcOrd="0" destOrd="0" presId="urn:microsoft.com/office/officeart/2005/8/layout/default"/>
    <dgm:cxn modelId="{D4ED7F1C-219D-4466-8D29-AFA6E579ED84}" srcId="{ACDCB0A3-BC8A-4197-AB09-A6E073349E07}" destId="{E2FF5168-5AF6-4FC4-876E-F9DD899AE9B7}" srcOrd="0" destOrd="0" parTransId="{9C6C5326-7876-4B18-97D0-0D9DB12E1B65}" sibTransId="{7ABD331B-24E7-4617-ACC0-ADFF6070D2AD}"/>
    <dgm:cxn modelId="{96C658AC-A976-4055-BE21-A0CD08AD63D6}" srcId="{ACDCB0A3-BC8A-4197-AB09-A6E073349E07}" destId="{C7DFC2D7-6349-40B7-A6D3-A50722238EFA}" srcOrd="2" destOrd="0" parTransId="{B056A4EB-4950-43B0-A3EF-99850785D3CD}" sibTransId="{9B17F766-4B3A-4491-8B37-4470E0A17FDE}"/>
    <dgm:cxn modelId="{68E6D9C3-0222-4539-B936-D4ABFCBAC5ED}" srcId="{ACDCB0A3-BC8A-4197-AB09-A6E073349E07}" destId="{390ABDDD-10B6-4E31-BB2A-7381A7A088FB}" srcOrd="3" destOrd="0" parTransId="{AA463BFD-4652-4646-AE21-48D868B4D314}" sibTransId="{4F66840B-9627-4090-9E2F-BC722C532E24}"/>
    <dgm:cxn modelId="{80052FE1-418F-4B30-A027-DBE97B077AFC}" type="presOf" srcId="{ACDCB0A3-BC8A-4197-AB09-A6E073349E07}" destId="{E25074EA-1521-425C-9E48-1A94F4C593F7}" srcOrd="0" destOrd="0" presId="urn:microsoft.com/office/officeart/2005/8/layout/default"/>
    <dgm:cxn modelId="{6E194910-3DAD-434D-A7A5-BB10033D1684}" srcId="{ACDCB0A3-BC8A-4197-AB09-A6E073349E07}" destId="{BF0A6F77-3522-4447-B18A-D6B3C362A3C9}" srcOrd="4" destOrd="0" parTransId="{2C2D20BB-51C5-4754-AF46-2F660DE41257}" sibTransId="{E960210E-42B3-4C10-B2BF-10B6DB6054A1}"/>
    <dgm:cxn modelId="{BD5A4F0F-41ED-486C-8C68-D4513B002510}" type="presOf" srcId="{E2FF5168-5AF6-4FC4-876E-F9DD899AE9B7}" destId="{EE490385-9FE7-4F8F-A49B-8F45EC81874F}" srcOrd="0" destOrd="0" presId="urn:microsoft.com/office/officeart/2005/8/layout/default"/>
    <dgm:cxn modelId="{1E840D4E-DDA7-43BD-A337-571758159450}" type="presOf" srcId="{BF0A6F77-3522-4447-B18A-D6B3C362A3C9}" destId="{D880E627-2D3A-4210-8C7B-21C680FE18C6}" srcOrd="0" destOrd="0" presId="urn:microsoft.com/office/officeart/2005/8/layout/default"/>
    <dgm:cxn modelId="{06D6D686-3A4F-45AA-8166-9B91920FD47F}" type="presOf" srcId="{390ABDDD-10B6-4E31-BB2A-7381A7A088FB}" destId="{22FE099B-253C-44F7-814F-F45E01E515E8}" srcOrd="0" destOrd="0" presId="urn:microsoft.com/office/officeart/2005/8/layout/default"/>
    <dgm:cxn modelId="{9DA7D7F2-A877-46BC-B00F-9F134F968D29}" srcId="{ACDCB0A3-BC8A-4197-AB09-A6E073349E07}" destId="{A3BE142A-0EE5-4C94-BB94-DD0397CD14B7}" srcOrd="1" destOrd="0" parTransId="{0796D650-28D1-4887-8D39-49FF3FCC9900}" sibTransId="{C2E9F228-3556-4B6A-B092-0739AA4B1122}"/>
    <dgm:cxn modelId="{41AFD75A-EB03-4D91-AAC5-AC79A98B526C}" type="presParOf" srcId="{E25074EA-1521-425C-9E48-1A94F4C593F7}" destId="{EE490385-9FE7-4F8F-A49B-8F45EC81874F}" srcOrd="0" destOrd="0" presId="urn:microsoft.com/office/officeart/2005/8/layout/default"/>
    <dgm:cxn modelId="{973FE120-DC10-4E7E-B28C-0EC942F65A40}" type="presParOf" srcId="{E25074EA-1521-425C-9E48-1A94F4C593F7}" destId="{8EFBF032-8369-4040-B393-87C972C64C53}" srcOrd="1" destOrd="0" presId="urn:microsoft.com/office/officeart/2005/8/layout/default"/>
    <dgm:cxn modelId="{6B7BD7AD-7894-4E44-B837-56307799FC8E}" type="presParOf" srcId="{E25074EA-1521-425C-9E48-1A94F4C593F7}" destId="{B900149F-DF61-402C-A5A0-84AB8657A5C8}" srcOrd="2" destOrd="0" presId="urn:microsoft.com/office/officeart/2005/8/layout/default"/>
    <dgm:cxn modelId="{3C06E2EF-CBEB-40D0-874C-80802B1BE1AE}" type="presParOf" srcId="{E25074EA-1521-425C-9E48-1A94F4C593F7}" destId="{806DF706-A26E-4020-86DD-F922396D9049}" srcOrd="3" destOrd="0" presId="urn:microsoft.com/office/officeart/2005/8/layout/default"/>
    <dgm:cxn modelId="{EEADE0CF-7546-4056-8CDE-7BEB768F79E3}" type="presParOf" srcId="{E25074EA-1521-425C-9E48-1A94F4C593F7}" destId="{EBE2E0DE-195B-4AD7-BF4C-DA9F1ACA1A9F}" srcOrd="4" destOrd="0" presId="urn:microsoft.com/office/officeart/2005/8/layout/default"/>
    <dgm:cxn modelId="{928CA5C4-9ECE-441D-AECD-E6C45BB07693}" type="presParOf" srcId="{E25074EA-1521-425C-9E48-1A94F4C593F7}" destId="{D02939CE-1347-4EFC-A200-7D84E01F8910}" srcOrd="5" destOrd="0" presId="urn:microsoft.com/office/officeart/2005/8/layout/default"/>
    <dgm:cxn modelId="{FF20D7B7-4A68-4D42-8F08-641DF8DF3FFD}" type="presParOf" srcId="{E25074EA-1521-425C-9E48-1A94F4C593F7}" destId="{22FE099B-253C-44F7-814F-F45E01E515E8}" srcOrd="6" destOrd="0" presId="urn:microsoft.com/office/officeart/2005/8/layout/default"/>
    <dgm:cxn modelId="{321C3421-D787-48C6-ADB6-791A27A59925}" type="presParOf" srcId="{E25074EA-1521-425C-9E48-1A94F4C593F7}" destId="{A5602A83-2DE3-4239-ABE3-82FA9F579084}" srcOrd="7" destOrd="0" presId="urn:microsoft.com/office/officeart/2005/8/layout/default"/>
    <dgm:cxn modelId="{D05A9522-5095-4AF2-8717-6694D1FB2531}" type="presParOf" srcId="{E25074EA-1521-425C-9E48-1A94F4C593F7}" destId="{D880E627-2D3A-4210-8C7B-21C680FE18C6}"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9D44D39-EE3F-4C72-BD47-82E0263C5C8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ru-RU"/>
        </a:p>
      </dgm:t>
    </dgm:pt>
    <dgm:pt modelId="{F32ADB95-077B-4B32-8865-1143FA526A56}">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solidFill>
            <a:schemeClr val="tx1"/>
          </a:solidFill>
        </a:ln>
      </dgm:spPr>
      <dgm:t>
        <a:bodyPr/>
        <a:lstStyle/>
        <a:p>
          <a:r>
            <a:rPr lang="ru-RU" sz="3600" dirty="0" smtClean="0"/>
            <a:t>Минно-взрывные заграждения</a:t>
          </a:r>
          <a:endParaRPr lang="ru-RU" sz="3600" dirty="0"/>
        </a:p>
      </dgm:t>
    </dgm:pt>
    <dgm:pt modelId="{B7A2CB05-036D-4C02-AC05-FCEB9A22995A}" type="parTrans" cxnId="{109DFAE1-A4D2-40CD-A308-E012D4CE9C84}">
      <dgm:prSet/>
      <dgm:spPr/>
      <dgm:t>
        <a:bodyPr/>
        <a:lstStyle/>
        <a:p>
          <a:endParaRPr lang="ru-RU"/>
        </a:p>
      </dgm:t>
    </dgm:pt>
    <dgm:pt modelId="{CA9439F2-EA4C-428C-9C45-79E040F952E7}" type="sibTrans" cxnId="{109DFAE1-A4D2-40CD-A308-E012D4CE9C84}">
      <dgm:prSet/>
      <dgm:spPr/>
      <dgm:t>
        <a:bodyPr/>
        <a:lstStyle/>
        <a:p>
          <a:endParaRPr lang="ru-RU"/>
        </a:p>
      </dgm:t>
    </dgm:pt>
    <dgm:pt modelId="{D0483338-3052-42BA-A763-DC55DFD98A87}">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8575">
          <a:solidFill>
            <a:schemeClr val="tx1"/>
          </a:solidFill>
        </a:ln>
      </dgm:spPr>
      <dgm:t>
        <a:bodyPr/>
        <a:lstStyle/>
        <a:p>
          <a:r>
            <a:rPr lang="ru-RU" sz="2800" dirty="0" smtClean="0"/>
            <a:t>противотанковые</a:t>
          </a:r>
          <a:endParaRPr lang="ru-RU" sz="2800" dirty="0"/>
        </a:p>
      </dgm:t>
    </dgm:pt>
    <dgm:pt modelId="{C414FB73-BF1B-4B36-BACA-4B36E48A1954}" type="parTrans" cxnId="{57C947AF-5236-4DCD-AF13-C33F9B9DEEAE}">
      <dgm:prSet/>
      <dgm:spPr>
        <a:ln w="12700">
          <a:solidFill>
            <a:schemeClr val="tx1"/>
          </a:solidFill>
        </a:ln>
      </dgm:spPr>
      <dgm:t>
        <a:bodyPr/>
        <a:lstStyle/>
        <a:p>
          <a:endParaRPr lang="ru-RU"/>
        </a:p>
      </dgm:t>
    </dgm:pt>
    <dgm:pt modelId="{D810C534-161A-4DAB-841A-C81EF9978A9E}" type="sibTrans" cxnId="{57C947AF-5236-4DCD-AF13-C33F9B9DEEAE}">
      <dgm:prSet/>
      <dgm:spPr/>
      <dgm:t>
        <a:bodyPr/>
        <a:lstStyle/>
        <a:p>
          <a:endParaRPr lang="ru-RU"/>
        </a:p>
      </dgm:t>
    </dgm:pt>
    <dgm:pt modelId="{F3B69E62-5392-4144-ABE0-A616FEFBA6CB}">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8575">
          <a:solidFill>
            <a:schemeClr val="tx1"/>
          </a:solidFill>
        </a:ln>
      </dgm:spPr>
      <dgm:t>
        <a:bodyPr/>
        <a:lstStyle/>
        <a:p>
          <a:r>
            <a:rPr lang="ru-RU" sz="2800" dirty="0" smtClean="0"/>
            <a:t>противопехотные</a:t>
          </a:r>
          <a:endParaRPr lang="ru-RU" sz="2800" dirty="0"/>
        </a:p>
      </dgm:t>
    </dgm:pt>
    <dgm:pt modelId="{3179342F-2EDE-4BC5-A662-7F752892BDE1}" type="parTrans" cxnId="{89FD0B6A-FDEC-4B77-8387-F08FCF1EAA41}">
      <dgm:prSet/>
      <dgm:spPr>
        <a:ln w="12700">
          <a:solidFill>
            <a:srgbClr val="C00000"/>
          </a:solidFill>
        </a:ln>
      </dgm:spPr>
      <dgm:t>
        <a:bodyPr/>
        <a:lstStyle/>
        <a:p>
          <a:endParaRPr lang="ru-RU"/>
        </a:p>
      </dgm:t>
    </dgm:pt>
    <dgm:pt modelId="{1C07BE06-8452-469A-A2A2-FF8152A9CF6D}" type="sibTrans" cxnId="{89FD0B6A-FDEC-4B77-8387-F08FCF1EAA41}">
      <dgm:prSet/>
      <dgm:spPr/>
      <dgm:t>
        <a:bodyPr/>
        <a:lstStyle/>
        <a:p>
          <a:endParaRPr lang="ru-RU"/>
        </a:p>
      </dgm:t>
    </dgm:pt>
    <dgm:pt modelId="{DE4C5C31-1D78-4C6D-A0C5-B3D892B07BC4}">
      <dgm:prSet phldrT="[Текст]" custT="1">
        <dgm:style>
          <a:lnRef idx="1">
            <a:schemeClr val="accent4"/>
          </a:lnRef>
          <a:fillRef idx="2">
            <a:schemeClr val="accent4"/>
          </a:fillRef>
          <a:effectRef idx="1">
            <a:schemeClr val="accent4"/>
          </a:effectRef>
          <a:fontRef idx="minor">
            <a:schemeClr val="dk1"/>
          </a:fontRef>
        </dgm:style>
      </dgm:prSet>
      <dgm:spPr/>
      <dgm:t>
        <a:bodyPr/>
        <a:lstStyle/>
        <a:p>
          <a:r>
            <a:rPr lang="ru-RU" sz="2400" dirty="0" smtClean="0"/>
            <a:t>Для их устройства применяются противотанковые, противопехотные, противодесантные и речные мины, фугасы и специальные мины, предназначенные для минирования сооружений и дорог, химические и огневые мины и фугасы</a:t>
          </a:r>
          <a:endParaRPr lang="ru-RU" sz="2400" dirty="0"/>
        </a:p>
      </dgm:t>
    </dgm:pt>
    <dgm:pt modelId="{F947CBEA-E516-4F07-B8E3-01925FDDD119}" type="parTrans" cxnId="{8F94128A-6057-4E50-8111-89C69790DA23}">
      <dgm:prSet/>
      <dgm:spPr>
        <a:ln w="12700"/>
      </dgm:spPr>
      <dgm:t>
        <a:bodyPr/>
        <a:lstStyle/>
        <a:p>
          <a:endParaRPr lang="ru-RU"/>
        </a:p>
      </dgm:t>
    </dgm:pt>
    <dgm:pt modelId="{A68ADA24-8730-416E-BE9B-C9EDCD08133F}" type="sibTrans" cxnId="{8F94128A-6057-4E50-8111-89C69790DA23}">
      <dgm:prSet/>
      <dgm:spPr/>
      <dgm:t>
        <a:bodyPr/>
        <a:lstStyle/>
        <a:p>
          <a:endParaRPr lang="ru-RU"/>
        </a:p>
      </dgm:t>
    </dgm:pt>
    <dgm:pt modelId="{1A78EAF9-0673-42B4-80A8-A9A4BE768710}">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8575">
          <a:solidFill>
            <a:schemeClr val="tx1"/>
          </a:solidFill>
        </a:ln>
      </dgm:spPr>
      <dgm:t>
        <a:bodyPr/>
        <a:lstStyle/>
        <a:p>
          <a:r>
            <a:rPr lang="ru-RU" sz="2800" dirty="0" smtClean="0"/>
            <a:t>смешанные</a:t>
          </a:r>
          <a:endParaRPr lang="ru-RU" sz="2800" dirty="0"/>
        </a:p>
      </dgm:t>
    </dgm:pt>
    <dgm:pt modelId="{1D0AD8CA-2A34-40BF-A4E8-A9BC7A9E29E5}" type="parTrans" cxnId="{815D675A-1821-4A9D-88EA-14972F82E945}">
      <dgm:prSet/>
      <dgm:spPr>
        <a:ln w="12700"/>
      </dgm:spPr>
      <dgm:t>
        <a:bodyPr/>
        <a:lstStyle/>
        <a:p>
          <a:endParaRPr lang="ru-RU"/>
        </a:p>
      </dgm:t>
    </dgm:pt>
    <dgm:pt modelId="{3136C640-0DE6-4B80-8113-2B48D351C01C}" type="sibTrans" cxnId="{815D675A-1821-4A9D-88EA-14972F82E945}">
      <dgm:prSet/>
      <dgm:spPr/>
      <dgm:t>
        <a:bodyPr/>
        <a:lstStyle/>
        <a:p>
          <a:endParaRPr lang="ru-RU"/>
        </a:p>
      </dgm:t>
    </dgm:pt>
    <dgm:pt modelId="{1707D483-6083-4EDE-9F19-2F637EC76C26}" type="pres">
      <dgm:prSet presAssocID="{B9D44D39-EE3F-4C72-BD47-82E0263C5C81}" presName="hierChild1" presStyleCnt="0">
        <dgm:presLayoutVars>
          <dgm:chPref val="1"/>
          <dgm:dir/>
          <dgm:animOne val="branch"/>
          <dgm:animLvl val="lvl"/>
          <dgm:resizeHandles/>
        </dgm:presLayoutVars>
      </dgm:prSet>
      <dgm:spPr/>
      <dgm:t>
        <a:bodyPr/>
        <a:lstStyle/>
        <a:p>
          <a:endParaRPr lang="ru-RU"/>
        </a:p>
      </dgm:t>
    </dgm:pt>
    <dgm:pt modelId="{ACEB528B-0051-41C7-AAB2-0F6BA94F0B33}" type="pres">
      <dgm:prSet presAssocID="{F32ADB95-077B-4B32-8865-1143FA526A56}" presName="hierRoot1" presStyleCnt="0"/>
      <dgm:spPr/>
    </dgm:pt>
    <dgm:pt modelId="{B6D22204-78FD-463D-862B-963B4B010E12}" type="pres">
      <dgm:prSet presAssocID="{F32ADB95-077B-4B32-8865-1143FA526A56}" presName="composite" presStyleCnt="0"/>
      <dgm:spPr/>
    </dgm:pt>
    <dgm:pt modelId="{F4E90466-1F33-4943-8B4D-9EA7B9530DEB}" type="pres">
      <dgm:prSet presAssocID="{F32ADB95-077B-4B32-8865-1143FA526A56}" presName="background" presStyleLbl="node0" presStyleIdx="0" presStyleCn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pt>
    <dgm:pt modelId="{4AF739DC-976B-4FCC-B70B-5F5F4675BDAF}" type="pres">
      <dgm:prSet presAssocID="{F32ADB95-077B-4B32-8865-1143FA526A56}" presName="text" presStyleLbl="fgAcc0" presStyleIdx="0" presStyleCnt="1" custFlipVert="1" custScaleX="191799" custScaleY="25726" custLinFactNeighborX="17678" custLinFactNeighborY="-3999">
        <dgm:presLayoutVars>
          <dgm:chPref val="3"/>
        </dgm:presLayoutVars>
      </dgm:prSet>
      <dgm:spPr/>
      <dgm:t>
        <a:bodyPr/>
        <a:lstStyle/>
        <a:p>
          <a:endParaRPr lang="ru-RU"/>
        </a:p>
      </dgm:t>
    </dgm:pt>
    <dgm:pt modelId="{30C93B25-E525-4A7F-8883-E600F96DA8E1}" type="pres">
      <dgm:prSet presAssocID="{F32ADB95-077B-4B32-8865-1143FA526A56}" presName="hierChild2" presStyleCnt="0"/>
      <dgm:spPr/>
    </dgm:pt>
    <dgm:pt modelId="{D322B90B-BFEA-402C-AC62-C7B81586D4C1}" type="pres">
      <dgm:prSet presAssocID="{C414FB73-BF1B-4B36-BACA-4B36E48A1954}" presName="Name10" presStyleLbl="parChTrans1D2" presStyleIdx="0" presStyleCnt="3"/>
      <dgm:spPr/>
      <dgm:t>
        <a:bodyPr/>
        <a:lstStyle/>
        <a:p>
          <a:endParaRPr lang="ru-RU"/>
        </a:p>
      </dgm:t>
    </dgm:pt>
    <dgm:pt modelId="{A19310C9-8106-498D-99AF-D6A448752B75}" type="pres">
      <dgm:prSet presAssocID="{D0483338-3052-42BA-A763-DC55DFD98A87}" presName="hierRoot2" presStyleCnt="0"/>
      <dgm:spPr/>
    </dgm:pt>
    <dgm:pt modelId="{251BD166-1DC9-47CA-8E18-9148489E8649}" type="pres">
      <dgm:prSet presAssocID="{D0483338-3052-42BA-A763-DC55DFD98A87}" presName="composite2" presStyleCnt="0"/>
      <dgm:spPr/>
    </dgm:pt>
    <dgm:pt modelId="{74AD9C90-A04F-4E05-9588-5CAF59435B3A}" type="pres">
      <dgm:prSet presAssocID="{D0483338-3052-42BA-A763-DC55DFD98A87}" presName="background2" presStyleLbl="node2" presStyleIdx="0" presStyleCnt="3">
        <dgm:style>
          <a:lnRef idx="0">
            <a:scrgbClr r="0" g="0" b="0"/>
          </a:lnRef>
          <a:fillRef idx="0">
            <a:scrgbClr r="0" g="0" b="0"/>
          </a:fillRef>
          <a:effectRef idx="0">
            <a:scrgbClr r="0" g="0" b="0"/>
          </a:effectRef>
          <a:fontRef idx="minor">
            <a:schemeClr val="lt1"/>
          </a:fontRef>
        </dgm:style>
      </dgm:prSet>
      <dgm:spPr>
        <a:solidFill>
          <a:schemeClr val="accent3"/>
        </a:solidFill>
        <a:ln>
          <a:noFill/>
        </a:ln>
      </dgm:spPr>
    </dgm:pt>
    <dgm:pt modelId="{032FA660-8A3F-47F7-885A-7B206265ECC1}" type="pres">
      <dgm:prSet presAssocID="{D0483338-3052-42BA-A763-DC55DFD98A87}" presName="text2" presStyleLbl="fgAcc2" presStyleIdx="0" presStyleCnt="3" custScaleX="132380" custLinFactNeighborX="-6336" custLinFactNeighborY="-17885">
        <dgm:presLayoutVars>
          <dgm:chPref val="3"/>
        </dgm:presLayoutVars>
      </dgm:prSet>
      <dgm:spPr/>
      <dgm:t>
        <a:bodyPr/>
        <a:lstStyle/>
        <a:p>
          <a:endParaRPr lang="ru-RU"/>
        </a:p>
      </dgm:t>
    </dgm:pt>
    <dgm:pt modelId="{752C77D2-13C5-44BA-86F8-52040B3E3819}" type="pres">
      <dgm:prSet presAssocID="{D0483338-3052-42BA-A763-DC55DFD98A87}" presName="hierChild3" presStyleCnt="0"/>
      <dgm:spPr/>
    </dgm:pt>
    <dgm:pt modelId="{9C5F75F4-2BDB-4980-9DD5-840D9070B7B6}" type="pres">
      <dgm:prSet presAssocID="{3179342F-2EDE-4BC5-A662-7F752892BDE1}" presName="Name10" presStyleLbl="parChTrans1D2" presStyleIdx="1" presStyleCnt="3"/>
      <dgm:spPr/>
      <dgm:t>
        <a:bodyPr/>
        <a:lstStyle/>
        <a:p>
          <a:endParaRPr lang="ru-RU"/>
        </a:p>
      </dgm:t>
    </dgm:pt>
    <dgm:pt modelId="{D0966688-94AD-4BD3-A75D-C977D6A79676}" type="pres">
      <dgm:prSet presAssocID="{F3B69E62-5392-4144-ABE0-A616FEFBA6CB}" presName="hierRoot2" presStyleCnt="0"/>
      <dgm:spPr/>
    </dgm:pt>
    <dgm:pt modelId="{DB2A150A-1862-4DC9-A113-76776206D116}" type="pres">
      <dgm:prSet presAssocID="{F3B69E62-5392-4144-ABE0-A616FEFBA6CB}" presName="composite2" presStyleCnt="0"/>
      <dgm:spPr/>
    </dgm:pt>
    <dgm:pt modelId="{2EA6CEC8-CA44-446D-B2AC-BCF41B0AD782}" type="pres">
      <dgm:prSet presAssocID="{F3B69E62-5392-4144-ABE0-A616FEFBA6CB}" presName="background2" presStyleLbl="node2" presStyleIdx="1" presStyleCnt="3">
        <dgm:style>
          <a:lnRef idx="1">
            <a:schemeClr val="accent4"/>
          </a:lnRef>
          <a:fillRef idx="3">
            <a:schemeClr val="accent4"/>
          </a:fillRef>
          <a:effectRef idx="2">
            <a:schemeClr val="accent4"/>
          </a:effectRef>
          <a:fontRef idx="minor">
            <a:schemeClr val="lt1"/>
          </a:fontRef>
        </dgm:style>
      </dgm:prSet>
      <dgm:spPr/>
    </dgm:pt>
    <dgm:pt modelId="{40D470E7-5E9C-4233-BEA5-7002BF79B507}" type="pres">
      <dgm:prSet presAssocID="{F3B69E62-5392-4144-ABE0-A616FEFBA6CB}" presName="text2" presStyleLbl="fgAcc2" presStyleIdx="1" presStyleCnt="3" custScaleX="116168" custLinFactNeighborX="-4193" custLinFactNeighborY="-13630">
        <dgm:presLayoutVars>
          <dgm:chPref val="3"/>
        </dgm:presLayoutVars>
      </dgm:prSet>
      <dgm:spPr/>
      <dgm:t>
        <a:bodyPr/>
        <a:lstStyle/>
        <a:p>
          <a:endParaRPr lang="ru-RU"/>
        </a:p>
      </dgm:t>
    </dgm:pt>
    <dgm:pt modelId="{B8820B9D-0B69-49E2-96A4-725CF6A2B19C}" type="pres">
      <dgm:prSet presAssocID="{F3B69E62-5392-4144-ABE0-A616FEFBA6CB}" presName="hierChild3" presStyleCnt="0"/>
      <dgm:spPr/>
    </dgm:pt>
    <dgm:pt modelId="{DE23FE06-F9C6-4417-8543-598CA6CC65D8}" type="pres">
      <dgm:prSet presAssocID="{F947CBEA-E516-4F07-B8E3-01925FDDD119}" presName="Name17" presStyleLbl="parChTrans1D3" presStyleIdx="0" presStyleCnt="1"/>
      <dgm:spPr/>
      <dgm:t>
        <a:bodyPr/>
        <a:lstStyle/>
        <a:p>
          <a:endParaRPr lang="ru-RU"/>
        </a:p>
      </dgm:t>
    </dgm:pt>
    <dgm:pt modelId="{067FB20E-BF7E-4AD8-8F6E-1ADF126F586F}" type="pres">
      <dgm:prSet presAssocID="{DE4C5C31-1D78-4C6D-A0C5-B3D892B07BC4}" presName="hierRoot3" presStyleCnt="0"/>
      <dgm:spPr/>
    </dgm:pt>
    <dgm:pt modelId="{7E99CCC9-6490-4950-AA10-5C3073DBBAC2}" type="pres">
      <dgm:prSet presAssocID="{DE4C5C31-1D78-4C6D-A0C5-B3D892B07BC4}" presName="composite3" presStyleCnt="0"/>
      <dgm:spPr/>
    </dgm:pt>
    <dgm:pt modelId="{8BA3232B-06AF-4D00-B514-DF37FCF0E6B4}" type="pres">
      <dgm:prSet presAssocID="{DE4C5C31-1D78-4C6D-A0C5-B3D892B07BC4}" presName="background3" presStyleLbl="node3" presStyleIdx="0" presStyleCnt="1">
        <dgm:style>
          <a:lnRef idx="1">
            <a:schemeClr val="accent4"/>
          </a:lnRef>
          <a:fillRef idx="2">
            <a:schemeClr val="accent4"/>
          </a:fillRef>
          <a:effectRef idx="1">
            <a:schemeClr val="accent4"/>
          </a:effectRef>
          <a:fontRef idx="minor">
            <a:schemeClr val="dk1"/>
          </a:fontRef>
        </dgm:style>
      </dgm:prSet>
      <dgm:spPr/>
    </dgm:pt>
    <dgm:pt modelId="{F5B8FA50-6754-46CD-A5A8-B792DEFCF04C}" type="pres">
      <dgm:prSet presAssocID="{DE4C5C31-1D78-4C6D-A0C5-B3D892B07BC4}" presName="text3" presStyleLbl="fgAcc3" presStyleIdx="0" presStyleCnt="1" custScaleX="435018" custLinFactNeighborX="-1740" custLinFactNeighborY="-23261">
        <dgm:presLayoutVars>
          <dgm:chPref val="3"/>
        </dgm:presLayoutVars>
      </dgm:prSet>
      <dgm:spPr/>
      <dgm:t>
        <a:bodyPr/>
        <a:lstStyle/>
        <a:p>
          <a:endParaRPr lang="ru-RU"/>
        </a:p>
      </dgm:t>
    </dgm:pt>
    <dgm:pt modelId="{58F1B6A6-A10C-4DA6-8F04-309BC61054A5}" type="pres">
      <dgm:prSet presAssocID="{DE4C5C31-1D78-4C6D-A0C5-B3D892B07BC4}" presName="hierChild4" presStyleCnt="0"/>
      <dgm:spPr/>
    </dgm:pt>
    <dgm:pt modelId="{262B1589-16C3-459E-98CC-A09F18770ABE}" type="pres">
      <dgm:prSet presAssocID="{1D0AD8CA-2A34-40BF-A4E8-A9BC7A9E29E5}" presName="Name10" presStyleLbl="parChTrans1D2" presStyleIdx="2" presStyleCnt="3"/>
      <dgm:spPr/>
      <dgm:t>
        <a:bodyPr/>
        <a:lstStyle/>
        <a:p>
          <a:endParaRPr lang="ru-RU"/>
        </a:p>
      </dgm:t>
    </dgm:pt>
    <dgm:pt modelId="{3661FCBC-DB53-4857-8111-807F3FD3E3B0}" type="pres">
      <dgm:prSet presAssocID="{1A78EAF9-0673-42B4-80A8-A9A4BE768710}" presName="hierRoot2" presStyleCnt="0"/>
      <dgm:spPr/>
    </dgm:pt>
    <dgm:pt modelId="{347A3FC6-F019-4186-B7CD-8AB569334F44}" type="pres">
      <dgm:prSet presAssocID="{1A78EAF9-0673-42B4-80A8-A9A4BE768710}" presName="composite2" presStyleCnt="0"/>
      <dgm:spPr/>
    </dgm:pt>
    <dgm:pt modelId="{050203F8-866E-49DD-8F3D-9BF5503FF741}" type="pres">
      <dgm:prSet presAssocID="{1A78EAF9-0673-42B4-80A8-A9A4BE768710}" presName="background2" presStyleLbl="node2" presStyleIdx="2" presStyleCnt="3">
        <dgm:style>
          <a:lnRef idx="0">
            <a:scrgbClr r="0" g="0" b="0"/>
          </a:lnRef>
          <a:fillRef idx="0">
            <a:scrgbClr r="0" g="0" b="0"/>
          </a:fillRef>
          <a:effectRef idx="0">
            <a:scrgbClr r="0" g="0" b="0"/>
          </a:effectRef>
          <a:fontRef idx="minor">
            <a:schemeClr val="lt1"/>
          </a:fontRef>
        </dgm:style>
      </dgm:prSet>
      <dgm:spPr>
        <a:solidFill>
          <a:schemeClr val="accent6"/>
        </a:solidFill>
        <a:ln>
          <a:noFill/>
        </a:ln>
      </dgm:spPr>
    </dgm:pt>
    <dgm:pt modelId="{63669C24-8F94-491D-A725-DD0DDECE594F}" type="pres">
      <dgm:prSet presAssocID="{1A78EAF9-0673-42B4-80A8-A9A4BE768710}" presName="text2" presStyleLbl="fgAcc2" presStyleIdx="2" presStyleCnt="3" custScaleX="142153" custLinFactNeighborX="-7728" custLinFactNeighborY="-17885">
        <dgm:presLayoutVars>
          <dgm:chPref val="3"/>
        </dgm:presLayoutVars>
      </dgm:prSet>
      <dgm:spPr/>
      <dgm:t>
        <a:bodyPr/>
        <a:lstStyle/>
        <a:p>
          <a:endParaRPr lang="ru-RU"/>
        </a:p>
      </dgm:t>
    </dgm:pt>
    <dgm:pt modelId="{25B1A446-69C9-4E96-BF0C-B68488B3E9B4}" type="pres">
      <dgm:prSet presAssocID="{1A78EAF9-0673-42B4-80A8-A9A4BE768710}" presName="hierChild3" presStyleCnt="0"/>
      <dgm:spPr/>
    </dgm:pt>
  </dgm:ptLst>
  <dgm:cxnLst>
    <dgm:cxn modelId="{57C947AF-5236-4DCD-AF13-C33F9B9DEEAE}" srcId="{F32ADB95-077B-4B32-8865-1143FA526A56}" destId="{D0483338-3052-42BA-A763-DC55DFD98A87}" srcOrd="0" destOrd="0" parTransId="{C414FB73-BF1B-4B36-BACA-4B36E48A1954}" sibTransId="{D810C534-161A-4DAB-841A-C81EF9978A9E}"/>
    <dgm:cxn modelId="{C0678D67-4ABA-4E12-BD08-68713142775E}" type="presOf" srcId="{1D0AD8CA-2A34-40BF-A4E8-A9BC7A9E29E5}" destId="{262B1589-16C3-459E-98CC-A09F18770ABE}" srcOrd="0" destOrd="0" presId="urn:microsoft.com/office/officeart/2005/8/layout/hierarchy1"/>
    <dgm:cxn modelId="{0C731B58-9F38-4C5A-A970-F75CF3E4EEB5}" type="presOf" srcId="{1A78EAF9-0673-42B4-80A8-A9A4BE768710}" destId="{63669C24-8F94-491D-A725-DD0DDECE594F}" srcOrd="0" destOrd="0" presId="urn:microsoft.com/office/officeart/2005/8/layout/hierarchy1"/>
    <dgm:cxn modelId="{109DFAE1-A4D2-40CD-A308-E012D4CE9C84}" srcId="{B9D44D39-EE3F-4C72-BD47-82E0263C5C81}" destId="{F32ADB95-077B-4B32-8865-1143FA526A56}" srcOrd="0" destOrd="0" parTransId="{B7A2CB05-036D-4C02-AC05-FCEB9A22995A}" sibTransId="{CA9439F2-EA4C-428C-9C45-79E040F952E7}"/>
    <dgm:cxn modelId="{DBDD616E-0B4B-4570-84D1-C77C5017D816}" type="presOf" srcId="{B9D44D39-EE3F-4C72-BD47-82E0263C5C81}" destId="{1707D483-6083-4EDE-9F19-2F637EC76C26}" srcOrd="0" destOrd="0" presId="urn:microsoft.com/office/officeart/2005/8/layout/hierarchy1"/>
    <dgm:cxn modelId="{F77FED3F-1A6C-474D-ABB6-8EF9B39A8E12}" type="presOf" srcId="{D0483338-3052-42BA-A763-DC55DFD98A87}" destId="{032FA660-8A3F-47F7-885A-7B206265ECC1}" srcOrd="0" destOrd="0" presId="urn:microsoft.com/office/officeart/2005/8/layout/hierarchy1"/>
    <dgm:cxn modelId="{27BC8B2A-BEBE-4234-97DF-072710283634}" type="presOf" srcId="{3179342F-2EDE-4BC5-A662-7F752892BDE1}" destId="{9C5F75F4-2BDB-4980-9DD5-840D9070B7B6}" srcOrd="0" destOrd="0" presId="urn:microsoft.com/office/officeart/2005/8/layout/hierarchy1"/>
    <dgm:cxn modelId="{0FCF5A55-04C1-4910-A295-9C21848746BF}" type="presOf" srcId="{DE4C5C31-1D78-4C6D-A0C5-B3D892B07BC4}" destId="{F5B8FA50-6754-46CD-A5A8-B792DEFCF04C}" srcOrd="0" destOrd="0" presId="urn:microsoft.com/office/officeart/2005/8/layout/hierarchy1"/>
    <dgm:cxn modelId="{D4FDECD1-EC55-4E4A-854A-83DF67552B14}" type="presOf" srcId="{F3B69E62-5392-4144-ABE0-A616FEFBA6CB}" destId="{40D470E7-5E9C-4233-BEA5-7002BF79B507}" srcOrd="0" destOrd="0" presId="urn:microsoft.com/office/officeart/2005/8/layout/hierarchy1"/>
    <dgm:cxn modelId="{89FD0B6A-FDEC-4B77-8387-F08FCF1EAA41}" srcId="{F32ADB95-077B-4B32-8865-1143FA526A56}" destId="{F3B69E62-5392-4144-ABE0-A616FEFBA6CB}" srcOrd="1" destOrd="0" parTransId="{3179342F-2EDE-4BC5-A662-7F752892BDE1}" sibTransId="{1C07BE06-8452-469A-A2A2-FF8152A9CF6D}"/>
    <dgm:cxn modelId="{49965941-376E-4B60-98ED-E54245C2F9CA}" type="presOf" srcId="{F32ADB95-077B-4B32-8865-1143FA526A56}" destId="{4AF739DC-976B-4FCC-B70B-5F5F4675BDAF}" srcOrd="0" destOrd="0" presId="urn:microsoft.com/office/officeart/2005/8/layout/hierarchy1"/>
    <dgm:cxn modelId="{8F94128A-6057-4E50-8111-89C69790DA23}" srcId="{F3B69E62-5392-4144-ABE0-A616FEFBA6CB}" destId="{DE4C5C31-1D78-4C6D-A0C5-B3D892B07BC4}" srcOrd="0" destOrd="0" parTransId="{F947CBEA-E516-4F07-B8E3-01925FDDD119}" sibTransId="{A68ADA24-8730-416E-BE9B-C9EDCD08133F}"/>
    <dgm:cxn modelId="{A60764AF-B5F6-4424-939F-CFF8AA7AF972}" type="presOf" srcId="{C414FB73-BF1B-4B36-BACA-4B36E48A1954}" destId="{D322B90B-BFEA-402C-AC62-C7B81586D4C1}" srcOrd="0" destOrd="0" presId="urn:microsoft.com/office/officeart/2005/8/layout/hierarchy1"/>
    <dgm:cxn modelId="{DF06A9E0-ADC0-408D-A816-702E19647827}" type="presOf" srcId="{F947CBEA-E516-4F07-B8E3-01925FDDD119}" destId="{DE23FE06-F9C6-4417-8543-598CA6CC65D8}" srcOrd="0" destOrd="0" presId="urn:microsoft.com/office/officeart/2005/8/layout/hierarchy1"/>
    <dgm:cxn modelId="{815D675A-1821-4A9D-88EA-14972F82E945}" srcId="{F32ADB95-077B-4B32-8865-1143FA526A56}" destId="{1A78EAF9-0673-42B4-80A8-A9A4BE768710}" srcOrd="2" destOrd="0" parTransId="{1D0AD8CA-2A34-40BF-A4E8-A9BC7A9E29E5}" sibTransId="{3136C640-0DE6-4B80-8113-2B48D351C01C}"/>
    <dgm:cxn modelId="{3075FE63-B257-42B6-98E3-DD61C8081BB1}" type="presParOf" srcId="{1707D483-6083-4EDE-9F19-2F637EC76C26}" destId="{ACEB528B-0051-41C7-AAB2-0F6BA94F0B33}" srcOrd="0" destOrd="0" presId="urn:microsoft.com/office/officeart/2005/8/layout/hierarchy1"/>
    <dgm:cxn modelId="{E9DDC75A-3F64-4824-AE53-E25C849FA4DE}" type="presParOf" srcId="{ACEB528B-0051-41C7-AAB2-0F6BA94F0B33}" destId="{B6D22204-78FD-463D-862B-963B4B010E12}" srcOrd="0" destOrd="0" presId="urn:microsoft.com/office/officeart/2005/8/layout/hierarchy1"/>
    <dgm:cxn modelId="{B9FAB057-3A40-490B-B675-62E7B3BABAE8}" type="presParOf" srcId="{B6D22204-78FD-463D-862B-963B4B010E12}" destId="{F4E90466-1F33-4943-8B4D-9EA7B9530DEB}" srcOrd="0" destOrd="0" presId="urn:microsoft.com/office/officeart/2005/8/layout/hierarchy1"/>
    <dgm:cxn modelId="{54A333E5-4D6A-49F6-BEC0-54A2769C8782}" type="presParOf" srcId="{B6D22204-78FD-463D-862B-963B4B010E12}" destId="{4AF739DC-976B-4FCC-B70B-5F5F4675BDAF}" srcOrd="1" destOrd="0" presId="urn:microsoft.com/office/officeart/2005/8/layout/hierarchy1"/>
    <dgm:cxn modelId="{204AA907-1D92-48AF-919D-0383382CCA20}" type="presParOf" srcId="{ACEB528B-0051-41C7-AAB2-0F6BA94F0B33}" destId="{30C93B25-E525-4A7F-8883-E600F96DA8E1}" srcOrd="1" destOrd="0" presId="urn:microsoft.com/office/officeart/2005/8/layout/hierarchy1"/>
    <dgm:cxn modelId="{4668DA76-97D6-45D1-9363-EBCCBF6240D9}" type="presParOf" srcId="{30C93B25-E525-4A7F-8883-E600F96DA8E1}" destId="{D322B90B-BFEA-402C-AC62-C7B81586D4C1}" srcOrd="0" destOrd="0" presId="urn:microsoft.com/office/officeart/2005/8/layout/hierarchy1"/>
    <dgm:cxn modelId="{ED62E7FA-2A64-40DF-A31A-EF4C69DF8381}" type="presParOf" srcId="{30C93B25-E525-4A7F-8883-E600F96DA8E1}" destId="{A19310C9-8106-498D-99AF-D6A448752B75}" srcOrd="1" destOrd="0" presId="urn:microsoft.com/office/officeart/2005/8/layout/hierarchy1"/>
    <dgm:cxn modelId="{AED1D65B-BB8D-4C9A-B9F5-996714BFCE8E}" type="presParOf" srcId="{A19310C9-8106-498D-99AF-D6A448752B75}" destId="{251BD166-1DC9-47CA-8E18-9148489E8649}" srcOrd="0" destOrd="0" presId="urn:microsoft.com/office/officeart/2005/8/layout/hierarchy1"/>
    <dgm:cxn modelId="{8AE5C2CA-7904-4F28-A38D-57541154702C}" type="presParOf" srcId="{251BD166-1DC9-47CA-8E18-9148489E8649}" destId="{74AD9C90-A04F-4E05-9588-5CAF59435B3A}" srcOrd="0" destOrd="0" presId="urn:microsoft.com/office/officeart/2005/8/layout/hierarchy1"/>
    <dgm:cxn modelId="{A224DEB6-AA39-4459-B9B3-F7A595FBE13A}" type="presParOf" srcId="{251BD166-1DC9-47CA-8E18-9148489E8649}" destId="{032FA660-8A3F-47F7-885A-7B206265ECC1}" srcOrd="1" destOrd="0" presId="urn:microsoft.com/office/officeart/2005/8/layout/hierarchy1"/>
    <dgm:cxn modelId="{AD1E3B48-7E3D-4FF3-AA4D-D53C2FE0FDDF}" type="presParOf" srcId="{A19310C9-8106-498D-99AF-D6A448752B75}" destId="{752C77D2-13C5-44BA-86F8-52040B3E3819}" srcOrd="1" destOrd="0" presId="urn:microsoft.com/office/officeart/2005/8/layout/hierarchy1"/>
    <dgm:cxn modelId="{33D8BBA4-FD0D-4845-8518-8D297296463A}" type="presParOf" srcId="{30C93B25-E525-4A7F-8883-E600F96DA8E1}" destId="{9C5F75F4-2BDB-4980-9DD5-840D9070B7B6}" srcOrd="2" destOrd="0" presId="urn:microsoft.com/office/officeart/2005/8/layout/hierarchy1"/>
    <dgm:cxn modelId="{F2DE8A71-2A5C-409B-8141-880043AE8231}" type="presParOf" srcId="{30C93B25-E525-4A7F-8883-E600F96DA8E1}" destId="{D0966688-94AD-4BD3-A75D-C977D6A79676}" srcOrd="3" destOrd="0" presId="urn:microsoft.com/office/officeart/2005/8/layout/hierarchy1"/>
    <dgm:cxn modelId="{7B59710C-057C-4375-9B2D-59B75B34213A}" type="presParOf" srcId="{D0966688-94AD-4BD3-A75D-C977D6A79676}" destId="{DB2A150A-1862-4DC9-A113-76776206D116}" srcOrd="0" destOrd="0" presId="urn:microsoft.com/office/officeart/2005/8/layout/hierarchy1"/>
    <dgm:cxn modelId="{8D150607-9BE7-4626-924A-88761FF3B987}" type="presParOf" srcId="{DB2A150A-1862-4DC9-A113-76776206D116}" destId="{2EA6CEC8-CA44-446D-B2AC-BCF41B0AD782}" srcOrd="0" destOrd="0" presId="urn:microsoft.com/office/officeart/2005/8/layout/hierarchy1"/>
    <dgm:cxn modelId="{8A4B0187-D9E4-46E1-9A7F-5D5F77E1E00D}" type="presParOf" srcId="{DB2A150A-1862-4DC9-A113-76776206D116}" destId="{40D470E7-5E9C-4233-BEA5-7002BF79B507}" srcOrd="1" destOrd="0" presId="urn:microsoft.com/office/officeart/2005/8/layout/hierarchy1"/>
    <dgm:cxn modelId="{CADE1F49-B273-4778-8852-6788416892B0}" type="presParOf" srcId="{D0966688-94AD-4BD3-A75D-C977D6A79676}" destId="{B8820B9D-0B69-49E2-96A4-725CF6A2B19C}" srcOrd="1" destOrd="0" presId="urn:microsoft.com/office/officeart/2005/8/layout/hierarchy1"/>
    <dgm:cxn modelId="{DD820303-7E82-45F3-8A8B-77BDF9504C52}" type="presParOf" srcId="{B8820B9D-0B69-49E2-96A4-725CF6A2B19C}" destId="{DE23FE06-F9C6-4417-8543-598CA6CC65D8}" srcOrd="0" destOrd="0" presId="urn:microsoft.com/office/officeart/2005/8/layout/hierarchy1"/>
    <dgm:cxn modelId="{583673A2-81C5-4C55-A94D-ECA65D57D8ED}" type="presParOf" srcId="{B8820B9D-0B69-49E2-96A4-725CF6A2B19C}" destId="{067FB20E-BF7E-4AD8-8F6E-1ADF126F586F}" srcOrd="1" destOrd="0" presId="urn:microsoft.com/office/officeart/2005/8/layout/hierarchy1"/>
    <dgm:cxn modelId="{767DEBF4-BE4D-4417-A99D-D6C136AB668B}" type="presParOf" srcId="{067FB20E-BF7E-4AD8-8F6E-1ADF126F586F}" destId="{7E99CCC9-6490-4950-AA10-5C3073DBBAC2}" srcOrd="0" destOrd="0" presId="urn:microsoft.com/office/officeart/2005/8/layout/hierarchy1"/>
    <dgm:cxn modelId="{BCD09FDB-1139-4DAA-9359-5D9C0E1A8056}" type="presParOf" srcId="{7E99CCC9-6490-4950-AA10-5C3073DBBAC2}" destId="{8BA3232B-06AF-4D00-B514-DF37FCF0E6B4}" srcOrd="0" destOrd="0" presId="urn:microsoft.com/office/officeart/2005/8/layout/hierarchy1"/>
    <dgm:cxn modelId="{532C41BF-44D6-4D85-8A5D-08B2E7511556}" type="presParOf" srcId="{7E99CCC9-6490-4950-AA10-5C3073DBBAC2}" destId="{F5B8FA50-6754-46CD-A5A8-B792DEFCF04C}" srcOrd="1" destOrd="0" presId="urn:microsoft.com/office/officeart/2005/8/layout/hierarchy1"/>
    <dgm:cxn modelId="{AAFDFFAE-202C-49E0-9DAD-2E9943274242}" type="presParOf" srcId="{067FB20E-BF7E-4AD8-8F6E-1ADF126F586F}" destId="{58F1B6A6-A10C-4DA6-8F04-309BC61054A5}" srcOrd="1" destOrd="0" presId="urn:microsoft.com/office/officeart/2005/8/layout/hierarchy1"/>
    <dgm:cxn modelId="{5EC2106F-01EC-486B-A4A8-004A245BEB33}" type="presParOf" srcId="{30C93B25-E525-4A7F-8883-E600F96DA8E1}" destId="{262B1589-16C3-459E-98CC-A09F18770ABE}" srcOrd="4" destOrd="0" presId="urn:microsoft.com/office/officeart/2005/8/layout/hierarchy1"/>
    <dgm:cxn modelId="{3ED2E97D-0A58-42A1-9FF5-926556924F4F}" type="presParOf" srcId="{30C93B25-E525-4A7F-8883-E600F96DA8E1}" destId="{3661FCBC-DB53-4857-8111-807F3FD3E3B0}" srcOrd="5" destOrd="0" presId="urn:microsoft.com/office/officeart/2005/8/layout/hierarchy1"/>
    <dgm:cxn modelId="{35632E2E-75D3-4749-8243-04219C09008F}" type="presParOf" srcId="{3661FCBC-DB53-4857-8111-807F3FD3E3B0}" destId="{347A3FC6-F019-4186-B7CD-8AB569334F44}" srcOrd="0" destOrd="0" presId="urn:microsoft.com/office/officeart/2005/8/layout/hierarchy1"/>
    <dgm:cxn modelId="{247B9934-CC58-4CE6-BA93-6319060DBDA4}" type="presParOf" srcId="{347A3FC6-F019-4186-B7CD-8AB569334F44}" destId="{050203F8-866E-49DD-8F3D-9BF5503FF741}" srcOrd="0" destOrd="0" presId="urn:microsoft.com/office/officeart/2005/8/layout/hierarchy1"/>
    <dgm:cxn modelId="{546999DD-C318-4F0F-A98E-5CCB6982BD07}" type="presParOf" srcId="{347A3FC6-F019-4186-B7CD-8AB569334F44}" destId="{63669C24-8F94-491D-A725-DD0DDECE594F}" srcOrd="1" destOrd="0" presId="urn:microsoft.com/office/officeart/2005/8/layout/hierarchy1"/>
    <dgm:cxn modelId="{3DEE43B3-34F2-4435-9CBF-5A13C433ED34}" type="presParOf" srcId="{3661FCBC-DB53-4857-8111-807F3FD3E3B0}" destId="{25B1A446-69C9-4E96-BF0C-B68488B3E9B4}" srcOrd="1" destOrd="0" presId="urn:microsoft.com/office/officeart/2005/8/layout/hierarchy1"/>
  </dgm:cxnLst>
  <dgm:bg>
    <a:solidFill>
      <a:schemeClr val="tx2">
        <a:lumMod val="40000"/>
        <a:lumOff val="60000"/>
      </a:schemeClr>
    </a:solidFill>
  </dgm:bg>
  <dgm:whole>
    <a:ln w="28575">
      <a:solidFill>
        <a:srgbClr val="C00000"/>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9D44D39-EE3F-4C72-BD47-82E0263C5C81}" type="doc">
      <dgm:prSet loTypeId="urn:microsoft.com/office/officeart/2005/8/layout/hierarchy1" loCatId="hierarchy" qsTypeId="urn:microsoft.com/office/officeart/2005/8/quickstyle/simple2" qsCatId="simple" csTypeId="urn:microsoft.com/office/officeart/2005/8/colors/accent1_2" csCatId="accent1" phldr="1"/>
      <dgm:spPr/>
      <dgm:t>
        <a:bodyPr/>
        <a:lstStyle/>
        <a:p>
          <a:endParaRPr lang="ru-RU"/>
        </a:p>
      </dgm:t>
    </dgm:pt>
    <dgm:pt modelId="{F32ADB95-077B-4B32-8865-1143FA526A56}">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91000">
              <a:schemeClr val="accent2">
                <a:lumMod val="67000"/>
              </a:schemeClr>
            </a:gs>
            <a:gs pos="48000">
              <a:schemeClr val="accent2">
                <a:lumMod val="97000"/>
                <a:lumOff val="3000"/>
              </a:schemeClr>
            </a:gs>
            <a:gs pos="80000">
              <a:schemeClr val="accent2">
                <a:lumMod val="60000"/>
                <a:lumOff val="40000"/>
              </a:schemeClr>
            </a:gs>
          </a:gsLst>
          <a:path path="rect">
            <a:fillToRect l="50000" t="50000" r="50000" b="50000"/>
          </a:path>
          <a:tileRect/>
        </a:gradFill>
        <a:ln w="38100">
          <a:solidFill>
            <a:schemeClr val="tx1"/>
          </a:solidFill>
        </a:ln>
      </dgm:spPr>
      <dgm:t>
        <a:bodyPr/>
        <a:lstStyle/>
        <a:p>
          <a:r>
            <a:rPr lang="ru-RU" sz="3600" b="1" dirty="0" smtClean="0"/>
            <a:t>Способы проделывания проходов</a:t>
          </a:r>
          <a:endParaRPr lang="ru-RU" sz="3600" b="1" dirty="0"/>
        </a:p>
      </dgm:t>
    </dgm:pt>
    <dgm:pt modelId="{B7A2CB05-036D-4C02-AC05-FCEB9A22995A}" type="parTrans" cxnId="{109DFAE1-A4D2-40CD-A308-E012D4CE9C84}">
      <dgm:prSet/>
      <dgm:spPr/>
      <dgm:t>
        <a:bodyPr/>
        <a:lstStyle/>
        <a:p>
          <a:endParaRPr lang="ru-RU"/>
        </a:p>
      </dgm:t>
    </dgm:pt>
    <dgm:pt modelId="{CA9439F2-EA4C-428C-9C45-79E040F952E7}" type="sibTrans" cxnId="{109DFAE1-A4D2-40CD-A308-E012D4CE9C84}">
      <dgm:prSet/>
      <dgm:spPr/>
      <dgm:t>
        <a:bodyPr/>
        <a:lstStyle/>
        <a:p>
          <a:endParaRPr lang="ru-RU"/>
        </a:p>
      </dgm:t>
    </dgm:pt>
    <dgm:pt modelId="{D0483338-3052-42BA-A763-DC55DFD98A87}">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rect">
            <a:fillToRect l="50000" t="50000" r="50000" b="50000"/>
          </a:path>
          <a:tileRect/>
        </a:gradFill>
        <a:ln w="28575">
          <a:solidFill>
            <a:schemeClr val="tx1"/>
          </a:solidFill>
        </a:ln>
      </dgm:spPr>
      <dgm:t>
        <a:bodyPr/>
        <a:lstStyle/>
        <a:p>
          <a:r>
            <a:rPr lang="ru-RU" sz="2800" b="1" dirty="0" smtClean="0"/>
            <a:t>взрывной</a:t>
          </a:r>
          <a:endParaRPr lang="ru-RU" sz="2800" b="1" dirty="0"/>
        </a:p>
      </dgm:t>
    </dgm:pt>
    <dgm:pt modelId="{C414FB73-BF1B-4B36-BACA-4B36E48A1954}" type="parTrans" cxnId="{57C947AF-5236-4DCD-AF13-C33F9B9DEEAE}">
      <dgm:prSet/>
      <dgm:spPr>
        <a:ln w="12700">
          <a:solidFill>
            <a:schemeClr val="tx1"/>
          </a:solidFill>
        </a:ln>
      </dgm:spPr>
      <dgm:t>
        <a:bodyPr/>
        <a:lstStyle/>
        <a:p>
          <a:endParaRPr lang="ru-RU"/>
        </a:p>
      </dgm:t>
    </dgm:pt>
    <dgm:pt modelId="{D810C534-161A-4DAB-841A-C81EF9978A9E}" type="sibTrans" cxnId="{57C947AF-5236-4DCD-AF13-C33F9B9DEEAE}">
      <dgm:prSet/>
      <dgm:spPr/>
      <dgm:t>
        <a:bodyPr/>
        <a:lstStyle/>
        <a:p>
          <a:endParaRPr lang="ru-RU"/>
        </a:p>
      </dgm:t>
    </dgm:pt>
    <dgm:pt modelId="{F3B69E62-5392-4144-ABE0-A616FEFBA6CB}">
      <dgm:prSet phldrT="[Текст]"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50000" t="50000" r="50000" b="50000"/>
          </a:path>
          <a:tileRect/>
        </a:gradFill>
        <a:ln w="28575">
          <a:solidFill>
            <a:schemeClr val="tx1"/>
          </a:solidFill>
        </a:ln>
      </dgm:spPr>
      <dgm:t>
        <a:bodyPr/>
        <a:lstStyle/>
        <a:p>
          <a:r>
            <a:rPr lang="ru-RU" sz="2800" b="1" dirty="0" smtClean="0"/>
            <a:t>механический</a:t>
          </a:r>
          <a:endParaRPr lang="ru-RU" sz="2800" b="1" dirty="0"/>
        </a:p>
      </dgm:t>
    </dgm:pt>
    <dgm:pt modelId="{3179342F-2EDE-4BC5-A662-7F752892BDE1}" type="parTrans" cxnId="{89FD0B6A-FDEC-4B77-8387-F08FCF1EAA41}">
      <dgm:prSet/>
      <dgm:spPr>
        <a:ln w="12700">
          <a:solidFill>
            <a:srgbClr val="C00000"/>
          </a:solidFill>
        </a:ln>
      </dgm:spPr>
      <dgm:t>
        <a:bodyPr/>
        <a:lstStyle/>
        <a:p>
          <a:endParaRPr lang="ru-RU"/>
        </a:p>
      </dgm:t>
    </dgm:pt>
    <dgm:pt modelId="{1C07BE06-8452-469A-A2A2-FF8152A9CF6D}" type="sibTrans" cxnId="{89FD0B6A-FDEC-4B77-8387-F08FCF1EAA41}">
      <dgm:prSet/>
      <dgm:spPr/>
      <dgm:t>
        <a:bodyPr/>
        <a:lstStyle/>
        <a:p>
          <a:endParaRPr lang="ru-RU"/>
        </a:p>
      </dgm:t>
    </dgm:pt>
    <dgm:pt modelId="{1A78EAF9-0673-42B4-80A8-A9A4BE768710}">
      <dgm:prSet custT="1">
        <dgm:style>
          <a:lnRef idx="0">
            <a:scrgbClr r="0" g="0" b="0"/>
          </a:lnRef>
          <a:fillRef idx="0">
            <a:scrgbClr r="0" g="0" b="0"/>
          </a:fillRef>
          <a:effectRef idx="0">
            <a:scrgbClr r="0" g="0" b="0"/>
          </a:effectRef>
          <a:fontRef idx="minor">
            <a:schemeClr val="lt1"/>
          </a:fontRef>
        </dgm:style>
      </dgm:prSet>
      <dgm:spPr>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path path="rect">
            <a:fillToRect l="50000" t="50000" r="50000" b="50000"/>
          </a:path>
          <a:tileRect/>
        </a:gradFill>
        <a:ln w="28575">
          <a:solidFill>
            <a:schemeClr val="tx1"/>
          </a:solidFill>
        </a:ln>
      </dgm:spPr>
      <dgm:t>
        <a:bodyPr/>
        <a:lstStyle/>
        <a:p>
          <a:r>
            <a:rPr lang="ru-RU" sz="2800" b="1" dirty="0" smtClean="0"/>
            <a:t>вручную</a:t>
          </a:r>
          <a:endParaRPr lang="ru-RU" sz="2800" b="1" dirty="0"/>
        </a:p>
      </dgm:t>
    </dgm:pt>
    <dgm:pt modelId="{1D0AD8CA-2A34-40BF-A4E8-A9BC7A9E29E5}" type="parTrans" cxnId="{815D675A-1821-4A9D-88EA-14972F82E945}">
      <dgm:prSet/>
      <dgm:spPr>
        <a:ln w="12700"/>
      </dgm:spPr>
      <dgm:t>
        <a:bodyPr/>
        <a:lstStyle/>
        <a:p>
          <a:endParaRPr lang="ru-RU"/>
        </a:p>
      </dgm:t>
    </dgm:pt>
    <dgm:pt modelId="{3136C640-0DE6-4B80-8113-2B48D351C01C}" type="sibTrans" cxnId="{815D675A-1821-4A9D-88EA-14972F82E945}">
      <dgm:prSet/>
      <dgm:spPr/>
      <dgm:t>
        <a:bodyPr/>
        <a:lstStyle/>
        <a:p>
          <a:endParaRPr lang="ru-RU"/>
        </a:p>
      </dgm:t>
    </dgm:pt>
    <dgm:pt modelId="{1707D483-6083-4EDE-9F19-2F637EC76C26}" type="pres">
      <dgm:prSet presAssocID="{B9D44D39-EE3F-4C72-BD47-82E0263C5C81}" presName="hierChild1" presStyleCnt="0">
        <dgm:presLayoutVars>
          <dgm:chPref val="1"/>
          <dgm:dir/>
          <dgm:animOne val="branch"/>
          <dgm:animLvl val="lvl"/>
          <dgm:resizeHandles/>
        </dgm:presLayoutVars>
      </dgm:prSet>
      <dgm:spPr/>
      <dgm:t>
        <a:bodyPr/>
        <a:lstStyle/>
        <a:p>
          <a:endParaRPr lang="ru-RU"/>
        </a:p>
      </dgm:t>
    </dgm:pt>
    <dgm:pt modelId="{ACEB528B-0051-41C7-AAB2-0F6BA94F0B33}" type="pres">
      <dgm:prSet presAssocID="{F32ADB95-077B-4B32-8865-1143FA526A56}" presName="hierRoot1" presStyleCnt="0"/>
      <dgm:spPr/>
    </dgm:pt>
    <dgm:pt modelId="{B6D22204-78FD-463D-862B-963B4B010E12}" type="pres">
      <dgm:prSet presAssocID="{F32ADB95-077B-4B32-8865-1143FA526A56}" presName="composite" presStyleCnt="0"/>
      <dgm:spPr/>
    </dgm:pt>
    <dgm:pt modelId="{F4E90466-1F33-4943-8B4D-9EA7B9530DEB}" type="pres">
      <dgm:prSet presAssocID="{F32ADB95-077B-4B32-8865-1143FA526A56}" presName="background" presStyleLbl="node0" presStyleIdx="0" presStyleCnt="1">
        <dgm:style>
          <a:lnRef idx="0">
            <a:scrgbClr r="0" g="0" b="0"/>
          </a:lnRef>
          <a:fillRef idx="0">
            <a:scrgbClr r="0" g="0" b="0"/>
          </a:fillRef>
          <a:effectRef idx="0">
            <a:scrgbClr r="0" g="0" b="0"/>
          </a:effectRef>
          <a:fontRef idx="minor">
            <a:schemeClr val="lt1"/>
          </a:fontRef>
        </dgm:style>
      </dgm:prSet>
      <dgm:spPr>
        <a:solidFill>
          <a:schemeClr val="accent2"/>
        </a:solidFill>
        <a:ln>
          <a:noFill/>
        </a:ln>
      </dgm:spPr>
    </dgm:pt>
    <dgm:pt modelId="{4AF739DC-976B-4FCC-B70B-5F5F4675BDAF}" type="pres">
      <dgm:prSet presAssocID="{F32ADB95-077B-4B32-8865-1143FA526A56}" presName="text" presStyleLbl="fgAcc0" presStyleIdx="0" presStyleCnt="1" custScaleX="191799" custLinFactNeighborX="14615" custLinFactNeighborY="3944">
        <dgm:presLayoutVars>
          <dgm:chPref val="3"/>
        </dgm:presLayoutVars>
      </dgm:prSet>
      <dgm:spPr/>
      <dgm:t>
        <a:bodyPr/>
        <a:lstStyle/>
        <a:p>
          <a:endParaRPr lang="ru-RU"/>
        </a:p>
      </dgm:t>
    </dgm:pt>
    <dgm:pt modelId="{30C93B25-E525-4A7F-8883-E600F96DA8E1}" type="pres">
      <dgm:prSet presAssocID="{F32ADB95-077B-4B32-8865-1143FA526A56}" presName="hierChild2" presStyleCnt="0"/>
      <dgm:spPr/>
    </dgm:pt>
    <dgm:pt modelId="{D322B90B-BFEA-402C-AC62-C7B81586D4C1}" type="pres">
      <dgm:prSet presAssocID="{C414FB73-BF1B-4B36-BACA-4B36E48A1954}" presName="Name10" presStyleLbl="parChTrans1D2" presStyleIdx="0" presStyleCnt="3"/>
      <dgm:spPr/>
      <dgm:t>
        <a:bodyPr/>
        <a:lstStyle/>
        <a:p>
          <a:endParaRPr lang="ru-RU"/>
        </a:p>
      </dgm:t>
    </dgm:pt>
    <dgm:pt modelId="{A19310C9-8106-498D-99AF-D6A448752B75}" type="pres">
      <dgm:prSet presAssocID="{D0483338-3052-42BA-A763-DC55DFD98A87}" presName="hierRoot2" presStyleCnt="0"/>
      <dgm:spPr/>
    </dgm:pt>
    <dgm:pt modelId="{251BD166-1DC9-47CA-8E18-9148489E8649}" type="pres">
      <dgm:prSet presAssocID="{D0483338-3052-42BA-A763-DC55DFD98A87}" presName="composite2" presStyleCnt="0"/>
      <dgm:spPr/>
    </dgm:pt>
    <dgm:pt modelId="{74AD9C90-A04F-4E05-9588-5CAF59435B3A}" type="pres">
      <dgm:prSet presAssocID="{D0483338-3052-42BA-A763-DC55DFD98A87}" presName="background2" presStyleLbl="node2" presStyleIdx="0" presStyleCnt="3">
        <dgm:style>
          <a:lnRef idx="0">
            <a:scrgbClr r="0" g="0" b="0"/>
          </a:lnRef>
          <a:fillRef idx="0">
            <a:scrgbClr r="0" g="0" b="0"/>
          </a:fillRef>
          <a:effectRef idx="0">
            <a:scrgbClr r="0" g="0" b="0"/>
          </a:effectRef>
          <a:fontRef idx="minor">
            <a:schemeClr val="lt1"/>
          </a:fontRef>
        </dgm:style>
      </dgm:prSet>
      <dgm:spPr>
        <a:solidFill>
          <a:schemeClr val="accent3"/>
        </a:solidFill>
        <a:ln>
          <a:noFill/>
        </a:ln>
      </dgm:spPr>
    </dgm:pt>
    <dgm:pt modelId="{032FA660-8A3F-47F7-885A-7B206265ECC1}" type="pres">
      <dgm:prSet presAssocID="{D0483338-3052-42BA-A763-DC55DFD98A87}" presName="text2" presStyleLbl="fgAcc2" presStyleIdx="0" presStyleCnt="3" custScaleX="132380" custLinFactNeighborX="-520" custLinFactNeighborY="-19240">
        <dgm:presLayoutVars>
          <dgm:chPref val="3"/>
        </dgm:presLayoutVars>
      </dgm:prSet>
      <dgm:spPr/>
      <dgm:t>
        <a:bodyPr/>
        <a:lstStyle/>
        <a:p>
          <a:endParaRPr lang="ru-RU"/>
        </a:p>
      </dgm:t>
    </dgm:pt>
    <dgm:pt modelId="{752C77D2-13C5-44BA-86F8-52040B3E3819}" type="pres">
      <dgm:prSet presAssocID="{D0483338-3052-42BA-A763-DC55DFD98A87}" presName="hierChild3" presStyleCnt="0"/>
      <dgm:spPr/>
    </dgm:pt>
    <dgm:pt modelId="{9C5F75F4-2BDB-4980-9DD5-840D9070B7B6}" type="pres">
      <dgm:prSet presAssocID="{3179342F-2EDE-4BC5-A662-7F752892BDE1}" presName="Name10" presStyleLbl="parChTrans1D2" presStyleIdx="1" presStyleCnt="3"/>
      <dgm:spPr/>
      <dgm:t>
        <a:bodyPr/>
        <a:lstStyle/>
        <a:p>
          <a:endParaRPr lang="ru-RU"/>
        </a:p>
      </dgm:t>
    </dgm:pt>
    <dgm:pt modelId="{D0966688-94AD-4BD3-A75D-C977D6A79676}" type="pres">
      <dgm:prSet presAssocID="{F3B69E62-5392-4144-ABE0-A616FEFBA6CB}" presName="hierRoot2" presStyleCnt="0"/>
      <dgm:spPr/>
    </dgm:pt>
    <dgm:pt modelId="{DB2A150A-1862-4DC9-A113-76776206D116}" type="pres">
      <dgm:prSet presAssocID="{F3B69E62-5392-4144-ABE0-A616FEFBA6CB}" presName="composite2" presStyleCnt="0"/>
      <dgm:spPr/>
    </dgm:pt>
    <dgm:pt modelId="{2EA6CEC8-CA44-446D-B2AC-BCF41B0AD782}" type="pres">
      <dgm:prSet presAssocID="{F3B69E62-5392-4144-ABE0-A616FEFBA6CB}" presName="background2" presStyleLbl="node2" presStyleIdx="1" presStyleCnt="3">
        <dgm:style>
          <a:lnRef idx="1">
            <a:schemeClr val="accent4"/>
          </a:lnRef>
          <a:fillRef idx="3">
            <a:schemeClr val="accent4"/>
          </a:fillRef>
          <a:effectRef idx="2">
            <a:schemeClr val="accent4"/>
          </a:effectRef>
          <a:fontRef idx="minor">
            <a:schemeClr val="lt1"/>
          </a:fontRef>
        </dgm:style>
      </dgm:prSet>
      <dgm:spPr/>
    </dgm:pt>
    <dgm:pt modelId="{40D470E7-5E9C-4233-BEA5-7002BF79B507}" type="pres">
      <dgm:prSet presAssocID="{F3B69E62-5392-4144-ABE0-A616FEFBA6CB}" presName="text2" presStyleLbl="fgAcc2" presStyleIdx="1" presStyleCnt="3" custScaleX="116168" custLinFactNeighborX="-4193" custLinFactNeighborY="-13630">
        <dgm:presLayoutVars>
          <dgm:chPref val="3"/>
        </dgm:presLayoutVars>
      </dgm:prSet>
      <dgm:spPr/>
      <dgm:t>
        <a:bodyPr/>
        <a:lstStyle/>
        <a:p>
          <a:endParaRPr lang="ru-RU"/>
        </a:p>
      </dgm:t>
    </dgm:pt>
    <dgm:pt modelId="{B8820B9D-0B69-49E2-96A4-725CF6A2B19C}" type="pres">
      <dgm:prSet presAssocID="{F3B69E62-5392-4144-ABE0-A616FEFBA6CB}" presName="hierChild3" presStyleCnt="0"/>
      <dgm:spPr/>
    </dgm:pt>
    <dgm:pt modelId="{262B1589-16C3-459E-98CC-A09F18770ABE}" type="pres">
      <dgm:prSet presAssocID="{1D0AD8CA-2A34-40BF-A4E8-A9BC7A9E29E5}" presName="Name10" presStyleLbl="parChTrans1D2" presStyleIdx="2" presStyleCnt="3"/>
      <dgm:spPr/>
      <dgm:t>
        <a:bodyPr/>
        <a:lstStyle/>
        <a:p>
          <a:endParaRPr lang="ru-RU"/>
        </a:p>
      </dgm:t>
    </dgm:pt>
    <dgm:pt modelId="{3661FCBC-DB53-4857-8111-807F3FD3E3B0}" type="pres">
      <dgm:prSet presAssocID="{1A78EAF9-0673-42B4-80A8-A9A4BE768710}" presName="hierRoot2" presStyleCnt="0"/>
      <dgm:spPr/>
    </dgm:pt>
    <dgm:pt modelId="{347A3FC6-F019-4186-B7CD-8AB569334F44}" type="pres">
      <dgm:prSet presAssocID="{1A78EAF9-0673-42B4-80A8-A9A4BE768710}" presName="composite2" presStyleCnt="0"/>
      <dgm:spPr/>
    </dgm:pt>
    <dgm:pt modelId="{050203F8-866E-49DD-8F3D-9BF5503FF741}" type="pres">
      <dgm:prSet presAssocID="{1A78EAF9-0673-42B4-80A8-A9A4BE768710}" presName="background2" presStyleLbl="node2" presStyleIdx="2" presStyleCnt="3">
        <dgm:style>
          <a:lnRef idx="0">
            <a:scrgbClr r="0" g="0" b="0"/>
          </a:lnRef>
          <a:fillRef idx="0">
            <a:scrgbClr r="0" g="0" b="0"/>
          </a:fillRef>
          <a:effectRef idx="0">
            <a:scrgbClr r="0" g="0" b="0"/>
          </a:effectRef>
          <a:fontRef idx="minor">
            <a:schemeClr val="lt1"/>
          </a:fontRef>
        </dgm:style>
      </dgm:prSet>
      <dgm:spPr>
        <a:solidFill>
          <a:schemeClr val="accent6"/>
        </a:solidFill>
        <a:ln>
          <a:noFill/>
        </a:ln>
      </dgm:spPr>
    </dgm:pt>
    <dgm:pt modelId="{63669C24-8F94-491D-A725-DD0DDECE594F}" type="pres">
      <dgm:prSet presAssocID="{1A78EAF9-0673-42B4-80A8-A9A4BE768710}" presName="text2" presStyleLbl="fgAcc2" presStyleIdx="2" presStyleCnt="3" custScaleX="142153" custLinFactNeighborX="-7728" custLinFactNeighborY="-17885">
        <dgm:presLayoutVars>
          <dgm:chPref val="3"/>
        </dgm:presLayoutVars>
      </dgm:prSet>
      <dgm:spPr/>
      <dgm:t>
        <a:bodyPr/>
        <a:lstStyle/>
        <a:p>
          <a:endParaRPr lang="ru-RU"/>
        </a:p>
      </dgm:t>
    </dgm:pt>
    <dgm:pt modelId="{25B1A446-69C9-4E96-BF0C-B68488B3E9B4}" type="pres">
      <dgm:prSet presAssocID="{1A78EAF9-0673-42B4-80A8-A9A4BE768710}" presName="hierChild3" presStyleCnt="0"/>
      <dgm:spPr/>
    </dgm:pt>
  </dgm:ptLst>
  <dgm:cxnLst>
    <dgm:cxn modelId="{AFDAAFFA-4D69-43B1-B473-6C67539DAF98}" type="presOf" srcId="{1A78EAF9-0673-42B4-80A8-A9A4BE768710}" destId="{63669C24-8F94-491D-A725-DD0DDECE594F}" srcOrd="0" destOrd="0" presId="urn:microsoft.com/office/officeart/2005/8/layout/hierarchy1"/>
    <dgm:cxn modelId="{A9007F44-00C5-4406-810A-3417005AA14A}" type="presOf" srcId="{B9D44D39-EE3F-4C72-BD47-82E0263C5C81}" destId="{1707D483-6083-4EDE-9F19-2F637EC76C26}" srcOrd="0" destOrd="0" presId="urn:microsoft.com/office/officeart/2005/8/layout/hierarchy1"/>
    <dgm:cxn modelId="{BE58BB6A-6932-4966-9C24-054E39FFABB0}" type="presOf" srcId="{F32ADB95-077B-4B32-8865-1143FA526A56}" destId="{4AF739DC-976B-4FCC-B70B-5F5F4675BDAF}" srcOrd="0" destOrd="0" presId="urn:microsoft.com/office/officeart/2005/8/layout/hierarchy1"/>
    <dgm:cxn modelId="{89FD0B6A-FDEC-4B77-8387-F08FCF1EAA41}" srcId="{F32ADB95-077B-4B32-8865-1143FA526A56}" destId="{F3B69E62-5392-4144-ABE0-A616FEFBA6CB}" srcOrd="1" destOrd="0" parTransId="{3179342F-2EDE-4BC5-A662-7F752892BDE1}" sibTransId="{1C07BE06-8452-469A-A2A2-FF8152A9CF6D}"/>
    <dgm:cxn modelId="{897A7549-17A6-4BF6-83F1-A6C1F988A2FB}" type="presOf" srcId="{3179342F-2EDE-4BC5-A662-7F752892BDE1}" destId="{9C5F75F4-2BDB-4980-9DD5-840D9070B7B6}" srcOrd="0" destOrd="0" presId="urn:microsoft.com/office/officeart/2005/8/layout/hierarchy1"/>
    <dgm:cxn modelId="{9ED386D9-AA25-47A4-8AAE-D54ADAC87E64}" type="presOf" srcId="{D0483338-3052-42BA-A763-DC55DFD98A87}" destId="{032FA660-8A3F-47F7-885A-7B206265ECC1}" srcOrd="0" destOrd="0" presId="urn:microsoft.com/office/officeart/2005/8/layout/hierarchy1"/>
    <dgm:cxn modelId="{109DFAE1-A4D2-40CD-A308-E012D4CE9C84}" srcId="{B9D44D39-EE3F-4C72-BD47-82E0263C5C81}" destId="{F32ADB95-077B-4B32-8865-1143FA526A56}" srcOrd="0" destOrd="0" parTransId="{B7A2CB05-036D-4C02-AC05-FCEB9A22995A}" sibTransId="{CA9439F2-EA4C-428C-9C45-79E040F952E7}"/>
    <dgm:cxn modelId="{15BF3062-5FD5-41C6-98BE-46F95847333F}" type="presOf" srcId="{F3B69E62-5392-4144-ABE0-A616FEFBA6CB}" destId="{40D470E7-5E9C-4233-BEA5-7002BF79B507}" srcOrd="0" destOrd="0" presId="urn:microsoft.com/office/officeart/2005/8/layout/hierarchy1"/>
    <dgm:cxn modelId="{57C947AF-5236-4DCD-AF13-C33F9B9DEEAE}" srcId="{F32ADB95-077B-4B32-8865-1143FA526A56}" destId="{D0483338-3052-42BA-A763-DC55DFD98A87}" srcOrd="0" destOrd="0" parTransId="{C414FB73-BF1B-4B36-BACA-4B36E48A1954}" sibTransId="{D810C534-161A-4DAB-841A-C81EF9978A9E}"/>
    <dgm:cxn modelId="{2058D095-CDBD-4FC9-931E-85C4D8D95C3F}" type="presOf" srcId="{1D0AD8CA-2A34-40BF-A4E8-A9BC7A9E29E5}" destId="{262B1589-16C3-459E-98CC-A09F18770ABE}" srcOrd="0" destOrd="0" presId="urn:microsoft.com/office/officeart/2005/8/layout/hierarchy1"/>
    <dgm:cxn modelId="{1649AACD-126D-451B-BEF3-F348A326B0A2}" type="presOf" srcId="{C414FB73-BF1B-4B36-BACA-4B36E48A1954}" destId="{D322B90B-BFEA-402C-AC62-C7B81586D4C1}" srcOrd="0" destOrd="0" presId="urn:microsoft.com/office/officeart/2005/8/layout/hierarchy1"/>
    <dgm:cxn modelId="{815D675A-1821-4A9D-88EA-14972F82E945}" srcId="{F32ADB95-077B-4B32-8865-1143FA526A56}" destId="{1A78EAF9-0673-42B4-80A8-A9A4BE768710}" srcOrd="2" destOrd="0" parTransId="{1D0AD8CA-2A34-40BF-A4E8-A9BC7A9E29E5}" sibTransId="{3136C640-0DE6-4B80-8113-2B48D351C01C}"/>
    <dgm:cxn modelId="{8353248D-C0E4-40F5-81B4-26DE0BB46DA1}" type="presParOf" srcId="{1707D483-6083-4EDE-9F19-2F637EC76C26}" destId="{ACEB528B-0051-41C7-AAB2-0F6BA94F0B33}" srcOrd="0" destOrd="0" presId="urn:microsoft.com/office/officeart/2005/8/layout/hierarchy1"/>
    <dgm:cxn modelId="{48F36273-A4BF-41CD-B859-375DCA1B0022}" type="presParOf" srcId="{ACEB528B-0051-41C7-AAB2-0F6BA94F0B33}" destId="{B6D22204-78FD-463D-862B-963B4B010E12}" srcOrd="0" destOrd="0" presId="urn:microsoft.com/office/officeart/2005/8/layout/hierarchy1"/>
    <dgm:cxn modelId="{C7E16DBA-782B-496B-B98D-818AEA605196}" type="presParOf" srcId="{B6D22204-78FD-463D-862B-963B4B010E12}" destId="{F4E90466-1F33-4943-8B4D-9EA7B9530DEB}" srcOrd="0" destOrd="0" presId="urn:microsoft.com/office/officeart/2005/8/layout/hierarchy1"/>
    <dgm:cxn modelId="{F058860B-C3C8-4891-8259-5470EA48A865}" type="presParOf" srcId="{B6D22204-78FD-463D-862B-963B4B010E12}" destId="{4AF739DC-976B-4FCC-B70B-5F5F4675BDAF}" srcOrd="1" destOrd="0" presId="urn:microsoft.com/office/officeart/2005/8/layout/hierarchy1"/>
    <dgm:cxn modelId="{FD9B646B-F1E5-4A55-B9C5-7BA2A03583FB}" type="presParOf" srcId="{ACEB528B-0051-41C7-AAB2-0F6BA94F0B33}" destId="{30C93B25-E525-4A7F-8883-E600F96DA8E1}" srcOrd="1" destOrd="0" presId="urn:microsoft.com/office/officeart/2005/8/layout/hierarchy1"/>
    <dgm:cxn modelId="{87D9BCA1-DAC9-45C7-8AFF-9B84825DBFAD}" type="presParOf" srcId="{30C93B25-E525-4A7F-8883-E600F96DA8E1}" destId="{D322B90B-BFEA-402C-AC62-C7B81586D4C1}" srcOrd="0" destOrd="0" presId="urn:microsoft.com/office/officeart/2005/8/layout/hierarchy1"/>
    <dgm:cxn modelId="{BD87FC4B-0EA1-40DA-8CE1-F5F5C9392508}" type="presParOf" srcId="{30C93B25-E525-4A7F-8883-E600F96DA8E1}" destId="{A19310C9-8106-498D-99AF-D6A448752B75}" srcOrd="1" destOrd="0" presId="urn:microsoft.com/office/officeart/2005/8/layout/hierarchy1"/>
    <dgm:cxn modelId="{3A87257C-CCCC-4FD6-B883-5FD05F4F3241}" type="presParOf" srcId="{A19310C9-8106-498D-99AF-D6A448752B75}" destId="{251BD166-1DC9-47CA-8E18-9148489E8649}" srcOrd="0" destOrd="0" presId="urn:microsoft.com/office/officeart/2005/8/layout/hierarchy1"/>
    <dgm:cxn modelId="{F3D91E81-BB97-4FE7-9DFE-5090F4592DA7}" type="presParOf" srcId="{251BD166-1DC9-47CA-8E18-9148489E8649}" destId="{74AD9C90-A04F-4E05-9588-5CAF59435B3A}" srcOrd="0" destOrd="0" presId="urn:microsoft.com/office/officeart/2005/8/layout/hierarchy1"/>
    <dgm:cxn modelId="{DDAF22A9-B512-4C05-B4DD-490161CBC7B5}" type="presParOf" srcId="{251BD166-1DC9-47CA-8E18-9148489E8649}" destId="{032FA660-8A3F-47F7-885A-7B206265ECC1}" srcOrd="1" destOrd="0" presId="urn:microsoft.com/office/officeart/2005/8/layout/hierarchy1"/>
    <dgm:cxn modelId="{9BA7DFDB-D1C7-45AD-9F0F-E153DE304E74}" type="presParOf" srcId="{A19310C9-8106-498D-99AF-D6A448752B75}" destId="{752C77D2-13C5-44BA-86F8-52040B3E3819}" srcOrd="1" destOrd="0" presId="urn:microsoft.com/office/officeart/2005/8/layout/hierarchy1"/>
    <dgm:cxn modelId="{8B0B07D6-3566-4001-93DF-E6C66309407D}" type="presParOf" srcId="{30C93B25-E525-4A7F-8883-E600F96DA8E1}" destId="{9C5F75F4-2BDB-4980-9DD5-840D9070B7B6}" srcOrd="2" destOrd="0" presId="urn:microsoft.com/office/officeart/2005/8/layout/hierarchy1"/>
    <dgm:cxn modelId="{5D501CC8-1EBA-4C77-82C6-8A781D17FB2C}" type="presParOf" srcId="{30C93B25-E525-4A7F-8883-E600F96DA8E1}" destId="{D0966688-94AD-4BD3-A75D-C977D6A79676}" srcOrd="3" destOrd="0" presId="urn:microsoft.com/office/officeart/2005/8/layout/hierarchy1"/>
    <dgm:cxn modelId="{DC0241E8-B90D-422C-B4CC-827749200FB4}" type="presParOf" srcId="{D0966688-94AD-4BD3-A75D-C977D6A79676}" destId="{DB2A150A-1862-4DC9-A113-76776206D116}" srcOrd="0" destOrd="0" presId="urn:microsoft.com/office/officeart/2005/8/layout/hierarchy1"/>
    <dgm:cxn modelId="{17C99F31-500A-4433-914F-E919DE691C9A}" type="presParOf" srcId="{DB2A150A-1862-4DC9-A113-76776206D116}" destId="{2EA6CEC8-CA44-446D-B2AC-BCF41B0AD782}" srcOrd="0" destOrd="0" presId="urn:microsoft.com/office/officeart/2005/8/layout/hierarchy1"/>
    <dgm:cxn modelId="{41BC1109-ED33-4752-8023-E133570604F6}" type="presParOf" srcId="{DB2A150A-1862-4DC9-A113-76776206D116}" destId="{40D470E7-5E9C-4233-BEA5-7002BF79B507}" srcOrd="1" destOrd="0" presId="urn:microsoft.com/office/officeart/2005/8/layout/hierarchy1"/>
    <dgm:cxn modelId="{B681E6D9-C012-4F5F-98EF-97B989AF9C84}" type="presParOf" srcId="{D0966688-94AD-4BD3-A75D-C977D6A79676}" destId="{B8820B9D-0B69-49E2-96A4-725CF6A2B19C}" srcOrd="1" destOrd="0" presId="urn:microsoft.com/office/officeart/2005/8/layout/hierarchy1"/>
    <dgm:cxn modelId="{D35A7535-819D-4CB6-901C-B68DC81B2723}" type="presParOf" srcId="{30C93B25-E525-4A7F-8883-E600F96DA8E1}" destId="{262B1589-16C3-459E-98CC-A09F18770ABE}" srcOrd="4" destOrd="0" presId="urn:microsoft.com/office/officeart/2005/8/layout/hierarchy1"/>
    <dgm:cxn modelId="{38896DA5-FCF0-4DA1-9574-8C08B38B4A6A}" type="presParOf" srcId="{30C93B25-E525-4A7F-8883-E600F96DA8E1}" destId="{3661FCBC-DB53-4857-8111-807F3FD3E3B0}" srcOrd="5" destOrd="0" presId="urn:microsoft.com/office/officeart/2005/8/layout/hierarchy1"/>
    <dgm:cxn modelId="{E4FAC1E9-F803-4847-88F2-A803AB927CE1}" type="presParOf" srcId="{3661FCBC-DB53-4857-8111-807F3FD3E3B0}" destId="{347A3FC6-F019-4186-B7CD-8AB569334F44}" srcOrd="0" destOrd="0" presId="urn:microsoft.com/office/officeart/2005/8/layout/hierarchy1"/>
    <dgm:cxn modelId="{68F614DD-E0D0-4A9A-BAEC-569AD1FD1EDA}" type="presParOf" srcId="{347A3FC6-F019-4186-B7CD-8AB569334F44}" destId="{050203F8-866E-49DD-8F3D-9BF5503FF741}" srcOrd="0" destOrd="0" presId="urn:microsoft.com/office/officeart/2005/8/layout/hierarchy1"/>
    <dgm:cxn modelId="{E977035D-B4DD-4B86-BA19-39088149C62D}" type="presParOf" srcId="{347A3FC6-F019-4186-B7CD-8AB569334F44}" destId="{63669C24-8F94-491D-A725-DD0DDECE594F}" srcOrd="1" destOrd="0" presId="urn:microsoft.com/office/officeart/2005/8/layout/hierarchy1"/>
    <dgm:cxn modelId="{84CCDE23-63A7-4028-AFE8-A7DFFC3B632B}" type="presParOf" srcId="{3661FCBC-DB53-4857-8111-807F3FD3E3B0}" destId="{25B1A446-69C9-4E96-BF0C-B68488B3E9B4}" srcOrd="1" destOrd="0" presId="urn:microsoft.com/office/officeart/2005/8/layout/hierarchy1"/>
  </dgm:cxnLst>
  <dgm:bg>
    <a:solidFill>
      <a:schemeClr val="bg1"/>
    </a:solidFill>
  </dgm:bg>
  <dgm:whole>
    <a:ln w="28575">
      <a:solidFill>
        <a:srgbClr val="C00000"/>
      </a:solidFill>
    </a:ln>
  </dgm:whole>
  <dgm:extLst>
    <a:ext uri="http://schemas.microsoft.com/office/drawing/2008/diagram">
      <dsp:dataModelExt xmlns:dsp="http://schemas.microsoft.com/office/drawing/2008/diagram" relId="rId12"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E88DBFE-3F0C-43C9-9071-E585A44B2FD6}" type="doc">
      <dgm:prSet loTypeId="urn:microsoft.com/office/officeart/2005/8/layout/hierarchy2" loCatId="hierarchy" qsTypeId="urn:microsoft.com/office/officeart/2005/8/quickstyle/3d7" qsCatId="3D" csTypeId="urn:microsoft.com/office/officeart/2005/8/colors/colorful2" csCatId="colorful" phldr="1"/>
      <dgm:spPr/>
      <dgm:t>
        <a:bodyPr/>
        <a:lstStyle/>
        <a:p>
          <a:endParaRPr lang="ru-RU"/>
        </a:p>
      </dgm:t>
    </dgm:pt>
    <dgm:pt modelId="{C8540292-F050-4387-9DDA-B70F67AEE982}">
      <dgm:prSet phldrT="[Текст]" custT="1"/>
      <dgm:spPr>
        <a:gradFill rotWithShape="0">
          <a:gsLst>
            <a:gs pos="19000">
              <a:schemeClr val="accent2">
                <a:lumMod val="75000"/>
              </a:schemeClr>
            </a:gs>
            <a:gs pos="92000">
              <a:schemeClr val="accent2">
                <a:lumMod val="60000"/>
                <a:lumOff val="40000"/>
              </a:schemeClr>
            </a:gs>
          </a:gsLst>
          <a:path path="rect">
            <a:fillToRect l="50000" t="50000" r="50000" b="50000"/>
          </a:path>
        </a:gradFill>
      </dgm:spPr>
      <dgm:t>
        <a:bodyPr/>
        <a:lstStyle/>
        <a:p>
          <a:r>
            <a:rPr lang="ru-RU" sz="2400" b="1" dirty="0" smtClean="0">
              <a:solidFill>
                <a:schemeClr val="tx1"/>
              </a:solidFill>
              <a:latin typeface="Arial" pitchFamily="34" charset="0"/>
              <a:cs typeface="Arial" pitchFamily="34" charset="0"/>
            </a:rPr>
            <a:t>Взрывной</a:t>
          </a:r>
          <a:r>
            <a:rPr lang="ru-RU" sz="2400" dirty="0" smtClean="0">
              <a:solidFill>
                <a:schemeClr val="tx1"/>
              </a:solidFill>
              <a:latin typeface="Arial" pitchFamily="34" charset="0"/>
              <a:cs typeface="Arial" pitchFamily="34" charset="0"/>
            </a:rPr>
            <a:t> </a:t>
          </a:r>
          <a:r>
            <a:rPr lang="ru-RU" sz="2400" b="1" dirty="0" smtClean="0">
              <a:solidFill>
                <a:schemeClr val="tx1"/>
              </a:solidFill>
              <a:latin typeface="Arial" pitchFamily="34" charset="0"/>
              <a:cs typeface="Arial" pitchFamily="34" charset="0"/>
            </a:rPr>
            <a:t>способ</a:t>
          </a:r>
          <a:endParaRPr lang="ru-RU" sz="2400" b="1" dirty="0">
            <a:solidFill>
              <a:schemeClr val="tx1"/>
            </a:solidFill>
            <a:latin typeface="Arial" pitchFamily="34" charset="0"/>
            <a:cs typeface="Arial" pitchFamily="34" charset="0"/>
          </a:endParaRPr>
        </a:p>
      </dgm:t>
    </dgm:pt>
    <dgm:pt modelId="{11BC48A4-BA99-401B-B12C-533115C53C2C}" type="parTrans" cxnId="{3BB77D49-5992-407E-9376-45B4AC81E34C}">
      <dgm:prSet/>
      <dgm:spPr/>
      <dgm:t>
        <a:bodyPr/>
        <a:lstStyle/>
        <a:p>
          <a:endParaRPr lang="ru-RU"/>
        </a:p>
      </dgm:t>
    </dgm:pt>
    <dgm:pt modelId="{7268AB54-89E5-49F7-A31F-EF0BC7170253}" type="sibTrans" cxnId="{3BB77D49-5992-407E-9376-45B4AC81E34C}">
      <dgm:prSet/>
      <dgm:spPr/>
      <dgm:t>
        <a:bodyPr/>
        <a:lstStyle/>
        <a:p>
          <a:endParaRPr lang="ru-RU"/>
        </a:p>
      </dgm:t>
    </dgm:pt>
    <dgm:pt modelId="{9103B58A-13FF-4302-9B9F-660E8B82AB60}">
      <dgm:prSet phldrT="[Текст]" custT="1"/>
      <dgm:spPr/>
      <dgm:t>
        <a:bodyPr/>
        <a:lstStyle/>
        <a:p>
          <a:r>
            <a:rPr lang="ru-RU" sz="2400" dirty="0" smtClean="0">
              <a:latin typeface="Arial" pitchFamily="34" charset="0"/>
              <a:cs typeface="Arial" pitchFamily="34" charset="0"/>
            </a:rPr>
            <a:t>Установка разминирования</a:t>
          </a:r>
        </a:p>
        <a:p>
          <a:r>
            <a:rPr lang="ru-RU" sz="2400" dirty="0" smtClean="0">
              <a:latin typeface="Arial" pitchFamily="34" charset="0"/>
              <a:cs typeface="Arial" pitchFamily="34" charset="0"/>
            </a:rPr>
            <a:t>УР-77</a:t>
          </a:r>
          <a:endParaRPr lang="ru-RU" sz="2400" dirty="0">
            <a:latin typeface="Arial" pitchFamily="34" charset="0"/>
            <a:cs typeface="Arial" pitchFamily="34" charset="0"/>
          </a:endParaRPr>
        </a:p>
      </dgm:t>
    </dgm:pt>
    <dgm:pt modelId="{1FF382A7-F6CD-48CA-984C-820ADE8FB532}" type="parTrans" cxnId="{C2993131-D5A5-41D4-8667-1F4B320E4F6B}">
      <dgm:prSet/>
      <dgm:spPr/>
      <dgm:t>
        <a:bodyPr/>
        <a:lstStyle/>
        <a:p>
          <a:endParaRPr lang="ru-RU"/>
        </a:p>
      </dgm:t>
    </dgm:pt>
    <dgm:pt modelId="{E5AE153B-B44E-42A3-8A80-70D7F6AF20E2}" type="sibTrans" cxnId="{C2993131-D5A5-41D4-8667-1F4B320E4F6B}">
      <dgm:prSet/>
      <dgm:spPr/>
      <dgm:t>
        <a:bodyPr/>
        <a:lstStyle/>
        <a:p>
          <a:endParaRPr lang="ru-RU"/>
        </a:p>
      </dgm:t>
    </dgm:pt>
    <dgm:pt modelId="{C40D1856-F4A8-4156-9FA8-816432EBC9F4}">
      <dgm:prSet phldrT="[Текст]" custT="1"/>
      <dgm:spPr/>
      <dgm:t>
        <a:bodyPr/>
        <a:lstStyle/>
        <a:p>
          <a:r>
            <a:rPr lang="ru-RU" sz="2400" dirty="0" smtClean="0">
              <a:latin typeface="Arial" pitchFamily="34" charset="0"/>
              <a:cs typeface="Arial" pitchFamily="34" charset="0"/>
            </a:rPr>
            <a:t>Переносная установка разминирования</a:t>
          </a:r>
        </a:p>
        <a:p>
          <a:r>
            <a:rPr lang="ru-RU" sz="2400" dirty="0" smtClean="0">
              <a:latin typeface="Arial" pitchFamily="34" charset="0"/>
              <a:cs typeface="Arial" pitchFamily="34" charset="0"/>
            </a:rPr>
            <a:t>УР-83П</a:t>
          </a:r>
          <a:endParaRPr lang="ru-RU" sz="2400" dirty="0">
            <a:latin typeface="Arial" pitchFamily="34" charset="0"/>
            <a:cs typeface="Arial" pitchFamily="34" charset="0"/>
          </a:endParaRPr>
        </a:p>
      </dgm:t>
    </dgm:pt>
    <dgm:pt modelId="{A482938E-544D-46C4-A060-30B761FD74D2}" type="parTrans" cxnId="{BF37D92C-C04A-4F7E-9CE9-58023AE00425}">
      <dgm:prSet/>
      <dgm:spPr/>
      <dgm:t>
        <a:bodyPr/>
        <a:lstStyle/>
        <a:p>
          <a:endParaRPr lang="ru-RU"/>
        </a:p>
      </dgm:t>
    </dgm:pt>
    <dgm:pt modelId="{F5B2869E-BE14-451B-ADC4-46A29B9FE5C5}" type="sibTrans" cxnId="{BF37D92C-C04A-4F7E-9CE9-58023AE00425}">
      <dgm:prSet/>
      <dgm:spPr/>
      <dgm:t>
        <a:bodyPr/>
        <a:lstStyle/>
        <a:p>
          <a:endParaRPr lang="ru-RU"/>
        </a:p>
      </dgm:t>
    </dgm:pt>
    <dgm:pt modelId="{A4858A30-3FDA-4612-A9D8-5F0BF200916D}">
      <dgm:prSet custT="1"/>
      <dgm:spPr/>
      <dgm:t>
        <a:bodyPr/>
        <a:lstStyle/>
        <a:p>
          <a:r>
            <a:rPr lang="ru-RU" sz="2400" dirty="0" smtClean="0">
              <a:latin typeface="Arial" pitchFamily="34" charset="0"/>
              <a:cs typeface="Arial" pitchFamily="34" charset="0"/>
            </a:rPr>
            <a:t>Заряд разминирования ЗРП</a:t>
          </a:r>
        </a:p>
        <a:p>
          <a:r>
            <a:rPr lang="ru-RU" sz="2400" dirty="0" smtClean="0">
              <a:latin typeface="Arial" pitchFamily="34" charset="0"/>
              <a:cs typeface="Arial" pitchFamily="34" charset="0"/>
            </a:rPr>
            <a:t> (ЗРП-2)</a:t>
          </a:r>
          <a:endParaRPr lang="ru-RU" sz="2400" dirty="0">
            <a:latin typeface="Arial" pitchFamily="34" charset="0"/>
            <a:cs typeface="Arial" pitchFamily="34" charset="0"/>
          </a:endParaRPr>
        </a:p>
      </dgm:t>
    </dgm:pt>
    <dgm:pt modelId="{2690DDA5-D4EE-40C2-99DD-2D5EBFD09ED9}" type="parTrans" cxnId="{1013C0E9-3C18-4061-B35E-E07521AF3740}">
      <dgm:prSet/>
      <dgm:spPr/>
      <dgm:t>
        <a:bodyPr/>
        <a:lstStyle/>
        <a:p>
          <a:endParaRPr lang="ru-RU"/>
        </a:p>
      </dgm:t>
    </dgm:pt>
    <dgm:pt modelId="{E26D5655-98B8-4FC9-937C-AC302F0A6C62}" type="sibTrans" cxnId="{1013C0E9-3C18-4061-B35E-E07521AF3740}">
      <dgm:prSet/>
      <dgm:spPr/>
      <dgm:t>
        <a:bodyPr/>
        <a:lstStyle/>
        <a:p>
          <a:endParaRPr lang="ru-RU"/>
        </a:p>
      </dgm:t>
    </dgm:pt>
    <dgm:pt modelId="{D4F6BF04-ADDD-480D-A4A9-E72020F8DD7B}" type="pres">
      <dgm:prSet presAssocID="{CE88DBFE-3F0C-43C9-9071-E585A44B2FD6}" presName="diagram" presStyleCnt="0">
        <dgm:presLayoutVars>
          <dgm:chPref val="1"/>
          <dgm:dir/>
          <dgm:animOne val="branch"/>
          <dgm:animLvl val="lvl"/>
          <dgm:resizeHandles val="exact"/>
        </dgm:presLayoutVars>
      </dgm:prSet>
      <dgm:spPr/>
      <dgm:t>
        <a:bodyPr/>
        <a:lstStyle/>
        <a:p>
          <a:endParaRPr lang="ru-RU"/>
        </a:p>
      </dgm:t>
    </dgm:pt>
    <dgm:pt modelId="{C8A37BFA-3FA8-4B6D-AD05-A5A0C1E5F455}" type="pres">
      <dgm:prSet presAssocID="{C8540292-F050-4387-9DDA-B70F67AEE982}" presName="root1" presStyleCnt="0"/>
      <dgm:spPr/>
    </dgm:pt>
    <dgm:pt modelId="{15BF0D9D-F50B-4143-9181-F12945374FD1}" type="pres">
      <dgm:prSet presAssocID="{C8540292-F050-4387-9DDA-B70F67AEE982}" presName="LevelOneTextNode" presStyleLbl="node0" presStyleIdx="0" presStyleCnt="1">
        <dgm:presLayoutVars>
          <dgm:chPref val="3"/>
        </dgm:presLayoutVars>
      </dgm:prSet>
      <dgm:spPr/>
      <dgm:t>
        <a:bodyPr/>
        <a:lstStyle/>
        <a:p>
          <a:endParaRPr lang="ru-RU"/>
        </a:p>
      </dgm:t>
    </dgm:pt>
    <dgm:pt modelId="{A4BD07C2-14B0-4996-B1B8-366DB9FC8B48}" type="pres">
      <dgm:prSet presAssocID="{C8540292-F050-4387-9DDA-B70F67AEE982}" presName="level2hierChild" presStyleCnt="0"/>
      <dgm:spPr/>
    </dgm:pt>
    <dgm:pt modelId="{01EEA8A9-FB4F-4D2C-A271-61407E1EF99D}" type="pres">
      <dgm:prSet presAssocID="{1FF382A7-F6CD-48CA-984C-820ADE8FB532}" presName="conn2-1" presStyleLbl="parChTrans1D2" presStyleIdx="0" presStyleCnt="3"/>
      <dgm:spPr/>
      <dgm:t>
        <a:bodyPr/>
        <a:lstStyle/>
        <a:p>
          <a:endParaRPr lang="ru-RU"/>
        </a:p>
      </dgm:t>
    </dgm:pt>
    <dgm:pt modelId="{C2FEAD75-A578-4427-B4CC-DB344A23A748}" type="pres">
      <dgm:prSet presAssocID="{1FF382A7-F6CD-48CA-984C-820ADE8FB532}" presName="connTx" presStyleLbl="parChTrans1D2" presStyleIdx="0" presStyleCnt="3"/>
      <dgm:spPr/>
      <dgm:t>
        <a:bodyPr/>
        <a:lstStyle/>
        <a:p>
          <a:endParaRPr lang="ru-RU"/>
        </a:p>
      </dgm:t>
    </dgm:pt>
    <dgm:pt modelId="{B0EEB528-953D-41E0-9249-A903BBB844B2}" type="pres">
      <dgm:prSet presAssocID="{9103B58A-13FF-4302-9B9F-660E8B82AB60}" presName="root2" presStyleCnt="0"/>
      <dgm:spPr/>
    </dgm:pt>
    <dgm:pt modelId="{6057FFB8-D45A-4962-AA3C-C0078DD44E6E}" type="pres">
      <dgm:prSet presAssocID="{9103B58A-13FF-4302-9B9F-660E8B82AB60}" presName="LevelTwoTextNode" presStyleLbl="node2" presStyleIdx="0" presStyleCnt="3">
        <dgm:presLayoutVars>
          <dgm:chPref val="3"/>
        </dgm:presLayoutVars>
      </dgm:prSet>
      <dgm:spPr/>
      <dgm:t>
        <a:bodyPr/>
        <a:lstStyle/>
        <a:p>
          <a:endParaRPr lang="ru-RU"/>
        </a:p>
      </dgm:t>
    </dgm:pt>
    <dgm:pt modelId="{334B34FA-A7BD-4425-BD0E-CB8B162A2F80}" type="pres">
      <dgm:prSet presAssocID="{9103B58A-13FF-4302-9B9F-660E8B82AB60}" presName="level3hierChild" presStyleCnt="0"/>
      <dgm:spPr/>
    </dgm:pt>
    <dgm:pt modelId="{734088F9-A952-4D81-823A-A707210D9DC6}" type="pres">
      <dgm:prSet presAssocID="{A482938E-544D-46C4-A060-30B761FD74D2}" presName="conn2-1" presStyleLbl="parChTrans1D2" presStyleIdx="1" presStyleCnt="3"/>
      <dgm:spPr/>
      <dgm:t>
        <a:bodyPr/>
        <a:lstStyle/>
        <a:p>
          <a:endParaRPr lang="ru-RU"/>
        </a:p>
      </dgm:t>
    </dgm:pt>
    <dgm:pt modelId="{A97A4406-6A6C-4424-A2E6-7E084C2F37B5}" type="pres">
      <dgm:prSet presAssocID="{A482938E-544D-46C4-A060-30B761FD74D2}" presName="connTx" presStyleLbl="parChTrans1D2" presStyleIdx="1" presStyleCnt="3"/>
      <dgm:spPr/>
      <dgm:t>
        <a:bodyPr/>
        <a:lstStyle/>
        <a:p>
          <a:endParaRPr lang="ru-RU"/>
        </a:p>
      </dgm:t>
    </dgm:pt>
    <dgm:pt modelId="{956EFDBE-A4F0-475A-9186-90D2DC86ECD1}" type="pres">
      <dgm:prSet presAssocID="{C40D1856-F4A8-4156-9FA8-816432EBC9F4}" presName="root2" presStyleCnt="0"/>
      <dgm:spPr/>
    </dgm:pt>
    <dgm:pt modelId="{3F286B96-AC64-4CB0-B006-7B1C6EAA047A}" type="pres">
      <dgm:prSet presAssocID="{C40D1856-F4A8-4156-9FA8-816432EBC9F4}" presName="LevelTwoTextNode" presStyleLbl="node2" presStyleIdx="1" presStyleCnt="3">
        <dgm:presLayoutVars>
          <dgm:chPref val="3"/>
        </dgm:presLayoutVars>
      </dgm:prSet>
      <dgm:spPr/>
      <dgm:t>
        <a:bodyPr/>
        <a:lstStyle/>
        <a:p>
          <a:endParaRPr lang="ru-RU"/>
        </a:p>
      </dgm:t>
    </dgm:pt>
    <dgm:pt modelId="{1C57AAD3-0083-480E-B48A-27260BFF8A1E}" type="pres">
      <dgm:prSet presAssocID="{C40D1856-F4A8-4156-9FA8-816432EBC9F4}" presName="level3hierChild" presStyleCnt="0"/>
      <dgm:spPr/>
    </dgm:pt>
    <dgm:pt modelId="{CDA5BAFF-0E7F-4655-B467-CF24EB51C77F}" type="pres">
      <dgm:prSet presAssocID="{2690DDA5-D4EE-40C2-99DD-2D5EBFD09ED9}" presName="conn2-1" presStyleLbl="parChTrans1D2" presStyleIdx="2" presStyleCnt="3"/>
      <dgm:spPr/>
      <dgm:t>
        <a:bodyPr/>
        <a:lstStyle/>
        <a:p>
          <a:endParaRPr lang="ru-RU"/>
        </a:p>
      </dgm:t>
    </dgm:pt>
    <dgm:pt modelId="{FDAEFE5C-8F72-468A-98F0-385AE2E7D37A}" type="pres">
      <dgm:prSet presAssocID="{2690DDA5-D4EE-40C2-99DD-2D5EBFD09ED9}" presName="connTx" presStyleLbl="parChTrans1D2" presStyleIdx="2" presStyleCnt="3"/>
      <dgm:spPr/>
      <dgm:t>
        <a:bodyPr/>
        <a:lstStyle/>
        <a:p>
          <a:endParaRPr lang="ru-RU"/>
        </a:p>
      </dgm:t>
    </dgm:pt>
    <dgm:pt modelId="{C5EC6FF8-7E70-444C-8ED0-FD676A4EC068}" type="pres">
      <dgm:prSet presAssocID="{A4858A30-3FDA-4612-A9D8-5F0BF200916D}" presName="root2" presStyleCnt="0"/>
      <dgm:spPr/>
    </dgm:pt>
    <dgm:pt modelId="{F1A330D4-85FF-400A-9ACC-CE04E6750E4C}" type="pres">
      <dgm:prSet presAssocID="{A4858A30-3FDA-4612-A9D8-5F0BF200916D}" presName="LevelTwoTextNode" presStyleLbl="node2" presStyleIdx="2" presStyleCnt="3">
        <dgm:presLayoutVars>
          <dgm:chPref val="3"/>
        </dgm:presLayoutVars>
      </dgm:prSet>
      <dgm:spPr/>
      <dgm:t>
        <a:bodyPr/>
        <a:lstStyle/>
        <a:p>
          <a:endParaRPr lang="ru-RU"/>
        </a:p>
      </dgm:t>
    </dgm:pt>
    <dgm:pt modelId="{01AAF41D-8664-4900-9143-635192FB4187}" type="pres">
      <dgm:prSet presAssocID="{A4858A30-3FDA-4612-A9D8-5F0BF200916D}" presName="level3hierChild" presStyleCnt="0"/>
      <dgm:spPr/>
    </dgm:pt>
  </dgm:ptLst>
  <dgm:cxnLst>
    <dgm:cxn modelId="{C2993131-D5A5-41D4-8667-1F4B320E4F6B}" srcId="{C8540292-F050-4387-9DDA-B70F67AEE982}" destId="{9103B58A-13FF-4302-9B9F-660E8B82AB60}" srcOrd="0" destOrd="0" parTransId="{1FF382A7-F6CD-48CA-984C-820ADE8FB532}" sibTransId="{E5AE153B-B44E-42A3-8A80-70D7F6AF20E2}"/>
    <dgm:cxn modelId="{1013C0E9-3C18-4061-B35E-E07521AF3740}" srcId="{C8540292-F050-4387-9DDA-B70F67AEE982}" destId="{A4858A30-3FDA-4612-A9D8-5F0BF200916D}" srcOrd="2" destOrd="0" parTransId="{2690DDA5-D4EE-40C2-99DD-2D5EBFD09ED9}" sibTransId="{E26D5655-98B8-4FC9-937C-AC302F0A6C62}"/>
    <dgm:cxn modelId="{DA3220F5-EEEF-479F-BD4D-576112CCD011}" type="presOf" srcId="{A4858A30-3FDA-4612-A9D8-5F0BF200916D}" destId="{F1A330D4-85FF-400A-9ACC-CE04E6750E4C}" srcOrd="0" destOrd="0" presId="urn:microsoft.com/office/officeart/2005/8/layout/hierarchy2"/>
    <dgm:cxn modelId="{596994D9-44A9-45DB-9E8F-C74F7D44FC48}" type="presOf" srcId="{C8540292-F050-4387-9DDA-B70F67AEE982}" destId="{15BF0D9D-F50B-4143-9181-F12945374FD1}" srcOrd="0" destOrd="0" presId="urn:microsoft.com/office/officeart/2005/8/layout/hierarchy2"/>
    <dgm:cxn modelId="{CE128B18-23CF-497F-8D7A-A8E3D081B257}" type="presOf" srcId="{2690DDA5-D4EE-40C2-99DD-2D5EBFD09ED9}" destId="{CDA5BAFF-0E7F-4655-B467-CF24EB51C77F}" srcOrd="0" destOrd="0" presId="urn:microsoft.com/office/officeart/2005/8/layout/hierarchy2"/>
    <dgm:cxn modelId="{9C160A7F-E93A-43D0-9A7C-BF8137575247}" type="presOf" srcId="{1FF382A7-F6CD-48CA-984C-820ADE8FB532}" destId="{01EEA8A9-FB4F-4D2C-A271-61407E1EF99D}" srcOrd="0" destOrd="0" presId="urn:microsoft.com/office/officeart/2005/8/layout/hierarchy2"/>
    <dgm:cxn modelId="{BF37D92C-C04A-4F7E-9CE9-58023AE00425}" srcId="{C8540292-F050-4387-9DDA-B70F67AEE982}" destId="{C40D1856-F4A8-4156-9FA8-816432EBC9F4}" srcOrd="1" destOrd="0" parTransId="{A482938E-544D-46C4-A060-30B761FD74D2}" sibTransId="{F5B2869E-BE14-451B-ADC4-46A29B9FE5C5}"/>
    <dgm:cxn modelId="{C5BDEB17-CBB1-4CA0-8E9C-DB0698C4E143}" type="presOf" srcId="{A482938E-544D-46C4-A060-30B761FD74D2}" destId="{734088F9-A952-4D81-823A-A707210D9DC6}" srcOrd="0" destOrd="0" presId="urn:microsoft.com/office/officeart/2005/8/layout/hierarchy2"/>
    <dgm:cxn modelId="{9D62299C-426C-407C-846A-9B512E38557B}" type="presOf" srcId="{1FF382A7-F6CD-48CA-984C-820ADE8FB532}" destId="{C2FEAD75-A578-4427-B4CC-DB344A23A748}" srcOrd="1" destOrd="0" presId="urn:microsoft.com/office/officeart/2005/8/layout/hierarchy2"/>
    <dgm:cxn modelId="{BDD1F348-1B74-4200-9BC1-C7FD770FD7FD}" type="presOf" srcId="{2690DDA5-D4EE-40C2-99DD-2D5EBFD09ED9}" destId="{FDAEFE5C-8F72-468A-98F0-385AE2E7D37A}" srcOrd="1" destOrd="0" presId="urn:microsoft.com/office/officeart/2005/8/layout/hierarchy2"/>
    <dgm:cxn modelId="{7D026F01-1D54-4463-8B80-846C95BB0CBE}" type="presOf" srcId="{9103B58A-13FF-4302-9B9F-660E8B82AB60}" destId="{6057FFB8-D45A-4962-AA3C-C0078DD44E6E}" srcOrd="0" destOrd="0" presId="urn:microsoft.com/office/officeart/2005/8/layout/hierarchy2"/>
    <dgm:cxn modelId="{6A356B9B-A70C-4324-B41F-42A5EAC2B676}" type="presOf" srcId="{A482938E-544D-46C4-A060-30B761FD74D2}" destId="{A97A4406-6A6C-4424-A2E6-7E084C2F37B5}" srcOrd="1" destOrd="0" presId="urn:microsoft.com/office/officeart/2005/8/layout/hierarchy2"/>
    <dgm:cxn modelId="{1AC3C2F1-69AB-4100-BCB6-F7119A47550B}" type="presOf" srcId="{C40D1856-F4A8-4156-9FA8-816432EBC9F4}" destId="{3F286B96-AC64-4CB0-B006-7B1C6EAA047A}" srcOrd="0" destOrd="0" presId="urn:microsoft.com/office/officeart/2005/8/layout/hierarchy2"/>
    <dgm:cxn modelId="{3BB77D49-5992-407E-9376-45B4AC81E34C}" srcId="{CE88DBFE-3F0C-43C9-9071-E585A44B2FD6}" destId="{C8540292-F050-4387-9DDA-B70F67AEE982}" srcOrd="0" destOrd="0" parTransId="{11BC48A4-BA99-401B-B12C-533115C53C2C}" sibTransId="{7268AB54-89E5-49F7-A31F-EF0BC7170253}"/>
    <dgm:cxn modelId="{FDF53C81-7F85-4248-BC0A-B34DF8AFCB1D}" type="presOf" srcId="{CE88DBFE-3F0C-43C9-9071-E585A44B2FD6}" destId="{D4F6BF04-ADDD-480D-A4A9-E72020F8DD7B}" srcOrd="0" destOrd="0" presId="urn:microsoft.com/office/officeart/2005/8/layout/hierarchy2"/>
    <dgm:cxn modelId="{043D9171-21DF-481E-AB05-AE27C846BBE4}" type="presParOf" srcId="{D4F6BF04-ADDD-480D-A4A9-E72020F8DD7B}" destId="{C8A37BFA-3FA8-4B6D-AD05-A5A0C1E5F455}" srcOrd="0" destOrd="0" presId="urn:microsoft.com/office/officeart/2005/8/layout/hierarchy2"/>
    <dgm:cxn modelId="{95491451-6060-41C7-A4EE-F4BDA1E0D628}" type="presParOf" srcId="{C8A37BFA-3FA8-4B6D-AD05-A5A0C1E5F455}" destId="{15BF0D9D-F50B-4143-9181-F12945374FD1}" srcOrd="0" destOrd="0" presId="urn:microsoft.com/office/officeart/2005/8/layout/hierarchy2"/>
    <dgm:cxn modelId="{3396D795-4909-491D-BDDA-9F16C3F069DF}" type="presParOf" srcId="{C8A37BFA-3FA8-4B6D-AD05-A5A0C1E5F455}" destId="{A4BD07C2-14B0-4996-B1B8-366DB9FC8B48}" srcOrd="1" destOrd="0" presId="urn:microsoft.com/office/officeart/2005/8/layout/hierarchy2"/>
    <dgm:cxn modelId="{0ADBEA28-0F5B-41E0-9D4F-9CC0601D4A31}" type="presParOf" srcId="{A4BD07C2-14B0-4996-B1B8-366DB9FC8B48}" destId="{01EEA8A9-FB4F-4D2C-A271-61407E1EF99D}" srcOrd="0" destOrd="0" presId="urn:microsoft.com/office/officeart/2005/8/layout/hierarchy2"/>
    <dgm:cxn modelId="{22180C78-CA02-45D5-B7FD-29DE4D214192}" type="presParOf" srcId="{01EEA8A9-FB4F-4D2C-A271-61407E1EF99D}" destId="{C2FEAD75-A578-4427-B4CC-DB344A23A748}" srcOrd="0" destOrd="0" presId="urn:microsoft.com/office/officeart/2005/8/layout/hierarchy2"/>
    <dgm:cxn modelId="{B9CAC340-A3AD-4690-8999-03B6349ECE62}" type="presParOf" srcId="{A4BD07C2-14B0-4996-B1B8-366DB9FC8B48}" destId="{B0EEB528-953D-41E0-9249-A903BBB844B2}" srcOrd="1" destOrd="0" presId="urn:microsoft.com/office/officeart/2005/8/layout/hierarchy2"/>
    <dgm:cxn modelId="{7275CFD0-AF52-4C25-9BF0-BAD985204336}" type="presParOf" srcId="{B0EEB528-953D-41E0-9249-A903BBB844B2}" destId="{6057FFB8-D45A-4962-AA3C-C0078DD44E6E}" srcOrd="0" destOrd="0" presId="urn:microsoft.com/office/officeart/2005/8/layout/hierarchy2"/>
    <dgm:cxn modelId="{64DF78B9-E426-4380-8BFD-4E433A9059E2}" type="presParOf" srcId="{B0EEB528-953D-41E0-9249-A903BBB844B2}" destId="{334B34FA-A7BD-4425-BD0E-CB8B162A2F80}" srcOrd="1" destOrd="0" presId="urn:microsoft.com/office/officeart/2005/8/layout/hierarchy2"/>
    <dgm:cxn modelId="{9E1C9DE7-741D-4B00-A05F-8F7CDC3BEC63}" type="presParOf" srcId="{A4BD07C2-14B0-4996-B1B8-366DB9FC8B48}" destId="{734088F9-A952-4D81-823A-A707210D9DC6}" srcOrd="2" destOrd="0" presId="urn:microsoft.com/office/officeart/2005/8/layout/hierarchy2"/>
    <dgm:cxn modelId="{303B9768-D1B2-4699-A88F-FD4661AA52F4}" type="presParOf" srcId="{734088F9-A952-4D81-823A-A707210D9DC6}" destId="{A97A4406-6A6C-4424-A2E6-7E084C2F37B5}" srcOrd="0" destOrd="0" presId="urn:microsoft.com/office/officeart/2005/8/layout/hierarchy2"/>
    <dgm:cxn modelId="{928EB205-D6DD-4F3B-8543-8B0D40C0442C}" type="presParOf" srcId="{A4BD07C2-14B0-4996-B1B8-366DB9FC8B48}" destId="{956EFDBE-A4F0-475A-9186-90D2DC86ECD1}" srcOrd="3" destOrd="0" presId="urn:microsoft.com/office/officeart/2005/8/layout/hierarchy2"/>
    <dgm:cxn modelId="{9CA13EC3-D96C-447E-AF7E-B94B3A43F251}" type="presParOf" srcId="{956EFDBE-A4F0-475A-9186-90D2DC86ECD1}" destId="{3F286B96-AC64-4CB0-B006-7B1C6EAA047A}" srcOrd="0" destOrd="0" presId="urn:microsoft.com/office/officeart/2005/8/layout/hierarchy2"/>
    <dgm:cxn modelId="{A162B66F-49C1-4726-B31B-9958F3108541}" type="presParOf" srcId="{956EFDBE-A4F0-475A-9186-90D2DC86ECD1}" destId="{1C57AAD3-0083-480E-B48A-27260BFF8A1E}" srcOrd="1" destOrd="0" presId="urn:microsoft.com/office/officeart/2005/8/layout/hierarchy2"/>
    <dgm:cxn modelId="{C1BAF938-3E4D-4E2C-BF68-64C421D7E927}" type="presParOf" srcId="{A4BD07C2-14B0-4996-B1B8-366DB9FC8B48}" destId="{CDA5BAFF-0E7F-4655-B467-CF24EB51C77F}" srcOrd="4" destOrd="0" presId="urn:microsoft.com/office/officeart/2005/8/layout/hierarchy2"/>
    <dgm:cxn modelId="{C552872A-13FC-4C72-89EE-98250D845659}" type="presParOf" srcId="{CDA5BAFF-0E7F-4655-B467-CF24EB51C77F}" destId="{FDAEFE5C-8F72-468A-98F0-385AE2E7D37A}" srcOrd="0" destOrd="0" presId="urn:microsoft.com/office/officeart/2005/8/layout/hierarchy2"/>
    <dgm:cxn modelId="{BEA11C8F-6BB1-41C4-8C94-EE05537F58F9}" type="presParOf" srcId="{A4BD07C2-14B0-4996-B1B8-366DB9FC8B48}" destId="{C5EC6FF8-7E70-444C-8ED0-FD676A4EC068}" srcOrd="5" destOrd="0" presId="urn:microsoft.com/office/officeart/2005/8/layout/hierarchy2"/>
    <dgm:cxn modelId="{1EC14E82-56DD-48FD-9486-7C308033ED21}" type="presParOf" srcId="{C5EC6FF8-7E70-444C-8ED0-FD676A4EC068}" destId="{F1A330D4-85FF-400A-9ACC-CE04E6750E4C}" srcOrd="0" destOrd="0" presId="urn:microsoft.com/office/officeart/2005/8/layout/hierarchy2"/>
    <dgm:cxn modelId="{6A4D1B0F-26EA-476C-8B8E-F5FBEDB54A86}" type="presParOf" srcId="{C5EC6FF8-7E70-444C-8ED0-FD676A4EC068}" destId="{01AAF41D-8664-4900-9143-635192FB4187}" srcOrd="1" destOrd="0" presId="urn:microsoft.com/office/officeart/2005/8/layout/hierarchy2"/>
  </dgm:cxnLst>
  <dgm:bg>
    <a:solidFill>
      <a:schemeClr val="bg1"/>
    </a:solidFill>
  </dgm:bg>
  <dgm:whole>
    <a:ln w="38100">
      <a:solidFill>
        <a:schemeClr val="tx2">
          <a:lumMod val="50000"/>
        </a:schemeClr>
      </a:solidFill>
    </a:ln>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0A6F8DC-D3D6-49D3-8E75-9BAD5CA5DA15}" type="doc">
      <dgm:prSet loTypeId="urn:microsoft.com/office/officeart/2008/layout/RadialCluster" loCatId="cycle" qsTypeId="urn:microsoft.com/office/officeart/2005/8/quickstyle/3d2" qsCatId="3D" csTypeId="urn:microsoft.com/office/officeart/2005/8/colors/colorful2" csCatId="colorful" phldr="1"/>
      <dgm:spPr/>
      <dgm:t>
        <a:bodyPr/>
        <a:lstStyle/>
        <a:p>
          <a:endParaRPr lang="ru-RU"/>
        </a:p>
      </dgm:t>
    </dgm:pt>
    <dgm:pt modelId="{5EDF0840-DFCB-474E-B0BC-AF0A3F19B376}">
      <dgm:prSet phldrT="[Текст]" custT="1"/>
      <dgm:spPr>
        <a:gradFill flip="none" rotWithShape="1">
          <a:gsLst>
            <a:gs pos="53000">
              <a:scrgbClr r="0" g="0" b="0">
                <a:shade val="51000"/>
                <a:satMod val="130000"/>
              </a:scrgbClr>
            </a:gs>
            <a:gs pos="39000">
              <a:schemeClr val="accent2">
                <a:lumMod val="75000"/>
              </a:schemeClr>
            </a:gs>
            <a:gs pos="46000">
              <a:srgbClr val="FF0000"/>
            </a:gs>
          </a:gsLst>
          <a:path path="circle">
            <a:fillToRect l="50000" t="50000" r="50000" b="50000"/>
          </a:path>
          <a:tileRect/>
        </a:gradFill>
      </dgm:spPr>
      <dgm:t>
        <a:bodyPr/>
        <a:lstStyle/>
        <a:p>
          <a:r>
            <a:rPr lang="ru-RU" sz="1900" b="1" dirty="0" smtClean="0">
              <a:solidFill>
                <a:schemeClr val="tx1"/>
              </a:solidFill>
              <a:latin typeface="Arial" pitchFamily="34" charset="0"/>
              <a:cs typeface="Arial" pitchFamily="34" charset="0"/>
            </a:rPr>
            <a:t>Механический способ</a:t>
          </a:r>
          <a:endParaRPr lang="ru-RU" sz="1900" b="1" dirty="0">
            <a:solidFill>
              <a:schemeClr val="tx1"/>
            </a:solidFill>
            <a:latin typeface="Arial" pitchFamily="34" charset="0"/>
            <a:cs typeface="Arial" pitchFamily="34" charset="0"/>
          </a:endParaRPr>
        </a:p>
      </dgm:t>
    </dgm:pt>
    <dgm:pt modelId="{53CB4B2E-A58F-4070-BC2F-7EA639922EB6}" type="parTrans" cxnId="{2A4D5E0A-C8B8-47D8-9E3F-1D24D03E56D2}">
      <dgm:prSet/>
      <dgm:spPr/>
      <dgm:t>
        <a:bodyPr/>
        <a:lstStyle/>
        <a:p>
          <a:endParaRPr lang="ru-RU">
            <a:solidFill>
              <a:schemeClr val="tx1"/>
            </a:solidFill>
          </a:endParaRPr>
        </a:p>
      </dgm:t>
    </dgm:pt>
    <dgm:pt modelId="{527BB3BD-796A-4870-A959-AAFD3DB30B6C}" type="sibTrans" cxnId="{2A4D5E0A-C8B8-47D8-9E3F-1D24D03E56D2}">
      <dgm:prSet/>
      <dgm:spPr/>
      <dgm:t>
        <a:bodyPr/>
        <a:lstStyle/>
        <a:p>
          <a:endParaRPr lang="ru-RU">
            <a:solidFill>
              <a:schemeClr val="tx1"/>
            </a:solidFill>
          </a:endParaRPr>
        </a:p>
      </dgm:t>
    </dgm:pt>
    <dgm:pt modelId="{5C5B603A-9EA8-4FF7-BFC0-6621119F05EF}">
      <dgm:prSet phldrT="[Текст]" custT="1"/>
      <dgm:spPr>
        <a:gradFill flip="none" rotWithShape="0">
          <a:gsLst>
            <a:gs pos="0">
              <a:scrgbClr r="0" g="0" b="0">
                <a:shade val="51000"/>
                <a:satMod val="130000"/>
              </a:scrgbClr>
            </a:gs>
            <a:gs pos="80000">
              <a:schemeClr val="bg2">
                <a:lumMod val="75000"/>
              </a:schemeClr>
            </a:gs>
            <a:gs pos="100000">
              <a:scrgbClr r="0" g="0" b="0">
                <a:shade val="94000"/>
                <a:satMod val="135000"/>
              </a:scrgbClr>
            </a:gs>
          </a:gsLst>
          <a:path path="circle">
            <a:fillToRect l="100000" t="100000"/>
          </a:path>
          <a:tileRect r="-100000" b="-100000"/>
        </a:gradFill>
      </dgm:spPr>
      <dgm:t>
        <a:bodyPr/>
        <a:lstStyle/>
        <a:p>
          <a:r>
            <a:rPr lang="ru-RU" sz="2400" b="1" dirty="0" smtClean="0">
              <a:solidFill>
                <a:schemeClr val="tx1"/>
              </a:solidFill>
              <a:latin typeface="Arial" pitchFamily="34" charset="0"/>
              <a:cs typeface="Arial" pitchFamily="34" charset="0"/>
            </a:rPr>
            <a:t>Колейный минный трал </a:t>
          </a:r>
        </a:p>
        <a:p>
          <a:r>
            <a:rPr lang="ru-RU" sz="2400" b="1" dirty="0" smtClean="0">
              <a:solidFill>
                <a:schemeClr val="tx1"/>
              </a:solidFill>
              <a:latin typeface="Arial" pitchFamily="34" charset="0"/>
              <a:cs typeface="Arial" pitchFamily="34" charset="0"/>
            </a:rPr>
            <a:t>(КМТ-5; КМТ-6; </a:t>
          </a:r>
        </a:p>
        <a:p>
          <a:r>
            <a:rPr lang="ru-RU" sz="2400" b="1" dirty="0" smtClean="0">
              <a:solidFill>
                <a:schemeClr val="tx1"/>
              </a:solidFill>
              <a:latin typeface="Arial" pitchFamily="34" charset="0"/>
              <a:cs typeface="Arial" pitchFamily="34" charset="0"/>
            </a:rPr>
            <a:t>КМТ-7;КМТ-10) </a:t>
          </a:r>
          <a:endParaRPr lang="ru-RU" sz="2400" b="1" dirty="0">
            <a:solidFill>
              <a:schemeClr val="tx1"/>
            </a:solidFill>
            <a:latin typeface="Arial" pitchFamily="34" charset="0"/>
            <a:cs typeface="Arial" pitchFamily="34" charset="0"/>
          </a:endParaRPr>
        </a:p>
      </dgm:t>
    </dgm:pt>
    <dgm:pt modelId="{51154269-F5B2-4C1C-B357-DEF4FC93562F}" type="parTrans" cxnId="{A375F37E-BE4C-4F3D-A323-36A758AFC245}">
      <dgm:prSet/>
      <dgm:spPr/>
      <dgm:t>
        <a:bodyPr/>
        <a:lstStyle/>
        <a:p>
          <a:endParaRPr lang="ru-RU">
            <a:solidFill>
              <a:schemeClr val="tx1"/>
            </a:solidFill>
          </a:endParaRPr>
        </a:p>
      </dgm:t>
    </dgm:pt>
    <dgm:pt modelId="{C0F866AA-400A-44A4-9139-3BC7D7081107}" type="sibTrans" cxnId="{A375F37E-BE4C-4F3D-A323-36A758AFC245}">
      <dgm:prSet/>
      <dgm:spPr/>
      <dgm:t>
        <a:bodyPr/>
        <a:lstStyle/>
        <a:p>
          <a:endParaRPr lang="ru-RU">
            <a:solidFill>
              <a:schemeClr val="tx1"/>
            </a:solidFill>
          </a:endParaRPr>
        </a:p>
      </dgm:t>
    </dgm:pt>
    <dgm:pt modelId="{D15CC38B-65E6-4D9A-8C08-FDA10B0EC208}">
      <dgm:prSet phldrT="[Текст]" custT="1"/>
      <dgm:spPr>
        <a:gradFill flip="none" rotWithShape="1">
          <a:gsLst>
            <a:gs pos="0">
              <a:scrgbClr r="0" g="0" b="0">
                <a:shade val="51000"/>
                <a:satMod val="130000"/>
              </a:scrgbClr>
            </a:gs>
            <a:gs pos="84000">
              <a:schemeClr val="accent6">
                <a:lumMod val="60000"/>
                <a:lumOff val="40000"/>
              </a:schemeClr>
            </a:gs>
            <a:gs pos="100000">
              <a:scrgbClr r="0" g="0" b="0">
                <a:shade val="94000"/>
                <a:satMod val="135000"/>
              </a:scrgbClr>
            </a:gs>
          </a:gsLst>
          <a:path path="rect">
            <a:fillToRect t="100000" r="100000"/>
          </a:path>
          <a:tileRect l="-100000" b="-100000"/>
        </a:gradFill>
      </dgm:spPr>
      <dgm:t>
        <a:bodyPr/>
        <a:lstStyle/>
        <a:p>
          <a:r>
            <a:rPr lang="ru-RU" sz="2400" b="1" dirty="0" smtClean="0">
              <a:solidFill>
                <a:schemeClr val="tx1"/>
              </a:solidFill>
              <a:latin typeface="Arial" pitchFamily="34" charset="0"/>
              <a:cs typeface="Arial" pitchFamily="34" charset="0"/>
            </a:rPr>
            <a:t>Инженерная машина разграждения ИМР-3</a:t>
          </a:r>
          <a:endParaRPr lang="ru-RU" sz="2400" b="1" dirty="0">
            <a:solidFill>
              <a:schemeClr val="tx1"/>
            </a:solidFill>
            <a:latin typeface="Arial" pitchFamily="34" charset="0"/>
            <a:cs typeface="Arial" pitchFamily="34" charset="0"/>
          </a:endParaRPr>
        </a:p>
      </dgm:t>
    </dgm:pt>
    <dgm:pt modelId="{434203F2-AA40-4321-B512-721BA7B58E6C}" type="parTrans" cxnId="{FF1B3981-A506-4D9E-884C-585EAE689AF8}">
      <dgm:prSet/>
      <dgm:spPr/>
      <dgm:t>
        <a:bodyPr/>
        <a:lstStyle/>
        <a:p>
          <a:endParaRPr lang="ru-RU">
            <a:solidFill>
              <a:schemeClr val="tx1"/>
            </a:solidFill>
          </a:endParaRPr>
        </a:p>
      </dgm:t>
    </dgm:pt>
    <dgm:pt modelId="{DB34422B-CA09-4069-8C75-677CC117B18B}" type="sibTrans" cxnId="{FF1B3981-A506-4D9E-884C-585EAE689AF8}">
      <dgm:prSet/>
      <dgm:spPr/>
      <dgm:t>
        <a:bodyPr/>
        <a:lstStyle/>
        <a:p>
          <a:endParaRPr lang="ru-RU">
            <a:solidFill>
              <a:schemeClr val="tx1"/>
            </a:solidFill>
          </a:endParaRPr>
        </a:p>
      </dgm:t>
    </dgm:pt>
    <dgm:pt modelId="{D5D56CD0-9965-4594-8DA3-E25BAB0D3D07}">
      <dgm:prSet phldrT="[Текст]" custT="1"/>
      <dgm:spPr>
        <a:gradFill flip="none" rotWithShape="1">
          <a:gsLst>
            <a:gs pos="0">
              <a:scrgbClr r="0" g="0" b="0">
                <a:shade val="51000"/>
                <a:satMod val="130000"/>
              </a:scrgbClr>
            </a:gs>
            <a:gs pos="80000">
              <a:schemeClr val="accent3">
                <a:lumMod val="60000"/>
                <a:lumOff val="40000"/>
              </a:schemeClr>
            </a:gs>
            <a:gs pos="100000">
              <a:scrgbClr r="0" g="0" b="0">
                <a:shade val="94000"/>
                <a:satMod val="135000"/>
              </a:scrgbClr>
            </a:gs>
          </a:gsLst>
          <a:path path="rect">
            <a:fillToRect l="100000" b="100000"/>
          </a:path>
          <a:tileRect t="-100000" r="-100000"/>
        </a:gradFill>
      </dgm:spPr>
      <dgm:t>
        <a:bodyPr/>
        <a:lstStyle/>
        <a:p>
          <a:r>
            <a:rPr lang="ru-RU" sz="2400" b="1" dirty="0" smtClean="0">
              <a:solidFill>
                <a:schemeClr val="tx1"/>
              </a:solidFill>
              <a:latin typeface="Arial" pitchFamily="34" charset="0"/>
              <a:cs typeface="Arial" pitchFamily="34" charset="0"/>
            </a:rPr>
            <a:t>Бульдозерное оборудование</a:t>
          </a:r>
        </a:p>
        <a:p>
          <a:r>
            <a:rPr lang="ru-RU" sz="2400" b="1" dirty="0" smtClean="0">
              <a:solidFill>
                <a:schemeClr val="tx1"/>
              </a:solidFill>
              <a:latin typeface="Arial" pitchFamily="34" charset="0"/>
              <a:cs typeface="Arial" pitchFamily="34" charset="0"/>
            </a:rPr>
            <a:t>БТУ</a:t>
          </a:r>
          <a:endParaRPr lang="ru-RU" sz="2400" b="1" dirty="0">
            <a:solidFill>
              <a:schemeClr val="tx1"/>
            </a:solidFill>
            <a:latin typeface="Arial" pitchFamily="34" charset="0"/>
            <a:cs typeface="Arial" pitchFamily="34" charset="0"/>
          </a:endParaRPr>
        </a:p>
      </dgm:t>
    </dgm:pt>
    <dgm:pt modelId="{FA33A252-BC38-4565-A71E-624E47D3EC28}" type="parTrans" cxnId="{A3A6A8AF-9E4F-45D2-AEEA-857E803DC940}">
      <dgm:prSet/>
      <dgm:spPr/>
      <dgm:t>
        <a:bodyPr/>
        <a:lstStyle/>
        <a:p>
          <a:endParaRPr lang="ru-RU">
            <a:solidFill>
              <a:schemeClr val="tx1"/>
            </a:solidFill>
          </a:endParaRPr>
        </a:p>
      </dgm:t>
    </dgm:pt>
    <dgm:pt modelId="{50681E2F-28F0-46D3-99E8-FA3005BFA32A}" type="sibTrans" cxnId="{A3A6A8AF-9E4F-45D2-AEEA-857E803DC940}">
      <dgm:prSet/>
      <dgm:spPr/>
      <dgm:t>
        <a:bodyPr/>
        <a:lstStyle/>
        <a:p>
          <a:endParaRPr lang="ru-RU">
            <a:solidFill>
              <a:schemeClr val="tx1"/>
            </a:solidFill>
          </a:endParaRPr>
        </a:p>
      </dgm:t>
    </dgm:pt>
    <dgm:pt modelId="{BEF81D6D-5643-45AA-8E89-8385E11BC327}">
      <dgm:prSet custT="1"/>
      <dgm:spPr>
        <a:gradFill flip="none" rotWithShape="0">
          <a:gsLst>
            <a:gs pos="0">
              <a:scrgbClr r="0" g="0" b="0">
                <a:shade val="51000"/>
                <a:satMod val="130000"/>
              </a:scrgbClr>
            </a:gs>
            <a:gs pos="80000">
              <a:schemeClr val="accent5">
                <a:lumMod val="40000"/>
                <a:lumOff val="60000"/>
              </a:schemeClr>
            </a:gs>
            <a:gs pos="100000">
              <a:scrgbClr r="0" g="0" b="0">
                <a:shade val="94000"/>
                <a:satMod val="135000"/>
              </a:scrgbClr>
            </a:gs>
          </a:gsLst>
          <a:path path="rect">
            <a:fillToRect l="100000" t="100000"/>
          </a:path>
          <a:tileRect r="-100000" b="-100000"/>
        </a:gradFill>
      </dgm:spPr>
      <dgm:t>
        <a:bodyPr/>
        <a:lstStyle/>
        <a:p>
          <a:r>
            <a:rPr lang="ru-RU" sz="2400" b="1" dirty="0" smtClean="0">
              <a:solidFill>
                <a:schemeClr val="tx1"/>
              </a:solidFill>
              <a:latin typeface="Arial" pitchFamily="34" charset="0"/>
              <a:cs typeface="Arial" pitchFamily="34" charset="0"/>
            </a:rPr>
            <a:t>Бронированная машина разминирования БМР-3</a:t>
          </a:r>
          <a:endParaRPr lang="ru-RU" sz="2400" b="1" dirty="0">
            <a:solidFill>
              <a:schemeClr val="tx1"/>
            </a:solidFill>
            <a:latin typeface="Arial" pitchFamily="34" charset="0"/>
            <a:cs typeface="Arial" pitchFamily="34" charset="0"/>
          </a:endParaRPr>
        </a:p>
      </dgm:t>
    </dgm:pt>
    <dgm:pt modelId="{110A0E0F-EA63-4576-A806-3CE605D1F2FF}" type="parTrans" cxnId="{55981410-FA2E-4295-896D-C971ECCA8EFD}">
      <dgm:prSet/>
      <dgm:spPr/>
      <dgm:t>
        <a:bodyPr/>
        <a:lstStyle/>
        <a:p>
          <a:endParaRPr lang="ru-RU">
            <a:solidFill>
              <a:schemeClr val="tx1"/>
            </a:solidFill>
          </a:endParaRPr>
        </a:p>
      </dgm:t>
    </dgm:pt>
    <dgm:pt modelId="{BDB6C57C-4993-49C7-AAD3-332DCA7E77F6}" type="sibTrans" cxnId="{55981410-FA2E-4295-896D-C971ECCA8EFD}">
      <dgm:prSet/>
      <dgm:spPr/>
      <dgm:t>
        <a:bodyPr/>
        <a:lstStyle/>
        <a:p>
          <a:endParaRPr lang="ru-RU">
            <a:solidFill>
              <a:schemeClr val="tx1"/>
            </a:solidFill>
          </a:endParaRPr>
        </a:p>
      </dgm:t>
    </dgm:pt>
    <dgm:pt modelId="{917E75B3-7B4B-4D8F-83A9-1591C8893D48}" type="pres">
      <dgm:prSet presAssocID="{80A6F8DC-D3D6-49D3-8E75-9BAD5CA5DA15}" presName="Name0" presStyleCnt="0">
        <dgm:presLayoutVars>
          <dgm:chMax val="1"/>
          <dgm:chPref val="1"/>
          <dgm:dir/>
          <dgm:animOne val="branch"/>
          <dgm:animLvl val="lvl"/>
        </dgm:presLayoutVars>
      </dgm:prSet>
      <dgm:spPr/>
      <dgm:t>
        <a:bodyPr/>
        <a:lstStyle/>
        <a:p>
          <a:endParaRPr lang="ru-RU"/>
        </a:p>
      </dgm:t>
    </dgm:pt>
    <dgm:pt modelId="{3A308013-D8FF-49A1-833E-E566699B2115}" type="pres">
      <dgm:prSet presAssocID="{5EDF0840-DFCB-474E-B0BC-AF0A3F19B376}" presName="singleCycle" presStyleCnt="0"/>
      <dgm:spPr/>
    </dgm:pt>
    <dgm:pt modelId="{BD015E1F-26B0-4305-985C-FB7E121DEA56}" type="pres">
      <dgm:prSet presAssocID="{5EDF0840-DFCB-474E-B0BC-AF0A3F19B376}" presName="singleCenter" presStyleLbl="node1" presStyleIdx="0" presStyleCnt="5" custScaleX="204268" custScaleY="136052">
        <dgm:presLayoutVars>
          <dgm:chMax val="7"/>
          <dgm:chPref val="7"/>
        </dgm:presLayoutVars>
      </dgm:prSet>
      <dgm:spPr>
        <a:prstGeom prst="quadArrowCallout">
          <a:avLst/>
        </a:prstGeom>
      </dgm:spPr>
      <dgm:t>
        <a:bodyPr/>
        <a:lstStyle/>
        <a:p>
          <a:endParaRPr lang="ru-RU"/>
        </a:p>
      </dgm:t>
    </dgm:pt>
    <dgm:pt modelId="{9DAF4DD4-423D-4A32-9335-69F456A8BE4E}" type="pres">
      <dgm:prSet presAssocID="{110A0E0F-EA63-4576-A806-3CE605D1F2FF}" presName="Name56" presStyleLbl="parChTrans1D2" presStyleIdx="0" presStyleCnt="4"/>
      <dgm:spPr/>
      <dgm:t>
        <a:bodyPr/>
        <a:lstStyle/>
        <a:p>
          <a:endParaRPr lang="ru-RU"/>
        </a:p>
      </dgm:t>
    </dgm:pt>
    <dgm:pt modelId="{27D61D72-8446-4A7C-9DF8-C40F1186986B}" type="pres">
      <dgm:prSet presAssocID="{BEF81D6D-5643-45AA-8E89-8385E11BC327}" presName="text0" presStyleLbl="node1" presStyleIdx="1" presStyleCnt="5" custScaleX="227681" custScaleY="139337" custRadScaleRad="87138" custRadScaleInc="1166">
        <dgm:presLayoutVars>
          <dgm:bulletEnabled val="1"/>
        </dgm:presLayoutVars>
      </dgm:prSet>
      <dgm:spPr/>
      <dgm:t>
        <a:bodyPr/>
        <a:lstStyle/>
        <a:p>
          <a:endParaRPr lang="ru-RU"/>
        </a:p>
      </dgm:t>
    </dgm:pt>
    <dgm:pt modelId="{62E0D083-652D-4AF0-B3F5-EC5028637B63}" type="pres">
      <dgm:prSet presAssocID="{51154269-F5B2-4C1C-B357-DEF4FC93562F}" presName="Name56" presStyleLbl="parChTrans1D2" presStyleIdx="1" presStyleCnt="4"/>
      <dgm:spPr/>
      <dgm:t>
        <a:bodyPr/>
        <a:lstStyle/>
        <a:p>
          <a:endParaRPr lang="ru-RU"/>
        </a:p>
      </dgm:t>
    </dgm:pt>
    <dgm:pt modelId="{1D9CD046-1FBB-41E4-8270-329DA520BB87}" type="pres">
      <dgm:prSet presAssocID="{5C5B603A-9EA8-4FF7-BFC0-6621119F05EF}" presName="text0" presStyleLbl="node1" presStyleIdx="2" presStyleCnt="5" custScaleX="271929" custScaleY="194646" custRadScaleRad="147699" custRadScaleInc="-779">
        <dgm:presLayoutVars>
          <dgm:bulletEnabled val="1"/>
        </dgm:presLayoutVars>
      </dgm:prSet>
      <dgm:spPr/>
      <dgm:t>
        <a:bodyPr/>
        <a:lstStyle/>
        <a:p>
          <a:endParaRPr lang="ru-RU"/>
        </a:p>
      </dgm:t>
    </dgm:pt>
    <dgm:pt modelId="{C54DDBC4-4680-435A-9B87-4794EECA7EB9}" type="pres">
      <dgm:prSet presAssocID="{434203F2-AA40-4321-B512-721BA7B58E6C}" presName="Name56" presStyleLbl="parChTrans1D2" presStyleIdx="2" presStyleCnt="4"/>
      <dgm:spPr/>
      <dgm:t>
        <a:bodyPr/>
        <a:lstStyle/>
        <a:p>
          <a:endParaRPr lang="ru-RU"/>
        </a:p>
      </dgm:t>
    </dgm:pt>
    <dgm:pt modelId="{A003CCE9-3EB6-4262-968E-6153523E115F}" type="pres">
      <dgm:prSet presAssocID="{D15CC38B-65E6-4D9A-8C08-FDA10B0EC208}" presName="text0" presStyleLbl="node1" presStyleIdx="3" presStyleCnt="5" custScaleX="278773" custScaleY="132154" custRadScaleRad="85664" custRadScaleInc="-1317">
        <dgm:presLayoutVars>
          <dgm:bulletEnabled val="1"/>
        </dgm:presLayoutVars>
      </dgm:prSet>
      <dgm:spPr/>
      <dgm:t>
        <a:bodyPr/>
        <a:lstStyle/>
        <a:p>
          <a:endParaRPr lang="ru-RU"/>
        </a:p>
      </dgm:t>
    </dgm:pt>
    <dgm:pt modelId="{AFBDDBF3-AA44-49D9-AC79-501FBBFEB9D8}" type="pres">
      <dgm:prSet presAssocID="{FA33A252-BC38-4565-A71E-624E47D3EC28}" presName="Name56" presStyleLbl="parChTrans1D2" presStyleIdx="3" presStyleCnt="4"/>
      <dgm:spPr/>
      <dgm:t>
        <a:bodyPr/>
        <a:lstStyle/>
        <a:p>
          <a:endParaRPr lang="ru-RU"/>
        </a:p>
      </dgm:t>
    </dgm:pt>
    <dgm:pt modelId="{EC3E35B5-2AF5-41C0-80A1-B384C893C729}" type="pres">
      <dgm:prSet presAssocID="{D5D56CD0-9965-4594-8DA3-E25BAB0D3D07}" presName="text0" presStyleLbl="node1" presStyleIdx="4" presStyleCnt="5" custScaleX="233536" custScaleY="192547" custRadScaleRad="136539" custRadScaleInc="-4560">
        <dgm:presLayoutVars>
          <dgm:bulletEnabled val="1"/>
        </dgm:presLayoutVars>
      </dgm:prSet>
      <dgm:spPr/>
      <dgm:t>
        <a:bodyPr/>
        <a:lstStyle/>
        <a:p>
          <a:endParaRPr lang="ru-RU"/>
        </a:p>
      </dgm:t>
    </dgm:pt>
  </dgm:ptLst>
  <dgm:cxnLst>
    <dgm:cxn modelId="{61AD1023-7611-4343-A624-AD2D953E164B}" type="presOf" srcId="{80A6F8DC-D3D6-49D3-8E75-9BAD5CA5DA15}" destId="{917E75B3-7B4B-4D8F-83A9-1591C8893D48}" srcOrd="0" destOrd="0" presId="urn:microsoft.com/office/officeart/2008/layout/RadialCluster"/>
    <dgm:cxn modelId="{A375F37E-BE4C-4F3D-A323-36A758AFC245}" srcId="{5EDF0840-DFCB-474E-B0BC-AF0A3F19B376}" destId="{5C5B603A-9EA8-4FF7-BFC0-6621119F05EF}" srcOrd="1" destOrd="0" parTransId="{51154269-F5B2-4C1C-B357-DEF4FC93562F}" sibTransId="{C0F866AA-400A-44A4-9139-3BC7D7081107}"/>
    <dgm:cxn modelId="{2A4D5E0A-C8B8-47D8-9E3F-1D24D03E56D2}" srcId="{80A6F8DC-D3D6-49D3-8E75-9BAD5CA5DA15}" destId="{5EDF0840-DFCB-474E-B0BC-AF0A3F19B376}" srcOrd="0" destOrd="0" parTransId="{53CB4B2E-A58F-4070-BC2F-7EA639922EB6}" sibTransId="{527BB3BD-796A-4870-A959-AAFD3DB30B6C}"/>
    <dgm:cxn modelId="{A3A6A8AF-9E4F-45D2-AEEA-857E803DC940}" srcId="{5EDF0840-DFCB-474E-B0BC-AF0A3F19B376}" destId="{D5D56CD0-9965-4594-8DA3-E25BAB0D3D07}" srcOrd="3" destOrd="0" parTransId="{FA33A252-BC38-4565-A71E-624E47D3EC28}" sibTransId="{50681E2F-28F0-46D3-99E8-FA3005BFA32A}"/>
    <dgm:cxn modelId="{303A1AB1-9B6A-4B06-AAA6-CE6CC4C800A1}" type="presOf" srcId="{D5D56CD0-9965-4594-8DA3-E25BAB0D3D07}" destId="{EC3E35B5-2AF5-41C0-80A1-B384C893C729}" srcOrd="0" destOrd="0" presId="urn:microsoft.com/office/officeart/2008/layout/RadialCluster"/>
    <dgm:cxn modelId="{FF1B3981-A506-4D9E-884C-585EAE689AF8}" srcId="{5EDF0840-DFCB-474E-B0BC-AF0A3F19B376}" destId="{D15CC38B-65E6-4D9A-8C08-FDA10B0EC208}" srcOrd="2" destOrd="0" parTransId="{434203F2-AA40-4321-B512-721BA7B58E6C}" sibTransId="{DB34422B-CA09-4069-8C75-677CC117B18B}"/>
    <dgm:cxn modelId="{4A0B41E4-4F01-4709-B0E8-4784375F5B0A}" type="presOf" srcId="{5EDF0840-DFCB-474E-B0BC-AF0A3F19B376}" destId="{BD015E1F-26B0-4305-985C-FB7E121DEA56}" srcOrd="0" destOrd="0" presId="urn:microsoft.com/office/officeart/2008/layout/RadialCluster"/>
    <dgm:cxn modelId="{6EBC019C-89DF-4F97-BA81-285A7CD70318}" type="presOf" srcId="{D15CC38B-65E6-4D9A-8C08-FDA10B0EC208}" destId="{A003CCE9-3EB6-4262-968E-6153523E115F}" srcOrd="0" destOrd="0" presId="urn:microsoft.com/office/officeart/2008/layout/RadialCluster"/>
    <dgm:cxn modelId="{F99E9F72-A1D2-4843-845B-32073D8B2261}" type="presOf" srcId="{FA33A252-BC38-4565-A71E-624E47D3EC28}" destId="{AFBDDBF3-AA44-49D9-AC79-501FBBFEB9D8}" srcOrd="0" destOrd="0" presId="urn:microsoft.com/office/officeart/2008/layout/RadialCluster"/>
    <dgm:cxn modelId="{3B7E03AE-56B4-4ECA-A7B7-2AA5DB5D6BC6}" type="presOf" srcId="{5C5B603A-9EA8-4FF7-BFC0-6621119F05EF}" destId="{1D9CD046-1FBB-41E4-8270-329DA520BB87}" srcOrd="0" destOrd="0" presId="urn:microsoft.com/office/officeart/2008/layout/RadialCluster"/>
    <dgm:cxn modelId="{090C22A7-DC10-4371-9480-A6E3B183636E}" type="presOf" srcId="{51154269-F5B2-4C1C-B357-DEF4FC93562F}" destId="{62E0D083-652D-4AF0-B3F5-EC5028637B63}" srcOrd="0" destOrd="0" presId="urn:microsoft.com/office/officeart/2008/layout/RadialCluster"/>
    <dgm:cxn modelId="{55981410-FA2E-4295-896D-C971ECCA8EFD}" srcId="{5EDF0840-DFCB-474E-B0BC-AF0A3F19B376}" destId="{BEF81D6D-5643-45AA-8E89-8385E11BC327}" srcOrd="0" destOrd="0" parTransId="{110A0E0F-EA63-4576-A806-3CE605D1F2FF}" sibTransId="{BDB6C57C-4993-49C7-AAD3-332DCA7E77F6}"/>
    <dgm:cxn modelId="{A13D2EE0-E864-47F9-A9E4-8796730C6D28}" type="presOf" srcId="{110A0E0F-EA63-4576-A806-3CE605D1F2FF}" destId="{9DAF4DD4-423D-4A32-9335-69F456A8BE4E}" srcOrd="0" destOrd="0" presId="urn:microsoft.com/office/officeart/2008/layout/RadialCluster"/>
    <dgm:cxn modelId="{47613062-B256-4B20-95A5-B0543E9936C8}" type="presOf" srcId="{434203F2-AA40-4321-B512-721BA7B58E6C}" destId="{C54DDBC4-4680-435A-9B87-4794EECA7EB9}" srcOrd="0" destOrd="0" presId="urn:microsoft.com/office/officeart/2008/layout/RadialCluster"/>
    <dgm:cxn modelId="{B010CA9B-387B-4853-86F6-9D35D61EDE8C}" type="presOf" srcId="{BEF81D6D-5643-45AA-8E89-8385E11BC327}" destId="{27D61D72-8446-4A7C-9DF8-C40F1186986B}" srcOrd="0" destOrd="0" presId="urn:microsoft.com/office/officeart/2008/layout/RadialCluster"/>
    <dgm:cxn modelId="{672B0E2D-55C2-4876-B118-2384EA1F7FD2}" type="presParOf" srcId="{917E75B3-7B4B-4D8F-83A9-1591C8893D48}" destId="{3A308013-D8FF-49A1-833E-E566699B2115}" srcOrd="0" destOrd="0" presId="urn:microsoft.com/office/officeart/2008/layout/RadialCluster"/>
    <dgm:cxn modelId="{2B3FFFC1-FFAF-4CFE-AE62-928CA527E769}" type="presParOf" srcId="{3A308013-D8FF-49A1-833E-E566699B2115}" destId="{BD015E1F-26B0-4305-985C-FB7E121DEA56}" srcOrd="0" destOrd="0" presId="urn:microsoft.com/office/officeart/2008/layout/RadialCluster"/>
    <dgm:cxn modelId="{108D5655-8D9D-4227-81AC-D587CA5F0F51}" type="presParOf" srcId="{3A308013-D8FF-49A1-833E-E566699B2115}" destId="{9DAF4DD4-423D-4A32-9335-69F456A8BE4E}" srcOrd="1" destOrd="0" presId="urn:microsoft.com/office/officeart/2008/layout/RadialCluster"/>
    <dgm:cxn modelId="{7509AF09-D387-4A6C-9B44-D04A5C904141}" type="presParOf" srcId="{3A308013-D8FF-49A1-833E-E566699B2115}" destId="{27D61D72-8446-4A7C-9DF8-C40F1186986B}" srcOrd="2" destOrd="0" presId="urn:microsoft.com/office/officeart/2008/layout/RadialCluster"/>
    <dgm:cxn modelId="{A4224C99-7844-4FFF-81D5-22CB4BE76BFF}" type="presParOf" srcId="{3A308013-D8FF-49A1-833E-E566699B2115}" destId="{62E0D083-652D-4AF0-B3F5-EC5028637B63}" srcOrd="3" destOrd="0" presId="urn:microsoft.com/office/officeart/2008/layout/RadialCluster"/>
    <dgm:cxn modelId="{4D8EDB20-F1FB-4C67-8E7E-F4364CD06801}" type="presParOf" srcId="{3A308013-D8FF-49A1-833E-E566699B2115}" destId="{1D9CD046-1FBB-41E4-8270-329DA520BB87}" srcOrd="4" destOrd="0" presId="urn:microsoft.com/office/officeart/2008/layout/RadialCluster"/>
    <dgm:cxn modelId="{3F995248-682B-48D4-A4B8-C2C067512D95}" type="presParOf" srcId="{3A308013-D8FF-49A1-833E-E566699B2115}" destId="{C54DDBC4-4680-435A-9B87-4794EECA7EB9}" srcOrd="5" destOrd="0" presId="urn:microsoft.com/office/officeart/2008/layout/RadialCluster"/>
    <dgm:cxn modelId="{422798F2-D581-45D2-8F9F-2F5D1C5D242D}" type="presParOf" srcId="{3A308013-D8FF-49A1-833E-E566699B2115}" destId="{A003CCE9-3EB6-4262-968E-6153523E115F}" srcOrd="6" destOrd="0" presId="urn:microsoft.com/office/officeart/2008/layout/RadialCluster"/>
    <dgm:cxn modelId="{9F66C42D-5844-4444-8934-7C076E5A9EF4}" type="presParOf" srcId="{3A308013-D8FF-49A1-833E-E566699B2115}" destId="{AFBDDBF3-AA44-49D9-AC79-501FBBFEB9D8}" srcOrd="7" destOrd="0" presId="urn:microsoft.com/office/officeart/2008/layout/RadialCluster"/>
    <dgm:cxn modelId="{6BE6BE25-DAAE-466B-A195-25240E14EA13}" type="presParOf" srcId="{3A308013-D8FF-49A1-833E-E566699B2115}" destId="{EC3E35B5-2AF5-41C0-80A1-B384C893C729}" srcOrd="8" destOrd="0" presId="urn:microsoft.com/office/officeart/2008/layout/RadialCluster"/>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FBAFA4-1947-4B2B-9232-C3AC94EB4EC4}">
      <dsp:nvSpPr>
        <dsp:cNvPr id="0" name=""/>
        <dsp:cNvSpPr/>
      </dsp:nvSpPr>
      <dsp:spPr>
        <a:xfrm>
          <a:off x="0" y="241785"/>
          <a:ext cx="12192000" cy="690134"/>
        </a:xfrm>
        <a:prstGeom prst="rect">
          <a:avLst/>
        </a:prstGeom>
        <a:solidFill>
          <a:schemeClr val="bg1"/>
        </a:solidFill>
        <a:ln w="6350" cap="flat" cmpd="sng" algn="ctr">
          <a:solidFill>
            <a:schemeClr val="accent2"/>
          </a:solidFill>
          <a:prstDash val="solid"/>
          <a:miter lim="800000"/>
        </a:ln>
        <a:effectLst/>
      </dsp:spPr>
      <dsp:style>
        <a:lnRef idx="1">
          <a:schemeClr val="accent2"/>
        </a:lnRef>
        <a:fillRef idx="3">
          <a:schemeClr val="accent2"/>
        </a:fillRef>
        <a:effectRef idx="2">
          <a:schemeClr val="accent2"/>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Минные поля армии США</a:t>
          </a:r>
          <a:endParaRPr lang="ru-RU" sz="2400" b="1" kern="12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dsp:txBody>
      <dsp:txXfrm>
        <a:off x="0" y="241785"/>
        <a:ext cx="12192000" cy="690134"/>
      </dsp:txXfrm>
    </dsp:sp>
    <dsp:sp modelId="{75D7A33F-2F15-41C0-AF82-02DC1D9F97DE}">
      <dsp:nvSpPr>
        <dsp:cNvPr id="0" name=""/>
        <dsp:cNvSpPr/>
      </dsp:nvSpPr>
      <dsp:spPr>
        <a:xfrm>
          <a:off x="2736" y="1294093"/>
          <a:ext cx="2512181" cy="4877760"/>
        </a:xfrm>
        <a:prstGeom prst="rect">
          <a:avLst/>
        </a:prstGeom>
        <a:solidFill>
          <a:schemeClr val="bg1"/>
        </a:solidFill>
        <a:ln w="6350" cap="flat" cmpd="sng" algn="ctr">
          <a:solidFill>
            <a:schemeClr val="accent1"/>
          </a:solidFill>
          <a:prstDash val="solid"/>
          <a:miter lim="800000"/>
        </a:ln>
        <a:effectLst/>
      </dsp:spPr>
      <dsp:style>
        <a:lnRef idx="1">
          <a:schemeClr val="accent1"/>
        </a:lnRef>
        <a:fillRef idx="2">
          <a:schemeClr val="accent1"/>
        </a:fillRef>
        <a:effectRef idx="1">
          <a:schemeClr val="accent1"/>
        </a:effectRef>
        <a:fontRef idx="minor">
          <a:schemeClr val="dk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ru-RU" sz="1800" b="1" kern="1200" dirty="0" smtClean="0">
              <a:solidFill>
                <a:schemeClr val="accent2">
                  <a:lumMod val="50000"/>
                </a:schemeClr>
              </a:solidFill>
              <a:latin typeface="Arial" pitchFamily="34" charset="0"/>
              <a:cs typeface="Arial" pitchFamily="34" charset="0"/>
            </a:rPr>
            <a:t>Защитные</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для временного прикрытия опорных пунктов и районов расположения небольших подразделений от внезапных атак противника. Они устанавливаются силами обороняющихся подразделений обычно по нестандартной схеме. Стандартного ограждения они, как правило, не имеют. </a:t>
          </a:r>
          <a:endParaRPr lang="ru-RU" sz="1800" kern="1200" dirty="0">
            <a:latin typeface="Arial" pitchFamily="34" charset="0"/>
            <a:cs typeface="Arial" pitchFamily="34" charset="0"/>
          </a:endParaRPr>
        </a:p>
      </dsp:txBody>
      <dsp:txXfrm>
        <a:off x="2736" y="1294093"/>
        <a:ext cx="2512181" cy="4877760"/>
      </dsp:txXfrm>
    </dsp:sp>
    <dsp:sp modelId="{C79EC036-AAD0-44C4-B25B-70A9D13F77A4}">
      <dsp:nvSpPr>
        <dsp:cNvPr id="0" name=""/>
        <dsp:cNvSpPr/>
      </dsp:nvSpPr>
      <dsp:spPr>
        <a:xfrm>
          <a:off x="2554772" y="1294093"/>
          <a:ext cx="2438356" cy="5163520"/>
        </a:xfrm>
        <a:prstGeom prst="rect">
          <a:avLst/>
        </a:prstGeom>
        <a:solidFill>
          <a:schemeClr val="bg1"/>
        </a:soli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b="1" kern="1200" dirty="0" smtClean="0">
              <a:solidFill>
                <a:schemeClr val="accent2">
                  <a:lumMod val="50000"/>
                </a:schemeClr>
              </a:solidFill>
              <a:latin typeface="Arial" pitchFamily="34" charset="0"/>
              <a:cs typeface="Arial" pitchFamily="34" charset="0"/>
            </a:rPr>
            <a:t>Тактические </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являются составной частью общей системы заграждений обороняемых позиций, где имеется угроза нанесения противником удара</a:t>
          </a:r>
        </a:p>
        <a:p>
          <a:pPr lvl="0" algn="ctr" defTabSz="800100">
            <a:lnSpc>
              <a:spcPct val="90000"/>
            </a:lnSpc>
            <a:spcBef>
              <a:spcPct val="0"/>
            </a:spcBef>
            <a:spcAft>
              <a:spcPct val="35000"/>
            </a:spcAft>
          </a:pPr>
          <a:r>
            <a:rPr lang="ru-RU" sz="1800" u="sng" kern="1200" dirty="0" smtClean="0">
              <a:latin typeface="Arial" pitchFamily="34" charset="0"/>
              <a:cs typeface="Arial" pitchFamily="34" charset="0"/>
            </a:rPr>
            <a:t>виды:</a:t>
          </a:r>
          <a:endParaRPr lang="ru-RU" sz="1800" kern="1200" dirty="0" smtClean="0">
            <a:latin typeface="Arial" pitchFamily="34" charset="0"/>
            <a:cs typeface="Arial" pitchFamily="34" charset="0"/>
          </a:endParaRP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 нарушающие;</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 сдерживающие;</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 отклоняющие;</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 блокирующие.</a:t>
          </a:r>
          <a:endParaRPr lang="ru-RU" sz="1800" kern="1200" dirty="0">
            <a:latin typeface="Arial" pitchFamily="34" charset="0"/>
            <a:cs typeface="Arial" pitchFamily="34" charset="0"/>
          </a:endParaRPr>
        </a:p>
      </dsp:txBody>
      <dsp:txXfrm>
        <a:off x="2554772" y="1294093"/>
        <a:ext cx="2438356" cy="5163520"/>
      </dsp:txXfrm>
    </dsp:sp>
    <dsp:sp modelId="{2D0379ED-A4C8-4C3C-9D91-530D64086B2A}">
      <dsp:nvSpPr>
        <dsp:cNvPr id="0" name=""/>
        <dsp:cNvSpPr/>
      </dsp:nvSpPr>
      <dsp:spPr>
        <a:xfrm>
          <a:off x="4954745" y="1294093"/>
          <a:ext cx="2411015" cy="5163520"/>
        </a:xfrm>
        <a:prstGeom prst="rect">
          <a:avLst/>
        </a:prstGeom>
        <a:solidFill>
          <a:schemeClr val="bg1"/>
        </a:soli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b="1" kern="1200" dirty="0" smtClean="0">
              <a:solidFill>
                <a:schemeClr val="accent2">
                  <a:lumMod val="50000"/>
                </a:schemeClr>
              </a:solidFill>
              <a:latin typeface="Arial" pitchFamily="34" charset="0"/>
              <a:cs typeface="Arial" pitchFamily="34" charset="0"/>
            </a:rPr>
            <a:t>Очаговые</a:t>
          </a: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неправильной формы с целью воспрепятствовать продвижению противника в направлении флангов</a:t>
          </a:r>
          <a:r>
            <a:rPr lang="ru-RU" sz="1800" i="1" kern="1200" dirty="0" smtClean="0">
              <a:latin typeface="Arial" pitchFamily="34" charset="0"/>
              <a:cs typeface="Arial" pitchFamily="34" charset="0"/>
            </a:rPr>
            <a:t>.</a:t>
          </a:r>
          <a:r>
            <a:rPr lang="ru-RU" sz="1800" kern="1200" dirty="0" smtClean="0">
              <a:latin typeface="Arial" pitchFamily="34" charset="0"/>
              <a:cs typeface="Arial" pitchFamily="34" charset="0"/>
            </a:rPr>
            <a:t> Очаговые минные поля являются наиболее труднопреодолимыми, так как включают все типы мин, в том числе мины с элементами неизвлекаемости и мины сюрпризы.</a:t>
          </a:r>
          <a:endParaRPr lang="ru-RU" sz="1800" kern="1200" dirty="0">
            <a:latin typeface="Arial" pitchFamily="34" charset="0"/>
            <a:cs typeface="Arial" pitchFamily="34" charset="0"/>
          </a:endParaRPr>
        </a:p>
      </dsp:txBody>
      <dsp:txXfrm>
        <a:off x="4954745" y="1294093"/>
        <a:ext cx="2411015" cy="5163520"/>
      </dsp:txXfrm>
    </dsp:sp>
    <dsp:sp modelId="{C250E69A-224C-4270-B4FC-D277401A1521}">
      <dsp:nvSpPr>
        <dsp:cNvPr id="0" name=""/>
        <dsp:cNvSpPr/>
      </dsp:nvSpPr>
      <dsp:spPr>
        <a:xfrm>
          <a:off x="7365761" y="1294093"/>
          <a:ext cx="2411015" cy="5163520"/>
        </a:xfrm>
        <a:prstGeom prst="rect">
          <a:avLst/>
        </a:prstGeom>
        <a:solidFill>
          <a:schemeClr val="bg1"/>
        </a:soli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b="1" kern="1200" dirty="0" smtClean="0">
              <a:solidFill>
                <a:schemeClr val="accent2">
                  <a:lumMod val="50000"/>
                </a:schemeClr>
              </a:solidFill>
              <a:latin typeface="Arial" pitchFamily="34" charset="0"/>
              <a:cs typeface="Arial" pitchFamily="34" charset="0"/>
            </a:rPr>
            <a:t>Воспрещающие</a:t>
          </a:r>
        </a:p>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устанавливаются во время отхода своих войск при ведении ими сдерживающих действий. Обычно воспрещающие</a:t>
          </a:r>
          <a:r>
            <a:rPr lang="ru-RU" sz="1800" i="1" kern="1200" dirty="0" smtClean="0">
              <a:latin typeface="Arial" pitchFamily="34" charset="0"/>
              <a:cs typeface="Arial" pitchFamily="34" charset="0"/>
            </a:rPr>
            <a:t> </a:t>
          </a:r>
          <a:r>
            <a:rPr lang="ru-RU" sz="1800" kern="1200" dirty="0" smtClean="0">
              <a:latin typeface="Arial" pitchFamily="34" charset="0"/>
              <a:cs typeface="Arial" pitchFamily="34" charset="0"/>
            </a:rPr>
            <a:t>минные поля устанавливаются системами дистанционного минирования.</a:t>
          </a:r>
          <a:endParaRPr lang="ru-RU" sz="1800" kern="1200" dirty="0">
            <a:latin typeface="Arial" pitchFamily="34" charset="0"/>
            <a:cs typeface="Arial" pitchFamily="34" charset="0"/>
          </a:endParaRPr>
        </a:p>
      </dsp:txBody>
      <dsp:txXfrm>
        <a:off x="7365761" y="1294093"/>
        <a:ext cx="2411015" cy="5163520"/>
      </dsp:txXfrm>
    </dsp:sp>
    <dsp:sp modelId="{5391CAFC-D220-4A88-948B-BF912683B621}">
      <dsp:nvSpPr>
        <dsp:cNvPr id="0" name=""/>
        <dsp:cNvSpPr/>
      </dsp:nvSpPr>
      <dsp:spPr>
        <a:xfrm>
          <a:off x="9776777" y="1310187"/>
          <a:ext cx="2411015" cy="5131332"/>
        </a:xfrm>
        <a:prstGeom prst="rect">
          <a:avLst/>
        </a:prstGeom>
        <a:solidFill>
          <a:schemeClr val="bg1"/>
        </a:soli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b="1" kern="1200" dirty="0" smtClean="0">
              <a:solidFill>
                <a:schemeClr val="accent2">
                  <a:lumMod val="50000"/>
                </a:schemeClr>
              </a:solidFill>
              <a:latin typeface="Arial" pitchFamily="34" charset="0"/>
              <a:cs typeface="Arial" pitchFamily="34" charset="0"/>
            </a:rPr>
            <a:t>Ложные</a:t>
          </a:r>
        </a:p>
        <a:p>
          <a:pPr lvl="0" algn="ctr" defTabSz="800100">
            <a:lnSpc>
              <a:spcPct val="90000"/>
            </a:lnSpc>
            <a:spcBef>
              <a:spcPct val="0"/>
            </a:spcBef>
            <a:spcAft>
              <a:spcPct val="35000"/>
            </a:spcAft>
          </a:pPr>
          <a:endParaRPr lang="ru-RU" sz="1800" b="1" kern="1200" dirty="0" smtClean="0">
            <a:solidFill>
              <a:schemeClr val="accent2">
                <a:lumMod val="50000"/>
              </a:schemeClr>
            </a:solidFill>
            <a:latin typeface="Arial" pitchFamily="34" charset="0"/>
            <a:cs typeface="Arial" pitchFamily="34" charset="0"/>
          </a:endParaRPr>
        </a:p>
        <a:p>
          <a:pPr lvl="0" algn="ctr" defTabSz="800100">
            <a:lnSpc>
              <a:spcPct val="90000"/>
            </a:lnSpc>
            <a:spcBef>
              <a:spcPct val="0"/>
            </a:spcBef>
            <a:spcAft>
              <a:spcPct val="35000"/>
            </a:spcAft>
          </a:pPr>
          <a:r>
            <a:rPr lang="ru-RU" sz="1800" kern="1200" dirty="0" smtClean="0">
              <a:latin typeface="Arial" pitchFamily="34" charset="0"/>
              <a:cs typeface="Arial" pitchFamily="34" charset="0"/>
            </a:rPr>
            <a:t>устанавливаются с целью ввести противника в заблуждение и скрыть расположение реального заграждения. Боевые мины в ложных минных полях обычно не устанавливаются.</a:t>
          </a:r>
          <a:endParaRPr lang="ru-RU" sz="1800" kern="1200" dirty="0">
            <a:latin typeface="Arial" pitchFamily="34" charset="0"/>
            <a:cs typeface="Arial" pitchFamily="34" charset="0"/>
          </a:endParaRPr>
        </a:p>
      </dsp:txBody>
      <dsp:txXfrm>
        <a:off x="9776777" y="1310187"/>
        <a:ext cx="2411015" cy="5131332"/>
      </dsp:txXfrm>
    </dsp:sp>
    <dsp:sp modelId="{B78CFAE5-C751-4361-8EAF-C32B97F97CEA}">
      <dsp:nvSpPr>
        <dsp:cNvPr id="0" name=""/>
        <dsp:cNvSpPr/>
      </dsp:nvSpPr>
      <dsp:spPr>
        <a:xfrm>
          <a:off x="0" y="6036123"/>
          <a:ext cx="12192000" cy="480060"/>
        </a:xfrm>
        <a:prstGeom prst="rect">
          <a:avLst/>
        </a:prstGeom>
        <a:solidFill>
          <a:schemeClr val="bg1"/>
        </a:solidFill>
        <a:ln>
          <a:noFill/>
        </a:ln>
        <a:effectLst/>
      </dsp:spPr>
      <dsp:style>
        <a:lnRef idx="0">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1589-16C3-459E-98CC-A09F18770ABE}">
      <dsp:nvSpPr>
        <dsp:cNvPr id="0" name=""/>
        <dsp:cNvSpPr/>
      </dsp:nvSpPr>
      <dsp:spPr>
        <a:xfrm>
          <a:off x="5483541" y="2020076"/>
          <a:ext cx="3776279" cy="614715"/>
        </a:xfrm>
        <a:custGeom>
          <a:avLst/>
          <a:gdLst/>
          <a:ahLst/>
          <a:cxnLst/>
          <a:rect l="0" t="0" r="0" b="0"/>
          <a:pathLst>
            <a:path>
              <a:moveTo>
                <a:pt x="0" y="0"/>
              </a:moveTo>
              <a:lnTo>
                <a:pt x="0" y="434384"/>
              </a:lnTo>
              <a:lnTo>
                <a:pt x="3776279" y="434384"/>
              </a:lnTo>
              <a:lnTo>
                <a:pt x="3776279" y="614715"/>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C5F75F4-2BDB-4980-9DD5-840D9070B7B6}">
      <dsp:nvSpPr>
        <dsp:cNvPr id="0" name=""/>
        <dsp:cNvSpPr/>
      </dsp:nvSpPr>
      <dsp:spPr>
        <a:xfrm>
          <a:off x="5141659" y="2020076"/>
          <a:ext cx="341882" cy="745543"/>
        </a:xfrm>
        <a:custGeom>
          <a:avLst/>
          <a:gdLst/>
          <a:ahLst/>
          <a:cxnLst/>
          <a:rect l="0" t="0" r="0" b="0"/>
          <a:pathLst>
            <a:path>
              <a:moveTo>
                <a:pt x="341882" y="0"/>
              </a:moveTo>
              <a:lnTo>
                <a:pt x="341882" y="565212"/>
              </a:lnTo>
              <a:lnTo>
                <a:pt x="0" y="565212"/>
              </a:lnTo>
              <a:lnTo>
                <a:pt x="0" y="745543"/>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C1C234E3-7D2A-478E-820D-E0682678E45C}">
      <dsp:nvSpPr>
        <dsp:cNvPr id="0" name=""/>
        <dsp:cNvSpPr/>
      </dsp:nvSpPr>
      <dsp:spPr>
        <a:xfrm>
          <a:off x="1789661" y="4001713"/>
          <a:ext cx="6322109" cy="662688"/>
        </a:xfrm>
        <a:custGeom>
          <a:avLst/>
          <a:gdLst/>
          <a:ahLst/>
          <a:cxnLst/>
          <a:rect l="0" t="0" r="0" b="0"/>
          <a:pathLst>
            <a:path>
              <a:moveTo>
                <a:pt x="0" y="0"/>
              </a:moveTo>
              <a:lnTo>
                <a:pt x="0" y="482357"/>
              </a:lnTo>
              <a:lnTo>
                <a:pt x="6322109" y="482357"/>
              </a:lnTo>
              <a:lnTo>
                <a:pt x="6322109" y="6626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F258F05-FBBC-45C1-984F-DBA649AE7B92}">
      <dsp:nvSpPr>
        <dsp:cNvPr id="0" name=""/>
        <dsp:cNvSpPr/>
      </dsp:nvSpPr>
      <dsp:spPr>
        <a:xfrm>
          <a:off x="1789661" y="4001713"/>
          <a:ext cx="3942926" cy="662688"/>
        </a:xfrm>
        <a:custGeom>
          <a:avLst/>
          <a:gdLst/>
          <a:ahLst/>
          <a:cxnLst/>
          <a:rect l="0" t="0" r="0" b="0"/>
          <a:pathLst>
            <a:path>
              <a:moveTo>
                <a:pt x="0" y="0"/>
              </a:moveTo>
              <a:lnTo>
                <a:pt x="0" y="482357"/>
              </a:lnTo>
              <a:lnTo>
                <a:pt x="3942926" y="482357"/>
              </a:lnTo>
              <a:lnTo>
                <a:pt x="3942926" y="6626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EA99D18-C04C-4D54-AF84-C7D1807D681E}">
      <dsp:nvSpPr>
        <dsp:cNvPr id="0" name=""/>
        <dsp:cNvSpPr/>
      </dsp:nvSpPr>
      <dsp:spPr>
        <a:xfrm>
          <a:off x="1789661" y="4001713"/>
          <a:ext cx="1563743" cy="662688"/>
        </a:xfrm>
        <a:custGeom>
          <a:avLst/>
          <a:gdLst/>
          <a:ahLst/>
          <a:cxnLst/>
          <a:rect l="0" t="0" r="0" b="0"/>
          <a:pathLst>
            <a:path>
              <a:moveTo>
                <a:pt x="0" y="0"/>
              </a:moveTo>
              <a:lnTo>
                <a:pt x="0" y="482357"/>
              </a:lnTo>
              <a:lnTo>
                <a:pt x="1563743" y="482357"/>
              </a:lnTo>
              <a:lnTo>
                <a:pt x="1563743" y="6626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C36F6B-03A2-486A-94C8-5C7F1E7F716C}">
      <dsp:nvSpPr>
        <dsp:cNvPr id="0" name=""/>
        <dsp:cNvSpPr/>
      </dsp:nvSpPr>
      <dsp:spPr>
        <a:xfrm>
          <a:off x="974222" y="4001713"/>
          <a:ext cx="815438" cy="662688"/>
        </a:xfrm>
        <a:custGeom>
          <a:avLst/>
          <a:gdLst/>
          <a:ahLst/>
          <a:cxnLst/>
          <a:rect l="0" t="0" r="0" b="0"/>
          <a:pathLst>
            <a:path>
              <a:moveTo>
                <a:pt x="815438" y="0"/>
              </a:moveTo>
              <a:lnTo>
                <a:pt x="815438" y="482357"/>
              </a:lnTo>
              <a:lnTo>
                <a:pt x="0" y="482357"/>
              </a:lnTo>
              <a:lnTo>
                <a:pt x="0" y="66268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322B90B-BFEA-402C-AC62-C7B81586D4C1}">
      <dsp:nvSpPr>
        <dsp:cNvPr id="0" name=""/>
        <dsp:cNvSpPr/>
      </dsp:nvSpPr>
      <dsp:spPr>
        <a:xfrm>
          <a:off x="1789661" y="2020076"/>
          <a:ext cx="3693880" cy="745543"/>
        </a:xfrm>
        <a:custGeom>
          <a:avLst/>
          <a:gdLst/>
          <a:ahLst/>
          <a:cxnLst/>
          <a:rect l="0" t="0" r="0" b="0"/>
          <a:pathLst>
            <a:path>
              <a:moveTo>
                <a:pt x="3693880" y="0"/>
              </a:moveTo>
              <a:lnTo>
                <a:pt x="3693880" y="565212"/>
              </a:lnTo>
              <a:lnTo>
                <a:pt x="0" y="565212"/>
              </a:lnTo>
              <a:lnTo>
                <a:pt x="0" y="745543"/>
              </a:lnTo>
            </a:path>
          </a:pathLst>
        </a:custGeom>
        <a:noFill/>
        <a:ln w="28575"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E90466-1F33-4943-8B4D-9EA7B9530DEB}">
      <dsp:nvSpPr>
        <dsp:cNvPr id="0" name=""/>
        <dsp:cNvSpPr/>
      </dsp:nvSpPr>
      <dsp:spPr>
        <a:xfrm>
          <a:off x="2372771" y="476071"/>
          <a:ext cx="6221541" cy="1544004"/>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4AF739DC-976B-4FCC-B70B-5F5F4675BDAF}">
      <dsp:nvSpPr>
        <dsp:cNvPr id="0" name=""/>
        <dsp:cNvSpPr/>
      </dsp:nvSpPr>
      <dsp:spPr>
        <a:xfrm>
          <a:off x="2589060" y="681546"/>
          <a:ext cx="6221541" cy="1544004"/>
        </a:xfrm>
        <a:prstGeom prst="roundRect">
          <a:avLst>
            <a:gd name="adj" fmla="val 10000"/>
          </a:avLst>
        </a:prstGeom>
        <a:gradFill flip="none" rotWithShape="1">
          <a:gsLst>
            <a:gs pos="94000">
              <a:schemeClr val="accent2">
                <a:lumMod val="67000"/>
              </a:schemeClr>
            </a:gs>
            <a:gs pos="48000">
              <a:schemeClr val="accent2">
                <a:lumMod val="97000"/>
                <a:lumOff val="3000"/>
              </a:schemeClr>
            </a:gs>
            <a:gs pos="85000">
              <a:schemeClr val="accent2">
                <a:lumMod val="60000"/>
                <a:lumOff val="40000"/>
              </a:schemeClr>
            </a:gs>
          </a:gsLst>
          <a:path path="rect">
            <a:fillToRect l="50000" t="50000" r="50000" b="50000"/>
          </a:path>
          <a:tileRect/>
        </a:gradFill>
        <a:ln w="3810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ru-RU" sz="3600" b="1" kern="1200" dirty="0" smtClean="0"/>
            <a:t>Системы дистанционного минирования (СДМ) </a:t>
          </a:r>
          <a:r>
            <a:rPr lang="ru-RU" sz="3600" kern="1200" dirty="0" smtClean="0"/>
            <a:t>включают</a:t>
          </a:r>
          <a:endParaRPr lang="ru-RU" sz="3600" kern="1200" dirty="0"/>
        </a:p>
      </dsp:txBody>
      <dsp:txXfrm>
        <a:off x="2634282" y="726768"/>
        <a:ext cx="6131097" cy="1453560"/>
      </dsp:txXfrm>
    </dsp:sp>
    <dsp:sp modelId="{74AD9C90-A04F-4E05-9588-5CAF59435B3A}">
      <dsp:nvSpPr>
        <dsp:cNvPr id="0" name=""/>
        <dsp:cNvSpPr/>
      </dsp:nvSpPr>
      <dsp:spPr>
        <a:xfrm>
          <a:off x="624035" y="2765619"/>
          <a:ext cx="2331252" cy="1236093"/>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032FA660-8A3F-47F7-885A-7B206265ECC1}">
      <dsp:nvSpPr>
        <dsp:cNvPr id="0" name=""/>
        <dsp:cNvSpPr/>
      </dsp:nvSpPr>
      <dsp:spPr>
        <a:xfrm>
          <a:off x="840324" y="2971094"/>
          <a:ext cx="2331252" cy="1236093"/>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tabLst>
              <a:tab pos="1878013" algn="l"/>
            </a:tabLst>
          </a:pPr>
          <a:r>
            <a:rPr lang="ru-RU" sz="2800" b="1" kern="1200" dirty="0" smtClean="0"/>
            <a:t>Средство доставки мин</a:t>
          </a:r>
          <a:endParaRPr lang="ru-RU" sz="2800" b="1" kern="1200" dirty="0"/>
        </a:p>
      </dsp:txBody>
      <dsp:txXfrm>
        <a:off x="876528" y="3007298"/>
        <a:ext cx="2258844" cy="1163685"/>
      </dsp:txXfrm>
    </dsp:sp>
    <dsp:sp modelId="{79632503-C58F-48D5-B598-9ADF5812CB9C}">
      <dsp:nvSpPr>
        <dsp:cNvPr id="0" name=""/>
        <dsp:cNvSpPr/>
      </dsp:nvSpPr>
      <dsp:spPr>
        <a:xfrm>
          <a:off x="920" y="4664402"/>
          <a:ext cx="1946604" cy="1236093"/>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sp>
    <dsp:sp modelId="{9721A7D9-27F1-4285-B843-F869A2223833}">
      <dsp:nvSpPr>
        <dsp:cNvPr id="0" name=""/>
        <dsp:cNvSpPr/>
      </dsp:nvSpPr>
      <dsp:spPr>
        <a:xfrm>
          <a:off x="217210" y="4869876"/>
          <a:ext cx="1946604" cy="1236093"/>
        </a:xfrm>
        <a:prstGeom prst="roundRect">
          <a:avLst>
            <a:gd name="adj" fmla="val 10000"/>
          </a:avLst>
        </a:prstGeom>
        <a:gradFill rotWithShape="1">
          <a:gsLst>
            <a:gs pos="0">
              <a:schemeClr val="dk1">
                <a:lumMod val="110000"/>
                <a:satMod val="105000"/>
                <a:tint val="67000"/>
              </a:schemeClr>
            </a:gs>
            <a:gs pos="50000">
              <a:schemeClr val="dk1">
                <a:lumMod val="105000"/>
                <a:satMod val="103000"/>
                <a:tint val="73000"/>
              </a:schemeClr>
            </a:gs>
            <a:gs pos="100000">
              <a:schemeClr val="dk1">
                <a:lumMod val="105000"/>
                <a:satMod val="109000"/>
                <a:tint val="81000"/>
              </a:schemeClr>
            </a:gs>
          </a:gsLst>
          <a:lin ang="5400000" scaled="0"/>
        </a:gradFill>
        <a:ln w="6350" cap="flat" cmpd="sng" algn="ctr">
          <a:solidFill>
            <a:schemeClr val="dk1"/>
          </a:solidFill>
          <a:prstDash val="solid"/>
          <a:miter lim="800000"/>
        </a:ln>
        <a:effectLst/>
      </dsp:spPr>
      <dsp:style>
        <a:lnRef idx="1">
          <a:schemeClr val="dk1"/>
        </a:lnRef>
        <a:fillRef idx="2">
          <a:schemeClr val="dk1"/>
        </a:fillRef>
        <a:effectRef idx="1">
          <a:schemeClr val="dk1"/>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ru-RU" sz="3300" b="1" kern="1200" dirty="0" smtClean="0"/>
            <a:t>самолет</a:t>
          </a:r>
          <a:endParaRPr lang="ru-RU" sz="3300" b="1" kern="1200" dirty="0"/>
        </a:p>
      </dsp:txBody>
      <dsp:txXfrm>
        <a:off x="253414" y="4906080"/>
        <a:ext cx="1874196" cy="1163685"/>
      </dsp:txXfrm>
    </dsp:sp>
    <dsp:sp modelId="{A71501BE-B696-48E3-84F2-BCF738123CE4}">
      <dsp:nvSpPr>
        <dsp:cNvPr id="0" name=""/>
        <dsp:cNvSpPr/>
      </dsp:nvSpPr>
      <dsp:spPr>
        <a:xfrm>
          <a:off x="2380103" y="4664402"/>
          <a:ext cx="1946604" cy="1236093"/>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sp>
    <dsp:sp modelId="{F2991802-9D02-4BF1-B0CF-332E22258228}">
      <dsp:nvSpPr>
        <dsp:cNvPr id="0" name=""/>
        <dsp:cNvSpPr/>
      </dsp:nvSpPr>
      <dsp:spPr>
        <a:xfrm>
          <a:off x="2596392" y="4869876"/>
          <a:ext cx="1946604" cy="1236093"/>
        </a:xfrm>
        <a:prstGeom prst="roundRect">
          <a:avLst>
            <a:gd name="adj" fmla="val 10000"/>
          </a:avLst>
        </a:prstGeom>
        <a:gradFill rotWithShape="1">
          <a:gsLst>
            <a:gs pos="0">
              <a:schemeClr val="accent2">
                <a:lumMod val="110000"/>
                <a:satMod val="105000"/>
                <a:tint val="67000"/>
              </a:schemeClr>
            </a:gs>
            <a:gs pos="50000">
              <a:schemeClr val="accent2">
                <a:lumMod val="105000"/>
                <a:satMod val="103000"/>
                <a:tint val="73000"/>
              </a:schemeClr>
            </a:gs>
            <a:gs pos="100000">
              <a:schemeClr val="accent2">
                <a:lumMod val="105000"/>
                <a:satMod val="109000"/>
                <a:tint val="81000"/>
              </a:schemeClr>
            </a:gs>
          </a:gsLst>
          <a:lin ang="5400000" scaled="0"/>
        </a:gradFill>
        <a:ln w="6350" cap="flat" cmpd="sng" algn="ctr">
          <a:solidFill>
            <a:schemeClr val="accent2"/>
          </a:solidFill>
          <a:prstDash val="solid"/>
          <a:miter lim="800000"/>
        </a:ln>
        <a:effectLst/>
      </dsp:spPr>
      <dsp:style>
        <a:lnRef idx="1">
          <a:schemeClr val="accent2"/>
        </a:lnRef>
        <a:fillRef idx="2">
          <a:schemeClr val="accent2"/>
        </a:fillRef>
        <a:effectRef idx="1">
          <a:schemeClr val="accent2"/>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ru-RU" sz="3300" b="1" kern="1200" dirty="0" smtClean="0"/>
            <a:t>вертолет</a:t>
          </a:r>
          <a:endParaRPr lang="ru-RU" sz="3300" b="1" kern="1200" dirty="0"/>
        </a:p>
      </dsp:txBody>
      <dsp:txXfrm>
        <a:off x="2632596" y="4906080"/>
        <a:ext cx="1874196" cy="1163685"/>
      </dsp:txXfrm>
    </dsp:sp>
    <dsp:sp modelId="{F4B78A14-565E-42E8-8134-26F54FA5D95D}">
      <dsp:nvSpPr>
        <dsp:cNvPr id="0" name=""/>
        <dsp:cNvSpPr/>
      </dsp:nvSpPr>
      <dsp:spPr>
        <a:xfrm>
          <a:off x="4759286" y="4664402"/>
          <a:ext cx="1946604" cy="1236093"/>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sp>
    <dsp:sp modelId="{ECAFAEB4-0F84-48DB-A25A-D964998CF71A}">
      <dsp:nvSpPr>
        <dsp:cNvPr id="0" name=""/>
        <dsp:cNvSpPr/>
      </dsp:nvSpPr>
      <dsp:spPr>
        <a:xfrm>
          <a:off x="4975575" y="4869876"/>
          <a:ext cx="1946604" cy="1236093"/>
        </a:xfrm>
        <a:prstGeom prst="roundRect">
          <a:avLst>
            <a:gd name="adj" fmla="val 10000"/>
          </a:avLst>
        </a:prstGeom>
        <a:gradFill rotWithShape="1">
          <a:gsLst>
            <a:gs pos="0">
              <a:schemeClr val="accent3">
                <a:lumMod val="110000"/>
                <a:satMod val="105000"/>
                <a:tint val="67000"/>
              </a:schemeClr>
            </a:gs>
            <a:gs pos="50000">
              <a:schemeClr val="accent3">
                <a:lumMod val="105000"/>
                <a:satMod val="103000"/>
                <a:tint val="73000"/>
              </a:schemeClr>
            </a:gs>
            <a:gs pos="100000">
              <a:schemeClr val="accent3">
                <a:lumMod val="105000"/>
                <a:satMod val="109000"/>
                <a:tint val="81000"/>
              </a:schemeClr>
            </a:gs>
          </a:gsLst>
          <a:lin ang="5400000" scaled="0"/>
        </a:gradFill>
        <a:ln w="6350" cap="flat" cmpd="sng" algn="ctr">
          <a:solidFill>
            <a:schemeClr val="accent3"/>
          </a:solidFill>
          <a:prstDash val="solid"/>
          <a:miter lim="800000"/>
        </a:ln>
        <a:effectLst/>
      </dsp:spPr>
      <dsp:style>
        <a:lnRef idx="1">
          <a:schemeClr val="accent3"/>
        </a:lnRef>
        <a:fillRef idx="2">
          <a:schemeClr val="accent3"/>
        </a:fillRef>
        <a:effectRef idx="1">
          <a:schemeClr val="accent3"/>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ru-RU" sz="3300" b="1" kern="1200" dirty="0" smtClean="0"/>
            <a:t>РСЗО</a:t>
          </a:r>
          <a:endParaRPr lang="ru-RU" sz="3300" b="1" kern="1200" dirty="0"/>
        </a:p>
      </dsp:txBody>
      <dsp:txXfrm>
        <a:off x="5011779" y="4906080"/>
        <a:ext cx="1874196" cy="1163685"/>
      </dsp:txXfrm>
    </dsp:sp>
    <dsp:sp modelId="{4395CD22-AAB4-4968-8615-579CB0C83CE8}">
      <dsp:nvSpPr>
        <dsp:cNvPr id="0" name=""/>
        <dsp:cNvSpPr/>
      </dsp:nvSpPr>
      <dsp:spPr>
        <a:xfrm>
          <a:off x="7138469" y="4664402"/>
          <a:ext cx="1946604" cy="1236093"/>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sp>
    <dsp:sp modelId="{24F4AE4A-782A-4BE1-9EA0-71947CBE7318}">
      <dsp:nvSpPr>
        <dsp:cNvPr id="0" name=""/>
        <dsp:cNvSpPr/>
      </dsp:nvSpPr>
      <dsp:spPr>
        <a:xfrm>
          <a:off x="7354758" y="4869876"/>
          <a:ext cx="1946604" cy="1236093"/>
        </a:xfrm>
        <a:prstGeom prst="roundRect">
          <a:avLst>
            <a:gd name="adj" fmla="val 10000"/>
          </a:avLst>
        </a:prstGeom>
        <a:gradFill rotWithShape="1">
          <a:gsLst>
            <a:gs pos="0">
              <a:schemeClr val="accent5">
                <a:lumMod val="110000"/>
                <a:satMod val="105000"/>
                <a:tint val="67000"/>
              </a:schemeClr>
            </a:gs>
            <a:gs pos="50000">
              <a:schemeClr val="accent5">
                <a:lumMod val="105000"/>
                <a:satMod val="103000"/>
                <a:tint val="73000"/>
              </a:schemeClr>
            </a:gs>
            <a:gs pos="100000">
              <a:schemeClr val="accent5">
                <a:lumMod val="105000"/>
                <a:satMod val="109000"/>
                <a:tint val="81000"/>
              </a:schemeClr>
            </a:gs>
          </a:gsLst>
          <a:lin ang="5400000" scaled="0"/>
        </a:gradFill>
        <a:ln w="6350" cap="flat" cmpd="sng" algn="ctr">
          <a:solidFill>
            <a:schemeClr val="accent5"/>
          </a:solidFill>
          <a:prstDash val="solid"/>
          <a:miter lim="800000"/>
        </a:ln>
        <a:effectLst/>
      </dsp:spPr>
      <dsp:style>
        <a:lnRef idx="1">
          <a:schemeClr val="accent5"/>
        </a:lnRef>
        <a:fillRef idx="2">
          <a:schemeClr val="accent5"/>
        </a:fillRef>
        <a:effectRef idx="1">
          <a:schemeClr val="accent5"/>
        </a:effectRef>
        <a:fontRef idx="minor">
          <a:schemeClr val="dk1"/>
        </a:fontRef>
      </dsp:style>
      <dsp:txBody>
        <a:bodyPr spcFirstLastPara="0" vert="horz" wrap="square" lIns="125730" tIns="125730" rIns="125730" bIns="125730" numCol="1" spcCol="1270" anchor="ctr" anchorCtr="0">
          <a:noAutofit/>
        </a:bodyPr>
        <a:lstStyle/>
        <a:p>
          <a:pPr lvl="0" algn="ctr" defTabSz="1466850">
            <a:lnSpc>
              <a:spcPct val="90000"/>
            </a:lnSpc>
            <a:spcBef>
              <a:spcPct val="0"/>
            </a:spcBef>
            <a:spcAft>
              <a:spcPct val="35000"/>
            </a:spcAft>
          </a:pPr>
          <a:r>
            <a:rPr lang="ru-RU" sz="3300" b="1" kern="1200" dirty="0" smtClean="0"/>
            <a:t>Орудие</a:t>
          </a:r>
          <a:endParaRPr lang="ru-RU" sz="3300" b="1" kern="1200" dirty="0"/>
        </a:p>
      </dsp:txBody>
      <dsp:txXfrm>
        <a:off x="7390962" y="4906080"/>
        <a:ext cx="1874196" cy="1163685"/>
      </dsp:txXfrm>
    </dsp:sp>
    <dsp:sp modelId="{2EA6CEC8-CA44-446D-B2AC-BCF41B0AD782}">
      <dsp:nvSpPr>
        <dsp:cNvPr id="0" name=""/>
        <dsp:cNvSpPr/>
      </dsp:nvSpPr>
      <dsp:spPr>
        <a:xfrm>
          <a:off x="3894801" y="2765619"/>
          <a:ext cx="2493716" cy="1236093"/>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40D470E7-5E9C-4233-BEA5-7002BF79B507}">
      <dsp:nvSpPr>
        <dsp:cNvPr id="0" name=""/>
        <dsp:cNvSpPr/>
      </dsp:nvSpPr>
      <dsp:spPr>
        <a:xfrm>
          <a:off x="4111090" y="2971094"/>
          <a:ext cx="2493716" cy="1236093"/>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tabLst>
              <a:tab pos="2155825" algn="l"/>
            </a:tabLst>
          </a:pPr>
          <a:r>
            <a:rPr lang="ru-RU" sz="2800" b="1" kern="1200" dirty="0" smtClean="0"/>
            <a:t>Кассеты (контейнеры) с минами</a:t>
          </a:r>
          <a:endParaRPr lang="ru-RU" sz="2800" b="1" kern="1200" dirty="0"/>
        </a:p>
      </dsp:txBody>
      <dsp:txXfrm>
        <a:off x="4147294" y="3007298"/>
        <a:ext cx="2421308" cy="1163685"/>
      </dsp:txXfrm>
    </dsp:sp>
    <dsp:sp modelId="{050203F8-866E-49DD-8F3D-9BF5503FF741}">
      <dsp:nvSpPr>
        <dsp:cNvPr id="0" name=""/>
        <dsp:cNvSpPr/>
      </dsp:nvSpPr>
      <dsp:spPr>
        <a:xfrm>
          <a:off x="8081406" y="2634791"/>
          <a:ext cx="2356831" cy="1236093"/>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63669C24-8F94-491D-A725-DD0DDECE594F}">
      <dsp:nvSpPr>
        <dsp:cNvPr id="0" name=""/>
        <dsp:cNvSpPr/>
      </dsp:nvSpPr>
      <dsp:spPr>
        <a:xfrm>
          <a:off x="8297695" y="2840266"/>
          <a:ext cx="2356831" cy="1236093"/>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hemeClr val="accent4"/>
        </a:lnRef>
        <a:fillRef idx="3">
          <a:schemeClr val="accent4"/>
        </a:fillRef>
        <a:effectRef idx="3">
          <a:schemeClr val="accent4"/>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t>Систему управления</a:t>
          </a:r>
          <a:endParaRPr lang="ru-RU" sz="2800" b="1" kern="1200" dirty="0"/>
        </a:p>
      </dsp:txBody>
      <dsp:txXfrm>
        <a:off x="8333899" y="2876470"/>
        <a:ext cx="2284423" cy="11636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540E2F-DA7A-4DEC-BD65-F9B540321B03}">
      <dsp:nvSpPr>
        <dsp:cNvPr id="0" name=""/>
        <dsp:cNvSpPr/>
      </dsp:nvSpPr>
      <dsp:spPr>
        <a:xfrm>
          <a:off x="1155422" y="3173104"/>
          <a:ext cx="1305030" cy="2487617"/>
        </a:xfrm>
        <a:custGeom>
          <a:avLst/>
          <a:gdLst/>
          <a:ahLst/>
          <a:cxnLst/>
          <a:rect l="0" t="0" r="0" b="0"/>
          <a:pathLst>
            <a:path>
              <a:moveTo>
                <a:pt x="0" y="0"/>
              </a:moveTo>
              <a:lnTo>
                <a:pt x="652515" y="0"/>
              </a:lnTo>
              <a:lnTo>
                <a:pt x="652515" y="2487617"/>
              </a:lnTo>
              <a:lnTo>
                <a:pt x="1305030" y="2487617"/>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37709" y="4346684"/>
        <a:ext cx="140457" cy="140457"/>
      </dsp:txXfrm>
    </dsp:sp>
    <dsp:sp modelId="{BE5D67CA-1C5D-4B05-957D-64E5DF06D2FE}">
      <dsp:nvSpPr>
        <dsp:cNvPr id="0" name=""/>
        <dsp:cNvSpPr/>
      </dsp:nvSpPr>
      <dsp:spPr>
        <a:xfrm>
          <a:off x="1155422" y="3173104"/>
          <a:ext cx="1305030" cy="1490669"/>
        </a:xfrm>
        <a:custGeom>
          <a:avLst/>
          <a:gdLst/>
          <a:ahLst/>
          <a:cxnLst/>
          <a:rect l="0" t="0" r="0" b="0"/>
          <a:pathLst>
            <a:path>
              <a:moveTo>
                <a:pt x="0" y="0"/>
              </a:moveTo>
              <a:lnTo>
                <a:pt x="652515" y="0"/>
              </a:lnTo>
              <a:lnTo>
                <a:pt x="652515" y="1490669"/>
              </a:lnTo>
              <a:lnTo>
                <a:pt x="1305030" y="149066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58407" y="3868908"/>
        <a:ext cx="99060" cy="99060"/>
      </dsp:txXfrm>
    </dsp:sp>
    <dsp:sp modelId="{5540FF67-DF2C-455C-AB27-3F7D685F1880}">
      <dsp:nvSpPr>
        <dsp:cNvPr id="0" name=""/>
        <dsp:cNvSpPr/>
      </dsp:nvSpPr>
      <dsp:spPr>
        <a:xfrm>
          <a:off x="1155422" y="3173104"/>
          <a:ext cx="1305030" cy="493721"/>
        </a:xfrm>
        <a:custGeom>
          <a:avLst/>
          <a:gdLst/>
          <a:ahLst/>
          <a:cxnLst/>
          <a:rect l="0" t="0" r="0" b="0"/>
          <a:pathLst>
            <a:path>
              <a:moveTo>
                <a:pt x="0" y="0"/>
              </a:moveTo>
              <a:lnTo>
                <a:pt x="652515" y="0"/>
              </a:lnTo>
              <a:lnTo>
                <a:pt x="652515" y="493721"/>
              </a:lnTo>
              <a:lnTo>
                <a:pt x="1305030" y="493721"/>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73055" y="3385082"/>
        <a:ext cx="69765" cy="69765"/>
      </dsp:txXfrm>
    </dsp:sp>
    <dsp:sp modelId="{E2AA4284-216D-477E-A176-2A366D80E45C}">
      <dsp:nvSpPr>
        <dsp:cNvPr id="0" name=""/>
        <dsp:cNvSpPr/>
      </dsp:nvSpPr>
      <dsp:spPr>
        <a:xfrm>
          <a:off x="1155422" y="2669877"/>
          <a:ext cx="1305030" cy="503226"/>
        </a:xfrm>
        <a:custGeom>
          <a:avLst/>
          <a:gdLst/>
          <a:ahLst/>
          <a:cxnLst/>
          <a:rect l="0" t="0" r="0" b="0"/>
          <a:pathLst>
            <a:path>
              <a:moveTo>
                <a:pt x="0" y="503226"/>
              </a:moveTo>
              <a:lnTo>
                <a:pt x="652515" y="503226"/>
              </a:lnTo>
              <a:lnTo>
                <a:pt x="652515" y="0"/>
              </a:lnTo>
              <a:lnTo>
                <a:pt x="130503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72970" y="2886523"/>
        <a:ext cx="69934" cy="69934"/>
      </dsp:txXfrm>
    </dsp:sp>
    <dsp:sp modelId="{53BBDA74-6218-4926-86FB-BDDD0EB10165}">
      <dsp:nvSpPr>
        <dsp:cNvPr id="0" name=""/>
        <dsp:cNvSpPr/>
      </dsp:nvSpPr>
      <dsp:spPr>
        <a:xfrm>
          <a:off x="1155422" y="1672929"/>
          <a:ext cx="1305030" cy="1500174"/>
        </a:xfrm>
        <a:custGeom>
          <a:avLst/>
          <a:gdLst/>
          <a:ahLst/>
          <a:cxnLst/>
          <a:rect l="0" t="0" r="0" b="0"/>
          <a:pathLst>
            <a:path>
              <a:moveTo>
                <a:pt x="0" y="1500174"/>
              </a:moveTo>
              <a:lnTo>
                <a:pt x="652515" y="1500174"/>
              </a:lnTo>
              <a:lnTo>
                <a:pt x="652515" y="0"/>
              </a:lnTo>
              <a:lnTo>
                <a:pt x="130503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58228" y="2373307"/>
        <a:ext cx="99418" cy="99418"/>
      </dsp:txXfrm>
    </dsp:sp>
    <dsp:sp modelId="{4A965DB5-E511-45D7-A77A-B97A0D75CB3A}">
      <dsp:nvSpPr>
        <dsp:cNvPr id="0" name=""/>
        <dsp:cNvSpPr/>
      </dsp:nvSpPr>
      <dsp:spPr>
        <a:xfrm>
          <a:off x="1155422" y="675981"/>
          <a:ext cx="1305030" cy="2497122"/>
        </a:xfrm>
        <a:custGeom>
          <a:avLst/>
          <a:gdLst/>
          <a:ahLst/>
          <a:cxnLst/>
          <a:rect l="0" t="0" r="0" b="0"/>
          <a:pathLst>
            <a:path>
              <a:moveTo>
                <a:pt x="0" y="2497122"/>
              </a:moveTo>
              <a:lnTo>
                <a:pt x="652515" y="2497122"/>
              </a:lnTo>
              <a:lnTo>
                <a:pt x="652515" y="0"/>
              </a:lnTo>
              <a:lnTo>
                <a:pt x="1305030"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1066800">
            <a:lnSpc>
              <a:spcPct val="90000"/>
            </a:lnSpc>
            <a:spcBef>
              <a:spcPct val="0"/>
            </a:spcBef>
            <a:spcAft>
              <a:spcPct val="35000"/>
            </a:spcAft>
          </a:pPr>
          <a:endParaRPr lang="ru-RU" sz="2400" b="1" kern="1200">
            <a:solidFill>
              <a:schemeClr val="tx1"/>
            </a:solidFill>
          </a:endParaRPr>
        </a:p>
      </dsp:txBody>
      <dsp:txXfrm>
        <a:off x="1737498" y="1854103"/>
        <a:ext cx="140878" cy="140878"/>
      </dsp:txXfrm>
    </dsp:sp>
    <dsp:sp modelId="{0EB3DFD3-D9C5-4F23-AC47-F42ECA4FF090}">
      <dsp:nvSpPr>
        <dsp:cNvPr id="0" name=""/>
        <dsp:cNvSpPr/>
      </dsp:nvSpPr>
      <dsp:spPr>
        <a:xfrm rot="16200000">
          <a:off x="-2585888" y="2595393"/>
          <a:ext cx="6327199" cy="1155422"/>
        </a:xfrm>
        <a:prstGeom prst="rect">
          <a:avLst/>
        </a:prstGeom>
        <a:gradFill flip="none" rotWithShape="1">
          <a:gsLst>
            <a:gs pos="91000">
              <a:schemeClr val="dk1">
                <a:tint val="50000"/>
                <a:satMod val="300000"/>
              </a:schemeClr>
            </a:gs>
            <a:gs pos="35000">
              <a:schemeClr val="dk1">
                <a:tint val="37000"/>
                <a:satMod val="300000"/>
              </a:schemeClr>
            </a:gs>
            <a:gs pos="80000">
              <a:schemeClr val="dk1">
                <a:tint val="15000"/>
                <a:satMod val="350000"/>
              </a:schemeClr>
            </a:gs>
          </a:gsLst>
          <a:path path="rect">
            <a:fillToRect l="50000" t="50000" r="50000" b="50000"/>
          </a:path>
          <a:tileRect/>
        </a:gradFill>
        <a:ln w="38100" cap="flat" cmpd="sng" algn="ctr">
          <a:solidFill>
            <a:schemeClr val="dk1"/>
          </a:solidFill>
          <a:prstDash val="solid"/>
          <a:miter lim="800000"/>
        </a:ln>
        <a:effectLst/>
        <a:scene3d>
          <a:camera prst="orthographicFront"/>
          <a:lightRig rig="threePt" dir="t"/>
        </a:scene3d>
        <a:sp3d>
          <a:bevelT prst="angle"/>
        </a:sp3d>
      </dsp:spPr>
      <dsp:style>
        <a:lnRef idx="1">
          <a:schemeClr val="dk1"/>
        </a:lnRef>
        <a:fillRef idx="2">
          <a:schemeClr val="dk1"/>
        </a:fillRef>
        <a:effectRef idx="1">
          <a:schemeClr val="dk1"/>
        </a:effectRef>
        <a:fontRef idx="minor">
          <a:schemeClr val="dk1"/>
        </a:fontRef>
      </dsp:style>
      <dsp:txBody>
        <a:bodyPr spcFirstLastPara="0" vert="horz" wrap="square" lIns="22860" tIns="22860" rIns="22860" bIns="22860" numCol="1" spcCol="1270" anchor="ctr" anchorCtr="0">
          <a:noAutofit/>
        </a:bodyPr>
        <a:lstStyle/>
        <a:p>
          <a:pPr lvl="0" algn="ctr" defTabSz="1600200">
            <a:lnSpc>
              <a:spcPct val="90000"/>
            </a:lnSpc>
            <a:spcBef>
              <a:spcPct val="0"/>
            </a:spcBef>
            <a:spcAft>
              <a:spcPct val="35000"/>
            </a:spcAft>
          </a:pPr>
          <a:r>
            <a:rPr lang="ru-RU" sz="3600" b="1" kern="1200" dirty="0" smtClean="0">
              <a:solidFill>
                <a:schemeClr val="tx1"/>
              </a:solidFill>
            </a:rPr>
            <a:t>Особенности минных полей установленных СДМ</a:t>
          </a:r>
          <a:endParaRPr lang="ru-RU" sz="3600" b="1" kern="1200" dirty="0">
            <a:solidFill>
              <a:schemeClr val="tx1"/>
            </a:solidFill>
          </a:endParaRPr>
        </a:p>
      </dsp:txBody>
      <dsp:txXfrm>
        <a:off x="-2585888" y="2595393"/>
        <a:ext cx="6327199" cy="1155422"/>
      </dsp:txXfrm>
    </dsp:sp>
    <dsp:sp modelId="{812D786D-AED3-47E6-AA82-6E8FBB440ADC}">
      <dsp:nvSpPr>
        <dsp:cNvPr id="0" name=""/>
        <dsp:cNvSpPr/>
      </dsp:nvSpPr>
      <dsp:spPr>
        <a:xfrm>
          <a:off x="2460453" y="277202"/>
          <a:ext cx="8162626" cy="797558"/>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внезапностью применения</a:t>
          </a:r>
          <a:endParaRPr lang="ru-RU" sz="2400" b="1" kern="1200" dirty="0">
            <a:solidFill>
              <a:schemeClr val="tx1"/>
            </a:solidFill>
          </a:endParaRPr>
        </a:p>
      </dsp:txBody>
      <dsp:txXfrm>
        <a:off x="2460453" y="277202"/>
        <a:ext cx="8162626" cy="797558"/>
      </dsp:txXfrm>
    </dsp:sp>
    <dsp:sp modelId="{CC59821B-D9FA-4677-856F-172DF178F008}">
      <dsp:nvSpPr>
        <dsp:cNvPr id="0" name=""/>
        <dsp:cNvSpPr/>
      </dsp:nvSpPr>
      <dsp:spPr>
        <a:xfrm>
          <a:off x="2460453" y="1274150"/>
          <a:ext cx="8162626" cy="797558"/>
        </a:xfrm>
        <a:prstGeom prst="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Воздействие на всю глубину боевого порядка</a:t>
          </a:r>
          <a:endParaRPr lang="ru-RU" sz="2400" b="1" kern="1200" dirty="0">
            <a:solidFill>
              <a:schemeClr val="tx1"/>
            </a:solidFill>
          </a:endParaRPr>
        </a:p>
      </dsp:txBody>
      <dsp:txXfrm>
        <a:off x="2460453" y="1274150"/>
        <a:ext cx="8162626" cy="797558"/>
      </dsp:txXfrm>
    </dsp:sp>
    <dsp:sp modelId="{5509205C-F291-48DC-9399-5DB889354357}">
      <dsp:nvSpPr>
        <dsp:cNvPr id="0" name=""/>
        <dsp:cNvSpPr/>
      </dsp:nvSpPr>
      <dsp:spPr>
        <a:xfrm>
          <a:off x="2460453" y="2271098"/>
          <a:ext cx="8341560" cy="79755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возможностью установки непосредственно на боевые и походные порядки войск</a:t>
          </a:r>
          <a:endParaRPr lang="ru-RU" sz="2400" b="1" kern="1200" dirty="0">
            <a:solidFill>
              <a:schemeClr val="tx1"/>
            </a:solidFill>
          </a:endParaRPr>
        </a:p>
      </dsp:txBody>
      <dsp:txXfrm>
        <a:off x="2460453" y="2271098"/>
        <a:ext cx="8341560" cy="797558"/>
      </dsp:txXfrm>
    </dsp:sp>
    <dsp:sp modelId="{57FDC60D-4881-4AF9-8802-94D7CA2F2E1B}">
      <dsp:nvSpPr>
        <dsp:cNvPr id="0" name=""/>
        <dsp:cNvSpPr/>
      </dsp:nvSpPr>
      <dsp:spPr>
        <a:xfrm>
          <a:off x="2460453" y="3268046"/>
          <a:ext cx="8341377" cy="797558"/>
        </a:xfrm>
        <a:prstGeom prst="rect">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применением мин, имеющих элементы самоликвидации и неизвлекаемости</a:t>
          </a:r>
          <a:endParaRPr lang="ru-RU" sz="2400" b="1" kern="1200" dirty="0">
            <a:solidFill>
              <a:schemeClr val="tx1"/>
            </a:solidFill>
          </a:endParaRPr>
        </a:p>
      </dsp:txBody>
      <dsp:txXfrm>
        <a:off x="2460453" y="3268046"/>
        <a:ext cx="8341377" cy="797558"/>
      </dsp:txXfrm>
    </dsp:sp>
    <dsp:sp modelId="{CE6792A5-D64F-4F18-831D-E70EA246BDA1}">
      <dsp:nvSpPr>
        <dsp:cNvPr id="0" name=""/>
        <dsp:cNvSpPr/>
      </dsp:nvSpPr>
      <dsp:spPr>
        <a:xfrm>
          <a:off x="2460453" y="4264994"/>
          <a:ext cx="8341377" cy="797558"/>
        </a:xfrm>
        <a:prstGeom prst="rect">
          <a:avLst/>
        </a:prstGeom>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минные поля имеют большую протяженность (до 200 м) и глубину (до 600 м), мины в них находятся на поверхности</a:t>
          </a:r>
          <a:endParaRPr lang="ru-RU" sz="2400" b="1" kern="1200" dirty="0">
            <a:solidFill>
              <a:schemeClr val="tx1"/>
            </a:solidFill>
          </a:endParaRPr>
        </a:p>
      </dsp:txBody>
      <dsp:txXfrm>
        <a:off x="2460453" y="4264994"/>
        <a:ext cx="8341377" cy="797558"/>
      </dsp:txXfrm>
    </dsp:sp>
    <dsp:sp modelId="{5941E386-17B4-4D26-92B1-F7F53FF58962}">
      <dsp:nvSpPr>
        <dsp:cNvPr id="0" name=""/>
        <dsp:cNvSpPr/>
      </dsp:nvSpPr>
      <dsp:spPr>
        <a:xfrm>
          <a:off x="2460453" y="5261942"/>
          <a:ext cx="8310168" cy="797558"/>
        </a:xfrm>
        <a:prstGeom prst="rect">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применяются специальные дистанционно устанавливаемые противотанковые и противопехотные мины</a:t>
          </a:r>
          <a:endParaRPr lang="ru-RU" sz="2400" b="1" kern="1200" dirty="0">
            <a:solidFill>
              <a:schemeClr val="tx1"/>
            </a:solidFill>
          </a:endParaRPr>
        </a:p>
      </dsp:txBody>
      <dsp:txXfrm>
        <a:off x="2460453" y="5261942"/>
        <a:ext cx="8310168" cy="79755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C37FD9-B156-4B79-8C65-444DCE3627A2}">
      <dsp:nvSpPr>
        <dsp:cNvPr id="0" name=""/>
        <dsp:cNvSpPr/>
      </dsp:nvSpPr>
      <dsp:spPr>
        <a:xfrm>
          <a:off x="4295935" y="3071531"/>
          <a:ext cx="4664872" cy="1686494"/>
        </a:xfrm>
        <a:prstGeom prst="ellipse">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35560" tIns="35560" rIns="35560" bIns="35560" numCol="1" spcCol="1270" anchor="ctr" anchorCtr="0">
          <a:noAutofit/>
        </a:bodyPr>
        <a:lstStyle/>
        <a:p>
          <a:pPr lvl="0" algn="ctr" defTabSz="1244600">
            <a:lnSpc>
              <a:spcPct val="90000"/>
            </a:lnSpc>
            <a:spcBef>
              <a:spcPct val="0"/>
            </a:spcBef>
            <a:spcAft>
              <a:spcPct val="35000"/>
            </a:spcAft>
          </a:pPr>
          <a:r>
            <a:rPr lang="ru-RU" sz="2800" b="1" kern="1200" dirty="0" smtClean="0">
              <a:solidFill>
                <a:schemeClr val="tx1"/>
              </a:solidFill>
            </a:rPr>
            <a:t>Мины устанавливаемые СДМ</a:t>
          </a:r>
          <a:endParaRPr lang="ru-RU" sz="2800" b="1" kern="1200" dirty="0">
            <a:solidFill>
              <a:schemeClr val="tx1"/>
            </a:solidFill>
          </a:endParaRPr>
        </a:p>
      </dsp:txBody>
      <dsp:txXfrm>
        <a:off x="4979090" y="3318512"/>
        <a:ext cx="3298562" cy="1192532"/>
      </dsp:txXfrm>
    </dsp:sp>
    <dsp:sp modelId="{7CDA2AF3-3CC3-49F1-AA20-8A0246476F20}">
      <dsp:nvSpPr>
        <dsp:cNvPr id="0" name=""/>
        <dsp:cNvSpPr/>
      </dsp:nvSpPr>
      <dsp:spPr>
        <a:xfrm rot="15656306">
          <a:off x="6071272" y="2296061"/>
          <a:ext cx="717696" cy="751301"/>
        </a:xfrm>
        <a:prstGeom prst="rightArrow">
          <a:avLst>
            <a:gd name="adj1" fmla="val 60000"/>
            <a:gd name="adj2" fmla="val 50000"/>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ru-RU" sz="3200" kern="1200"/>
        </a:p>
      </dsp:txBody>
      <dsp:txXfrm rot="10800000">
        <a:off x="6195882" y="2552632"/>
        <a:ext cx="502387" cy="450781"/>
      </dsp:txXfrm>
    </dsp:sp>
    <dsp:sp modelId="{E80D936C-587F-4BC8-BECC-6DAE16418640}">
      <dsp:nvSpPr>
        <dsp:cNvPr id="0" name=""/>
        <dsp:cNvSpPr/>
      </dsp:nvSpPr>
      <dsp:spPr>
        <a:xfrm>
          <a:off x="3375438" y="38132"/>
          <a:ext cx="5621743" cy="2209709"/>
        </a:xfrm>
        <a:prstGeom prst="ellipse">
          <a:avLst/>
        </a:prstGeom>
        <a:solidFill>
          <a:schemeClr val="accent3">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Противотанковые противоднищевые</a:t>
          </a:r>
          <a:endParaRPr lang="ru-RU" sz="2400" b="1" kern="1200" dirty="0">
            <a:solidFill>
              <a:schemeClr val="tx1"/>
            </a:solidFill>
          </a:endParaRPr>
        </a:p>
      </dsp:txBody>
      <dsp:txXfrm>
        <a:off x="4198723" y="361736"/>
        <a:ext cx="3975173" cy="1562501"/>
      </dsp:txXfrm>
    </dsp:sp>
    <dsp:sp modelId="{B8567CFE-2816-41FA-97A3-8A1DE139686B}">
      <dsp:nvSpPr>
        <dsp:cNvPr id="0" name=""/>
        <dsp:cNvSpPr/>
      </dsp:nvSpPr>
      <dsp:spPr>
        <a:xfrm rot="4919195">
          <a:off x="6985222" y="4581501"/>
          <a:ext cx="389742" cy="724141"/>
        </a:xfrm>
        <a:prstGeom prst="rightArrow">
          <a:avLst>
            <a:gd name="adj1" fmla="val 60000"/>
            <a:gd name="adj2" fmla="val 50000"/>
          </a:avLst>
        </a:prstGeom>
        <a:solidFill>
          <a:schemeClr val="accent3">
            <a:hueOff val="-568678"/>
            <a:satOff val="-2344"/>
            <a:lumOff val="-491"/>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377950">
            <a:lnSpc>
              <a:spcPct val="90000"/>
            </a:lnSpc>
            <a:spcBef>
              <a:spcPct val="0"/>
            </a:spcBef>
            <a:spcAft>
              <a:spcPct val="35000"/>
            </a:spcAft>
          </a:pPr>
          <a:endParaRPr lang="ru-RU" sz="3100" kern="1200"/>
        </a:p>
      </dsp:txBody>
      <dsp:txXfrm>
        <a:off x="7035534" y="4668438"/>
        <a:ext cx="272819" cy="434485"/>
      </dsp:txXfrm>
    </dsp:sp>
    <dsp:sp modelId="{9AD425BA-F2D7-4512-A881-74C8AAF10EFF}">
      <dsp:nvSpPr>
        <dsp:cNvPr id="0" name=""/>
        <dsp:cNvSpPr/>
      </dsp:nvSpPr>
      <dsp:spPr>
        <a:xfrm>
          <a:off x="6609696" y="4876429"/>
          <a:ext cx="5555584" cy="1752454"/>
        </a:xfrm>
        <a:prstGeom prst="ellipse">
          <a:avLst/>
        </a:prstGeom>
        <a:solidFill>
          <a:schemeClr val="accent6"/>
        </a:solidFill>
        <a:ln w="19050" cap="flat" cmpd="sng" algn="ctr">
          <a:solidFill>
            <a:schemeClr val="lt1"/>
          </a:solidFill>
          <a:prstDash val="solid"/>
          <a:miter lim="800000"/>
        </a:ln>
        <a:effectLst/>
        <a:scene3d>
          <a:camera prst="orthographicFront">
            <a:rot lat="0" lon="0" rev="0"/>
          </a:camera>
          <a:lightRig rig="contrasting" dir="t">
            <a:rot lat="0" lon="0" rev="1200000"/>
          </a:lightRig>
        </a:scene3d>
        <a:sp3d/>
      </dsp:spPr>
      <dsp:style>
        <a:lnRef idx="3">
          <a:schemeClr val="lt1"/>
        </a:lnRef>
        <a:fillRef idx="1">
          <a:schemeClr val="accent6"/>
        </a:fillRef>
        <a:effectRef idx="1">
          <a:schemeClr val="accent6"/>
        </a:effectRef>
        <a:fontRef idx="minor">
          <a:schemeClr val="lt1"/>
        </a:fontRef>
      </dsp:style>
      <dsp:txBody>
        <a:bodyPr spcFirstLastPara="0" vert="horz" wrap="square" lIns="30480" tIns="30480" rIns="30480" bIns="3048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rPr>
            <a:t>Противопехотные фугасные</a:t>
          </a:r>
          <a:endParaRPr lang="ru-RU" sz="2400" b="1" kern="1200" dirty="0">
            <a:solidFill>
              <a:schemeClr val="tx1"/>
            </a:solidFill>
          </a:endParaRPr>
        </a:p>
      </dsp:txBody>
      <dsp:txXfrm>
        <a:off x="7423292" y="5133070"/>
        <a:ext cx="3928392" cy="1239172"/>
      </dsp:txXfrm>
    </dsp:sp>
    <dsp:sp modelId="{ADD8DC5F-86BA-4642-A158-9B6AB3B1F0D6}">
      <dsp:nvSpPr>
        <dsp:cNvPr id="0" name=""/>
        <dsp:cNvSpPr/>
      </dsp:nvSpPr>
      <dsp:spPr>
        <a:xfrm rot="10642345">
          <a:off x="3707522" y="3661490"/>
          <a:ext cx="509082" cy="751301"/>
        </a:xfrm>
        <a:prstGeom prst="rightArrow">
          <a:avLst>
            <a:gd name="adj1" fmla="val 60000"/>
            <a:gd name="adj2" fmla="val 50000"/>
          </a:avLst>
        </a:prstGeom>
        <a:solidFill>
          <a:schemeClr val="accent3">
            <a:hueOff val="-1137357"/>
            <a:satOff val="-4689"/>
            <a:lumOff val="-983"/>
            <a:alphaOff val="0"/>
          </a:schemeClr>
        </a:solidFill>
        <a:ln>
          <a:noFill/>
        </a:ln>
        <a:effectLst/>
        <a:scene3d>
          <a:camera prst="orthographicFront">
            <a:rot lat="0" lon="0" rev="0"/>
          </a:camera>
          <a:lightRig rig="contrasting" dir="t">
            <a:rot lat="0" lon="0" rev="1200000"/>
          </a:lightRig>
        </a:scene3d>
        <a:sp3d z="-182000" contourW="19050" prstMaterial="metal">
          <a:bevelT w="88900" h="203200"/>
          <a:bevelB w="165100" h="254000"/>
        </a:sp3d>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422400">
            <a:lnSpc>
              <a:spcPct val="90000"/>
            </a:lnSpc>
            <a:spcBef>
              <a:spcPct val="0"/>
            </a:spcBef>
            <a:spcAft>
              <a:spcPct val="35000"/>
            </a:spcAft>
          </a:pPr>
          <a:endParaRPr lang="ru-RU" sz="3200" kern="1200"/>
        </a:p>
      </dsp:txBody>
      <dsp:txXfrm rot="10800000">
        <a:off x="3860167" y="3808249"/>
        <a:ext cx="356357" cy="450781"/>
      </dsp:txXfrm>
    </dsp:sp>
    <dsp:sp modelId="{2201CC44-BE52-44FA-997C-6F63BDCD9A2F}">
      <dsp:nvSpPr>
        <dsp:cNvPr id="0" name=""/>
        <dsp:cNvSpPr/>
      </dsp:nvSpPr>
      <dsp:spPr>
        <a:xfrm>
          <a:off x="0" y="2836157"/>
          <a:ext cx="3591418" cy="2600805"/>
        </a:xfrm>
        <a:prstGeom prst="ellipse">
          <a:avLst/>
        </a:prstGeom>
        <a:solidFill>
          <a:schemeClr val="accent3">
            <a:hueOff val="-1137357"/>
            <a:satOff val="-4689"/>
            <a:lumOff val="-983"/>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26670" tIns="26670" rIns="26670" bIns="26670" numCol="1" spcCol="1270" anchor="ctr" anchorCtr="0">
          <a:noAutofit/>
        </a:bodyPr>
        <a:lstStyle/>
        <a:p>
          <a:pPr lvl="0" algn="ctr" defTabSz="933450">
            <a:lnSpc>
              <a:spcPct val="90000"/>
            </a:lnSpc>
            <a:spcBef>
              <a:spcPct val="0"/>
            </a:spcBef>
            <a:spcAft>
              <a:spcPct val="35000"/>
            </a:spcAft>
          </a:pPr>
          <a:r>
            <a:rPr lang="ru-RU" sz="2100" b="1" kern="1200" dirty="0" smtClean="0">
              <a:solidFill>
                <a:schemeClr val="tx1"/>
              </a:solidFill>
            </a:rPr>
            <a:t>Противопехотные осколочные</a:t>
          </a:r>
          <a:endParaRPr lang="ru-RU" sz="2100" b="1" kern="1200" dirty="0">
            <a:solidFill>
              <a:schemeClr val="tx1"/>
            </a:solidFill>
          </a:endParaRPr>
        </a:p>
      </dsp:txBody>
      <dsp:txXfrm>
        <a:off x="525951" y="3217036"/>
        <a:ext cx="2539516" cy="183904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490385-9FE7-4F8F-A49B-8F45EC81874F}">
      <dsp:nvSpPr>
        <dsp:cNvPr id="0" name=""/>
        <dsp:cNvSpPr/>
      </dsp:nvSpPr>
      <dsp:spPr>
        <a:xfrm>
          <a:off x="310433" y="4486296"/>
          <a:ext cx="1700669" cy="1020401"/>
        </a:xfrm>
        <a:prstGeom prst="rect">
          <a:avLst/>
        </a:prstGeom>
        <a:solidFill>
          <a:schemeClr val="accent4">
            <a:lumMod val="60000"/>
            <a:lumOff val="4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rPr>
            <a:t>М90</a:t>
          </a:r>
          <a:endParaRPr lang="ru-RU" sz="2000" b="1" kern="1200" dirty="0">
            <a:solidFill>
              <a:schemeClr val="tx1"/>
            </a:solidFill>
          </a:endParaRPr>
        </a:p>
      </dsp:txBody>
      <dsp:txXfrm>
        <a:off x="310433" y="4486296"/>
        <a:ext cx="1700669" cy="1020401"/>
      </dsp:txXfrm>
    </dsp:sp>
    <dsp:sp modelId="{B900149F-DF61-402C-A5A0-84AB8657A5C8}">
      <dsp:nvSpPr>
        <dsp:cNvPr id="0" name=""/>
        <dsp:cNvSpPr/>
      </dsp:nvSpPr>
      <dsp:spPr>
        <a:xfrm>
          <a:off x="1345104" y="1142997"/>
          <a:ext cx="1700669" cy="1020401"/>
        </a:xfrm>
        <a:prstGeom prst="rect">
          <a:avLst/>
        </a:prstGeom>
        <a:solidFill>
          <a:schemeClr val="accent4">
            <a:lumMod val="60000"/>
            <a:lumOff val="4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rPr>
            <a:t>М72</a:t>
          </a:r>
          <a:endParaRPr lang="ru-RU" sz="2000" b="1" kern="1200" dirty="0">
            <a:solidFill>
              <a:schemeClr val="tx1"/>
            </a:solidFill>
          </a:endParaRPr>
        </a:p>
      </dsp:txBody>
      <dsp:txXfrm>
        <a:off x="1345104" y="1142997"/>
        <a:ext cx="1700669" cy="1020401"/>
      </dsp:txXfrm>
    </dsp:sp>
    <dsp:sp modelId="{EBE2E0DE-195B-4AD7-BF4C-DA9F1ACA1A9F}">
      <dsp:nvSpPr>
        <dsp:cNvPr id="0" name=""/>
        <dsp:cNvSpPr/>
      </dsp:nvSpPr>
      <dsp:spPr>
        <a:xfrm>
          <a:off x="130655" y="1785949"/>
          <a:ext cx="1700669" cy="1020401"/>
        </a:xfrm>
        <a:prstGeom prst="rect">
          <a:avLst/>
        </a:prstGeom>
        <a:solidFill>
          <a:schemeClr val="accent4">
            <a:lumMod val="60000"/>
            <a:lumOff val="4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rPr>
            <a:t>М67</a:t>
          </a:r>
          <a:endParaRPr lang="ru-RU" sz="2000" b="1" kern="1200" dirty="0">
            <a:solidFill>
              <a:schemeClr val="tx1"/>
            </a:solidFill>
          </a:endParaRPr>
        </a:p>
      </dsp:txBody>
      <dsp:txXfrm>
        <a:off x="130655" y="1785949"/>
        <a:ext cx="1700669" cy="1020401"/>
      </dsp:txXfrm>
    </dsp:sp>
    <dsp:sp modelId="{22FE099B-253C-44F7-814F-F45E01E515E8}">
      <dsp:nvSpPr>
        <dsp:cNvPr id="0" name=""/>
        <dsp:cNvSpPr/>
      </dsp:nvSpPr>
      <dsp:spPr>
        <a:xfrm>
          <a:off x="130655" y="357179"/>
          <a:ext cx="1700669" cy="1020401"/>
        </a:xfrm>
        <a:prstGeom prst="rect">
          <a:avLst/>
        </a:prstGeom>
        <a:solidFill>
          <a:schemeClr val="accent4">
            <a:lumMod val="60000"/>
            <a:lumOff val="4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solidFill>
                <a:schemeClr val="tx1"/>
              </a:solidFill>
            </a:rPr>
            <a:t>М77</a:t>
          </a:r>
          <a:endParaRPr lang="ru-RU" sz="2000" b="1" kern="1200" dirty="0">
            <a:solidFill>
              <a:schemeClr val="tx1"/>
            </a:solidFill>
          </a:endParaRPr>
        </a:p>
      </dsp:txBody>
      <dsp:txXfrm>
        <a:off x="130655" y="357179"/>
        <a:ext cx="1700669" cy="1020401"/>
      </dsp:txXfrm>
    </dsp:sp>
    <dsp:sp modelId="{D880E627-2D3A-4210-8C7B-21C680FE18C6}">
      <dsp:nvSpPr>
        <dsp:cNvPr id="0" name=""/>
        <dsp:cNvSpPr/>
      </dsp:nvSpPr>
      <dsp:spPr>
        <a:xfrm>
          <a:off x="1775350" y="4766075"/>
          <a:ext cx="1700669" cy="1020401"/>
        </a:xfrm>
        <a:prstGeom prst="rect">
          <a:avLst/>
        </a:prstGeom>
        <a:solidFill>
          <a:schemeClr val="accent4">
            <a:lumMod val="60000"/>
            <a:lumOff val="40000"/>
          </a:schemeClr>
        </a:solidFill>
        <a:ln w="12700" cap="flat" cmpd="sng" algn="ctr">
          <a:solidFill>
            <a:schemeClr val="accent4">
              <a:lumMod val="75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n-US" sz="2000" b="1" kern="1200" dirty="0" smtClean="0">
              <a:solidFill>
                <a:schemeClr val="tx1"/>
              </a:solidFill>
            </a:rPr>
            <a:t>BLU</a:t>
          </a:r>
          <a:r>
            <a:rPr lang="ru-RU" sz="2000" b="1" kern="1200" dirty="0" smtClean="0">
              <a:solidFill>
                <a:schemeClr val="tx1"/>
              </a:solidFill>
            </a:rPr>
            <a:t>-92/</a:t>
          </a:r>
          <a:r>
            <a:rPr lang="en-US" sz="2000" b="1" kern="1200" dirty="0" smtClean="0">
              <a:solidFill>
                <a:schemeClr val="tx1"/>
              </a:solidFill>
            </a:rPr>
            <a:t>B </a:t>
          </a:r>
          <a:endParaRPr lang="ru-RU" sz="2000" b="1" kern="1200" dirty="0">
            <a:solidFill>
              <a:schemeClr val="tx1"/>
            </a:solidFill>
          </a:endParaRPr>
        </a:p>
      </dsp:txBody>
      <dsp:txXfrm>
        <a:off x="1775350" y="4766075"/>
        <a:ext cx="1700669" cy="1020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1589-16C3-459E-98CC-A09F18770ABE}">
      <dsp:nvSpPr>
        <dsp:cNvPr id="0" name=""/>
        <dsp:cNvSpPr/>
      </dsp:nvSpPr>
      <dsp:spPr>
        <a:xfrm>
          <a:off x="6488462" y="938412"/>
          <a:ext cx="3269844" cy="547242"/>
        </a:xfrm>
        <a:custGeom>
          <a:avLst/>
          <a:gdLst/>
          <a:ahLst/>
          <a:cxnLst/>
          <a:rect l="0" t="0" r="0" b="0"/>
          <a:pathLst>
            <a:path>
              <a:moveTo>
                <a:pt x="0" y="0"/>
              </a:moveTo>
              <a:lnTo>
                <a:pt x="0" y="297086"/>
              </a:lnTo>
              <a:lnTo>
                <a:pt x="3269844" y="297086"/>
              </a:lnTo>
              <a:lnTo>
                <a:pt x="3269844" y="547242"/>
              </a:lnTo>
            </a:path>
          </a:pathLst>
        </a:custGeom>
        <a:noFill/>
        <a:ln w="127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DE23FE06-F9C6-4417-8543-598CA6CC65D8}">
      <dsp:nvSpPr>
        <dsp:cNvPr id="0" name=""/>
        <dsp:cNvSpPr/>
      </dsp:nvSpPr>
      <dsp:spPr>
        <a:xfrm>
          <a:off x="5720199" y="3273330"/>
          <a:ext cx="91440" cy="620203"/>
        </a:xfrm>
        <a:custGeom>
          <a:avLst/>
          <a:gdLst/>
          <a:ahLst/>
          <a:cxnLst/>
          <a:rect l="0" t="0" r="0" b="0"/>
          <a:pathLst>
            <a:path>
              <a:moveTo>
                <a:pt x="45720" y="0"/>
              </a:moveTo>
              <a:lnTo>
                <a:pt x="45720" y="370047"/>
              </a:lnTo>
              <a:lnTo>
                <a:pt x="111959" y="370047"/>
              </a:lnTo>
              <a:lnTo>
                <a:pt x="111959" y="620203"/>
              </a:lnTo>
            </a:path>
          </a:pathLst>
        </a:custGeom>
        <a:noFill/>
        <a:ln w="127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C5F75F4-2BDB-4980-9DD5-840D9070B7B6}">
      <dsp:nvSpPr>
        <dsp:cNvPr id="0" name=""/>
        <dsp:cNvSpPr/>
      </dsp:nvSpPr>
      <dsp:spPr>
        <a:xfrm>
          <a:off x="5765919" y="938412"/>
          <a:ext cx="722542" cy="620203"/>
        </a:xfrm>
        <a:custGeom>
          <a:avLst/>
          <a:gdLst/>
          <a:ahLst/>
          <a:cxnLst/>
          <a:rect l="0" t="0" r="0" b="0"/>
          <a:pathLst>
            <a:path>
              <a:moveTo>
                <a:pt x="722542" y="0"/>
              </a:moveTo>
              <a:lnTo>
                <a:pt x="722542" y="370047"/>
              </a:lnTo>
              <a:lnTo>
                <a:pt x="0" y="370047"/>
              </a:lnTo>
              <a:lnTo>
                <a:pt x="0" y="620203"/>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D322B90B-BFEA-402C-AC62-C7B81586D4C1}">
      <dsp:nvSpPr>
        <dsp:cNvPr id="0" name=""/>
        <dsp:cNvSpPr/>
      </dsp:nvSpPr>
      <dsp:spPr>
        <a:xfrm>
          <a:off x="1752158" y="938412"/>
          <a:ext cx="4736303" cy="547242"/>
        </a:xfrm>
        <a:custGeom>
          <a:avLst/>
          <a:gdLst/>
          <a:ahLst/>
          <a:cxnLst/>
          <a:rect l="0" t="0" r="0" b="0"/>
          <a:pathLst>
            <a:path>
              <a:moveTo>
                <a:pt x="4736303" y="0"/>
              </a:moveTo>
              <a:lnTo>
                <a:pt x="4736303" y="297086"/>
              </a:lnTo>
              <a:lnTo>
                <a:pt x="0" y="297086"/>
              </a:lnTo>
              <a:lnTo>
                <a:pt x="0" y="547242"/>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E90466-1F33-4943-8B4D-9EA7B9530DEB}">
      <dsp:nvSpPr>
        <dsp:cNvPr id="0" name=""/>
        <dsp:cNvSpPr/>
      </dsp:nvSpPr>
      <dsp:spPr>
        <a:xfrm flipV="1">
          <a:off x="3898852" y="497284"/>
          <a:ext cx="5179219" cy="441127"/>
        </a:xfrm>
        <a:prstGeom prst="roundRect">
          <a:avLst>
            <a:gd name="adj" fmla="val 1000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sp>
    <dsp:sp modelId="{4AF739DC-976B-4FCC-B70B-5F5F4675BDAF}">
      <dsp:nvSpPr>
        <dsp:cNvPr id="0" name=""/>
        <dsp:cNvSpPr/>
      </dsp:nvSpPr>
      <dsp:spPr>
        <a:xfrm flipV="1">
          <a:off x="4198889" y="782320"/>
          <a:ext cx="5179219" cy="441127"/>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ru-RU" sz="3600" kern="1200" dirty="0" smtClean="0"/>
            <a:t>Минно-взрывные заграждения</a:t>
          </a:r>
          <a:endParaRPr lang="ru-RU" sz="3600" kern="1200" dirty="0"/>
        </a:p>
      </dsp:txBody>
      <dsp:txXfrm rot="10800000">
        <a:off x="4211809" y="795240"/>
        <a:ext cx="5153379" cy="415287"/>
      </dsp:txXfrm>
    </dsp:sp>
    <dsp:sp modelId="{74AD9C90-A04F-4E05-9588-5CAF59435B3A}">
      <dsp:nvSpPr>
        <dsp:cNvPr id="0" name=""/>
        <dsp:cNvSpPr/>
      </dsp:nvSpPr>
      <dsp:spPr>
        <a:xfrm>
          <a:off x="-35194" y="1485655"/>
          <a:ext cx="3574706" cy="1714714"/>
        </a:xfrm>
        <a:prstGeom prst="roundRect">
          <a:avLst>
            <a:gd name="adj" fmla="val 10000"/>
          </a:avLst>
        </a:prstGeom>
        <a:solidFill>
          <a:schemeClr val="accent3"/>
        </a:solidFill>
        <a:ln>
          <a:noFill/>
        </a:ln>
        <a:effectLst/>
      </dsp:spPr>
      <dsp:style>
        <a:lnRef idx="0">
          <a:scrgbClr r="0" g="0" b="0"/>
        </a:lnRef>
        <a:fillRef idx="0">
          <a:scrgbClr r="0" g="0" b="0"/>
        </a:fillRef>
        <a:effectRef idx="0">
          <a:scrgbClr r="0" g="0" b="0"/>
        </a:effectRef>
        <a:fontRef idx="minor">
          <a:schemeClr val="lt1"/>
        </a:fontRef>
      </dsp:style>
    </dsp:sp>
    <dsp:sp modelId="{032FA660-8A3F-47F7-885A-7B206265ECC1}">
      <dsp:nvSpPr>
        <dsp:cNvPr id="0" name=""/>
        <dsp:cNvSpPr/>
      </dsp:nvSpPr>
      <dsp:spPr>
        <a:xfrm>
          <a:off x="264843" y="1770690"/>
          <a:ext cx="3574706" cy="1714714"/>
        </a:xfrm>
        <a:prstGeom prst="roundRect">
          <a:avLst>
            <a:gd name="adj" fmla="val 1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t>противотанковые</a:t>
          </a:r>
          <a:endParaRPr lang="ru-RU" sz="2800" kern="1200" dirty="0"/>
        </a:p>
      </dsp:txBody>
      <dsp:txXfrm>
        <a:off x="315065" y="1820912"/>
        <a:ext cx="3474262" cy="1614270"/>
      </dsp:txXfrm>
    </dsp:sp>
    <dsp:sp modelId="{2EA6CEC8-CA44-446D-B2AC-BCF41B0AD782}">
      <dsp:nvSpPr>
        <dsp:cNvPr id="0" name=""/>
        <dsp:cNvSpPr/>
      </dsp:nvSpPr>
      <dsp:spPr>
        <a:xfrm>
          <a:off x="4197455" y="1558616"/>
          <a:ext cx="3136927" cy="1714714"/>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sp>
    <dsp:sp modelId="{40D470E7-5E9C-4233-BEA5-7002BF79B507}">
      <dsp:nvSpPr>
        <dsp:cNvPr id="0" name=""/>
        <dsp:cNvSpPr/>
      </dsp:nvSpPr>
      <dsp:spPr>
        <a:xfrm>
          <a:off x="4497492" y="1843651"/>
          <a:ext cx="3136927" cy="1714714"/>
        </a:xfrm>
        <a:prstGeom prst="roundRect">
          <a:avLst>
            <a:gd name="adj" fmla="val 1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t>противопехотные</a:t>
          </a:r>
          <a:endParaRPr lang="ru-RU" sz="2800" kern="1200" dirty="0"/>
        </a:p>
      </dsp:txBody>
      <dsp:txXfrm>
        <a:off x="4547714" y="1893873"/>
        <a:ext cx="3036483" cy="1614270"/>
      </dsp:txXfrm>
    </dsp:sp>
    <dsp:sp modelId="{8BA3232B-06AF-4D00-B514-DF37FCF0E6B4}">
      <dsp:nvSpPr>
        <dsp:cNvPr id="0" name=""/>
        <dsp:cNvSpPr/>
      </dsp:nvSpPr>
      <dsp:spPr>
        <a:xfrm>
          <a:off x="-41318" y="3893534"/>
          <a:ext cx="11746953" cy="1714714"/>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sp>
    <dsp:sp modelId="{F5B8FA50-6754-46CD-A5A8-B792DEFCF04C}">
      <dsp:nvSpPr>
        <dsp:cNvPr id="0" name=""/>
        <dsp:cNvSpPr/>
      </dsp:nvSpPr>
      <dsp:spPr>
        <a:xfrm>
          <a:off x="258719" y="4178569"/>
          <a:ext cx="11746953" cy="1714714"/>
        </a:xfrm>
        <a:prstGeom prst="roundRect">
          <a:avLst>
            <a:gd name="adj" fmla="val 10000"/>
          </a:avLst>
        </a:prstGeom>
        <a:gradFill rotWithShape="1">
          <a:gsLst>
            <a:gs pos="0">
              <a:schemeClr val="accent4">
                <a:lumMod val="110000"/>
                <a:satMod val="105000"/>
                <a:tint val="67000"/>
              </a:schemeClr>
            </a:gs>
            <a:gs pos="50000">
              <a:schemeClr val="accent4">
                <a:lumMod val="105000"/>
                <a:satMod val="103000"/>
                <a:tint val="73000"/>
              </a:schemeClr>
            </a:gs>
            <a:gs pos="100000">
              <a:schemeClr val="accent4">
                <a:lumMod val="105000"/>
                <a:satMod val="109000"/>
                <a:tint val="81000"/>
              </a:schemeClr>
            </a:gs>
          </a:gsLst>
          <a:lin ang="5400000" scaled="0"/>
        </a:gradFill>
        <a:ln w="6350" cap="flat" cmpd="sng" algn="ctr">
          <a:solidFill>
            <a:schemeClr val="accent4"/>
          </a:solidFill>
          <a:prstDash val="solid"/>
          <a:miter lim="800000"/>
        </a:ln>
        <a:effectLst/>
      </dsp:spPr>
      <dsp:style>
        <a:lnRef idx="1">
          <a:schemeClr val="accent4"/>
        </a:lnRef>
        <a:fillRef idx="2">
          <a:schemeClr val="accent4"/>
        </a:fillRef>
        <a:effectRef idx="1">
          <a:schemeClr val="accent4"/>
        </a:effectRef>
        <a:fontRef idx="minor">
          <a:schemeClr val="dk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kern="1200" dirty="0" smtClean="0"/>
            <a:t>Для их устройства применяются противотанковые, противопехотные, противодесантные и речные мины, фугасы и специальные мины, предназначенные для минирования сооружений и дорог, химические и огневые мины и фугасы</a:t>
          </a:r>
          <a:endParaRPr lang="ru-RU" sz="2400" kern="1200" dirty="0"/>
        </a:p>
      </dsp:txBody>
      <dsp:txXfrm>
        <a:off x="308941" y="4228791"/>
        <a:ext cx="11646509" cy="1614270"/>
      </dsp:txXfrm>
    </dsp:sp>
    <dsp:sp modelId="{050203F8-866E-49DD-8F3D-9BF5503FF741}">
      <dsp:nvSpPr>
        <dsp:cNvPr id="0" name=""/>
        <dsp:cNvSpPr/>
      </dsp:nvSpPr>
      <dsp:spPr>
        <a:xfrm>
          <a:off x="7839001" y="1485655"/>
          <a:ext cx="3838610" cy="1714714"/>
        </a:xfrm>
        <a:prstGeom prst="roundRect">
          <a:avLst>
            <a:gd name="adj" fmla="val 10000"/>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sp>
    <dsp:sp modelId="{63669C24-8F94-491D-A725-DD0DDECE594F}">
      <dsp:nvSpPr>
        <dsp:cNvPr id="0" name=""/>
        <dsp:cNvSpPr/>
      </dsp:nvSpPr>
      <dsp:spPr>
        <a:xfrm>
          <a:off x="8139038" y="1770690"/>
          <a:ext cx="3838610" cy="1714714"/>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kern="1200" dirty="0" smtClean="0"/>
            <a:t>смешанные</a:t>
          </a:r>
          <a:endParaRPr lang="ru-RU" sz="2800" kern="1200" dirty="0"/>
        </a:p>
      </dsp:txBody>
      <dsp:txXfrm>
        <a:off x="8189260" y="1820912"/>
        <a:ext cx="3738166" cy="161427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62B1589-16C3-459E-98CC-A09F18770ABE}">
      <dsp:nvSpPr>
        <dsp:cNvPr id="0" name=""/>
        <dsp:cNvSpPr/>
      </dsp:nvSpPr>
      <dsp:spPr>
        <a:xfrm>
          <a:off x="6557129" y="2940401"/>
          <a:ext cx="3503384" cy="429535"/>
        </a:xfrm>
        <a:custGeom>
          <a:avLst/>
          <a:gdLst/>
          <a:ahLst/>
          <a:cxnLst/>
          <a:rect l="0" t="0" r="0" b="0"/>
          <a:pathLst>
            <a:path>
              <a:moveTo>
                <a:pt x="0" y="0"/>
              </a:moveTo>
              <a:lnTo>
                <a:pt x="0" y="168125"/>
              </a:lnTo>
              <a:lnTo>
                <a:pt x="3503384" y="168125"/>
              </a:lnTo>
              <a:lnTo>
                <a:pt x="3503384" y="429535"/>
              </a:lnTo>
            </a:path>
          </a:pathLst>
        </a:custGeom>
        <a:noFill/>
        <a:ln w="127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9C5F75F4-2BDB-4980-9DD5-840D9070B7B6}">
      <dsp:nvSpPr>
        <dsp:cNvPr id="0" name=""/>
        <dsp:cNvSpPr/>
      </dsp:nvSpPr>
      <dsp:spPr>
        <a:xfrm>
          <a:off x="5888512" y="2940401"/>
          <a:ext cx="668616" cy="505779"/>
        </a:xfrm>
        <a:custGeom>
          <a:avLst/>
          <a:gdLst/>
          <a:ahLst/>
          <a:cxnLst/>
          <a:rect l="0" t="0" r="0" b="0"/>
          <a:pathLst>
            <a:path>
              <a:moveTo>
                <a:pt x="668616" y="0"/>
              </a:moveTo>
              <a:lnTo>
                <a:pt x="668616" y="244368"/>
              </a:lnTo>
              <a:lnTo>
                <a:pt x="0" y="244368"/>
              </a:lnTo>
              <a:lnTo>
                <a:pt x="0" y="505779"/>
              </a:lnTo>
            </a:path>
          </a:pathLst>
        </a:custGeom>
        <a:noFill/>
        <a:ln w="1270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D322B90B-BFEA-402C-AC62-C7B81586D4C1}">
      <dsp:nvSpPr>
        <dsp:cNvPr id="0" name=""/>
        <dsp:cNvSpPr/>
      </dsp:nvSpPr>
      <dsp:spPr>
        <a:xfrm>
          <a:off x="1858293" y="2940401"/>
          <a:ext cx="4698835" cy="405255"/>
        </a:xfrm>
        <a:custGeom>
          <a:avLst/>
          <a:gdLst/>
          <a:ahLst/>
          <a:cxnLst/>
          <a:rect l="0" t="0" r="0" b="0"/>
          <a:pathLst>
            <a:path>
              <a:moveTo>
                <a:pt x="4698835" y="0"/>
              </a:moveTo>
              <a:lnTo>
                <a:pt x="4698835" y="143845"/>
              </a:lnTo>
              <a:lnTo>
                <a:pt x="0" y="143845"/>
              </a:lnTo>
              <a:lnTo>
                <a:pt x="0" y="405255"/>
              </a:lnTo>
            </a:path>
          </a:pathLst>
        </a:custGeom>
        <a:noFill/>
        <a:ln w="127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F4E90466-1F33-4943-8B4D-9EA7B9530DEB}">
      <dsp:nvSpPr>
        <dsp:cNvPr id="0" name=""/>
        <dsp:cNvSpPr/>
      </dsp:nvSpPr>
      <dsp:spPr>
        <a:xfrm>
          <a:off x="3851014" y="1148543"/>
          <a:ext cx="5412228" cy="1791857"/>
        </a:xfrm>
        <a:prstGeom prst="roundRect">
          <a:avLst>
            <a:gd name="adj" fmla="val 10000"/>
          </a:avLst>
        </a:prstGeom>
        <a:solidFill>
          <a:schemeClr val="accent2"/>
        </a:solidFill>
        <a:ln>
          <a:noFill/>
        </a:ln>
        <a:effectLst/>
      </dsp:spPr>
      <dsp:style>
        <a:lnRef idx="0">
          <a:scrgbClr r="0" g="0" b="0"/>
        </a:lnRef>
        <a:fillRef idx="0">
          <a:scrgbClr r="0" g="0" b="0"/>
        </a:fillRef>
        <a:effectRef idx="0">
          <a:scrgbClr r="0" g="0" b="0"/>
        </a:effectRef>
        <a:fontRef idx="minor">
          <a:schemeClr val="lt1"/>
        </a:fontRef>
      </dsp:style>
    </dsp:sp>
    <dsp:sp modelId="{4AF739DC-976B-4FCC-B70B-5F5F4675BDAF}">
      <dsp:nvSpPr>
        <dsp:cNvPr id="0" name=""/>
        <dsp:cNvSpPr/>
      </dsp:nvSpPr>
      <dsp:spPr>
        <a:xfrm>
          <a:off x="4164550" y="1446402"/>
          <a:ext cx="5412228" cy="1791857"/>
        </a:xfrm>
        <a:prstGeom prst="roundRect">
          <a:avLst>
            <a:gd name="adj" fmla="val 10000"/>
          </a:avLst>
        </a:prstGeom>
        <a:gradFill flip="none" rotWithShape="1">
          <a:gsLst>
            <a:gs pos="91000">
              <a:schemeClr val="accent2">
                <a:lumMod val="67000"/>
              </a:schemeClr>
            </a:gs>
            <a:gs pos="48000">
              <a:schemeClr val="accent2">
                <a:lumMod val="97000"/>
                <a:lumOff val="3000"/>
              </a:schemeClr>
            </a:gs>
            <a:gs pos="80000">
              <a:schemeClr val="accent2">
                <a:lumMod val="60000"/>
                <a:lumOff val="40000"/>
              </a:schemeClr>
            </a:gs>
          </a:gsLst>
          <a:path path="rect">
            <a:fillToRect l="50000" t="50000" r="50000" b="50000"/>
          </a:path>
          <a:tileRect/>
        </a:gradFill>
        <a:ln w="38100">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ctr" defTabSz="1600200">
            <a:lnSpc>
              <a:spcPct val="90000"/>
            </a:lnSpc>
            <a:spcBef>
              <a:spcPct val="0"/>
            </a:spcBef>
            <a:spcAft>
              <a:spcPct val="35000"/>
            </a:spcAft>
          </a:pPr>
          <a:r>
            <a:rPr lang="ru-RU" sz="3600" b="1" kern="1200" dirty="0" smtClean="0"/>
            <a:t>Способы проделывания проходов</a:t>
          </a:r>
          <a:endParaRPr lang="ru-RU" sz="3600" b="1" kern="1200" dirty="0"/>
        </a:p>
      </dsp:txBody>
      <dsp:txXfrm>
        <a:off x="4217032" y="1498884"/>
        <a:ext cx="5307264" cy="1686893"/>
      </dsp:txXfrm>
    </dsp:sp>
    <dsp:sp modelId="{74AD9C90-A04F-4E05-9588-5CAF59435B3A}">
      <dsp:nvSpPr>
        <dsp:cNvPr id="0" name=""/>
        <dsp:cNvSpPr/>
      </dsp:nvSpPr>
      <dsp:spPr>
        <a:xfrm>
          <a:off x="-9471" y="3345657"/>
          <a:ext cx="3735529" cy="1791857"/>
        </a:xfrm>
        <a:prstGeom prst="roundRect">
          <a:avLst>
            <a:gd name="adj" fmla="val 10000"/>
          </a:avLst>
        </a:prstGeom>
        <a:solidFill>
          <a:schemeClr val="accent3"/>
        </a:solidFill>
        <a:ln>
          <a:noFill/>
        </a:ln>
        <a:effectLst/>
      </dsp:spPr>
      <dsp:style>
        <a:lnRef idx="0">
          <a:scrgbClr r="0" g="0" b="0"/>
        </a:lnRef>
        <a:fillRef idx="0">
          <a:scrgbClr r="0" g="0" b="0"/>
        </a:fillRef>
        <a:effectRef idx="0">
          <a:scrgbClr r="0" g="0" b="0"/>
        </a:effectRef>
        <a:fontRef idx="minor">
          <a:schemeClr val="lt1"/>
        </a:fontRef>
      </dsp:style>
    </dsp:sp>
    <dsp:sp modelId="{032FA660-8A3F-47F7-885A-7B206265ECC1}">
      <dsp:nvSpPr>
        <dsp:cNvPr id="0" name=""/>
        <dsp:cNvSpPr/>
      </dsp:nvSpPr>
      <dsp:spPr>
        <a:xfrm>
          <a:off x="304064" y="3643516"/>
          <a:ext cx="3735529" cy="1791857"/>
        </a:xfrm>
        <a:prstGeom prst="roundRect">
          <a:avLst>
            <a:gd name="adj" fmla="val 1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path path="rect">
            <a:fillToRect l="50000" t="50000" r="50000" b="50000"/>
          </a:path>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t>взрывной</a:t>
          </a:r>
          <a:endParaRPr lang="ru-RU" sz="2800" b="1" kern="1200" dirty="0"/>
        </a:p>
      </dsp:txBody>
      <dsp:txXfrm>
        <a:off x="356546" y="3695998"/>
        <a:ext cx="3630565" cy="1686893"/>
      </dsp:txXfrm>
    </dsp:sp>
    <dsp:sp modelId="{2EA6CEC8-CA44-446D-B2AC-BCF41B0AD782}">
      <dsp:nvSpPr>
        <dsp:cNvPr id="0" name=""/>
        <dsp:cNvSpPr/>
      </dsp:nvSpPr>
      <dsp:spPr>
        <a:xfrm>
          <a:off x="4249484" y="3446180"/>
          <a:ext cx="3278055" cy="1791857"/>
        </a:xfrm>
        <a:prstGeom prst="roundRect">
          <a:avLst>
            <a:gd name="adj" fmla="val 10000"/>
          </a:avLst>
        </a:prstGeom>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w="6350" cap="flat" cmpd="sng" algn="ctr">
          <a:solidFill>
            <a:schemeClr val="accent4"/>
          </a:solidFill>
          <a:prstDash val="solid"/>
          <a:miter lim="800000"/>
        </a:ln>
        <a:effectLst/>
      </dsp:spPr>
      <dsp:style>
        <a:lnRef idx="1">
          <a:schemeClr val="accent4"/>
        </a:lnRef>
        <a:fillRef idx="3">
          <a:schemeClr val="accent4"/>
        </a:fillRef>
        <a:effectRef idx="2">
          <a:schemeClr val="accent4"/>
        </a:effectRef>
        <a:fontRef idx="minor">
          <a:schemeClr val="lt1"/>
        </a:fontRef>
      </dsp:style>
    </dsp:sp>
    <dsp:sp modelId="{40D470E7-5E9C-4233-BEA5-7002BF79B507}">
      <dsp:nvSpPr>
        <dsp:cNvPr id="0" name=""/>
        <dsp:cNvSpPr/>
      </dsp:nvSpPr>
      <dsp:spPr>
        <a:xfrm>
          <a:off x="4563020" y="3744039"/>
          <a:ext cx="3278055" cy="1791857"/>
        </a:xfrm>
        <a:prstGeom prst="roundRect">
          <a:avLst>
            <a:gd name="adj" fmla="val 1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path path="rect">
            <a:fillToRect l="50000" t="50000" r="50000" b="50000"/>
          </a:path>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t>механический</a:t>
          </a:r>
          <a:endParaRPr lang="ru-RU" sz="2800" b="1" kern="1200" dirty="0"/>
        </a:p>
      </dsp:txBody>
      <dsp:txXfrm>
        <a:off x="4615502" y="3796521"/>
        <a:ext cx="3173091" cy="1686893"/>
      </dsp:txXfrm>
    </dsp:sp>
    <dsp:sp modelId="{050203F8-866E-49DD-8F3D-9BF5503FF741}">
      <dsp:nvSpPr>
        <dsp:cNvPr id="0" name=""/>
        <dsp:cNvSpPr/>
      </dsp:nvSpPr>
      <dsp:spPr>
        <a:xfrm>
          <a:off x="8054860" y="3369936"/>
          <a:ext cx="4011306" cy="1791857"/>
        </a:xfrm>
        <a:prstGeom prst="roundRect">
          <a:avLst>
            <a:gd name="adj" fmla="val 10000"/>
          </a:avLst>
        </a:prstGeom>
        <a:solidFill>
          <a:schemeClr val="accent6"/>
        </a:solidFill>
        <a:ln>
          <a:noFill/>
        </a:ln>
        <a:effectLst/>
      </dsp:spPr>
      <dsp:style>
        <a:lnRef idx="0">
          <a:scrgbClr r="0" g="0" b="0"/>
        </a:lnRef>
        <a:fillRef idx="0">
          <a:scrgbClr r="0" g="0" b="0"/>
        </a:fillRef>
        <a:effectRef idx="0">
          <a:scrgbClr r="0" g="0" b="0"/>
        </a:effectRef>
        <a:fontRef idx="minor">
          <a:schemeClr val="lt1"/>
        </a:fontRef>
      </dsp:style>
    </dsp:sp>
    <dsp:sp modelId="{63669C24-8F94-491D-A725-DD0DDECE594F}">
      <dsp:nvSpPr>
        <dsp:cNvPr id="0" name=""/>
        <dsp:cNvSpPr/>
      </dsp:nvSpPr>
      <dsp:spPr>
        <a:xfrm>
          <a:off x="8368396" y="3667795"/>
          <a:ext cx="4011306" cy="1791857"/>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path path="rect">
            <a:fillToRect l="50000" t="50000" r="50000" b="50000"/>
          </a:path>
          <a:tileRect/>
        </a:gradFill>
        <a:ln w="28575">
          <a:solidFill>
            <a:schemeClr val="tx1"/>
          </a:solidFill>
        </a:ln>
        <a:effectLst/>
      </dsp:spPr>
      <dsp:style>
        <a:lnRef idx="0">
          <a:scrgbClr r="0" g="0" b="0"/>
        </a:lnRef>
        <a:fillRef idx="0">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ru-RU" sz="2800" b="1" kern="1200" dirty="0" smtClean="0"/>
            <a:t>вручную</a:t>
          </a:r>
          <a:endParaRPr lang="ru-RU" sz="2800" b="1" kern="1200" dirty="0"/>
        </a:p>
      </dsp:txBody>
      <dsp:txXfrm>
        <a:off x="8420878" y="3720277"/>
        <a:ext cx="3906342" cy="168689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BF0D9D-F50B-4143-9181-F12945374FD1}">
      <dsp:nvSpPr>
        <dsp:cNvPr id="0" name=""/>
        <dsp:cNvSpPr/>
      </dsp:nvSpPr>
      <dsp:spPr>
        <a:xfrm>
          <a:off x="1091862" y="2390923"/>
          <a:ext cx="4152304" cy="2076152"/>
        </a:xfrm>
        <a:prstGeom prst="roundRect">
          <a:avLst>
            <a:gd name="adj" fmla="val 10000"/>
          </a:avLst>
        </a:prstGeom>
        <a:gradFill rotWithShape="0">
          <a:gsLst>
            <a:gs pos="19000">
              <a:schemeClr val="accent2">
                <a:lumMod val="75000"/>
              </a:schemeClr>
            </a:gs>
            <a:gs pos="92000">
              <a:schemeClr val="accent2">
                <a:lumMod val="60000"/>
                <a:lumOff val="40000"/>
              </a:schemeClr>
            </a:gs>
          </a:gsLst>
          <a:path path="rect">
            <a:fillToRect l="50000" t="50000" r="50000" b="50000"/>
          </a:path>
        </a:gra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Взрывной</a:t>
          </a:r>
          <a:r>
            <a:rPr lang="ru-RU" sz="2400" kern="1200" dirty="0" smtClean="0">
              <a:solidFill>
                <a:schemeClr val="tx1"/>
              </a:solidFill>
              <a:latin typeface="Arial" pitchFamily="34" charset="0"/>
              <a:cs typeface="Arial" pitchFamily="34" charset="0"/>
            </a:rPr>
            <a:t> </a:t>
          </a:r>
          <a:r>
            <a:rPr lang="ru-RU" sz="2400" b="1" kern="1200" dirty="0" smtClean="0">
              <a:solidFill>
                <a:schemeClr val="tx1"/>
              </a:solidFill>
              <a:latin typeface="Arial" pitchFamily="34" charset="0"/>
              <a:cs typeface="Arial" pitchFamily="34" charset="0"/>
            </a:rPr>
            <a:t>способ</a:t>
          </a:r>
          <a:endParaRPr lang="ru-RU" sz="2400" b="1" kern="1200" dirty="0">
            <a:solidFill>
              <a:schemeClr val="tx1"/>
            </a:solidFill>
            <a:latin typeface="Arial" pitchFamily="34" charset="0"/>
            <a:cs typeface="Arial" pitchFamily="34" charset="0"/>
          </a:endParaRPr>
        </a:p>
      </dsp:txBody>
      <dsp:txXfrm>
        <a:off x="1152670" y="2451731"/>
        <a:ext cx="4030688" cy="1954536"/>
      </dsp:txXfrm>
    </dsp:sp>
    <dsp:sp modelId="{01EEA8A9-FB4F-4D2C-A271-61407E1EF99D}">
      <dsp:nvSpPr>
        <dsp:cNvPr id="0" name=""/>
        <dsp:cNvSpPr/>
      </dsp:nvSpPr>
      <dsp:spPr>
        <a:xfrm rot="18289469">
          <a:off x="4620394" y="2207966"/>
          <a:ext cx="2908466" cy="54492"/>
        </a:xfrm>
        <a:custGeom>
          <a:avLst/>
          <a:gdLst/>
          <a:ahLst/>
          <a:cxnLst/>
          <a:rect l="0" t="0" r="0" b="0"/>
          <a:pathLst>
            <a:path>
              <a:moveTo>
                <a:pt x="0" y="27246"/>
              </a:moveTo>
              <a:lnTo>
                <a:pt x="2908466" y="27246"/>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ru-RU" sz="1000" kern="1200"/>
        </a:p>
      </dsp:txBody>
      <dsp:txXfrm>
        <a:off x="6001916" y="2162500"/>
        <a:ext cx="145423" cy="145423"/>
      </dsp:txXfrm>
    </dsp:sp>
    <dsp:sp modelId="{6057FFB8-D45A-4962-AA3C-C0078DD44E6E}">
      <dsp:nvSpPr>
        <dsp:cNvPr id="0" name=""/>
        <dsp:cNvSpPr/>
      </dsp:nvSpPr>
      <dsp:spPr>
        <a:xfrm>
          <a:off x="6905088" y="3348"/>
          <a:ext cx="4152304" cy="2076152"/>
        </a:xfrm>
        <a:prstGeom prst="roundRect">
          <a:avLst>
            <a:gd name="adj" fmla="val 10000"/>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kern="1200" dirty="0" smtClean="0">
              <a:latin typeface="Arial" pitchFamily="34" charset="0"/>
              <a:cs typeface="Arial" pitchFamily="34" charset="0"/>
            </a:rPr>
            <a:t>Установка разминирования</a:t>
          </a:r>
        </a:p>
        <a:p>
          <a:pPr lvl="0" algn="ctr" defTabSz="1066800">
            <a:lnSpc>
              <a:spcPct val="90000"/>
            </a:lnSpc>
            <a:spcBef>
              <a:spcPct val="0"/>
            </a:spcBef>
            <a:spcAft>
              <a:spcPct val="35000"/>
            </a:spcAft>
          </a:pPr>
          <a:r>
            <a:rPr lang="ru-RU" sz="2400" kern="1200" dirty="0" smtClean="0">
              <a:latin typeface="Arial" pitchFamily="34" charset="0"/>
              <a:cs typeface="Arial" pitchFamily="34" charset="0"/>
            </a:rPr>
            <a:t>УР-77</a:t>
          </a:r>
          <a:endParaRPr lang="ru-RU" sz="2400" kern="1200" dirty="0">
            <a:latin typeface="Arial" pitchFamily="34" charset="0"/>
            <a:cs typeface="Arial" pitchFamily="34" charset="0"/>
          </a:endParaRPr>
        </a:p>
      </dsp:txBody>
      <dsp:txXfrm>
        <a:off x="6965896" y="64156"/>
        <a:ext cx="4030688" cy="1954536"/>
      </dsp:txXfrm>
    </dsp:sp>
    <dsp:sp modelId="{734088F9-A952-4D81-823A-A707210D9DC6}">
      <dsp:nvSpPr>
        <dsp:cNvPr id="0" name=""/>
        <dsp:cNvSpPr/>
      </dsp:nvSpPr>
      <dsp:spPr>
        <a:xfrm>
          <a:off x="5244167" y="3401753"/>
          <a:ext cx="1660921" cy="54492"/>
        </a:xfrm>
        <a:custGeom>
          <a:avLst/>
          <a:gdLst/>
          <a:ahLst/>
          <a:cxnLst/>
          <a:rect l="0" t="0" r="0" b="0"/>
          <a:pathLst>
            <a:path>
              <a:moveTo>
                <a:pt x="0" y="27246"/>
              </a:moveTo>
              <a:lnTo>
                <a:pt x="1660921" y="27246"/>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ru-RU" sz="500" kern="1200"/>
        </a:p>
      </dsp:txBody>
      <dsp:txXfrm>
        <a:off x="6033104" y="3387476"/>
        <a:ext cx="83046" cy="83046"/>
      </dsp:txXfrm>
    </dsp:sp>
    <dsp:sp modelId="{3F286B96-AC64-4CB0-B006-7B1C6EAA047A}">
      <dsp:nvSpPr>
        <dsp:cNvPr id="0" name=""/>
        <dsp:cNvSpPr/>
      </dsp:nvSpPr>
      <dsp:spPr>
        <a:xfrm>
          <a:off x="6905088" y="2390923"/>
          <a:ext cx="4152304" cy="2076152"/>
        </a:xfrm>
        <a:prstGeom prst="roundRect">
          <a:avLst>
            <a:gd name="adj" fmla="val 10000"/>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kern="1200" dirty="0" smtClean="0">
              <a:latin typeface="Arial" pitchFamily="34" charset="0"/>
              <a:cs typeface="Arial" pitchFamily="34" charset="0"/>
            </a:rPr>
            <a:t>Переносная установка разминирования</a:t>
          </a:r>
        </a:p>
        <a:p>
          <a:pPr lvl="0" algn="ctr" defTabSz="1066800">
            <a:lnSpc>
              <a:spcPct val="90000"/>
            </a:lnSpc>
            <a:spcBef>
              <a:spcPct val="0"/>
            </a:spcBef>
            <a:spcAft>
              <a:spcPct val="35000"/>
            </a:spcAft>
          </a:pPr>
          <a:r>
            <a:rPr lang="ru-RU" sz="2400" kern="1200" dirty="0" smtClean="0">
              <a:latin typeface="Arial" pitchFamily="34" charset="0"/>
              <a:cs typeface="Arial" pitchFamily="34" charset="0"/>
            </a:rPr>
            <a:t>УР-83П</a:t>
          </a:r>
          <a:endParaRPr lang="ru-RU" sz="2400" kern="1200" dirty="0">
            <a:latin typeface="Arial" pitchFamily="34" charset="0"/>
            <a:cs typeface="Arial" pitchFamily="34" charset="0"/>
          </a:endParaRPr>
        </a:p>
      </dsp:txBody>
      <dsp:txXfrm>
        <a:off x="6965896" y="2451731"/>
        <a:ext cx="4030688" cy="1954536"/>
      </dsp:txXfrm>
    </dsp:sp>
    <dsp:sp modelId="{CDA5BAFF-0E7F-4655-B467-CF24EB51C77F}">
      <dsp:nvSpPr>
        <dsp:cNvPr id="0" name=""/>
        <dsp:cNvSpPr/>
      </dsp:nvSpPr>
      <dsp:spPr>
        <a:xfrm rot="3310531">
          <a:off x="4620394" y="4595541"/>
          <a:ext cx="2908466" cy="54492"/>
        </a:xfrm>
        <a:custGeom>
          <a:avLst/>
          <a:gdLst/>
          <a:ahLst/>
          <a:cxnLst/>
          <a:rect l="0" t="0" r="0" b="0"/>
          <a:pathLst>
            <a:path>
              <a:moveTo>
                <a:pt x="0" y="27246"/>
              </a:moveTo>
              <a:lnTo>
                <a:pt x="2908466" y="27246"/>
              </a:lnTo>
            </a:path>
          </a:pathLst>
        </a:custGeom>
        <a:noFill/>
        <a:ln w="12700" cap="flat" cmpd="sng" algn="ctr">
          <a:solidFill>
            <a:schemeClr val="accent3">
              <a:hueOff val="0"/>
              <a:satOff val="0"/>
              <a:lumOff val="0"/>
              <a:alphaOff val="0"/>
            </a:schemeClr>
          </a:solidFill>
          <a:prstDash val="solid"/>
          <a:miter lim="800000"/>
        </a:ln>
        <a:effectLst/>
        <a:sp3d z="-110000"/>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444500">
            <a:lnSpc>
              <a:spcPct val="90000"/>
            </a:lnSpc>
            <a:spcBef>
              <a:spcPct val="0"/>
            </a:spcBef>
            <a:spcAft>
              <a:spcPct val="35000"/>
            </a:spcAft>
          </a:pPr>
          <a:endParaRPr lang="ru-RU" sz="1000" kern="1200"/>
        </a:p>
      </dsp:txBody>
      <dsp:txXfrm>
        <a:off x="6001916" y="4550075"/>
        <a:ext cx="145423" cy="145423"/>
      </dsp:txXfrm>
    </dsp:sp>
    <dsp:sp modelId="{F1A330D4-85FF-400A-9ACC-CE04E6750E4C}">
      <dsp:nvSpPr>
        <dsp:cNvPr id="0" name=""/>
        <dsp:cNvSpPr/>
      </dsp:nvSpPr>
      <dsp:spPr>
        <a:xfrm>
          <a:off x="6905088" y="4778499"/>
          <a:ext cx="4152304" cy="2076152"/>
        </a:xfrm>
        <a:prstGeom prst="roundRect">
          <a:avLst>
            <a:gd name="adj" fmla="val 10000"/>
          </a:avLst>
        </a:prstGeom>
        <a:solidFill>
          <a:schemeClr val="accent3">
            <a:hueOff val="0"/>
            <a:satOff val="0"/>
            <a:lumOff val="0"/>
            <a:alphaOff val="0"/>
          </a:schemeClr>
        </a:solidFill>
        <a:ln>
          <a:noFill/>
        </a:ln>
        <a:effectLst/>
        <a:sp3d extrusionH="50600" prstMaterial="plastic">
          <a:bevelT w="101600" h="80600" prst="relaxedInset"/>
          <a:bevelB w="80600" h="80600" prst="relaxedInset"/>
        </a:sp3d>
      </dsp:spPr>
      <dsp:style>
        <a:lnRef idx="0">
          <a:scrgbClr r="0" g="0" b="0"/>
        </a:lnRef>
        <a:fillRef idx="1">
          <a:scrgbClr r="0" g="0" b="0"/>
        </a:fillRef>
        <a:effectRef idx="1">
          <a:scrgbClr r="0" g="0" b="0"/>
        </a:effectRef>
        <a:fontRef idx="minor">
          <a:schemeClr val="dk1"/>
        </a:fontRef>
      </dsp:style>
      <dsp:txBody>
        <a:bodyPr spcFirstLastPara="0" vert="horz" wrap="square" lIns="15240" tIns="15240" rIns="15240" bIns="15240" numCol="1" spcCol="1270" anchor="ctr" anchorCtr="0">
          <a:noAutofit/>
        </a:bodyPr>
        <a:lstStyle/>
        <a:p>
          <a:pPr lvl="0" algn="ctr" defTabSz="1066800">
            <a:lnSpc>
              <a:spcPct val="90000"/>
            </a:lnSpc>
            <a:spcBef>
              <a:spcPct val="0"/>
            </a:spcBef>
            <a:spcAft>
              <a:spcPct val="35000"/>
            </a:spcAft>
          </a:pPr>
          <a:r>
            <a:rPr lang="ru-RU" sz="2400" kern="1200" dirty="0" smtClean="0">
              <a:latin typeface="Arial" pitchFamily="34" charset="0"/>
              <a:cs typeface="Arial" pitchFamily="34" charset="0"/>
            </a:rPr>
            <a:t>Заряд разминирования ЗРП</a:t>
          </a:r>
        </a:p>
        <a:p>
          <a:pPr lvl="0" algn="ctr" defTabSz="1066800">
            <a:lnSpc>
              <a:spcPct val="90000"/>
            </a:lnSpc>
            <a:spcBef>
              <a:spcPct val="0"/>
            </a:spcBef>
            <a:spcAft>
              <a:spcPct val="35000"/>
            </a:spcAft>
          </a:pPr>
          <a:r>
            <a:rPr lang="ru-RU" sz="2400" kern="1200" dirty="0" smtClean="0">
              <a:latin typeface="Arial" pitchFamily="34" charset="0"/>
              <a:cs typeface="Arial" pitchFamily="34" charset="0"/>
            </a:rPr>
            <a:t> (ЗРП-2)</a:t>
          </a:r>
          <a:endParaRPr lang="ru-RU" sz="2400" kern="1200" dirty="0">
            <a:latin typeface="Arial" pitchFamily="34" charset="0"/>
            <a:cs typeface="Arial" pitchFamily="34" charset="0"/>
          </a:endParaRPr>
        </a:p>
      </dsp:txBody>
      <dsp:txXfrm>
        <a:off x="6965896" y="4839307"/>
        <a:ext cx="4030688" cy="195453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015E1F-26B0-4305-985C-FB7E121DEA56}">
      <dsp:nvSpPr>
        <dsp:cNvPr id="0" name=""/>
        <dsp:cNvSpPr/>
      </dsp:nvSpPr>
      <dsp:spPr>
        <a:xfrm>
          <a:off x="3876921" y="2040820"/>
          <a:ext cx="4175264" cy="2780920"/>
        </a:xfrm>
        <a:prstGeom prst="quadArrowCallout">
          <a:avLst/>
        </a:prstGeom>
        <a:gradFill flip="none" rotWithShape="1">
          <a:gsLst>
            <a:gs pos="53000">
              <a:scrgbClr r="0" g="0" b="0">
                <a:shade val="51000"/>
                <a:satMod val="130000"/>
              </a:scrgbClr>
            </a:gs>
            <a:gs pos="39000">
              <a:schemeClr val="accent2">
                <a:lumMod val="75000"/>
              </a:schemeClr>
            </a:gs>
            <a:gs pos="46000">
              <a:srgbClr val="FF0000"/>
            </a:gs>
          </a:gsLst>
          <a:path path="circle">
            <a:fillToRect l="50000" t="50000" r="50000" b="50000"/>
          </a:path>
          <a:tileRect/>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48260" tIns="48260" rIns="48260" bIns="48260" numCol="1" spcCol="1270" anchor="ctr" anchorCtr="0">
          <a:noAutofit/>
        </a:bodyPr>
        <a:lstStyle/>
        <a:p>
          <a:pPr lvl="0" algn="ctr" defTabSz="844550">
            <a:lnSpc>
              <a:spcPct val="90000"/>
            </a:lnSpc>
            <a:spcBef>
              <a:spcPct val="0"/>
            </a:spcBef>
            <a:spcAft>
              <a:spcPct val="35000"/>
            </a:spcAft>
          </a:pPr>
          <a:r>
            <a:rPr lang="ru-RU" sz="1900" b="1" kern="1200" dirty="0" smtClean="0">
              <a:solidFill>
                <a:schemeClr val="tx1"/>
              </a:solidFill>
              <a:latin typeface="Arial" pitchFamily="34" charset="0"/>
              <a:cs typeface="Arial" pitchFamily="34" charset="0"/>
            </a:rPr>
            <a:t>Механический способ</a:t>
          </a:r>
          <a:endParaRPr lang="ru-RU" sz="1900" b="1" kern="1200" dirty="0">
            <a:solidFill>
              <a:schemeClr val="tx1"/>
            </a:solidFill>
            <a:latin typeface="Arial" pitchFamily="34" charset="0"/>
            <a:cs typeface="Arial" pitchFamily="34" charset="0"/>
          </a:endParaRPr>
        </a:p>
      </dsp:txBody>
      <dsp:txXfrm>
        <a:off x="4959922" y="2762149"/>
        <a:ext cx="2009262" cy="1338262"/>
      </dsp:txXfrm>
    </dsp:sp>
    <dsp:sp modelId="{9DAF4DD4-423D-4A32-9335-69F456A8BE4E}">
      <dsp:nvSpPr>
        <dsp:cNvPr id="0" name=""/>
        <dsp:cNvSpPr/>
      </dsp:nvSpPr>
      <dsp:spPr>
        <a:xfrm rot="16231482">
          <a:off x="5964070" y="2027482"/>
          <a:ext cx="26676" cy="0"/>
        </a:xfrm>
        <a:custGeom>
          <a:avLst/>
          <a:gdLst/>
          <a:ahLst/>
          <a:cxnLst/>
          <a:rect l="0" t="0" r="0" b="0"/>
          <a:pathLst>
            <a:path>
              <a:moveTo>
                <a:pt x="0" y="0"/>
              </a:moveTo>
              <a:lnTo>
                <a:pt x="26676"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27D61D72-8446-4A7C-9DF8-C40F1186986B}">
      <dsp:nvSpPr>
        <dsp:cNvPr id="0" name=""/>
        <dsp:cNvSpPr/>
      </dsp:nvSpPr>
      <dsp:spPr>
        <a:xfrm>
          <a:off x="4427236" y="105940"/>
          <a:ext cx="3118065" cy="1908204"/>
        </a:xfrm>
        <a:prstGeom prst="roundRect">
          <a:avLst/>
        </a:prstGeom>
        <a:gradFill flip="none" rotWithShape="0">
          <a:gsLst>
            <a:gs pos="0">
              <a:scrgbClr r="0" g="0" b="0">
                <a:shade val="51000"/>
                <a:satMod val="130000"/>
              </a:scrgbClr>
            </a:gs>
            <a:gs pos="80000">
              <a:schemeClr val="accent5">
                <a:lumMod val="40000"/>
                <a:lumOff val="60000"/>
              </a:schemeClr>
            </a:gs>
            <a:gs pos="100000">
              <a:scrgbClr r="0" g="0" b="0">
                <a:shade val="94000"/>
                <a:satMod val="135000"/>
              </a:scrgbClr>
            </a:gs>
          </a:gsLst>
          <a:path path="rect">
            <a:fillToRect l="100000" t="100000"/>
          </a:path>
          <a:tileRect r="-100000" b="-10000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Бронированная машина разминирования БМР-3</a:t>
          </a:r>
          <a:endParaRPr lang="ru-RU" sz="2400" b="1" kern="1200" dirty="0">
            <a:solidFill>
              <a:schemeClr val="tx1"/>
            </a:solidFill>
            <a:latin typeface="Arial" pitchFamily="34" charset="0"/>
            <a:cs typeface="Arial" pitchFamily="34" charset="0"/>
          </a:endParaRPr>
        </a:p>
      </dsp:txBody>
      <dsp:txXfrm>
        <a:off x="4520387" y="199091"/>
        <a:ext cx="2931763" cy="1721902"/>
      </dsp:txXfrm>
    </dsp:sp>
    <dsp:sp modelId="{62E0D083-652D-4AF0-B3F5-EC5028637B63}">
      <dsp:nvSpPr>
        <dsp:cNvPr id="0" name=""/>
        <dsp:cNvSpPr/>
      </dsp:nvSpPr>
      <dsp:spPr>
        <a:xfrm rot="21578967">
          <a:off x="8052184" y="3418294"/>
          <a:ext cx="69694" cy="0"/>
        </a:xfrm>
        <a:custGeom>
          <a:avLst/>
          <a:gdLst/>
          <a:ahLst/>
          <a:cxnLst/>
          <a:rect l="0" t="0" r="0" b="0"/>
          <a:pathLst>
            <a:path>
              <a:moveTo>
                <a:pt x="0" y="0"/>
              </a:moveTo>
              <a:lnTo>
                <a:pt x="69694"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1D9CD046-1FBB-41E4-8270-329DA520BB87}">
      <dsp:nvSpPr>
        <dsp:cNvPr id="0" name=""/>
        <dsp:cNvSpPr/>
      </dsp:nvSpPr>
      <dsp:spPr>
        <a:xfrm>
          <a:off x="8121878" y="2073861"/>
          <a:ext cx="3724036" cy="2665654"/>
        </a:xfrm>
        <a:prstGeom prst="roundRect">
          <a:avLst/>
        </a:prstGeom>
        <a:gradFill flip="none" rotWithShape="0">
          <a:gsLst>
            <a:gs pos="0">
              <a:scrgbClr r="0" g="0" b="0">
                <a:shade val="51000"/>
                <a:satMod val="130000"/>
              </a:scrgbClr>
            </a:gs>
            <a:gs pos="80000">
              <a:schemeClr val="bg2">
                <a:lumMod val="75000"/>
              </a:schemeClr>
            </a:gs>
            <a:gs pos="100000">
              <a:scrgbClr r="0" g="0" b="0">
                <a:shade val="94000"/>
                <a:satMod val="135000"/>
              </a:scrgbClr>
            </a:gs>
          </a:gsLst>
          <a:path path="circle">
            <a:fillToRect l="100000" t="100000"/>
          </a:path>
          <a:tileRect r="-100000" b="-10000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Колейный минный трал </a:t>
          </a:r>
        </a:p>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(КМТ-5; КМТ-6; </a:t>
          </a:r>
        </a:p>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КМТ-7;КМТ-10) </a:t>
          </a:r>
          <a:endParaRPr lang="ru-RU" sz="2400" b="1" kern="1200" dirty="0">
            <a:solidFill>
              <a:schemeClr val="tx1"/>
            </a:solidFill>
            <a:latin typeface="Arial" pitchFamily="34" charset="0"/>
            <a:cs typeface="Arial" pitchFamily="34" charset="0"/>
          </a:endParaRPr>
        </a:p>
      </dsp:txBody>
      <dsp:txXfrm>
        <a:off x="8252005" y="2203988"/>
        <a:ext cx="3463782" cy="2405400"/>
      </dsp:txXfrm>
    </dsp:sp>
    <dsp:sp modelId="{C54DDBC4-4680-435A-9B87-4794EECA7EB9}">
      <dsp:nvSpPr>
        <dsp:cNvPr id="0" name=""/>
        <dsp:cNvSpPr/>
      </dsp:nvSpPr>
      <dsp:spPr>
        <a:xfrm rot="5364441">
          <a:off x="5961258" y="4839601"/>
          <a:ext cx="35724" cy="0"/>
        </a:xfrm>
        <a:custGeom>
          <a:avLst/>
          <a:gdLst/>
          <a:ahLst/>
          <a:cxnLst/>
          <a:rect l="0" t="0" r="0" b="0"/>
          <a:pathLst>
            <a:path>
              <a:moveTo>
                <a:pt x="0" y="0"/>
              </a:moveTo>
              <a:lnTo>
                <a:pt x="35724"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A003CCE9-3EB6-4262-968E-6153523E115F}">
      <dsp:nvSpPr>
        <dsp:cNvPr id="0" name=""/>
        <dsp:cNvSpPr/>
      </dsp:nvSpPr>
      <dsp:spPr>
        <a:xfrm>
          <a:off x="4079783" y="4857463"/>
          <a:ext cx="3817764" cy="1809833"/>
        </a:xfrm>
        <a:prstGeom prst="roundRect">
          <a:avLst/>
        </a:prstGeom>
        <a:gradFill flip="none" rotWithShape="1">
          <a:gsLst>
            <a:gs pos="0">
              <a:scrgbClr r="0" g="0" b="0">
                <a:shade val="51000"/>
                <a:satMod val="130000"/>
              </a:scrgbClr>
            </a:gs>
            <a:gs pos="84000">
              <a:schemeClr val="accent6">
                <a:lumMod val="60000"/>
                <a:lumOff val="40000"/>
              </a:schemeClr>
            </a:gs>
            <a:gs pos="100000">
              <a:scrgbClr r="0" g="0" b="0">
                <a:shade val="94000"/>
                <a:satMod val="135000"/>
              </a:scrgbClr>
            </a:gs>
          </a:gsLst>
          <a:path path="rect">
            <a:fillToRect t="100000" r="100000"/>
          </a:path>
          <a:tileRect l="-100000" b="-10000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Инженерная машина разграждения ИМР-3</a:t>
          </a:r>
          <a:endParaRPr lang="ru-RU" sz="2400" b="1" kern="1200" dirty="0">
            <a:solidFill>
              <a:schemeClr val="tx1"/>
            </a:solidFill>
            <a:latin typeface="Arial" pitchFamily="34" charset="0"/>
            <a:cs typeface="Arial" pitchFamily="34" charset="0"/>
          </a:endParaRPr>
        </a:p>
      </dsp:txBody>
      <dsp:txXfrm>
        <a:off x="4168132" y="4945812"/>
        <a:ext cx="3641066" cy="1633135"/>
      </dsp:txXfrm>
    </dsp:sp>
    <dsp:sp modelId="{AFBDDBF3-AA44-49D9-AC79-501FBBFEB9D8}">
      <dsp:nvSpPr>
        <dsp:cNvPr id="0" name=""/>
        <dsp:cNvSpPr/>
      </dsp:nvSpPr>
      <dsp:spPr>
        <a:xfrm rot="10676880">
          <a:off x="3850336" y="3506555"/>
          <a:ext cx="26593" cy="0"/>
        </a:xfrm>
        <a:custGeom>
          <a:avLst/>
          <a:gdLst/>
          <a:ahLst/>
          <a:cxnLst/>
          <a:rect l="0" t="0" r="0" b="0"/>
          <a:pathLst>
            <a:path>
              <a:moveTo>
                <a:pt x="0" y="0"/>
              </a:moveTo>
              <a:lnTo>
                <a:pt x="26593" y="0"/>
              </a:lnTo>
            </a:path>
          </a:pathLst>
        </a:custGeom>
        <a:noFill/>
        <a:ln w="12700" cap="flat" cmpd="sng" algn="ctr">
          <a:solidFill>
            <a:schemeClr val="accent3">
              <a:hueOff val="0"/>
              <a:satOff val="0"/>
              <a:lumOff val="0"/>
              <a:alphaOff val="0"/>
            </a:schemeClr>
          </a:solidFill>
          <a:prstDash val="solid"/>
          <a:miter lim="800000"/>
        </a:ln>
        <a:effectLst/>
        <a:scene3d>
          <a:camera prst="orthographicFront"/>
          <a:lightRig rig="threePt" dir="t">
            <a:rot lat="0" lon="0" rev="7500000"/>
          </a:lightRig>
        </a:scene3d>
        <a:sp3d z="-40000" prstMaterial="matte"/>
      </dsp:spPr>
      <dsp:style>
        <a:lnRef idx="2">
          <a:scrgbClr r="0" g="0" b="0"/>
        </a:lnRef>
        <a:fillRef idx="0">
          <a:scrgbClr r="0" g="0" b="0"/>
        </a:fillRef>
        <a:effectRef idx="0">
          <a:scrgbClr r="0" g="0" b="0"/>
        </a:effectRef>
        <a:fontRef idx="minor"/>
      </dsp:style>
    </dsp:sp>
    <dsp:sp modelId="{EC3E35B5-2AF5-41C0-80A1-B384C893C729}">
      <dsp:nvSpPr>
        <dsp:cNvPr id="0" name=""/>
        <dsp:cNvSpPr/>
      </dsp:nvSpPr>
      <dsp:spPr>
        <a:xfrm>
          <a:off x="652096" y="2245872"/>
          <a:ext cx="3198248" cy="2636909"/>
        </a:xfrm>
        <a:prstGeom prst="roundRect">
          <a:avLst/>
        </a:prstGeom>
        <a:gradFill flip="none" rotWithShape="1">
          <a:gsLst>
            <a:gs pos="0">
              <a:scrgbClr r="0" g="0" b="0">
                <a:shade val="51000"/>
                <a:satMod val="130000"/>
              </a:scrgbClr>
            </a:gs>
            <a:gs pos="80000">
              <a:schemeClr val="accent3">
                <a:lumMod val="60000"/>
                <a:lumOff val="40000"/>
              </a:schemeClr>
            </a:gs>
            <a:gs pos="100000">
              <a:scrgbClr r="0" g="0" b="0">
                <a:shade val="94000"/>
                <a:satMod val="135000"/>
              </a:scrgbClr>
            </a:gs>
          </a:gsLst>
          <a:path path="rect">
            <a:fillToRect l="100000" b="100000"/>
          </a:path>
          <a:tileRect t="-100000" r="-10000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Бульдозерное оборудование</a:t>
          </a:r>
        </a:p>
        <a:p>
          <a:pPr lvl="0" algn="ctr" defTabSz="1066800">
            <a:lnSpc>
              <a:spcPct val="90000"/>
            </a:lnSpc>
            <a:spcBef>
              <a:spcPct val="0"/>
            </a:spcBef>
            <a:spcAft>
              <a:spcPct val="35000"/>
            </a:spcAft>
          </a:pPr>
          <a:r>
            <a:rPr lang="ru-RU" sz="2400" b="1" kern="1200" dirty="0" smtClean="0">
              <a:solidFill>
                <a:schemeClr val="tx1"/>
              </a:solidFill>
              <a:latin typeface="Arial" pitchFamily="34" charset="0"/>
              <a:cs typeface="Arial" pitchFamily="34" charset="0"/>
            </a:rPr>
            <a:t>БТУ</a:t>
          </a:r>
          <a:endParaRPr lang="ru-RU" sz="2400" b="1" kern="1200" dirty="0">
            <a:solidFill>
              <a:schemeClr val="tx1"/>
            </a:solidFill>
            <a:latin typeface="Arial" pitchFamily="34" charset="0"/>
            <a:cs typeface="Arial" pitchFamily="34" charset="0"/>
          </a:endParaRPr>
        </a:p>
      </dsp:txBody>
      <dsp:txXfrm>
        <a:off x="780819" y="2374595"/>
        <a:ext cx="2940802" cy="2379463"/>
      </dsp:txXfrm>
    </dsp:sp>
  </dsp:spTree>
</dsp:drawing>
</file>

<file path=ppt/diagrams/layout1.xml><?xml version="1.0" encoding="utf-8"?>
<dgm:layoutDef xmlns:dgm="http://schemas.openxmlformats.org/drawingml/2006/diagram" xmlns:a="http://schemas.openxmlformats.org/drawingml/2006/main" uniqueId="urn:microsoft.com/office/officeart/2005/8/layout/hList3">
  <dgm:title val=""/>
  <dgm:desc val=""/>
  <dgm:catLst>
    <dgm:cat type="list" pri="1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1" destId="2" srcOrd="0" destOrd="0"/>
        <dgm:cxn modelId="7" srcId="1" destId="3" srcOrd="1" destOrd="0"/>
        <dgm:cxn modelId="8" srcId="1" destId="4" srcOrd="2" destOrd="0"/>
      </dgm:cxnLst>
      <dgm:bg/>
      <dgm:whole/>
    </dgm:dataModel>
  </dgm:sampData>
  <dgm:styleData>
    <dgm:dataModel>
      <dgm:ptLst>
        <dgm:pt modelId="0" type="doc"/>
        <dgm:pt modelId="1"/>
        <dgm:pt modelId="2"/>
        <dgm:pt modelId="3"/>
      </dgm:ptLst>
      <dgm:cxnLst>
        <dgm:cxn modelId="5" srcId="0" destId="1" srcOrd="0" destOrd="0"/>
        <dgm:cxn modelId="6" srcId="1" destId="2" srcOrd="0" destOrd="0"/>
        <dgm:cxn modelId="7" srcId="1" destId="3" srcOrd="1" destOrd="0"/>
      </dgm:cxnLst>
      <dgm:bg/>
      <dgm:whole/>
    </dgm:dataModel>
  </dgm:styleData>
  <dgm:clrData>
    <dgm:dataModel>
      <dgm:ptLst>
        <dgm:pt modelId="0" type="doc"/>
        <dgm:pt modelId="1"/>
        <dgm:pt modelId="2"/>
        <dgm:pt modelId="3"/>
        <dgm:pt modelId="4"/>
        <dgm:pt modelId="5"/>
      </dgm:ptLst>
      <dgm:cxnLst>
        <dgm:cxn modelId="6" srcId="0" destId="1" srcOrd="0" destOrd="0"/>
        <dgm:cxn modelId="7" srcId="1" destId="2" srcOrd="0" destOrd="0"/>
        <dgm:cxn modelId="8" srcId="1" destId="3" srcOrd="1" destOrd="0"/>
        <dgm:cxn modelId="9" srcId="1" destId="4" srcOrd="2" destOrd="0"/>
        <dgm:cxn modelId="10" srcId="1" destId="5" srcOrd="3" destOrd="0"/>
      </dgm:cxnLst>
      <dgm:bg/>
      <dgm:whole/>
    </dgm:dataModel>
  </dgm:clrData>
  <dgm:layoutNode name="composite">
    <dgm:varLst>
      <dgm:chMax val="1"/>
      <dgm:dir/>
      <dgm:resizeHandles val="exact"/>
    </dgm:varLst>
    <dgm:alg type="composite"/>
    <dgm:shape xmlns:r="http://schemas.openxmlformats.org/officeDocument/2006/relationships" r:blip="">
      <dgm:adjLst/>
    </dgm:shape>
    <dgm:presOf/>
    <dgm:constrLst>
      <dgm:constr type="w" for="ch" forName="roof" refType="w"/>
      <dgm:constr type="h" for="ch" forName="roof" refType="h" fact="0.3"/>
      <dgm:constr type="primFontSz" for="ch" forName="roof" val="65"/>
      <dgm:constr type="w" for="ch" forName="pillars" refType="w"/>
      <dgm:constr type="h" for="ch" forName="pillars" refType="h" fact="0.63"/>
      <dgm:constr type="t" for="ch" forName="pillars" refType="h" fact="0.3"/>
      <dgm:constr type="primFontSz" for="des" forName="pillar1" val="65"/>
      <dgm:constr type="primFontSz" for="des" forName="pillarX" refType="primFontSz" refFor="des" refForName="pillar1" op="equ"/>
      <dgm:constr type="w" for="ch" forName="base" refType="w"/>
      <dgm:constr type="h" for="ch" forName="base" refType="h" fact="0.07"/>
      <dgm:constr type="t" for="ch" forName="base" refType="h" fact="0.93"/>
    </dgm:constrLst>
    <dgm:ruleLst/>
    <dgm:forEach name="Name0" axis="ch" ptType="node" cnt="1">
      <dgm:layoutNode name="roof" styleLbl="dkBgShp">
        <dgm:alg type="tx"/>
        <dgm:shape xmlns:r="http://schemas.openxmlformats.org/officeDocument/2006/relationships" type="rect" r:blip="">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pillars" styleLbl="node1">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pillar1" refType="w"/>
          <dgm:constr type="h" for="ch" forName="pillar1" refType="h"/>
          <dgm:constr type="w" for="ch" forName="pillarX" refType="w"/>
          <dgm:constr type="h" for="ch" forName="pillarX" refType="h"/>
        </dgm:constrLst>
        <dgm:ruleLst/>
        <dgm:layoutNode name="pillar1" styleLbl="node1">
          <dgm:varLst>
            <dgm:bulletEnabled val="1"/>
          </dgm:varLst>
          <dgm:alg type="tx"/>
          <dgm:shape xmlns:r="http://schemas.openxmlformats.org/officeDocument/2006/relationships" type="rect" r:blip="">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ch" ptType="node" st="2">
          <dgm:layoutNode name="pillarX" styleLbl="node1">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dgm:layoutNode>
      <dgm:layoutNode name="base" styleLbl="dkBgShp">
        <dgm:alg type="sp"/>
        <dgm:shape xmlns:r="http://schemas.openxmlformats.org/officeDocument/2006/relationships" type="rect" r:blip="">
          <dgm:adjLst/>
        </dgm:shape>
        <dgm:presOf/>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RadialCluster">
  <dgm:title val=""/>
  <dgm:desc val=""/>
  <dgm:catLst>
    <dgm:cat type="relationship" pri="19500"/>
    <dgm:cat type="cycle" pri="15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useDef="1">
    <dgm:dataModel>
      <dgm:ptLst/>
      <dgm:bg/>
      <dgm:whole/>
    </dgm:dataModel>
  </dgm:styleData>
  <dgm:clrData useDef="1">
    <dgm:dataModel>
      <dgm:ptLst/>
      <dgm:bg/>
      <dgm:whole/>
    </dgm:dataModel>
  </dgm:clrData>
  <dgm:layoutNode name="Name0">
    <dgm:varLst>
      <dgm:chMax val="1"/>
      <dgm:chPref val="1"/>
      <dgm:dir/>
      <dgm:animOne val="branch"/>
      <dgm:animLvl val="lvl"/>
    </dgm:varLst>
    <dgm:alg type="composite">
      <dgm:param type="ar" val="1.00"/>
    </dgm:alg>
    <dgm:shape xmlns:r="http://schemas.openxmlformats.org/officeDocument/2006/relationships" r:blip="">
      <dgm:adjLst/>
    </dgm:shape>
    <dgm:choose name="Name1">
      <dgm:if name="Name2" func="var" arg="dir" op="equ" val="norm">
        <dgm:choose name="Name3">
          <dgm:if name="Name4" axis="ch ch" ptType="node node" cnt="1 0" func="cnt" op="equ" val="1">
            <dgm:constrLst>
              <dgm:constr type="l" for="ch" forName="textCenter"/>
              <dgm:constr type="ctrY" for="ch" forName="textCenter" refType="h" fact="0.5"/>
              <dgm:constr type="w" for="ch" forName="textCenter" refType="w" fact="0.32"/>
              <dgm:constr type="h" for="ch" forName="textCenter" refType="w" refFor="ch" refForName="textCenter"/>
              <dgm:constr type="r" for="ch" forName="cycle_1" refType="w"/>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5" axis="ch ch" ptType="node node" cnt="1 0"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6" axis="ch ch" ptType="node node" cnt="1 0" func="cnt" op="equ" val="3">
            <dgm:choose name="Name7">
              <dgm:if name="Name8" axis="ch ch ch" ptType="node node node" st="1 2 0" cnt="1 1 0" func="cnt" op="equ" val="1">
                <dgm:choose name="Name9">
                  <dgm:if name="Name10"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fact="0.85"/>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12">
                <dgm:choose name="Name13">
                  <dgm:if name="Name14"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15">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r" for="ch" forName="cycle_2" refType="w"/>
                      <dgm:constr type="b" for="ch" forName="cycle_2" refType="h"/>
                      <dgm:constr type="w" for="ch" forName="cycle_2" refType="w" fact="0.46"/>
                      <dgm:constr type="h" for="ch" forName="cycle_2" refType="h" fact="0.54"/>
                      <dgm:constr type="diam" for="ch" forName="cycle_2" refType="w" fact="0.5"/>
                      <dgm:constr type="l" for="ch" forName="cycle_3"/>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16" axis="ch ch" ptType="node node" cnt="1 0"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r" for="ch" forName="cycle_2" refType="w"/>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l" for="ch" forName="cycle_4"/>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17" axis="ch ch" ptType="node node" cnt="1 0"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24"/>
              <dgm:constr type="w" for="ch" forName="cycle_2" refType="w" fact="0.33"/>
              <dgm:constr type="h" for="ch" forName="cycle_2" refType="w" refFor="ch" refForName="cycle_2"/>
              <dgm:constr type="r" for="ch" forName="cycle_3" refType="w" fact="0.89"/>
              <dgm:constr type="b" for="ch" forName="cycle_3" refType="h"/>
              <dgm:constr type="w" for="ch" forName="cycle_3" refType="w" fact="0.33"/>
              <dgm:constr type="h" for="ch" forName="cycle_3" refType="w" refFor="ch" refForName="cycle_3"/>
              <dgm:constr type="l" for="ch" forName="cycle_4" refType="w" fact="0.11"/>
              <dgm:constr type="b" for="ch" forName="cycle_4" refType="h"/>
              <dgm:constr type="w" for="ch" forName="cycle_4" refType="w" fact="0.33"/>
              <dgm:constr type="h" for="ch" forName="cycle_4" refType="w" refFor="ch" refForName="cycle_4"/>
              <dgm:constr type="l" for="ch" forName="cycle_5"/>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18" axis="ch ch" ptType="node node" cnt="1 0"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r" for="ch" forName="cycle_2" refType="w"/>
              <dgm:constr type="t" for="ch" forName="cycle_2" refType="h" fact="0.17"/>
              <dgm:constr type="w" for="ch" forName="cycle_2" refType="w" fact="0.33"/>
              <dgm:constr type="h" for="ch" forName="cycle_2" refType="w" refFor="ch" refForName="cycle_2"/>
              <dgm:constr type="r" for="ch" forName="cycle_3" refType="w"/>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l" for="ch" forName="cycle_5"/>
              <dgm:constr type="b" for="ch" forName="cycle_5" refType="h" fact="0.83"/>
              <dgm:constr type="w" for="ch" forName="cycle_5" refType="w" fact="0.33"/>
              <dgm:constr type="h" for="ch" forName="cycle_5" refType="w" refFor="ch" refForName="cycle_5"/>
              <dgm:constr type="l" for="ch" forName="cycle_6"/>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19">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r" for="ch" forName="cycle_2" refType="w" fact="0.938"/>
              <dgm:constr type="t" for="ch" forName="cycle_2" refType="h" fact="0.141"/>
              <dgm:constr type="w" for="ch" forName="cycle_2" refType="w" fact="0.263"/>
              <dgm:constr type="h" for="ch" forName="cycle_2" refType="w" refFor="ch" refForName="cycle_2"/>
              <dgm:constr type="r" for="ch" forName="cycle_3" refType="w"/>
              <dgm:constr type="b" for="ch" forName="cycle_3" refType="h" fact="0.74"/>
              <dgm:constr type="w" for="ch" forName="cycle_3" refType="w" fact="0.263"/>
              <dgm:constr type="h" for="ch" forName="cycle_3" refType="w" refFor="ch" refForName="cycle_3"/>
              <dgm:constr type="r" for="ch" forName="cycle_4" refType="w" fact="0.8"/>
              <dgm:constr type="b" for="ch" forName="cycle_4" refType="h"/>
              <dgm:constr type="w" for="ch" forName="cycle_4" refType="w" fact="0.263"/>
              <dgm:constr type="h" for="ch" forName="cycle_4" refType="w" refFor="ch" refForName="cycle_4"/>
              <dgm:constr type="l" for="ch" forName="cycle_5" refType="w" fact="0.2"/>
              <dgm:constr type="b" for="ch" forName="cycle_5" refType="h"/>
              <dgm:constr type="w" for="ch" forName="cycle_5" refType="w" fact="0.263"/>
              <dgm:constr type="h" for="ch" forName="cycle_5" refType="w" refFor="ch" refForName="cycle_5"/>
              <dgm:constr type="l" for="ch" forName="cycle_6"/>
              <dgm:constr type="b" for="ch" forName="cycle_6" refType="h" fact="0.74"/>
              <dgm:constr type="w" for="ch" forName="cycle_6" refType="w" fact="0.263"/>
              <dgm:constr type="h" for="ch" forName="cycle_6" refType="w" refFor="ch" refForName="cycle_6"/>
              <dgm:constr type="l" for="ch" forName="cycle_7" refType="w" fact="0.062"/>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if>
      <dgm:else name="Name20">
        <dgm:choose name="Name21">
          <dgm:if name="Name22" axis="ch ch" ptType="node node" func="cnt" op="equ" val="1">
            <dgm:constrLst>
              <dgm:constr type="r" for="ch" forName="textCenter" refType="w"/>
              <dgm:constr type="ctrY" for="ch" forName="textCenter" refType="h" fact="0.5"/>
              <dgm:constr type="w" for="ch" forName="textCenter" refType="w" fact="0.32"/>
              <dgm:constr type="h" for="ch" forName="textCenter" refType="w" refFor="ch" refForName="textCenter"/>
              <dgm:constr type="l" for="ch" forName="cycle_1"/>
              <dgm:constr type="ctrY" for="ch" forName="cycle_1" refType="h" fact="0.5"/>
              <dgm:constr type="w" for="ch" forName="cycle_1" refType="w" fact="0.56"/>
              <dgm:constr type="h" for="ch" forName="cycle_1" refType="h"/>
              <dgm:constr type="primFontSz" for="ch" forName="textCenter" val="65"/>
              <dgm:constr type="primFontSz" for="des" forName="childCenter1" val="65"/>
              <dgm:constr type="primFontSz" for="des" forName="text1" op="equ" val="65"/>
              <dgm:constr type="userS" for="des" ptType="node" refType="w" refFor="ch" refForName="textCenter" fact="0.67"/>
            </dgm:constrLst>
          </dgm:if>
          <dgm:if name="Name23" axis="ch ch" ptType="node node" func="cnt" op="equ" val="2">
            <dgm:constrLst>
              <dgm:constr type="ctrX" for="ch" forName="textCenter" refType="w" fact="0.5"/>
              <dgm:constr type="ctrY" for="ch" forName="textCenter" refType="h" fact="0.5"/>
              <dgm:constr type="w" for="ch" forName="textCenter" refType="w" fact="0.25"/>
              <dgm:constr type="h" for="ch" forName="textCenter" refType="w" refFor="ch" refForName="textCenter"/>
              <dgm:constr type="ctrX" for="ch" forName="cycle_1" refType="w" fact="0.5"/>
              <dgm:constr type="t" for="ch" forName="cycle_1"/>
              <dgm:constr type="w" for="ch" forName="cycle_1" refType="w"/>
              <dgm:constr type="h" for="ch" forName="cycle_1" refType="h" fact="0.34"/>
              <dgm:constr type="ctrX" for="ch" forName="cycle_2" refType="w" fact="0.5"/>
              <dgm:constr type="b" for="ch" forName="cycle_2" refType="h"/>
              <dgm:constr type="w" for="ch" forName="cycle_2" refType="w"/>
              <dgm:constr type="h" for="ch" forName="cycle_2" refType="h" fact="0.34"/>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userS" for="des" ptType="node" refType="w" refFor="ch" refForName="textCenter" fact="0.67"/>
            </dgm:constrLst>
          </dgm:if>
          <dgm:if name="Name24" axis="ch ch" ptType="node node" func="cnt" op="equ" val="3">
            <dgm:choose name="Name25">
              <dgm:if name="Name26" axis="ch ch ch" ptType="node node node" st="1 2 0" cnt="1 1 0" func="cnt" op="equ" val="1">
                <dgm:choose name="Name27">
                  <dgm:if name="Name28"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29">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fact="0.85"/>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if>
              <dgm:else name="Name30">
                <dgm:choose name="Name31">
                  <dgm:if name="Name32" axis="ch ch ch" ptType="node node node" st="1 3 0" cnt="1 1 0" func="cnt" op="equ" val="1">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fact="0.85"/>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if>
                  <dgm:else name="Name33">
                    <dgm:constrLst>
                      <dgm:constr type="ctrX" for="ch" forName="textCenter" refType="w" fact="0.5"/>
                      <dgm:constr type="t" for="ch" forName="textCenter" refType="h" fact="0.436"/>
                      <dgm:constr type="w" for="ch" forName="textCenter" refType="w" fact="0.21"/>
                      <dgm:constr type="h" for="ch" forName="textCenter" refType="w" refFor="ch" refForName="textCenter"/>
                      <dgm:constr type="ctrX" for="ch" forName="cycle_1" refType="w" fact="0.5"/>
                      <dgm:constr type="t" for="ch" forName="cycle_1"/>
                      <dgm:constr type="w" for="ch" forName="cycle_1" refType="w" fact="0.61"/>
                      <dgm:constr type="h" for="ch" forName="cycle_1" refType="h" fact="0.36"/>
                      <dgm:constr type="diam" for="ch" forName="cycle_1" refType="w" fact="0.5"/>
                      <dgm:constr type="l" for="ch" forName="cycle_2"/>
                      <dgm:constr type="b" for="ch" forName="cycle_2" refType="h"/>
                      <dgm:constr type="w" for="ch" forName="cycle_2" refType="w" fact="0.46"/>
                      <dgm:constr type="h" for="ch" forName="cycle_2" refType="h" fact="0.54"/>
                      <dgm:constr type="diam" for="ch" forName="cycle_2" refType="w" fact="0.5"/>
                      <dgm:constr type="r" for="ch" forName="cycle_3" refType="w"/>
                      <dgm:constr type="b" for="ch" forName="cycle_3" refType="h"/>
                      <dgm:constr type="w" for="ch" forName="cycle_3" refType="w" fact="0.46"/>
                      <dgm:constr type="h" for="ch" forName="cycle_3" refType="h" fact="0.54"/>
                      <dgm:constr type="diam" for="ch" forName="cycle_3" refType="w"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userS" for="des" ptType="node" refType="w" refFor="ch" refForName="textCenter" fact="0.67"/>
                    </dgm:constrLst>
                  </dgm:else>
                </dgm:choose>
              </dgm:else>
            </dgm:choose>
          </dgm:if>
          <dgm:if name="Name34" axis="ch ch" ptType="node node" func="cnt" op="equ" val="4">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5"/>
              <dgm:constr type="h" for="ch" forName="cycle_1" refType="h" fact="0.33"/>
              <dgm:constr type="l" for="ch" forName="cycle_2"/>
              <dgm:constr type="ctrY" for="ch" forName="cycle_2" refType="h" fact="0.5"/>
              <dgm:constr type="w" for="ch" forName="cycle_2" refType="w" fact="0.33"/>
              <dgm:constr type="h" for="ch" forName="cycle_2" refType="h" fact="0.5"/>
              <dgm:constr type="ctrX" for="ch" forName="cycle_3" refType="w" fact="0.5"/>
              <dgm:constr type="b" for="ch" forName="cycle_3" refType="h"/>
              <dgm:constr type="w" for="ch" forName="cycle_3" refType="w" fact="0.5"/>
              <dgm:constr type="h" for="ch" forName="cycle_3" refType="h" fact="0.33"/>
              <dgm:constr type="r" for="ch" forName="cycle_4" refType="w"/>
              <dgm:constr type="ctrY" for="ch" forName="cycle_4" refType="h" fact="0.5"/>
              <dgm:constr type="w" for="ch" forName="cycle_4" refType="w" fact="0.33"/>
              <dgm:constr type="h" for="ch" forName="cycle_4" refType="h" fact="0.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userS" for="des" ptType="node" refType="w" refFor="ch" refForName="textCenter" fact="0.67"/>
            </dgm:constrLst>
          </dgm:if>
          <dgm:if name="Name35" axis="ch ch" ptType="node node" func="cnt" op="equ" val="5">
            <dgm:constrLst>
              <dgm:constr type="ctrX" for="ch" forName="textCenter" refType="w" fact="0.5"/>
              <dgm:constr type="t" for="ch" forName="textCenter" refType="h" fact="0.42"/>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24"/>
              <dgm:constr type="w" for="ch" forName="cycle_2" refType="w" fact="0.33"/>
              <dgm:constr type="h" for="ch" forName="cycle_2" refType="w" refFor="ch" refForName="cycle_2"/>
              <dgm:constr type="l" for="ch" forName="cycle_3" refType="w" fact="0.11"/>
              <dgm:constr type="b" for="ch" forName="cycle_3" refType="h"/>
              <dgm:constr type="w" for="ch" forName="cycle_3" refType="w" fact="0.33"/>
              <dgm:constr type="h" for="ch" forName="cycle_3" refType="w" refFor="ch" refForName="cycle_3"/>
              <dgm:constr type="r" for="ch" forName="cycle_4" refType="w" fact="0.89"/>
              <dgm:constr type="b" for="ch" forName="cycle_4" refType="h"/>
              <dgm:constr type="w" for="ch" forName="cycle_4" refType="w" fact="0.33"/>
              <dgm:constr type="h" for="ch" forName="cycle_4" refType="w" refFor="ch" refForName="cycle_4"/>
              <dgm:constr type="r" for="ch" forName="cycle_5" refType="w"/>
              <dgm:constr type="t" for="ch" forName="cycle_5" refType="h" fact="0.24"/>
              <dgm:constr type="w" for="ch" forName="cycle_5" refType="w" fact="0.33"/>
              <dgm:constr type="h" for="ch" forName="cycle_5" refType="w" refFor="ch" refForName="cycle_5"/>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userS" for="des" ptType="node" refType="w" refFor="ch" refForName="textCenter" fact="0.67"/>
            </dgm:constrLst>
          </dgm:if>
          <dgm:if name="Name36" axis="ch ch" ptType="node node" func="cnt" op="equ" val="6">
            <dgm:constrLst>
              <dgm:constr type="ctrX" for="ch" forName="textCenter" refType="w" fact="0.5"/>
              <dgm:constr type="ctrY" for="ch" forName="textCenter" refType="h" fact="0.5"/>
              <dgm:constr type="w" for="ch" forName="textCenter" refType="w" fact="0.2"/>
              <dgm:constr type="h" for="ch" forName="textCenter" refType="w" refFor="ch" refForName="textCenter"/>
              <dgm:constr type="ctrX" for="ch" forName="cycle_1" refType="w" fact="0.5"/>
              <dgm:constr type="t" for="ch" forName="cycle_1"/>
              <dgm:constr type="w" for="ch" forName="cycle_1" refType="w" fact="0.33"/>
              <dgm:constr type="h" for="ch" forName="cycle_1" refType="w" refFor="ch" refForName="cycle_1"/>
              <dgm:constr type="l" for="ch" forName="cycle_2"/>
              <dgm:constr type="t" for="ch" forName="cycle_2" refType="h" fact="0.17"/>
              <dgm:constr type="w" for="ch" forName="cycle_2" refType="w" fact="0.33"/>
              <dgm:constr type="h" for="ch" forName="cycle_2" refType="w" refFor="ch" refForName="cycle_2"/>
              <dgm:constr type="l" for="ch" forName="cycle_3"/>
              <dgm:constr type="b" for="ch" forName="cycle_3" refType="h" fact="0.83"/>
              <dgm:constr type="w" for="ch" forName="cycle_3" refType="w" fact="0.33"/>
              <dgm:constr type="h" for="ch" forName="cycle_3" refType="w" refFor="ch" refForName="cycle_3"/>
              <dgm:constr type="ctrX" for="ch" forName="cycle_4" refType="w" fact="0.5"/>
              <dgm:constr type="b" for="ch" forName="cycle_4" refType="h"/>
              <dgm:constr type="w" for="ch" forName="cycle_4" refType="w" fact="0.33"/>
              <dgm:constr type="h" for="ch" forName="cycle_4" refType="w" refFor="ch" refForName="cycle_4"/>
              <dgm:constr type="r" for="ch" forName="cycle_5" refType="w"/>
              <dgm:constr type="b" for="ch" forName="cycle_5" refType="h" fact="0.83"/>
              <dgm:constr type="w" for="ch" forName="cycle_5" refType="w" fact="0.33"/>
              <dgm:constr type="h" for="ch" forName="cycle_5" refType="w" refFor="ch" refForName="cycle_5"/>
              <dgm:constr type="r" for="ch" forName="cycle_6" refType="w"/>
              <dgm:constr type="t" for="ch" forName="cycle_6" refType="h" fact="0.17"/>
              <dgm:constr type="w" for="ch" forName="cycle_6" refType="w" fact="0.33"/>
              <dgm:constr type="h" for="ch" forName="cycle_6" refType="w" refFor="ch" refForName="cycle_6"/>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userS" for="des" ptType="node" refType="w" refFor="ch" refForName="textCenter" fact="0.67"/>
            </dgm:constrLst>
          </dgm:if>
          <dgm:else name="Name37">
            <dgm:constrLst>
              <dgm:constr type="ctrX" for="ch" forName="textCenter" refType="w" fact="0.5"/>
              <dgm:constr type="t" for="ch" forName="textCenter" refType="h" fact="0.444"/>
              <dgm:constr type="w" for="ch" forName="textCenter" refType="w" fact="0.167"/>
              <dgm:constr type="h" for="ch" forName="textCenter" refType="w" refFor="ch" refForName="textCenter"/>
              <dgm:constr type="ctrX" for="ch" forName="cycle_1" refType="w" fact="0.5"/>
              <dgm:constr type="t" for="ch" forName="cycle_1"/>
              <dgm:constr type="w" for="ch" forName="cycle_1" refType="w" fact="0.263"/>
              <dgm:constr type="h" for="ch" forName="cycle_1" refType="w" refFor="ch" refForName="cycle_1"/>
              <dgm:constr type="l" for="ch" forName="cycle_2" refType="w" fact="0.062"/>
              <dgm:constr type="t" for="ch" forName="cycle_2" refType="h" fact="0.141"/>
              <dgm:constr type="w" for="ch" forName="cycle_2" refType="w" fact="0.263"/>
              <dgm:constr type="h" for="ch" forName="cycle_2" refType="w" refFor="ch" refForName="cycle_2"/>
              <dgm:constr type="l" for="ch" forName="cycle_3"/>
              <dgm:constr type="b" for="ch" forName="cycle_3" refType="h" fact="0.74"/>
              <dgm:constr type="w" for="ch" forName="cycle_3" refType="w" fact="0.263"/>
              <dgm:constr type="h" for="ch" forName="cycle_3" refType="w" refFor="ch" refForName="cycle_3"/>
              <dgm:constr type="l" for="ch" forName="cycle_4" refType="w" fact="0.2"/>
              <dgm:constr type="b" for="ch" forName="cycle_4" refType="h"/>
              <dgm:constr type="w" for="ch" forName="cycle_4" refType="w" fact="0.263"/>
              <dgm:constr type="h" for="ch" forName="cycle_4" refType="w" refFor="ch" refForName="cycle_4"/>
              <dgm:constr type="r" for="ch" forName="cycle_5" refType="w" fact="0.8"/>
              <dgm:constr type="b" for="ch" forName="cycle_5" refType="h"/>
              <dgm:constr type="w" for="ch" forName="cycle_5" refType="w" fact="0.263"/>
              <dgm:constr type="h" for="ch" forName="cycle_5" refType="w" refFor="ch" refForName="cycle_5"/>
              <dgm:constr type="r" for="ch" forName="cycle_6" refType="w"/>
              <dgm:constr type="b" for="ch" forName="cycle_6" refType="h" fact="0.74"/>
              <dgm:constr type="w" for="ch" forName="cycle_6" refType="w" fact="0.263"/>
              <dgm:constr type="h" for="ch" forName="cycle_6" refType="w" refFor="ch" refForName="cycle_6"/>
              <dgm:constr type="r" for="ch" forName="cycle_7" refType="w" fact="0.938"/>
              <dgm:constr type="t" for="ch" forName="cycle_7" refType="h" fact="0.141"/>
              <dgm:constr type="w" for="ch" forName="cycle_7" refType="w" fact="0.263"/>
              <dgm:constr type="h" for="ch" forName="cycle_7" refType="w" refFor="ch" refForName="cycle_7"/>
              <dgm:constr type="primFontSz" for="ch" forName="textCenter" val="65"/>
              <dgm:constr type="primFontSz" for="des" forName="childCenter1" val="65"/>
              <dgm:constr type="primFontSz" for="des" forName="text1" op="equ" val="65"/>
              <dgm:constr type="primFontSz" for="des" forName="childCenter2" refType="primFontSz" refFor="des" refForName="childCenter1" op="equ"/>
              <dgm:constr type="primFontSz" for="des" forName="text2" refType="primFontSz" refFor="des" refForName="text1" op="equ"/>
              <dgm:constr type="primFontSz" for="des" forName="childCenter3" refType="primFontSz" refFor="des" refForName="childCenter1" op="equ"/>
              <dgm:constr type="primFontSz" for="des" forName="text3" refType="primFontSz" refFor="des" refForName="text1" op="equ"/>
              <dgm:constr type="primFontSz" for="des" forName="childCenter4" refType="primFontSz" refFor="des" refForName="childCenter1" op="equ"/>
              <dgm:constr type="primFontSz" for="des" forName="text4" refType="primFontSz" refFor="des" refForName="text1" op="equ"/>
              <dgm:constr type="primFontSz" for="des" forName="childCenter5" refType="primFontSz" refFor="des" refForName="childCenter1" op="equ"/>
              <dgm:constr type="primFontSz" for="des" forName="text5" refType="primFontSz" refFor="des" refForName="text1" op="equ"/>
              <dgm:constr type="primFontSz" for="des" forName="childCenter6" refType="primFontSz" refFor="des" refForName="childCenter1" op="equ"/>
              <dgm:constr type="primFontSz" for="des" forName="text6" refType="primFontSz" refFor="des" refForName="text1" op="equ"/>
              <dgm:constr type="primFontSz" for="des" forName="childCenter7" refType="primFontSz" refFor="des" refForName="childCenter1" op="equ"/>
              <dgm:constr type="primFontSz" for="des" forName="text7" refType="primFontSz" refFor="des" refForName="text1" op="equ"/>
              <dgm:constr type="userS" for="des" ptType="node" refType="w" refFor="ch" refForName="textCenter" fact="0.67"/>
            </dgm:constrLst>
          </dgm:else>
        </dgm:choose>
      </dgm:else>
    </dgm:choose>
    <dgm:forEach name="Name38" axis="ch" ptType="node" cnt="1">
      <dgm:choose name="Name39">
        <dgm:if name="Name40" axis="des" func="maxDepth" op="lte" val="1">
          <dgm:layoutNode name="singleCycle">
            <dgm:choose name="Name41">
              <dgm:if name="Name42" axis="ch" ptType="node" func="cnt" op="equ" val="1">
                <dgm:choose name="Name43">
                  <dgm:if name="Name44" func="var" arg="dir" op="equ" val="norm">
                    <dgm:alg type="cycle">
                      <dgm:param type="stAng" val="90"/>
                      <dgm:param type="ctrShpMap" val="fNode"/>
                    </dgm:alg>
                  </dgm:if>
                  <dgm:else name="Name45">
                    <dgm:alg type="cycle">
                      <dgm:param type="stAng" val="-90"/>
                      <dgm:param type="spanAng" val="-360"/>
                      <dgm:param type="ctrShpMap" val="fNode"/>
                    </dgm:alg>
                  </dgm:else>
                </dgm:choose>
              </dgm:if>
              <dgm:else name="Name46">
                <dgm:choose name="Name47">
                  <dgm:if name="Name48" func="var" arg="dir" op="equ" val="norm">
                    <dgm:alg type="cycle">
                      <dgm:param type="ctrShpMap" val="fNode"/>
                    </dgm:alg>
                  </dgm:if>
                  <dgm:else name="Name49">
                    <dgm:alg type="cycle">
                      <dgm:param type="spanAng" val="-360"/>
                      <dgm:param type="ctrShpMap" val="fNode"/>
                    </dgm:alg>
                  </dgm:else>
                </dgm:choose>
              </dgm:else>
            </dgm:choose>
            <dgm:shape xmlns:r="http://schemas.openxmlformats.org/officeDocument/2006/relationships" r:blip="">
              <dgm:adjLst/>
            </dgm:shape>
            <dgm:presOf/>
            <dgm:choose name="Name50">
              <dgm:if name="Name51" axis="ch" ptType="node" func="cnt" op="equ" val="0">
                <dgm:constrLst>
                  <dgm:constr type="w" for="ch" forName="singleCenter" refType="w"/>
                  <dgm:constr type="h" for="ch" forName="singleCenter" refType="w" refFor="ch" refForName="singleCenter"/>
                </dgm:constrLst>
              </dgm:if>
              <dgm:if name="Name52" axis="ch" ptType="node" func="cnt" op="equ" val="1">
                <dgm:constrLst>
                  <dgm:constr type="w" for="ch" forName="singleCenter" refType="w" fact="0.5"/>
                  <dgm:constr type="h" for="ch" forName="singleCenter" refType="w" refFor="ch" refForName="singleCenter"/>
                  <dgm:constr type="userS" for="ch" ptType="node" refType="w" refFor="ch" refForName="singleCenter" fact="0.67"/>
                </dgm:constrLst>
              </dgm:if>
              <dgm:else name="Name53">
                <dgm:constrLst>
                  <dgm:constr type="w" for="ch" forName="singleCenter" refType="w" fact="0.3"/>
                  <dgm:constr type="h" for="ch" forName="singleCenter" refType="w" refFor="ch" refForName="singleCenter"/>
                  <dgm:constr type="userS" for="ch" ptType="node" refType="w" refFor="ch" refForName="singleCenter" fact="0.67"/>
                </dgm:constrLst>
              </dgm:else>
            </dgm:choose>
            <dgm:layoutNode name="singleCenter" styleLbl="node1">
              <dgm:varLst>
                <dgm:chMax val="7"/>
                <dgm:chPref val="7"/>
              </dgm:varLst>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54" axis="ch" cnt="21">
              <dgm:forEach name="Name55" axis="self" ptType="parTrans">
                <dgm:layoutNode name="Name5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57" axis="self" ptType="node">
                <dgm:layoutNode name="text0"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layoutNode>
        </dgm:if>
        <dgm:else name="Name58">
          <dgm:layoutNode name="textCenter" styleLbl="node1">
            <dgm:alg type="tx"/>
            <dgm:shape xmlns:r="http://schemas.openxmlformats.org/officeDocument/2006/relationships" type="roundRect" r:blip="">
              <dgm:adjLst/>
            </dgm:shape>
            <dgm:presOf axis="self" ptType="node"/>
            <dgm:constrLst>
              <dgm:constr type="tMarg" refType="primFontSz" fact="0.2"/>
              <dgm:constr type="bMarg" refType="primFontSz" fact="0.2"/>
              <dgm:constr type="lMarg" refType="primFontSz" fact="0.2"/>
              <dgm:constr type="rMarg" refType="primFontSz" fact="0.2"/>
            </dgm:constrLst>
            <dgm:ruleLst>
              <dgm:rule type="primFontSz" val="5" fact="NaN" max="NaN"/>
            </dgm:ruleLst>
          </dgm:layoutNode>
          <dgm:choose name="Name59">
            <dgm:if name="Name60" axis="ch" ptType="node" func="cnt" op="gte" val="1">
              <dgm:layoutNode name="cycle_1">
                <dgm:choose name="Name61">
                  <dgm:if name="Name62" func="var" arg="dir" op="equ" val="norm">
                    <dgm:choose name="Name63">
                      <dgm:if name="Name64" axis="ch" ptType="node" func="cnt" op="equ" val="1">
                        <dgm:choose name="Name65">
                          <dgm:if name="Name66" axis="ch ch" ptType="node node" st="1 1" cnt="1 0" func="cnt" op="equ" val="1">
                            <dgm:alg type="cycle">
                              <dgm:param type="ctrShpMap" val="fNode"/>
                              <dgm:param type="stAng" val="90"/>
                            </dgm:alg>
                          </dgm:if>
                          <dgm:if name="Name67" axis="ch ch" ptType="node node" st="1 1" cnt="1 0" func="cnt" op="equ" val="2">
                            <dgm:alg type="cycle">
                              <dgm:param type="ctrShpMap" val="fNode"/>
                              <dgm:param type="stAng" val="45"/>
                              <dgm:param type="spanAng" val="90"/>
                            </dgm:alg>
                          </dgm:if>
                          <dgm:else name="Name68">
                            <dgm:alg type="cycle">
                              <dgm:param type="ctrShpMap" val="fNode"/>
                              <dgm:param type="stAng" val="0"/>
                              <dgm:param type="spanAng" val="180"/>
                            </dgm:alg>
                          </dgm:else>
                        </dgm:choose>
                      </dgm:if>
                      <dgm:if name="Name69" axis="ch" ptType="node" func="cnt" op="equ" val="2">
                        <dgm:choose name="Name70">
                          <dgm:if name="Name71" axis="ch ch" ptType="node node" st="1 1" cnt="1 0" func="cnt" op="equ" val="1">
                            <dgm:alg type="cycle">
                              <dgm:param type="ctrShpMap" val="fNode"/>
                              <dgm:param type="stAng" val="0"/>
                            </dgm:alg>
                          </dgm:if>
                          <dgm:if name="Name72" axis="ch ch" ptType="node node" st="1 1" cnt="1 0" func="cnt" op="equ" val="2">
                            <dgm:alg type="cycle">
                              <dgm:param type="ctrShpMap" val="fNode"/>
                              <dgm:param type="stAng" val="315"/>
                              <dgm:param type="spanAng" val="90"/>
                            </dgm:alg>
                          </dgm:if>
                          <dgm:else name="Name73">
                            <dgm:alg type="cycle">
                              <dgm:param type="ctrShpMap" val="fNode"/>
                              <dgm:param type="stAng" val="270"/>
                              <dgm:param type="spanAng" val="180"/>
                            </dgm:alg>
                          </dgm:else>
                        </dgm:choose>
                      </dgm:if>
                      <dgm:if name="Name74" axis="ch" ptType="node" func="cnt" op="equ" val="3">
                        <dgm:choose name="Name75">
                          <dgm:if name="Name76" axis="ch ch" ptType="node node" st="1 1" cnt="1 0" func="cnt" op="equ" val="1">
                            <dgm:alg type="cycle">
                              <dgm:param type="ctrShpMap" val="fNode"/>
                              <dgm:param type="stAng" val="0"/>
                            </dgm:alg>
                          </dgm:if>
                          <dgm:if name="Name77" axis="ch ch" ptType="node node" st="1 1" cnt="1 0" func="cnt" op="equ" val="2">
                            <dgm:alg type="cycle">
                              <dgm:param type="ctrShpMap" val="fNode"/>
                              <dgm:param type="stAng" val="315"/>
                              <dgm:param type="spanAng" val="90"/>
                            </dgm:alg>
                          </dgm:if>
                          <dgm:else name="Name78">
                            <dgm:alg type="cycle">
                              <dgm:param type="ctrShpMap" val="fNode"/>
                              <dgm:param type="stAng" val="270"/>
                              <dgm:param type="spanAng" val="180"/>
                            </dgm:alg>
                          </dgm:else>
                        </dgm:choose>
                      </dgm:if>
                      <dgm:if name="Name79" axis="ch" ptType="node" func="cnt" op="equ" val="4">
                        <dgm:choose name="Name80">
                          <dgm:if name="Name81" axis="ch ch" ptType="node node" st="1 1" cnt="1 0" func="cnt" op="equ" val="1">
                            <dgm:alg type="cycle">
                              <dgm:param type="ctrShpMap" val="fNode"/>
                              <dgm:param type="stAng" val="0"/>
                            </dgm:alg>
                          </dgm:if>
                          <dgm:if name="Name82" axis="ch ch" ptType="node node" st="1 1" cnt="1 0" func="cnt" op="equ" val="2">
                            <dgm:alg type="cycle">
                              <dgm:param type="ctrShpMap" val="fNode"/>
                              <dgm:param type="stAng" val="315"/>
                              <dgm:param type="spanAng" val="90"/>
                            </dgm:alg>
                          </dgm:if>
                          <dgm:else name="Name83">
                            <dgm:alg type="cycle">
                              <dgm:param type="ctrShpMap" val="fNode"/>
                              <dgm:param type="stAng" val="292.5"/>
                              <dgm:param type="spanAng" val="135"/>
                            </dgm:alg>
                          </dgm:else>
                        </dgm:choose>
                      </dgm:if>
                      <dgm:if name="Name84" axis="ch" ptType="node" func="cnt" op="equ" val="5">
                        <dgm:choose name="Name85">
                          <dgm:if name="Name86" axis="ch ch" ptType="node node" st="1 1" cnt="1 0" func="cnt" op="equ" val="1">
                            <dgm:alg type="cycle">
                              <dgm:param type="ctrShpMap" val="fNode"/>
                              <dgm:param type="stAng" val="0"/>
                            </dgm:alg>
                          </dgm:if>
                          <dgm:if name="Name87" axis="ch ch" ptType="node node" st="1 1" cnt="1 0" func="cnt" op="equ" val="2">
                            <dgm:alg type="cycle">
                              <dgm:param type="ctrShpMap" val="fNode"/>
                              <dgm:param type="stAng" val="315"/>
                              <dgm:param type="spanAng" val="90"/>
                            </dgm:alg>
                          </dgm:if>
                          <dgm:else name="Name88">
                            <dgm:alg type="cycle">
                              <dgm:param type="ctrShpMap" val="fNode"/>
                              <dgm:param type="stAng" val="0"/>
                              <dgm:param type="spanAng" val="360"/>
                            </dgm:alg>
                          </dgm:else>
                        </dgm:choose>
                      </dgm:if>
                      <dgm:if name="Name89" axis="ch" ptType="node" func="cnt" op="equ" val="6">
                        <dgm:choose name="Name90">
                          <dgm:if name="Name91" axis="ch ch" ptType="node node" st="1 1" cnt="1 0" func="cnt" op="equ" val="1">
                            <dgm:alg type="cycle">
                              <dgm:param type="ctrShpMap" val="fNode"/>
                              <dgm:param type="stAng" val="0"/>
                            </dgm:alg>
                          </dgm:if>
                          <dgm:if name="Name92" axis="ch ch" ptType="node node" st="1 1" cnt="1 0" func="cnt" op="equ" val="2">
                            <dgm:alg type="cycle">
                              <dgm:param type="ctrShpMap" val="fNode"/>
                              <dgm:param type="stAng" val="315"/>
                              <dgm:param type="spanAng" val="90"/>
                            </dgm:alg>
                          </dgm:if>
                          <dgm:else name="Name93">
                            <dgm:alg type="cycle">
                              <dgm:param type="ctrShpMap" val="fNode"/>
                              <dgm:param type="stAng" val="0"/>
                              <dgm:param type="spanAng" val="360"/>
                            </dgm:alg>
                          </dgm:else>
                        </dgm:choose>
                      </dgm:if>
                      <dgm:if name="Name94" axis="ch" ptType="node" func="cnt" op="gte" val="7">
                        <dgm:choose name="Name95">
                          <dgm:if name="Name96" axis="ch ch" ptType="node node" st="1 1" cnt="1 0" func="cnt" op="equ" val="1">
                            <dgm:alg type="cycle">
                              <dgm:param type="ctrShpMap" val="fNode"/>
                              <dgm:param type="stAng" val="0"/>
                            </dgm:alg>
                          </dgm:if>
                          <dgm:if name="Name97" axis="ch ch" ptType="node node" st="1 1" cnt="1 0" func="cnt" op="equ" val="2">
                            <dgm:alg type="cycle">
                              <dgm:param type="ctrShpMap" val="fNode"/>
                              <dgm:param type="stAng" val="315"/>
                              <dgm:param type="spanAng" val="90"/>
                            </dgm:alg>
                          </dgm:if>
                          <dgm:else name="Name98">
                            <dgm:alg type="cycle">
                              <dgm:param type="ctrShpMap" val="fNode"/>
                              <dgm:param type="stAng" val="0"/>
                              <dgm:param type="spanAng" val="360"/>
                            </dgm:alg>
                          </dgm:else>
                        </dgm:choose>
                      </dgm:if>
                      <dgm:else name="Name99"/>
                    </dgm:choose>
                  </dgm:if>
                  <dgm:else name="Name100">
                    <dgm:choose name="Name101">
                      <dgm:if name="Name102" axis="ch" ptType="node" func="cnt" op="equ" val="1">
                        <dgm:choose name="Name103">
                          <dgm:if name="Name104" axis="ch ch" ptType="node node" st="1 1" cnt="1 0" func="cnt" op="equ" val="1">
                            <dgm:alg type="cycle">
                              <dgm:param type="ctrShpMap" val="fNode"/>
                              <dgm:param type="stAng" val="270"/>
                            </dgm:alg>
                          </dgm:if>
                          <dgm:if name="Name105" axis="ch ch" ptType="node node" st="1 1" cnt="1 0" func="cnt" op="equ" val="2">
                            <dgm:alg type="cycle">
                              <dgm:param type="ctrShpMap" val="fNode"/>
                              <dgm:param type="stAng" val="315"/>
                              <dgm:param type="spanAng" val="-90"/>
                            </dgm:alg>
                          </dgm:if>
                          <dgm:else name="Name106">
                            <dgm:alg type="cycle">
                              <dgm:param type="ctrShpMap" val="fNode"/>
                              <dgm:param type="stAng" val="0"/>
                              <dgm:param type="spanAng" val="-180"/>
                            </dgm:alg>
                          </dgm:else>
                        </dgm:choose>
                      </dgm:if>
                      <dgm:if name="Name107" axis="ch" ptType="node" func="cnt" op="equ" val="2">
                        <dgm:choose name="Name108">
                          <dgm:if name="Name109" axis="ch ch" ptType="node node" st="1 1" cnt="1 0" func="cnt" op="equ" val="1">
                            <dgm:alg type="cycle">
                              <dgm:param type="ctrShpMap" val="fNode"/>
                              <dgm:param type="stAng" val="0"/>
                            </dgm:alg>
                          </dgm:if>
                          <dgm:if name="Name110" axis="ch ch" ptType="node node" st="1 1" cnt="1 0" func="cnt" op="equ" val="2">
                            <dgm:alg type="cycle">
                              <dgm:param type="ctrShpMap" val="fNode"/>
                              <dgm:param type="stAng" val="45"/>
                              <dgm:param type="spanAng" val="-90"/>
                            </dgm:alg>
                          </dgm:if>
                          <dgm:else name="Name111">
                            <dgm:alg type="cycle">
                              <dgm:param type="ctrShpMap" val="fNode"/>
                              <dgm:param type="stAng" val="90"/>
                              <dgm:param type="spanAng" val="-180"/>
                            </dgm:alg>
                          </dgm:else>
                        </dgm:choose>
                      </dgm:if>
                      <dgm:if name="Name112" axis="ch" ptType="node" func="cnt" op="equ" val="3">
                        <dgm:choose name="Name113">
                          <dgm:if name="Name114" axis="ch ch" ptType="node node" st="1 1" cnt="1 0" func="cnt" op="equ" val="1">
                            <dgm:alg type="cycle">
                              <dgm:param type="ctrShpMap" val="fNode"/>
                              <dgm:param type="stAng" val="0"/>
                            </dgm:alg>
                          </dgm:if>
                          <dgm:if name="Name115" axis="ch ch" ptType="node node" st="1 1" cnt="1 0" func="cnt" op="equ" val="2">
                            <dgm:alg type="cycle">
                              <dgm:param type="ctrShpMap" val="fNode"/>
                              <dgm:param type="stAng" val="45"/>
                              <dgm:param type="spanAng" val="-90"/>
                            </dgm:alg>
                          </dgm:if>
                          <dgm:else name="Name116">
                            <dgm:alg type="cycle">
                              <dgm:param type="ctrShpMap" val="fNode"/>
                              <dgm:param type="stAng" val="90"/>
                              <dgm:param type="spanAng" val="-180"/>
                            </dgm:alg>
                          </dgm:else>
                        </dgm:choose>
                      </dgm:if>
                      <dgm:if name="Name117" axis="ch" ptType="node" func="cnt" op="equ" val="4">
                        <dgm:choose name="Name118">
                          <dgm:if name="Name119" axis="ch ch" ptType="node node" st="1 1" cnt="1 0" func="cnt" op="equ" val="1">
                            <dgm:alg type="cycle">
                              <dgm:param type="ctrShpMap" val="fNode"/>
                              <dgm:param type="stAng" val="0"/>
                            </dgm:alg>
                          </dgm:if>
                          <dgm:if name="Name120" axis="ch ch" ptType="node node" st="1 1" cnt="1 0" func="cnt" op="equ" val="2">
                            <dgm:alg type="cycle">
                              <dgm:param type="ctrShpMap" val="fNode"/>
                              <dgm:param type="stAng" val="45"/>
                              <dgm:param type="spanAng" val="-90"/>
                            </dgm:alg>
                          </dgm:if>
                          <dgm:else name="Name121">
                            <dgm:alg type="cycle">
                              <dgm:param type="ctrShpMap" val="fNode"/>
                              <dgm:param type="stAng" val="67.5"/>
                              <dgm:param type="spanAng" val="-135"/>
                            </dgm:alg>
                          </dgm:else>
                        </dgm:choose>
                      </dgm:if>
                      <dgm:if name="Name122" axis="ch" ptType="node" func="cnt" op="equ" val="5">
                        <dgm:choose name="Name123">
                          <dgm:if name="Name124" axis="ch ch" ptType="node node" st="1 1" cnt="1 0" func="cnt" op="equ" val="1">
                            <dgm:alg type="cycle">
                              <dgm:param type="ctrShpMap" val="fNode"/>
                              <dgm:param type="stAng" val="0"/>
                            </dgm:alg>
                          </dgm:if>
                          <dgm:if name="Name125" axis="ch ch" ptType="node node" st="1 1" cnt="1 0" func="cnt" op="equ" val="2">
                            <dgm:alg type="cycle">
                              <dgm:param type="ctrShpMap" val="fNode"/>
                              <dgm:param type="stAng" val="45"/>
                              <dgm:param type="spanAng" val="-90"/>
                            </dgm:alg>
                          </dgm:if>
                          <dgm:else name="Name126">
                            <dgm:alg type="cycle">
                              <dgm:param type="ctrShpMap" val="fNode"/>
                              <dgm:param type="stAng" val="0"/>
                              <dgm:param type="spanAng" val="-360"/>
                            </dgm:alg>
                          </dgm:else>
                        </dgm:choose>
                      </dgm:if>
                      <dgm:if name="Name127" axis="ch" ptType="node" func="cnt" op="equ" val="6">
                        <dgm:choose name="Name128">
                          <dgm:if name="Name129" axis="ch ch" ptType="node node" st="1 1" cnt="1 0" func="cnt" op="equ" val="1">
                            <dgm:alg type="cycle">
                              <dgm:param type="ctrShpMap" val="fNode"/>
                              <dgm:param type="stAng" val="0"/>
                            </dgm:alg>
                          </dgm:if>
                          <dgm:if name="Name130" axis="ch ch" ptType="node node" st="1 1" cnt="1 0" func="cnt" op="equ" val="2">
                            <dgm:alg type="cycle">
                              <dgm:param type="ctrShpMap" val="fNode"/>
                              <dgm:param type="stAng" val="45"/>
                              <dgm:param type="spanAng" val="-90"/>
                            </dgm:alg>
                          </dgm:if>
                          <dgm:else name="Name131">
                            <dgm:alg type="cycle">
                              <dgm:param type="ctrShpMap" val="fNode"/>
                              <dgm:param type="stAng" val="0"/>
                              <dgm:param type="spanAng" val="-360"/>
                            </dgm:alg>
                          </dgm:else>
                        </dgm:choose>
                      </dgm:if>
                      <dgm:if name="Name132" axis="ch" ptType="node" func="cnt" op="gte" val="7">
                        <dgm:choose name="Name133">
                          <dgm:if name="Name134" axis="ch ch" ptType="node node" st="1 1" cnt="1 0" func="cnt" op="equ" val="1">
                            <dgm:alg type="cycle">
                              <dgm:param type="ctrShpMap" val="fNode"/>
                              <dgm:param type="stAng" val="0"/>
                            </dgm:alg>
                          </dgm:if>
                          <dgm:if name="Name135" axis="ch ch" ptType="node node" st="1 1" cnt="1 0" func="cnt" op="equ" val="2">
                            <dgm:alg type="cycle">
                              <dgm:param type="ctrShpMap" val="fNode"/>
                              <dgm:param type="stAng" val="45"/>
                              <dgm:param type="spanAng" val="-90"/>
                            </dgm:alg>
                          </dgm:if>
                          <dgm:else name="Name136">
                            <dgm:alg type="cycle">
                              <dgm:param type="ctrShpMap" val="fNode"/>
                              <dgm:param type="stAng" val="0"/>
                              <dgm:param type="spanAng" val="-360"/>
                            </dgm:alg>
                          </dgm:else>
                        </dgm:choose>
                      </dgm:if>
                      <dgm:else name="Name137"/>
                    </dgm:choose>
                  </dgm:else>
                </dgm:choose>
                <dgm:shape xmlns:r="http://schemas.openxmlformats.org/officeDocument/2006/relationships" r:blip="">
                  <dgm:adjLst/>
                </dgm:shape>
                <dgm:presOf/>
                <dgm:constrLst>
                  <dgm:constr type="sp" refType="w" fact="0.1"/>
                  <dgm:constr type="sibSp" refType="w" fact="0.1"/>
                </dgm:constrLst>
                <dgm:forEach name="Name138" axis="ch" ptType="node" cnt="1">
                  <dgm:layoutNode name="childCenter1"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139" axis="ch">
                    <dgm:forEach name="Name140" axis="self" ptType="parTrans">
                      <dgm:layoutNode name="Name141">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142" axis="self" ptType="node">
                      <dgm:layoutNode name="text1"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143" axis="ch" ptType="parTrans" cnt="1">
                <dgm:layoutNode name="Name144">
                  <dgm:alg type="conn">
                    <dgm:param type="dim" val="1D"/>
                    <dgm:param type="begPts" val="auto"/>
                    <dgm:param type="endPts" val="auto"/>
                    <dgm:param type="endSty" val="noArr"/>
                    <dgm:param type="srcNode" val="textCenter"/>
                    <dgm:param type="dstNode" val="childCenter1"/>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145"/>
          </dgm:choose>
          <dgm:choose name="Name146">
            <dgm:if name="Name147" axis="ch" ptType="node" func="cnt" op="gte" val="2">
              <dgm:layoutNode name="cycle_2">
                <dgm:choose name="Name148">
                  <dgm:if name="Name149" func="var" arg="dir" op="equ" val="norm">
                    <dgm:choose name="Name150">
                      <dgm:if name="Name151" axis="ch" ptType="node" func="cnt" op="equ" val="2">
                        <dgm:choose name="Name152">
                          <dgm:if name="Name153" axis="ch ch" ptType="node node" st="2 1" cnt="1 0" func="cnt" op="equ" val="1">
                            <dgm:alg type="cycle">
                              <dgm:param type="ctrShpMap" val="fNode"/>
                              <dgm:param type="stAng" val="180"/>
                            </dgm:alg>
                          </dgm:if>
                          <dgm:if name="Name154" axis="ch ch" ptType="node node" st="2 1" cnt="1 0" func="cnt" op="equ" val="2">
                            <dgm:alg type="cycle">
                              <dgm:param type="ctrShpMap" val="fNode"/>
                              <dgm:param type="stAng" val="135"/>
                              <dgm:param type="spanAng" val="90"/>
                            </dgm:alg>
                          </dgm:if>
                          <dgm:else name="Name155">
                            <dgm:alg type="cycle">
                              <dgm:param type="ctrShpMap" val="fNode"/>
                              <dgm:param type="stAng" val="90"/>
                              <dgm:param type="spanAng" val="180"/>
                            </dgm:alg>
                          </dgm:else>
                        </dgm:choose>
                      </dgm:if>
                      <dgm:if name="Name156" axis="ch" ptType="node" func="cnt" op="equ" val="3">
                        <dgm:choose name="Name157">
                          <dgm:if name="Name158" axis="ch ch" ptType="node node" st="2 1" cnt="1 0" func="cnt" op="equ" val="1">
                            <dgm:alg type="cycle">
                              <dgm:param type="ctrShpMap" val="fNode"/>
                              <dgm:param type="stAng" val="120"/>
                              <dgm:param type="horzAlign" val="r"/>
                              <dgm:param type="vertAlign" val="b"/>
                            </dgm:alg>
                          </dgm:if>
                          <dgm:if name="Name159" axis="ch ch" ptType="node node" st="2 1" cnt="1 0" func="cnt" op="equ" val="2">
                            <dgm:alg type="cycle">
                              <dgm:param type="ctrShpMap" val="fNode"/>
                              <dgm:param type="stAng" val="75"/>
                              <dgm:param type="spanAng" val="90"/>
                              <dgm:param type="horzAlign" val="r"/>
                              <dgm:param type="vertAlign" val="b"/>
                            </dgm:alg>
                          </dgm:if>
                          <dgm:else name="Name160">
                            <dgm:alg type="cycle">
                              <dgm:param type="ctrShpMap" val="fNode"/>
                              <dgm:param type="stAng" val="30"/>
                              <dgm:param type="spanAng" val="180"/>
                            </dgm:alg>
                          </dgm:else>
                        </dgm:choose>
                      </dgm:if>
                      <dgm:if name="Name161" axis="ch" ptType="node" func="cnt" op="equ" val="4">
                        <dgm:choose name="Name162">
                          <dgm:if name="Name163" axis="ch ch" ptType="node node" st="2 1" cnt="1 0" func="cnt" op="equ" val="1">
                            <dgm:alg type="cycle">
                              <dgm:param type="ctrShpMap" val="fNode"/>
                              <dgm:param type="stAng" val="90"/>
                            </dgm:alg>
                          </dgm:if>
                          <dgm:if name="Name164" axis="ch ch" ptType="node node" st="2 1" cnt="1 0" func="cnt" op="equ" val="2">
                            <dgm:alg type="cycle">
                              <dgm:param type="ctrShpMap" val="fNode"/>
                              <dgm:param type="stAng" val="45"/>
                              <dgm:param type="spanAng" val="90"/>
                            </dgm:alg>
                          </dgm:if>
                          <dgm:else name="Name165">
                            <dgm:alg type="cycle">
                              <dgm:param type="ctrShpMap" val="fNode"/>
                              <dgm:param type="stAng" val="22.5"/>
                              <dgm:param type="spanAng" val="135"/>
                            </dgm:alg>
                          </dgm:else>
                        </dgm:choose>
                      </dgm:if>
                      <dgm:if name="Name166" axis="ch" ptType="node" func="cnt" op="equ" val="5">
                        <dgm:choose name="Name167">
                          <dgm:if name="Name168" axis="ch ch" ptType="node node" st="2 1" cnt="1 0" func="cnt" op="equ" val="1">
                            <dgm:alg type="cycle">
                              <dgm:param type="ctrShpMap" val="fNode"/>
                              <dgm:param type="stAng" val="72"/>
                            </dgm:alg>
                          </dgm:if>
                          <dgm:if name="Name169" axis="ch ch" ptType="node node" st="2 1" cnt="1 0" func="cnt" op="equ" val="2">
                            <dgm:alg type="cycle">
                              <dgm:param type="ctrShpMap" val="fNode"/>
                              <dgm:param type="stAng" val="27"/>
                              <dgm:param type="spanAng" val="90"/>
                            </dgm:alg>
                          </dgm:if>
                          <dgm:else name="Name170">
                            <dgm:alg type="cycle">
                              <dgm:param type="ctrShpMap" val="fNode"/>
                              <dgm:param type="stAng" val="0"/>
                              <dgm:param type="spanAng" val="360"/>
                            </dgm:alg>
                          </dgm:else>
                        </dgm:choose>
                      </dgm:if>
                      <dgm:if name="Name171" axis="ch" ptType="node" func="cnt" op="equ" val="6">
                        <dgm:choose name="Name172">
                          <dgm:if name="Name173" axis="ch ch" ptType="node node" st="2 1" cnt="1 0" func="cnt" op="equ" val="1">
                            <dgm:alg type="cycle">
                              <dgm:param type="ctrShpMap" val="fNode"/>
                              <dgm:param type="stAng" val="60"/>
                            </dgm:alg>
                          </dgm:if>
                          <dgm:if name="Name174" axis="ch ch" ptType="node node" st="2 1" cnt="1 0" func="cnt" op="equ" val="2">
                            <dgm:alg type="cycle">
                              <dgm:param type="ctrShpMap" val="fNode"/>
                              <dgm:param type="stAng" val="15"/>
                              <dgm:param type="spanAng" val="90"/>
                            </dgm:alg>
                          </dgm:if>
                          <dgm:else name="Name175">
                            <dgm:alg type="cycle">
                              <dgm:param type="ctrShpMap" val="fNode"/>
                              <dgm:param type="stAng" val="0"/>
                              <dgm:param type="spanAng" val="360"/>
                            </dgm:alg>
                          </dgm:else>
                        </dgm:choose>
                      </dgm:if>
                      <dgm:if name="Name176" axis="ch" ptType="node" func="cnt" op="gte" val="7">
                        <dgm:choose name="Name177">
                          <dgm:if name="Name178" axis="ch ch" ptType="node node" st="2 1" cnt="1 0" func="cnt" op="equ" val="1">
                            <dgm:alg type="cycle">
                              <dgm:param type="ctrShpMap" val="fNode"/>
                              <dgm:param type="stAng" val="51"/>
                            </dgm:alg>
                          </dgm:if>
                          <dgm:if name="Name179" axis="ch ch" ptType="node node" st="2 1" cnt="1 0" func="cnt" op="equ" val="2">
                            <dgm:alg type="cycle">
                              <dgm:param type="ctrShpMap" val="fNode"/>
                              <dgm:param type="stAng" val="6"/>
                              <dgm:param type="spanAng" val="90"/>
                            </dgm:alg>
                          </dgm:if>
                          <dgm:else name="Name180">
                            <dgm:alg type="cycle">
                              <dgm:param type="ctrShpMap" val="fNode"/>
                              <dgm:param type="stAng" val="0"/>
                              <dgm:param type="spanAng" val="360"/>
                            </dgm:alg>
                          </dgm:else>
                        </dgm:choose>
                      </dgm:if>
                      <dgm:else name="Name181"/>
                    </dgm:choose>
                  </dgm:if>
                  <dgm:else name="Name182">
                    <dgm:choose name="Name183">
                      <dgm:if name="Name184" axis="ch" ptType="node" func="cnt" op="equ" val="2">
                        <dgm:choose name="Name185">
                          <dgm:if name="Name186" axis="ch ch" ptType="node node" st="2 1" cnt="1 0" func="cnt" op="equ" val="1">
                            <dgm:alg type="cycle">
                              <dgm:param type="ctrShpMap" val="fNode"/>
                              <dgm:param type="stAng" val="180"/>
                            </dgm:alg>
                          </dgm:if>
                          <dgm:if name="Name187" axis="ch ch" ptType="node node" st="2 1" cnt="1 0" func="cnt" op="equ" val="2">
                            <dgm:alg type="cycle">
                              <dgm:param type="ctrShpMap" val="fNode"/>
                              <dgm:param type="stAng" val="225"/>
                              <dgm:param type="spanAng" val="-90"/>
                            </dgm:alg>
                          </dgm:if>
                          <dgm:else name="Name188">
                            <dgm:alg type="cycle">
                              <dgm:param type="ctrShpMap" val="fNode"/>
                              <dgm:param type="stAng" val="270"/>
                              <dgm:param type="spanAng" val="-180"/>
                            </dgm:alg>
                          </dgm:else>
                        </dgm:choose>
                      </dgm:if>
                      <dgm:if name="Name189" axis="ch" ptType="node" func="cnt" op="equ" val="3">
                        <dgm:choose name="Name190">
                          <dgm:if name="Name191" axis="ch ch" ptType="node node" st="2 1" cnt="1 0" func="cnt" op="equ" val="1">
                            <dgm:alg type="cycle">
                              <dgm:param type="ctrShpMap" val="fNode"/>
                              <dgm:param type="stAng" val="240"/>
                              <dgm:param type="horzAlign" val="l"/>
                              <dgm:param type="vertAlign" val="b"/>
                            </dgm:alg>
                          </dgm:if>
                          <dgm:if name="Name192" axis="ch ch" ptType="node node" st="2 1" cnt="1 0" func="cnt" op="equ" val="2">
                            <dgm:alg type="cycle">
                              <dgm:param type="ctrShpMap" val="fNode"/>
                              <dgm:param type="stAng" val="285"/>
                              <dgm:param type="spanAng" val="-90"/>
                              <dgm:param type="horzAlign" val="l"/>
                              <dgm:param type="vertAlign" val="b"/>
                            </dgm:alg>
                          </dgm:if>
                          <dgm:else name="Name193">
                            <dgm:alg type="cycle">
                              <dgm:param type="ctrShpMap" val="fNode"/>
                              <dgm:param type="stAng" val="330"/>
                              <dgm:param type="spanAng" val="-180"/>
                            </dgm:alg>
                          </dgm:else>
                        </dgm:choose>
                      </dgm:if>
                      <dgm:if name="Name194" axis="ch" ptType="node" func="cnt" op="equ" val="4">
                        <dgm:choose name="Name195">
                          <dgm:if name="Name196" axis="ch ch" ptType="node node" st="2 1" cnt="1 0" func="cnt" op="equ" val="1">
                            <dgm:alg type="cycle">
                              <dgm:param type="ctrShpMap" val="fNode"/>
                              <dgm:param type="stAng" val="270"/>
                            </dgm:alg>
                          </dgm:if>
                          <dgm:if name="Name197" axis="ch ch" ptType="node node" st="2 1" cnt="1 0" func="cnt" op="equ" val="2">
                            <dgm:alg type="cycle">
                              <dgm:param type="ctrShpMap" val="fNode"/>
                              <dgm:param type="stAng" val="315"/>
                              <dgm:param type="spanAng" val="-90"/>
                            </dgm:alg>
                          </dgm:if>
                          <dgm:else name="Name198">
                            <dgm:alg type="cycle">
                              <dgm:param type="ctrShpMap" val="fNode"/>
                              <dgm:param type="stAng" val="337.5"/>
                              <dgm:param type="spanAng" val="-135"/>
                            </dgm:alg>
                          </dgm:else>
                        </dgm:choose>
                      </dgm:if>
                      <dgm:if name="Name199" axis="ch" ptType="node" func="cnt" op="equ" val="5">
                        <dgm:choose name="Name200">
                          <dgm:if name="Name201" axis="ch ch" ptType="node node" st="2 1" cnt="1 0" func="cnt" op="equ" val="1">
                            <dgm:alg type="cycle">
                              <dgm:param type="ctrShpMap" val="fNode"/>
                              <dgm:param type="stAng" val="288"/>
                            </dgm:alg>
                          </dgm:if>
                          <dgm:if name="Name202" axis="ch ch" ptType="node node" st="2 1" cnt="1 0" func="cnt" op="equ" val="2">
                            <dgm:alg type="cycle">
                              <dgm:param type="ctrShpMap" val="fNode"/>
                              <dgm:param type="stAng" val="333"/>
                              <dgm:param type="spanAng" val="-90"/>
                            </dgm:alg>
                          </dgm:if>
                          <dgm:else name="Name203">
                            <dgm:alg type="cycle">
                              <dgm:param type="ctrShpMap" val="fNode"/>
                              <dgm:param type="stAng" val="0"/>
                              <dgm:param type="spanAng" val="-360"/>
                            </dgm:alg>
                          </dgm:else>
                        </dgm:choose>
                      </dgm:if>
                      <dgm:if name="Name204" axis="ch" ptType="node" func="cnt" op="equ" val="6">
                        <dgm:choose name="Name205">
                          <dgm:if name="Name206" axis="ch ch" ptType="node node" st="2 1" cnt="1 0" func="cnt" op="equ" val="1">
                            <dgm:alg type="cycle">
                              <dgm:param type="ctrShpMap" val="fNode"/>
                              <dgm:param type="stAng" val="300"/>
                            </dgm:alg>
                          </dgm:if>
                          <dgm:if name="Name207" axis="ch ch" ptType="node node" st="2 1" cnt="1 0" func="cnt" op="equ" val="2">
                            <dgm:alg type="cycle">
                              <dgm:param type="ctrShpMap" val="fNode"/>
                              <dgm:param type="stAng" val="345"/>
                              <dgm:param type="spanAng" val="-90"/>
                            </dgm:alg>
                          </dgm:if>
                          <dgm:else name="Name208">
                            <dgm:alg type="cycle">
                              <dgm:param type="ctrShpMap" val="fNode"/>
                              <dgm:param type="stAng" val="0"/>
                              <dgm:param type="spanAng" val="-360"/>
                            </dgm:alg>
                          </dgm:else>
                        </dgm:choose>
                      </dgm:if>
                      <dgm:if name="Name209" axis="ch" ptType="node" func="cnt" op="gte" val="7">
                        <dgm:choose name="Name210">
                          <dgm:if name="Name211" axis="ch ch" ptType="node node" st="2 1" cnt="1 0" func="cnt" op="equ" val="1">
                            <dgm:alg type="cycle">
                              <dgm:param type="ctrShpMap" val="fNode"/>
                              <dgm:param type="stAng" val="308"/>
                            </dgm:alg>
                          </dgm:if>
                          <dgm:if name="Name212" axis="ch ch" ptType="node node" st="2 1" cnt="1 0" func="cnt" op="equ" val="2">
                            <dgm:alg type="cycle">
                              <dgm:param type="ctrShpMap" val="fNode"/>
                              <dgm:param type="stAng" val="353"/>
                              <dgm:param type="spanAng" val="-90"/>
                            </dgm:alg>
                          </dgm:if>
                          <dgm:else name="Name213">
                            <dgm:alg type="cycle">
                              <dgm:param type="ctrShpMap" val="fNode"/>
                              <dgm:param type="stAng" val="0"/>
                              <dgm:param type="spanAng" val="-360"/>
                            </dgm:alg>
                          </dgm:else>
                        </dgm:choose>
                      </dgm:if>
                      <dgm:else name="Name214"/>
                    </dgm:choose>
                  </dgm:else>
                </dgm:choose>
                <dgm:shape xmlns:r="http://schemas.openxmlformats.org/officeDocument/2006/relationships" r:blip="">
                  <dgm:adjLst/>
                </dgm:shape>
                <dgm:presOf/>
                <dgm:constrLst>
                  <dgm:constr type="sp" refType="w" fact="0.1"/>
                  <dgm:constr type="sibSp" refType="w" fact="0.1"/>
                </dgm:constrLst>
                <dgm:forEach name="Name215" axis="ch" ptType="node" st="2" cnt="1">
                  <dgm:layoutNode name="childCenter2"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16" axis="ch">
                    <dgm:forEach name="Name217" axis="self" ptType="parTrans">
                      <dgm:layoutNode name="Name218">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19" axis="self" ptType="node">
                      <dgm:layoutNode name="text2"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20" axis="ch" ptType="parTrans" st="2" cnt="1">
                <dgm:layoutNode name="Name221">
                  <dgm:alg type="conn">
                    <dgm:param type="dim" val="1D"/>
                    <dgm:param type="begPts" val="auto"/>
                    <dgm:param type="endPts" val="auto"/>
                    <dgm:param type="endSty" val="noArr"/>
                    <dgm:param type="srcNode" val="textCenter"/>
                    <dgm:param type="dstNode" val="childCenter2"/>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22"/>
          </dgm:choose>
          <dgm:choose name="Name223">
            <dgm:if name="Name224" axis="ch" ptType="node" func="cnt" op="gte" val="3">
              <dgm:layoutNode name="cycle_3">
                <dgm:choose name="Name225">
                  <dgm:if name="Name226" func="var" arg="dir" op="equ" val="norm">
                    <dgm:choose name="Name227">
                      <dgm:if name="Name228" axis="ch" ptType="node" func="cnt" op="equ" val="3">
                        <dgm:choose name="Name229">
                          <dgm:if name="Name230" axis="ch ch" ptType="node node" st="3 1" cnt="1 0" func="cnt" op="equ" val="1">
                            <dgm:alg type="cycle">
                              <dgm:param type="ctrShpMap" val="fNode"/>
                              <dgm:param type="stAng" val="240"/>
                              <dgm:param type="horzAlign" val="l"/>
                              <dgm:param type="vertAlign" val="b"/>
                            </dgm:alg>
                          </dgm:if>
                          <dgm:if name="Name231" axis="ch ch" ptType="node node" st="3 1" cnt="1 0" func="cnt" op="equ" val="2">
                            <dgm:alg type="cycle">
                              <dgm:param type="ctrShpMap" val="fNode"/>
                              <dgm:param type="stAng" val="195"/>
                              <dgm:param type="spanAng" val="90"/>
                              <dgm:param type="horzAlign" val="l"/>
                              <dgm:param type="vertAlign" val="b"/>
                            </dgm:alg>
                          </dgm:if>
                          <dgm:else name="Name232">
                            <dgm:alg type="cycle">
                              <dgm:param type="ctrShpMap" val="fNode"/>
                              <dgm:param type="stAng" val="150"/>
                              <dgm:param type="spanAng" val="180"/>
                            </dgm:alg>
                          </dgm:else>
                        </dgm:choose>
                      </dgm:if>
                      <dgm:if name="Name233" axis="ch" ptType="node" func="cnt" op="equ" val="4">
                        <dgm:choose name="Name234">
                          <dgm:if name="Name235" axis="ch ch" ptType="node node" st="3 1" cnt="1 0" func="cnt" op="equ" val="1">
                            <dgm:alg type="cycle">
                              <dgm:param type="ctrShpMap" val="fNode"/>
                              <dgm:param type="stAng" val="180"/>
                            </dgm:alg>
                          </dgm:if>
                          <dgm:if name="Name236" axis="ch ch" ptType="node node" st="3 1" cnt="1 0" func="cnt" op="equ" val="2">
                            <dgm:alg type="cycle">
                              <dgm:param type="ctrShpMap" val="fNode"/>
                              <dgm:param type="stAng" val="135"/>
                              <dgm:param type="spanAng" val="90"/>
                            </dgm:alg>
                          </dgm:if>
                          <dgm:else name="Name237">
                            <dgm:alg type="cycle">
                              <dgm:param type="ctrShpMap" val="fNode"/>
                              <dgm:param type="stAng" val="112.5"/>
                              <dgm:param type="spanAng" val="135"/>
                            </dgm:alg>
                          </dgm:else>
                        </dgm:choose>
                      </dgm:if>
                      <dgm:if name="Name238" axis="ch" ptType="node" func="cnt" op="equ" val="5">
                        <dgm:choose name="Name239">
                          <dgm:if name="Name240" axis="ch ch" ptType="node node" st="3 1" cnt="1 0" func="cnt" op="equ" val="1">
                            <dgm:alg type="cycle">
                              <dgm:param type="ctrShpMap" val="fNode"/>
                              <dgm:param type="stAng" val="144"/>
                            </dgm:alg>
                          </dgm:if>
                          <dgm:if name="Name241" axis="ch ch" ptType="node node" st="3 1" cnt="1 0" func="cnt" op="equ" val="2">
                            <dgm:alg type="cycle">
                              <dgm:param type="ctrShpMap" val="fNode"/>
                              <dgm:param type="stAng" val="99"/>
                              <dgm:param type="spanAng" val="90"/>
                            </dgm:alg>
                          </dgm:if>
                          <dgm:else name="Name242">
                            <dgm:alg type="cycle">
                              <dgm:param type="ctrShpMap" val="fNode"/>
                              <dgm:param type="stAng" val="0"/>
                              <dgm:param type="spanAng" val="360"/>
                            </dgm:alg>
                          </dgm:else>
                        </dgm:choose>
                      </dgm:if>
                      <dgm:if name="Name243" axis="ch" ptType="node" func="cnt" op="equ" val="6">
                        <dgm:choose name="Name244">
                          <dgm:if name="Name245" axis="ch ch" ptType="node node" st="3 1" cnt="1 0" func="cnt" op="equ" val="1">
                            <dgm:alg type="cycle">
                              <dgm:param type="ctrShpMap" val="fNode"/>
                              <dgm:param type="stAng" val="120"/>
                            </dgm:alg>
                          </dgm:if>
                          <dgm:if name="Name246" axis="ch ch" ptType="node node" st="3 1" cnt="1 0" func="cnt" op="equ" val="2">
                            <dgm:alg type="cycle">
                              <dgm:param type="ctrShpMap" val="fNode"/>
                              <dgm:param type="stAng" val="75"/>
                              <dgm:param type="spanAng" val="90"/>
                            </dgm:alg>
                          </dgm:if>
                          <dgm:else name="Name247">
                            <dgm:alg type="cycle">
                              <dgm:param type="ctrShpMap" val="fNode"/>
                              <dgm:param type="stAng" val="0"/>
                              <dgm:param type="spanAng" val="360"/>
                            </dgm:alg>
                          </dgm:else>
                        </dgm:choose>
                      </dgm:if>
                      <dgm:if name="Name248" axis="ch" ptType="node" func="cnt" op="gte" val="7">
                        <dgm:choose name="Name249">
                          <dgm:if name="Name250" axis="ch ch" ptType="node node" st="3 1" cnt="1 0" func="cnt" op="equ" val="1">
                            <dgm:alg type="cycle">
                              <dgm:param type="ctrShpMap" val="fNode"/>
                              <dgm:param type="stAng" val="102"/>
                            </dgm:alg>
                          </dgm:if>
                          <dgm:if name="Name251" axis="ch ch" ptType="node node" st="3 1" cnt="1 0" func="cnt" op="equ" val="2">
                            <dgm:alg type="cycle">
                              <dgm:param type="ctrShpMap" val="fNode"/>
                              <dgm:param type="stAng" val="57"/>
                              <dgm:param type="spanAng" val="90"/>
                            </dgm:alg>
                          </dgm:if>
                          <dgm:else name="Name252">
                            <dgm:alg type="cycle">
                              <dgm:param type="ctrShpMap" val="fNode"/>
                              <dgm:param type="stAng" val="0"/>
                              <dgm:param type="spanAng" val="360"/>
                            </dgm:alg>
                          </dgm:else>
                        </dgm:choose>
                      </dgm:if>
                      <dgm:else name="Name253"/>
                    </dgm:choose>
                  </dgm:if>
                  <dgm:else name="Name254">
                    <dgm:choose name="Name255">
                      <dgm:if name="Name256" axis="ch" ptType="node" func="cnt" op="equ" val="3">
                        <dgm:choose name="Name257">
                          <dgm:if name="Name258" axis="ch ch" ptType="node node" st="3 1" cnt="1 0" func="cnt" op="equ" val="1">
                            <dgm:alg type="cycle">
                              <dgm:param type="ctrShpMap" val="fNode"/>
                              <dgm:param type="stAng" val="120"/>
                              <dgm:param type="horzAlign" val="r"/>
                              <dgm:param type="vertAlign" val="b"/>
                            </dgm:alg>
                          </dgm:if>
                          <dgm:if name="Name259" axis="ch ch" ptType="node node" st="3 1" cnt="1 0" func="cnt" op="equ" val="2">
                            <dgm:alg type="cycle">
                              <dgm:param type="ctrShpMap" val="fNode"/>
                              <dgm:param type="stAng" val="165"/>
                              <dgm:param type="spanAng" val="-90"/>
                              <dgm:param type="horzAlign" val="r"/>
                              <dgm:param type="vertAlign" val="b"/>
                            </dgm:alg>
                          </dgm:if>
                          <dgm:else name="Name260">
                            <dgm:alg type="cycle">
                              <dgm:param type="ctrShpMap" val="fNode"/>
                              <dgm:param type="stAng" val="210"/>
                              <dgm:param type="spanAng" val="-180"/>
                            </dgm:alg>
                          </dgm:else>
                        </dgm:choose>
                      </dgm:if>
                      <dgm:if name="Name261" axis="ch" ptType="node" func="cnt" op="equ" val="4">
                        <dgm:choose name="Name262">
                          <dgm:if name="Name263" axis="ch ch" ptType="node node" st="3 1" cnt="1 0" func="cnt" op="equ" val="1">
                            <dgm:alg type="cycle">
                              <dgm:param type="ctrShpMap" val="fNode"/>
                              <dgm:param type="stAng" val="180"/>
                            </dgm:alg>
                          </dgm:if>
                          <dgm:if name="Name264" axis="ch ch" ptType="node node" st="3 1" cnt="1 0" func="cnt" op="equ" val="2">
                            <dgm:alg type="cycle">
                              <dgm:param type="ctrShpMap" val="fNode"/>
                              <dgm:param type="stAng" val="225"/>
                              <dgm:param type="spanAng" val="-90"/>
                            </dgm:alg>
                          </dgm:if>
                          <dgm:else name="Name265">
                            <dgm:alg type="cycle">
                              <dgm:param type="ctrShpMap" val="fNode"/>
                              <dgm:param type="stAng" val="247.5"/>
                              <dgm:param type="spanAng" val="-135"/>
                            </dgm:alg>
                          </dgm:else>
                        </dgm:choose>
                      </dgm:if>
                      <dgm:if name="Name266" axis="ch" ptType="node" func="cnt" op="equ" val="5">
                        <dgm:choose name="Name267">
                          <dgm:if name="Name268" axis="ch ch" ptType="node node" st="3 1" cnt="1 0" func="cnt" op="equ" val="1">
                            <dgm:alg type="cycle">
                              <dgm:param type="ctrShpMap" val="fNode"/>
                              <dgm:param type="stAng" val="216"/>
                            </dgm:alg>
                          </dgm:if>
                          <dgm:if name="Name269" axis="ch ch" ptType="node node" st="3 1" cnt="1 0" func="cnt" op="equ" val="2">
                            <dgm:alg type="cycle">
                              <dgm:param type="ctrShpMap" val="fNode"/>
                              <dgm:param type="stAng" val="261"/>
                              <dgm:param type="spanAng" val="-90"/>
                            </dgm:alg>
                          </dgm:if>
                          <dgm:else name="Name270">
                            <dgm:alg type="cycle">
                              <dgm:param type="ctrShpMap" val="fNode"/>
                              <dgm:param type="stAng" val="0"/>
                              <dgm:param type="spanAng" val="-360"/>
                            </dgm:alg>
                          </dgm:else>
                        </dgm:choose>
                      </dgm:if>
                      <dgm:if name="Name271" axis="ch" ptType="node" func="cnt" op="equ" val="6">
                        <dgm:choose name="Name272">
                          <dgm:if name="Name273" axis="ch ch" ptType="node node" st="3 1" cnt="1 0" func="cnt" op="equ" val="1">
                            <dgm:alg type="cycle">
                              <dgm:param type="ctrShpMap" val="fNode"/>
                              <dgm:param type="stAng" val="240"/>
                            </dgm:alg>
                          </dgm:if>
                          <dgm:if name="Name274" axis="ch ch" ptType="node node" st="3 1" cnt="1 0" func="cnt" op="equ" val="2">
                            <dgm:alg type="cycle">
                              <dgm:param type="ctrShpMap" val="fNode"/>
                              <dgm:param type="stAng" val="285"/>
                              <dgm:param type="spanAng" val="-90"/>
                            </dgm:alg>
                          </dgm:if>
                          <dgm:else name="Name275">
                            <dgm:alg type="cycle">
                              <dgm:param type="ctrShpMap" val="fNode"/>
                              <dgm:param type="stAng" val="0"/>
                              <dgm:param type="spanAng" val="-360"/>
                            </dgm:alg>
                          </dgm:else>
                        </dgm:choose>
                      </dgm:if>
                      <dgm:if name="Name276" axis="ch" ptType="node" func="cnt" op="gte" val="7">
                        <dgm:choose name="Name277">
                          <dgm:if name="Name278" axis="ch ch" ptType="node node" st="3 1" cnt="1 0" func="cnt" op="equ" val="1">
                            <dgm:alg type="cycle">
                              <dgm:param type="ctrShpMap" val="fNode"/>
                              <dgm:param type="stAng" val="257"/>
                            </dgm:alg>
                          </dgm:if>
                          <dgm:if name="Name279" axis="ch ch" ptType="node node" st="3 1" cnt="1 0" func="cnt" op="equ" val="2">
                            <dgm:alg type="cycle">
                              <dgm:param type="ctrShpMap" val="fNode"/>
                              <dgm:param type="stAng" val="302"/>
                              <dgm:param type="spanAng" val="-90"/>
                            </dgm:alg>
                          </dgm:if>
                          <dgm:else name="Name280">
                            <dgm:alg type="cycle">
                              <dgm:param type="ctrShpMap" val="fNode"/>
                              <dgm:param type="stAng" val="0"/>
                              <dgm:param type="spanAng" val="-360"/>
                            </dgm:alg>
                          </dgm:else>
                        </dgm:choose>
                      </dgm:if>
                      <dgm:else name="Name281"/>
                    </dgm:choose>
                  </dgm:else>
                </dgm:choose>
                <dgm:shape xmlns:r="http://schemas.openxmlformats.org/officeDocument/2006/relationships" r:blip="">
                  <dgm:adjLst/>
                </dgm:shape>
                <dgm:presOf/>
                <dgm:constrLst>
                  <dgm:constr type="sp" refType="w" fact="0.1"/>
                  <dgm:constr type="sibSp" refType="w" fact="0.1"/>
                </dgm:constrLst>
                <dgm:forEach name="Name282" axis="ch" ptType="node" st="3" cnt="1">
                  <dgm:layoutNode name="childCenter3"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283" axis="ch">
                    <dgm:forEach name="Name284" axis="self" ptType="parTrans">
                      <dgm:layoutNode name="Name285">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286" axis="self" ptType="node">
                      <dgm:layoutNode name="text3"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287" axis="ch" ptType="parTrans" st="3" cnt="1">
                <dgm:layoutNode name="Name288">
                  <dgm:alg type="conn">
                    <dgm:param type="dim" val="1D"/>
                    <dgm:param type="begPts" val="auto"/>
                    <dgm:param type="endPts" val="auto"/>
                    <dgm:param type="endSty" val="noArr"/>
                    <dgm:param type="srcNode" val="textCenter"/>
                    <dgm:param type="dstNode" val="childCenter3"/>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289"/>
          </dgm:choose>
          <dgm:choose name="Name290">
            <dgm:if name="Name291" axis="ch" ptType="node" func="cnt" op="gte" val="4">
              <dgm:layoutNode name="cycle_4">
                <dgm:choose name="Name292">
                  <dgm:if name="Name293" func="var" arg="dir" op="equ" val="norm">
                    <dgm:choose name="Name294">
                      <dgm:if name="Name295" axis="ch" ptType="node" func="cnt" op="equ" val="4">
                        <dgm:choose name="Name296">
                          <dgm:if name="Name297" axis="ch ch" ptType="node node" st="4 1" cnt="1 0" func="cnt" op="equ" val="1">
                            <dgm:alg type="cycle">
                              <dgm:param type="ctrShpMap" val="fNode"/>
                              <dgm:param type="stAng" val="270"/>
                            </dgm:alg>
                          </dgm:if>
                          <dgm:if name="Name298" axis="ch ch" ptType="node node" st="4 1" cnt="1 0" func="cnt" op="equ" val="2">
                            <dgm:alg type="cycle">
                              <dgm:param type="ctrShpMap" val="fNode"/>
                              <dgm:param type="stAng" val="225"/>
                              <dgm:param type="spanAng" val="90"/>
                            </dgm:alg>
                          </dgm:if>
                          <dgm:else name="Name299">
                            <dgm:alg type="cycle">
                              <dgm:param type="ctrShpMap" val="fNode"/>
                              <dgm:param type="stAng" val="202.5"/>
                              <dgm:param type="spanAng" val="135"/>
                            </dgm:alg>
                          </dgm:else>
                        </dgm:choose>
                      </dgm:if>
                      <dgm:if name="Name300" axis="ch" ptType="node" func="cnt" op="equ" val="5">
                        <dgm:choose name="Name301">
                          <dgm:if name="Name302" axis="ch ch" ptType="node node" st="4 1" cnt="1 0" func="cnt" op="equ" val="1">
                            <dgm:alg type="cycle">
                              <dgm:param type="ctrShpMap" val="fNode"/>
                              <dgm:param type="stAng" val="216"/>
                            </dgm:alg>
                          </dgm:if>
                          <dgm:if name="Name303" axis="ch ch" ptType="node node" st="4 1" cnt="1 0" func="cnt" op="equ" val="2">
                            <dgm:alg type="cycle">
                              <dgm:param type="ctrShpMap" val="fNode"/>
                              <dgm:param type="stAng" val="171"/>
                              <dgm:param type="spanAng" val="90"/>
                            </dgm:alg>
                          </dgm:if>
                          <dgm:else name="Name304">
                            <dgm:alg type="cycle">
                              <dgm:param type="ctrShpMap" val="fNode"/>
                              <dgm:param type="stAng" val="0"/>
                              <dgm:param type="spanAng" val="360"/>
                            </dgm:alg>
                          </dgm:else>
                        </dgm:choose>
                      </dgm:if>
                      <dgm:if name="Name305" axis="ch" ptType="node" func="cnt" op="equ" val="6">
                        <dgm:choose name="Name306">
                          <dgm:if name="Name307" axis="ch ch" ptType="node node" st="4 1" cnt="1 0" func="cnt" op="equ" val="1">
                            <dgm:alg type="cycle">
                              <dgm:param type="ctrShpMap" val="fNode"/>
                              <dgm:param type="stAng" val="180"/>
                            </dgm:alg>
                          </dgm:if>
                          <dgm:if name="Name308" axis="ch ch" ptType="node node" st="4 1" cnt="1 0" func="cnt" op="equ" val="2">
                            <dgm:alg type="cycle">
                              <dgm:param type="ctrShpMap" val="fNode"/>
                              <dgm:param type="stAng" val="135"/>
                              <dgm:param type="spanAng" val="90"/>
                            </dgm:alg>
                          </dgm:if>
                          <dgm:else name="Name309">
                            <dgm:alg type="cycle">
                              <dgm:param type="ctrShpMap" val="fNode"/>
                              <dgm:param type="stAng" val="0"/>
                              <dgm:param type="spanAng" val="360"/>
                            </dgm:alg>
                          </dgm:else>
                        </dgm:choose>
                      </dgm:if>
                      <dgm:if name="Name310" axis="ch" ptType="node" func="cnt" op="gte" val="7">
                        <dgm:choose name="Name311">
                          <dgm:if name="Name312" axis="ch ch" ptType="node node" st="4 1" cnt="1 0" func="cnt" op="equ" val="1">
                            <dgm:alg type="cycle">
                              <dgm:param type="ctrShpMap" val="fNode"/>
                              <dgm:param type="stAng" val="154"/>
                            </dgm:alg>
                          </dgm:if>
                          <dgm:if name="Name313" axis="ch ch" ptType="node node" st="4 1" cnt="1 0" func="cnt" op="equ" val="2">
                            <dgm:alg type="cycle">
                              <dgm:param type="ctrShpMap" val="fNode"/>
                              <dgm:param type="stAng" val="109"/>
                              <dgm:param type="spanAng" val="90"/>
                            </dgm:alg>
                          </dgm:if>
                          <dgm:else name="Name314">
                            <dgm:alg type="cycle">
                              <dgm:param type="ctrShpMap" val="fNode"/>
                              <dgm:param type="stAng" val="0"/>
                              <dgm:param type="spanAng" val="360"/>
                            </dgm:alg>
                          </dgm:else>
                        </dgm:choose>
                      </dgm:if>
                      <dgm:else name="Name315"/>
                    </dgm:choose>
                  </dgm:if>
                  <dgm:else name="Name316">
                    <dgm:choose name="Name317">
                      <dgm:if name="Name318" axis="ch" ptType="node" func="cnt" op="equ" val="4">
                        <dgm:choose name="Name319">
                          <dgm:if name="Name320" axis="ch ch" ptType="node node" st="4 1" cnt="1 0" func="cnt" op="equ" val="1">
                            <dgm:alg type="cycle">
                              <dgm:param type="ctrShpMap" val="fNode"/>
                              <dgm:param type="stAng" val="90"/>
                            </dgm:alg>
                          </dgm:if>
                          <dgm:if name="Name321" axis="ch ch" ptType="node node" st="4 1" cnt="1 0" func="cnt" op="equ" val="2">
                            <dgm:alg type="cycle">
                              <dgm:param type="ctrShpMap" val="fNode"/>
                              <dgm:param type="stAng" val="135"/>
                              <dgm:param type="spanAng" val="-90"/>
                            </dgm:alg>
                          </dgm:if>
                          <dgm:else name="Name322">
                            <dgm:alg type="cycle">
                              <dgm:param type="ctrShpMap" val="fNode"/>
                              <dgm:param type="stAng" val="157.5"/>
                              <dgm:param type="spanAng" val="-135"/>
                            </dgm:alg>
                          </dgm:else>
                        </dgm:choose>
                      </dgm:if>
                      <dgm:if name="Name323" axis="ch" ptType="node" func="cnt" op="equ" val="5">
                        <dgm:choose name="Name324">
                          <dgm:if name="Name325" axis="ch ch" ptType="node node" st="4 1" cnt="1 0" func="cnt" op="equ" val="1">
                            <dgm:alg type="cycle">
                              <dgm:param type="ctrShpMap" val="fNode"/>
                              <dgm:param type="stAng" val="144"/>
                            </dgm:alg>
                          </dgm:if>
                          <dgm:if name="Name326" axis="ch ch" ptType="node node" st="4 1" cnt="1 0" func="cnt" op="equ" val="2">
                            <dgm:alg type="cycle">
                              <dgm:param type="ctrShpMap" val="fNode"/>
                              <dgm:param type="stAng" val="189"/>
                              <dgm:param type="spanAng" val="-90"/>
                            </dgm:alg>
                          </dgm:if>
                          <dgm:else name="Name327">
                            <dgm:alg type="cycle">
                              <dgm:param type="ctrShpMap" val="fNode"/>
                              <dgm:param type="stAng" val="0"/>
                              <dgm:param type="spanAng" val="-360"/>
                            </dgm:alg>
                          </dgm:else>
                        </dgm:choose>
                      </dgm:if>
                      <dgm:if name="Name328" axis="ch" ptType="node" func="cnt" op="equ" val="6">
                        <dgm:choose name="Name329">
                          <dgm:if name="Name330" axis="ch ch" ptType="node node" st="4 1" cnt="1 0" func="cnt" op="equ" val="1">
                            <dgm:alg type="cycle">
                              <dgm:param type="ctrShpMap" val="fNode"/>
                              <dgm:param type="stAng" val="180"/>
                            </dgm:alg>
                          </dgm:if>
                          <dgm:if name="Name331" axis="ch ch" ptType="node node" st="4 1" cnt="1 0" func="cnt" op="equ" val="2">
                            <dgm:alg type="cycle">
                              <dgm:param type="ctrShpMap" val="fNode"/>
                              <dgm:param type="stAng" val="225"/>
                              <dgm:param type="spanAng" val="-90"/>
                            </dgm:alg>
                          </dgm:if>
                          <dgm:else name="Name332">
                            <dgm:alg type="cycle">
                              <dgm:param type="ctrShpMap" val="fNode"/>
                              <dgm:param type="stAng" val="0"/>
                              <dgm:param type="spanAng" val="-360"/>
                            </dgm:alg>
                          </dgm:else>
                        </dgm:choose>
                      </dgm:if>
                      <dgm:if name="Name333" axis="ch" ptType="node" func="cnt" op="gte" val="7">
                        <dgm:choose name="Name334">
                          <dgm:if name="Name335" axis="ch ch" ptType="node node" st="4 1" cnt="1 0" func="cnt" op="equ" val="1">
                            <dgm:alg type="cycle">
                              <dgm:param type="ctrShpMap" val="fNode"/>
                              <dgm:param type="stAng" val="205"/>
                            </dgm:alg>
                          </dgm:if>
                          <dgm:if name="Name336" axis="ch ch" ptType="node node" st="4 1" cnt="1 0" func="cnt" op="equ" val="2">
                            <dgm:alg type="cycle">
                              <dgm:param type="ctrShpMap" val="fNode"/>
                              <dgm:param type="stAng" val="250"/>
                              <dgm:param type="spanAng" val="-90"/>
                            </dgm:alg>
                          </dgm:if>
                          <dgm:else name="Name337">
                            <dgm:alg type="cycle">
                              <dgm:param type="ctrShpMap" val="fNode"/>
                              <dgm:param type="stAng" val="0"/>
                              <dgm:param type="spanAng" val="-360"/>
                            </dgm:alg>
                          </dgm:else>
                        </dgm:choose>
                      </dgm:if>
                      <dgm:else name="Name338"/>
                    </dgm:choose>
                  </dgm:else>
                </dgm:choose>
                <dgm:shape xmlns:r="http://schemas.openxmlformats.org/officeDocument/2006/relationships" r:blip="">
                  <dgm:adjLst/>
                </dgm:shape>
                <dgm:presOf/>
                <dgm:constrLst>
                  <dgm:constr type="sp" refType="w" fact="0.1"/>
                  <dgm:constr type="sibSp" refType="w" fact="0.1"/>
                </dgm:constrLst>
                <dgm:forEach name="Name339" axis="ch" ptType="node" st="4" cnt="1">
                  <dgm:layoutNode name="childCenter4"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40" axis="ch">
                    <dgm:forEach name="Name341" axis="self" ptType="parTrans">
                      <dgm:layoutNode name="Name342">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43" axis="self" ptType="node">
                      <dgm:layoutNode name="text4"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44" axis="ch" ptType="parTrans" st="4" cnt="1">
                <dgm:layoutNode name="Name345">
                  <dgm:alg type="conn">
                    <dgm:param type="dim" val="1D"/>
                    <dgm:param type="begPts" val="auto"/>
                    <dgm:param type="endPts" val="auto"/>
                    <dgm:param type="endSty" val="noArr"/>
                    <dgm:param type="srcNode" val="textCenter"/>
                    <dgm:param type="dstNode" val="childCenter4"/>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46"/>
          </dgm:choose>
          <dgm:choose name="Name347">
            <dgm:if name="Name348" axis="ch" ptType="node" func="cnt" op="gte" val="5">
              <dgm:layoutNode name="cycle_5">
                <dgm:choose name="Name349">
                  <dgm:if name="Name350" func="var" arg="dir" op="equ" val="norm">
                    <dgm:choose name="Name351">
                      <dgm:if name="Name352" axis="ch" ptType="node" func="cnt" op="equ" val="5">
                        <dgm:choose name="Name353">
                          <dgm:if name="Name354" axis="ch ch" ptType="node node" st="5 1" cnt="1 0" func="cnt" op="equ" val="1">
                            <dgm:alg type="cycle">
                              <dgm:param type="ctrShpMap" val="fNode"/>
                              <dgm:param type="stAng" val="288"/>
                            </dgm:alg>
                          </dgm:if>
                          <dgm:if name="Name355" axis="ch ch" ptType="node node" st="5 1" cnt="1 0" func="cnt" op="equ" val="2">
                            <dgm:alg type="cycle">
                              <dgm:param type="ctrShpMap" val="fNode"/>
                              <dgm:param type="stAng" val="243"/>
                              <dgm:param type="spanAng" val="90"/>
                            </dgm:alg>
                          </dgm:if>
                          <dgm:else name="Name356">
                            <dgm:alg type="cycle">
                              <dgm:param type="ctrShpMap" val="fNode"/>
                              <dgm:param type="stAng" val="0"/>
                              <dgm:param type="spanAng" val="360"/>
                            </dgm:alg>
                          </dgm:else>
                        </dgm:choose>
                      </dgm:if>
                      <dgm:if name="Name357" axis="ch" ptType="node" func="cnt" op="equ" val="6">
                        <dgm:choose name="Name358">
                          <dgm:if name="Name359" axis="ch ch" ptType="node node" st="5 1" cnt="1 0" func="cnt" op="equ" val="1">
                            <dgm:alg type="cycle">
                              <dgm:param type="ctrShpMap" val="fNode"/>
                              <dgm:param type="stAng" val="240"/>
                            </dgm:alg>
                          </dgm:if>
                          <dgm:if name="Name360" axis="ch ch" ptType="node node" st="5 1" cnt="1 0" func="cnt" op="equ" val="2">
                            <dgm:alg type="cycle">
                              <dgm:param type="ctrShpMap" val="fNode"/>
                              <dgm:param type="stAng" val="195"/>
                              <dgm:param type="spanAng" val="90"/>
                            </dgm:alg>
                          </dgm:if>
                          <dgm:else name="Name361">
                            <dgm:alg type="cycle">
                              <dgm:param type="ctrShpMap" val="fNode"/>
                              <dgm:param type="stAng" val="0"/>
                              <dgm:param type="spanAng" val="360"/>
                            </dgm:alg>
                          </dgm:else>
                        </dgm:choose>
                      </dgm:if>
                      <dgm:if name="Name362" axis="ch" ptType="node" func="cnt" op="gte" val="7">
                        <dgm:choose name="Name363">
                          <dgm:if name="Name364" axis="ch ch" ptType="node node" st="5 1" cnt="1 0" func="cnt" op="equ" val="1">
                            <dgm:alg type="cycle">
                              <dgm:param type="ctrShpMap" val="fNode"/>
                              <dgm:param type="stAng" val="205"/>
                            </dgm:alg>
                          </dgm:if>
                          <dgm:if name="Name365" axis="ch ch" ptType="node node" st="5 1" cnt="1 0" func="cnt" op="equ" val="2">
                            <dgm:alg type="cycle">
                              <dgm:param type="ctrShpMap" val="fNode"/>
                              <dgm:param type="stAng" val="160"/>
                              <dgm:param type="spanAng" val="90"/>
                            </dgm:alg>
                          </dgm:if>
                          <dgm:else name="Name366">
                            <dgm:alg type="cycle">
                              <dgm:param type="ctrShpMap" val="fNode"/>
                              <dgm:param type="stAng" val="0"/>
                              <dgm:param type="spanAng" val="360"/>
                            </dgm:alg>
                          </dgm:else>
                        </dgm:choose>
                      </dgm:if>
                      <dgm:else name="Name367"/>
                    </dgm:choose>
                  </dgm:if>
                  <dgm:else name="Name368">
                    <dgm:choose name="Name369">
                      <dgm:if name="Name370" axis="ch" ptType="node" func="cnt" op="equ" val="5">
                        <dgm:choose name="Name371">
                          <dgm:if name="Name372" axis="ch ch" ptType="node node" st="5 1" cnt="1 0" func="cnt" op="equ" val="1">
                            <dgm:alg type="cycle">
                              <dgm:param type="ctrShpMap" val="fNode"/>
                              <dgm:param type="stAng" val="72"/>
                            </dgm:alg>
                          </dgm:if>
                          <dgm:if name="Name373" axis="ch ch" ptType="node node" st="5 1" cnt="1 0" func="cnt" op="equ" val="2">
                            <dgm:alg type="cycle">
                              <dgm:param type="ctrShpMap" val="fNode"/>
                              <dgm:param type="stAng" val="117"/>
                              <dgm:param type="spanAng" val="-90"/>
                            </dgm:alg>
                          </dgm:if>
                          <dgm:else name="Name374">
                            <dgm:alg type="cycle">
                              <dgm:param type="ctrShpMap" val="fNode"/>
                              <dgm:param type="stAng" val="0"/>
                              <dgm:param type="spanAng" val="-360"/>
                            </dgm:alg>
                          </dgm:else>
                        </dgm:choose>
                      </dgm:if>
                      <dgm:if name="Name375" axis="ch" ptType="node" func="cnt" op="equ" val="6">
                        <dgm:choose name="Name376">
                          <dgm:if name="Name377" axis="ch ch" ptType="node node" st="5 1" cnt="1 0" func="cnt" op="equ" val="1">
                            <dgm:alg type="cycle">
                              <dgm:param type="ctrShpMap" val="fNode"/>
                              <dgm:param type="stAng" val="120"/>
                            </dgm:alg>
                          </dgm:if>
                          <dgm:if name="Name378" axis="ch ch" ptType="node node" st="5 1" cnt="1 0" func="cnt" op="equ" val="2">
                            <dgm:alg type="cycle">
                              <dgm:param type="ctrShpMap" val="fNode"/>
                              <dgm:param type="stAng" val="165"/>
                              <dgm:param type="spanAng" val="-90"/>
                            </dgm:alg>
                          </dgm:if>
                          <dgm:else name="Name379">
                            <dgm:alg type="cycle">
                              <dgm:param type="ctrShpMap" val="fNode"/>
                              <dgm:param type="stAng" val="0"/>
                              <dgm:param type="spanAng" val="-360"/>
                            </dgm:alg>
                          </dgm:else>
                        </dgm:choose>
                      </dgm:if>
                      <dgm:if name="Name380" axis="ch" ptType="node" func="cnt" op="gte" val="7">
                        <dgm:choose name="Name381">
                          <dgm:if name="Name382" axis="ch ch" ptType="node node" st="5 1" cnt="1 0" func="cnt" op="equ" val="1">
                            <dgm:alg type="cycle">
                              <dgm:param type="ctrShpMap" val="fNode"/>
                              <dgm:param type="stAng" val="154"/>
                            </dgm:alg>
                          </dgm:if>
                          <dgm:if name="Name383" axis="ch ch" ptType="node node" st="5 1" cnt="1 0" func="cnt" op="equ" val="2">
                            <dgm:alg type="cycle">
                              <dgm:param type="ctrShpMap" val="fNode"/>
                              <dgm:param type="stAng" val="199"/>
                              <dgm:param type="spanAng" val="-90"/>
                            </dgm:alg>
                          </dgm:if>
                          <dgm:else name="Name384">
                            <dgm:alg type="cycle">
                              <dgm:param type="ctrShpMap" val="fNode"/>
                              <dgm:param type="stAng" val="0"/>
                              <dgm:param type="spanAng" val="-360"/>
                            </dgm:alg>
                          </dgm:else>
                        </dgm:choose>
                      </dgm:if>
                      <dgm:else name="Name385"/>
                    </dgm:choose>
                  </dgm:else>
                </dgm:choose>
                <dgm:shape xmlns:r="http://schemas.openxmlformats.org/officeDocument/2006/relationships" r:blip="">
                  <dgm:adjLst/>
                </dgm:shape>
                <dgm:presOf/>
                <dgm:constrLst>
                  <dgm:constr type="sp" refType="w" fact="0.1"/>
                  <dgm:constr type="sibSp" refType="w" fact="0.1"/>
                </dgm:constrLst>
                <dgm:forEach name="Name386" axis="ch" ptType="node" st="5" cnt="1">
                  <dgm:layoutNode name="childCenter5"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387" axis="ch">
                    <dgm:forEach name="Name388" axis="self" ptType="parTrans">
                      <dgm:layoutNode name="Name38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390" axis="self" ptType="node">
                      <dgm:layoutNode name="text5"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391" axis="ch" ptType="parTrans" st="5" cnt="1">
                <dgm:layoutNode name="Name392">
                  <dgm:alg type="conn">
                    <dgm:param type="dim" val="1D"/>
                    <dgm:param type="begPts" val="auto"/>
                    <dgm:param type="endPts" val="auto"/>
                    <dgm:param type="endSty" val="noArr"/>
                    <dgm:param type="srcNode" val="textCenter"/>
                    <dgm:param type="dstNode" val="childCenter5"/>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393"/>
          </dgm:choose>
          <dgm:choose name="Name394">
            <dgm:if name="Name395" axis="ch" ptType="node" func="cnt" op="gte" val="6">
              <dgm:layoutNode name="cycle_6">
                <dgm:choose name="Name396">
                  <dgm:if name="Name397" func="var" arg="dir" op="equ" val="norm">
                    <dgm:choose name="Name398">
                      <dgm:if name="Name399" axis="ch" ptType="node" func="cnt" op="equ" val="6">
                        <dgm:choose name="Name400">
                          <dgm:if name="Name401" axis="ch ch" ptType="node node" st="6 1" cnt="1 0" func="cnt" op="equ" val="1">
                            <dgm:alg type="cycle">
                              <dgm:param type="ctrShpMap" val="fNode"/>
                              <dgm:param type="stAng" val="300"/>
                            </dgm:alg>
                          </dgm:if>
                          <dgm:if name="Name402" axis="ch ch" ptType="node node" st="6 1" cnt="1 0" func="cnt" op="equ" val="2">
                            <dgm:alg type="cycle">
                              <dgm:param type="ctrShpMap" val="fNode"/>
                              <dgm:param type="stAng" val="255"/>
                              <dgm:param type="spanAng" val="90"/>
                            </dgm:alg>
                          </dgm:if>
                          <dgm:else name="Name403">
                            <dgm:alg type="cycle">
                              <dgm:param type="ctrShpMap" val="fNode"/>
                              <dgm:param type="stAng" val="0"/>
                              <dgm:param type="spanAng" val="360"/>
                            </dgm:alg>
                          </dgm:else>
                        </dgm:choose>
                      </dgm:if>
                      <dgm:if name="Name404" axis="ch" ptType="node" func="cnt" op="gte" val="7">
                        <dgm:choose name="Name405">
                          <dgm:if name="Name406" axis="ch ch" ptType="node node" st="6 1" cnt="1 0" func="cnt" op="equ" val="1">
                            <dgm:alg type="cycle">
                              <dgm:param type="ctrShpMap" val="fNode"/>
                              <dgm:param type="stAng" val="257"/>
                            </dgm:alg>
                          </dgm:if>
                          <dgm:if name="Name407" axis="ch ch" ptType="node node" st="6 1" cnt="1 0" func="cnt" op="equ" val="2">
                            <dgm:alg type="cycle">
                              <dgm:param type="ctrShpMap" val="fNode"/>
                              <dgm:param type="stAng" val="212"/>
                              <dgm:param type="spanAng" val="90"/>
                            </dgm:alg>
                          </dgm:if>
                          <dgm:else name="Name408">
                            <dgm:alg type="cycle">
                              <dgm:param type="ctrShpMap" val="fNode"/>
                              <dgm:param type="stAng" val="0"/>
                              <dgm:param type="spanAng" val="360"/>
                            </dgm:alg>
                          </dgm:else>
                        </dgm:choose>
                      </dgm:if>
                      <dgm:else name="Name409"/>
                    </dgm:choose>
                  </dgm:if>
                  <dgm:else name="Name410">
                    <dgm:choose name="Name411">
                      <dgm:if name="Name412" axis="ch" ptType="node" func="cnt" op="equ" val="6">
                        <dgm:choose name="Name413">
                          <dgm:if name="Name414" axis="ch ch" ptType="node node" st="6 1" cnt="1 0" func="cnt" op="equ" val="1">
                            <dgm:alg type="cycle">
                              <dgm:param type="ctrShpMap" val="fNode"/>
                              <dgm:param type="stAng" val="60"/>
                            </dgm:alg>
                          </dgm:if>
                          <dgm:if name="Name415" axis="ch ch" ptType="node node" st="6 1" cnt="1 0" func="cnt" op="equ" val="2">
                            <dgm:alg type="cycle">
                              <dgm:param type="ctrShpMap" val="fNode"/>
                              <dgm:param type="stAng" val="105"/>
                              <dgm:param type="spanAng" val="-90"/>
                            </dgm:alg>
                          </dgm:if>
                          <dgm:else name="Name416">
                            <dgm:alg type="cycle">
                              <dgm:param type="ctrShpMap" val="fNode"/>
                              <dgm:param type="stAng" val="0"/>
                              <dgm:param type="spanAng" val="-360"/>
                            </dgm:alg>
                          </dgm:else>
                        </dgm:choose>
                      </dgm:if>
                      <dgm:if name="Name417" axis="ch" ptType="node" func="cnt" op="gte" val="7">
                        <dgm:choose name="Name418">
                          <dgm:if name="Name419" axis="ch ch" ptType="node node" st="6 1" cnt="1 0" func="cnt" op="equ" val="1">
                            <dgm:alg type="cycle">
                              <dgm:param type="ctrShpMap" val="fNode"/>
                              <dgm:param type="stAng" val="102"/>
                            </dgm:alg>
                          </dgm:if>
                          <dgm:if name="Name420" axis="ch ch" ptType="node node" st="6 1" cnt="1 0" func="cnt" op="equ" val="2">
                            <dgm:alg type="cycle">
                              <dgm:param type="ctrShpMap" val="fNode"/>
                              <dgm:param type="stAng" val="147"/>
                              <dgm:param type="spanAng" val="-90"/>
                            </dgm:alg>
                          </dgm:if>
                          <dgm:else name="Name421">
                            <dgm:alg type="cycle">
                              <dgm:param type="ctrShpMap" val="fNode"/>
                              <dgm:param type="stAng" val="0"/>
                              <dgm:param type="spanAng" val="-360"/>
                            </dgm:alg>
                          </dgm:else>
                        </dgm:choose>
                      </dgm:if>
                      <dgm:else name="Name422"/>
                    </dgm:choose>
                  </dgm:else>
                </dgm:choose>
                <dgm:shape xmlns:r="http://schemas.openxmlformats.org/officeDocument/2006/relationships" r:blip="">
                  <dgm:adjLst/>
                </dgm:shape>
                <dgm:presOf/>
                <dgm:constrLst>
                  <dgm:constr type="sp" refType="w" fact="0.1"/>
                  <dgm:constr type="sibSp" refType="w" fact="0.1"/>
                </dgm:constrLst>
                <dgm:forEach name="Name423" axis="ch" ptType="node" st="6" cnt="1">
                  <dgm:layoutNode name="childCenter6"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24" axis="ch">
                    <dgm:forEach name="Name425" axis="self" ptType="parTrans">
                      <dgm:layoutNode name="Name426">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27" axis="self" ptType="node">
                      <dgm:layoutNode name="text6"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28" axis="ch" ptType="parTrans" st="6" cnt="1">
                <dgm:layoutNode name="Name429">
                  <dgm:alg type="conn">
                    <dgm:param type="dim" val="1D"/>
                    <dgm:param type="begPts" val="auto"/>
                    <dgm:param type="endPts" val="auto"/>
                    <dgm:param type="endSty" val="noArr"/>
                    <dgm:param type="srcNode" val="textCenter"/>
                    <dgm:param type="dstNode" val="childCenter6"/>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30"/>
          </dgm:choose>
          <dgm:choose name="Name431">
            <dgm:if name="Name432" axis="ch" ptType="node" func="cnt" op="gte" val="7">
              <dgm:layoutNode name="cycle_7">
                <dgm:choose name="Name433">
                  <dgm:if name="Name434" func="var" arg="dir" op="equ" val="norm">
                    <dgm:choose name="Name435">
                      <dgm:if name="Name436" axis="ch" ptType="node" func="cnt" op="gte" val="7">
                        <dgm:choose name="Name437">
                          <dgm:if name="Name438" axis="ch ch" ptType="node node" st="7 1" cnt="1 0" func="cnt" op="equ" val="1">
                            <dgm:alg type="cycle">
                              <dgm:param type="ctrShpMap" val="fNode"/>
                              <dgm:param type="stAng" val="308"/>
                            </dgm:alg>
                          </dgm:if>
                          <dgm:if name="Name439" axis="ch ch" ptType="node node" st="7 1" cnt="1 0" func="cnt" op="equ" val="2">
                            <dgm:alg type="cycle">
                              <dgm:param type="ctrShpMap" val="fNode"/>
                              <dgm:param type="stAng" val="263"/>
                              <dgm:param type="spanAng" val="90"/>
                            </dgm:alg>
                          </dgm:if>
                          <dgm:else name="Name440">
                            <dgm:alg type="cycle">
                              <dgm:param type="ctrShpMap" val="fNode"/>
                              <dgm:param type="stAng" val="0"/>
                              <dgm:param type="spanAng" val="360"/>
                            </dgm:alg>
                          </dgm:else>
                        </dgm:choose>
                      </dgm:if>
                      <dgm:else name="Name441"/>
                    </dgm:choose>
                  </dgm:if>
                  <dgm:else name="Name442">
                    <dgm:choose name="Name443">
                      <dgm:if name="Name444" axis="ch" ptType="node" func="cnt" op="gte" val="7">
                        <dgm:choose name="Name445">
                          <dgm:if name="Name446" axis="ch ch" ptType="node node" st="7 1" cnt="1 0" func="cnt" op="equ" val="1">
                            <dgm:alg type="cycle">
                              <dgm:param type="ctrShpMap" val="fNode"/>
                              <dgm:param type="stAng" val="51"/>
                            </dgm:alg>
                          </dgm:if>
                          <dgm:if name="Name447" axis="ch ch" ptType="node node" st="7 1" cnt="1 0" func="cnt" op="equ" val="2">
                            <dgm:alg type="cycle">
                              <dgm:param type="ctrShpMap" val="fNode"/>
                              <dgm:param type="stAng" val="96"/>
                              <dgm:param type="spanAng" val="-90"/>
                            </dgm:alg>
                          </dgm:if>
                          <dgm:else name="Name448">
                            <dgm:alg type="cycle">
                              <dgm:param type="ctrShpMap" val="fNode"/>
                              <dgm:param type="stAng" val="0"/>
                              <dgm:param type="spanAng" val="-360"/>
                            </dgm:alg>
                          </dgm:else>
                        </dgm:choose>
                      </dgm:if>
                      <dgm:else name="Name449"/>
                    </dgm:choose>
                  </dgm:else>
                </dgm:choose>
                <dgm:shape xmlns:r="http://schemas.openxmlformats.org/officeDocument/2006/relationships" r:blip="">
                  <dgm:adjLst/>
                </dgm:shape>
                <dgm:presOf/>
                <dgm:constrLst>
                  <dgm:constr type="sp" refType="w" fact="0.1"/>
                  <dgm:constr type="sibSp" refType="w" fact="0.1"/>
                </dgm:constrLst>
                <dgm:forEach name="Name450" axis="ch" ptType="node" st="7" cnt="1">
                  <dgm:layoutNode name="childCenter7" styleLbl="node1">
                    <dgm:alg type="tx"/>
                    <dgm:shape xmlns:r="http://schemas.openxmlformats.org/officeDocument/2006/relationships" type="roundRect" r:blip="">
                      <dgm:adjLst/>
                    </dgm:shape>
                    <dgm:presOf axis="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name="Name451" axis="ch">
                    <dgm:forEach name="Name452" axis="self" ptType="parTrans">
                      <dgm:layoutNode name="Name453">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begPad"/>
                          <dgm:constr type="endPad"/>
                        </dgm:constrLst>
                      </dgm:layoutNode>
                    </dgm:forEach>
                    <dgm:forEach name="Name454" axis="self" ptType="node">
                      <dgm:layoutNode name="text7" styleLbl="node1">
                        <dgm:varLst>
                          <dgm:bulletEnabled val="1"/>
                        </dgm:varLst>
                        <dgm:alg type="tx"/>
                        <dgm:shape xmlns:r="http://schemas.openxmlformats.org/officeDocument/2006/relationships" type="roundRect" r:blip="">
                          <dgm:adjLst/>
                        </dgm:shape>
                        <dgm:presOf axis="desOrSelf" ptType="node"/>
                        <dgm:constrLst>
                          <dgm:constr type="userS"/>
                          <dgm:constr type="w" refType="userS"/>
                          <dgm:constr type="h" refType="w"/>
                          <dgm:constr type="tMarg" refType="primFontSz" fact="0.2"/>
                          <dgm:constr type="bMarg" refType="primFontSz" fact="0.2"/>
                          <dgm:constr type="lMarg" refType="primFontSz" fact="0.2"/>
                          <dgm:constr type="rMarg" refType="primFontSz" fact="0.2"/>
                        </dgm:constrLst>
                        <dgm:ruleLst>
                          <dgm:rule type="primFontSz" val="5" fact="NaN" max="NaN"/>
                        </dgm:ruleLst>
                      </dgm:layoutNode>
                    </dgm:forEach>
                  </dgm:forEach>
                </dgm:forEach>
              </dgm:layoutNode>
              <dgm:forEach name="Name455" axis="ch" ptType="parTrans" st="7" cnt="1">
                <dgm:layoutNode name="Name456">
                  <dgm:alg type="conn">
                    <dgm:param type="dim" val="1D"/>
                    <dgm:param type="begPts" val="auto"/>
                    <dgm:param type="endPts" val="auto"/>
                    <dgm:param type="endSty" val="noArr"/>
                    <dgm:param type="srcNode" val="textCenter"/>
                    <dgm:param type="dstNode" val="childCenter7"/>
                  </dgm:alg>
                  <dgm:shape xmlns:r="http://schemas.openxmlformats.org/officeDocument/2006/relationships" type="conn" r:blip="" zOrderOff="-999">
                    <dgm:adjLst/>
                  </dgm:shape>
                  <dgm:presOf axis="self"/>
                  <dgm:constrLst>
                    <dgm:constr type="h"/>
                    <dgm:constr type="begPad"/>
                    <dgm:constr type="endPad"/>
                  </dgm:constrLst>
                </dgm:layoutNode>
              </dgm:forEach>
            </dgm:if>
            <dgm:else name="Name45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a:extLst>
              <a:ext uri="{FF2B5EF4-FFF2-40B4-BE49-F238E27FC236}">
                <a16:creationId xmlns:a16="http://schemas.microsoft.com/office/drawing/2014/main" xmlns="" id="{7231613F-8C04-4693-A816-7D1747BD684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a:extLst>
              <a:ext uri="{FF2B5EF4-FFF2-40B4-BE49-F238E27FC236}">
                <a16:creationId xmlns:a16="http://schemas.microsoft.com/office/drawing/2014/main" xmlns="" id="{37BAB4D9-C04C-40DC-8430-E3A6C9B8C3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D8CF0E-DF1F-4139-83F7-C2F3BA5669BC}" type="datetimeFigureOut">
              <a:rPr lang="ru-RU" smtClean="0"/>
              <a:t>12.11.2024</a:t>
            </a:fld>
            <a:endParaRPr lang="ru-RU"/>
          </a:p>
        </p:txBody>
      </p:sp>
      <p:sp>
        <p:nvSpPr>
          <p:cNvPr id="4" name="Нижний колонтитул 3">
            <a:extLst>
              <a:ext uri="{FF2B5EF4-FFF2-40B4-BE49-F238E27FC236}">
                <a16:creationId xmlns:a16="http://schemas.microsoft.com/office/drawing/2014/main" xmlns="" id="{FF190FA8-F71E-4B09-8240-89074E60B5C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5" name="Номер слайда 4">
            <a:extLst>
              <a:ext uri="{FF2B5EF4-FFF2-40B4-BE49-F238E27FC236}">
                <a16:creationId xmlns:a16="http://schemas.microsoft.com/office/drawing/2014/main" xmlns="" id="{E13DD636-1568-4F17-A523-0DF3CE9F13D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03301-64D1-417C-8F0F-7F2A39C733A7}" type="slidenum">
              <a:rPr lang="ru-RU" smtClean="0"/>
              <a:t>‹#›</a:t>
            </a:fld>
            <a:endParaRPr lang="ru-RU"/>
          </a:p>
        </p:txBody>
      </p:sp>
    </p:spTree>
    <p:extLst>
      <p:ext uri="{BB962C8B-B14F-4D97-AF65-F5344CB8AC3E}">
        <p14:creationId xmlns:p14="http://schemas.microsoft.com/office/powerpoint/2010/main" val="42286282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E8C40C3-686E-41B7-B178-C095E839550E}" type="datetimeFigureOut">
              <a:rPr lang="ru-RU" smtClean="0"/>
              <a:t>12.11.2024</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F51A55-7731-4089-8686-C1B07412FD40}" type="slidenum">
              <a:rPr lang="ru-RU" smtClean="0"/>
              <a:t>‹#›</a:t>
            </a:fld>
            <a:endParaRPr lang="ru-RU"/>
          </a:p>
        </p:txBody>
      </p:sp>
    </p:spTree>
    <p:extLst>
      <p:ext uri="{BB962C8B-B14F-4D97-AF65-F5344CB8AC3E}">
        <p14:creationId xmlns:p14="http://schemas.microsoft.com/office/powerpoint/2010/main" val="165130774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smtClean="0"/>
          </a:p>
        </p:txBody>
      </p:sp>
      <p:sp>
        <p:nvSpPr>
          <p:cNvPr id="64516"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BF19E84A-6258-4BE5-A948-174371EFE6D4}" type="slidenum">
              <a:rPr lang="ru-RU" smtClean="0"/>
              <a:pPr eaLnBrk="1" hangingPunct="1"/>
              <a:t>40</a:t>
            </a:fld>
            <a:endParaRPr lang="ru-RU"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A53DE9C0-CF26-4655-AF24-D7F81307B70B}" type="datetime1">
              <a:rPr lang="ru-RU" smtClean="0"/>
              <a:t>12.11.2024</a:t>
            </a:fld>
            <a:endParaRPr lang="ru-RU"/>
          </a:p>
        </p:txBody>
      </p:sp>
      <p:sp>
        <p:nvSpPr>
          <p:cNvPr id="5" name="Нижний колонтитул 4"/>
          <p:cNvSpPr>
            <a:spLocks noGrp="1"/>
          </p:cNvSpPr>
          <p:nvPr>
            <p:ph type="ftr" sz="quarter" idx="11"/>
          </p:nvPr>
        </p:nvSpPr>
        <p:spPr/>
        <p:txBody>
          <a:bodyPr/>
          <a:lstStyle/>
          <a:p>
            <a:r>
              <a:rPr lang="ru-RU"/>
              <a:t>1</a:t>
            </a:r>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4132270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C5C7C7C5-F555-44AB-949F-ECE0266AE485}" type="datetime1">
              <a:rPr lang="ru-RU" smtClean="0"/>
              <a:t>12.11.2024</a:t>
            </a:fld>
            <a:endParaRPr lang="ru-RU"/>
          </a:p>
        </p:txBody>
      </p:sp>
      <p:sp>
        <p:nvSpPr>
          <p:cNvPr id="5" name="Нижний колонтитул 4"/>
          <p:cNvSpPr>
            <a:spLocks noGrp="1"/>
          </p:cNvSpPr>
          <p:nvPr>
            <p:ph type="ftr" sz="quarter" idx="11"/>
          </p:nvPr>
        </p:nvSpPr>
        <p:spPr/>
        <p:txBody>
          <a:bodyPr/>
          <a:lstStyle/>
          <a:p>
            <a:r>
              <a:rPr lang="ru-RU"/>
              <a:t>1</a:t>
            </a:r>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8873948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D0636C36-756A-455A-B503-D39E7907DA79}" type="datetime1">
              <a:rPr lang="ru-RU" smtClean="0"/>
              <a:t>12.11.2024</a:t>
            </a:fld>
            <a:endParaRPr lang="ru-RU"/>
          </a:p>
        </p:txBody>
      </p:sp>
      <p:sp>
        <p:nvSpPr>
          <p:cNvPr id="5" name="Нижний колонтитул 4"/>
          <p:cNvSpPr>
            <a:spLocks noGrp="1"/>
          </p:cNvSpPr>
          <p:nvPr>
            <p:ph type="ftr" sz="quarter" idx="11"/>
          </p:nvPr>
        </p:nvSpPr>
        <p:spPr/>
        <p:txBody>
          <a:bodyPr/>
          <a:lstStyle/>
          <a:p>
            <a:r>
              <a:rPr lang="ru-RU"/>
              <a:t>1</a:t>
            </a:r>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2598545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AB0E9C38-322B-4056-8576-3071E74A06F7}" type="datetime1">
              <a:rPr lang="ru-RU" smtClean="0"/>
              <a:t>12.11.2024</a:t>
            </a:fld>
            <a:endParaRPr lang="ru-RU"/>
          </a:p>
        </p:txBody>
      </p:sp>
      <p:sp>
        <p:nvSpPr>
          <p:cNvPr id="5" name="Нижний колонтитул 4"/>
          <p:cNvSpPr>
            <a:spLocks noGrp="1"/>
          </p:cNvSpPr>
          <p:nvPr>
            <p:ph type="ftr" sz="quarter" idx="11"/>
          </p:nvPr>
        </p:nvSpPr>
        <p:spPr/>
        <p:txBody>
          <a:bodyPr/>
          <a:lstStyle/>
          <a:p>
            <a:r>
              <a:rPr lang="ru-RU"/>
              <a:t>1</a:t>
            </a:r>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3781731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B80C2FD4-A10C-45DD-9CC2-692EE1CFD7AB}" type="datetime1">
              <a:rPr lang="ru-RU" smtClean="0"/>
              <a:t>12.11.2024</a:t>
            </a:fld>
            <a:endParaRPr lang="ru-RU"/>
          </a:p>
        </p:txBody>
      </p:sp>
      <p:sp>
        <p:nvSpPr>
          <p:cNvPr id="5" name="Нижний колонтитул 4"/>
          <p:cNvSpPr>
            <a:spLocks noGrp="1"/>
          </p:cNvSpPr>
          <p:nvPr>
            <p:ph type="ftr" sz="quarter" idx="11"/>
          </p:nvPr>
        </p:nvSpPr>
        <p:spPr/>
        <p:txBody>
          <a:bodyPr/>
          <a:lstStyle/>
          <a:p>
            <a:r>
              <a:rPr lang="ru-RU"/>
              <a:t>1</a:t>
            </a:r>
          </a:p>
        </p:txBody>
      </p:sp>
      <p:sp>
        <p:nvSpPr>
          <p:cNvPr id="6" name="Номер слайда 5"/>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16280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C25A78B9-613A-4843-A9FE-320C71228B8C}" type="datetime1">
              <a:rPr lang="ru-RU" smtClean="0"/>
              <a:t>12.11.2024</a:t>
            </a:fld>
            <a:endParaRPr lang="ru-RU"/>
          </a:p>
        </p:txBody>
      </p:sp>
      <p:sp>
        <p:nvSpPr>
          <p:cNvPr id="6" name="Нижний колонтитул 5"/>
          <p:cNvSpPr>
            <a:spLocks noGrp="1"/>
          </p:cNvSpPr>
          <p:nvPr>
            <p:ph type="ftr" sz="quarter" idx="11"/>
          </p:nvPr>
        </p:nvSpPr>
        <p:spPr/>
        <p:txBody>
          <a:bodyPr/>
          <a:lstStyle/>
          <a:p>
            <a:r>
              <a:rPr lang="ru-RU"/>
              <a:t>1</a:t>
            </a:r>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9273002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8AE0F1C7-8341-4A7C-82C6-B3D0A1419EEE}" type="datetime1">
              <a:rPr lang="ru-RU" smtClean="0"/>
              <a:t>12.11.2024</a:t>
            </a:fld>
            <a:endParaRPr lang="ru-RU"/>
          </a:p>
        </p:txBody>
      </p:sp>
      <p:sp>
        <p:nvSpPr>
          <p:cNvPr id="8" name="Нижний колонтитул 7"/>
          <p:cNvSpPr>
            <a:spLocks noGrp="1"/>
          </p:cNvSpPr>
          <p:nvPr>
            <p:ph type="ftr" sz="quarter" idx="11"/>
          </p:nvPr>
        </p:nvSpPr>
        <p:spPr/>
        <p:txBody>
          <a:bodyPr/>
          <a:lstStyle/>
          <a:p>
            <a:r>
              <a:rPr lang="ru-RU"/>
              <a:t>1</a:t>
            </a:r>
          </a:p>
        </p:txBody>
      </p:sp>
      <p:sp>
        <p:nvSpPr>
          <p:cNvPr id="9" name="Номер слайда 8"/>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36285185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25FF5B3C-CC70-4143-A06D-897B7586FCB2}" type="datetime1">
              <a:rPr lang="ru-RU" smtClean="0"/>
              <a:t>12.11.2024</a:t>
            </a:fld>
            <a:endParaRPr lang="ru-RU"/>
          </a:p>
        </p:txBody>
      </p:sp>
      <p:sp>
        <p:nvSpPr>
          <p:cNvPr id="4" name="Нижний колонтитул 3"/>
          <p:cNvSpPr>
            <a:spLocks noGrp="1"/>
          </p:cNvSpPr>
          <p:nvPr>
            <p:ph type="ftr" sz="quarter" idx="11"/>
          </p:nvPr>
        </p:nvSpPr>
        <p:spPr/>
        <p:txBody>
          <a:bodyPr/>
          <a:lstStyle/>
          <a:p>
            <a:r>
              <a:rPr lang="ru-RU"/>
              <a:t>1</a:t>
            </a:r>
          </a:p>
        </p:txBody>
      </p:sp>
      <p:sp>
        <p:nvSpPr>
          <p:cNvPr id="5" name="Номер слайда 4"/>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7485335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57CB4CF3-AD7A-434F-92C2-4E44441F5624}" type="datetime1">
              <a:rPr lang="ru-RU" smtClean="0"/>
              <a:t>12.11.2024</a:t>
            </a:fld>
            <a:endParaRPr lang="ru-RU"/>
          </a:p>
        </p:txBody>
      </p:sp>
      <p:sp>
        <p:nvSpPr>
          <p:cNvPr id="3" name="Нижний колонтитул 2"/>
          <p:cNvSpPr>
            <a:spLocks noGrp="1"/>
          </p:cNvSpPr>
          <p:nvPr>
            <p:ph type="ftr" sz="quarter" idx="11"/>
          </p:nvPr>
        </p:nvSpPr>
        <p:spPr/>
        <p:txBody>
          <a:bodyPr/>
          <a:lstStyle/>
          <a:p>
            <a:r>
              <a:rPr lang="ru-RU"/>
              <a:t>1</a:t>
            </a:r>
          </a:p>
        </p:txBody>
      </p:sp>
      <p:sp>
        <p:nvSpPr>
          <p:cNvPr id="4" name="Номер слайда 3"/>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67293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152B5BC8-5ABD-4666-8005-3D032D8B7058}" type="datetime1">
              <a:rPr lang="ru-RU" smtClean="0"/>
              <a:t>12.11.2024</a:t>
            </a:fld>
            <a:endParaRPr lang="ru-RU"/>
          </a:p>
        </p:txBody>
      </p:sp>
      <p:sp>
        <p:nvSpPr>
          <p:cNvPr id="6" name="Нижний колонтитул 5"/>
          <p:cNvSpPr>
            <a:spLocks noGrp="1"/>
          </p:cNvSpPr>
          <p:nvPr>
            <p:ph type="ftr" sz="quarter" idx="11"/>
          </p:nvPr>
        </p:nvSpPr>
        <p:spPr/>
        <p:txBody>
          <a:bodyPr/>
          <a:lstStyle/>
          <a:p>
            <a:r>
              <a:rPr lang="ru-RU"/>
              <a:t>1</a:t>
            </a:r>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58130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6E6C6718-941F-41CF-9F4E-8092832E999B}" type="datetime1">
              <a:rPr lang="ru-RU" smtClean="0"/>
              <a:t>12.11.2024</a:t>
            </a:fld>
            <a:endParaRPr lang="ru-RU"/>
          </a:p>
        </p:txBody>
      </p:sp>
      <p:sp>
        <p:nvSpPr>
          <p:cNvPr id="6" name="Нижний колонтитул 5"/>
          <p:cNvSpPr>
            <a:spLocks noGrp="1"/>
          </p:cNvSpPr>
          <p:nvPr>
            <p:ph type="ftr" sz="quarter" idx="11"/>
          </p:nvPr>
        </p:nvSpPr>
        <p:spPr/>
        <p:txBody>
          <a:bodyPr/>
          <a:lstStyle/>
          <a:p>
            <a:r>
              <a:rPr lang="ru-RU"/>
              <a:t>1</a:t>
            </a:r>
          </a:p>
        </p:txBody>
      </p:sp>
      <p:sp>
        <p:nvSpPr>
          <p:cNvPr id="7" name="Номер слайда 6"/>
          <p:cNvSpPr>
            <a:spLocks noGrp="1"/>
          </p:cNvSpPr>
          <p:nvPr>
            <p:ph type="sldNum" sz="quarter" idx="12"/>
          </p:nvPr>
        </p:nvSpPr>
        <p:spPr/>
        <p:txBody>
          <a:bodyPr/>
          <a:lstStyle/>
          <a:p>
            <a:fld id="{6ECADF38-8983-4C10-B005-66EEBE406688}" type="slidenum">
              <a:rPr lang="ru-RU" smtClean="0"/>
              <a:pPr/>
              <a:t>‹#›</a:t>
            </a:fld>
            <a:endParaRPr lang="ru-RU"/>
          </a:p>
        </p:txBody>
      </p:sp>
    </p:spTree>
    <p:extLst>
      <p:ext uri="{BB962C8B-B14F-4D97-AF65-F5344CB8AC3E}">
        <p14:creationId xmlns:p14="http://schemas.microsoft.com/office/powerpoint/2010/main" val="2402352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800">
                <a:solidFill>
                  <a:schemeClr val="tx1"/>
                </a:solidFill>
              </a:defRPr>
            </a:lvl1pPr>
          </a:lstStyle>
          <a:p>
            <a:fld id="{9159F9A3-B820-4ADE-8172-010DCA1920AA}" type="datetime1">
              <a:rPr lang="ru-RU" smtClean="0"/>
              <a:pPr/>
              <a:t>12.11.2024</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800">
                <a:solidFill>
                  <a:schemeClr val="tx1"/>
                </a:solidFill>
              </a:defRPr>
            </a:lvl1pPr>
          </a:lstStyle>
          <a:p>
            <a:r>
              <a:rPr lang="ru-RU" smtClean="0"/>
              <a:t>1</a:t>
            </a:r>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800">
                <a:solidFill>
                  <a:schemeClr val="tx1"/>
                </a:solidFill>
              </a:defRPr>
            </a:lvl1pPr>
          </a:lstStyle>
          <a:p>
            <a:fld id="{6ECADF38-8983-4C10-B005-66EEBE406688}" type="slidenum">
              <a:rPr lang="ru-RU" smtClean="0"/>
              <a:pPr/>
              <a:t>‹#›</a:t>
            </a:fld>
            <a:endParaRPr lang="ru-RU"/>
          </a:p>
        </p:txBody>
      </p:sp>
    </p:spTree>
    <p:extLst>
      <p:ext uri="{BB962C8B-B14F-4D97-AF65-F5344CB8AC3E}">
        <p14:creationId xmlns:p14="http://schemas.microsoft.com/office/powerpoint/2010/main" val="3292741230"/>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Layout" Target="../slideLayouts/slideLayout7.xml"/><Relationship Id="rId1" Type="http://schemas.openxmlformats.org/officeDocument/2006/relationships/vmlDrawing" Target="../drawings/vmlDrawing6.vml"/><Relationship Id="rId5" Type="http://schemas.openxmlformats.org/officeDocument/2006/relationships/image" Target="../media/image3.png"/><Relationship Id="rId4" Type="http://schemas.openxmlformats.org/officeDocument/2006/relationships/oleObject" Target="../embeddings/oleObject6.bin"/></Relationships>
</file>

<file path=ppt/slides/_rels/slide12.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slideLayout" Target="../slideLayouts/slideLayout7.xml"/><Relationship Id="rId1" Type="http://schemas.openxmlformats.org/officeDocument/2006/relationships/vmlDrawing" Target="../drawings/vmlDrawing7.vml"/><Relationship Id="rId5" Type="http://schemas.openxmlformats.org/officeDocument/2006/relationships/image" Target="../media/image3.png"/><Relationship Id="rId4" Type="http://schemas.openxmlformats.org/officeDocument/2006/relationships/oleObject" Target="../embeddings/oleObject7.bin"/></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7.xml"/><Relationship Id="rId1" Type="http://schemas.openxmlformats.org/officeDocument/2006/relationships/vmlDrawing" Target="../drawings/vmlDrawing8.vml"/><Relationship Id="rId5" Type="http://schemas.openxmlformats.org/officeDocument/2006/relationships/image" Target="../media/image3.png"/><Relationship Id="rId4" Type="http://schemas.openxmlformats.org/officeDocument/2006/relationships/oleObject" Target="../embeddings/oleObject8.bin"/></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8" Type="http://schemas.openxmlformats.org/officeDocument/2006/relationships/oleObject" Target="../embeddings/oleObject10.bin"/><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slideLayout" Target="../slideLayouts/slideLayout7.xml"/><Relationship Id="rId1" Type="http://schemas.openxmlformats.org/officeDocument/2006/relationships/vmlDrawing" Target="../drawings/vmlDrawing10.v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slideLayout" Target="../slideLayouts/slideLayout7.xml"/><Relationship Id="rId1" Type="http://schemas.openxmlformats.org/officeDocument/2006/relationships/vmlDrawing" Target="../drawings/vmlDrawing11.vml"/><Relationship Id="rId5" Type="http://schemas.openxmlformats.org/officeDocument/2006/relationships/image" Target="../media/image3.png"/><Relationship Id="rId4" Type="http://schemas.openxmlformats.org/officeDocument/2006/relationships/oleObject" Target="../embeddings/oleObject11.bin"/></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slideLayout" Target="../slideLayouts/slideLayout7.xml"/><Relationship Id="rId1" Type="http://schemas.openxmlformats.org/officeDocument/2006/relationships/vmlDrawing" Target="../drawings/vmlDrawing12.vml"/><Relationship Id="rId5" Type="http://schemas.openxmlformats.org/officeDocument/2006/relationships/image" Target="../media/image3.png"/><Relationship Id="rId4" Type="http://schemas.openxmlformats.org/officeDocument/2006/relationships/oleObject" Target="../embeddings/oleObject12.bin"/></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6.xml"/><Relationship Id="rId4" Type="http://schemas.openxmlformats.org/officeDocument/2006/relationships/image" Target="../media/image23.jpeg"/></Relationships>
</file>

<file path=ppt/slides/_rels/slide23.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29.jpeg"/><Relationship Id="rId2" Type="http://schemas.openxmlformats.org/officeDocument/2006/relationships/image" Target="../media/image24.jpeg"/><Relationship Id="rId1" Type="http://schemas.openxmlformats.org/officeDocument/2006/relationships/slideLayout" Target="../slideLayouts/slideLayout6.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6.xml"/><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6.xml"/><Relationship Id="rId4" Type="http://schemas.openxmlformats.org/officeDocument/2006/relationships/image" Target="../media/image38.jpeg"/></Relationships>
</file>

<file path=ppt/slides/_rels/slide28.xml.rels><?xml version="1.0" encoding="UTF-8" standalone="yes"?>
<Relationships xmlns="http://schemas.openxmlformats.org/package/2006/relationships"><Relationship Id="rId8" Type="http://schemas.openxmlformats.org/officeDocument/2006/relationships/oleObject" Target="../embeddings/oleObject13.bin"/><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7.xml"/><Relationship Id="rId1" Type="http://schemas.openxmlformats.org/officeDocument/2006/relationships/vmlDrawing" Target="../drawings/vmlDrawing13.v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3.png"/></Relationships>
</file>

<file path=ppt/slides/_rels/slide29.xml.rels><?xml version="1.0" encoding="UTF-8" standalone="yes"?>
<Relationships xmlns="http://schemas.openxmlformats.org/package/2006/relationships"><Relationship Id="rId8" Type="http://schemas.openxmlformats.org/officeDocument/2006/relationships/diagramData" Target="../diagrams/data5.xml"/><Relationship Id="rId13" Type="http://schemas.openxmlformats.org/officeDocument/2006/relationships/oleObject" Target="../embeddings/oleObject14.bin"/><Relationship Id="rId3" Type="http://schemas.openxmlformats.org/officeDocument/2006/relationships/diagramData" Target="../diagrams/data4.xml"/><Relationship Id="rId7" Type="http://schemas.microsoft.com/office/2007/relationships/diagramDrawing" Target="../diagrams/drawing4.xml"/><Relationship Id="rId12" Type="http://schemas.microsoft.com/office/2007/relationships/diagramDrawing" Target="../diagrams/drawing5.xml"/><Relationship Id="rId2" Type="http://schemas.openxmlformats.org/officeDocument/2006/relationships/slideLayout" Target="../slideLayouts/slideLayout7.xml"/><Relationship Id="rId1" Type="http://schemas.openxmlformats.org/officeDocument/2006/relationships/vmlDrawing" Target="../drawings/vmlDrawing14.vml"/><Relationship Id="rId6" Type="http://schemas.openxmlformats.org/officeDocument/2006/relationships/diagramColors" Target="../diagrams/colors4.xml"/><Relationship Id="rId11" Type="http://schemas.openxmlformats.org/officeDocument/2006/relationships/diagramColors" Target="../diagrams/colors5.xml"/><Relationship Id="rId5" Type="http://schemas.openxmlformats.org/officeDocument/2006/relationships/diagramQuickStyle" Target="../diagrams/quickStyle4.xml"/><Relationship Id="rId10" Type="http://schemas.openxmlformats.org/officeDocument/2006/relationships/diagramQuickStyle" Target="../diagrams/quickStyle5.xml"/><Relationship Id="rId4" Type="http://schemas.openxmlformats.org/officeDocument/2006/relationships/diagramLayout" Target="../diagrams/layout4.xml"/><Relationship Id="rId9" Type="http://schemas.openxmlformats.org/officeDocument/2006/relationships/diagramLayout" Target="../diagrams/layout5.xml"/><Relationship Id="rId1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4.jpg"/><Relationship Id="rId7" Type="http://schemas.openxmlformats.org/officeDocument/2006/relationships/image" Target="../media/image6.jpeg"/><Relationship Id="rId2" Type="http://schemas.openxmlformats.org/officeDocument/2006/relationships/slideLayout" Target="../slideLayouts/slideLayout1.xml"/><Relationship Id="rId1" Type="http://schemas.openxmlformats.org/officeDocument/2006/relationships/vmlDrawing" Target="../drawings/vmlDrawing2.vml"/><Relationship Id="rId6" Type="http://schemas.openxmlformats.org/officeDocument/2006/relationships/image" Target="../media/image5.jpeg"/><Relationship Id="rId5" Type="http://schemas.openxmlformats.org/officeDocument/2006/relationships/image" Target="../media/image3.png"/><Relationship Id="rId4" Type="http://schemas.openxmlformats.org/officeDocument/2006/relationships/oleObject" Target="../embeddings/oleObject2.bin"/></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7.xml"/><Relationship Id="rId1" Type="http://schemas.openxmlformats.org/officeDocument/2006/relationships/vmlDrawing" Target="../drawings/vmlDrawing15.vml"/><Relationship Id="rId4"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7.xml"/><Relationship Id="rId1" Type="http://schemas.openxmlformats.org/officeDocument/2006/relationships/vmlDrawing" Target="../drawings/vmlDrawing16.vml"/><Relationship Id="rId4" Type="http://schemas.openxmlformats.org/officeDocument/2006/relationships/image" Target="../media/image3.png"/></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17.bin"/><Relationship Id="rId2" Type="http://schemas.openxmlformats.org/officeDocument/2006/relationships/slideLayout" Target="../slideLayouts/slideLayout7.xml"/><Relationship Id="rId1" Type="http://schemas.openxmlformats.org/officeDocument/2006/relationships/vmlDrawing" Target="../drawings/vmlDrawing17.vml"/><Relationship Id="rId4" Type="http://schemas.openxmlformats.org/officeDocument/2006/relationships/image" Target="../media/image3.png"/></Relationships>
</file>

<file path=ppt/slides/_rels/slide33.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slideLayout" Target="../slideLayouts/slideLayout7.xml"/><Relationship Id="rId1" Type="http://schemas.openxmlformats.org/officeDocument/2006/relationships/vmlDrawing" Target="../drawings/vmlDrawing18.vml"/><Relationship Id="rId6" Type="http://schemas.openxmlformats.org/officeDocument/2006/relationships/image" Target="../media/image3.png"/><Relationship Id="rId5" Type="http://schemas.openxmlformats.org/officeDocument/2006/relationships/oleObject" Target="../embeddings/oleObject18.bin"/><Relationship Id="rId4" Type="http://schemas.openxmlformats.org/officeDocument/2006/relationships/image" Target="../media/image40.jpeg"/></Relationships>
</file>

<file path=ppt/slides/_rels/slide3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7.xml"/><Relationship Id="rId1" Type="http://schemas.openxmlformats.org/officeDocument/2006/relationships/vmlDrawing" Target="../drawings/vmlDrawing19.vml"/><Relationship Id="rId5" Type="http://schemas.openxmlformats.org/officeDocument/2006/relationships/image" Target="../media/image3.png"/><Relationship Id="rId4" Type="http://schemas.openxmlformats.org/officeDocument/2006/relationships/oleObject" Target="../embeddings/oleObject19.bin"/></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7.xml"/><Relationship Id="rId1" Type="http://schemas.openxmlformats.org/officeDocument/2006/relationships/vmlDrawing" Target="../drawings/vmlDrawing20.vml"/><Relationship Id="rId6" Type="http://schemas.openxmlformats.org/officeDocument/2006/relationships/image" Target="../media/image3.png"/><Relationship Id="rId5" Type="http://schemas.openxmlformats.org/officeDocument/2006/relationships/oleObject" Target="../embeddings/oleObject20.bin"/><Relationship Id="rId4" Type="http://schemas.openxmlformats.org/officeDocument/2006/relationships/image" Target="../media/image43.png"/></Relationships>
</file>

<file path=ppt/slides/_rels/slide36.xml.rels><?xml version="1.0" encoding="UTF-8" standalone="yes"?>
<Relationships xmlns="http://schemas.openxmlformats.org/package/2006/relationships"><Relationship Id="rId3" Type="http://schemas.openxmlformats.org/officeDocument/2006/relationships/oleObject" Target="../embeddings/oleObject21.bin"/><Relationship Id="rId2" Type="http://schemas.openxmlformats.org/officeDocument/2006/relationships/slideLayout" Target="../slideLayouts/slideLayout7.xml"/><Relationship Id="rId1" Type="http://schemas.openxmlformats.org/officeDocument/2006/relationships/vmlDrawing" Target="../drawings/vmlDrawing21.vml"/><Relationship Id="rId4" Type="http://schemas.openxmlformats.org/officeDocument/2006/relationships/image" Target="../media/image3.png"/></Relationships>
</file>

<file path=ppt/slides/_rels/slide37.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image" Target="../media/image44.png"/><Relationship Id="rId7"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vmlDrawing" Target="../drawings/vmlDrawing22.vml"/><Relationship Id="rId6" Type="http://schemas.openxmlformats.org/officeDocument/2006/relationships/image" Target="../media/image3.png"/><Relationship Id="rId5" Type="http://schemas.openxmlformats.org/officeDocument/2006/relationships/oleObject" Target="../embeddings/oleObject22.bin"/><Relationship Id="rId4" Type="http://schemas.openxmlformats.org/officeDocument/2006/relationships/image" Target="../media/image45.png"/><Relationship Id="rId9" Type="http://schemas.openxmlformats.org/officeDocument/2006/relationships/image" Target="../media/image48.jpeg"/></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slideLayout" Target="../slideLayouts/slideLayout7.xml"/><Relationship Id="rId1" Type="http://schemas.openxmlformats.org/officeDocument/2006/relationships/vmlDrawing" Target="../drawings/vmlDrawing23.vml"/><Relationship Id="rId6" Type="http://schemas.openxmlformats.org/officeDocument/2006/relationships/image" Target="../media/image50.jpeg"/><Relationship Id="rId5" Type="http://schemas.openxmlformats.org/officeDocument/2006/relationships/image" Target="../media/image3.png"/><Relationship Id="rId4" Type="http://schemas.openxmlformats.org/officeDocument/2006/relationships/oleObject" Target="../embeddings/oleObject23.bin"/></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slideLayout" Target="../slideLayouts/slideLayout7.xml"/><Relationship Id="rId1" Type="http://schemas.openxmlformats.org/officeDocument/2006/relationships/vmlDrawing" Target="../drawings/vmlDrawing24.vml"/><Relationship Id="rId6" Type="http://schemas.openxmlformats.org/officeDocument/2006/relationships/image" Target="../media/image3.png"/><Relationship Id="rId5" Type="http://schemas.openxmlformats.org/officeDocument/2006/relationships/oleObject" Target="../embeddings/oleObject24.bin"/><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3.png"/><Relationship Id="rId2" Type="http://schemas.openxmlformats.org/officeDocument/2006/relationships/slideLayout" Target="../slideLayouts/slideLayout7.xml"/><Relationship Id="rId1" Type="http://schemas.openxmlformats.org/officeDocument/2006/relationships/vmlDrawing" Target="../drawings/vmlDrawing25.vml"/><Relationship Id="rId6" Type="http://schemas.openxmlformats.org/officeDocument/2006/relationships/oleObject" Target="../embeddings/oleObject25.bin"/><Relationship Id="rId5" Type="http://schemas.openxmlformats.org/officeDocument/2006/relationships/image" Target="../media/image56.jpeg"/><Relationship Id="rId4" Type="http://schemas.openxmlformats.org/officeDocument/2006/relationships/image" Target="../media/image55.jpeg"/></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slideLayout" Target="../slideLayouts/slideLayout7.xml"/><Relationship Id="rId1" Type="http://schemas.openxmlformats.org/officeDocument/2006/relationships/vmlDrawing" Target="../drawings/vmlDrawing26.vml"/><Relationship Id="rId6" Type="http://schemas.openxmlformats.org/officeDocument/2006/relationships/image" Target="../media/image3.png"/><Relationship Id="rId5" Type="http://schemas.openxmlformats.org/officeDocument/2006/relationships/oleObject" Target="../embeddings/oleObject26.bin"/><Relationship Id="rId4" Type="http://schemas.openxmlformats.org/officeDocument/2006/relationships/image" Target="../media/image58.jpeg"/></Relationships>
</file>

<file path=ppt/slides/_rels/slide4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slideLayout" Target="../slideLayouts/slideLayout7.xml"/><Relationship Id="rId1" Type="http://schemas.openxmlformats.org/officeDocument/2006/relationships/vmlDrawing" Target="../drawings/vmlDrawing27.vml"/><Relationship Id="rId6" Type="http://schemas.openxmlformats.org/officeDocument/2006/relationships/image" Target="../media/image3.png"/><Relationship Id="rId5" Type="http://schemas.openxmlformats.org/officeDocument/2006/relationships/oleObject" Target="../embeddings/oleObject27.bin"/><Relationship Id="rId4" Type="http://schemas.openxmlformats.org/officeDocument/2006/relationships/image" Target="../media/image60.jpeg"/></Relationships>
</file>

<file path=ppt/slides/_rels/slide4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61.jpeg"/><Relationship Id="rId7" Type="http://schemas.openxmlformats.org/officeDocument/2006/relationships/oleObject" Target="../embeddings/oleObject28.bin"/><Relationship Id="rId2" Type="http://schemas.openxmlformats.org/officeDocument/2006/relationships/slideLayout" Target="../slideLayouts/slideLayout7.xml"/><Relationship Id="rId1" Type="http://schemas.openxmlformats.org/officeDocument/2006/relationships/vmlDrawing" Target="../drawings/vmlDrawing28.v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slideLayout" Target="../slideLayouts/slideLayout7.xml"/><Relationship Id="rId1" Type="http://schemas.openxmlformats.org/officeDocument/2006/relationships/vmlDrawing" Target="../drawings/vmlDrawing29.vml"/><Relationship Id="rId6" Type="http://schemas.openxmlformats.org/officeDocument/2006/relationships/image" Target="../media/image3.png"/><Relationship Id="rId5" Type="http://schemas.openxmlformats.org/officeDocument/2006/relationships/oleObject" Target="../embeddings/oleObject29.bin"/><Relationship Id="rId4" Type="http://schemas.openxmlformats.org/officeDocument/2006/relationships/image" Target="../media/image66.jpeg"/></Relationships>
</file>

<file path=ppt/slides/_rels/slide4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30.vml"/><Relationship Id="rId6" Type="http://schemas.openxmlformats.org/officeDocument/2006/relationships/image" Target="../media/image3.png"/><Relationship Id="rId5" Type="http://schemas.openxmlformats.org/officeDocument/2006/relationships/oleObject" Target="../embeddings/oleObject30.bin"/><Relationship Id="rId4" Type="http://schemas.openxmlformats.org/officeDocument/2006/relationships/image" Target="../media/image68.png"/></Relationships>
</file>

<file path=ppt/slides/_rels/slide4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slideLayout" Target="../slideLayouts/slideLayout7.xml"/><Relationship Id="rId1" Type="http://schemas.openxmlformats.org/officeDocument/2006/relationships/vmlDrawing" Target="../drawings/vmlDrawing31.vml"/><Relationship Id="rId6" Type="http://schemas.openxmlformats.org/officeDocument/2006/relationships/image" Target="../media/image3.png"/><Relationship Id="rId5" Type="http://schemas.openxmlformats.org/officeDocument/2006/relationships/oleObject" Target="../embeddings/oleObject31.bin"/><Relationship Id="rId4" Type="http://schemas.openxmlformats.org/officeDocument/2006/relationships/image" Target="../media/image68.png"/></Relationships>
</file>

<file path=ppt/slides/_rels/slide4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32.vml"/><Relationship Id="rId6" Type="http://schemas.openxmlformats.org/officeDocument/2006/relationships/image" Target="../media/image3.png"/><Relationship Id="rId5" Type="http://schemas.openxmlformats.org/officeDocument/2006/relationships/oleObject" Target="../embeddings/oleObject32.bin"/><Relationship Id="rId4" Type="http://schemas.openxmlformats.org/officeDocument/2006/relationships/image" Target="../media/image70.png"/></Relationships>
</file>

<file path=ppt/slides/_rels/slide4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slideLayout" Target="../slideLayouts/slideLayout7.xml"/><Relationship Id="rId1" Type="http://schemas.openxmlformats.org/officeDocument/2006/relationships/vmlDrawing" Target="../drawings/vmlDrawing33.vml"/><Relationship Id="rId6" Type="http://schemas.openxmlformats.org/officeDocument/2006/relationships/image" Target="../media/image3.png"/><Relationship Id="rId5" Type="http://schemas.openxmlformats.org/officeDocument/2006/relationships/oleObject" Target="../embeddings/oleObject33.bin"/><Relationship Id="rId4" Type="http://schemas.openxmlformats.org/officeDocument/2006/relationships/image" Target="../media/image70.png"/></Relationships>
</file>

<file path=ppt/slides/_rels/slide4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slideLayout" Target="../slideLayouts/slideLayout7.xml"/><Relationship Id="rId1" Type="http://schemas.openxmlformats.org/officeDocument/2006/relationships/vmlDrawing" Target="../drawings/vmlDrawing34.vml"/><Relationship Id="rId6" Type="http://schemas.openxmlformats.org/officeDocument/2006/relationships/image" Target="../media/image3.png"/><Relationship Id="rId5" Type="http://schemas.openxmlformats.org/officeDocument/2006/relationships/oleObject" Target="../embeddings/oleObject34.bin"/><Relationship Id="rId4" Type="http://schemas.openxmlformats.org/officeDocument/2006/relationships/image" Target="../media/image7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35.bin"/><Relationship Id="rId2" Type="http://schemas.openxmlformats.org/officeDocument/2006/relationships/slideLayout" Target="../slideLayouts/slideLayout2.xml"/><Relationship Id="rId1" Type="http://schemas.openxmlformats.org/officeDocument/2006/relationships/vmlDrawing" Target="../drawings/vmlDrawing35.vml"/><Relationship Id="rId4" Type="http://schemas.openxmlformats.org/officeDocument/2006/relationships/image" Target="../media/image3.png"/></Relationships>
</file>

<file path=ppt/slides/_rels/slide51.xml.rels><?xml version="1.0" encoding="UTF-8" standalone="yes"?>
<Relationships xmlns="http://schemas.openxmlformats.org/package/2006/relationships"><Relationship Id="rId8" Type="http://schemas.openxmlformats.org/officeDocument/2006/relationships/diagramData" Target="../diagrams/data7.xml"/><Relationship Id="rId13" Type="http://schemas.openxmlformats.org/officeDocument/2006/relationships/oleObject" Target="../embeddings/oleObject36.bin"/><Relationship Id="rId3" Type="http://schemas.openxmlformats.org/officeDocument/2006/relationships/diagramData" Target="../diagrams/data6.xml"/><Relationship Id="rId7" Type="http://schemas.microsoft.com/office/2007/relationships/diagramDrawing" Target="../diagrams/drawing6.xml"/><Relationship Id="rId12" Type="http://schemas.microsoft.com/office/2007/relationships/diagramDrawing" Target="../diagrams/drawing7.xml"/><Relationship Id="rId2" Type="http://schemas.openxmlformats.org/officeDocument/2006/relationships/slideLayout" Target="../slideLayouts/slideLayout7.xml"/><Relationship Id="rId1" Type="http://schemas.openxmlformats.org/officeDocument/2006/relationships/vmlDrawing" Target="../drawings/vmlDrawing36.vml"/><Relationship Id="rId6" Type="http://schemas.openxmlformats.org/officeDocument/2006/relationships/diagramColors" Target="../diagrams/colors6.xml"/><Relationship Id="rId11" Type="http://schemas.openxmlformats.org/officeDocument/2006/relationships/diagramColors" Target="../diagrams/colors7.xml"/><Relationship Id="rId5" Type="http://schemas.openxmlformats.org/officeDocument/2006/relationships/diagramQuickStyle" Target="../diagrams/quickStyle6.xml"/><Relationship Id="rId10" Type="http://schemas.openxmlformats.org/officeDocument/2006/relationships/diagramQuickStyle" Target="../diagrams/quickStyle7.xml"/><Relationship Id="rId4" Type="http://schemas.openxmlformats.org/officeDocument/2006/relationships/diagramLayout" Target="../diagrams/layout6.xml"/><Relationship Id="rId9" Type="http://schemas.openxmlformats.org/officeDocument/2006/relationships/diagramLayout" Target="../diagrams/layout7.xml"/><Relationship Id="rId14" Type="http://schemas.openxmlformats.org/officeDocument/2006/relationships/image" Target="../media/image3.png"/></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37.bin"/><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slideLayout" Target="../slideLayouts/slideLayout7.xml"/><Relationship Id="rId1" Type="http://schemas.openxmlformats.org/officeDocument/2006/relationships/vmlDrawing" Target="../drawings/vmlDrawing37.v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openxmlformats.org/officeDocument/2006/relationships/image" Target="../media/image3.png"/></Relationships>
</file>

<file path=ppt/slides/_rels/slide53.xml.rels><?xml version="1.0" encoding="UTF-8" standalone="yes"?>
<Relationships xmlns="http://schemas.openxmlformats.org/package/2006/relationships"><Relationship Id="rId3" Type="http://schemas.openxmlformats.org/officeDocument/2006/relationships/image" Target="../media/image73.jpeg"/><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38.vml"/><Relationship Id="rId6" Type="http://schemas.openxmlformats.org/officeDocument/2006/relationships/oleObject" Target="../embeddings/oleObject38.bin"/><Relationship Id="rId5" Type="http://schemas.openxmlformats.org/officeDocument/2006/relationships/image" Target="../media/image75.jpeg"/><Relationship Id="rId4" Type="http://schemas.openxmlformats.org/officeDocument/2006/relationships/image" Target="../media/image74.jpeg"/></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39.bin"/><Relationship Id="rId2" Type="http://schemas.openxmlformats.org/officeDocument/2006/relationships/slideLayout" Target="../slideLayouts/slideLayout6.xml"/><Relationship Id="rId1" Type="http://schemas.openxmlformats.org/officeDocument/2006/relationships/vmlDrawing" Target="../drawings/vmlDrawing39.vml"/><Relationship Id="rId4" Type="http://schemas.openxmlformats.org/officeDocument/2006/relationships/image" Target="../media/image3.png"/></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slideLayout" Target="../slideLayouts/slideLayout7.xml"/><Relationship Id="rId1" Type="http://schemas.openxmlformats.org/officeDocument/2006/relationships/vmlDrawing" Target="../drawings/vmlDrawing40.vml"/><Relationship Id="rId5" Type="http://schemas.openxmlformats.org/officeDocument/2006/relationships/image" Target="../media/image3.png"/><Relationship Id="rId4" Type="http://schemas.openxmlformats.org/officeDocument/2006/relationships/oleObject" Target="../embeddings/oleObject40.bin"/></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slideLayout" Target="../slideLayouts/slideLayout7.xml"/><Relationship Id="rId1" Type="http://schemas.openxmlformats.org/officeDocument/2006/relationships/vmlDrawing" Target="../drawings/vmlDrawing41.vml"/><Relationship Id="rId5" Type="http://schemas.openxmlformats.org/officeDocument/2006/relationships/image" Target="../media/image3.png"/><Relationship Id="rId4" Type="http://schemas.openxmlformats.org/officeDocument/2006/relationships/oleObject" Target="../embeddings/oleObject41.bin"/></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slideLayout" Target="../slideLayouts/slideLayout7.xml"/><Relationship Id="rId1" Type="http://schemas.openxmlformats.org/officeDocument/2006/relationships/vmlDrawing" Target="../drawings/vmlDrawing42.vml"/><Relationship Id="rId6" Type="http://schemas.openxmlformats.org/officeDocument/2006/relationships/image" Target="../media/image81.jpeg"/><Relationship Id="rId5" Type="http://schemas.openxmlformats.org/officeDocument/2006/relationships/image" Target="../media/image3.png"/><Relationship Id="rId4" Type="http://schemas.openxmlformats.org/officeDocument/2006/relationships/oleObject" Target="../embeddings/oleObject42.bin"/></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oleObject" Target="../embeddings/oleObject43.bin"/><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slideLayout" Target="../slideLayouts/slideLayout7.xml"/><Relationship Id="rId1" Type="http://schemas.openxmlformats.org/officeDocument/2006/relationships/vmlDrawing" Target="../drawings/vmlDrawing43.v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3.png"/></Relationships>
</file>

<file path=ppt/slides/_rels/slide6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slideLayout" Target="../slideLayouts/slideLayout6.xml"/><Relationship Id="rId1" Type="http://schemas.openxmlformats.org/officeDocument/2006/relationships/vmlDrawing" Target="../drawings/vmlDrawing44.vml"/><Relationship Id="rId5" Type="http://schemas.openxmlformats.org/officeDocument/2006/relationships/image" Target="../media/image3.png"/><Relationship Id="rId4" Type="http://schemas.openxmlformats.org/officeDocument/2006/relationships/oleObject" Target="../embeddings/oleObject44.bin"/></Relationships>
</file>

<file path=ppt/slides/_rels/slide6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7.xml"/><Relationship Id="rId1" Type="http://schemas.openxmlformats.org/officeDocument/2006/relationships/vmlDrawing" Target="../drawings/vmlDrawing45.vml"/><Relationship Id="rId5" Type="http://schemas.openxmlformats.org/officeDocument/2006/relationships/image" Target="../media/image3.png"/><Relationship Id="rId4" Type="http://schemas.openxmlformats.org/officeDocument/2006/relationships/oleObject" Target="../embeddings/oleObject45.bin"/></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slideLayout" Target="../slideLayouts/slideLayout7.xml"/><Relationship Id="rId1" Type="http://schemas.openxmlformats.org/officeDocument/2006/relationships/vmlDrawing" Target="../drawings/vmlDrawing46.vml"/><Relationship Id="rId5" Type="http://schemas.openxmlformats.org/officeDocument/2006/relationships/image" Target="../media/image3.png"/><Relationship Id="rId4" Type="http://schemas.openxmlformats.org/officeDocument/2006/relationships/oleObject" Target="../embeddings/oleObject46.bin"/></Relationships>
</file>

<file path=ppt/slides/_rels/slide65.xml.rels><?xml version="1.0" encoding="UTF-8" standalone="yes"?>
<Relationships xmlns="http://schemas.openxmlformats.org/package/2006/relationships"><Relationship Id="rId3" Type="http://schemas.openxmlformats.org/officeDocument/2006/relationships/image" Target="../media/image85.emf"/><Relationship Id="rId2" Type="http://schemas.openxmlformats.org/officeDocument/2006/relationships/slideLayout" Target="../slideLayouts/slideLayout7.xml"/><Relationship Id="rId1" Type="http://schemas.openxmlformats.org/officeDocument/2006/relationships/vmlDrawing" Target="../drawings/vmlDrawing47.vml"/><Relationship Id="rId6" Type="http://schemas.openxmlformats.org/officeDocument/2006/relationships/image" Target="../media/image3.png"/><Relationship Id="rId5" Type="http://schemas.openxmlformats.org/officeDocument/2006/relationships/oleObject" Target="../embeddings/oleObject47.bin"/><Relationship Id="rId4" Type="http://schemas.openxmlformats.org/officeDocument/2006/relationships/image" Target="../media/image86.png"/></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48.bin"/><Relationship Id="rId2" Type="http://schemas.openxmlformats.org/officeDocument/2006/relationships/slideLayout" Target="../slideLayouts/slideLayout7.xml"/><Relationship Id="rId1" Type="http://schemas.openxmlformats.org/officeDocument/2006/relationships/vmlDrawing" Target="../drawings/vmlDrawing48.vml"/><Relationship Id="rId4" Type="http://schemas.openxmlformats.org/officeDocument/2006/relationships/image" Target="../media/image3.png"/></Relationships>
</file>

<file path=ppt/slides/_rels/slide67.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slideLayout" Target="../slideLayouts/slideLayout7.xml"/><Relationship Id="rId1" Type="http://schemas.openxmlformats.org/officeDocument/2006/relationships/vmlDrawing" Target="../drawings/vmlDrawing49.vml"/><Relationship Id="rId5" Type="http://schemas.openxmlformats.org/officeDocument/2006/relationships/image" Target="../media/image3.png"/><Relationship Id="rId4" Type="http://schemas.openxmlformats.org/officeDocument/2006/relationships/oleObject" Target="../embeddings/oleObject49.bin"/></Relationships>
</file>

<file path=ppt/slides/_rels/slide6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slideLayout" Target="../slideLayouts/slideLayout7.xml"/><Relationship Id="rId1" Type="http://schemas.openxmlformats.org/officeDocument/2006/relationships/vmlDrawing" Target="../drawings/vmlDrawing50.vml"/><Relationship Id="rId6" Type="http://schemas.openxmlformats.org/officeDocument/2006/relationships/image" Target="../media/image3.png"/><Relationship Id="rId5" Type="http://schemas.openxmlformats.org/officeDocument/2006/relationships/oleObject" Target="../embeddings/oleObject50.bin"/><Relationship Id="rId4" Type="http://schemas.openxmlformats.org/officeDocument/2006/relationships/image" Target="../media/image89.png"/></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slideLayout" Target="../slideLayouts/slideLayout7.xml"/><Relationship Id="rId1" Type="http://schemas.openxmlformats.org/officeDocument/2006/relationships/vmlDrawing" Target="../drawings/vmlDrawing51.vml"/><Relationship Id="rId6" Type="http://schemas.openxmlformats.org/officeDocument/2006/relationships/image" Target="../media/image3.png"/><Relationship Id="rId5" Type="http://schemas.openxmlformats.org/officeDocument/2006/relationships/oleObject" Target="../embeddings/oleObject51.bin"/><Relationship Id="rId4" Type="http://schemas.openxmlformats.org/officeDocument/2006/relationships/image" Target="../media/image91.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slideLayout" Target="../slideLayouts/slideLayout7.xml"/><Relationship Id="rId1" Type="http://schemas.openxmlformats.org/officeDocument/2006/relationships/vmlDrawing" Target="../drawings/vmlDrawing52.vml"/><Relationship Id="rId5" Type="http://schemas.openxmlformats.org/officeDocument/2006/relationships/image" Target="../media/image3.png"/><Relationship Id="rId4" Type="http://schemas.openxmlformats.org/officeDocument/2006/relationships/oleObject" Target="../embeddings/oleObject52.bin"/></Relationships>
</file>

<file path=ppt/slides/_rels/slide7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slideLayout" Target="../slideLayouts/slideLayout7.xml"/><Relationship Id="rId1" Type="http://schemas.openxmlformats.org/officeDocument/2006/relationships/vmlDrawing" Target="../drawings/vmlDrawing53.vml"/><Relationship Id="rId6" Type="http://schemas.openxmlformats.org/officeDocument/2006/relationships/image" Target="../media/image3.png"/><Relationship Id="rId5" Type="http://schemas.openxmlformats.org/officeDocument/2006/relationships/oleObject" Target="../embeddings/oleObject53.bin"/><Relationship Id="rId4" Type="http://schemas.openxmlformats.org/officeDocument/2006/relationships/image" Target="../media/image94.png"/></Relationships>
</file>

<file path=ppt/slides/_rels/slide72.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slideLayout" Target="../slideLayouts/slideLayout7.xml"/><Relationship Id="rId1" Type="http://schemas.openxmlformats.org/officeDocument/2006/relationships/vmlDrawing" Target="../drawings/vmlDrawing54.vml"/><Relationship Id="rId5" Type="http://schemas.openxmlformats.org/officeDocument/2006/relationships/image" Target="../media/image3.png"/><Relationship Id="rId4" Type="http://schemas.openxmlformats.org/officeDocument/2006/relationships/oleObject" Target="../embeddings/oleObject54.bin"/></Relationships>
</file>

<file path=ppt/slides/_rels/slide7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slideLayout" Target="../slideLayouts/slideLayout7.xml"/><Relationship Id="rId1" Type="http://schemas.openxmlformats.org/officeDocument/2006/relationships/vmlDrawing" Target="../drawings/vmlDrawing55.vml"/><Relationship Id="rId5" Type="http://schemas.openxmlformats.org/officeDocument/2006/relationships/image" Target="../media/image3.png"/><Relationship Id="rId4" Type="http://schemas.openxmlformats.org/officeDocument/2006/relationships/oleObject" Target="../embeddings/oleObject55.bin"/></Relationships>
</file>

<file path=ppt/slides/_rels/slide7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slideLayout" Target="../slideLayouts/slideLayout7.xml"/><Relationship Id="rId1" Type="http://schemas.openxmlformats.org/officeDocument/2006/relationships/vmlDrawing" Target="../drawings/vmlDrawing56.vml"/><Relationship Id="rId5" Type="http://schemas.openxmlformats.org/officeDocument/2006/relationships/image" Target="../media/image3.png"/><Relationship Id="rId4" Type="http://schemas.openxmlformats.org/officeDocument/2006/relationships/oleObject" Target="../embeddings/oleObject56.bin"/></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oleObject" Target="../embeddings/oleObject57.bin"/><Relationship Id="rId2" Type="http://schemas.openxmlformats.org/officeDocument/2006/relationships/slideLayout" Target="../slideLayouts/slideLayout2.xml"/><Relationship Id="rId1" Type="http://schemas.openxmlformats.org/officeDocument/2006/relationships/vmlDrawing" Target="../drawings/vmlDrawing57.vml"/><Relationship Id="rId4" Type="http://schemas.openxmlformats.org/officeDocument/2006/relationships/image" Target="../media/image3.png"/></Relationships>
</file>

<file path=ppt/slides/_rels/slide77.xml.rels><?xml version="1.0" encoding="UTF-8" standalone="yes"?>
<Relationships xmlns="http://schemas.openxmlformats.org/package/2006/relationships"><Relationship Id="rId3" Type="http://schemas.openxmlformats.org/officeDocument/2006/relationships/image" Target="../media/image98.jpeg"/><Relationship Id="rId7" Type="http://schemas.openxmlformats.org/officeDocument/2006/relationships/image" Target="../media/image3.png"/><Relationship Id="rId2" Type="http://schemas.openxmlformats.org/officeDocument/2006/relationships/slideLayout" Target="../slideLayouts/slideLayout6.xml"/><Relationship Id="rId1" Type="http://schemas.openxmlformats.org/officeDocument/2006/relationships/vmlDrawing" Target="../drawings/vmlDrawing58.vml"/><Relationship Id="rId6" Type="http://schemas.openxmlformats.org/officeDocument/2006/relationships/oleObject" Target="../embeddings/oleObject58.bin"/><Relationship Id="rId5" Type="http://schemas.openxmlformats.org/officeDocument/2006/relationships/image" Target="../media/image100.jpeg"/><Relationship Id="rId4" Type="http://schemas.openxmlformats.org/officeDocument/2006/relationships/image" Target="../media/image99.jpeg"/></Relationships>
</file>

<file path=ppt/slides/_rels/slide78.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slideLayout" Target="../slideLayouts/slideLayout6.xml"/><Relationship Id="rId1" Type="http://schemas.openxmlformats.org/officeDocument/2006/relationships/vmlDrawing" Target="../drawings/vmlDrawing59.vml"/><Relationship Id="rId6" Type="http://schemas.openxmlformats.org/officeDocument/2006/relationships/image" Target="../media/image3.png"/><Relationship Id="rId5" Type="http://schemas.openxmlformats.org/officeDocument/2006/relationships/oleObject" Target="../embeddings/oleObject59.bin"/><Relationship Id="rId4" Type="http://schemas.openxmlformats.org/officeDocument/2006/relationships/image" Target="../media/image102.jpeg"/></Relationships>
</file>

<file path=ppt/slides/_rels/slide79.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slideLayout" Target="../slideLayouts/slideLayout6.xml"/><Relationship Id="rId1" Type="http://schemas.openxmlformats.org/officeDocument/2006/relationships/vmlDrawing" Target="../drawings/vmlDrawing60.vml"/><Relationship Id="rId6" Type="http://schemas.openxmlformats.org/officeDocument/2006/relationships/image" Target="../media/image3.png"/><Relationship Id="rId5" Type="http://schemas.openxmlformats.org/officeDocument/2006/relationships/oleObject" Target="../embeddings/oleObject60.bin"/><Relationship Id="rId4" Type="http://schemas.openxmlformats.org/officeDocument/2006/relationships/image" Target="../media/image104.jpe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3" Type="http://schemas.openxmlformats.org/officeDocument/2006/relationships/oleObject" Target="../embeddings/oleObject61.bin"/><Relationship Id="rId2" Type="http://schemas.openxmlformats.org/officeDocument/2006/relationships/slideLayout" Target="../slideLayouts/slideLayout6.xml"/><Relationship Id="rId1" Type="http://schemas.openxmlformats.org/officeDocument/2006/relationships/vmlDrawing" Target="../drawings/vmlDrawing61.vml"/><Relationship Id="rId4" Type="http://schemas.openxmlformats.org/officeDocument/2006/relationships/image" Target="../media/image3.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62.bin"/><Relationship Id="rId2" Type="http://schemas.openxmlformats.org/officeDocument/2006/relationships/slideLayout" Target="../slideLayouts/slideLayout2.xml"/><Relationship Id="rId1" Type="http://schemas.openxmlformats.org/officeDocument/2006/relationships/vmlDrawing" Target="../drawings/vmlDrawing62.vml"/><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1374611" y="481013"/>
            <a:ext cx="9528504" cy="856468"/>
          </a:xfrm>
          <a:prstGeom prst="rect">
            <a:avLst/>
          </a:prstGeom>
        </p:spPr>
        <p:txBody>
          <a:bodyPr/>
          <a:lstStyle/>
          <a:p>
            <a:pPr algn="ctr">
              <a:spcBef>
                <a:spcPct val="50000"/>
              </a:spcBef>
              <a:defRPr/>
            </a:pPr>
            <a:r>
              <a:rPr lang="ru-RU" b="1" dirty="0">
                <a:latin typeface="Arial" panose="020B0604020202020204" pitchFamily="34" charset="0"/>
                <a:ea typeface="+mj-ea"/>
                <a:cs typeface="Arial" panose="020B0604020202020204" pitchFamily="34" charset="0"/>
              </a:rPr>
              <a:t>ЗАБАЙКАЛЬСКИЙ ГОСУДАРСТВЕННЫЙ </a:t>
            </a:r>
            <a:r>
              <a:rPr lang="ru-RU" b="1" dirty="0" smtClean="0">
                <a:latin typeface="Arial" panose="020B0604020202020204" pitchFamily="34" charset="0"/>
                <a:ea typeface="+mj-ea"/>
                <a:cs typeface="Arial" panose="020B0604020202020204" pitchFamily="34" charset="0"/>
              </a:rPr>
              <a:t>УНИВЕРСИТЕТ</a:t>
            </a:r>
          </a:p>
          <a:p>
            <a:pPr algn="ctr">
              <a:spcBef>
                <a:spcPct val="50000"/>
              </a:spcBef>
              <a:defRPr/>
            </a:pPr>
            <a:r>
              <a:rPr lang="ru-RU" dirty="0">
                <a:latin typeface="Arial" panose="020B0604020202020204" pitchFamily="34" charset="0"/>
                <a:ea typeface="+mj-ea"/>
                <a:cs typeface="Arial" panose="020B0604020202020204" pitchFamily="34" charset="0"/>
              </a:rPr>
              <a:t/>
            </a:r>
            <a:br>
              <a:rPr lang="ru-RU" dirty="0">
                <a:latin typeface="Arial" panose="020B0604020202020204" pitchFamily="34" charset="0"/>
                <a:ea typeface="+mj-ea"/>
                <a:cs typeface="Arial" panose="020B0604020202020204" pitchFamily="34" charset="0"/>
              </a:rPr>
            </a:br>
            <a:r>
              <a:rPr lang="ru-RU" b="1" dirty="0">
                <a:latin typeface="Arial" panose="020B0604020202020204" pitchFamily="34" charset="0"/>
                <a:ea typeface="+mj-ea"/>
                <a:cs typeface="Arial" panose="020B0604020202020204" pitchFamily="34" charset="0"/>
              </a:rPr>
              <a:t>ВОЕННЫЙ УЧЕБНЫЙ ЦЕНТР</a:t>
            </a:r>
            <a:endParaRPr lang="ru-RU" dirty="0">
              <a:latin typeface="Arial" panose="020B0604020202020204" pitchFamily="34" charset="0"/>
              <a:ea typeface="+mj-ea"/>
              <a:cs typeface="Arial" panose="020B0604020202020204" pitchFamily="34" charset="0"/>
            </a:endParaRPr>
          </a:p>
        </p:txBody>
      </p:sp>
      <p:cxnSp>
        <p:nvCxnSpPr>
          <p:cNvPr id="12" name="Прямая соединительная линия 11"/>
          <p:cNvCxnSpPr>
            <a:endCxn id="11" idx="3"/>
          </p:cNvCxnSpPr>
          <p:nvPr/>
        </p:nvCxnSpPr>
        <p:spPr>
          <a:xfrm flipV="1">
            <a:off x="1374611" y="909247"/>
            <a:ext cx="9528504" cy="1"/>
          </a:xfrm>
          <a:prstGeom prst="line">
            <a:avLst/>
          </a:prstGeom>
          <a:ln w="57150" cmpd="thickThin">
            <a:solidFill>
              <a:schemeClr val="tx1"/>
            </a:solidFill>
          </a:ln>
        </p:spPr>
        <p:style>
          <a:lnRef idx="1">
            <a:schemeClr val="accent1"/>
          </a:lnRef>
          <a:fillRef idx="0">
            <a:schemeClr val="accent1"/>
          </a:fillRef>
          <a:effectRef idx="0">
            <a:schemeClr val="accent1"/>
          </a:effectRef>
          <a:fontRef idx="minor">
            <a:schemeClr val="tx1"/>
          </a:fontRef>
        </p:style>
      </p:cxnSp>
      <p:pic>
        <p:nvPicPr>
          <p:cNvPr id="2054" name="Picture 5" descr="C:\Users\chitgu.local\Desktop\sss.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6102" y="154296"/>
            <a:ext cx="1081088"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5" name="Picture 4" descr="E:\ВУЦ\ФОТОГРАФИИ\Chistaya_Emblema_VUT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3886" y="205049"/>
            <a:ext cx="1009650" cy="102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95"/>
          <p:cNvSpPr txBox="1">
            <a:spLocks noChangeArrowheads="1"/>
          </p:cNvSpPr>
          <p:nvPr/>
        </p:nvSpPr>
        <p:spPr bwMode="auto">
          <a:xfrm>
            <a:off x="1374611" y="2604080"/>
            <a:ext cx="3671887" cy="400110"/>
          </a:xfrm>
          <a:prstGeom prst="rect">
            <a:avLst/>
          </a:prstGeom>
          <a:noFill/>
          <a:ln w="31750">
            <a:noFill/>
            <a:miter lim="800000"/>
            <a:headEnd/>
            <a:tailEnd/>
          </a:ln>
        </p:spPr>
        <p:txBody>
          <a:bodyPr>
            <a:spAutoFit/>
          </a:bodyPr>
          <a:lstStyle/>
          <a:p>
            <a:pPr>
              <a:spcBef>
                <a:spcPct val="50000"/>
              </a:spcBef>
            </a:pPr>
            <a:r>
              <a:rPr lang="ru-RU" altLang="ru-RU" sz="2000" b="1" dirty="0">
                <a:latin typeface="Arial" pitchFamily="34" charset="0"/>
                <a:cs typeface="Arial" pitchFamily="34" charset="0"/>
              </a:rPr>
              <a:t>Тема </a:t>
            </a:r>
            <a:r>
              <a:rPr lang="ru-RU" altLang="ru-RU" sz="2000" b="1" dirty="0" smtClean="0">
                <a:latin typeface="Arial" pitchFamily="34" charset="0"/>
                <a:cs typeface="Arial" pitchFamily="34" charset="0"/>
              </a:rPr>
              <a:t>2. Групповое занятие </a:t>
            </a:r>
            <a:endParaRPr lang="ru-RU" altLang="ru-RU" sz="2000" b="1" dirty="0">
              <a:latin typeface="Arial" pitchFamily="34" charset="0"/>
              <a:cs typeface="Arial" pitchFamily="34" charset="0"/>
            </a:endParaRPr>
          </a:p>
        </p:txBody>
      </p:sp>
      <p:sp>
        <p:nvSpPr>
          <p:cNvPr id="9" name="Rectangle 1"/>
          <p:cNvSpPr>
            <a:spLocks noChangeArrowheads="1"/>
          </p:cNvSpPr>
          <p:nvPr/>
        </p:nvSpPr>
        <p:spPr bwMode="auto">
          <a:xfrm>
            <a:off x="972772" y="3192686"/>
            <a:ext cx="10141114"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450850">
              <a:defRPr/>
            </a:pPr>
            <a:r>
              <a:rPr lang="ru-RU" sz="2400"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Устройство, разведка  и преодоление инженерных заграждений.</a:t>
            </a:r>
            <a:endParaRPr lang="ru-RU" sz="2400" b="1" cap="all" dirty="0">
              <a:solidFill>
                <a:srgbClr val="FF33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52041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Стрелка вправо 17"/>
          <p:cNvSpPr/>
          <p:nvPr/>
        </p:nvSpPr>
        <p:spPr>
          <a:xfrm>
            <a:off x="4677216" y="785794"/>
            <a:ext cx="3192264" cy="78581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Блок-схема: узел 6"/>
          <p:cNvSpPr/>
          <p:nvPr/>
        </p:nvSpPr>
        <p:spPr>
          <a:xfrm>
            <a:off x="491802" y="1928802"/>
            <a:ext cx="3050386" cy="2857520"/>
          </a:xfrm>
          <a:prstGeom prst="flowChartConnector">
            <a:avLst/>
          </a:prstGeom>
          <a:gradFill flip="none" rotWithShape="1">
            <a:gsLst>
              <a:gs pos="70000">
                <a:schemeClr val="accent1">
                  <a:lumMod val="50000"/>
                </a:schemeClr>
              </a:gs>
              <a:gs pos="49000">
                <a:schemeClr val="accent1">
                  <a:lumMod val="60000"/>
                  <a:lumOff val="40000"/>
                  <a:shade val="67500"/>
                  <a:satMod val="115000"/>
                </a:schemeClr>
              </a:gs>
              <a:gs pos="19000">
                <a:schemeClr val="accent1">
                  <a:lumMod val="60000"/>
                  <a:lumOff val="40000"/>
                  <a:shade val="100000"/>
                  <a:satMod val="115000"/>
                </a:schemeClr>
              </a:gs>
            </a:gsLst>
            <a:path path="circl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10</a:t>
            </a:fld>
            <a:endParaRPr lang="ru-RU"/>
          </a:p>
        </p:txBody>
      </p:sp>
      <p:pic>
        <p:nvPicPr>
          <p:cNvPr id="112642" name="Рисунок 1"/>
          <p:cNvPicPr>
            <a:picLocks noChangeAspect="1" noChangeArrowheads="1"/>
          </p:cNvPicPr>
          <p:nvPr/>
        </p:nvPicPr>
        <p:blipFill>
          <a:blip r:embed="rId2"/>
          <a:srcRect l="21814" t="31647" r="55058" b="28015"/>
          <a:stretch>
            <a:fillRect/>
          </a:stretch>
        </p:blipFill>
        <p:spPr bwMode="auto">
          <a:xfrm>
            <a:off x="4322519" y="214290"/>
            <a:ext cx="7590495" cy="6429420"/>
          </a:xfrm>
          <a:prstGeom prst="rect">
            <a:avLst/>
          </a:prstGeom>
          <a:gradFill flip="none" rotWithShape="1">
            <a:gsLst>
              <a:gs pos="15000">
                <a:schemeClr val="dk1">
                  <a:tint val="50000"/>
                  <a:satMod val="300000"/>
                </a:schemeClr>
              </a:gs>
              <a:gs pos="35000">
                <a:schemeClr val="dk1">
                  <a:tint val="37000"/>
                  <a:satMod val="300000"/>
                </a:schemeClr>
              </a:gs>
              <a:gs pos="100000">
                <a:schemeClr val="dk1">
                  <a:tint val="15000"/>
                  <a:satMod val="350000"/>
                </a:schemeClr>
              </a:gs>
            </a:gsLst>
            <a:path path="shape">
              <a:fillToRect l="50000" t="50000" r="50000" b="50000"/>
            </a:path>
            <a:tileRect/>
          </a:gradFill>
          <a:ln>
            <a:headEnd/>
            <a:tailEnd/>
          </a:ln>
        </p:spPr>
        <p:style>
          <a:lnRef idx="1">
            <a:schemeClr val="dk1"/>
          </a:lnRef>
          <a:fillRef idx="2">
            <a:schemeClr val="dk1"/>
          </a:fillRef>
          <a:effectRef idx="1">
            <a:schemeClr val="dk1"/>
          </a:effectRef>
          <a:fontRef idx="minor">
            <a:schemeClr val="dk1"/>
          </a:fontRef>
        </p:style>
      </p:pic>
      <p:sp>
        <p:nvSpPr>
          <p:cNvPr id="5" name="Прямоугольник 4"/>
          <p:cNvSpPr/>
          <p:nvPr/>
        </p:nvSpPr>
        <p:spPr>
          <a:xfrm>
            <a:off x="1038331" y="2538001"/>
            <a:ext cx="2100654" cy="1569660"/>
          </a:xfrm>
          <a:prstGeom prst="rect">
            <a:avLst/>
          </a:prstGeom>
        </p:spPr>
        <p:txBody>
          <a:bodyPr wrap="square">
            <a:spAutoFit/>
          </a:bodyPr>
          <a:lstStyle/>
          <a:p>
            <a:pPr algn="ctr"/>
            <a:r>
              <a:rPr lang="ru-RU" sz="2400" b="1" dirty="0" smtClean="0">
                <a:solidFill>
                  <a:srgbClr val="CC0000"/>
                </a:solidFill>
                <a:effectLst>
                  <a:outerShdw blurRad="38100" dist="38100" dir="2700000" algn="tl">
                    <a:srgbClr val="000000">
                      <a:alpha val="43137"/>
                    </a:srgbClr>
                  </a:outerShdw>
                </a:effectLst>
                <a:latin typeface="Arial" pitchFamily="34" charset="0"/>
                <a:cs typeface="Arial" pitchFamily="34" charset="0"/>
              </a:rPr>
              <a:t>Виды тактических минных полей.</a:t>
            </a:r>
            <a:endParaRPr lang="ru-RU" sz="2400" b="1" dirty="0">
              <a:solidFill>
                <a:srgbClr val="CC0000"/>
              </a:solidFill>
              <a:effectLst>
                <a:outerShdw blurRad="38100" dist="38100" dir="2700000" algn="tl">
                  <a:srgbClr val="000000">
                    <a:alpha val="43137"/>
                  </a:srgbClr>
                </a:outerShdw>
              </a:effectLst>
              <a:latin typeface="Arial" pitchFamily="34" charset="0"/>
              <a:cs typeface="Arial" pitchFamily="34" charset="0"/>
            </a:endParaRPr>
          </a:p>
        </p:txBody>
      </p:sp>
      <p:cxnSp>
        <p:nvCxnSpPr>
          <p:cNvPr id="10" name="Прямая со стрелкой 9"/>
          <p:cNvCxnSpPr>
            <a:stCxn id="7" idx="6"/>
          </p:cNvCxnSpPr>
          <p:nvPr/>
        </p:nvCxnSpPr>
        <p:spPr>
          <a:xfrm flipV="1">
            <a:off x="3542188" y="1428736"/>
            <a:ext cx="993149" cy="1928826"/>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3" name="Прямая со стрелкой 12"/>
          <p:cNvCxnSpPr>
            <a:stCxn id="7" idx="6"/>
          </p:cNvCxnSpPr>
          <p:nvPr/>
        </p:nvCxnSpPr>
        <p:spPr>
          <a:xfrm flipV="1">
            <a:off x="3542188" y="2928934"/>
            <a:ext cx="993149" cy="428628"/>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5" name="Прямая со стрелкой 14"/>
          <p:cNvCxnSpPr>
            <a:stCxn id="7" idx="6"/>
          </p:cNvCxnSpPr>
          <p:nvPr/>
        </p:nvCxnSpPr>
        <p:spPr>
          <a:xfrm>
            <a:off x="3542188" y="3357562"/>
            <a:ext cx="993149" cy="71438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7" name="Прямая со стрелкой 16"/>
          <p:cNvCxnSpPr>
            <a:stCxn id="7" idx="6"/>
          </p:cNvCxnSpPr>
          <p:nvPr/>
        </p:nvCxnSpPr>
        <p:spPr>
          <a:xfrm>
            <a:off x="3542188" y="3357562"/>
            <a:ext cx="1064088" cy="2071702"/>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9" name="Стрелка вправо 18"/>
          <p:cNvSpPr/>
          <p:nvPr/>
        </p:nvSpPr>
        <p:spPr>
          <a:xfrm>
            <a:off x="4677215" y="714356"/>
            <a:ext cx="2908508" cy="78581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noFill/>
            </a:endParaRPr>
          </a:p>
        </p:txBody>
      </p:sp>
      <p:sp>
        <p:nvSpPr>
          <p:cNvPr id="20" name="Стрелка вправо 19"/>
          <p:cNvSpPr/>
          <p:nvPr/>
        </p:nvSpPr>
        <p:spPr>
          <a:xfrm>
            <a:off x="4606276" y="2428868"/>
            <a:ext cx="2908508" cy="78581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1" name="Стрелка вправо 20"/>
          <p:cNvSpPr/>
          <p:nvPr/>
        </p:nvSpPr>
        <p:spPr>
          <a:xfrm>
            <a:off x="4606276" y="3714752"/>
            <a:ext cx="2766629" cy="785818"/>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2" name="Стрелка вправо 21"/>
          <p:cNvSpPr/>
          <p:nvPr/>
        </p:nvSpPr>
        <p:spPr>
          <a:xfrm>
            <a:off x="4677216" y="5214950"/>
            <a:ext cx="2837568" cy="857256"/>
          </a:xfrm>
          <a:prstGeom prst="rightArrow">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65406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Прямоугольник 1"/>
          <p:cNvSpPr>
            <a:spLocks noChangeArrowheads="1"/>
          </p:cNvSpPr>
          <p:nvPr/>
        </p:nvSpPr>
        <p:spPr bwMode="auto">
          <a:xfrm>
            <a:off x="411771" y="156317"/>
            <a:ext cx="10802140" cy="9056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Структура заграждения при применении минных полей </a:t>
            </a:r>
            <a:r>
              <a:rPr lang="ru-RU" altLang="ru-RU"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Disrupt</a:t>
            </a: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p>
          <a:p>
            <a:pPr algn="ctr">
              <a:lnSpc>
                <a:spcPct val="115000"/>
              </a:lnSpc>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(нарушение, причинение потерь)</a:t>
            </a:r>
          </a:p>
        </p:txBody>
      </p:sp>
      <p:pic>
        <p:nvPicPr>
          <p:cNvPr id="22531"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43868" y="1351128"/>
            <a:ext cx="4991636" cy="3330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2" name="Прямоугольник 65"/>
          <p:cNvSpPr>
            <a:spLocks noChangeArrowheads="1"/>
          </p:cNvSpPr>
          <p:nvPr/>
        </p:nvSpPr>
        <p:spPr bwMode="auto">
          <a:xfrm>
            <a:off x="6096000" y="1794523"/>
            <a:ext cx="5679808"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ru-RU" altLang="ru-RU" sz="2000" b="1" dirty="0">
                <a:solidFill>
                  <a:srgbClr val="000000"/>
                </a:solidFill>
                <a:latin typeface="Arial" pitchFamily="34" charset="0"/>
                <a:ea typeface="Times New Roman" pitchFamily="18" charset="0"/>
                <a:cs typeface="Arial" pitchFamily="34" charset="0"/>
              </a:rPr>
              <a:t>В результате этого подразделения противника натыкаются на мины неодновременно.</a:t>
            </a:r>
            <a:r>
              <a:rPr lang="ru-RU" altLang="ru-RU" sz="2000" b="1" dirty="0">
                <a:latin typeface="Arial" pitchFamily="34" charset="0"/>
                <a:ea typeface="Times New Roman" pitchFamily="18" charset="0"/>
                <a:cs typeface="Arial" pitchFamily="34" charset="0"/>
              </a:rPr>
              <a:t> Вероятность поражения танков на каждом участке 50 %.</a:t>
            </a:r>
          </a:p>
        </p:txBody>
      </p:sp>
      <p:sp>
        <p:nvSpPr>
          <p:cNvPr id="22533" name="Прямоугольник 66"/>
          <p:cNvSpPr>
            <a:spLocks noChangeArrowheads="1"/>
          </p:cNvSpPr>
          <p:nvPr/>
        </p:nvSpPr>
        <p:spPr bwMode="auto">
          <a:xfrm>
            <a:off x="416194" y="4797355"/>
            <a:ext cx="11359613" cy="142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55600" algn="just">
              <a:lnSpc>
                <a:spcPct val="150000"/>
              </a:lnSpc>
            </a:pPr>
            <a:r>
              <a:rPr lang="ru-RU" altLang="ru-RU" sz="2000" b="1" dirty="0">
                <a:latin typeface="Arial" pitchFamily="34" charset="0"/>
                <a:cs typeface="Arial" pitchFamily="34" charset="0"/>
              </a:rPr>
              <a:t>Основной эффект состоит в том, что нарушается его боевой порядок, теряется темп движения, между подразделениями возникают опасно большие интервалы как по фронту, так и в глубину. Противник вынужден на ходу менять план боя.</a:t>
            </a:r>
            <a:r>
              <a:rPr lang="ru-RU" altLang="ru-RU" sz="2000" b="1" dirty="0">
                <a:solidFill>
                  <a:srgbClr val="000000"/>
                </a:solidFill>
                <a:latin typeface="Arial" pitchFamily="34" charset="0"/>
                <a:ea typeface="Times New Roman" pitchFamily="18" charset="0"/>
                <a:cs typeface="Arial" pitchFamily="34" charset="0"/>
              </a:rPr>
              <a:t> </a:t>
            </a:r>
            <a:endParaRPr lang="ru-RU" altLang="ru-RU" sz="2000" b="1" dirty="0">
              <a:latin typeface="Arial" pitchFamily="34" charset="0"/>
              <a:cs typeface="Arial"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901767825"/>
              </p:ext>
            </p:extLst>
          </p:nvPr>
        </p:nvGraphicFramePr>
        <p:xfrm>
          <a:off x="11173354" y="113508"/>
          <a:ext cx="773113" cy="536575"/>
        </p:xfrm>
        <a:graphic>
          <a:graphicData uri="http://schemas.openxmlformats.org/presentationml/2006/ole">
            <mc:AlternateContent xmlns:mc="http://schemas.openxmlformats.org/markup-compatibility/2006">
              <mc:Choice xmlns:v="urn:schemas-microsoft-com:vml" Requires="v">
                <p:oleObj spid="_x0000_s5146"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3354" y="11350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328400" y="21431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11</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7956362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Прямоугольник 1"/>
          <p:cNvSpPr>
            <a:spLocks noChangeArrowheads="1"/>
          </p:cNvSpPr>
          <p:nvPr/>
        </p:nvSpPr>
        <p:spPr bwMode="auto">
          <a:xfrm>
            <a:off x="818866" y="181409"/>
            <a:ext cx="10345003"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Структура заграждения при применении минных полей </a:t>
            </a:r>
            <a:endPar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lnSpc>
                <a:spcPct val="115000"/>
              </a:lnSpc>
            </a:pP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проекта </a:t>
            </a:r>
            <a:r>
              <a:rPr lang="ru-RU" altLang="ru-RU" sz="24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Fix</a:t>
            </a: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(задержание</a:t>
            </a: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a:t>
            </a:r>
          </a:p>
        </p:txBody>
      </p:sp>
      <p:pic>
        <p:nvPicPr>
          <p:cNvPr id="23555" name="Рисунок 2"/>
          <p:cNvPicPr>
            <a:picLocks noChangeAspect="1" noChangeArrowheads="1"/>
          </p:cNvPicPr>
          <p:nvPr/>
        </p:nvPicPr>
        <p:blipFill>
          <a:blip r:embed="rId3" cstate="print">
            <a:extLst>
              <a:ext uri="{28A0092B-C50C-407E-A947-70E740481C1C}">
                <a14:useLocalDpi xmlns:a14="http://schemas.microsoft.com/office/drawing/2010/main" val="0"/>
              </a:ext>
            </a:extLst>
          </a:blip>
          <a:srcRect r="5418"/>
          <a:stretch>
            <a:fillRect/>
          </a:stretch>
        </p:blipFill>
        <p:spPr bwMode="auto">
          <a:xfrm rot="16200000">
            <a:off x="1482294" y="338513"/>
            <a:ext cx="2897187" cy="51929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6" name="Прямоугольник 3"/>
          <p:cNvSpPr>
            <a:spLocks noChangeArrowheads="1"/>
          </p:cNvSpPr>
          <p:nvPr/>
        </p:nvSpPr>
        <p:spPr bwMode="auto">
          <a:xfrm>
            <a:off x="5745708" y="2057898"/>
            <a:ext cx="6025898"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r>
              <a:rPr lang="ru-RU" altLang="ru-RU" sz="2000" b="1" dirty="0">
                <a:solidFill>
                  <a:srgbClr val="000000"/>
                </a:solidFill>
                <a:latin typeface="Arial" pitchFamily="34" charset="0"/>
                <a:ea typeface="Times New Roman" pitchFamily="18" charset="0"/>
                <a:cs typeface="Arial" pitchFamily="34" charset="0"/>
              </a:rPr>
              <a:t>При </a:t>
            </a:r>
            <a:r>
              <a:rPr lang="ru-RU" altLang="ru-RU" sz="2000" b="1" dirty="0">
                <a:latin typeface="Arial" pitchFamily="34" charset="0"/>
                <a:ea typeface="Times New Roman" pitchFamily="18" charset="0"/>
                <a:cs typeface="Arial" pitchFamily="34" charset="0"/>
              </a:rPr>
              <a:t>применении проекта </a:t>
            </a:r>
            <a:r>
              <a:rPr lang="ru-RU" altLang="ru-RU" sz="2000" b="1" dirty="0" err="1">
                <a:solidFill>
                  <a:srgbClr val="000000"/>
                </a:solidFill>
                <a:latin typeface="Arial" pitchFamily="34" charset="0"/>
                <a:ea typeface="Times New Roman" pitchFamily="18" charset="0"/>
                <a:cs typeface="Arial" pitchFamily="34" charset="0"/>
              </a:rPr>
              <a:t>Fix</a:t>
            </a:r>
            <a:r>
              <a:rPr lang="ru-RU" altLang="ru-RU" sz="2000" b="1" dirty="0">
                <a:solidFill>
                  <a:srgbClr val="000000"/>
                </a:solidFill>
                <a:latin typeface="Arial" pitchFamily="34" charset="0"/>
                <a:ea typeface="Times New Roman" pitchFamily="18" charset="0"/>
                <a:cs typeface="Arial" pitchFamily="34" charset="0"/>
              </a:rPr>
              <a:t> (задержание</a:t>
            </a:r>
            <a:r>
              <a:rPr lang="ru-RU" altLang="ru-RU" sz="2000" b="1" dirty="0">
                <a:latin typeface="Arial" pitchFamily="34" charset="0"/>
                <a:ea typeface="Times New Roman" pitchFamily="18" charset="0"/>
                <a:cs typeface="Arial" pitchFamily="34" charset="0"/>
              </a:rPr>
              <a:t>) структура заграждения представляет собой участки минных полей, эшелонированных по глубине, </a:t>
            </a:r>
            <a:r>
              <a:rPr lang="ru-RU" altLang="ru-RU" sz="2000" b="1" dirty="0">
                <a:solidFill>
                  <a:srgbClr val="000000"/>
                </a:solidFill>
                <a:latin typeface="Arial" pitchFamily="34" charset="0"/>
                <a:ea typeface="Times New Roman" pitchFamily="18" charset="0"/>
                <a:cs typeface="Arial" pitchFamily="34" charset="0"/>
              </a:rPr>
              <a:t>заставляя противника реагировать и менять свои планы неоднократно.</a:t>
            </a:r>
            <a:r>
              <a:rPr lang="ru-RU" altLang="ru-RU" sz="2000" b="1" dirty="0">
                <a:latin typeface="Arial" pitchFamily="34" charset="0"/>
                <a:ea typeface="Times New Roman" pitchFamily="18" charset="0"/>
                <a:cs typeface="Arial" pitchFamily="34" charset="0"/>
              </a:rPr>
              <a:t> </a:t>
            </a:r>
            <a:endParaRPr lang="ru-RU" altLang="ru-RU" sz="2000" b="1" dirty="0">
              <a:solidFill>
                <a:srgbClr val="000000"/>
              </a:solidFill>
              <a:latin typeface="Arial" pitchFamily="34" charset="0"/>
              <a:ea typeface="Times New Roman" pitchFamily="18" charset="0"/>
              <a:cs typeface="Arial" pitchFamily="34" charset="0"/>
            </a:endParaRPr>
          </a:p>
        </p:txBody>
      </p:sp>
      <p:sp>
        <p:nvSpPr>
          <p:cNvPr id="23557" name="Прямоугольник 4"/>
          <p:cNvSpPr>
            <a:spLocks noChangeArrowheads="1"/>
          </p:cNvSpPr>
          <p:nvPr/>
        </p:nvSpPr>
        <p:spPr bwMode="auto">
          <a:xfrm>
            <a:off x="334432" y="4697653"/>
            <a:ext cx="11319405"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55600" algn="just"/>
            <a:r>
              <a:rPr lang="ru-RU" altLang="ru-RU" sz="2000" b="1" dirty="0">
                <a:solidFill>
                  <a:srgbClr val="000000"/>
                </a:solidFill>
                <a:latin typeface="Arial" pitchFamily="34" charset="0"/>
                <a:ea typeface="Times New Roman" pitchFamily="18" charset="0"/>
                <a:cs typeface="Arial" pitchFamily="34" charset="0"/>
              </a:rPr>
              <a:t>Эффект задерживания состоит в том, чтобы заставить противника снизить темп наступления, заставить маневрировать в ограниченном пространстве.</a:t>
            </a:r>
            <a:r>
              <a:rPr lang="ru-RU" altLang="ru-RU" sz="2000" b="1" dirty="0">
                <a:latin typeface="Arial" pitchFamily="34" charset="0"/>
                <a:ea typeface="Times New Roman" pitchFamily="18" charset="0"/>
                <a:cs typeface="Arial" pitchFamily="34" charset="0"/>
              </a:rPr>
              <a:t> Это также может использоваться, чтобы выиграть время, необходимое для обороняющегося, чтобы выйти из соприкосновения с противником и лишать смысла маневра противника. </a:t>
            </a:r>
            <a:endParaRPr lang="ru-RU" altLang="ru-RU" sz="2000" dirty="0">
              <a:latin typeface="Arial" pitchFamily="34" charset="0"/>
              <a:ea typeface="Times New Roman" pitchFamily="18" charset="0"/>
              <a:cs typeface="Arial"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030470180"/>
              </p:ext>
            </p:extLst>
          </p:nvPr>
        </p:nvGraphicFramePr>
        <p:xfrm>
          <a:off x="11230504" y="108744"/>
          <a:ext cx="773113" cy="536575"/>
        </p:xfrm>
        <a:graphic>
          <a:graphicData uri="http://schemas.openxmlformats.org/presentationml/2006/ole">
            <mc:AlternateContent xmlns:mc="http://schemas.openxmlformats.org/markup-compatibility/2006">
              <mc:Choice xmlns:v="urn:schemas-microsoft-com:vml" Requires="v">
                <p:oleObj spid="_x0000_s6170"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0504" y="108744"/>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33175" y="209551"/>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12</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39506838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Прямоугольник 1"/>
          <p:cNvSpPr>
            <a:spLocks noChangeArrowheads="1"/>
          </p:cNvSpPr>
          <p:nvPr/>
        </p:nvSpPr>
        <p:spPr bwMode="auto">
          <a:xfrm>
            <a:off x="532262" y="89874"/>
            <a:ext cx="10426889"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Структура заграждения при применении минных полей </a:t>
            </a:r>
            <a:endPar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lnSpc>
                <a:spcPct val="115000"/>
              </a:lnSpc>
            </a:pP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проекта </a:t>
            </a:r>
            <a:r>
              <a:rPr lang="ru-RU" altLang="ru-RU"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Turn</a:t>
            </a: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Повернуть)</a:t>
            </a:r>
            <a:endParaRPr lang="ru-RU" alt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24579" name="Рисунок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75165" y="1621015"/>
            <a:ext cx="5006517" cy="3084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0" name="Прямоугольник 3"/>
          <p:cNvSpPr>
            <a:spLocks noChangeArrowheads="1"/>
          </p:cNvSpPr>
          <p:nvPr/>
        </p:nvSpPr>
        <p:spPr bwMode="auto">
          <a:xfrm>
            <a:off x="5281683" y="1122137"/>
            <a:ext cx="6546249"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ru-RU" altLang="ru-RU" sz="2000" b="1" dirty="0">
                <a:latin typeface="Arial" pitchFamily="34" charset="0"/>
                <a:ea typeface="Times New Roman" pitchFamily="18" charset="0"/>
                <a:cs typeface="Arial" pitchFamily="34" charset="0"/>
              </a:rPr>
              <a:t>Структура заграждения представляет собой несколько минных полей, заставляющих </a:t>
            </a:r>
            <a:r>
              <a:rPr lang="ru-RU" altLang="ru-RU" sz="2000" b="1" dirty="0">
                <a:solidFill>
                  <a:srgbClr val="000000"/>
                </a:solidFill>
                <a:latin typeface="Arial" pitchFamily="34" charset="0"/>
                <a:ea typeface="Times New Roman" pitchFamily="18" charset="0"/>
                <a:cs typeface="Arial" pitchFamily="34" charset="0"/>
              </a:rPr>
              <a:t>противника повернуть и двигаться в желаемом для обороняющихся войск направлении. Однако, по мнению американских инженеров это является наиболее сложной задачей, а в большинстве случаев и вовсе нерешаемой.</a:t>
            </a:r>
            <a:endParaRPr lang="ru-RU" altLang="ru-RU" sz="2000" b="1" dirty="0">
              <a:latin typeface="Arial" pitchFamily="34" charset="0"/>
              <a:ea typeface="Times New Roman" pitchFamily="18" charset="0"/>
              <a:cs typeface="Arial" pitchFamily="34" charset="0"/>
            </a:endParaRPr>
          </a:p>
        </p:txBody>
      </p:sp>
      <p:sp>
        <p:nvSpPr>
          <p:cNvPr id="24581" name="Прямоугольник 4"/>
          <p:cNvSpPr>
            <a:spLocks noChangeArrowheads="1"/>
          </p:cNvSpPr>
          <p:nvPr/>
        </p:nvSpPr>
        <p:spPr bwMode="auto">
          <a:xfrm>
            <a:off x="395785" y="4963389"/>
            <a:ext cx="11327373"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49263" algn="just">
              <a:lnSpc>
                <a:spcPct val="150000"/>
              </a:lnSpc>
            </a:pPr>
            <a:r>
              <a:rPr lang="ru-RU" altLang="ru-RU" sz="2000" b="1" dirty="0">
                <a:solidFill>
                  <a:srgbClr val="000000"/>
                </a:solidFill>
                <a:latin typeface="Arial" pitchFamily="34" charset="0"/>
                <a:ea typeface="Times New Roman" pitchFamily="18" charset="0"/>
                <a:cs typeface="Arial" pitchFamily="34" charset="0"/>
              </a:rPr>
              <a:t>Это связано с тем, что противник очень быстро начинает понимать этот минный замысел обороняющихся и старается действовать именно противоположно (не двигаться в противоположную сторону, а именно действовать противоположно).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1759769417"/>
              </p:ext>
            </p:extLst>
          </p:nvPr>
        </p:nvGraphicFramePr>
        <p:xfrm>
          <a:off x="11150600" y="125003"/>
          <a:ext cx="773113" cy="536575"/>
        </p:xfrm>
        <a:graphic>
          <a:graphicData uri="http://schemas.openxmlformats.org/presentationml/2006/ole">
            <mc:AlternateContent xmlns:mc="http://schemas.openxmlformats.org/markup-compatibility/2006">
              <mc:Choice xmlns:v="urn:schemas-microsoft-com:vml" Requires="v">
                <p:oleObj spid="_x0000_s7193"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0600" y="125003"/>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281833" y="225810"/>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13</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8167962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Прямоугольник 1"/>
          <p:cNvSpPr>
            <a:spLocks noChangeArrowheads="1"/>
          </p:cNvSpPr>
          <p:nvPr/>
        </p:nvSpPr>
        <p:spPr bwMode="auto">
          <a:xfrm>
            <a:off x="302022" y="33730"/>
            <a:ext cx="10809027" cy="941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Структура заграждения при применении минных полей </a:t>
            </a:r>
            <a:endPar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endParaRPr>
          </a:p>
          <a:p>
            <a:pPr algn="ctr">
              <a:lnSpc>
                <a:spcPct val="115000"/>
              </a:lnSpc>
            </a:pP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проекта </a:t>
            </a:r>
            <a:r>
              <a:rPr lang="en-US"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Block</a:t>
            </a:r>
            <a:r>
              <a:rPr lang="ru-RU" alt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ru-RU" alt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Блокирование)</a:t>
            </a:r>
            <a:endParaRPr lang="ru-RU" alt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pSp>
        <p:nvGrpSpPr>
          <p:cNvPr id="25603" name="Group 2"/>
          <p:cNvGrpSpPr>
            <a:grpSpLocks/>
          </p:cNvGrpSpPr>
          <p:nvPr/>
        </p:nvGrpSpPr>
        <p:grpSpPr bwMode="auto">
          <a:xfrm>
            <a:off x="450539" y="1241518"/>
            <a:ext cx="4963140" cy="2862898"/>
            <a:chOff x="3208" y="3164"/>
            <a:chExt cx="3793" cy="3455"/>
          </a:xfrm>
        </p:grpSpPr>
        <p:cxnSp>
          <p:nvCxnSpPr>
            <p:cNvPr id="25606" name="Line 4"/>
            <p:cNvCxnSpPr>
              <a:cxnSpLocks noChangeShapeType="1"/>
            </p:cNvCxnSpPr>
            <p:nvPr/>
          </p:nvCxnSpPr>
          <p:spPr bwMode="auto">
            <a:xfrm>
              <a:off x="6433" y="4397"/>
              <a:ext cx="1" cy="2222"/>
            </a:xfrm>
            <a:prstGeom prst="line">
              <a:avLst/>
            </a:prstGeom>
            <a:noFill/>
            <a:ln w="1905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25607" name="Group 5"/>
            <p:cNvGrpSpPr>
              <a:grpSpLocks noChangeAspect="1"/>
            </p:cNvGrpSpPr>
            <p:nvPr/>
          </p:nvGrpSpPr>
          <p:grpSpPr bwMode="auto">
            <a:xfrm>
              <a:off x="3208" y="4422"/>
              <a:ext cx="322" cy="733"/>
              <a:chOff x="7868" y="6305"/>
              <a:chExt cx="420" cy="958"/>
            </a:xfrm>
          </p:grpSpPr>
          <p:sp>
            <p:nvSpPr>
              <p:cNvPr id="25663" name="Rectangle 6"/>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64" name="Oval 7"/>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65" name="Oval 8"/>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66" name="Oval 9"/>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sp>
          <p:nvSpPr>
            <p:cNvPr id="25608" name="Rectangle 10"/>
            <p:cNvSpPr>
              <a:spLocks noChangeAspect="1" noChangeArrowheads="1"/>
            </p:cNvSpPr>
            <p:nvPr/>
          </p:nvSpPr>
          <p:spPr bwMode="auto">
            <a:xfrm>
              <a:off x="3644" y="3164"/>
              <a:ext cx="2002" cy="826"/>
            </a:xfrm>
            <a:prstGeom prst="rect">
              <a:avLst/>
            </a:prstGeom>
            <a:solidFill>
              <a:srgbClr val="666633">
                <a:alpha val="49019"/>
              </a:srgbClr>
            </a:solidFill>
            <a:ln w="9525">
              <a:solidFill>
                <a:srgbClr val="000000"/>
              </a:solidFill>
              <a:miter lim="800000"/>
              <a:headEnd/>
              <a:tailEnd/>
            </a:ln>
          </p:spPr>
          <p:txBody>
            <a:bodyPr/>
            <a:lstStyle/>
            <a:p>
              <a:endParaRPr lang="ru-RU" altLang="ru-RU"/>
            </a:p>
          </p:txBody>
        </p:sp>
        <p:grpSp>
          <p:nvGrpSpPr>
            <p:cNvPr id="25609" name="Group 11"/>
            <p:cNvGrpSpPr>
              <a:grpSpLocks noChangeAspect="1"/>
            </p:cNvGrpSpPr>
            <p:nvPr/>
          </p:nvGrpSpPr>
          <p:grpSpPr bwMode="auto">
            <a:xfrm>
              <a:off x="3208" y="5813"/>
              <a:ext cx="322" cy="733"/>
              <a:chOff x="7868" y="6305"/>
              <a:chExt cx="420" cy="958"/>
            </a:xfrm>
          </p:grpSpPr>
          <p:sp>
            <p:nvSpPr>
              <p:cNvPr id="25659" name="Rectangle 12"/>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60" name="Oval 13"/>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61" name="Oval 14"/>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62" name="Oval 15"/>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0" name="Group 16"/>
            <p:cNvGrpSpPr>
              <a:grpSpLocks noChangeAspect="1"/>
            </p:cNvGrpSpPr>
            <p:nvPr/>
          </p:nvGrpSpPr>
          <p:grpSpPr bwMode="auto">
            <a:xfrm>
              <a:off x="3666" y="5126"/>
              <a:ext cx="322" cy="733"/>
              <a:chOff x="7868" y="6305"/>
              <a:chExt cx="420" cy="958"/>
            </a:xfrm>
          </p:grpSpPr>
          <p:sp>
            <p:nvSpPr>
              <p:cNvPr id="25655" name="Rectangle 17"/>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56" name="Oval 18"/>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57" name="Oval 19"/>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58" name="Oval 20"/>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1" name="Group 21"/>
            <p:cNvGrpSpPr>
              <a:grpSpLocks noChangeAspect="1"/>
            </p:cNvGrpSpPr>
            <p:nvPr/>
          </p:nvGrpSpPr>
          <p:grpSpPr bwMode="auto">
            <a:xfrm>
              <a:off x="4088" y="4426"/>
              <a:ext cx="322" cy="733"/>
              <a:chOff x="7868" y="6305"/>
              <a:chExt cx="420" cy="958"/>
            </a:xfrm>
          </p:grpSpPr>
          <p:sp>
            <p:nvSpPr>
              <p:cNvPr id="25651" name="Rectangle 22"/>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52" name="Oval 23"/>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53" name="Oval 24"/>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54" name="Oval 25"/>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2" name="Group 26"/>
            <p:cNvGrpSpPr>
              <a:grpSpLocks noChangeAspect="1"/>
            </p:cNvGrpSpPr>
            <p:nvPr/>
          </p:nvGrpSpPr>
          <p:grpSpPr bwMode="auto">
            <a:xfrm>
              <a:off x="4088" y="5817"/>
              <a:ext cx="322" cy="733"/>
              <a:chOff x="7868" y="6305"/>
              <a:chExt cx="420" cy="958"/>
            </a:xfrm>
          </p:grpSpPr>
          <p:sp>
            <p:nvSpPr>
              <p:cNvPr id="25647" name="Rectangle 27"/>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48" name="Oval 28"/>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49" name="Oval 29"/>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50" name="Oval 30"/>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3" name="Group 31"/>
            <p:cNvGrpSpPr>
              <a:grpSpLocks noChangeAspect="1"/>
            </p:cNvGrpSpPr>
            <p:nvPr/>
          </p:nvGrpSpPr>
          <p:grpSpPr bwMode="auto">
            <a:xfrm>
              <a:off x="4546" y="5130"/>
              <a:ext cx="322" cy="733"/>
              <a:chOff x="7868" y="6305"/>
              <a:chExt cx="420" cy="958"/>
            </a:xfrm>
          </p:grpSpPr>
          <p:sp>
            <p:nvSpPr>
              <p:cNvPr id="25643" name="Rectangle 32"/>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44" name="Oval 33"/>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45" name="Oval 34"/>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46" name="Oval 35"/>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4" name="Group 36"/>
            <p:cNvGrpSpPr>
              <a:grpSpLocks noChangeAspect="1"/>
            </p:cNvGrpSpPr>
            <p:nvPr/>
          </p:nvGrpSpPr>
          <p:grpSpPr bwMode="auto">
            <a:xfrm>
              <a:off x="4966" y="4426"/>
              <a:ext cx="322" cy="733"/>
              <a:chOff x="7868" y="6305"/>
              <a:chExt cx="420" cy="958"/>
            </a:xfrm>
          </p:grpSpPr>
          <p:sp>
            <p:nvSpPr>
              <p:cNvPr id="25639" name="Rectangle 37"/>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40" name="Oval 38"/>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41" name="Oval 39"/>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42" name="Oval 40"/>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grpSp>
          <p:nvGrpSpPr>
            <p:cNvPr id="25615" name="Group 41"/>
            <p:cNvGrpSpPr>
              <a:grpSpLocks noChangeAspect="1"/>
            </p:cNvGrpSpPr>
            <p:nvPr/>
          </p:nvGrpSpPr>
          <p:grpSpPr bwMode="auto">
            <a:xfrm>
              <a:off x="4966" y="5817"/>
              <a:ext cx="322" cy="733"/>
              <a:chOff x="7868" y="6305"/>
              <a:chExt cx="420" cy="958"/>
            </a:xfrm>
          </p:grpSpPr>
          <p:sp>
            <p:nvSpPr>
              <p:cNvPr id="25635" name="Rectangle 42"/>
              <p:cNvSpPr>
                <a:spLocks noChangeAspect="1" noChangeArrowheads="1"/>
              </p:cNvSpPr>
              <p:nvPr/>
            </p:nvSpPr>
            <p:spPr bwMode="auto">
              <a:xfrm>
                <a:off x="7868" y="6305"/>
                <a:ext cx="420" cy="958"/>
              </a:xfrm>
              <a:prstGeom prst="rect">
                <a:avLst/>
              </a:prstGeom>
              <a:noFill/>
              <a:ln w="28575">
                <a:solidFill>
                  <a:srgbClr val="0000FF"/>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25636" name="Oval 43"/>
              <p:cNvSpPr>
                <a:spLocks noChangeAspect="1" noChangeArrowheads="1"/>
              </p:cNvSpPr>
              <p:nvPr/>
            </p:nvSpPr>
            <p:spPr bwMode="auto">
              <a:xfrm>
                <a:off x="7988" y="6425"/>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37" name="Oval 44"/>
              <p:cNvSpPr>
                <a:spLocks noChangeAspect="1" noChangeArrowheads="1"/>
              </p:cNvSpPr>
              <p:nvPr/>
            </p:nvSpPr>
            <p:spPr bwMode="auto">
              <a:xfrm>
                <a:off x="7988" y="6980"/>
                <a:ext cx="180" cy="180"/>
              </a:xfrm>
              <a:prstGeom prst="ellipse">
                <a:avLst/>
              </a:prstGeom>
              <a:solidFill>
                <a:srgbClr val="0000FF"/>
              </a:solidFill>
              <a:ln w="28575">
                <a:solidFill>
                  <a:srgbClr val="0000FF"/>
                </a:solidFill>
                <a:round/>
                <a:headEnd/>
                <a:tailEnd/>
              </a:ln>
            </p:spPr>
            <p:txBody>
              <a:bodyPr/>
              <a:lstStyle/>
              <a:p>
                <a:endParaRPr lang="ru-RU" altLang="ru-RU"/>
              </a:p>
            </p:txBody>
          </p:sp>
          <p:sp>
            <p:nvSpPr>
              <p:cNvPr id="25638" name="Oval 45"/>
              <p:cNvSpPr>
                <a:spLocks noChangeAspect="1" noChangeArrowheads="1"/>
              </p:cNvSpPr>
              <p:nvPr/>
            </p:nvSpPr>
            <p:spPr bwMode="auto">
              <a:xfrm>
                <a:off x="7988" y="6710"/>
                <a:ext cx="180" cy="180"/>
              </a:xfrm>
              <a:prstGeom prst="ellipse">
                <a:avLst/>
              </a:prstGeom>
              <a:solidFill>
                <a:srgbClr val="0000FF"/>
              </a:solidFill>
              <a:ln w="28575">
                <a:solidFill>
                  <a:srgbClr val="0000FF"/>
                </a:solidFill>
                <a:round/>
                <a:headEnd/>
                <a:tailEnd/>
              </a:ln>
            </p:spPr>
            <p:txBody>
              <a:bodyPr/>
              <a:lstStyle/>
              <a:p>
                <a:endParaRPr lang="ru-RU" altLang="ru-RU"/>
              </a:p>
            </p:txBody>
          </p:sp>
        </p:grpSp>
        <p:cxnSp>
          <p:nvCxnSpPr>
            <p:cNvPr id="25616" name="Line 46"/>
            <p:cNvCxnSpPr>
              <a:cxnSpLocks noChangeShapeType="1"/>
            </p:cNvCxnSpPr>
            <p:nvPr/>
          </p:nvCxnSpPr>
          <p:spPr bwMode="auto">
            <a:xfrm>
              <a:off x="6088" y="4446"/>
              <a:ext cx="0"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5617" name="Line 47"/>
            <p:cNvCxnSpPr>
              <a:cxnSpLocks noChangeShapeType="1"/>
            </p:cNvCxnSpPr>
            <p:nvPr/>
          </p:nvCxnSpPr>
          <p:spPr bwMode="auto">
            <a:xfrm flipH="1">
              <a:off x="3748" y="5506"/>
              <a:ext cx="23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nvGrpSpPr>
            <p:cNvPr id="25618" name="Group 48"/>
            <p:cNvGrpSpPr>
              <a:grpSpLocks/>
            </p:cNvGrpSpPr>
            <p:nvPr/>
          </p:nvGrpSpPr>
          <p:grpSpPr bwMode="auto">
            <a:xfrm>
              <a:off x="5538" y="4446"/>
              <a:ext cx="370" cy="2160"/>
              <a:chOff x="9328" y="11345"/>
              <a:chExt cx="370" cy="2160"/>
            </a:xfrm>
          </p:grpSpPr>
          <p:cxnSp>
            <p:nvCxnSpPr>
              <p:cNvPr id="25625" name="Line 49"/>
              <p:cNvCxnSpPr>
                <a:cxnSpLocks noChangeShapeType="1"/>
              </p:cNvCxnSpPr>
              <p:nvPr/>
            </p:nvCxnSpPr>
            <p:spPr bwMode="auto">
              <a:xfrm>
                <a:off x="9518" y="11345"/>
                <a:ext cx="0" cy="2160"/>
              </a:xfrm>
              <a:prstGeom prst="line">
                <a:avLst/>
              </a:prstGeom>
              <a:noFill/>
              <a:ln w="38100">
                <a:solidFill>
                  <a:srgbClr val="0000FF"/>
                </a:solidFill>
                <a:round/>
                <a:headEnd/>
                <a:tailEnd/>
              </a:ln>
              <a:extLst>
                <a:ext uri="{909E8E84-426E-40DD-AFC4-6F175D3DCCD1}">
                  <a14:hiddenFill xmlns:a14="http://schemas.microsoft.com/office/drawing/2010/main">
                    <a:noFill/>
                  </a14:hiddenFill>
                </a:ext>
              </a:extLst>
            </p:spPr>
          </p:cxnSp>
          <p:grpSp>
            <p:nvGrpSpPr>
              <p:cNvPr id="25626" name="Group 50"/>
              <p:cNvGrpSpPr>
                <a:grpSpLocks noChangeAspect="1"/>
              </p:cNvGrpSpPr>
              <p:nvPr/>
            </p:nvGrpSpPr>
            <p:grpSpPr bwMode="auto">
              <a:xfrm>
                <a:off x="9328" y="11655"/>
                <a:ext cx="360" cy="240"/>
                <a:chOff x="2858" y="11345"/>
                <a:chExt cx="540" cy="360"/>
              </a:xfrm>
            </p:grpSpPr>
            <p:cxnSp>
              <p:nvCxnSpPr>
                <p:cNvPr id="25633" name="Line 51"/>
                <p:cNvCxnSpPr>
                  <a:cxnSpLocks noChangeShapeType="1"/>
                </p:cNvCxnSpPr>
                <p:nvPr/>
              </p:nvCxnSpPr>
              <p:spPr bwMode="auto">
                <a:xfrm>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cxnSp>
              <p:nvCxnSpPr>
                <p:cNvPr id="25634" name="Line 52"/>
                <p:cNvCxnSpPr>
                  <a:cxnSpLocks noChangeShapeType="1"/>
                </p:cNvCxnSpPr>
                <p:nvPr/>
              </p:nvCxnSpPr>
              <p:spPr bwMode="auto">
                <a:xfrm flipV="1">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grpSp>
          <p:grpSp>
            <p:nvGrpSpPr>
              <p:cNvPr id="25627" name="Group 53"/>
              <p:cNvGrpSpPr>
                <a:grpSpLocks noChangeAspect="1"/>
              </p:cNvGrpSpPr>
              <p:nvPr/>
            </p:nvGrpSpPr>
            <p:grpSpPr bwMode="auto">
              <a:xfrm>
                <a:off x="9338" y="12285"/>
                <a:ext cx="360" cy="240"/>
                <a:chOff x="2858" y="11345"/>
                <a:chExt cx="540" cy="360"/>
              </a:xfrm>
            </p:grpSpPr>
            <p:cxnSp>
              <p:nvCxnSpPr>
                <p:cNvPr id="25631" name="Line 54"/>
                <p:cNvCxnSpPr>
                  <a:cxnSpLocks noChangeShapeType="1"/>
                </p:cNvCxnSpPr>
                <p:nvPr/>
              </p:nvCxnSpPr>
              <p:spPr bwMode="auto">
                <a:xfrm>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cxnSp>
              <p:nvCxnSpPr>
                <p:cNvPr id="25632" name="Line 55"/>
                <p:cNvCxnSpPr>
                  <a:cxnSpLocks noChangeShapeType="1"/>
                </p:cNvCxnSpPr>
                <p:nvPr/>
              </p:nvCxnSpPr>
              <p:spPr bwMode="auto">
                <a:xfrm flipV="1">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grpSp>
          <p:grpSp>
            <p:nvGrpSpPr>
              <p:cNvPr id="25628" name="Group 56"/>
              <p:cNvGrpSpPr>
                <a:grpSpLocks noChangeAspect="1"/>
              </p:cNvGrpSpPr>
              <p:nvPr/>
            </p:nvGrpSpPr>
            <p:grpSpPr bwMode="auto">
              <a:xfrm>
                <a:off x="9338" y="12905"/>
                <a:ext cx="360" cy="240"/>
                <a:chOff x="2858" y="11345"/>
                <a:chExt cx="540" cy="360"/>
              </a:xfrm>
            </p:grpSpPr>
            <p:cxnSp>
              <p:nvCxnSpPr>
                <p:cNvPr id="25629" name="Line 57"/>
                <p:cNvCxnSpPr>
                  <a:cxnSpLocks noChangeShapeType="1"/>
                </p:cNvCxnSpPr>
                <p:nvPr/>
              </p:nvCxnSpPr>
              <p:spPr bwMode="auto">
                <a:xfrm>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cxnSp>
              <p:nvCxnSpPr>
                <p:cNvPr id="25630" name="Line 58"/>
                <p:cNvCxnSpPr>
                  <a:cxnSpLocks noChangeShapeType="1"/>
                </p:cNvCxnSpPr>
                <p:nvPr/>
              </p:nvCxnSpPr>
              <p:spPr bwMode="auto">
                <a:xfrm flipV="1">
                  <a:off x="2858" y="11345"/>
                  <a:ext cx="540" cy="360"/>
                </a:xfrm>
                <a:prstGeom prst="line">
                  <a:avLst/>
                </a:prstGeom>
                <a:noFill/>
                <a:ln w="28575">
                  <a:solidFill>
                    <a:srgbClr val="0000FF"/>
                  </a:solidFill>
                  <a:round/>
                  <a:headEnd/>
                  <a:tailEnd/>
                </a:ln>
                <a:extLst>
                  <a:ext uri="{909E8E84-426E-40DD-AFC4-6F175D3DCCD1}">
                    <a14:hiddenFill xmlns:a14="http://schemas.microsoft.com/office/drawing/2010/main">
                      <a:noFill/>
                    </a14:hiddenFill>
                  </a:ext>
                </a:extLst>
              </p:spPr>
            </p:cxnSp>
          </p:grpSp>
        </p:grpSp>
        <p:grpSp>
          <p:nvGrpSpPr>
            <p:cNvPr id="25619" name="Group 59"/>
            <p:cNvGrpSpPr>
              <a:grpSpLocks/>
            </p:cNvGrpSpPr>
            <p:nvPr/>
          </p:nvGrpSpPr>
          <p:grpSpPr bwMode="auto">
            <a:xfrm>
              <a:off x="3785" y="3221"/>
              <a:ext cx="1620" cy="715"/>
              <a:chOff x="7538" y="9365"/>
              <a:chExt cx="2340" cy="2160"/>
            </a:xfrm>
          </p:grpSpPr>
          <p:cxnSp>
            <p:nvCxnSpPr>
              <p:cNvPr id="25623" name="Line 60"/>
              <p:cNvCxnSpPr>
                <a:cxnSpLocks noChangeShapeType="1"/>
              </p:cNvCxnSpPr>
              <p:nvPr/>
            </p:nvCxnSpPr>
            <p:spPr bwMode="auto">
              <a:xfrm>
                <a:off x="9878" y="9365"/>
                <a:ext cx="0" cy="216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cxnSp>
            <p:nvCxnSpPr>
              <p:cNvPr id="25624" name="Line 61"/>
              <p:cNvCxnSpPr>
                <a:cxnSpLocks noChangeShapeType="1"/>
              </p:cNvCxnSpPr>
              <p:nvPr/>
            </p:nvCxnSpPr>
            <p:spPr bwMode="auto">
              <a:xfrm flipH="1">
                <a:off x="7538" y="10425"/>
                <a:ext cx="2340"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cxnSp>
        </p:grpSp>
        <p:cxnSp>
          <p:nvCxnSpPr>
            <p:cNvPr id="25620" name="AutoShape 61"/>
            <p:cNvCxnSpPr>
              <a:cxnSpLocks noChangeShapeType="1"/>
            </p:cNvCxnSpPr>
            <p:nvPr/>
          </p:nvCxnSpPr>
          <p:spPr bwMode="auto">
            <a:xfrm>
              <a:off x="3208" y="4302"/>
              <a:ext cx="2080" cy="0"/>
            </a:xfrm>
            <a:prstGeom prst="straightConnector1">
              <a:avLst/>
            </a:prstGeom>
            <a:noFill/>
            <a:ln w="9525">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5621" name="Text Box 3"/>
            <p:cNvSpPr txBox="1">
              <a:spLocks noChangeAspect="1" noChangeArrowheads="1"/>
            </p:cNvSpPr>
            <p:nvPr/>
          </p:nvSpPr>
          <p:spPr bwMode="auto">
            <a:xfrm>
              <a:off x="3300" y="3936"/>
              <a:ext cx="1988" cy="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algn="ctr">
                <a:spcAft>
                  <a:spcPts val="800"/>
                </a:spcAft>
              </a:pPr>
              <a:r>
                <a:rPr lang="ru-RU" altLang="ru-RU" sz="1400" b="1">
                  <a:solidFill>
                    <a:schemeClr val="tx1"/>
                  </a:solidFill>
                  <a:latin typeface="Calibri" pitchFamily="34" charset="0"/>
                </a:rPr>
                <a:t>2-3 км</a:t>
              </a:r>
              <a:endParaRPr lang="ru-RU" altLang="ru-RU" sz="1800">
                <a:solidFill>
                  <a:schemeClr val="tx1"/>
                </a:solidFill>
                <a:latin typeface="Arial" charset="0"/>
              </a:endParaRPr>
            </a:p>
          </p:txBody>
        </p:sp>
        <p:sp>
          <p:nvSpPr>
            <p:cNvPr id="25622" name="Text Box 63"/>
            <p:cNvSpPr txBox="1">
              <a:spLocks noChangeArrowheads="1"/>
            </p:cNvSpPr>
            <p:nvPr/>
          </p:nvSpPr>
          <p:spPr bwMode="auto">
            <a:xfrm>
              <a:off x="6415" y="4386"/>
              <a:ext cx="586" cy="2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algn="ctr">
                <a:spcAft>
                  <a:spcPts val="800"/>
                </a:spcAft>
              </a:pPr>
              <a:r>
                <a:rPr lang="ru-RU" altLang="ru-RU" sz="1400" b="1" dirty="0">
                  <a:solidFill>
                    <a:schemeClr val="tx1"/>
                  </a:solidFill>
                  <a:latin typeface="Calibri" pitchFamily="34" charset="0"/>
                </a:rPr>
                <a:t>1 км и более</a:t>
              </a:r>
              <a:endParaRPr lang="ru-RU" altLang="ru-RU" sz="1800" dirty="0">
                <a:solidFill>
                  <a:schemeClr val="tx1"/>
                </a:solidFill>
                <a:latin typeface="Arial" charset="0"/>
              </a:endParaRPr>
            </a:p>
          </p:txBody>
        </p:sp>
      </p:grpSp>
      <p:sp>
        <p:nvSpPr>
          <p:cNvPr id="25604" name="Прямоугольник 115743"/>
          <p:cNvSpPr>
            <a:spLocks noChangeArrowheads="1"/>
          </p:cNvSpPr>
          <p:nvPr/>
        </p:nvSpPr>
        <p:spPr bwMode="auto">
          <a:xfrm>
            <a:off x="5704766" y="961374"/>
            <a:ext cx="605410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50000"/>
              </a:lnSpc>
            </a:pPr>
            <a:r>
              <a:rPr lang="ru-RU" altLang="ru-RU" b="1" dirty="0">
                <a:solidFill>
                  <a:srgbClr val="000000"/>
                </a:solidFill>
                <a:latin typeface="Arial" pitchFamily="34" charset="0"/>
                <a:ea typeface="Times New Roman" pitchFamily="18" charset="0"/>
                <a:cs typeface="Arial" pitchFamily="34" charset="0"/>
              </a:rPr>
              <a:t>Основная задача минного поля этого проекта - остановить противника и заставить его отказаться от дальнейшего движения на этом участке поля боя. Плотность минирования здесь достигает величины 2,0…2,5. Поэтому минные поля здесь должны быть обязательно и тесно увязаны с системой огня, без которого минное поле свою задачу не выполнит. </a:t>
            </a:r>
          </a:p>
        </p:txBody>
      </p:sp>
      <p:sp>
        <p:nvSpPr>
          <p:cNvPr id="25605" name="Прямоугольник 115744"/>
          <p:cNvSpPr>
            <a:spLocks noChangeArrowheads="1"/>
          </p:cNvSpPr>
          <p:nvPr/>
        </p:nvSpPr>
        <p:spPr bwMode="auto">
          <a:xfrm>
            <a:off x="220134" y="4292070"/>
            <a:ext cx="11416770"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55600" algn="just">
              <a:lnSpc>
                <a:spcPct val="150000"/>
              </a:lnSpc>
            </a:pPr>
            <a:r>
              <a:rPr lang="ru-RU" altLang="ru-RU" sz="2000" b="1" dirty="0">
                <a:solidFill>
                  <a:srgbClr val="000000"/>
                </a:solidFill>
                <a:latin typeface="Arial" pitchFamily="34" charset="0"/>
                <a:ea typeface="Times New Roman" pitchFamily="18" charset="0"/>
                <a:cs typeface="Arial" pitchFamily="34" charset="0"/>
              </a:rPr>
              <a:t>Когда противник преодолевает один участок минного поля, он сталкивается с другим, таким образом, теряя свою боевую мощь и теряя способность к продвижению.</a:t>
            </a:r>
            <a:r>
              <a:rPr lang="ru-RU" altLang="ru-RU" sz="2000" b="1" dirty="0">
                <a:latin typeface="Arial" pitchFamily="34" charset="0"/>
                <a:ea typeface="Times New Roman" pitchFamily="18" charset="0"/>
                <a:cs typeface="Arial" pitchFamily="34" charset="0"/>
              </a:rPr>
              <a:t> Заграждения по данному проекту должны охватить полную ширину фронта наступления и предотвращать обход. Иначе говоря, каждый километр фронта должен быть перекрыт примерно двумя с половиной километрами минных полей.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1133238735"/>
              </p:ext>
            </p:extLst>
          </p:nvPr>
        </p:nvGraphicFramePr>
        <p:xfrm>
          <a:off x="11255905" y="60324"/>
          <a:ext cx="773113" cy="536575"/>
        </p:xfrm>
        <a:graphic>
          <a:graphicData uri="http://schemas.openxmlformats.org/presentationml/2006/ole">
            <mc:AlternateContent xmlns:mc="http://schemas.openxmlformats.org/markup-compatibility/2006">
              <mc:Choice xmlns:v="urn:schemas-microsoft-com:vml" Requires="v">
                <p:oleObj spid="_x0000_s8217"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5905" y="60324"/>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 name="Rectangle 13"/>
          <p:cNvSpPr>
            <a:spLocks noChangeArrowheads="1"/>
          </p:cNvSpPr>
          <p:nvPr/>
        </p:nvSpPr>
        <p:spPr bwMode="auto">
          <a:xfrm>
            <a:off x="11416242"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14</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54923008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 95"/>
          <p:cNvPicPr/>
          <p:nvPr/>
        </p:nvPicPr>
        <p:blipFill>
          <a:blip r:embed="rId2" cstate="print"/>
          <a:stretch>
            <a:fillRect/>
          </a:stretch>
        </p:blipFill>
        <p:spPr>
          <a:xfrm>
            <a:off x="450376" y="1132764"/>
            <a:ext cx="5650174" cy="5404963"/>
          </a:xfrm>
          <a:prstGeom prst="rect">
            <a:avLst/>
          </a:prstGeom>
          <a:ln/>
        </p:spPr>
        <p:style>
          <a:lnRef idx="1">
            <a:schemeClr val="accent6"/>
          </a:lnRef>
          <a:fillRef idx="2">
            <a:schemeClr val="accent6"/>
          </a:fillRef>
          <a:effectRef idx="1">
            <a:schemeClr val="accent6"/>
          </a:effectRef>
          <a:fontRef idx="minor">
            <a:schemeClr val="dk1"/>
          </a:fontRef>
        </p:style>
      </p:pic>
      <p:sp>
        <p:nvSpPr>
          <p:cNvPr id="6" name="Прямоугольник 5"/>
          <p:cNvSpPr/>
          <p:nvPr/>
        </p:nvSpPr>
        <p:spPr>
          <a:xfrm>
            <a:off x="6389821" y="2029238"/>
            <a:ext cx="5647504" cy="2246769"/>
          </a:xfrm>
          <a:prstGeom prst="rect">
            <a:avLst/>
          </a:prstGeom>
        </p:spPr>
        <p:txBody>
          <a:bodyPr wrap="square">
            <a:spAutoFit/>
          </a:bodyPr>
          <a:lstStyle/>
          <a:p>
            <a:r>
              <a:rPr lang="ru-RU" dirty="0" smtClean="0"/>
              <a:t> </a:t>
            </a:r>
            <a:r>
              <a:rPr lang="ru-RU" sz="2000" dirty="0" smtClean="0">
                <a:latin typeface="Arial" pitchFamily="34" charset="0"/>
                <a:cs typeface="Arial" pitchFamily="34" charset="0"/>
              </a:rPr>
              <a:t>Стандартное    минное    поле,    устанавливаемое вручную:</a:t>
            </a:r>
          </a:p>
          <a:p>
            <a:endParaRPr lang="ru-RU" sz="2000" dirty="0" smtClean="0">
              <a:latin typeface="Arial" pitchFamily="34" charset="0"/>
              <a:cs typeface="Arial" pitchFamily="34" charset="0"/>
            </a:endParaRPr>
          </a:p>
          <a:p>
            <a:r>
              <a:rPr lang="ru-RU" sz="2000" i="1" dirty="0" smtClean="0">
                <a:latin typeface="Arial" pitchFamily="34" charset="0"/>
                <a:cs typeface="Arial" pitchFamily="34" charset="0"/>
              </a:rPr>
              <a:t>1 </a:t>
            </a:r>
            <a:r>
              <a:rPr lang="ru-RU" sz="2000" dirty="0" smtClean="0">
                <a:latin typeface="Arial" pitchFamily="34" charset="0"/>
                <a:cs typeface="Arial" pitchFamily="34" charset="0"/>
              </a:rPr>
              <a:t>— секции  мин, затрудняющие выявление схемы  минирования;</a:t>
            </a:r>
          </a:p>
          <a:p>
            <a:r>
              <a:rPr lang="ru-RU" sz="2000" i="1" dirty="0" smtClean="0">
                <a:latin typeface="Arial" pitchFamily="34" charset="0"/>
                <a:cs typeface="Arial" pitchFamily="34" charset="0"/>
              </a:rPr>
              <a:t>2 </a:t>
            </a:r>
            <a:r>
              <a:rPr lang="ru-RU" sz="2000" dirty="0" smtClean="0">
                <a:latin typeface="Arial" pitchFamily="34" charset="0"/>
                <a:cs typeface="Arial" pitchFamily="34" charset="0"/>
              </a:rPr>
              <a:t>— группы мин; </a:t>
            </a:r>
            <a:endParaRPr lang="en-US" sz="2000" dirty="0" smtClean="0">
              <a:latin typeface="Arial" pitchFamily="34" charset="0"/>
              <a:cs typeface="Arial" pitchFamily="34" charset="0"/>
            </a:endParaRPr>
          </a:p>
          <a:p>
            <a:r>
              <a:rPr lang="ru-RU" sz="2000" i="1" dirty="0" smtClean="0">
                <a:latin typeface="Arial" pitchFamily="34" charset="0"/>
                <a:cs typeface="Arial" pitchFamily="34" charset="0"/>
              </a:rPr>
              <a:t>3 </a:t>
            </a:r>
            <a:r>
              <a:rPr lang="ru-RU" sz="2000" dirty="0" smtClean="0">
                <a:latin typeface="Arial" pitchFamily="34" charset="0"/>
                <a:cs typeface="Arial" pitchFamily="34" charset="0"/>
              </a:rPr>
              <a:t>— ряды мин</a:t>
            </a:r>
            <a:endParaRPr lang="ru-RU" sz="2000" dirty="0">
              <a:latin typeface="Arial" pitchFamily="34" charset="0"/>
              <a:cs typeface="Arial" pitchFamily="34" charset="0"/>
            </a:endParaRPr>
          </a:p>
        </p:txBody>
      </p:sp>
      <p:sp>
        <p:nvSpPr>
          <p:cNvPr id="2" name="Прямоугольник 1"/>
          <p:cNvSpPr/>
          <p:nvPr/>
        </p:nvSpPr>
        <p:spPr>
          <a:xfrm>
            <a:off x="3671248" y="337361"/>
            <a:ext cx="5437147" cy="461665"/>
          </a:xfrm>
          <a:prstGeom prst="rect">
            <a:avLst/>
          </a:prstGeom>
        </p:spPr>
        <p:txBody>
          <a:bodyPr wrap="squar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Стандартное    минное    поле</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9142383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16</a:t>
            </a:fld>
            <a:endParaRPr lang="ru-RU"/>
          </a:p>
        </p:txBody>
      </p:sp>
      <p:graphicFrame>
        <p:nvGraphicFramePr>
          <p:cNvPr id="3" name="Схема 2"/>
          <p:cNvGraphicFramePr/>
          <p:nvPr>
            <p:extLst>
              <p:ext uri="{D42A27DB-BD31-4B8C-83A1-F6EECF244321}">
                <p14:modId xmlns:p14="http://schemas.microsoft.com/office/powerpoint/2010/main" val="2253840658"/>
              </p:ext>
            </p:extLst>
          </p:nvPr>
        </p:nvGraphicFramePr>
        <p:xfrm>
          <a:off x="259309" y="0"/>
          <a:ext cx="1164153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2218971481"/>
              </p:ext>
            </p:extLst>
          </p:nvPr>
        </p:nvGraphicFramePr>
        <p:xfrm>
          <a:off x="11179175" y="136525"/>
          <a:ext cx="773113" cy="536575"/>
        </p:xfrm>
        <a:graphic>
          <a:graphicData uri="http://schemas.openxmlformats.org/presentationml/2006/ole">
            <mc:AlternateContent xmlns:mc="http://schemas.openxmlformats.org/markup-compatibility/2006">
              <mc:Choice xmlns:v="urn:schemas-microsoft-com:vml" Requires="v">
                <p:oleObj spid="_x0000_s14361" name="Точечный рисунок" r:id="rId8" imgW="4266667" imgH="3486637" progId="PBrush">
                  <p:embed/>
                </p:oleObj>
              </mc:Choice>
              <mc:Fallback>
                <p:oleObj name="Точечный рисунок" r:id="rId8" imgW="4266667" imgH="3486637" progId="PBrush">
                  <p:embed/>
                  <p:pic>
                    <p:nvPicPr>
                      <p:cNvPr id="0" name="Object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9175" y="1365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337925" y="2270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16</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7532221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Рисунок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883390" y="859810"/>
            <a:ext cx="8993875" cy="554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Заголовок 1"/>
          <p:cNvSpPr txBox="1">
            <a:spLocks/>
          </p:cNvSpPr>
          <p:nvPr/>
        </p:nvSpPr>
        <p:spPr>
          <a:xfrm>
            <a:off x="239349" y="188640"/>
            <a:ext cx="11952651" cy="490810"/>
          </a:xfrm>
          <a:prstGeom prst="rect">
            <a:avLst/>
          </a:prstGeom>
          <a:solidFill>
            <a:schemeClr val="bg1"/>
          </a:solidFill>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Модульная система минирования   </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VOLCANO </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9248068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9349" y="188640"/>
            <a:ext cx="11952651" cy="490810"/>
          </a:xfrm>
          <a:solidFill>
            <a:schemeClr val="bg1"/>
          </a:solidFill>
        </p:spPr>
        <p:txBody>
          <a:bodyPr/>
          <a:lstStyle/>
          <a:p>
            <a:pPr algn="ctr">
              <a:defRPr/>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Модульная система минирования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VOLCANO </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83971"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0254" y="1232399"/>
            <a:ext cx="5479228"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91251" y="1232399"/>
            <a:ext cx="5463937" cy="322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73" name="Прямоугольник 4"/>
          <p:cNvSpPr>
            <a:spLocks noChangeArrowheads="1"/>
          </p:cNvSpPr>
          <p:nvPr/>
        </p:nvSpPr>
        <p:spPr bwMode="auto">
          <a:xfrm>
            <a:off x="239184" y="4876255"/>
            <a:ext cx="11698815" cy="1631216"/>
          </a:xfrm>
          <a:prstGeom prst="rect">
            <a:avLst/>
          </a:prstGeom>
          <a:solidFill>
            <a:schemeClr val="bg1"/>
          </a:solidFill>
          <a:ln>
            <a:noFill/>
          </a:ln>
          <a:extLst/>
        </p:spPr>
        <p:txBody>
          <a:bodyPr wrap="square">
            <a:spAutoFit/>
          </a:bodyPr>
          <a:lstStyle/>
          <a:p>
            <a:pPr algn="just"/>
            <a:r>
              <a:rPr lang="ru-RU" altLang="ru-RU" sz="2000" dirty="0">
                <a:latin typeface="Arial" pitchFamily="34" charset="0"/>
                <a:cs typeface="Arial" pitchFamily="34" charset="0"/>
              </a:rPr>
              <a:t>Модульная система минирования состоящая из 4 модулей (контейнеров), в каждом из которых размещается по 40 кассет М87 или М87А1 (в кассете М87 5 противотанковых мин BLU-91/B и 1 противопехотная мина BLU-92/B; а в кассете М87А1 только 6 противотанковых мин BLU-91/B) + транспортное средство. В качестве транспортного средства используется грузовой автомобиль, (</a:t>
            </a:r>
            <a:r>
              <a:rPr lang="ru-RU" altLang="ru-RU" sz="2000" dirty="0" err="1">
                <a:latin typeface="Arial" pitchFamily="34" charset="0"/>
                <a:cs typeface="Arial" pitchFamily="34" charset="0"/>
              </a:rPr>
              <a:t>грузоподьемность</a:t>
            </a:r>
            <a:r>
              <a:rPr lang="ru-RU" altLang="ru-RU" sz="2000" dirty="0">
                <a:latin typeface="Arial" pitchFamily="34" charset="0"/>
                <a:cs typeface="Arial" pitchFamily="34" charset="0"/>
              </a:rPr>
              <a:t> 5 тонн), гусеничный транспортер М548 или вертолет UH-60 "</a:t>
            </a:r>
            <a:r>
              <a:rPr lang="ru-RU" altLang="ru-RU" sz="2000" dirty="0" err="1">
                <a:latin typeface="Arial" pitchFamily="34" charset="0"/>
                <a:cs typeface="Arial" pitchFamily="34" charset="0"/>
              </a:rPr>
              <a:t>Black</a:t>
            </a:r>
            <a:r>
              <a:rPr lang="ru-RU" altLang="ru-RU" sz="2000" dirty="0">
                <a:latin typeface="Arial" pitchFamily="34" charset="0"/>
                <a:cs typeface="Arial" pitchFamily="34" charset="0"/>
              </a:rPr>
              <a:t> </a:t>
            </a:r>
            <a:r>
              <a:rPr lang="ru-RU" altLang="ru-RU" sz="2000" dirty="0" err="1">
                <a:latin typeface="Arial" pitchFamily="34" charset="0"/>
                <a:cs typeface="Arial" pitchFamily="34" charset="0"/>
              </a:rPr>
              <a:t>Hawk</a:t>
            </a:r>
            <a:r>
              <a:rPr lang="ru-RU" altLang="ru-RU" sz="2000" dirty="0">
                <a:latin typeface="Arial" pitchFamily="34" charset="0"/>
                <a:cs typeface="Arial" pitchFamily="34" charset="0"/>
              </a:rPr>
              <a:t>". </a:t>
            </a:r>
          </a:p>
        </p:txBody>
      </p:sp>
    </p:spTree>
    <p:extLst>
      <p:ext uri="{BB962C8B-B14F-4D97-AF65-F5344CB8AC3E}">
        <p14:creationId xmlns:p14="http://schemas.microsoft.com/office/powerpoint/2010/main" val="86049302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Прямоугольник 1"/>
          <p:cNvSpPr>
            <a:spLocks noChangeArrowheads="1"/>
          </p:cNvSpPr>
          <p:nvPr/>
        </p:nvSpPr>
        <p:spPr bwMode="auto">
          <a:xfrm>
            <a:off x="334434" y="333376"/>
            <a:ext cx="1185756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2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Вертолетная система минирования М139 «</a:t>
            </a:r>
            <a:r>
              <a:rPr lang="ru-RU" altLang="ru-RU" sz="2400" b="1" dirty="0" err="1">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Волкэно</a:t>
            </a:r>
            <a:r>
              <a:rPr lang="ru-RU" alt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endParaRPr lang="ru-RU" altLang="ru-RU" sz="24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
        <p:nvSpPr>
          <p:cNvPr id="39939" name="Прямоугольник 2"/>
          <p:cNvSpPr>
            <a:spLocks noChangeArrowheads="1"/>
          </p:cNvSpPr>
          <p:nvPr/>
        </p:nvSpPr>
        <p:spPr bwMode="auto">
          <a:xfrm>
            <a:off x="175685" y="804864"/>
            <a:ext cx="11914716"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449263" algn="just">
              <a:lnSpc>
                <a:spcPts val="1800"/>
              </a:lnSpc>
            </a:pPr>
            <a:r>
              <a:rPr lang="ru-RU" altLang="ru-RU" sz="2000" dirty="0">
                <a:solidFill>
                  <a:srgbClr val="000000"/>
                </a:solidFill>
                <a:latin typeface="Arial" pitchFamily="34" charset="0"/>
                <a:cs typeface="Arial" pitchFamily="34" charset="0"/>
              </a:rPr>
              <a:t>За один пролет вертолет может выставить </a:t>
            </a:r>
            <a:r>
              <a:rPr lang="ru-RU" altLang="ru-RU" sz="2000" dirty="0" err="1">
                <a:solidFill>
                  <a:srgbClr val="000000"/>
                </a:solidFill>
                <a:latin typeface="Arial" pitchFamily="34" charset="0"/>
                <a:cs typeface="Arial" pitchFamily="34" charset="0"/>
              </a:rPr>
              <a:t>двухполосное</a:t>
            </a:r>
            <a:r>
              <a:rPr lang="ru-RU" altLang="ru-RU" sz="2000" dirty="0">
                <a:solidFill>
                  <a:srgbClr val="000000"/>
                </a:solidFill>
                <a:latin typeface="Arial" pitchFamily="34" charset="0"/>
                <a:cs typeface="Arial" pitchFamily="34" charset="0"/>
              </a:rPr>
              <a:t> минное поле глубиной около 140 метров и по фронту 1114 метров за 17-20 секунд (при скорости 222 км/час). </a:t>
            </a:r>
            <a:endParaRPr lang="ru-RU" altLang="ru-RU" sz="2000" dirty="0">
              <a:latin typeface="Arial" pitchFamily="34" charset="0"/>
              <a:cs typeface="Arial" pitchFamily="34"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718878106"/>
              </p:ext>
            </p:extLst>
          </p:nvPr>
        </p:nvGraphicFramePr>
        <p:xfrm>
          <a:off x="334434" y="1589089"/>
          <a:ext cx="11523132" cy="2200275"/>
        </p:xfrm>
        <a:graphic>
          <a:graphicData uri="http://schemas.openxmlformats.org/drawingml/2006/table">
            <a:tbl>
              <a:tblPr>
                <a:tableStyleId>{5C22544A-7EE6-4342-B048-85BDC9FD1C3A}</a:tableStyleId>
              </a:tblPr>
              <a:tblGrid>
                <a:gridCol w="2554676">
                  <a:extLst>
                    <a:ext uri="{9D8B030D-6E8A-4147-A177-3AD203B41FA5}"/>
                  </a:extLst>
                </a:gridCol>
                <a:gridCol w="3251405">
                  <a:extLst>
                    <a:ext uri="{9D8B030D-6E8A-4147-A177-3AD203B41FA5}"/>
                  </a:extLst>
                </a:gridCol>
                <a:gridCol w="1692793">
                  <a:extLst>
                    <a:ext uri="{9D8B030D-6E8A-4147-A177-3AD203B41FA5}"/>
                  </a:extLst>
                </a:gridCol>
                <a:gridCol w="2377913">
                  <a:extLst>
                    <a:ext uri="{9D8B030D-6E8A-4147-A177-3AD203B41FA5}"/>
                  </a:extLst>
                </a:gridCol>
                <a:gridCol w="1646345">
                  <a:extLst>
                    <a:ext uri="{9D8B030D-6E8A-4147-A177-3AD203B41FA5}"/>
                  </a:extLst>
                </a:gridCol>
              </a:tblGrid>
              <a:tr h="967071">
                <a:tc>
                  <a:txBody>
                    <a:bodyPr/>
                    <a:lstStyle/>
                    <a:p>
                      <a:pPr algn="ctr">
                        <a:lnSpc>
                          <a:spcPct val="115000"/>
                        </a:lnSpc>
                        <a:spcAft>
                          <a:spcPts val="0"/>
                        </a:spcAft>
                      </a:pPr>
                      <a:r>
                        <a:rPr lang="ru-RU" sz="1600" b="1" dirty="0">
                          <a:effectLst/>
                          <a:latin typeface="Arial" pitchFamily="34" charset="0"/>
                          <a:cs typeface="Arial" pitchFamily="34" charset="0"/>
                        </a:rPr>
                        <a:t>Вид</a:t>
                      </a:r>
                    </a:p>
                    <a:p>
                      <a:pPr algn="ctr">
                        <a:lnSpc>
                          <a:spcPct val="115000"/>
                        </a:lnSpc>
                        <a:spcAft>
                          <a:spcPts val="0"/>
                        </a:spcAft>
                      </a:pPr>
                      <a:r>
                        <a:rPr lang="ru-RU" sz="1600" b="1" dirty="0">
                          <a:effectLst/>
                          <a:latin typeface="Arial" pitchFamily="34" charset="0"/>
                          <a:cs typeface="Arial" pitchFamily="34" charset="0"/>
                        </a:rPr>
                        <a:t> тактического</a:t>
                      </a:r>
                    </a:p>
                    <a:p>
                      <a:pPr algn="ctr">
                        <a:lnSpc>
                          <a:spcPct val="115000"/>
                        </a:lnSpc>
                        <a:spcAft>
                          <a:spcPts val="0"/>
                        </a:spcAft>
                      </a:pPr>
                      <a:r>
                        <a:rPr lang="ru-RU" sz="1600" b="1" dirty="0">
                          <a:effectLst/>
                          <a:latin typeface="Arial" pitchFamily="34" charset="0"/>
                          <a:cs typeface="Arial" pitchFamily="34" charset="0"/>
                        </a:rPr>
                        <a:t>минного поля</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Размеры</a:t>
                      </a:r>
                    </a:p>
                    <a:p>
                      <a:pPr algn="ctr">
                        <a:lnSpc>
                          <a:spcPct val="115000"/>
                        </a:lnSpc>
                        <a:spcAft>
                          <a:spcPts val="0"/>
                        </a:spcAft>
                      </a:pPr>
                      <a:r>
                        <a:rPr lang="ru-RU" sz="1600" b="1" dirty="0">
                          <a:effectLst/>
                          <a:latin typeface="Arial" pitchFamily="34" charset="0"/>
                          <a:cs typeface="Arial" pitchFamily="34" charset="0"/>
                        </a:rPr>
                        <a:t>минного поля</a:t>
                      </a:r>
                    </a:p>
                    <a:p>
                      <a:pPr algn="ctr">
                        <a:lnSpc>
                          <a:spcPct val="115000"/>
                        </a:lnSpc>
                        <a:spcAft>
                          <a:spcPts val="0"/>
                        </a:spcAft>
                      </a:pPr>
                      <a:r>
                        <a:rPr lang="ru-RU" sz="1600" b="1" dirty="0">
                          <a:effectLst/>
                          <a:latin typeface="Arial" pitchFamily="34" charset="0"/>
                          <a:cs typeface="Arial" pitchFamily="34" charset="0"/>
                        </a:rPr>
                        <a:t>(ширина х глубина), м</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Количество</a:t>
                      </a:r>
                    </a:p>
                    <a:p>
                      <a:pPr algn="ctr">
                        <a:lnSpc>
                          <a:spcPct val="115000"/>
                        </a:lnSpc>
                        <a:spcAft>
                          <a:spcPts val="0"/>
                        </a:spcAft>
                      </a:pPr>
                      <a:r>
                        <a:rPr lang="ru-RU" sz="1600" b="1" dirty="0">
                          <a:effectLst/>
                          <a:latin typeface="Arial" pitchFamily="34" charset="0"/>
                          <a:cs typeface="Arial" pitchFamily="34" charset="0"/>
                        </a:rPr>
                        <a:t>проходов</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Потребное </a:t>
                      </a:r>
                    </a:p>
                    <a:p>
                      <a:pPr algn="ctr">
                        <a:lnSpc>
                          <a:spcPct val="115000"/>
                        </a:lnSpc>
                        <a:spcAft>
                          <a:spcPts val="0"/>
                        </a:spcAft>
                      </a:pPr>
                      <a:r>
                        <a:rPr lang="ru-RU" sz="1600" b="1" dirty="0">
                          <a:effectLst/>
                          <a:latin typeface="Arial" pitchFamily="34" charset="0"/>
                          <a:cs typeface="Arial" pitchFamily="34" charset="0"/>
                        </a:rPr>
                        <a:t>количество</a:t>
                      </a:r>
                    </a:p>
                    <a:p>
                      <a:pPr algn="ctr">
                        <a:lnSpc>
                          <a:spcPct val="115000"/>
                        </a:lnSpc>
                        <a:spcAft>
                          <a:spcPts val="0"/>
                        </a:spcAft>
                      </a:pPr>
                      <a:r>
                        <a:rPr lang="ru-RU" sz="1600" b="1" dirty="0">
                          <a:effectLst/>
                          <a:latin typeface="Arial" pitchFamily="34" charset="0"/>
                          <a:cs typeface="Arial" pitchFamily="34" charset="0"/>
                        </a:rPr>
                        <a:t>минных кассет</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Кол-во</a:t>
                      </a:r>
                    </a:p>
                    <a:p>
                      <a:pPr algn="ctr">
                        <a:lnSpc>
                          <a:spcPct val="115000"/>
                        </a:lnSpc>
                        <a:spcAft>
                          <a:spcPts val="0"/>
                        </a:spcAft>
                      </a:pPr>
                      <a:r>
                        <a:rPr lang="ru-RU" sz="1600" b="1" dirty="0">
                          <a:effectLst/>
                          <a:latin typeface="Arial" pitchFamily="34" charset="0"/>
                          <a:cs typeface="Arial" pitchFamily="34" charset="0"/>
                        </a:rPr>
                        <a:t>минных</a:t>
                      </a:r>
                    </a:p>
                    <a:p>
                      <a:pPr algn="ctr">
                        <a:lnSpc>
                          <a:spcPct val="115000"/>
                        </a:lnSpc>
                        <a:spcAft>
                          <a:spcPts val="0"/>
                        </a:spcAft>
                      </a:pPr>
                      <a:r>
                        <a:rPr lang="ru-RU" sz="1600" b="1" dirty="0">
                          <a:effectLst/>
                          <a:latin typeface="Arial" pitchFamily="34" charset="0"/>
                          <a:cs typeface="Arial" pitchFamily="34" charset="0"/>
                        </a:rPr>
                        <a:t>полей</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08301">
                <a:tc>
                  <a:txBody>
                    <a:bodyPr/>
                    <a:lstStyle/>
                    <a:p>
                      <a:pPr indent="45720" algn="just">
                        <a:lnSpc>
                          <a:spcPct val="115000"/>
                        </a:lnSpc>
                        <a:spcAft>
                          <a:spcPts val="0"/>
                        </a:spcAft>
                      </a:pPr>
                      <a:r>
                        <a:rPr lang="ru-RU" sz="1600" b="1" dirty="0">
                          <a:solidFill>
                            <a:srgbClr val="00B050"/>
                          </a:solidFill>
                          <a:effectLst/>
                          <a:latin typeface="Arial" pitchFamily="34" charset="0"/>
                          <a:cs typeface="Arial" pitchFamily="34" charset="0"/>
                        </a:rPr>
                        <a:t>Нарушающее</a:t>
                      </a:r>
                      <a:endParaRPr lang="ru-RU" sz="1600" b="1" dirty="0">
                        <a:solidFill>
                          <a:srgbClr val="00B050"/>
                        </a:solidFill>
                        <a:effectLst/>
                        <a:latin typeface="Arial" pitchFamily="34" charset="0"/>
                        <a:ea typeface="Times New Roman" panose="02020603050405020304" pitchFamily="18" charset="0"/>
                        <a:cs typeface="Arial" pitchFamily="34" charset="0"/>
                      </a:endParaRPr>
                    </a:p>
                  </a:txBody>
                  <a:tcPr marL="91455" marR="914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B050"/>
                          </a:solidFill>
                          <a:effectLst/>
                          <a:latin typeface="Arial" pitchFamily="34" charset="0"/>
                          <a:cs typeface="Arial" pitchFamily="34" charset="0"/>
                        </a:rPr>
                        <a:t>278 х 120</a:t>
                      </a:r>
                      <a:endParaRPr lang="ru-RU" sz="1600" b="1" dirty="0">
                        <a:solidFill>
                          <a:srgbClr val="00B05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B050"/>
                          </a:solidFill>
                          <a:effectLst/>
                          <a:latin typeface="Arial" pitchFamily="34" charset="0"/>
                          <a:cs typeface="Arial" pitchFamily="34" charset="0"/>
                        </a:rPr>
                        <a:t>1</a:t>
                      </a:r>
                      <a:endParaRPr lang="ru-RU" sz="1600" b="1" dirty="0">
                        <a:solidFill>
                          <a:srgbClr val="00B05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B050"/>
                          </a:solidFill>
                          <a:effectLst/>
                          <a:latin typeface="Arial" pitchFamily="34" charset="0"/>
                          <a:cs typeface="Arial" pitchFamily="34" charset="0"/>
                        </a:rPr>
                        <a:t>40</a:t>
                      </a:r>
                      <a:endParaRPr lang="ru-RU" sz="1600" b="1" dirty="0">
                        <a:solidFill>
                          <a:srgbClr val="00B05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00B050"/>
                          </a:solidFill>
                          <a:effectLst/>
                          <a:latin typeface="Arial" pitchFamily="34" charset="0"/>
                          <a:cs typeface="Arial" pitchFamily="34" charset="0"/>
                        </a:rPr>
                        <a:t>4</a:t>
                      </a:r>
                      <a:endParaRPr lang="ru-RU" sz="1600" b="1" dirty="0">
                        <a:solidFill>
                          <a:srgbClr val="00B05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08301">
                <a:tc>
                  <a:txBody>
                    <a:bodyPr/>
                    <a:lstStyle/>
                    <a:p>
                      <a:pPr indent="45720" algn="just">
                        <a:lnSpc>
                          <a:spcPct val="115000"/>
                        </a:lnSpc>
                        <a:spcAft>
                          <a:spcPts val="0"/>
                        </a:spcAft>
                      </a:pPr>
                      <a:r>
                        <a:rPr lang="ru-RU" sz="1600" b="1">
                          <a:effectLst/>
                          <a:latin typeface="Arial" pitchFamily="34" charset="0"/>
                          <a:cs typeface="Arial" pitchFamily="34" charset="0"/>
                        </a:rPr>
                        <a:t>Отклоняющее</a:t>
                      </a:r>
                      <a:endParaRPr lang="ru-RU" sz="1600" b="1">
                        <a:effectLst/>
                        <a:latin typeface="Arial" pitchFamily="34" charset="0"/>
                        <a:ea typeface="Times New Roman" panose="02020603050405020304" pitchFamily="18" charset="0"/>
                        <a:cs typeface="Arial" pitchFamily="34" charset="0"/>
                      </a:endParaRPr>
                    </a:p>
                  </a:txBody>
                  <a:tcPr marL="91455" marR="914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557 х 300</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1</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160</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a:effectLst/>
                          <a:latin typeface="Arial" pitchFamily="34" charset="0"/>
                          <a:cs typeface="Arial" pitchFamily="34" charset="0"/>
                        </a:rPr>
                        <a:t>1</a:t>
                      </a:r>
                      <a:endParaRPr lang="ru-RU" sz="1600" b="1">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08301">
                <a:tc>
                  <a:txBody>
                    <a:bodyPr/>
                    <a:lstStyle/>
                    <a:p>
                      <a:pPr indent="45720" algn="just">
                        <a:lnSpc>
                          <a:spcPct val="115000"/>
                        </a:lnSpc>
                        <a:spcAft>
                          <a:spcPts val="0"/>
                        </a:spcAft>
                      </a:pPr>
                      <a:r>
                        <a:rPr lang="ru-RU" sz="1600" b="1" dirty="0">
                          <a:solidFill>
                            <a:srgbClr val="FF0000"/>
                          </a:solidFill>
                          <a:effectLst/>
                          <a:latin typeface="Arial" pitchFamily="34" charset="0"/>
                          <a:cs typeface="Arial" pitchFamily="34" charset="0"/>
                        </a:rPr>
                        <a:t>Сдерживающее</a:t>
                      </a:r>
                      <a:endParaRPr lang="ru-RU" sz="1600" b="1" dirty="0">
                        <a:solidFill>
                          <a:srgbClr val="FF0000"/>
                        </a:solidFill>
                        <a:effectLst/>
                        <a:latin typeface="Arial" pitchFamily="34" charset="0"/>
                        <a:ea typeface="Times New Roman" panose="02020603050405020304" pitchFamily="18" charset="0"/>
                        <a:cs typeface="Arial" pitchFamily="34" charset="0"/>
                      </a:endParaRPr>
                    </a:p>
                  </a:txBody>
                  <a:tcPr marL="91455" marR="914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FF0000"/>
                          </a:solidFill>
                          <a:effectLst/>
                          <a:latin typeface="Arial" pitchFamily="34" charset="0"/>
                          <a:cs typeface="Arial" pitchFamily="34" charset="0"/>
                        </a:rPr>
                        <a:t>278 х 120</a:t>
                      </a:r>
                      <a:endParaRPr lang="ru-RU" sz="1600" b="1" dirty="0">
                        <a:solidFill>
                          <a:srgbClr val="FF000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FF0000"/>
                          </a:solidFill>
                          <a:effectLst/>
                          <a:latin typeface="Arial" pitchFamily="34" charset="0"/>
                          <a:cs typeface="Arial" pitchFamily="34" charset="0"/>
                        </a:rPr>
                        <a:t>1</a:t>
                      </a:r>
                      <a:endParaRPr lang="ru-RU" sz="1600" b="1" dirty="0">
                        <a:solidFill>
                          <a:srgbClr val="FF000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FF0000"/>
                          </a:solidFill>
                          <a:effectLst/>
                          <a:latin typeface="Arial" pitchFamily="34" charset="0"/>
                          <a:cs typeface="Arial" pitchFamily="34" charset="0"/>
                        </a:rPr>
                        <a:t>40</a:t>
                      </a:r>
                      <a:endParaRPr lang="ru-RU" sz="1600" b="1" dirty="0">
                        <a:solidFill>
                          <a:srgbClr val="FF000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solidFill>
                            <a:srgbClr val="FF0000"/>
                          </a:solidFill>
                          <a:effectLst/>
                          <a:latin typeface="Arial" pitchFamily="34" charset="0"/>
                          <a:cs typeface="Arial" pitchFamily="34" charset="0"/>
                        </a:rPr>
                        <a:t>4</a:t>
                      </a:r>
                      <a:endParaRPr lang="ru-RU" sz="1600" b="1" dirty="0">
                        <a:solidFill>
                          <a:srgbClr val="FF0000"/>
                        </a:solidFill>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r h="308301">
                <a:tc>
                  <a:txBody>
                    <a:bodyPr/>
                    <a:lstStyle/>
                    <a:p>
                      <a:pPr indent="45720" algn="just">
                        <a:lnSpc>
                          <a:spcPct val="115000"/>
                        </a:lnSpc>
                        <a:spcAft>
                          <a:spcPts val="0"/>
                        </a:spcAft>
                      </a:pPr>
                      <a:r>
                        <a:rPr lang="ru-RU" sz="1600" b="1">
                          <a:effectLst/>
                          <a:latin typeface="Arial" pitchFamily="34" charset="0"/>
                          <a:cs typeface="Arial" pitchFamily="34" charset="0"/>
                        </a:rPr>
                        <a:t>Блокирующее</a:t>
                      </a:r>
                      <a:endParaRPr lang="ru-RU" sz="1600" b="1">
                        <a:effectLst/>
                        <a:latin typeface="Arial" pitchFamily="34" charset="0"/>
                        <a:ea typeface="Times New Roman" panose="02020603050405020304" pitchFamily="18" charset="0"/>
                        <a:cs typeface="Arial" pitchFamily="34" charset="0"/>
                      </a:endParaRPr>
                    </a:p>
                  </a:txBody>
                  <a:tcPr marL="91455" marR="9145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557 х 320</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1</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160</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itchFamily="34" charset="0"/>
                          <a:cs typeface="Arial" pitchFamily="34" charset="0"/>
                        </a:rPr>
                        <a:t>1</a:t>
                      </a:r>
                      <a:endParaRPr lang="ru-RU" sz="1600" b="1" dirty="0">
                        <a:effectLst/>
                        <a:latin typeface="Arial" pitchFamily="34" charset="0"/>
                        <a:ea typeface="Times New Roman" panose="02020603050405020304" pitchFamily="18" charset="0"/>
                        <a:cs typeface="Arial" pitchFamily="34" charset="0"/>
                      </a:endParaRPr>
                    </a:p>
                  </a:txBody>
                  <a:tcPr marL="91455" marR="9145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extLst>
              </a:tr>
            </a:tbl>
          </a:graphicData>
        </a:graphic>
      </p:graphicFrame>
      <p:sp>
        <p:nvSpPr>
          <p:cNvPr id="39978" name="Прямоугольник 4"/>
          <p:cNvSpPr>
            <a:spLocks noChangeArrowheads="1"/>
          </p:cNvSpPr>
          <p:nvPr/>
        </p:nvSpPr>
        <p:spPr bwMode="auto">
          <a:xfrm>
            <a:off x="295539" y="5960382"/>
            <a:ext cx="1163478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r>
              <a:rPr lang="ru-RU" altLang="ru-RU" b="1" dirty="0">
                <a:solidFill>
                  <a:srgbClr val="000000"/>
                </a:solidFill>
                <a:latin typeface="Arial" pitchFamily="34" charset="0"/>
                <a:cs typeface="Arial" pitchFamily="34" charset="0"/>
              </a:rPr>
              <a:t>Схема установки </a:t>
            </a:r>
            <a:r>
              <a:rPr lang="ru-RU" altLang="ru-RU" b="1" dirty="0" err="1">
                <a:solidFill>
                  <a:srgbClr val="000000"/>
                </a:solidFill>
                <a:latin typeface="Arial" pitchFamily="34" charset="0"/>
                <a:cs typeface="Arial" pitchFamily="34" charset="0"/>
              </a:rPr>
              <a:t>двухполосного</a:t>
            </a:r>
            <a:r>
              <a:rPr lang="ru-RU" altLang="ru-RU" b="1" dirty="0">
                <a:solidFill>
                  <a:srgbClr val="000000"/>
                </a:solidFill>
                <a:latin typeface="Arial" pitchFamily="34" charset="0"/>
                <a:cs typeface="Arial" pitchFamily="34" charset="0"/>
              </a:rPr>
              <a:t> минного поля за один пролет вертолета </a:t>
            </a:r>
            <a:endParaRPr lang="ru-RU" altLang="ru-RU" b="1" dirty="0" smtClean="0">
              <a:solidFill>
                <a:srgbClr val="000000"/>
              </a:solidFill>
              <a:latin typeface="Arial" pitchFamily="34" charset="0"/>
              <a:cs typeface="Arial" pitchFamily="34" charset="0"/>
            </a:endParaRPr>
          </a:p>
          <a:p>
            <a:pPr algn="ctr"/>
            <a:r>
              <a:rPr lang="ru-RU" altLang="ru-RU" b="1" dirty="0" smtClean="0">
                <a:solidFill>
                  <a:srgbClr val="000000"/>
                </a:solidFill>
                <a:latin typeface="Arial" pitchFamily="34" charset="0"/>
                <a:cs typeface="Arial" pitchFamily="34" charset="0"/>
              </a:rPr>
              <a:t>с </a:t>
            </a:r>
            <a:r>
              <a:rPr lang="ru-RU" altLang="ru-RU" b="1" dirty="0">
                <a:solidFill>
                  <a:srgbClr val="000000"/>
                </a:solidFill>
                <a:latin typeface="Arial" pitchFamily="34" charset="0"/>
                <a:cs typeface="Arial" pitchFamily="34" charset="0"/>
              </a:rPr>
              <a:t>системой минирования "</a:t>
            </a:r>
            <a:r>
              <a:rPr lang="ru-RU" altLang="ru-RU" b="1" dirty="0" err="1">
                <a:solidFill>
                  <a:srgbClr val="000000"/>
                </a:solidFill>
                <a:latin typeface="Arial" pitchFamily="34" charset="0"/>
                <a:cs typeface="Arial" pitchFamily="34" charset="0"/>
              </a:rPr>
              <a:t>Волкэно</a:t>
            </a:r>
            <a:r>
              <a:rPr lang="ru-RU" altLang="ru-RU" b="1" dirty="0">
                <a:solidFill>
                  <a:srgbClr val="000000"/>
                </a:solidFill>
                <a:latin typeface="Arial" pitchFamily="34" charset="0"/>
                <a:cs typeface="Arial" pitchFamily="34" charset="0"/>
              </a:rPr>
              <a:t>".</a:t>
            </a:r>
            <a:endParaRPr lang="ru-RU" altLang="ru-RU" dirty="0">
              <a:latin typeface="Arial" pitchFamily="34" charset="0"/>
              <a:cs typeface="Arial" pitchFamily="34" charset="0"/>
            </a:endParaRPr>
          </a:p>
        </p:txBody>
      </p:sp>
      <p:sp>
        <p:nvSpPr>
          <p:cNvPr id="39979" name="Text Box 987"/>
          <p:cNvSpPr txBox="1">
            <a:spLocks noChangeAspect="1" noChangeArrowheads="1"/>
          </p:cNvSpPr>
          <p:nvPr/>
        </p:nvSpPr>
        <p:spPr bwMode="auto">
          <a:xfrm>
            <a:off x="2159000" y="4814888"/>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70 м</a:t>
            </a:r>
            <a:endParaRPr lang="ru-RU" altLang="ru-RU" sz="1800">
              <a:solidFill>
                <a:schemeClr val="tx1"/>
              </a:solidFill>
              <a:latin typeface="Arial" charset="0"/>
            </a:endParaRPr>
          </a:p>
        </p:txBody>
      </p:sp>
      <p:sp>
        <p:nvSpPr>
          <p:cNvPr id="39980" name="Text Box 988"/>
          <p:cNvSpPr txBox="1">
            <a:spLocks noChangeAspect="1" noChangeArrowheads="1"/>
          </p:cNvSpPr>
          <p:nvPr/>
        </p:nvSpPr>
        <p:spPr bwMode="auto">
          <a:xfrm>
            <a:off x="1447800" y="4957763"/>
            <a:ext cx="713317"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140 м</a:t>
            </a:r>
            <a:endParaRPr lang="ru-RU" altLang="ru-RU" sz="1800">
              <a:solidFill>
                <a:schemeClr val="tx1"/>
              </a:solidFill>
              <a:latin typeface="Arial" charset="0"/>
            </a:endParaRPr>
          </a:p>
        </p:txBody>
      </p:sp>
      <p:sp>
        <p:nvSpPr>
          <p:cNvPr id="39981" name="Text Box 989"/>
          <p:cNvSpPr txBox="1">
            <a:spLocks noChangeAspect="1" noChangeArrowheads="1"/>
          </p:cNvSpPr>
          <p:nvPr/>
        </p:nvSpPr>
        <p:spPr bwMode="auto">
          <a:xfrm>
            <a:off x="2142067" y="5214938"/>
            <a:ext cx="4572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35 м</a:t>
            </a:r>
            <a:endParaRPr lang="ru-RU" altLang="ru-RU" sz="1800">
              <a:solidFill>
                <a:schemeClr val="tx1"/>
              </a:solidFill>
              <a:latin typeface="Arial" charset="0"/>
            </a:endParaRPr>
          </a:p>
        </p:txBody>
      </p:sp>
      <p:grpSp>
        <p:nvGrpSpPr>
          <p:cNvPr id="39982" name="Group 990"/>
          <p:cNvGrpSpPr>
            <a:grpSpLocks noChangeAspect="1"/>
          </p:cNvGrpSpPr>
          <p:nvPr/>
        </p:nvGrpSpPr>
        <p:grpSpPr bwMode="auto">
          <a:xfrm>
            <a:off x="2810933" y="5284788"/>
            <a:ext cx="5638800" cy="342900"/>
            <a:chOff x="2874" y="7614"/>
            <a:chExt cx="6660" cy="540"/>
          </a:xfrm>
        </p:grpSpPr>
        <p:sp>
          <p:nvSpPr>
            <p:cNvPr id="40026" name="Rectangle 991"/>
            <p:cNvSpPr>
              <a:spLocks noChangeAspect="1" noChangeArrowheads="1"/>
            </p:cNvSpPr>
            <p:nvPr/>
          </p:nvSpPr>
          <p:spPr bwMode="auto">
            <a:xfrm>
              <a:off x="2874" y="7614"/>
              <a:ext cx="6660" cy="5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40027" name="Oval 992"/>
            <p:cNvSpPr>
              <a:spLocks noChangeAspect="1" noChangeArrowheads="1"/>
            </p:cNvSpPr>
            <p:nvPr/>
          </p:nvSpPr>
          <p:spPr bwMode="auto">
            <a:xfrm>
              <a:off x="30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8" name="Oval 993"/>
            <p:cNvSpPr>
              <a:spLocks noChangeAspect="1" noChangeArrowheads="1"/>
            </p:cNvSpPr>
            <p:nvPr/>
          </p:nvSpPr>
          <p:spPr bwMode="auto">
            <a:xfrm>
              <a:off x="34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9" name="Oval 994"/>
            <p:cNvSpPr>
              <a:spLocks noChangeAspect="1" noChangeArrowheads="1"/>
            </p:cNvSpPr>
            <p:nvPr/>
          </p:nvSpPr>
          <p:spPr bwMode="auto">
            <a:xfrm>
              <a:off x="409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0" name="Oval 995"/>
            <p:cNvSpPr>
              <a:spLocks noChangeAspect="1" noChangeArrowheads="1"/>
            </p:cNvSpPr>
            <p:nvPr/>
          </p:nvSpPr>
          <p:spPr bwMode="auto">
            <a:xfrm>
              <a:off x="44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1" name="Oval 996"/>
            <p:cNvSpPr>
              <a:spLocks noChangeAspect="1" noChangeArrowheads="1"/>
            </p:cNvSpPr>
            <p:nvPr/>
          </p:nvSpPr>
          <p:spPr bwMode="auto">
            <a:xfrm>
              <a:off x="514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2" name="Oval 997"/>
            <p:cNvSpPr>
              <a:spLocks noChangeAspect="1" noChangeArrowheads="1"/>
            </p:cNvSpPr>
            <p:nvPr/>
          </p:nvSpPr>
          <p:spPr bwMode="auto">
            <a:xfrm>
              <a:off x="55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3" name="Oval 998"/>
            <p:cNvSpPr>
              <a:spLocks noChangeAspect="1" noChangeArrowheads="1"/>
            </p:cNvSpPr>
            <p:nvPr/>
          </p:nvSpPr>
          <p:spPr bwMode="auto">
            <a:xfrm>
              <a:off x="62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4" name="Oval 999"/>
            <p:cNvSpPr>
              <a:spLocks noChangeAspect="1" noChangeArrowheads="1"/>
            </p:cNvSpPr>
            <p:nvPr/>
          </p:nvSpPr>
          <p:spPr bwMode="auto">
            <a:xfrm>
              <a:off x="66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5" name="Oval 1000"/>
            <p:cNvSpPr>
              <a:spLocks noChangeAspect="1" noChangeArrowheads="1"/>
            </p:cNvSpPr>
            <p:nvPr/>
          </p:nvSpPr>
          <p:spPr bwMode="auto">
            <a:xfrm>
              <a:off x="72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6" name="Oval 1001"/>
            <p:cNvSpPr>
              <a:spLocks noChangeAspect="1" noChangeArrowheads="1"/>
            </p:cNvSpPr>
            <p:nvPr/>
          </p:nvSpPr>
          <p:spPr bwMode="auto">
            <a:xfrm>
              <a:off x="767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7" name="Oval 1002"/>
            <p:cNvSpPr>
              <a:spLocks noChangeAspect="1" noChangeArrowheads="1"/>
            </p:cNvSpPr>
            <p:nvPr/>
          </p:nvSpPr>
          <p:spPr bwMode="auto">
            <a:xfrm>
              <a:off x="84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8" name="Oval 1003"/>
            <p:cNvSpPr>
              <a:spLocks noChangeAspect="1" noChangeArrowheads="1"/>
            </p:cNvSpPr>
            <p:nvPr/>
          </p:nvSpPr>
          <p:spPr bwMode="auto">
            <a:xfrm>
              <a:off x="893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39" name="Oval 1004"/>
            <p:cNvSpPr>
              <a:spLocks noChangeAspect="1" noChangeArrowheads="1"/>
            </p:cNvSpPr>
            <p:nvPr/>
          </p:nvSpPr>
          <p:spPr bwMode="auto">
            <a:xfrm>
              <a:off x="290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0" name="Oval 1005"/>
            <p:cNvSpPr>
              <a:spLocks noChangeAspect="1" noChangeArrowheads="1"/>
            </p:cNvSpPr>
            <p:nvPr/>
          </p:nvSpPr>
          <p:spPr bwMode="auto">
            <a:xfrm>
              <a:off x="33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1" name="Oval 1006"/>
            <p:cNvSpPr>
              <a:spLocks noChangeAspect="1" noChangeArrowheads="1"/>
            </p:cNvSpPr>
            <p:nvPr/>
          </p:nvSpPr>
          <p:spPr bwMode="auto">
            <a:xfrm>
              <a:off x="39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2" name="Oval 1007"/>
            <p:cNvSpPr>
              <a:spLocks noChangeAspect="1" noChangeArrowheads="1"/>
            </p:cNvSpPr>
            <p:nvPr/>
          </p:nvSpPr>
          <p:spPr bwMode="auto">
            <a:xfrm>
              <a:off x="441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3" name="Oval 1008"/>
            <p:cNvSpPr>
              <a:spLocks noChangeAspect="1" noChangeArrowheads="1"/>
            </p:cNvSpPr>
            <p:nvPr/>
          </p:nvSpPr>
          <p:spPr bwMode="auto">
            <a:xfrm>
              <a:off x="50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4" name="Oval 1009"/>
            <p:cNvSpPr>
              <a:spLocks noChangeAspect="1" noChangeArrowheads="1"/>
            </p:cNvSpPr>
            <p:nvPr/>
          </p:nvSpPr>
          <p:spPr bwMode="auto">
            <a:xfrm>
              <a:off x="54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5" name="Oval 1010"/>
            <p:cNvSpPr>
              <a:spLocks noChangeAspect="1" noChangeArrowheads="1"/>
            </p:cNvSpPr>
            <p:nvPr/>
          </p:nvSpPr>
          <p:spPr bwMode="auto">
            <a:xfrm>
              <a:off x="60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6" name="Oval 1011"/>
            <p:cNvSpPr>
              <a:spLocks noChangeAspect="1" noChangeArrowheads="1"/>
            </p:cNvSpPr>
            <p:nvPr/>
          </p:nvSpPr>
          <p:spPr bwMode="auto">
            <a:xfrm>
              <a:off x="65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7" name="Oval 1012"/>
            <p:cNvSpPr>
              <a:spLocks noChangeAspect="1" noChangeArrowheads="1"/>
            </p:cNvSpPr>
            <p:nvPr/>
          </p:nvSpPr>
          <p:spPr bwMode="auto">
            <a:xfrm>
              <a:off x="71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8" name="Oval 1013"/>
            <p:cNvSpPr>
              <a:spLocks noChangeAspect="1" noChangeArrowheads="1"/>
            </p:cNvSpPr>
            <p:nvPr/>
          </p:nvSpPr>
          <p:spPr bwMode="auto">
            <a:xfrm>
              <a:off x="759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49" name="Oval 1014"/>
            <p:cNvSpPr>
              <a:spLocks noChangeAspect="1" noChangeArrowheads="1"/>
            </p:cNvSpPr>
            <p:nvPr/>
          </p:nvSpPr>
          <p:spPr bwMode="auto">
            <a:xfrm>
              <a:off x="83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0" name="Oval 1015"/>
            <p:cNvSpPr>
              <a:spLocks noChangeAspect="1" noChangeArrowheads="1"/>
            </p:cNvSpPr>
            <p:nvPr/>
          </p:nvSpPr>
          <p:spPr bwMode="auto">
            <a:xfrm>
              <a:off x="88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1" name="Oval 1016"/>
            <p:cNvSpPr>
              <a:spLocks noChangeAspect="1" noChangeArrowheads="1"/>
            </p:cNvSpPr>
            <p:nvPr/>
          </p:nvSpPr>
          <p:spPr bwMode="auto">
            <a:xfrm>
              <a:off x="37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2" name="Oval 1017"/>
            <p:cNvSpPr>
              <a:spLocks noChangeAspect="1" noChangeArrowheads="1"/>
            </p:cNvSpPr>
            <p:nvPr/>
          </p:nvSpPr>
          <p:spPr bwMode="auto">
            <a:xfrm>
              <a:off x="478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3" name="Oval 1018"/>
            <p:cNvSpPr>
              <a:spLocks noChangeAspect="1" noChangeArrowheads="1"/>
            </p:cNvSpPr>
            <p:nvPr/>
          </p:nvSpPr>
          <p:spPr bwMode="auto">
            <a:xfrm>
              <a:off x="585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4" name="Oval 1019"/>
            <p:cNvSpPr>
              <a:spLocks noChangeAspect="1" noChangeArrowheads="1"/>
            </p:cNvSpPr>
            <p:nvPr/>
          </p:nvSpPr>
          <p:spPr bwMode="auto">
            <a:xfrm>
              <a:off x="69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5" name="Oval 1020"/>
            <p:cNvSpPr>
              <a:spLocks noChangeAspect="1" noChangeArrowheads="1"/>
            </p:cNvSpPr>
            <p:nvPr/>
          </p:nvSpPr>
          <p:spPr bwMode="auto">
            <a:xfrm>
              <a:off x="797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56" name="Oval 1021"/>
            <p:cNvSpPr>
              <a:spLocks noChangeAspect="1" noChangeArrowheads="1"/>
            </p:cNvSpPr>
            <p:nvPr/>
          </p:nvSpPr>
          <p:spPr bwMode="auto">
            <a:xfrm>
              <a:off x="9214" y="7794"/>
              <a:ext cx="180" cy="180"/>
            </a:xfrm>
            <a:prstGeom prst="ellipse">
              <a:avLst/>
            </a:prstGeom>
            <a:solidFill>
              <a:srgbClr val="000000"/>
            </a:solidFill>
            <a:ln w="9525">
              <a:solidFill>
                <a:srgbClr val="000000"/>
              </a:solidFill>
              <a:round/>
              <a:headEnd/>
              <a:tailEnd/>
            </a:ln>
          </p:spPr>
          <p:txBody>
            <a:bodyPr/>
            <a:lstStyle/>
            <a:p>
              <a:endParaRPr lang="ru-RU" altLang="ru-RU"/>
            </a:p>
          </p:txBody>
        </p:sp>
      </p:grpSp>
      <p:sp>
        <p:nvSpPr>
          <p:cNvPr id="39983" name="Line 1054"/>
          <p:cNvSpPr>
            <a:spLocks noChangeShapeType="1"/>
          </p:cNvSpPr>
          <p:nvPr/>
        </p:nvSpPr>
        <p:spPr bwMode="auto">
          <a:xfrm>
            <a:off x="2641600" y="4757738"/>
            <a:ext cx="0" cy="457200"/>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84" name="Line 1055"/>
          <p:cNvSpPr>
            <a:spLocks noChangeShapeType="1"/>
          </p:cNvSpPr>
          <p:nvPr/>
        </p:nvSpPr>
        <p:spPr bwMode="auto">
          <a:xfrm>
            <a:off x="2633133" y="5291138"/>
            <a:ext cx="0" cy="349250"/>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85" name="Line 1057"/>
          <p:cNvSpPr>
            <a:spLocks noChangeShapeType="1"/>
          </p:cNvSpPr>
          <p:nvPr/>
        </p:nvSpPr>
        <p:spPr bwMode="auto">
          <a:xfrm>
            <a:off x="2810933" y="5786438"/>
            <a:ext cx="5638800" cy="0"/>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86" name="Text Box 1058"/>
          <p:cNvSpPr txBox="1">
            <a:spLocks noChangeAspect="1" noChangeArrowheads="1"/>
          </p:cNvSpPr>
          <p:nvPr/>
        </p:nvSpPr>
        <p:spPr bwMode="auto">
          <a:xfrm>
            <a:off x="5401734" y="5656263"/>
            <a:ext cx="927100" cy="26511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1114 м</a:t>
            </a:r>
            <a:endParaRPr lang="ru-RU" altLang="ru-RU" sz="1800">
              <a:solidFill>
                <a:schemeClr val="tx1"/>
              </a:solidFill>
              <a:latin typeface="Arial" charset="0"/>
            </a:endParaRPr>
          </a:p>
        </p:txBody>
      </p:sp>
      <p:sp>
        <p:nvSpPr>
          <p:cNvPr id="39987" name="Line 1060"/>
          <p:cNvSpPr>
            <a:spLocks noChangeShapeType="1"/>
          </p:cNvSpPr>
          <p:nvPr/>
        </p:nvSpPr>
        <p:spPr bwMode="auto">
          <a:xfrm flipH="1">
            <a:off x="2048933" y="5634038"/>
            <a:ext cx="609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9988" name="Line 1061"/>
          <p:cNvSpPr>
            <a:spLocks noChangeShapeType="1"/>
          </p:cNvSpPr>
          <p:nvPr/>
        </p:nvSpPr>
        <p:spPr bwMode="auto">
          <a:xfrm>
            <a:off x="2785533" y="4959350"/>
            <a:ext cx="5029200" cy="0"/>
          </a:xfrm>
          <a:prstGeom prst="line">
            <a:avLst/>
          </a:prstGeom>
          <a:noFill/>
          <a:ln w="9525">
            <a:solidFill>
              <a:srgbClr val="000000"/>
            </a:solidFill>
            <a:prstDash val="lgDash"/>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89" name="Rectangle 42"/>
          <p:cNvSpPr>
            <a:spLocks noChangeArrowheads="1"/>
          </p:cNvSpPr>
          <p:nvPr/>
        </p:nvSpPr>
        <p:spPr bwMode="auto">
          <a:xfrm>
            <a:off x="1693333" y="4246047"/>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tLang="ru-RU"/>
          </a:p>
        </p:txBody>
      </p:sp>
      <p:sp>
        <p:nvSpPr>
          <p:cNvPr id="39990" name="Rectangle 47"/>
          <p:cNvSpPr>
            <a:spLocks noChangeArrowheads="1"/>
          </p:cNvSpPr>
          <p:nvPr/>
        </p:nvSpPr>
        <p:spPr bwMode="auto">
          <a:xfrm rot="5400000" flipV="1">
            <a:off x="1798109" y="4431784"/>
            <a:ext cx="622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ru-RU" altLang="ru-RU"/>
          </a:p>
        </p:txBody>
      </p:sp>
      <p:grpSp>
        <p:nvGrpSpPr>
          <p:cNvPr id="39991" name="Group 1022"/>
          <p:cNvGrpSpPr>
            <a:grpSpLocks noChangeAspect="1"/>
          </p:cNvGrpSpPr>
          <p:nvPr/>
        </p:nvGrpSpPr>
        <p:grpSpPr bwMode="auto">
          <a:xfrm>
            <a:off x="2785533" y="4330700"/>
            <a:ext cx="5638800" cy="342900"/>
            <a:chOff x="2874" y="7614"/>
            <a:chExt cx="6660" cy="540"/>
          </a:xfrm>
        </p:grpSpPr>
        <p:sp>
          <p:nvSpPr>
            <p:cNvPr id="39995" name="Rectangle 1023"/>
            <p:cNvSpPr>
              <a:spLocks noChangeAspect="1" noChangeArrowheads="1"/>
            </p:cNvSpPr>
            <p:nvPr/>
          </p:nvSpPr>
          <p:spPr bwMode="auto">
            <a:xfrm>
              <a:off x="2874" y="7614"/>
              <a:ext cx="6660" cy="5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9996" name="Oval 1024"/>
            <p:cNvSpPr>
              <a:spLocks noChangeAspect="1" noChangeArrowheads="1"/>
            </p:cNvSpPr>
            <p:nvPr/>
          </p:nvSpPr>
          <p:spPr bwMode="auto">
            <a:xfrm>
              <a:off x="30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997" name="Oval 1025"/>
            <p:cNvSpPr>
              <a:spLocks noChangeAspect="1" noChangeArrowheads="1"/>
            </p:cNvSpPr>
            <p:nvPr/>
          </p:nvSpPr>
          <p:spPr bwMode="auto">
            <a:xfrm>
              <a:off x="34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998" name="Oval 1026"/>
            <p:cNvSpPr>
              <a:spLocks noChangeAspect="1" noChangeArrowheads="1"/>
            </p:cNvSpPr>
            <p:nvPr/>
          </p:nvSpPr>
          <p:spPr bwMode="auto">
            <a:xfrm>
              <a:off x="409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999" name="Oval 1027"/>
            <p:cNvSpPr>
              <a:spLocks noChangeAspect="1" noChangeArrowheads="1"/>
            </p:cNvSpPr>
            <p:nvPr/>
          </p:nvSpPr>
          <p:spPr bwMode="auto">
            <a:xfrm>
              <a:off x="44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0" name="Oval 1028"/>
            <p:cNvSpPr>
              <a:spLocks noChangeAspect="1" noChangeArrowheads="1"/>
            </p:cNvSpPr>
            <p:nvPr/>
          </p:nvSpPr>
          <p:spPr bwMode="auto">
            <a:xfrm>
              <a:off x="514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1" name="Oval 1029"/>
            <p:cNvSpPr>
              <a:spLocks noChangeAspect="1" noChangeArrowheads="1"/>
            </p:cNvSpPr>
            <p:nvPr/>
          </p:nvSpPr>
          <p:spPr bwMode="auto">
            <a:xfrm>
              <a:off x="55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2" name="Oval 1030"/>
            <p:cNvSpPr>
              <a:spLocks noChangeAspect="1" noChangeArrowheads="1"/>
            </p:cNvSpPr>
            <p:nvPr/>
          </p:nvSpPr>
          <p:spPr bwMode="auto">
            <a:xfrm>
              <a:off x="62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3" name="Oval 1031"/>
            <p:cNvSpPr>
              <a:spLocks noChangeAspect="1" noChangeArrowheads="1"/>
            </p:cNvSpPr>
            <p:nvPr/>
          </p:nvSpPr>
          <p:spPr bwMode="auto">
            <a:xfrm>
              <a:off x="66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4" name="Oval 1032"/>
            <p:cNvSpPr>
              <a:spLocks noChangeAspect="1" noChangeArrowheads="1"/>
            </p:cNvSpPr>
            <p:nvPr/>
          </p:nvSpPr>
          <p:spPr bwMode="auto">
            <a:xfrm>
              <a:off x="72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5" name="Oval 1033"/>
            <p:cNvSpPr>
              <a:spLocks noChangeAspect="1" noChangeArrowheads="1"/>
            </p:cNvSpPr>
            <p:nvPr/>
          </p:nvSpPr>
          <p:spPr bwMode="auto">
            <a:xfrm>
              <a:off x="767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6" name="Oval 1034"/>
            <p:cNvSpPr>
              <a:spLocks noChangeAspect="1" noChangeArrowheads="1"/>
            </p:cNvSpPr>
            <p:nvPr/>
          </p:nvSpPr>
          <p:spPr bwMode="auto">
            <a:xfrm>
              <a:off x="84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7" name="Oval 1035"/>
            <p:cNvSpPr>
              <a:spLocks noChangeAspect="1" noChangeArrowheads="1"/>
            </p:cNvSpPr>
            <p:nvPr/>
          </p:nvSpPr>
          <p:spPr bwMode="auto">
            <a:xfrm>
              <a:off x="893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8" name="Oval 1036"/>
            <p:cNvSpPr>
              <a:spLocks noChangeAspect="1" noChangeArrowheads="1"/>
            </p:cNvSpPr>
            <p:nvPr/>
          </p:nvSpPr>
          <p:spPr bwMode="auto">
            <a:xfrm>
              <a:off x="290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09" name="Oval 1037"/>
            <p:cNvSpPr>
              <a:spLocks noChangeAspect="1" noChangeArrowheads="1"/>
            </p:cNvSpPr>
            <p:nvPr/>
          </p:nvSpPr>
          <p:spPr bwMode="auto">
            <a:xfrm>
              <a:off x="33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0" name="Oval 1038"/>
            <p:cNvSpPr>
              <a:spLocks noChangeAspect="1" noChangeArrowheads="1"/>
            </p:cNvSpPr>
            <p:nvPr/>
          </p:nvSpPr>
          <p:spPr bwMode="auto">
            <a:xfrm>
              <a:off x="39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1" name="Oval 1039"/>
            <p:cNvSpPr>
              <a:spLocks noChangeAspect="1" noChangeArrowheads="1"/>
            </p:cNvSpPr>
            <p:nvPr/>
          </p:nvSpPr>
          <p:spPr bwMode="auto">
            <a:xfrm>
              <a:off x="441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2" name="Oval 1040"/>
            <p:cNvSpPr>
              <a:spLocks noChangeAspect="1" noChangeArrowheads="1"/>
            </p:cNvSpPr>
            <p:nvPr/>
          </p:nvSpPr>
          <p:spPr bwMode="auto">
            <a:xfrm>
              <a:off x="50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3" name="Oval 1041"/>
            <p:cNvSpPr>
              <a:spLocks noChangeAspect="1" noChangeArrowheads="1"/>
            </p:cNvSpPr>
            <p:nvPr/>
          </p:nvSpPr>
          <p:spPr bwMode="auto">
            <a:xfrm>
              <a:off x="54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4" name="Oval 1042"/>
            <p:cNvSpPr>
              <a:spLocks noChangeAspect="1" noChangeArrowheads="1"/>
            </p:cNvSpPr>
            <p:nvPr/>
          </p:nvSpPr>
          <p:spPr bwMode="auto">
            <a:xfrm>
              <a:off x="60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5" name="Oval 1043"/>
            <p:cNvSpPr>
              <a:spLocks noChangeAspect="1" noChangeArrowheads="1"/>
            </p:cNvSpPr>
            <p:nvPr/>
          </p:nvSpPr>
          <p:spPr bwMode="auto">
            <a:xfrm>
              <a:off x="65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6" name="Oval 1044"/>
            <p:cNvSpPr>
              <a:spLocks noChangeAspect="1" noChangeArrowheads="1"/>
            </p:cNvSpPr>
            <p:nvPr/>
          </p:nvSpPr>
          <p:spPr bwMode="auto">
            <a:xfrm>
              <a:off x="71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7" name="Oval 1045"/>
            <p:cNvSpPr>
              <a:spLocks noChangeAspect="1" noChangeArrowheads="1"/>
            </p:cNvSpPr>
            <p:nvPr/>
          </p:nvSpPr>
          <p:spPr bwMode="auto">
            <a:xfrm>
              <a:off x="759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8" name="Oval 1046"/>
            <p:cNvSpPr>
              <a:spLocks noChangeAspect="1" noChangeArrowheads="1"/>
            </p:cNvSpPr>
            <p:nvPr/>
          </p:nvSpPr>
          <p:spPr bwMode="auto">
            <a:xfrm>
              <a:off x="83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19" name="Oval 1047"/>
            <p:cNvSpPr>
              <a:spLocks noChangeAspect="1" noChangeArrowheads="1"/>
            </p:cNvSpPr>
            <p:nvPr/>
          </p:nvSpPr>
          <p:spPr bwMode="auto">
            <a:xfrm>
              <a:off x="88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0" name="Oval 1048"/>
            <p:cNvSpPr>
              <a:spLocks noChangeAspect="1" noChangeArrowheads="1"/>
            </p:cNvSpPr>
            <p:nvPr/>
          </p:nvSpPr>
          <p:spPr bwMode="auto">
            <a:xfrm>
              <a:off x="37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1" name="Oval 1049"/>
            <p:cNvSpPr>
              <a:spLocks noChangeAspect="1" noChangeArrowheads="1"/>
            </p:cNvSpPr>
            <p:nvPr/>
          </p:nvSpPr>
          <p:spPr bwMode="auto">
            <a:xfrm>
              <a:off x="478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2" name="Oval 1050"/>
            <p:cNvSpPr>
              <a:spLocks noChangeAspect="1" noChangeArrowheads="1"/>
            </p:cNvSpPr>
            <p:nvPr/>
          </p:nvSpPr>
          <p:spPr bwMode="auto">
            <a:xfrm>
              <a:off x="585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3" name="Oval 1051"/>
            <p:cNvSpPr>
              <a:spLocks noChangeAspect="1" noChangeArrowheads="1"/>
            </p:cNvSpPr>
            <p:nvPr/>
          </p:nvSpPr>
          <p:spPr bwMode="auto">
            <a:xfrm>
              <a:off x="69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4" name="Oval 1052"/>
            <p:cNvSpPr>
              <a:spLocks noChangeAspect="1" noChangeArrowheads="1"/>
            </p:cNvSpPr>
            <p:nvPr/>
          </p:nvSpPr>
          <p:spPr bwMode="auto">
            <a:xfrm>
              <a:off x="797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40025" name="Oval 1053"/>
            <p:cNvSpPr>
              <a:spLocks noChangeAspect="1" noChangeArrowheads="1"/>
            </p:cNvSpPr>
            <p:nvPr/>
          </p:nvSpPr>
          <p:spPr bwMode="auto">
            <a:xfrm>
              <a:off x="9214" y="7794"/>
              <a:ext cx="180" cy="180"/>
            </a:xfrm>
            <a:prstGeom prst="ellipse">
              <a:avLst/>
            </a:prstGeom>
            <a:solidFill>
              <a:srgbClr val="000000"/>
            </a:solidFill>
            <a:ln w="9525">
              <a:solidFill>
                <a:srgbClr val="000000"/>
              </a:solidFill>
              <a:round/>
              <a:headEnd/>
              <a:tailEnd/>
            </a:ln>
          </p:spPr>
          <p:txBody>
            <a:bodyPr/>
            <a:lstStyle/>
            <a:p>
              <a:endParaRPr lang="ru-RU" altLang="ru-RU"/>
            </a:p>
          </p:txBody>
        </p:sp>
      </p:grpSp>
      <p:sp>
        <p:nvSpPr>
          <p:cNvPr id="39992" name="Line 1054"/>
          <p:cNvSpPr>
            <a:spLocks noChangeShapeType="1"/>
          </p:cNvSpPr>
          <p:nvPr/>
        </p:nvSpPr>
        <p:spPr bwMode="auto">
          <a:xfrm>
            <a:off x="2048933" y="4362450"/>
            <a:ext cx="0" cy="1296988"/>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9993" name="Line 1060"/>
          <p:cNvSpPr>
            <a:spLocks noChangeShapeType="1"/>
          </p:cNvSpPr>
          <p:nvPr/>
        </p:nvSpPr>
        <p:spPr bwMode="auto">
          <a:xfrm flipH="1">
            <a:off x="2048934" y="4341814"/>
            <a:ext cx="702733" cy="1587"/>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pic>
        <p:nvPicPr>
          <p:cNvPr id="39994" name="Picture 985" descr="fascam-8.jpg (9463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85200" y="4330700"/>
            <a:ext cx="2446867" cy="1303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Объект 1"/>
          <p:cNvGraphicFramePr>
            <a:graphicFrameLocks noChangeAspect="1"/>
          </p:cNvGraphicFramePr>
          <p:nvPr>
            <p:extLst>
              <p:ext uri="{D42A27DB-BD31-4B8C-83A1-F6EECF244321}">
                <p14:modId xmlns:p14="http://schemas.microsoft.com/office/powerpoint/2010/main" val="2345785131"/>
              </p:ext>
            </p:extLst>
          </p:nvPr>
        </p:nvGraphicFramePr>
        <p:xfrm>
          <a:off x="11207750" y="65088"/>
          <a:ext cx="773113" cy="536575"/>
        </p:xfrm>
        <a:graphic>
          <a:graphicData uri="http://schemas.openxmlformats.org/presentationml/2006/ole">
            <mc:AlternateContent xmlns:mc="http://schemas.openxmlformats.org/markup-compatibility/2006">
              <mc:Choice xmlns:v="urn:schemas-microsoft-com:vml" Requires="v">
                <p:oleObj spid="_x0000_s85008" name="Точечный рисунок" r:id="rId4" imgW="4266667" imgH="3486637" progId="PBrush">
                  <p:embed/>
                </p:oleObj>
              </mc:Choice>
              <mc:Fallback>
                <p:oleObj name="Точечный рисунок" r:id="rId4" imgW="4266667" imgH="3486637" progId="PBrush">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07750" y="6508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5" name="Rectangle 13"/>
          <p:cNvSpPr>
            <a:spLocks noChangeArrowheads="1"/>
          </p:cNvSpPr>
          <p:nvPr/>
        </p:nvSpPr>
        <p:spPr bwMode="auto">
          <a:xfrm>
            <a:off x="11414125" y="16589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19</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5393393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818147" y="1484784"/>
            <a:ext cx="10708106" cy="3477875"/>
          </a:xfrm>
          <a:prstGeom prst="rect">
            <a:avLst/>
          </a:prstGeom>
          <a:noFill/>
        </p:spPr>
        <p:txBody>
          <a:bodyPr wrap="square">
            <a:spAutoFit/>
          </a:bodyPr>
          <a:lstStyle/>
          <a:p>
            <a:r>
              <a:rPr lang="ru-RU" sz="2000" b="1" u="sng"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УЧЕБНЫЕ ВОПРОСЫ</a:t>
            </a:r>
            <a:r>
              <a:rPr lang="ru-RU" sz="2000" b="1"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a:p>
            <a:pPr eaLnBrk="1" hangingPunct="1">
              <a:defRPr/>
            </a:pPr>
            <a:endParaRPr lang="ru-RU" sz="2000" b="1" dirty="0">
              <a:latin typeface="Arial" panose="020B0604020202020204" pitchFamily="34" charset="0"/>
              <a:cs typeface="Arial" panose="020B0604020202020204" pitchFamily="34" charset="0"/>
            </a:endParaRPr>
          </a:p>
          <a:p>
            <a:pPr indent="355600" algn="just">
              <a:buFontTx/>
              <a:buAutoNum type="arabicPeriod"/>
              <a:defRPr/>
            </a:pPr>
            <a:r>
              <a:rPr lang="ru-RU" sz="2000" b="1" dirty="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  Инженерные </a:t>
            </a:r>
            <a:r>
              <a:rPr lang="ru-RU" sz="2000" b="1" dirty="0">
                <a:latin typeface="Arial" panose="020B0604020202020204" pitchFamily="34" charset="0"/>
                <a:cs typeface="Arial" panose="020B0604020202020204" pitchFamily="34" charset="0"/>
              </a:rPr>
              <a:t>заграждения иностранных армий, их основные характеристики. Системы дистанционного минирования</a:t>
            </a:r>
            <a:r>
              <a:rPr lang="ru-RU" sz="2000" b="1" dirty="0" smtClean="0">
                <a:latin typeface="Arial" panose="020B0604020202020204" pitchFamily="34" charset="0"/>
                <a:cs typeface="Arial" panose="020B0604020202020204" pitchFamily="34" charset="0"/>
              </a:rPr>
              <a:t>.</a:t>
            </a:r>
            <a:endParaRPr lang="ru-RU" sz="2000" b="1" dirty="0">
              <a:latin typeface="Arial" panose="020B0604020202020204" pitchFamily="34" charset="0"/>
              <a:cs typeface="Arial" panose="020B0604020202020204" pitchFamily="34" charset="0"/>
            </a:endParaRPr>
          </a:p>
          <a:p>
            <a:pPr algn="just" eaLnBrk="1" hangingPunct="1">
              <a:defRPr/>
            </a:pPr>
            <a:endParaRPr lang="ru-RU" sz="2000" b="1" dirty="0">
              <a:latin typeface="Arial" panose="020B0604020202020204" pitchFamily="34" charset="0"/>
              <a:cs typeface="Arial" panose="020B0604020202020204" pitchFamily="34" charset="0"/>
            </a:endParaRPr>
          </a:p>
          <a:p>
            <a:pPr algn="just">
              <a:tabLst>
                <a:tab pos="361950" algn="l"/>
                <a:tab pos="447675" algn="l"/>
              </a:tabLst>
            </a:pPr>
            <a:r>
              <a:rPr lang="ru-RU" sz="2000" b="1" dirty="0" smtClean="0">
                <a:latin typeface="Arial" panose="020B0604020202020204" pitchFamily="34" charset="0"/>
                <a:cs typeface="Arial" panose="020B0604020202020204" pitchFamily="34" charset="0"/>
              </a:rPr>
              <a:t>2. Способы  преодоления заграждений мотострелковыми (танковыми) подразделениями. Способы преодоление проходов в минных полях.</a:t>
            </a:r>
            <a:endParaRPr lang="ru-RU" sz="2000" b="1" dirty="0">
              <a:latin typeface="Arial" panose="020B0604020202020204" pitchFamily="34" charset="0"/>
              <a:cs typeface="Arial" panose="020B0604020202020204" pitchFamily="34" charset="0"/>
            </a:endParaRPr>
          </a:p>
          <a:p>
            <a:pPr algn="just" eaLnBrk="1" hangingPunct="1">
              <a:defRPr/>
            </a:pPr>
            <a:endParaRPr lang="ru-RU" sz="2000" b="1" dirty="0">
              <a:latin typeface="Arial" panose="020B0604020202020204" pitchFamily="34" charset="0"/>
              <a:cs typeface="Arial" panose="020B0604020202020204" pitchFamily="34" charset="0"/>
            </a:endParaRPr>
          </a:p>
          <a:p>
            <a:pPr algn="just">
              <a:defRPr/>
            </a:pPr>
            <a:r>
              <a:rPr lang="ru-RU" sz="2000" b="1" dirty="0">
                <a:latin typeface="Arial" panose="020B0604020202020204" pitchFamily="34" charset="0"/>
                <a:cs typeface="Arial" panose="020B0604020202020204" pitchFamily="34" charset="0"/>
              </a:rPr>
              <a:t> </a:t>
            </a:r>
            <a:r>
              <a:rPr lang="ru-RU" sz="2000" b="1" dirty="0" smtClean="0">
                <a:latin typeface="Arial" panose="020B0604020202020204" pitchFamily="34" charset="0"/>
                <a:cs typeface="Arial" panose="020B0604020202020204" pitchFamily="34" charset="0"/>
              </a:rPr>
              <a:t>3.  Преодоление </a:t>
            </a:r>
            <a:r>
              <a:rPr lang="ru-RU" sz="2000" b="1" dirty="0">
                <a:latin typeface="Arial" panose="020B0604020202020204" pitchFamily="34" charset="0"/>
                <a:cs typeface="Arial" panose="020B0604020202020204" pitchFamily="34" charset="0"/>
              </a:rPr>
              <a:t>минных полей, установленных средствами дистанционного минирования.</a:t>
            </a:r>
          </a:p>
          <a:p>
            <a:pPr algn="just" eaLnBrk="1" hangingPunct="1">
              <a:defRPr/>
            </a:pPr>
            <a:endParaRPr lang="ru-RU" sz="2000" b="1" dirty="0">
              <a:latin typeface="Arial" panose="020B0604020202020204" pitchFamily="34" charset="0"/>
              <a:cs typeface="Arial" panose="020B060402020202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2019082574"/>
              </p:ext>
            </p:extLst>
          </p:nvPr>
        </p:nvGraphicFramePr>
        <p:xfrm>
          <a:off x="11255375" y="98425"/>
          <a:ext cx="773113" cy="536575"/>
        </p:xfrm>
        <a:graphic>
          <a:graphicData uri="http://schemas.openxmlformats.org/presentationml/2006/ole">
            <mc:AlternateContent xmlns:mc="http://schemas.openxmlformats.org/markup-compatibility/2006">
              <mc:Choice xmlns:v="urn:schemas-microsoft-com:vml" Requires="v">
                <p:oleObj spid="_x0000_s1049"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5375"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42700"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2</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47670553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Прямоугольник 1"/>
          <p:cNvSpPr>
            <a:spLocks noChangeArrowheads="1"/>
          </p:cNvSpPr>
          <p:nvPr/>
        </p:nvSpPr>
        <p:spPr bwMode="auto">
          <a:xfrm>
            <a:off x="239184" y="260351"/>
            <a:ext cx="11521016"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2400" dirty="0">
                <a:solidFill>
                  <a:srgbClr val="FF0000"/>
                </a:solidFill>
                <a:ea typeface="Times New Roman" pitchFamily="18" charset="0"/>
                <a:cs typeface="Arial" charset="0"/>
              </a:rPr>
              <a:t>        </a:t>
            </a:r>
            <a:r>
              <a:rPr lang="ru-RU" altLang="ru-RU" sz="2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Наземная система минирования М139 «</a:t>
            </a:r>
            <a:r>
              <a:rPr lang="ru-RU" altLang="ru-RU" sz="2400" b="1" dirty="0" err="1">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Волкэно</a:t>
            </a:r>
            <a:r>
              <a:rPr lang="ru-RU" altLang="ru-RU" sz="24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a:t>
            </a:r>
            <a:endParaRPr lang="ru-RU" altLang="ru-RU" sz="24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
        <p:nvSpPr>
          <p:cNvPr id="38915" name="Прямоугольник 2"/>
          <p:cNvSpPr>
            <a:spLocks noChangeArrowheads="1"/>
          </p:cNvSpPr>
          <p:nvPr/>
        </p:nvSpPr>
        <p:spPr bwMode="auto">
          <a:xfrm>
            <a:off x="199569" y="1283940"/>
            <a:ext cx="1182793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55600" algn="just"/>
            <a:r>
              <a:rPr lang="ru-RU" altLang="ru-RU" sz="2200" dirty="0">
                <a:latin typeface="Arial" pitchFamily="34" charset="0"/>
                <a:ea typeface="Times New Roman" pitchFamily="18" charset="0"/>
                <a:cs typeface="Arial" pitchFamily="34" charset="0"/>
              </a:rPr>
              <a:t>Предназначается для скоростной установки крупных (тактических) МП.</a:t>
            </a:r>
          </a:p>
          <a:p>
            <a:pPr algn="just"/>
            <a:r>
              <a:rPr lang="ru-RU" altLang="ru-RU" sz="2200" dirty="0">
                <a:latin typeface="Arial" pitchFamily="34" charset="0"/>
                <a:ea typeface="Times New Roman" pitchFamily="18" charset="0"/>
                <a:cs typeface="Arial" pitchFamily="34" charset="0"/>
              </a:rPr>
              <a:t>Один боекомплект позволяет выставить четыре модуля МП. В одном модуле будет насчитываться 200 ПТМ и 40 ППМ (кассеты М87) или только 240 ПТМ (кассеты М87А1).</a:t>
            </a:r>
          </a:p>
        </p:txBody>
      </p:sp>
      <p:sp>
        <p:nvSpPr>
          <p:cNvPr id="38916" name="Line 785"/>
          <p:cNvSpPr>
            <a:spLocks noChangeShapeType="1"/>
          </p:cNvSpPr>
          <p:nvPr/>
        </p:nvSpPr>
        <p:spPr bwMode="auto">
          <a:xfrm>
            <a:off x="8722785" y="5592763"/>
            <a:ext cx="1875367" cy="0"/>
          </a:xfrm>
          <a:prstGeom prst="line">
            <a:avLst/>
          </a:prstGeom>
          <a:noFill/>
          <a:ln w="1270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917" name="Line 786"/>
          <p:cNvSpPr>
            <a:spLocks noChangeShapeType="1"/>
          </p:cNvSpPr>
          <p:nvPr/>
        </p:nvSpPr>
        <p:spPr bwMode="auto">
          <a:xfrm flipH="1" flipV="1">
            <a:off x="857251" y="5592763"/>
            <a:ext cx="1725083"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ru-RU"/>
          </a:p>
        </p:txBody>
      </p:sp>
      <p:pic>
        <p:nvPicPr>
          <p:cNvPr id="38918" name="Picture 796" descr="VOLCAN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09885" y="3679825"/>
            <a:ext cx="1833033"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Text Box 684"/>
          <p:cNvSpPr txBox="1">
            <a:spLocks noChangeAspect="1" noChangeArrowheads="1"/>
          </p:cNvSpPr>
          <p:nvPr/>
        </p:nvSpPr>
        <p:spPr bwMode="auto">
          <a:xfrm>
            <a:off x="156634" y="3990975"/>
            <a:ext cx="632884"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120 м</a:t>
            </a:r>
            <a:endParaRPr lang="ru-RU" altLang="ru-RU" sz="1800">
              <a:solidFill>
                <a:schemeClr val="tx1"/>
              </a:solidFill>
              <a:latin typeface="Arial" charset="0"/>
            </a:endParaRPr>
          </a:p>
        </p:txBody>
      </p:sp>
      <p:sp>
        <p:nvSpPr>
          <p:cNvPr id="38920" name="Text Box 685"/>
          <p:cNvSpPr txBox="1">
            <a:spLocks noChangeAspect="1" noChangeArrowheads="1"/>
          </p:cNvSpPr>
          <p:nvPr/>
        </p:nvSpPr>
        <p:spPr bwMode="auto">
          <a:xfrm>
            <a:off x="3558117" y="3938589"/>
            <a:ext cx="472016"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dirty="0">
                <a:solidFill>
                  <a:schemeClr val="tx1"/>
                </a:solidFill>
                <a:latin typeface="Times New Roman" pitchFamily="18" charset="0"/>
                <a:cs typeface="Times New Roman" pitchFamily="18" charset="0"/>
              </a:rPr>
              <a:t>50 м</a:t>
            </a:r>
            <a:endParaRPr lang="ru-RU" altLang="ru-RU" sz="1800" dirty="0">
              <a:solidFill>
                <a:schemeClr val="tx1"/>
              </a:solidFill>
              <a:latin typeface="Arial" charset="0"/>
            </a:endParaRPr>
          </a:p>
        </p:txBody>
      </p:sp>
      <p:grpSp>
        <p:nvGrpSpPr>
          <p:cNvPr id="38921" name="Group 687"/>
          <p:cNvGrpSpPr>
            <a:grpSpLocks noChangeAspect="1"/>
          </p:cNvGrpSpPr>
          <p:nvPr/>
        </p:nvGrpSpPr>
        <p:grpSpPr bwMode="auto">
          <a:xfrm>
            <a:off x="715434" y="4637089"/>
            <a:ext cx="9717617" cy="592137"/>
            <a:chOff x="2874" y="7614"/>
            <a:chExt cx="6660" cy="540"/>
          </a:xfrm>
        </p:grpSpPr>
        <p:sp>
          <p:nvSpPr>
            <p:cNvPr id="38995" name="Rectangle 688"/>
            <p:cNvSpPr>
              <a:spLocks noChangeAspect="1" noChangeArrowheads="1"/>
            </p:cNvSpPr>
            <p:nvPr/>
          </p:nvSpPr>
          <p:spPr bwMode="auto">
            <a:xfrm>
              <a:off x="2874" y="7614"/>
              <a:ext cx="6660" cy="5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96" name="Oval 689"/>
            <p:cNvSpPr>
              <a:spLocks noChangeAspect="1" noChangeArrowheads="1"/>
            </p:cNvSpPr>
            <p:nvPr/>
          </p:nvSpPr>
          <p:spPr bwMode="auto">
            <a:xfrm>
              <a:off x="30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97" name="Oval 690"/>
            <p:cNvSpPr>
              <a:spLocks noChangeAspect="1" noChangeArrowheads="1"/>
            </p:cNvSpPr>
            <p:nvPr/>
          </p:nvSpPr>
          <p:spPr bwMode="auto">
            <a:xfrm>
              <a:off x="34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98" name="Oval 691"/>
            <p:cNvSpPr>
              <a:spLocks noChangeAspect="1" noChangeArrowheads="1"/>
            </p:cNvSpPr>
            <p:nvPr/>
          </p:nvSpPr>
          <p:spPr bwMode="auto">
            <a:xfrm>
              <a:off x="409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99" name="Oval 692"/>
            <p:cNvSpPr>
              <a:spLocks noChangeAspect="1" noChangeArrowheads="1"/>
            </p:cNvSpPr>
            <p:nvPr/>
          </p:nvSpPr>
          <p:spPr bwMode="auto">
            <a:xfrm>
              <a:off x="44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0" name="Oval 693"/>
            <p:cNvSpPr>
              <a:spLocks noChangeAspect="1" noChangeArrowheads="1"/>
            </p:cNvSpPr>
            <p:nvPr/>
          </p:nvSpPr>
          <p:spPr bwMode="auto">
            <a:xfrm>
              <a:off x="514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1" name="Oval 694"/>
            <p:cNvSpPr>
              <a:spLocks noChangeAspect="1" noChangeArrowheads="1"/>
            </p:cNvSpPr>
            <p:nvPr/>
          </p:nvSpPr>
          <p:spPr bwMode="auto">
            <a:xfrm>
              <a:off x="55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2" name="Oval 695"/>
            <p:cNvSpPr>
              <a:spLocks noChangeAspect="1" noChangeArrowheads="1"/>
            </p:cNvSpPr>
            <p:nvPr/>
          </p:nvSpPr>
          <p:spPr bwMode="auto">
            <a:xfrm>
              <a:off x="62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3" name="Oval 696"/>
            <p:cNvSpPr>
              <a:spLocks noChangeAspect="1" noChangeArrowheads="1"/>
            </p:cNvSpPr>
            <p:nvPr/>
          </p:nvSpPr>
          <p:spPr bwMode="auto">
            <a:xfrm>
              <a:off x="66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4" name="Oval 697"/>
            <p:cNvSpPr>
              <a:spLocks noChangeAspect="1" noChangeArrowheads="1"/>
            </p:cNvSpPr>
            <p:nvPr/>
          </p:nvSpPr>
          <p:spPr bwMode="auto">
            <a:xfrm>
              <a:off x="72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5" name="Oval 698"/>
            <p:cNvSpPr>
              <a:spLocks noChangeAspect="1" noChangeArrowheads="1"/>
            </p:cNvSpPr>
            <p:nvPr/>
          </p:nvSpPr>
          <p:spPr bwMode="auto">
            <a:xfrm>
              <a:off x="767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6" name="Oval 699"/>
            <p:cNvSpPr>
              <a:spLocks noChangeAspect="1" noChangeArrowheads="1"/>
            </p:cNvSpPr>
            <p:nvPr/>
          </p:nvSpPr>
          <p:spPr bwMode="auto">
            <a:xfrm>
              <a:off x="84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7" name="Oval 700"/>
            <p:cNvSpPr>
              <a:spLocks noChangeAspect="1" noChangeArrowheads="1"/>
            </p:cNvSpPr>
            <p:nvPr/>
          </p:nvSpPr>
          <p:spPr bwMode="auto">
            <a:xfrm>
              <a:off x="893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8" name="Oval 701"/>
            <p:cNvSpPr>
              <a:spLocks noChangeAspect="1" noChangeArrowheads="1"/>
            </p:cNvSpPr>
            <p:nvPr/>
          </p:nvSpPr>
          <p:spPr bwMode="auto">
            <a:xfrm>
              <a:off x="290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09" name="Oval 702"/>
            <p:cNvSpPr>
              <a:spLocks noChangeAspect="1" noChangeArrowheads="1"/>
            </p:cNvSpPr>
            <p:nvPr/>
          </p:nvSpPr>
          <p:spPr bwMode="auto">
            <a:xfrm>
              <a:off x="33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0" name="Oval 703"/>
            <p:cNvSpPr>
              <a:spLocks noChangeAspect="1" noChangeArrowheads="1"/>
            </p:cNvSpPr>
            <p:nvPr/>
          </p:nvSpPr>
          <p:spPr bwMode="auto">
            <a:xfrm>
              <a:off x="39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1" name="Oval 704"/>
            <p:cNvSpPr>
              <a:spLocks noChangeAspect="1" noChangeArrowheads="1"/>
            </p:cNvSpPr>
            <p:nvPr/>
          </p:nvSpPr>
          <p:spPr bwMode="auto">
            <a:xfrm>
              <a:off x="441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2" name="Oval 705"/>
            <p:cNvSpPr>
              <a:spLocks noChangeAspect="1" noChangeArrowheads="1"/>
            </p:cNvSpPr>
            <p:nvPr/>
          </p:nvSpPr>
          <p:spPr bwMode="auto">
            <a:xfrm>
              <a:off x="50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3" name="Oval 706"/>
            <p:cNvSpPr>
              <a:spLocks noChangeAspect="1" noChangeArrowheads="1"/>
            </p:cNvSpPr>
            <p:nvPr/>
          </p:nvSpPr>
          <p:spPr bwMode="auto">
            <a:xfrm>
              <a:off x="54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4" name="Oval 707"/>
            <p:cNvSpPr>
              <a:spLocks noChangeAspect="1" noChangeArrowheads="1"/>
            </p:cNvSpPr>
            <p:nvPr/>
          </p:nvSpPr>
          <p:spPr bwMode="auto">
            <a:xfrm>
              <a:off x="60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5" name="Oval 708"/>
            <p:cNvSpPr>
              <a:spLocks noChangeAspect="1" noChangeArrowheads="1"/>
            </p:cNvSpPr>
            <p:nvPr/>
          </p:nvSpPr>
          <p:spPr bwMode="auto">
            <a:xfrm>
              <a:off x="65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6" name="Oval 709"/>
            <p:cNvSpPr>
              <a:spLocks noChangeAspect="1" noChangeArrowheads="1"/>
            </p:cNvSpPr>
            <p:nvPr/>
          </p:nvSpPr>
          <p:spPr bwMode="auto">
            <a:xfrm>
              <a:off x="71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7" name="Oval 710"/>
            <p:cNvSpPr>
              <a:spLocks noChangeAspect="1" noChangeArrowheads="1"/>
            </p:cNvSpPr>
            <p:nvPr/>
          </p:nvSpPr>
          <p:spPr bwMode="auto">
            <a:xfrm>
              <a:off x="759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8" name="Oval 711"/>
            <p:cNvSpPr>
              <a:spLocks noChangeAspect="1" noChangeArrowheads="1"/>
            </p:cNvSpPr>
            <p:nvPr/>
          </p:nvSpPr>
          <p:spPr bwMode="auto">
            <a:xfrm>
              <a:off x="83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19" name="Oval 712"/>
            <p:cNvSpPr>
              <a:spLocks noChangeAspect="1" noChangeArrowheads="1"/>
            </p:cNvSpPr>
            <p:nvPr/>
          </p:nvSpPr>
          <p:spPr bwMode="auto">
            <a:xfrm>
              <a:off x="88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0" name="Oval 713"/>
            <p:cNvSpPr>
              <a:spLocks noChangeAspect="1" noChangeArrowheads="1"/>
            </p:cNvSpPr>
            <p:nvPr/>
          </p:nvSpPr>
          <p:spPr bwMode="auto">
            <a:xfrm>
              <a:off x="37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1" name="Oval 714"/>
            <p:cNvSpPr>
              <a:spLocks noChangeAspect="1" noChangeArrowheads="1"/>
            </p:cNvSpPr>
            <p:nvPr/>
          </p:nvSpPr>
          <p:spPr bwMode="auto">
            <a:xfrm>
              <a:off x="478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2" name="Oval 715"/>
            <p:cNvSpPr>
              <a:spLocks noChangeAspect="1" noChangeArrowheads="1"/>
            </p:cNvSpPr>
            <p:nvPr/>
          </p:nvSpPr>
          <p:spPr bwMode="auto">
            <a:xfrm>
              <a:off x="585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3" name="Oval 716"/>
            <p:cNvSpPr>
              <a:spLocks noChangeAspect="1" noChangeArrowheads="1"/>
            </p:cNvSpPr>
            <p:nvPr/>
          </p:nvSpPr>
          <p:spPr bwMode="auto">
            <a:xfrm>
              <a:off x="69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4" name="Oval 717"/>
            <p:cNvSpPr>
              <a:spLocks noChangeAspect="1" noChangeArrowheads="1"/>
            </p:cNvSpPr>
            <p:nvPr/>
          </p:nvSpPr>
          <p:spPr bwMode="auto">
            <a:xfrm>
              <a:off x="797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9025" name="Oval 718"/>
            <p:cNvSpPr>
              <a:spLocks noChangeAspect="1" noChangeArrowheads="1"/>
            </p:cNvSpPr>
            <p:nvPr/>
          </p:nvSpPr>
          <p:spPr bwMode="auto">
            <a:xfrm>
              <a:off x="9214" y="7794"/>
              <a:ext cx="180" cy="180"/>
            </a:xfrm>
            <a:prstGeom prst="ellipse">
              <a:avLst/>
            </a:prstGeom>
            <a:solidFill>
              <a:srgbClr val="000000"/>
            </a:solidFill>
            <a:ln w="9525">
              <a:solidFill>
                <a:srgbClr val="000000"/>
              </a:solidFill>
              <a:round/>
              <a:headEnd/>
              <a:tailEnd/>
            </a:ln>
          </p:spPr>
          <p:txBody>
            <a:bodyPr/>
            <a:lstStyle/>
            <a:p>
              <a:endParaRPr lang="ru-RU" altLang="ru-RU"/>
            </a:p>
          </p:txBody>
        </p:sp>
      </p:grpSp>
      <p:grpSp>
        <p:nvGrpSpPr>
          <p:cNvPr id="38922" name="Group 751"/>
          <p:cNvGrpSpPr>
            <a:grpSpLocks noChangeAspect="1"/>
          </p:cNvGrpSpPr>
          <p:nvPr/>
        </p:nvGrpSpPr>
        <p:grpSpPr bwMode="auto">
          <a:xfrm>
            <a:off x="9800167" y="3656014"/>
            <a:ext cx="285751" cy="427037"/>
            <a:chOff x="5634" y="9954"/>
            <a:chExt cx="180" cy="360"/>
          </a:xfrm>
        </p:grpSpPr>
        <p:sp>
          <p:nvSpPr>
            <p:cNvPr id="38993" name="AutoShape 752"/>
            <p:cNvSpPr>
              <a:spLocks noChangeAspect="1" noChangeArrowheads="1"/>
            </p:cNvSpPr>
            <p:nvPr/>
          </p:nvSpPr>
          <p:spPr bwMode="auto">
            <a:xfrm rot="5400000">
              <a:off x="5634" y="9954"/>
              <a:ext cx="180" cy="180"/>
            </a:xfrm>
            <a:prstGeom prst="triangle">
              <a:avLst>
                <a:gd name="adj" fmla="val 50000"/>
              </a:avLst>
            </a:prstGeom>
            <a:solidFill>
              <a:srgbClr val="000000"/>
            </a:solidFill>
            <a:ln w="19050">
              <a:solidFill>
                <a:srgbClr val="000000"/>
              </a:solidFill>
              <a:miter lim="800000"/>
              <a:headEnd/>
              <a:tailEnd/>
            </a:ln>
          </p:spPr>
          <p:txBody>
            <a:bodyPr/>
            <a:lstStyle/>
            <a:p>
              <a:endParaRPr lang="ru-RU" altLang="ru-RU"/>
            </a:p>
          </p:txBody>
        </p:sp>
        <p:sp>
          <p:nvSpPr>
            <p:cNvPr id="38994" name="Line 753"/>
            <p:cNvSpPr>
              <a:spLocks noChangeShapeType="1"/>
            </p:cNvSpPr>
            <p:nvPr/>
          </p:nvSpPr>
          <p:spPr bwMode="auto">
            <a:xfrm>
              <a:off x="5634" y="995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23" name="Group 754"/>
          <p:cNvGrpSpPr>
            <a:grpSpLocks noChangeAspect="1"/>
          </p:cNvGrpSpPr>
          <p:nvPr/>
        </p:nvGrpSpPr>
        <p:grpSpPr bwMode="auto">
          <a:xfrm>
            <a:off x="1936751" y="3690938"/>
            <a:ext cx="289983" cy="433387"/>
            <a:chOff x="5634" y="9954"/>
            <a:chExt cx="180" cy="360"/>
          </a:xfrm>
        </p:grpSpPr>
        <p:sp>
          <p:nvSpPr>
            <p:cNvPr id="38991" name="AutoShape 755"/>
            <p:cNvSpPr>
              <a:spLocks noChangeAspect="1" noChangeArrowheads="1"/>
            </p:cNvSpPr>
            <p:nvPr/>
          </p:nvSpPr>
          <p:spPr bwMode="auto">
            <a:xfrm rot="5400000">
              <a:off x="5634" y="9954"/>
              <a:ext cx="180" cy="180"/>
            </a:xfrm>
            <a:prstGeom prst="triangle">
              <a:avLst>
                <a:gd name="adj" fmla="val 50000"/>
              </a:avLst>
            </a:prstGeom>
            <a:solidFill>
              <a:srgbClr val="000000"/>
            </a:solidFill>
            <a:ln w="19050">
              <a:solidFill>
                <a:srgbClr val="000000"/>
              </a:solidFill>
              <a:miter lim="800000"/>
              <a:headEnd/>
              <a:tailEnd/>
            </a:ln>
          </p:spPr>
          <p:txBody>
            <a:bodyPr/>
            <a:lstStyle/>
            <a:p>
              <a:endParaRPr lang="ru-RU" altLang="ru-RU"/>
            </a:p>
          </p:txBody>
        </p:sp>
        <p:sp>
          <p:nvSpPr>
            <p:cNvPr id="38992" name="Line 756"/>
            <p:cNvSpPr>
              <a:spLocks noChangeShapeType="1"/>
            </p:cNvSpPr>
            <p:nvPr/>
          </p:nvSpPr>
          <p:spPr bwMode="auto">
            <a:xfrm>
              <a:off x="5634" y="995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24" name="Line 757"/>
          <p:cNvSpPr>
            <a:spLocks noChangeShapeType="1"/>
          </p:cNvSpPr>
          <p:nvPr/>
        </p:nvSpPr>
        <p:spPr bwMode="auto">
          <a:xfrm flipV="1">
            <a:off x="1195917" y="4144963"/>
            <a:ext cx="8890000" cy="1587"/>
          </a:xfrm>
          <a:prstGeom prst="line">
            <a:avLst/>
          </a:prstGeom>
          <a:noFill/>
          <a:ln w="19050">
            <a:solidFill>
              <a:srgbClr val="000000"/>
            </a:solidFill>
            <a:prstDash val="lgDash"/>
            <a:round/>
            <a:headEnd/>
            <a:tailEnd/>
          </a:ln>
          <a:extLst>
            <a:ext uri="{909E8E84-426E-40DD-AFC4-6F175D3DCCD1}">
              <a14:hiddenFill xmlns:a14="http://schemas.microsoft.com/office/drawing/2010/main">
                <a:noFill/>
              </a14:hiddenFill>
            </a:ext>
          </a:extLst>
        </p:spPr>
        <p:txBody>
          <a:bodyPr/>
          <a:lstStyle/>
          <a:p>
            <a:endParaRPr lang="ru-RU"/>
          </a:p>
        </p:txBody>
      </p:sp>
      <p:grpSp>
        <p:nvGrpSpPr>
          <p:cNvPr id="38925" name="Group 758"/>
          <p:cNvGrpSpPr>
            <a:grpSpLocks noChangeAspect="1"/>
          </p:cNvGrpSpPr>
          <p:nvPr/>
        </p:nvGrpSpPr>
        <p:grpSpPr bwMode="auto">
          <a:xfrm>
            <a:off x="728133" y="3721101"/>
            <a:ext cx="543984" cy="403225"/>
            <a:chOff x="3004" y="10493"/>
            <a:chExt cx="367" cy="361"/>
          </a:xfrm>
        </p:grpSpPr>
        <p:sp>
          <p:nvSpPr>
            <p:cNvPr id="38985" name="Rectangle 759"/>
            <p:cNvSpPr>
              <a:spLocks noChangeAspect="1" noChangeArrowheads="1"/>
            </p:cNvSpPr>
            <p:nvPr/>
          </p:nvSpPr>
          <p:spPr bwMode="auto">
            <a:xfrm>
              <a:off x="3004" y="10494"/>
              <a:ext cx="357" cy="1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86" name="Line 760"/>
            <p:cNvSpPr>
              <a:spLocks noChangeShapeType="1"/>
            </p:cNvSpPr>
            <p:nvPr/>
          </p:nvSpPr>
          <p:spPr bwMode="auto">
            <a:xfrm>
              <a:off x="3004" y="10674"/>
              <a:ext cx="0"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7" name="Line 761"/>
            <p:cNvSpPr>
              <a:spLocks noChangeShapeType="1"/>
            </p:cNvSpPr>
            <p:nvPr/>
          </p:nvSpPr>
          <p:spPr bwMode="auto">
            <a:xfrm>
              <a:off x="3361" y="10674"/>
              <a:ext cx="0"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8" name="AutoShape 762"/>
            <p:cNvSpPr>
              <a:spLocks noChangeAspect="1" noChangeArrowheads="1"/>
            </p:cNvSpPr>
            <p:nvPr/>
          </p:nvSpPr>
          <p:spPr bwMode="auto">
            <a:xfrm>
              <a:off x="3014" y="10493"/>
              <a:ext cx="280" cy="180"/>
            </a:xfrm>
            <a:prstGeom prst="diamond">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89" name="Line 763"/>
            <p:cNvSpPr>
              <a:spLocks noChangeShapeType="1"/>
            </p:cNvSpPr>
            <p:nvPr/>
          </p:nvSpPr>
          <p:spPr bwMode="auto">
            <a:xfrm rot="-1800000">
              <a:off x="3246" y="10575"/>
              <a:ext cx="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90" name="Line 764"/>
            <p:cNvSpPr>
              <a:spLocks noChangeShapeType="1"/>
            </p:cNvSpPr>
            <p:nvPr/>
          </p:nvSpPr>
          <p:spPr bwMode="auto">
            <a:xfrm rot="1800000" flipH="1">
              <a:off x="3246" y="10590"/>
              <a:ext cx="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26" name="Group 765"/>
          <p:cNvGrpSpPr>
            <a:grpSpLocks noChangeAspect="1"/>
          </p:cNvGrpSpPr>
          <p:nvPr/>
        </p:nvGrpSpPr>
        <p:grpSpPr bwMode="auto">
          <a:xfrm>
            <a:off x="10202333" y="3732213"/>
            <a:ext cx="518584" cy="381000"/>
            <a:chOff x="3004" y="10493"/>
            <a:chExt cx="367" cy="361"/>
          </a:xfrm>
        </p:grpSpPr>
        <p:sp>
          <p:nvSpPr>
            <p:cNvPr id="38979" name="Rectangle 766"/>
            <p:cNvSpPr>
              <a:spLocks noChangeAspect="1" noChangeArrowheads="1"/>
            </p:cNvSpPr>
            <p:nvPr/>
          </p:nvSpPr>
          <p:spPr bwMode="auto">
            <a:xfrm>
              <a:off x="3004" y="10494"/>
              <a:ext cx="357" cy="180"/>
            </a:xfrm>
            <a:prstGeom prst="rect">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80" name="Line 767"/>
            <p:cNvSpPr>
              <a:spLocks noChangeShapeType="1"/>
            </p:cNvSpPr>
            <p:nvPr/>
          </p:nvSpPr>
          <p:spPr bwMode="auto">
            <a:xfrm>
              <a:off x="3004" y="10674"/>
              <a:ext cx="0"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1" name="Line 768"/>
            <p:cNvSpPr>
              <a:spLocks noChangeShapeType="1"/>
            </p:cNvSpPr>
            <p:nvPr/>
          </p:nvSpPr>
          <p:spPr bwMode="auto">
            <a:xfrm>
              <a:off x="3361" y="10674"/>
              <a:ext cx="0" cy="18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2" name="AutoShape 769"/>
            <p:cNvSpPr>
              <a:spLocks noChangeAspect="1" noChangeArrowheads="1"/>
            </p:cNvSpPr>
            <p:nvPr/>
          </p:nvSpPr>
          <p:spPr bwMode="auto">
            <a:xfrm>
              <a:off x="3014" y="10493"/>
              <a:ext cx="280" cy="180"/>
            </a:xfrm>
            <a:prstGeom prst="diamond">
              <a:avLst/>
            </a:prstGeom>
            <a:noFill/>
            <a:ln w="1270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83" name="Line 770"/>
            <p:cNvSpPr>
              <a:spLocks noChangeShapeType="1"/>
            </p:cNvSpPr>
            <p:nvPr/>
          </p:nvSpPr>
          <p:spPr bwMode="auto">
            <a:xfrm rot="-1800000">
              <a:off x="3246" y="10575"/>
              <a:ext cx="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84" name="Line 771"/>
            <p:cNvSpPr>
              <a:spLocks noChangeShapeType="1"/>
            </p:cNvSpPr>
            <p:nvPr/>
          </p:nvSpPr>
          <p:spPr bwMode="auto">
            <a:xfrm rot="1800000" flipH="1">
              <a:off x="3246" y="10590"/>
              <a:ext cx="125"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27" name="Group 772"/>
          <p:cNvGrpSpPr>
            <a:grpSpLocks noChangeAspect="1"/>
          </p:cNvGrpSpPr>
          <p:nvPr/>
        </p:nvGrpSpPr>
        <p:grpSpPr bwMode="auto">
          <a:xfrm rot="5400000" flipH="1">
            <a:off x="11071755" y="4897438"/>
            <a:ext cx="441325" cy="266700"/>
            <a:chOff x="6344" y="10614"/>
            <a:chExt cx="672" cy="306"/>
          </a:xfrm>
        </p:grpSpPr>
        <p:sp>
          <p:nvSpPr>
            <p:cNvPr id="38977" name="Rectangle 773"/>
            <p:cNvSpPr>
              <a:spLocks noChangeAspect="1" noChangeArrowheads="1"/>
            </p:cNvSpPr>
            <p:nvPr/>
          </p:nvSpPr>
          <p:spPr bwMode="auto">
            <a:xfrm>
              <a:off x="6534" y="10614"/>
              <a:ext cx="482" cy="306"/>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78" name="Rectangle 774"/>
            <p:cNvSpPr>
              <a:spLocks noChangeAspect="1" noChangeArrowheads="1"/>
            </p:cNvSpPr>
            <p:nvPr/>
          </p:nvSpPr>
          <p:spPr bwMode="auto">
            <a:xfrm>
              <a:off x="6344" y="10674"/>
              <a:ext cx="180" cy="18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grpSp>
      <p:sp>
        <p:nvSpPr>
          <p:cNvPr id="38928" name="Arc 775"/>
          <p:cNvSpPr>
            <a:spLocks noChangeAspect="1"/>
          </p:cNvSpPr>
          <p:nvPr/>
        </p:nvSpPr>
        <p:spPr bwMode="auto">
          <a:xfrm>
            <a:off x="10830985" y="4146551"/>
            <a:ext cx="385233" cy="290513"/>
          </a:xfrm>
          <a:custGeom>
            <a:avLst/>
            <a:gdLst>
              <a:gd name="T0" fmla="*/ 0 w 21600"/>
              <a:gd name="T1" fmla="*/ 0 h 21600"/>
              <a:gd name="T2" fmla="*/ 189260923 w 21600"/>
              <a:gd name="T3" fmla="*/ 194534808 h 21600"/>
              <a:gd name="T4" fmla="*/ 0 w 21600"/>
              <a:gd name="T5" fmla="*/ 19453480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ru-RU"/>
          </a:p>
        </p:txBody>
      </p:sp>
      <p:sp>
        <p:nvSpPr>
          <p:cNvPr id="38929" name="Line 776"/>
          <p:cNvSpPr>
            <a:spLocks noChangeShapeType="1"/>
          </p:cNvSpPr>
          <p:nvPr/>
        </p:nvSpPr>
        <p:spPr bwMode="auto">
          <a:xfrm>
            <a:off x="3977218" y="3640138"/>
            <a:ext cx="6349" cy="976312"/>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930" name="Text Box 779"/>
          <p:cNvSpPr txBox="1">
            <a:spLocks noChangeAspect="1" noChangeArrowheads="1"/>
          </p:cNvSpPr>
          <p:nvPr/>
        </p:nvSpPr>
        <p:spPr bwMode="auto">
          <a:xfrm>
            <a:off x="2618318" y="5370513"/>
            <a:ext cx="6087533" cy="487362"/>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algn="ctr"/>
            <a:r>
              <a:rPr lang="ru-RU" altLang="ru-RU" sz="1400" b="1">
                <a:solidFill>
                  <a:schemeClr val="tx1"/>
                </a:solidFill>
                <a:latin typeface="Calibri" pitchFamily="34" charset="0"/>
                <a:cs typeface="Times New Roman" pitchFamily="18" charset="0"/>
              </a:rPr>
              <a:t>277 м (1 модуль минного поля) </a:t>
            </a:r>
            <a:r>
              <a:rPr lang="ru-RU" altLang="ru-RU" sz="1400">
                <a:solidFill>
                  <a:schemeClr val="tx1"/>
                </a:solidFill>
                <a:latin typeface="Calibri" pitchFamily="34" charset="0"/>
                <a:cs typeface="Times New Roman" pitchFamily="18" charset="0"/>
              </a:rPr>
              <a:t>для эффектов </a:t>
            </a:r>
            <a:r>
              <a:rPr lang="en-US" altLang="ru-RU" sz="1400" b="1">
                <a:solidFill>
                  <a:schemeClr val="tx1"/>
                </a:solidFill>
                <a:latin typeface="Calibri" pitchFamily="34" charset="0"/>
                <a:cs typeface="Times New Roman" pitchFamily="18" charset="0"/>
              </a:rPr>
              <a:t>fix</a:t>
            </a:r>
            <a:r>
              <a:rPr lang="ru-RU" altLang="ru-RU" sz="1400">
                <a:solidFill>
                  <a:schemeClr val="tx1"/>
                </a:solidFill>
                <a:latin typeface="Calibri" pitchFamily="34" charset="0"/>
                <a:cs typeface="Times New Roman" pitchFamily="18" charset="0"/>
              </a:rPr>
              <a:t>и </a:t>
            </a:r>
            <a:r>
              <a:rPr lang="en-US" altLang="ru-RU" sz="1400" b="1">
                <a:solidFill>
                  <a:schemeClr val="tx1"/>
                </a:solidFill>
                <a:latin typeface="Calibri" pitchFamily="34" charset="0"/>
                <a:cs typeface="Times New Roman" pitchFamily="18" charset="0"/>
              </a:rPr>
              <a:t>disrupt</a:t>
            </a:r>
            <a:endParaRPr lang="en-US" altLang="ru-RU" sz="1400">
              <a:solidFill>
                <a:schemeClr val="tx1"/>
              </a:solidFill>
              <a:latin typeface="Arial" charset="0"/>
            </a:endParaRPr>
          </a:p>
        </p:txBody>
      </p:sp>
      <p:sp>
        <p:nvSpPr>
          <p:cNvPr id="38931" name="Line 784"/>
          <p:cNvSpPr>
            <a:spLocks noChangeShapeType="1"/>
          </p:cNvSpPr>
          <p:nvPr/>
        </p:nvSpPr>
        <p:spPr bwMode="auto">
          <a:xfrm flipH="1">
            <a:off x="2114551" y="3335338"/>
            <a:ext cx="372533" cy="0"/>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sp>
        <p:nvSpPr>
          <p:cNvPr id="38932" name="Text Box 787"/>
          <p:cNvSpPr txBox="1">
            <a:spLocks noChangeAspect="1" noChangeArrowheads="1"/>
          </p:cNvSpPr>
          <p:nvPr/>
        </p:nvSpPr>
        <p:spPr bwMode="auto">
          <a:xfrm>
            <a:off x="10754784" y="4706939"/>
            <a:ext cx="472016" cy="452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r>
              <a:rPr lang="ru-RU" altLang="ru-RU" sz="1100" b="1">
                <a:solidFill>
                  <a:schemeClr val="tx1"/>
                </a:solidFill>
                <a:latin typeface="Times New Roman" pitchFamily="18" charset="0"/>
                <a:cs typeface="Times New Roman" pitchFamily="18" charset="0"/>
              </a:rPr>
              <a:t>35 м</a:t>
            </a:r>
            <a:endParaRPr lang="ru-RU" altLang="ru-RU" sz="800">
              <a:solidFill>
                <a:schemeClr val="tx1"/>
              </a:solidFill>
              <a:latin typeface="Arial" charset="0"/>
            </a:endParaRPr>
          </a:p>
          <a:p>
            <a:endParaRPr lang="ru-RU" altLang="ru-RU" sz="1800">
              <a:solidFill>
                <a:schemeClr val="tx1"/>
              </a:solidFill>
              <a:latin typeface="Arial" charset="0"/>
            </a:endParaRPr>
          </a:p>
        </p:txBody>
      </p:sp>
      <p:sp>
        <p:nvSpPr>
          <p:cNvPr id="38933" name="Line 788"/>
          <p:cNvSpPr>
            <a:spLocks noChangeShapeType="1"/>
          </p:cNvSpPr>
          <p:nvPr/>
        </p:nvSpPr>
        <p:spPr bwMode="auto">
          <a:xfrm flipH="1">
            <a:off x="10682818" y="4616451"/>
            <a:ext cx="4233" cy="557213"/>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ru-RU"/>
          </a:p>
        </p:txBody>
      </p:sp>
      <p:sp>
        <p:nvSpPr>
          <p:cNvPr id="38934" name="Arc 789"/>
          <p:cNvSpPr>
            <a:spLocks noChangeAspect="1"/>
          </p:cNvSpPr>
          <p:nvPr/>
        </p:nvSpPr>
        <p:spPr bwMode="auto">
          <a:xfrm rot="5870219">
            <a:off x="10904273" y="5448036"/>
            <a:ext cx="249238" cy="332317"/>
          </a:xfrm>
          <a:custGeom>
            <a:avLst/>
            <a:gdLst>
              <a:gd name="T0" fmla="*/ 0 w 21600"/>
              <a:gd name="T1" fmla="*/ 0 h 21600"/>
              <a:gd name="T2" fmla="*/ 77734690 w 21600"/>
              <a:gd name="T3" fmla="*/ 77734690 h 21600"/>
              <a:gd name="T4" fmla="*/ 0 w 21600"/>
              <a:gd name="T5" fmla="*/ 7773469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rgbClr val="000000"/>
            </a:solidFill>
            <a:round/>
            <a:headEnd/>
            <a:tailEnd type="triangle" w="med" len="med"/>
          </a:ln>
          <a:extLst>
            <a:ext uri="{909E8E84-426E-40DD-AFC4-6F175D3DCCD1}">
              <a14:hiddenFill xmlns:a14="http://schemas.microsoft.com/office/drawing/2010/main">
                <a:solidFill>
                  <a:srgbClr val="FFFFFF"/>
                </a:solidFill>
              </a14:hiddenFill>
            </a:ext>
          </a:extLst>
        </p:spPr>
        <p:txBody>
          <a:bodyPr/>
          <a:lstStyle/>
          <a:p>
            <a:endParaRPr lang="ru-RU"/>
          </a:p>
        </p:txBody>
      </p:sp>
      <p:grpSp>
        <p:nvGrpSpPr>
          <p:cNvPr id="38935" name="Group 790"/>
          <p:cNvGrpSpPr>
            <a:grpSpLocks noChangeAspect="1"/>
          </p:cNvGrpSpPr>
          <p:nvPr/>
        </p:nvGrpSpPr>
        <p:grpSpPr bwMode="auto">
          <a:xfrm>
            <a:off x="6489700" y="3711576"/>
            <a:ext cx="270933" cy="404813"/>
            <a:chOff x="5634" y="9954"/>
            <a:chExt cx="180" cy="360"/>
          </a:xfrm>
        </p:grpSpPr>
        <p:sp>
          <p:nvSpPr>
            <p:cNvPr id="38975" name="AutoShape 791"/>
            <p:cNvSpPr>
              <a:spLocks noChangeAspect="1" noChangeArrowheads="1"/>
            </p:cNvSpPr>
            <p:nvPr/>
          </p:nvSpPr>
          <p:spPr bwMode="auto">
            <a:xfrm rot="5400000">
              <a:off x="5634" y="9954"/>
              <a:ext cx="180" cy="180"/>
            </a:xfrm>
            <a:prstGeom prst="triangle">
              <a:avLst>
                <a:gd name="adj" fmla="val 50000"/>
              </a:avLst>
            </a:prstGeom>
            <a:solidFill>
              <a:srgbClr val="000000"/>
            </a:solidFill>
            <a:ln w="19050">
              <a:solidFill>
                <a:srgbClr val="000000"/>
              </a:solidFill>
              <a:miter lim="800000"/>
              <a:headEnd/>
              <a:tailEnd/>
            </a:ln>
          </p:spPr>
          <p:txBody>
            <a:bodyPr/>
            <a:lstStyle/>
            <a:p>
              <a:endParaRPr lang="ru-RU" altLang="ru-RU"/>
            </a:p>
          </p:txBody>
        </p:sp>
        <p:sp>
          <p:nvSpPr>
            <p:cNvPr id="38976" name="Line 792"/>
            <p:cNvSpPr>
              <a:spLocks noChangeShapeType="1"/>
            </p:cNvSpPr>
            <p:nvPr/>
          </p:nvSpPr>
          <p:spPr bwMode="auto">
            <a:xfrm>
              <a:off x="5634" y="995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grpSp>
        <p:nvGrpSpPr>
          <p:cNvPr id="38936" name="Group 793"/>
          <p:cNvGrpSpPr>
            <a:grpSpLocks noChangeAspect="1"/>
          </p:cNvGrpSpPr>
          <p:nvPr/>
        </p:nvGrpSpPr>
        <p:grpSpPr bwMode="auto">
          <a:xfrm>
            <a:off x="4483100" y="3679826"/>
            <a:ext cx="313267" cy="468313"/>
            <a:chOff x="5634" y="9954"/>
            <a:chExt cx="180" cy="360"/>
          </a:xfrm>
        </p:grpSpPr>
        <p:sp>
          <p:nvSpPr>
            <p:cNvPr id="38973" name="AutoShape 794"/>
            <p:cNvSpPr>
              <a:spLocks noChangeAspect="1" noChangeArrowheads="1"/>
            </p:cNvSpPr>
            <p:nvPr/>
          </p:nvSpPr>
          <p:spPr bwMode="auto">
            <a:xfrm rot="5400000">
              <a:off x="5634" y="9954"/>
              <a:ext cx="180" cy="180"/>
            </a:xfrm>
            <a:prstGeom prst="triangle">
              <a:avLst>
                <a:gd name="adj" fmla="val 50000"/>
              </a:avLst>
            </a:prstGeom>
            <a:solidFill>
              <a:srgbClr val="000000"/>
            </a:solidFill>
            <a:ln w="19050">
              <a:solidFill>
                <a:srgbClr val="000000"/>
              </a:solidFill>
              <a:miter lim="800000"/>
              <a:headEnd/>
              <a:tailEnd/>
            </a:ln>
          </p:spPr>
          <p:txBody>
            <a:bodyPr/>
            <a:lstStyle/>
            <a:p>
              <a:endParaRPr lang="ru-RU" altLang="ru-RU"/>
            </a:p>
          </p:txBody>
        </p:sp>
        <p:sp>
          <p:nvSpPr>
            <p:cNvPr id="38974" name="Line 795"/>
            <p:cNvSpPr>
              <a:spLocks noChangeShapeType="1"/>
            </p:cNvSpPr>
            <p:nvPr/>
          </p:nvSpPr>
          <p:spPr bwMode="auto">
            <a:xfrm>
              <a:off x="5634" y="9954"/>
              <a:ext cx="0" cy="360"/>
            </a:xfrm>
            <a:prstGeom prst="line">
              <a:avLst/>
            </a:prstGeom>
            <a:noFill/>
            <a:ln w="19050">
              <a:solidFill>
                <a:srgbClr val="000000"/>
              </a:solidFill>
              <a:round/>
              <a:headEnd/>
              <a:tailEnd/>
            </a:ln>
            <a:extLst>
              <a:ext uri="{909E8E84-426E-40DD-AFC4-6F175D3DCCD1}">
                <a14:hiddenFill xmlns:a14="http://schemas.microsoft.com/office/drawing/2010/main">
                  <a:noFill/>
                </a14:hiddenFill>
              </a:ext>
            </a:extLst>
          </p:spPr>
          <p:txBody>
            <a:bodyPr/>
            <a:lstStyle/>
            <a:p>
              <a:endParaRPr lang="ru-RU"/>
            </a:p>
          </p:txBody>
        </p:sp>
      </p:grpSp>
      <p:sp>
        <p:nvSpPr>
          <p:cNvPr id="38937" name="Rectangle 75"/>
          <p:cNvSpPr>
            <a:spLocks noChangeArrowheads="1"/>
          </p:cNvSpPr>
          <p:nvPr/>
        </p:nvSpPr>
        <p:spPr bwMode="auto">
          <a:xfrm>
            <a:off x="1678517" y="17917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tLang="ru-RU"/>
          </a:p>
        </p:txBody>
      </p:sp>
      <p:sp>
        <p:nvSpPr>
          <p:cNvPr id="38938" name="Rectangle 80"/>
          <p:cNvSpPr>
            <a:spLocks noChangeArrowheads="1"/>
          </p:cNvSpPr>
          <p:nvPr/>
        </p:nvSpPr>
        <p:spPr bwMode="auto">
          <a:xfrm>
            <a:off x="2961217" y="3887272"/>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ru-RU" altLang="ru-RU"/>
          </a:p>
        </p:txBody>
      </p:sp>
      <p:cxnSp>
        <p:nvCxnSpPr>
          <p:cNvPr id="38939" name="Line 778"/>
          <p:cNvCxnSpPr>
            <a:cxnSpLocks noChangeShapeType="1"/>
          </p:cNvCxnSpPr>
          <p:nvPr/>
        </p:nvCxnSpPr>
        <p:spPr bwMode="auto">
          <a:xfrm flipH="1">
            <a:off x="605367" y="3078164"/>
            <a:ext cx="27517" cy="2173287"/>
          </a:xfrm>
          <a:prstGeom prst="line">
            <a:avLst/>
          </a:prstGeom>
          <a:noFill/>
          <a:ln w="12700">
            <a:solidFill>
              <a:srgbClr val="000000"/>
            </a:solidFill>
            <a:round/>
            <a:headEnd type="triangle" w="med" len="med"/>
            <a:tailEnd type="triangle" w="med" len="med"/>
          </a:ln>
          <a:extLst>
            <a:ext uri="{909E8E84-426E-40DD-AFC4-6F175D3DCCD1}">
              <a14:hiddenFill xmlns:a14="http://schemas.microsoft.com/office/drawing/2010/main">
                <a:noFill/>
              </a14:hiddenFill>
            </a:ext>
          </a:extLst>
        </p:spPr>
      </p:cxnSp>
      <p:grpSp>
        <p:nvGrpSpPr>
          <p:cNvPr id="38940" name="Group 719"/>
          <p:cNvGrpSpPr>
            <a:grpSpLocks noChangeAspect="1"/>
          </p:cNvGrpSpPr>
          <p:nvPr/>
        </p:nvGrpSpPr>
        <p:grpSpPr bwMode="auto">
          <a:xfrm>
            <a:off x="715434" y="3078164"/>
            <a:ext cx="9717617" cy="517525"/>
            <a:chOff x="2874" y="7614"/>
            <a:chExt cx="6660" cy="540"/>
          </a:xfrm>
        </p:grpSpPr>
        <p:sp>
          <p:nvSpPr>
            <p:cNvPr id="38942" name="Rectangle 720"/>
            <p:cNvSpPr>
              <a:spLocks noChangeAspect="1" noChangeArrowheads="1"/>
            </p:cNvSpPr>
            <p:nvPr/>
          </p:nvSpPr>
          <p:spPr bwMode="auto">
            <a:xfrm>
              <a:off x="2874" y="7614"/>
              <a:ext cx="6660" cy="540"/>
            </a:xfrm>
            <a:prstGeom prst="rect">
              <a:avLst/>
            </a:prstGeom>
            <a:noFill/>
            <a:ln w="19050">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a:lstStyle/>
            <a:p>
              <a:endParaRPr lang="ru-RU" altLang="ru-RU"/>
            </a:p>
          </p:txBody>
        </p:sp>
        <p:sp>
          <p:nvSpPr>
            <p:cNvPr id="38943" name="Oval 721"/>
            <p:cNvSpPr>
              <a:spLocks noChangeAspect="1" noChangeArrowheads="1"/>
            </p:cNvSpPr>
            <p:nvPr/>
          </p:nvSpPr>
          <p:spPr bwMode="auto">
            <a:xfrm>
              <a:off x="30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4" name="Oval 722"/>
            <p:cNvSpPr>
              <a:spLocks noChangeAspect="1" noChangeArrowheads="1"/>
            </p:cNvSpPr>
            <p:nvPr/>
          </p:nvSpPr>
          <p:spPr bwMode="auto">
            <a:xfrm>
              <a:off x="34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5" name="Oval 723"/>
            <p:cNvSpPr>
              <a:spLocks noChangeAspect="1" noChangeArrowheads="1"/>
            </p:cNvSpPr>
            <p:nvPr/>
          </p:nvSpPr>
          <p:spPr bwMode="auto">
            <a:xfrm>
              <a:off x="409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6" name="Oval 724"/>
            <p:cNvSpPr>
              <a:spLocks noChangeAspect="1" noChangeArrowheads="1"/>
            </p:cNvSpPr>
            <p:nvPr/>
          </p:nvSpPr>
          <p:spPr bwMode="auto">
            <a:xfrm>
              <a:off x="44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7" name="Oval 725"/>
            <p:cNvSpPr>
              <a:spLocks noChangeAspect="1" noChangeArrowheads="1"/>
            </p:cNvSpPr>
            <p:nvPr/>
          </p:nvSpPr>
          <p:spPr bwMode="auto">
            <a:xfrm>
              <a:off x="514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8" name="Oval 726"/>
            <p:cNvSpPr>
              <a:spLocks noChangeAspect="1" noChangeArrowheads="1"/>
            </p:cNvSpPr>
            <p:nvPr/>
          </p:nvSpPr>
          <p:spPr bwMode="auto">
            <a:xfrm>
              <a:off x="55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49" name="Oval 727"/>
            <p:cNvSpPr>
              <a:spLocks noChangeAspect="1" noChangeArrowheads="1"/>
            </p:cNvSpPr>
            <p:nvPr/>
          </p:nvSpPr>
          <p:spPr bwMode="auto">
            <a:xfrm>
              <a:off x="621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0" name="Oval 728"/>
            <p:cNvSpPr>
              <a:spLocks noChangeAspect="1" noChangeArrowheads="1"/>
            </p:cNvSpPr>
            <p:nvPr/>
          </p:nvSpPr>
          <p:spPr bwMode="auto">
            <a:xfrm>
              <a:off x="662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1" name="Oval 729"/>
            <p:cNvSpPr>
              <a:spLocks noChangeAspect="1" noChangeArrowheads="1"/>
            </p:cNvSpPr>
            <p:nvPr/>
          </p:nvSpPr>
          <p:spPr bwMode="auto">
            <a:xfrm>
              <a:off x="728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2" name="Oval 730"/>
            <p:cNvSpPr>
              <a:spLocks noChangeAspect="1" noChangeArrowheads="1"/>
            </p:cNvSpPr>
            <p:nvPr/>
          </p:nvSpPr>
          <p:spPr bwMode="auto">
            <a:xfrm>
              <a:off x="767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3" name="Oval 731"/>
            <p:cNvSpPr>
              <a:spLocks noChangeAspect="1" noChangeArrowheads="1"/>
            </p:cNvSpPr>
            <p:nvPr/>
          </p:nvSpPr>
          <p:spPr bwMode="auto">
            <a:xfrm>
              <a:off x="846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4" name="Oval 732"/>
            <p:cNvSpPr>
              <a:spLocks noChangeAspect="1" noChangeArrowheads="1"/>
            </p:cNvSpPr>
            <p:nvPr/>
          </p:nvSpPr>
          <p:spPr bwMode="auto">
            <a:xfrm>
              <a:off x="8934" y="766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5" name="Oval 733"/>
            <p:cNvSpPr>
              <a:spLocks noChangeAspect="1" noChangeArrowheads="1"/>
            </p:cNvSpPr>
            <p:nvPr/>
          </p:nvSpPr>
          <p:spPr bwMode="auto">
            <a:xfrm>
              <a:off x="290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6" name="Oval 734"/>
            <p:cNvSpPr>
              <a:spLocks noChangeAspect="1" noChangeArrowheads="1"/>
            </p:cNvSpPr>
            <p:nvPr/>
          </p:nvSpPr>
          <p:spPr bwMode="auto">
            <a:xfrm>
              <a:off x="33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7" name="Oval 735"/>
            <p:cNvSpPr>
              <a:spLocks noChangeAspect="1" noChangeArrowheads="1"/>
            </p:cNvSpPr>
            <p:nvPr/>
          </p:nvSpPr>
          <p:spPr bwMode="auto">
            <a:xfrm>
              <a:off x="39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8" name="Oval 736"/>
            <p:cNvSpPr>
              <a:spLocks noChangeAspect="1" noChangeArrowheads="1"/>
            </p:cNvSpPr>
            <p:nvPr/>
          </p:nvSpPr>
          <p:spPr bwMode="auto">
            <a:xfrm>
              <a:off x="441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59" name="Oval 737"/>
            <p:cNvSpPr>
              <a:spLocks noChangeAspect="1" noChangeArrowheads="1"/>
            </p:cNvSpPr>
            <p:nvPr/>
          </p:nvSpPr>
          <p:spPr bwMode="auto">
            <a:xfrm>
              <a:off x="50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0" name="Oval 738"/>
            <p:cNvSpPr>
              <a:spLocks noChangeAspect="1" noChangeArrowheads="1"/>
            </p:cNvSpPr>
            <p:nvPr/>
          </p:nvSpPr>
          <p:spPr bwMode="auto">
            <a:xfrm>
              <a:off x="54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1" name="Oval 739"/>
            <p:cNvSpPr>
              <a:spLocks noChangeAspect="1" noChangeArrowheads="1"/>
            </p:cNvSpPr>
            <p:nvPr/>
          </p:nvSpPr>
          <p:spPr bwMode="auto">
            <a:xfrm>
              <a:off x="608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2" name="Oval 740"/>
            <p:cNvSpPr>
              <a:spLocks noChangeAspect="1" noChangeArrowheads="1"/>
            </p:cNvSpPr>
            <p:nvPr/>
          </p:nvSpPr>
          <p:spPr bwMode="auto">
            <a:xfrm>
              <a:off x="65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3" name="Oval 741"/>
            <p:cNvSpPr>
              <a:spLocks noChangeAspect="1" noChangeArrowheads="1"/>
            </p:cNvSpPr>
            <p:nvPr/>
          </p:nvSpPr>
          <p:spPr bwMode="auto">
            <a:xfrm>
              <a:off x="713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4" name="Oval 742"/>
            <p:cNvSpPr>
              <a:spLocks noChangeAspect="1" noChangeArrowheads="1"/>
            </p:cNvSpPr>
            <p:nvPr/>
          </p:nvSpPr>
          <p:spPr bwMode="auto">
            <a:xfrm>
              <a:off x="759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5" name="Oval 743"/>
            <p:cNvSpPr>
              <a:spLocks noChangeAspect="1" noChangeArrowheads="1"/>
            </p:cNvSpPr>
            <p:nvPr/>
          </p:nvSpPr>
          <p:spPr bwMode="auto">
            <a:xfrm>
              <a:off x="837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6" name="Oval 744"/>
            <p:cNvSpPr>
              <a:spLocks noChangeAspect="1" noChangeArrowheads="1"/>
            </p:cNvSpPr>
            <p:nvPr/>
          </p:nvSpPr>
          <p:spPr bwMode="auto">
            <a:xfrm>
              <a:off x="8824" y="792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7" name="Oval 745"/>
            <p:cNvSpPr>
              <a:spLocks noChangeAspect="1" noChangeArrowheads="1"/>
            </p:cNvSpPr>
            <p:nvPr/>
          </p:nvSpPr>
          <p:spPr bwMode="auto">
            <a:xfrm>
              <a:off x="37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8" name="Oval 746"/>
            <p:cNvSpPr>
              <a:spLocks noChangeAspect="1" noChangeArrowheads="1"/>
            </p:cNvSpPr>
            <p:nvPr/>
          </p:nvSpPr>
          <p:spPr bwMode="auto">
            <a:xfrm>
              <a:off x="478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69" name="Oval 747"/>
            <p:cNvSpPr>
              <a:spLocks noChangeAspect="1" noChangeArrowheads="1"/>
            </p:cNvSpPr>
            <p:nvPr/>
          </p:nvSpPr>
          <p:spPr bwMode="auto">
            <a:xfrm>
              <a:off x="585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70" name="Oval 748"/>
            <p:cNvSpPr>
              <a:spLocks noChangeAspect="1" noChangeArrowheads="1"/>
            </p:cNvSpPr>
            <p:nvPr/>
          </p:nvSpPr>
          <p:spPr bwMode="auto">
            <a:xfrm>
              <a:off x="690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71" name="Oval 749"/>
            <p:cNvSpPr>
              <a:spLocks noChangeAspect="1" noChangeArrowheads="1"/>
            </p:cNvSpPr>
            <p:nvPr/>
          </p:nvSpPr>
          <p:spPr bwMode="auto">
            <a:xfrm>
              <a:off x="7974" y="7794"/>
              <a:ext cx="180" cy="180"/>
            </a:xfrm>
            <a:prstGeom prst="ellipse">
              <a:avLst/>
            </a:prstGeom>
            <a:solidFill>
              <a:srgbClr val="000000"/>
            </a:solidFill>
            <a:ln w="9525">
              <a:solidFill>
                <a:srgbClr val="000000"/>
              </a:solidFill>
              <a:round/>
              <a:headEnd/>
              <a:tailEnd/>
            </a:ln>
          </p:spPr>
          <p:txBody>
            <a:bodyPr/>
            <a:lstStyle/>
            <a:p>
              <a:endParaRPr lang="ru-RU" altLang="ru-RU"/>
            </a:p>
          </p:txBody>
        </p:sp>
        <p:sp>
          <p:nvSpPr>
            <p:cNvPr id="38972" name="Oval 750"/>
            <p:cNvSpPr>
              <a:spLocks noChangeAspect="1" noChangeArrowheads="1"/>
            </p:cNvSpPr>
            <p:nvPr/>
          </p:nvSpPr>
          <p:spPr bwMode="auto">
            <a:xfrm>
              <a:off x="9214" y="7794"/>
              <a:ext cx="180" cy="180"/>
            </a:xfrm>
            <a:prstGeom prst="ellipse">
              <a:avLst/>
            </a:prstGeom>
            <a:solidFill>
              <a:srgbClr val="000000"/>
            </a:solidFill>
            <a:ln w="9525">
              <a:solidFill>
                <a:srgbClr val="000000"/>
              </a:solidFill>
              <a:round/>
              <a:headEnd/>
              <a:tailEnd/>
            </a:ln>
          </p:spPr>
          <p:txBody>
            <a:bodyPr/>
            <a:lstStyle/>
            <a:p>
              <a:endParaRPr lang="ru-RU" altLang="ru-RU"/>
            </a:p>
          </p:txBody>
        </p:sp>
      </p:grpSp>
      <p:sp>
        <p:nvSpPr>
          <p:cNvPr id="38941" name="Прямоугольник 1267"/>
          <p:cNvSpPr>
            <a:spLocks noChangeArrowheads="1"/>
          </p:cNvSpPr>
          <p:nvPr/>
        </p:nvSpPr>
        <p:spPr bwMode="auto">
          <a:xfrm>
            <a:off x="623280" y="5958855"/>
            <a:ext cx="10900397" cy="410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5000"/>
              </a:lnSpc>
            </a:pPr>
            <a:r>
              <a:rPr lang="ru-RU" altLang="ru-RU" b="1" dirty="0">
                <a:solidFill>
                  <a:srgbClr val="000000"/>
                </a:solidFill>
                <a:latin typeface="Arial" pitchFamily="34" charset="0"/>
                <a:cs typeface="Arial" pitchFamily="34" charset="0"/>
              </a:rPr>
              <a:t>Схема минирования модуля минного поля наземной системой минирования М139 "</a:t>
            </a:r>
            <a:r>
              <a:rPr lang="ru-RU" altLang="ru-RU" b="1" dirty="0" err="1">
                <a:solidFill>
                  <a:srgbClr val="000000"/>
                </a:solidFill>
                <a:latin typeface="Arial" pitchFamily="34" charset="0"/>
                <a:cs typeface="Arial" pitchFamily="34" charset="0"/>
              </a:rPr>
              <a:t>Волкэно</a:t>
            </a:r>
            <a:r>
              <a:rPr lang="ru-RU" altLang="ru-RU" b="1" dirty="0">
                <a:solidFill>
                  <a:srgbClr val="000000"/>
                </a:solidFill>
                <a:latin typeface="Arial" pitchFamily="34" charset="0"/>
                <a:cs typeface="Arial" pitchFamily="34" charset="0"/>
              </a:rPr>
              <a:t>".</a:t>
            </a:r>
            <a:endParaRPr lang="ru-RU" altLang="ru-RU" sz="1600" dirty="0">
              <a:latin typeface="Arial" pitchFamily="34" charset="0"/>
              <a:cs typeface="Arial"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007457681"/>
              </p:ext>
            </p:extLst>
          </p:nvPr>
        </p:nvGraphicFramePr>
        <p:xfrm>
          <a:off x="11210492" y="98425"/>
          <a:ext cx="773113" cy="536575"/>
        </p:xfrm>
        <a:graphic>
          <a:graphicData uri="http://schemas.openxmlformats.org/presentationml/2006/ole">
            <mc:AlternateContent xmlns:mc="http://schemas.openxmlformats.org/markup-compatibility/2006">
              <mc:Choice xmlns:v="urn:schemas-microsoft-com:vml" Requires="v">
                <p:oleObj spid="_x0000_s86032" name="Точечный рисунок" r:id="rId4" imgW="4266667" imgH="3486637" progId="PBrush">
                  <p:embed/>
                </p:oleObj>
              </mc:Choice>
              <mc:Fallback>
                <p:oleObj name="Точечный рисунок" r:id="rId4" imgW="4266667" imgH="3486637" progId="PBrush">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0492"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5" name="Rectangle 13"/>
          <p:cNvSpPr>
            <a:spLocks noChangeArrowheads="1"/>
          </p:cNvSpPr>
          <p:nvPr/>
        </p:nvSpPr>
        <p:spPr bwMode="auto">
          <a:xfrm>
            <a:off x="11382999" y="161927"/>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20</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15816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8881" y="177421"/>
            <a:ext cx="10734238" cy="548680"/>
          </a:xfrm>
        </p:spPr>
        <p:txBody>
          <a:bodyPr>
            <a:normAutofit/>
          </a:bodyPr>
          <a:lstStyle/>
          <a:p>
            <a:pPr algn="ctr">
              <a:defRPr/>
            </a:pPr>
            <a:r>
              <a:rPr lang="ru-RU" sz="2400" b="1" cap="none"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Система дистанционного минирования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FASCAM </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86019" name="Рисунок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722" y="1320219"/>
            <a:ext cx="5745708" cy="328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020" name="Рисунок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6430" y="1320219"/>
            <a:ext cx="1619249" cy="3282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Прямоугольник 4"/>
          <p:cNvSpPr>
            <a:spLocks noChangeArrowheads="1"/>
          </p:cNvSpPr>
          <p:nvPr/>
        </p:nvSpPr>
        <p:spPr bwMode="auto">
          <a:xfrm>
            <a:off x="163773" y="5015789"/>
            <a:ext cx="11805314"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55600" algn="just"/>
            <a:r>
              <a:rPr lang="ru-RU" altLang="ru-RU" sz="2000" dirty="0">
                <a:latin typeface="Arial" pitchFamily="34" charset="0"/>
                <a:cs typeface="Arial" pitchFamily="34" charset="0"/>
              </a:rPr>
              <a:t>Состоит на вооружении армии и корпуса морской пехоты США. Включает в себя авиационные бомбы 1000-фунтового калибра CBU-89/B с размещенными в каждой бомбе 72 противотанковыми минами BLU-91/B и 22 противопехотными минами BLU-92/B) или авиационные бомбы 500-фунтового калибра CBU-78/B с размещенными в каждой бомбе 45 противотанковыми минами BLU-91/B и 15 противопехотными минами BLU-92/B.  </a:t>
            </a:r>
          </a:p>
        </p:txBody>
      </p:sp>
      <p:pic>
        <p:nvPicPr>
          <p:cNvPr id="6" name="Рисунок 5"/>
          <p:cNvPicPr>
            <a:picLocks noChangeAspect="1"/>
          </p:cNvPicPr>
          <p:nvPr/>
        </p:nvPicPr>
        <p:blipFill>
          <a:blip r:embed="rId4"/>
          <a:stretch>
            <a:fillRect/>
          </a:stretch>
        </p:blipFill>
        <p:spPr>
          <a:xfrm>
            <a:off x="7617497" y="1320219"/>
            <a:ext cx="4351590" cy="3282522"/>
          </a:xfrm>
          <a:prstGeom prst="rect">
            <a:avLst/>
          </a:prstGeom>
        </p:spPr>
      </p:pic>
    </p:spTree>
    <p:extLst>
      <p:ext uri="{BB962C8B-B14F-4D97-AF65-F5344CB8AC3E}">
        <p14:creationId xmlns:p14="http://schemas.microsoft.com/office/powerpoint/2010/main" val="11942447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descr="Гаубица М777 калибром 155 мм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319394" y="1337481"/>
            <a:ext cx="3788582" cy="2921462"/>
          </a:xfrm>
          <a:prstGeom prst="rect">
            <a:avLst/>
          </a:prstGeom>
          <a:noFill/>
          <a:ln>
            <a:noFill/>
          </a:ln>
        </p:spPr>
      </p:pic>
      <p:sp>
        <p:nvSpPr>
          <p:cNvPr id="4" name="Прямоугольник 3"/>
          <p:cNvSpPr/>
          <p:nvPr/>
        </p:nvSpPr>
        <p:spPr>
          <a:xfrm>
            <a:off x="3840519" y="174767"/>
            <a:ext cx="5108001"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Гаубица М777 калибром 155 мм </a:t>
            </a:r>
          </a:p>
        </p:txBody>
      </p:sp>
      <p:pic>
        <p:nvPicPr>
          <p:cNvPr id="10" name="Рисунок 9" descr="Снаряд М864 и суббоеприпас, граната (фото из открытых источников)"/>
          <p:cNvPicPr/>
          <p:nvPr/>
        </p:nvPicPr>
        <p:blipFill>
          <a:blip r:embed="rId3">
            <a:extLst>
              <a:ext uri="{28A0092B-C50C-407E-A947-70E740481C1C}">
                <a14:useLocalDpi xmlns:a14="http://schemas.microsoft.com/office/drawing/2010/main" val="0"/>
              </a:ext>
            </a:extLst>
          </a:blip>
          <a:srcRect/>
          <a:stretch>
            <a:fillRect/>
          </a:stretch>
        </p:blipFill>
        <p:spPr bwMode="auto">
          <a:xfrm>
            <a:off x="4107976" y="1337481"/>
            <a:ext cx="3807726" cy="2921462"/>
          </a:xfrm>
          <a:prstGeom prst="rect">
            <a:avLst/>
          </a:prstGeom>
          <a:noFill/>
          <a:ln>
            <a:noFill/>
          </a:ln>
        </p:spPr>
      </p:pic>
      <p:sp>
        <p:nvSpPr>
          <p:cNvPr id="5" name="Прямоугольник 4"/>
          <p:cNvSpPr/>
          <p:nvPr/>
        </p:nvSpPr>
        <p:spPr>
          <a:xfrm>
            <a:off x="5368501" y="4258943"/>
            <a:ext cx="3580019" cy="369332"/>
          </a:xfrm>
          <a:prstGeom prst="rect">
            <a:avLst/>
          </a:prstGeom>
        </p:spPr>
        <p:txBody>
          <a:bodyPr wrap="none">
            <a:spAutoFit/>
          </a:bodyPr>
          <a:lstStyle/>
          <a:p>
            <a:r>
              <a:rPr lang="ru-RU" b="1" dirty="0">
                <a:latin typeface="Arial" pitchFamily="34" charset="0"/>
                <a:cs typeface="Arial" pitchFamily="34" charset="0"/>
              </a:rPr>
              <a:t>Снаряд М864 и </a:t>
            </a:r>
            <a:r>
              <a:rPr lang="ru-RU" b="1" dirty="0" err="1">
                <a:latin typeface="Arial" pitchFamily="34" charset="0"/>
                <a:cs typeface="Arial" pitchFamily="34" charset="0"/>
              </a:rPr>
              <a:t>суббоеприпас</a:t>
            </a:r>
            <a:endParaRPr lang="ru-RU" b="1" dirty="0">
              <a:latin typeface="Arial" pitchFamily="34" charset="0"/>
              <a:cs typeface="Arial" pitchFamily="34" charset="0"/>
            </a:endParaRPr>
          </a:p>
        </p:txBody>
      </p:sp>
      <p:sp>
        <p:nvSpPr>
          <p:cNvPr id="8" name="Прямоугольник 7"/>
          <p:cNvSpPr/>
          <p:nvPr/>
        </p:nvSpPr>
        <p:spPr>
          <a:xfrm>
            <a:off x="319393" y="4829198"/>
            <a:ext cx="11540511" cy="1754326"/>
          </a:xfrm>
          <a:prstGeom prst="rect">
            <a:avLst/>
          </a:prstGeom>
        </p:spPr>
        <p:txBody>
          <a:bodyPr wrap="square">
            <a:spAutoFit/>
          </a:bodyPr>
          <a:lstStyle/>
          <a:p>
            <a:pPr indent="355600" algn="just">
              <a:lnSpc>
                <a:spcPct val="150000"/>
              </a:lnSpc>
            </a:pPr>
            <a:r>
              <a:rPr lang="ru-RU" b="1" dirty="0">
                <a:latin typeface="Arial" pitchFamily="34" charset="0"/>
                <a:cs typeface="Arial" pitchFamily="34" charset="0"/>
              </a:rPr>
              <a:t>Обычные снаряды стандарта НАТО 155 мм имеют дальность около 15-18 км. Кассетные M864 бьют до 28 км, за счёт особого газового блока в дне снаряда</a:t>
            </a:r>
            <a:r>
              <a:rPr lang="ru-RU" b="1" dirty="0" smtClean="0">
                <a:latin typeface="Arial" pitchFamily="34" charset="0"/>
                <a:cs typeface="Arial" pitchFamily="34" charset="0"/>
              </a:rPr>
              <a:t>.</a:t>
            </a:r>
          </a:p>
          <a:p>
            <a:pPr indent="355600" algn="just">
              <a:lnSpc>
                <a:spcPct val="150000"/>
              </a:lnSpc>
            </a:pPr>
            <a:r>
              <a:rPr lang="ru-RU" b="1" dirty="0">
                <a:latin typeface="Arial" pitchFamily="34" charset="0"/>
                <a:cs typeface="Arial" pitchFamily="34" charset="0"/>
              </a:rPr>
              <a:t>Кассетный снаряд M864 содержит 72 </a:t>
            </a:r>
            <a:r>
              <a:rPr lang="ru-RU" b="1" dirty="0" err="1">
                <a:latin typeface="Arial" pitchFamily="34" charset="0"/>
                <a:cs typeface="Arial" pitchFamily="34" charset="0"/>
              </a:rPr>
              <a:t>суббоеприпаса</a:t>
            </a:r>
            <a:r>
              <a:rPr lang="ru-RU" b="1" dirty="0">
                <a:latin typeface="Arial" pitchFamily="34" charset="0"/>
                <a:cs typeface="Arial" pitchFamily="34" charset="0"/>
              </a:rPr>
              <a:t>: 48 </a:t>
            </a:r>
            <a:r>
              <a:rPr lang="ru-RU" b="1" dirty="0" err="1">
                <a:latin typeface="Arial" pitchFamily="34" charset="0"/>
                <a:cs typeface="Arial" pitchFamily="34" charset="0"/>
              </a:rPr>
              <a:t>шт</a:t>
            </a:r>
            <a:r>
              <a:rPr lang="ru-RU" b="1" dirty="0">
                <a:latin typeface="Arial" pitchFamily="34" charset="0"/>
                <a:cs typeface="Arial" pitchFamily="34" charset="0"/>
              </a:rPr>
              <a:t> M42 и 24 </a:t>
            </a:r>
            <a:r>
              <a:rPr lang="ru-RU" b="1" dirty="0" err="1">
                <a:latin typeface="Arial" pitchFamily="34" charset="0"/>
                <a:cs typeface="Arial" pitchFamily="34" charset="0"/>
              </a:rPr>
              <a:t>шт</a:t>
            </a:r>
            <a:r>
              <a:rPr lang="ru-RU" b="1" dirty="0">
                <a:latin typeface="Arial" pitchFamily="34" charset="0"/>
                <a:cs typeface="Arial" pitchFamily="34" charset="0"/>
              </a:rPr>
              <a:t> М46. Это универсальные гранаты, призванные поражать как технику, так и живую силу противника</a:t>
            </a:r>
            <a:r>
              <a:rPr lang="ru-RU" b="1" dirty="0" smtClean="0">
                <a:latin typeface="Arial" pitchFamily="34" charset="0"/>
                <a:cs typeface="Arial" pitchFamily="34" charset="0"/>
              </a:rPr>
              <a:t>.</a:t>
            </a:r>
            <a:endParaRPr lang="ru-RU" b="1" dirty="0">
              <a:latin typeface="Arial" pitchFamily="34" charset="0"/>
              <a:cs typeface="Arial" pitchFamily="34" charset="0"/>
            </a:endParaRPr>
          </a:p>
        </p:txBody>
      </p:sp>
      <p:pic>
        <p:nvPicPr>
          <p:cNvPr id="13" name="Рисунок 12" descr="Кассетный артиллерийский снаряд 155 мм, M864 (фото из открытых источников)"/>
          <p:cNvPicPr/>
          <p:nvPr/>
        </p:nvPicPr>
        <p:blipFill>
          <a:blip r:embed="rId4">
            <a:extLst>
              <a:ext uri="{28A0092B-C50C-407E-A947-70E740481C1C}">
                <a14:useLocalDpi xmlns:a14="http://schemas.microsoft.com/office/drawing/2010/main" val="0"/>
              </a:ext>
            </a:extLst>
          </a:blip>
          <a:srcRect/>
          <a:stretch>
            <a:fillRect/>
          </a:stretch>
        </p:blipFill>
        <p:spPr bwMode="auto">
          <a:xfrm>
            <a:off x="7879659" y="1337481"/>
            <a:ext cx="3856820" cy="2921462"/>
          </a:xfrm>
          <a:prstGeom prst="rect">
            <a:avLst/>
          </a:prstGeom>
          <a:noFill/>
          <a:ln>
            <a:noFill/>
          </a:ln>
        </p:spPr>
      </p:pic>
    </p:spTree>
    <p:extLst>
      <p:ext uri="{BB962C8B-B14F-4D97-AF65-F5344CB8AC3E}">
        <p14:creationId xmlns:p14="http://schemas.microsoft.com/office/powerpoint/2010/main" val="294212666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990077" y="382978"/>
            <a:ext cx="4713919"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Снаряд М864 и </a:t>
            </a:r>
            <a:r>
              <a:rPr lang="ru-RU"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суббоеприпас</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1" name="Рисунок 10" descr="Суббоеприпас М46. Видна медная воронка кумулятивного заряда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4262648" y="1139015"/>
            <a:ext cx="3566613" cy="2518585"/>
          </a:xfrm>
          <a:prstGeom prst="rect">
            <a:avLst/>
          </a:prstGeom>
          <a:noFill/>
          <a:ln>
            <a:noFill/>
          </a:ln>
        </p:spPr>
      </p:pic>
      <p:pic>
        <p:nvPicPr>
          <p:cNvPr id="12" name="Рисунок 11" descr="Граната-суббоеприпас из снаряда 155 мм (фото из открытых источников)"/>
          <p:cNvPicPr/>
          <p:nvPr/>
        </p:nvPicPr>
        <p:blipFill>
          <a:blip r:embed="rId3">
            <a:extLst>
              <a:ext uri="{28A0092B-C50C-407E-A947-70E740481C1C}">
                <a14:useLocalDpi xmlns:a14="http://schemas.microsoft.com/office/drawing/2010/main" val="0"/>
              </a:ext>
            </a:extLst>
          </a:blip>
          <a:srcRect/>
          <a:stretch>
            <a:fillRect/>
          </a:stretch>
        </p:blipFill>
        <p:spPr bwMode="auto">
          <a:xfrm>
            <a:off x="7829261" y="1139014"/>
            <a:ext cx="3537801" cy="2518585"/>
          </a:xfrm>
          <a:prstGeom prst="rect">
            <a:avLst/>
          </a:prstGeom>
          <a:noFill/>
          <a:ln>
            <a:noFill/>
          </a:ln>
        </p:spPr>
      </p:pic>
      <p:pic>
        <p:nvPicPr>
          <p:cNvPr id="13" name="Рисунок 12" descr="Неразорвавшийся суббоеприпас 155 мм снаряда (фото из открытых источников)"/>
          <p:cNvPicPr/>
          <p:nvPr/>
        </p:nvPicPr>
        <p:blipFill>
          <a:blip r:embed="rId4">
            <a:extLst>
              <a:ext uri="{28A0092B-C50C-407E-A947-70E740481C1C}">
                <a14:useLocalDpi xmlns:a14="http://schemas.microsoft.com/office/drawing/2010/main" val="0"/>
              </a:ext>
            </a:extLst>
          </a:blip>
          <a:srcRect/>
          <a:stretch>
            <a:fillRect/>
          </a:stretch>
        </p:blipFill>
        <p:spPr bwMode="auto">
          <a:xfrm>
            <a:off x="696035" y="3657600"/>
            <a:ext cx="3566613" cy="2518585"/>
          </a:xfrm>
          <a:prstGeom prst="rect">
            <a:avLst/>
          </a:prstGeom>
          <a:noFill/>
          <a:ln>
            <a:noFill/>
          </a:ln>
        </p:spPr>
      </p:pic>
      <p:pic>
        <p:nvPicPr>
          <p:cNvPr id="14" name="Рисунок 13" descr="Множество неразрывов в лесах и полях на юге России... (фото из открытых источников)"/>
          <p:cNvPicPr/>
          <p:nvPr/>
        </p:nvPicPr>
        <p:blipFill>
          <a:blip r:embed="rId5">
            <a:extLst>
              <a:ext uri="{28A0092B-C50C-407E-A947-70E740481C1C}">
                <a14:useLocalDpi xmlns:a14="http://schemas.microsoft.com/office/drawing/2010/main" val="0"/>
              </a:ext>
            </a:extLst>
          </a:blip>
          <a:srcRect/>
          <a:stretch>
            <a:fillRect/>
          </a:stretch>
        </p:blipFill>
        <p:spPr bwMode="auto">
          <a:xfrm>
            <a:off x="4262648" y="3657600"/>
            <a:ext cx="3566613" cy="2518585"/>
          </a:xfrm>
          <a:prstGeom prst="rect">
            <a:avLst/>
          </a:prstGeom>
          <a:noFill/>
          <a:ln>
            <a:noFill/>
          </a:ln>
        </p:spPr>
      </p:pic>
      <p:pic>
        <p:nvPicPr>
          <p:cNvPr id="15" name="Рисунок 14" descr="Прилёт суббоеприпасов кассетного снаряда 155 мм M864 (фото из открытых источников)"/>
          <p:cNvPicPr/>
          <p:nvPr/>
        </p:nvPicPr>
        <p:blipFill>
          <a:blip r:embed="rId6">
            <a:extLst>
              <a:ext uri="{28A0092B-C50C-407E-A947-70E740481C1C}">
                <a14:useLocalDpi xmlns:a14="http://schemas.microsoft.com/office/drawing/2010/main" val="0"/>
              </a:ext>
            </a:extLst>
          </a:blip>
          <a:srcRect/>
          <a:stretch>
            <a:fillRect/>
          </a:stretch>
        </p:blipFill>
        <p:spPr bwMode="auto">
          <a:xfrm>
            <a:off x="696035" y="1139015"/>
            <a:ext cx="3566613" cy="2518585"/>
          </a:xfrm>
          <a:prstGeom prst="rect">
            <a:avLst/>
          </a:prstGeom>
          <a:noFill/>
          <a:ln>
            <a:noFill/>
          </a:ln>
        </p:spPr>
      </p:pic>
      <p:pic>
        <p:nvPicPr>
          <p:cNvPr id="16" name="Рисунок 15" descr="Суббоеприпас от НАТОвского кассетного снаряда 155 мм повис на ветке дерева (фото из Телеграм-канала «Война глазами журналиста» @WarInMyEyes)"/>
          <p:cNvPicPr/>
          <p:nvPr/>
        </p:nvPicPr>
        <p:blipFill>
          <a:blip r:embed="rId7">
            <a:extLst>
              <a:ext uri="{28A0092B-C50C-407E-A947-70E740481C1C}">
                <a14:useLocalDpi xmlns:a14="http://schemas.microsoft.com/office/drawing/2010/main" val="0"/>
              </a:ext>
            </a:extLst>
          </a:blip>
          <a:srcRect/>
          <a:stretch>
            <a:fillRect/>
          </a:stretch>
        </p:blipFill>
        <p:spPr bwMode="auto">
          <a:xfrm>
            <a:off x="7829262" y="3657600"/>
            <a:ext cx="3537800" cy="2518585"/>
          </a:xfrm>
          <a:prstGeom prst="rect">
            <a:avLst/>
          </a:prstGeom>
          <a:noFill/>
          <a:ln>
            <a:noFill/>
          </a:ln>
        </p:spPr>
      </p:pic>
    </p:spTree>
    <p:extLst>
      <p:ext uri="{BB962C8B-B14F-4D97-AF65-F5344CB8AC3E}">
        <p14:creationId xmlns:p14="http://schemas.microsoft.com/office/powerpoint/2010/main" val="416619969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descr="РСЗО M270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621072" y="972844"/>
            <a:ext cx="3858063" cy="2712052"/>
          </a:xfrm>
          <a:prstGeom prst="rect">
            <a:avLst/>
          </a:prstGeom>
          <a:noFill/>
          <a:ln>
            <a:noFill/>
          </a:ln>
        </p:spPr>
      </p:pic>
      <p:sp>
        <p:nvSpPr>
          <p:cNvPr id="2" name="Прямоугольник 1"/>
          <p:cNvSpPr/>
          <p:nvPr/>
        </p:nvSpPr>
        <p:spPr>
          <a:xfrm>
            <a:off x="563811" y="4876884"/>
            <a:ext cx="11173264" cy="1631216"/>
          </a:xfrm>
          <a:prstGeom prst="rect">
            <a:avLst/>
          </a:prstGeom>
        </p:spPr>
        <p:txBody>
          <a:bodyPr wrap="square">
            <a:spAutoFit/>
          </a:bodyPr>
          <a:lstStyle/>
          <a:p>
            <a:pPr indent="355600"/>
            <a:r>
              <a:rPr lang="ru-RU" sz="2000" dirty="0">
                <a:latin typeface="Arial" pitchFamily="34" charset="0"/>
                <a:cs typeface="Arial" pitchFamily="34" charset="0"/>
              </a:rPr>
              <a:t>Для минирования используются несколько разновидностей западных реактивных систем залпового огня (РСЗО):</a:t>
            </a:r>
          </a:p>
          <a:p>
            <a:pPr lvl="0" indent="355600"/>
            <a:r>
              <a:rPr lang="ru-RU" sz="2000" dirty="0">
                <a:latin typeface="Arial" pitchFamily="34" charset="0"/>
                <a:cs typeface="Arial" pitchFamily="34" charset="0"/>
              </a:rPr>
              <a:t>Американская М142 «</a:t>
            </a:r>
            <a:r>
              <a:rPr lang="ru-RU" sz="2000" dirty="0" err="1">
                <a:latin typeface="Arial" pitchFamily="34" charset="0"/>
                <a:cs typeface="Arial" pitchFamily="34" charset="0"/>
              </a:rPr>
              <a:t>Хаймарс</a:t>
            </a:r>
            <a:r>
              <a:rPr lang="ru-RU" sz="2000" dirty="0">
                <a:latin typeface="Arial" pitchFamily="34" charset="0"/>
                <a:cs typeface="Arial" pitchFamily="34" charset="0"/>
              </a:rPr>
              <a:t>» на колёсной платформе на 6 направляющих.</a:t>
            </a:r>
          </a:p>
          <a:p>
            <a:pPr lvl="0" indent="355600"/>
            <a:r>
              <a:rPr lang="ru-RU" sz="2000" dirty="0">
                <a:latin typeface="Arial" pitchFamily="34" charset="0"/>
                <a:cs typeface="Arial" pitchFamily="34" charset="0"/>
              </a:rPr>
              <a:t>Американская М270 MLRS на гусеничной платформе, аналогичной БМП «Брэдли».</a:t>
            </a:r>
          </a:p>
          <a:p>
            <a:pPr lvl="0" indent="355600"/>
            <a:r>
              <a:rPr lang="ru-RU" sz="2000" dirty="0">
                <a:latin typeface="Arial" pitchFamily="34" charset="0"/>
                <a:cs typeface="Arial" pitchFamily="34" charset="0"/>
              </a:rPr>
              <a:t>Немецкая MARS II, аналог M270 MLRS.</a:t>
            </a:r>
          </a:p>
        </p:txBody>
      </p:sp>
      <p:pic>
        <p:nvPicPr>
          <p:cNvPr id="11" name="Рисунок 10" descr="https://avatars.dzeninfra.ru/get-zen_doc/271828/pub_657689b46aba5b2d768aebe9_65768a2689954f53fbcbb02a/scale_2400"/>
          <p:cNvPicPr/>
          <p:nvPr/>
        </p:nvPicPr>
        <p:blipFill>
          <a:blip r:embed="rId3">
            <a:extLst>
              <a:ext uri="{28A0092B-C50C-407E-A947-70E740481C1C}">
                <a14:useLocalDpi xmlns:a14="http://schemas.microsoft.com/office/drawing/2010/main" val="0"/>
              </a:ext>
            </a:extLst>
          </a:blip>
          <a:srcRect/>
          <a:stretch>
            <a:fillRect/>
          </a:stretch>
        </p:blipFill>
        <p:spPr bwMode="auto">
          <a:xfrm>
            <a:off x="8336958" y="972843"/>
            <a:ext cx="3140810" cy="2712053"/>
          </a:xfrm>
          <a:prstGeom prst="rect">
            <a:avLst/>
          </a:prstGeom>
          <a:noFill/>
          <a:ln>
            <a:noFill/>
          </a:ln>
        </p:spPr>
      </p:pic>
      <p:sp>
        <p:nvSpPr>
          <p:cNvPr id="3" name="Прямоугольник 2"/>
          <p:cNvSpPr/>
          <p:nvPr/>
        </p:nvSpPr>
        <p:spPr>
          <a:xfrm>
            <a:off x="536517" y="3930556"/>
            <a:ext cx="11200558" cy="646331"/>
          </a:xfrm>
          <a:prstGeom prst="rect">
            <a:avLst/>
          </a:prstGeom>
        </p:spPr>
        <p:txBody>
          <a:bodyPr wrap="square">
            <a:spAutoFit/>
          </a:bodyPr>
          <a:lstStyle/>
          <a:p>
            <a:pPr indent="355600" algn="just"/>
            <a:r>
              <a:rPr lang="ru-RU" dirty="0">
                <a:latin typeface="Arial" pitchFamily="34" charset="0"/>
                <a:cs typeface="Arial" pitchFamily="34" charset="0"/>
              </a:rPr>
              <a:t>Противотанковая мина для дистанционного минирования немецкого производства DM1399 для ракет AT2 под западные РСЗО </a:t>
            </a:r>
          </a:p>
        </p:txBody>
      </p:sp>
      <p:pic>
        <p:nvPicPr>
          <p:cNvPr id="12" name="Рисунок 11" descr="Пуск ракеты западного 227 мм РСЗО (фото из открытых источников)"/>
          <p:cNvPicPr/>
          <p:nvPr/>
        </p:nvPicPr>
        <p:blipFill>
          <a:blip r:embed="rId4">
            <a:extLst>
              <a:ext uri="{28A0092B-C50C-407E-A947-70E740481C1C}">
                <a14:useLocalDpi xmlns:a14="http://schemas.microsoft.com/office/drawing/2010/main" val="0"/>
              </a:ext>
            </a:extLst>
          </a:blip>
          <a:srcRect/>
          <a:stretch>
            <a:fillRect/>
          </a:stretch>
        </p:blipFill>
        <p:spPr bwMode="auto">
          <a:xfrm>
            <a:off x="4479135" y="972844"/>
            <a:ext cx="3830768" cy="2712052"/>
          </a:xfrm>
          <a:prstGeom prst="rect">
            <a:avLst/>
          </a:prstGeom>
          <a:noFill/>
          <a:ln>
            <a:noFill/>
          </a:ln>
        </p:spPr>
      </p:pic>
      <p:sp>
        <p:nvSpPr>
          <p:cNvPr id="6" name="Прямоугольник 5"/>
          <p:cNvSpPr/>
          <p:nvPr/>
        </p:nvSpPr>
        <p:spPr>
          <a:xfrm>
            <a:off x="3281326" y="241827"/>
            <a:ext cx="6833537"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Реактивная система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залпового огня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РСЗО)</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2403291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81326" y="241827"/>
            <a:ext cx="6833537"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Реактивная система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залпового огня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РСЗО)</a:t>
            </a:r>
            <a:endParaRPr lang="ru-RU" sz="2400" b="1" dirty="0">
              <a:solidFill>
                <a:srgbClr val="FF0000"/>
              </a:solidFill>
              <a:effectLst>
                <a:outerShdw blurRad="38100" dist="38100" dir="2700000" algn="tl">
                  <a:srgbClr val="000000">
                    <a:alpha val="43137"/>
                  </a:srgbClr>
                </a:outerShdw>
              </a:effectLst>
            </a:endParaRPr>
          </a:p>
        </p:txBody>
      </p:sp>
      <p:pic>
        <p:nvPicPr>
          <p:cNvPr id="10" name="Рисунок 9" descr="Фрагмент сбитой нашим ПВО ракеты АТ2 от РСЗО «Хаймарс». Минирование в этот раз не задалось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566202" y="1016470"/>
            <a:ext cx="5402476" cy="3576002"/>
          </a:xfrm>
          <a:prstGeom prst="rect">
            <a:avLst/>
          </a:prstGeom>
          <a:noFill/>
          <a:ln>
            <a:noFill/>
          </a:ln>
        </p:spPr>
      </p:pic>
      <p:sp>
        <p:nvSpPr>
          <p:cNvPr id="5" name="Прямоугольник 4"/>
          <p:cNvSpPr/>
          <p:nvPr/>
        </p:nvSpPr>
        <p:spPr>
          <a:xfrm>
            <a:off x="566203" y="4743568"/>
            <a:ext cx="5247743" cy="276999"/>
          </a:xfrm>
          <a:prstGeom prst="rect">
            <a:avLst/>
          </a:prstGeom>
        </p:spPr>
        <p:txBody>
          <a:bodyPr wrap="square">
            <a:spAutoFit/>
          </a:bodyPr>
          <a:lstStyle/>
          <a:p>
            <a:pPr algn="ctr"/>
            <a:r>
              <a:rPr lang="ru-RU" sz="1200" b="1" dirty="0">
                <a:latin typeface="Arial" pitchFamily="34" charset="0"/>
                <a:cs typeface="Arial" pitchFamily="34" charset="0"/>
              </a:rPr>
              <a:t>Фрагмент сбитой нашим ПВО ракеты АТ2 от РСЗО «</a:t>
            </a:r>
            <a:r>
              <a:rPr lang="ru-RU" sz="1200" b="1" dirty="0" err="1">
                <a:latin typeface="Arial" pitchFamily="34" charset="0"/>
                <a:cs typeface="Arial" pitchFamily="34" charset="0"/>
              </a:rPr>
              <a:t>Хаймарс</a:t>
            </a:r>
            <a:r>
              <a:rPr lang="ru-RU" sz="1200" b="1" dirty="0">
                <a:latin typeface="Arial" pitchFamily="34" charset="0"/>
                <a:cs typeface="Arial" pitchFamily="34" charset="0"/>
              </a:rPr>
              <a:t>». </a:t>
            </a:r>
          </a:p>
        </p:txBody>
      </p:sp>
      <p:pic>
        <p:nvPicPr>
          <p:cNvPr id="13" name="Рисунок 12" descr="Разрушенные кассеты с минами после перехвата и поражения ракеты АТ2 нашим ПВО (фото из открытых источников)"/>
          <p:cNvPicPr/>
          <p:nvPr/>
        </p:nvPicPr>
        <p:blipFill>
          <a:blip r:embed="rId3">
            <a:extLst>
              <a:ext uri="{28A0092B-C50C-407E-A947-70E740481C1C}">
                <a14:useLocalDpi xmlns:a14="http://schemas.microsoft.com/office/drawing/2010/main" val="0"/>
              </a:ext>
            </a:extLst>
          </a:blip>
          <a:srcRect/>
          <a:stretch>
            <a:fillRect/>
          </a:stretch>
        </p:blipFill>
        <p:spPr bwMode="auto">
          <a:xfrm>
            <a:off x="5968678" y="1016470"/>
            <a:ext cx="5716905" cy="3576002"/>
          </a:xfrm>
          <a:prstGeom prst="rect">
            <a:avLst/>
          </a:prstGeom>
          <a:noFill/>
          <a:ln>
            <a:noFill/>
          </a:ln>
        </p:spPr>
      </p:pic>
      <p:sp>
        <p:nvSpPr>
          <p:cNvPr id="6" name="Прямоугольник 5"/>
          <p:cNvSpPr/>
          <p:nvPr/>
        </p:nvSpPr>
        <p:spPr>
          <a:xfrm>
            <a:off x="5968678" y="4697401"/>
            <a:ext cx="5716905" cy="461665"/>
          </a:xfrm>
          <a:prstGeom prst="rect">
            <a:avLst/>
          </a:prstGeom>
        </p:spPr>
        <p:txBody>
          <a:bodyPr wrap="square">
            <a:spAutoFit/>
          </a:bodyPr>
          <a:lstStyle/>
          <a:p>
            <a:pPr algn="ctr"/>
            <a:r>
              <a:rPr lang="ru-RU" sz="1200" b="1" dirty="0">
                <a:latin typeface="Arial" pitchFamily="34" charset="0"/>
                <a:cs typeface="Arial" pitchFamily="34" charset="0"/>
              </a:rPr>
              <a:t>Разрушенные кассеты с минами после перехвата и поражения ракеты АТ2 нашим ПВО </a:t>
            </a:r>
          </a:p>
        </p:txBody>
      </p:sp>
      <p:sp>
        <p:nvSpPr>
          <p:cNvPr id="7" name="Прямоугольник 6"/>
          <p:cNvSpPr/>
          <p:nvPr/>
        </p:nvSpPr>
        <p:spPr>
          <a:xfrm>
            <a:off x="436729" y="5464875"/>
            <a:ext cx="11248854" cy="707886"/>
          </a:xfrm>
          <a:prstGeom prst="rect">
            <a:avLst/>
          </a:prstGeom>
        </p:spPr>
        <p:txBody>
          <a:bodyPr wrap="square">
            <a:spAutoFit/>
          </a:bodyPr>
          <a:lstStyle/>
          <a:p>
            <a:pPr algn="just"/>
            <a:r>
              <a:rPr lang="ru-RU" sz="2000" dirty="0">
                <a:latin typeface="Arial" pitchFamily="34" charset="0"/>
                <a:cs typeface="Arial" pitchFamily="34" charset="0"/>
              </a:rPr>
              <a:t>В одной ракете AT2, калибром 227 мм, размещается 28 мин DM1399. То есть пакетом из 6 ракет можно засеять сразу 168 мин, а двойным, из 12 ракет: 336 мин</a:t>
            </a:r>
          </a:p>
        </p:txBody>
      </p:sp>
    </p:spTree>
    <p:extLst>
      <p:ext uri="{BB962C8B-B14F-4D97-AF65-F5344CB8AC3E}">
        <p14:creationId xmlns:p14="http://schemas.microsoft.com/office/powerpoint/2010/main" val="42377228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3281326" y="241827"/>
            <a:ext cx="6833537"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Реактивная система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залпового огня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РСЗО)</a:t>
            </a:r>
            <a:endParaRPr lang="ru-RU" sz="2400" b="1" dirty="0">
              <a:solidFill>
                <a:srgbClr val="FF0000"/>
              </a:solidFill>
              <a:effectLst>
                <a:outerShdw blurRad="38100" dist="38100" dir="2700000" algn="tl">
                  <a:srgbClr val="000000">
                    <a:alpha val="43137"/>
                  </a:srgbClr>
                </a:outerShdw>
              </a:effectLst>
            </a:endParaRPr>
          </a:p>
        </p:txBody>
      </p:sp>
      <p:sp>
        <p:nvSpPr>
          <p:cNvPr id="2" name="Прямоугольник 1"/>
          <p:cNvSpPr/>
          <p:nvPr/>
        </p:nvSpPr>
        <p:spPr>
          <a:xfrm>
            <a:off x="5722961" y="1721177"/>
            <a:ext cx="6096000" cy="3170099"/>
          </a:xfrm>
          <a:prstGeom prst="rect">
            <a:avLst/>
          </a:prstGeom>
        </p:spPr>
        <p:txBody>
          <a:bodyPr>
            <a:spAutoFit/>
          </a:bodyPr>
          <a:lstStyle/>
          <a:p>
            <a:pPr algn="ctr"/>
            <a:r>
              <a:rPr lang="ru-RU" sz="2000" b="1" dirty="0">
                <a:latin typeface="Arial" pitchFamily="34" charset="0"/>
                <a:cs typeface="Arial" pitchFamily="34" charset="0"/>
              </a:rPr>
              <a:t>Характеристики мины DM1399</a:t>
            </a:r>
          </a:p>
          <a:p>
            <a:pPr lvl="0" algn="just"/>
            <a:r>
              <a:rPr lang="ru-RU" sz="2000" dirty="0">
                <a:latin typeface="Arial" pitchFamily="34" charset="0"/>
                <a:cs typeface="Arial" pitchFamily="34" charset="0"/>
              </a:rPr>
              <a:t>Масса мины: 2.22 кг.</a:t>
            </a:r>
          </a:p>
          <a:p>
            <a:pPr lvl="0" algn="just"/>
            <a:r>
              <a:rPr lang="ru-RU" sz="2000" dirty="0">
                <a:latin typeface="Arial" pitchFamily="34" charset="0"/>
                <a:cs typeface="Arial" pitchFamily="34" charset="0"/>
              </a:rPr>
              <a:t>Масса взрывчатого вещества (ВВ): 0.9 кг.</a:t>
            </a:r>
          </a:p>
          <a:p>
            <a:pPr lvl="0" algn="just"/>
            <a:r>
              <a:rPr lang="ru-RU" sz="2000" dirty="0">
                <a:latin typeface="Arial" pitchFamily="34" charset="0"/>
                <a:cs typeface="Arial" pitchFamily="34" charset="0"/>
              </a:rPr>
              <a:t>Диаметр: 103.5 мм.</a:t>
            </a:r>
          </a:p>
          <a:p>
            <a:pPr lvl="0" algn="just"/>
            <a:r>
              <a:rPr lang="ru-RU" sz="2000" dirty="0">
                <a:latin typeface="Arial" pitchFamily="34" charset="0"/>
                <a:cs typeface="Arial" pitchFamily="34" charset="0"/>
              </a:rPr>
              <a:t>Высота: 160 мм.</a:t>
            </a:r>
          </a:p>
          <a:p>
            <a:pPr lvl="0" algn="just"/>
            <a:r>
              <a:rPr lang="ru-RU" sz="2000" dirty="0">
                <a:latin typeface="Arial" pitchFamily="34" charset="0"/>
                <a:cs typeface="Arial" pitchFamily="34" charset="0"/>
              </a:rPr>
              <a:t>Высота с разложенным датчиком цели (антенной): 700 мм.</a:t>
            </a:r>
          </a:p>
          <a:p>
            <a:pPr lvl="0" algn="just"/>
            <a:r>
              <a:rPr lang="ru-RU" sz="2000" dirty="0">
                <a:latin typeface="Arial" pitchFamily="34" charset="0"/>
                <a:cs typeface="Arial" pitchFamily="34" charset="0"/>
              </a:rPr>
              <a:t>Материал корпуса: комбинированный, пластик, металл.</a:t>
            </a:r>
          </a:p>
          <a:p>
            <a:pPr lvl="0" algn="just"/>
            <a:r>
              <a:rPr lang="ru-RU" sz="2000" dirty="0">
                <a:latin typeface="Arial" pitchFamily="34" charset="0"/>
                <a:cs typeface="Arial" pitchFamily="34" charset="0"/>
              </a:rPr>
              <a:t>Пробивная способность по броне: до 140 мм.</a:t>
            </a:r>
          </a:p>
        </p:txBody>
      </p:sp>
      <p:sp>
        <p:nvSpPr>
          <p:cNvPr id="3" name="Прямоугольник 2"/>
          <p:cNvSpPr/>
          <p:nvPr/>
        </p:nvSpPr>
        <p:spPr>
          <a:xfrm>
            <a:off x="609958" y="5522093"/>
            <a:ext cx="11209001" cy="707886"/>
          </a:xfrm>
          <a:prstGeom prst="rect">
            <a:avLst/>
          </a:prstGeom>
        </p:spPr>
        <p:txBody>
          <a:bodyPr wrap="square">
            <a:spAutoFit/>
          </a:bodyPr>
          <a:lstStyle/>
          <a:p>
            <a:pPr indent="355600"/>
            <a:r>
              <a:rPr lang="ru-RU" sz="2000" dirty="0">
                <a:latin typeface="Arial" pitchFamily="34" charset="0"/>
                <a:cs typeface="Arial" pitchFamily="34" charset="0"/>
              </a:rPr>
              <a:t>Основное назначение мины DM1399 – борьба с бронетехникой, танками, БМП, БТР, любыми автомобилями. Действие: кумулятивное, противоднищевое. </a:t>
            </a:r>
          </a:p>
        </p:txBody>
      </p:sp>
      <p:pic>
        <p:nvPicPr>
          <p:cNvPr id="11" name="Рисунок 10" descr="Мины DM1399 на изучении нашими сапёрами. Уж не знаю, на каком основании так осмелели и не стали обезвреживать на месте...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422873" y="1419367"/>
            <a:ext cx="4858811" cy="3313496"/>
          </a:xfrm>
          <a:prstGeom prst="rect">
            <a:avLst/>
          </a:prstGeom>
          <a:noFill/>
          <a:ln>
            <a:noFill/>
          </a:ln>
        </p:spPr>
      </p:pic>
    </p:spTree>
    <p:extLst>
      <p:ext uri="{BB962C8B-B14F-4D97-AF65-F5344CB8AC3E}">
        <p14:creationId xmlns:p14="http://schemas.microsoft.com/office/powerpoint/2010/main" val="38884377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Прямоугольник 7"/>
          <p:cNvSpPr/>
          <p:nvPr/>
        </p:nvSpPr>
        <p:spPr>
          <a:xfrm>
            <a:off x="4059248" y="241827"/>
            <a:ext cx="3903376"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Кассетные боеприпасы </a:t>
            </a:r>
          </a:p>
        </p:txBody>
      </p:sp>
      <p:pic>
        <p:nvPicPr>
          <p:cNvPr id="6" name="Рисунок 5" descr="Кассетные суббоеприпасы, разные (фото из открытых источников)"/>
          <p:cNvPicPr/>
          <p:nvPr/>
        </p:nvPicPr>
        <p:blipFill>
          <a:blip r:embed="rId2">
            <a:extLst>
              <a:ext uri="{28A0092B-C50C-407E-A947-70E740481C1C}">
                <a14:useLocalDpi xmlns:a14="http://schemas.microsoft.com/office/drawing/2010/main" val="0"/>
              </a:ext>
            </a:extLst>
          </a:blip>
          <a:srcRect/>
          <a:stretch>
            <a:fillRect/>
          </a:stretch>
        </p:blipFill>
        <p:spPr bwMode="auto">
          <a:xfrm>
            <a:off x="582096" y="1385899"/>
            <a:ext cx="3477152" cy="2910887"/>
          </a:xfrm>
          <a:prstGeom prst="rect">
            <a:avLst/>
          </a:prstGeom>
          <a:noFill/>
          <a:ln>
            <a:noFill/>
          </a:ln>
        </p:spPr>
      </p:pic>
      <p:pic>
        <p:nvPicPr>
          <p:cNvPr id="7" name="Рисунок 6" descr="Воронки от попаданий артиллерии и миномётов. Попаданий? Ой... (фото из открытых источников)"/>
          <p:cNvPicPr/>
          <p:nvPr/>
        </p:nvPicPr>
        <p:blipFill>
          <a:blip r:embed="rId3">
            <a:extLst>
              <a:ext uri="{28A0092B-C50C-407E-A947-70E740481C1C}">
                <a14:useLocalDpi xmlns:a14="http://schemas.microsoft.com/office/drawing/2010/main" val="0"/>
              </a:ext>
            </a:extLst>
          </a:blip>
          <a:srcRect/>
          <a:stretch>
            <a:fillRect/>
          </a:stretch>
        </p:blipFill>
        <p:spPr bwMode="auto">
          <a:xfrm>
            <a:off x="7962624" y="1385899"/>
            <a:ext cx="3477153" cy="2921124"/>
          </a:xfrm>
          <a:prstGeom prst="rect">
            <a:avLst/>
          </a:prstGeom>
          <a:noFill/>
          <a:ln>
            <a:noFill/>
          </a:ln>
        </p:spPr>
      </p:pic>
      <p:pic>
        <p:nvPicPr>
          <p:cNvPr id="5" name="Рисунок 4" descr="Срабатывание кассет (фото из открытых источников)"/>
          <p:cNvPicPr/>
          <p:nvPr/>
        </p:nvPicPr>
        <p:blipFill>
          <a:blip r:embed="rId4">
            <a:extLst>
              <a:ext uri="{28A0092B-C50C-407E-A947-70E740481C1C}">
                <a14:useLocalDpi xmlns:a14="http://schemas.microsoft.com/office/drawing/2010/main" val="0"/>
              </a:ext>
            </a:extLst>
          </a:blip>
          <a:srcRect/>
          <a:stretch>
            <a:fillRect/>
          </a:stretch>
        </p:blipFill>
        <p:spPr bwMode="auto">
          <a:xfrm>
            <a:off x="4272359" y="1385899"/>
            <a:ext cx="3477153" cy="2924516"/>
          </a:xfrm>
          <a:prstGeom prst="rect">
            <a:avLst/>
          </a:prstGeom>
          <a:noFill/>
          <a:ln>
            <a:noFill/>
          </a:ln>
        </p:spPr>
      </p:pic>
      <p:sp>
        <p:nvSpPr>
          <p:cNvPr id="2" name="Прямоугольник 1"/>
          <p:cNvSpPr/>
          <p:nvPr/>
        </p:nvSpPr>
        <p:spPr>
          <a:xfrm>
            <a:off x="464022" y="4825505"/>
            <a:ext cx="11432275" cy="1631216"/>
          </a:xfrm>
          <a:prstGeom prst="rect">
            <a:avLst/>
          </a:prstGeom>
        </p:spPr>
        <p:txBody>
          <a:bodyPr wrap="square">
            <a:spAutoFit/>
          </a:bodyPr>
          <a:lstStyle/>
          <a:p>
            <a:pPr indent="355600" algn="just"/>
            <a:r>
              <a:rPr lang="ru-RU" sz="2000" dirty="0" smtClean="0">
                <a:latin typeface="Arial" pitchFamily="34" charset="0"/>
                <a:cs typeface="Arial" pitchFamily="34" charset="0"/>
              </a:rPr>
              <a:t>Кассетный </a:t>
            </a:r>
            <a:r>
              <a:rPr lang="ru-RU" sz="2000" dirty="0">
                <a:latin typeface="Arial" pitchFamily="34" charset="0"/>
                <a:cs typeface="Arial" pitchFamily="34" charset="0"/>
              </a:rPr>
              <a:t>принцип компоновки боеприпасов. В авиабомбу, снаряд, ракету размещают от нескольких штук, до многих десятков более мелких боеприпасов (так называемых </a:t>
            </a:r>
            <a:r>
              <a:rPr lang="ru-RU" sz="2000" dirty="0" err="1">
                <a:latin typeface="Arial" pitchFamily="34" charset="0"/>
                <a:cs typeface="Arial" pitchFamily="34" charset="0"/>
              </a:rPr>
              <a:t>суббоеприпасов</a:t>
            </a:r>
            <a:r>
              <a:rPr lang="ru-RU" sz="2000" dirty="0">
                <a:latin typeface="Arial" pitchFamily="34" charset="0"/>
                <a:cs typeface="Arial" pitchFamily="34" charset="0"/>
              </a:rPr>
              <a:t>). На определённой высоте </a:t>
            </a:r>
            <a:r>
              <a:rPr lang="ru-RU" sz="2000" dirty="0" err="1">
                <a:latin typeface="Arial" pitchFamily="34" charset="0"/>
                <a:cs typeface="Arial" pitchFamily="34" charset="0"/>
              </a:rPr>
              <a:t>суббоеприпасы</a:t>
            </a:r>
            <a:r>
              <a:rPr lang="ru-RU" sz="2000" dirty="0">
                <a:latin typeface="Arial" pitchFamily="34" charset="0"/>
                <a:cs typeface="Arial" pitchFamily="34" charset="0"/>
              </a:rPr>
              <a:t> вылетают из корпуса-кассеты, рассеиваются на значительной площади, и за счёт количества с высокой вероятностью поражают технику, или множеством осколков </a:t>
            </a:r>
            <a:r>
              <a:rPr lang="ru-RU" sz="2000" dirty="0" smtClean="0">
                <a:latin typeface="Arial" pitchFamily="34" charset="0"/>
                <a:cs typeface="Arial" pitchFamily="34" charset="0"/>
              </a:rPr>
              <a:t>поражают личный состав.</a:t>
            </a:r>
            <a:endParaRPr lang="ru-RU" sz="2000" dirty="0">
              <a:latin typeface="Arial" pitchFamily="34" charset="0"/>
              <a:cs typeface="Arial" pitchFamily="34" charset="0"/>
            </a:endParaRPr>
          </a:p>
        </p:txBody>
      </p:sp>
    </p:spTree>
    <p:extLst>
      <p:ext uri="{BB962C8B-B14F-4D97-AF65-F5344CB8AC3E}">
        <p14:creationId xmlns:p14="http://schemas.microsoft.com/office/powerpoint/2010/main" val="34813647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Схема 2"/>
          <p:cNvGraphicFramePr/>
          <p:nvPr>
            <p:extLst>
              <p:ext uri="{D42A27DB-BD31-4B8C-83A1-F6EECF244321}">
                <p14:modId xmlns:p14="http://schemas.microsoft.com/office/powerpoint/2010/main" val="2298002109"/>
              </p:ext>
            </p:extLst>
          </p:nvPr>
        </p:nvGraphicFramePr>
        <p:xfrm>
          <a:off x="375582" y="260648"/>
          <a:ext cx="11583846" cy="63367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881399418"/>
              </p:ext>
            </p:extLst>
          </p:nvPr>
        </p:nvGraphicFramePr>
        <p:xfrm>
          <a:off x="11274425" y="79375"/>
          <a:ext cx="773113" cy="536575"/>
        </p:xfrm>
        <a:graphic>
          <a:graphicData uri="http://schemas.openxmlformats.org/presentationml/2006/ole">
            <mc:AlternateContent xmlns:mc="http://schemas.openxmlformats.org/markup-compatibility/2006">
              <mc:Choice xmlns:v="urn:schemas-microsoft-com:vml" Requires="v">
                <p:oleObj spid="_x0000_s15385" name="Точечный рисунок" r:id="rId8" imgW="4266667" imgH="3486637" progId="PBrush">
                  <p:embed/>
                </p:oleObj>
              </mc:Choice>
              <mc:Fallback>
                <p:oleObj name="Точечный рисунок" r:id="rId8" imgW="4266667" imgH="3486637" progId="PBrush">
                  <p:embed/>
                  <p:pic>
                    <p:nvPicPr>
                      <p:cNvPr id="0" name="Object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7937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5222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28</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91736431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29</a:t>
            </a:fld>
            <a:endParaRPr lang="ru-RU"/>
          </a:p>
        </p:txBody>
      </p:sp>
      <p:graphicFrame>
        <p:nvGraphicFramePr>
          <p:cNvPr id="3" name="Схема 2"/>
          <p:cNvGraphicFramePr/>
          <p:nvPr>
            <p:extLst>
              <p:ext uri="{D42A27DB-BD31-4B8C-83A1-F6EECF244321}">
                <p14:modId xmlns:p14="http://schemas.microsoft.com/office/powerpoint/2010/main" val="10384160"/>
              </p:ext>
            </p:extLst>
          </p:nvPr>
        </p:nvGraphicFramePr>
        <p:xfrm>
          <a:off x="26719" y="0"/>
          <a:ext cx="12165281"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Схема 4"/>
          <p:cNvGraphicFramePr/>
          <p:nvPr>
            <p:extLst>
              <p:ext uri="{D42A27DB-BD31-4B8C-83A1-F6EECF244321}">
                <p14:modId xmlns:p14="http://schemas.microsoft.com/office/powerpoint/2010/main" val="4248768797"/>
              </p:ext>
            </p:extLst>
          </p:nvPr>
        </p:nvGraphicFramePr>
        <p:xfrm>
          <a:off x="278986" y="785794"/>
          <a:ext cx="3476020" cy="5786477"/>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7" name="Прямоугольник 6"/>
          <p:cNvSpPr/>
          <p:nvPr/>
        </p:nvSpPr>
        <p:spPr>
          <a:xfrm>
            <a:off x="7869480" y="785794"/>
            <a:ext cx="1844419" cy="714380"/>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М-75</a:t>
            </a:r>
            <a:endParaRPr lang="ru-RU" dirty="0">
              <a:solidFill>
                <a:schemeClr val="tx1"/>
              </a:solidFill>
            </a:endParaRPr>
          </a:p>
        </p:txBody>
      </p:sp>
      <p:sp>
        <p:nvSpPr>
          <p:cNvPr id="8" name="Прямоугольник 7"/>
          <p:cNvSpPr/>
          <p:nvPr/>
        </p:nvSpPr>
        <p:spPr>
          <a:xfrm>
            <a:off x="9855778" y="4071942"/>
            <a:ext cx="1773480" cy="9144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smtClean="0"/>
              <a:t>Т</a:t>
            </a:r>
            <a:r>
              <a:rPr lang="en-US" dirty="0" smtClean="0"/>
              <a:t>S50</a:t>
            </a:r>
            <a:endParaRPr lang="ru-RU" dirty="0"/>
          </a:p>
        </p:txBody>
      </p:sp>
      <p:sp>
        <p:nvSpPr>
          <p:cNvPr id="9" name="Прямоугольник 8"/>
          <p:cNvSpPr/>
          <p:nvPr/>
        </p:nvSpPr>
        <p:spPr>
          <a:xfrm>
            <a:off x="9359203" y="357166"/>
            <a:ext cx="1844419" cy="714380"/>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DM</a:t>
            </a:r>
            <a:r>
              <a:rPr lang="ru-RU" dirty="0" smtClean="0">
                <a:solidFill>
                  <a:schemeClr val="tx1"/>
                </a:solidFill>
              </a:rPr>
              <a:t>1274</a:t>
            </a:r>
            <a:endParaRPr lang="ru-RU" dirty="0">
              <a:solidFill>
                <a:schemeClr val="tx1"/>
              </a:solidFill>
            </a:endParaRPr>
          </a:p>
        </p:txBody>
      </p:sp>
      <p:sp>
        <p:nvSpPr>
          <p:cNvPr id="10" name="Прямоугольник 9"/>
          <p:cNvSpPr/>
          <p:nvPr/>
        </p:nvSpPr>
        <p:spPr>
          <a:xfrm>
            <a:off x="10139535" y="1071546"/>
            <a:ext cx="1844419" cy="714380"/>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BLU</a:t>
            </a:r>
            <a:r>
              <a:rPr lang="ru-RU" dirty="0" smtClean="0">
                <a:solidFill>
                  <a:schemeClr val="tx1"/>
                </a:solidFill>
              </a:rPr>
              <a:t>-91/</a:t>
            </a:r>
            <a:r>
              <a:rPr lang="en-US" dirty="0" smtClean="0">
                <a:solidFill>
                  <a:schemeClr val="tx1"/>
                </a:solidFill>
              </a:rPr>
              <a:t>B</a:t>
            </a:r>
            <a:endParaRPr lang="ru-RU" dirty="0">
              <a:solidFill>
                <a:schemeClr val="tx1"/>
              </a:solidFill>
            </a:endParaRPr>
          </a:p>
        </p:txBody>
      </p:sp>
      <p:sp>
        <p:nvSpPr>
          <p:cNvPr id="11" name="Прямоугольник 10"/>
          <p:cNvSpPr/>
          <p:nvPr/>
        </p:nvSpPr>
        <p:spPr>
          <a:xfrm>
            <a:off x="7372905" y="1428736"/>
            <a:ext cx="1844419" cy="714380"/>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М-70</a:t>
            </a:r>
            <a:endParaRPr lang="ru-RU" dirty="0">
              <a:solidFill>
                <a:schemeClr val="tx1"/>
              </a:solidFill>
            </a:endParaRPr>
          </a:p>
        </p:txBody>
      </p:sp>
      <p:sp>
        <p:nvSpPr>
          <p:cNvPr id="12" name="Прямоугольник 11"/>
          <p:cNvSpPr/>
          <p:nvPr/>
        </p:nvSpPr>
        <p:spPr>
          <a:xfrm>
            <a:off x="9146386" y="3214686"/>
            <a:ext cx="1773480" cy="914400"/>
          </a:xfrm>
          <a:prstGeom prst="rect">
            <a:avLst/>
          </a:prstGeom>
          <a:ln/>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smtClean="0"/>
              <a:t>L10</a:t>
            </a:r>
            <a:endParaRPr lang="ru-RU" dirty="0"/>
          </a:p>
        </p:txBody>
      </p:sp>
      <p:sp>
        <p:nvSpPr>
          <p:cNvPr id="14" name="Прямоугольник 13"/>
          <p:cNvSpPr/>
          <p:nvPr/>
        </p:nvSpPr>
        <p:spPr>
          <a:xfrm>
            <a:off x="9501082" y="1714488"/>
            <a:ext cx="1844419" cy="714380"/>
          </a:xfrm>
          <a:prstGeom prst="rect">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rPr>
              <a:t>DM</a:t>
            </a:r>
            <a:r>
              <a:rPr lang="ru-RU" dirty="0" smtClean="0">
                <a:solidFill>
                  <a:schemeClr val="tx1"/>
                </a:solidFill>
              </a:rPr>
              <a:t>1233</a:t>
            </a:r>
            <a:endParaRPr lang="ru-RU" dirty="0">
              <a:solidFill>
                <a:schemeClr val="tx1"/>
              </a:solidFill>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3109444783"/>
              </p:ext>
            </p:extLst>
          </p:nvPr>
        </p:nvGraphicFramePr>
        <p:xfrm>
          <a:off x="11210841" y="88878"/>
          <a:ext cx="773113" cy="536575"/>
        </p:xfrm>
        <a:graphic>
          <a:graphicData uri="http://schemas.openxmlformats.org/presentationml/2006/ole">
            <mc:AlternateContent xmlns:mc="http://schemas.openxmlformats.org/markup-compatibility/2006">
              <mc:Choice xmlns:v="urn:schemas-microsoft-com:vml" Requires="v">
                <p:oleObj spid="_x0000_s16409" name="Точечный рисунок" r:id="rId13" imgW="4266667" imgH="3486637" progId="PBrush">
                  <p:embed/>
                </p:oleObj>
              </mc:Choice>
              <mc:Fallback>
                <p:oleObj name="Точечный рисунок" r:id="rId13" imgW="4266667" imgH="3486637" progId="PBrush">
                  <p:embed/>
                  <p:pic>
                    <p:nvPicPr>
                      <p:cNvPr id="0" name="Object 1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10841" y="8887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 name="Rectangle 13"/>
          <p:cNvSpPr>
            <a:spLocks noChangeArrowheads="1"/>
          </p:cNvSpPr>
          <p:nvPr/>
        </p:nvSpPr>
        <p:spPr bwMode="auto">
          <a:xfrm>
            <a:off x="11345501"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29</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455075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Рисунок 2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19116" y="3411940"/>
            <a:ext cx="2060668" cy="2549415"/>
          </a:xfrm>
          <a:prstGeom prst="rect">
            <a:avLst/>
          </a:prstGeom>
          <a:ln>
            <a:noFill/>
          </a:ln>
          <a:effectLst>
            <a:outerShdw blurRad="225425" dist="50800" dir="5220000" algn="ctr">
              <a:srgbClr val="000000">
                <a:alpha val="33000"/>
              </a:srgbClr>
            </a:outerShdw>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9" name="AutoShape 11" descr="Взвод специальной разведки"/>
          <p:cNvSpPr>
            <a:spLocks noChangeAspect="1" noChangeArrowheads="1"/>
          </p:cNvSpPr>
          <p:nvPr/>
        </p:nvSpPr>
        <p:spPr bwMode="auto">
          <a:xfrm>
            <a:off x="2811951" y="680675"/>
            <a:ext cx="231620" cy="171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ru-RU" altLang="ru-RU" sz="1013">
              <a:latin typeface="Verdana" panose="020B0604030504040204" pitchFamily="34" charset="0"/>
              <a:ea typeface="Verdana" panose="020B0604030504040204" pitchFamily="34" charset="0"/>
            </a:endParaRPr>
          </a:p>
        </p:txBody>
      </p:sp>
      <p:sp>
        <p:nvSpPr>
          <p:cNvPr id="15" name="Text Box 10"/>
          <p:cNvSpPr txBox="1">
            <a:spLocks noChangeArrowheads="1"/>
          </p:cNvSpPr>
          <p:nvPr/>
        </p:nvSpPr>
        <p:spPr bwMode="auto">
          <a:xfrm>
            <a:off x="169117" y="1232758"/>
            <a:ext cx="12022883" cy="2042706"/>
          </a:xfrm>
          <a:prstGeom prst="rect">
            <a:avLst/>
          </a:prstGeom>
          <a:noFill/>
          <a:ln>
            <a:solidFill>
              <a:schemeClr val="bg1"/>
            </a:solidFill>
          </a:ln>
        </p:spPr>
        <p:style>
          <a:lnRef idx="1">
            <a:schemeClr val="accent3"/>
          </a:lnRef>
          <a:fillRef idx="2">
            <a:schemeClr val="accent3"/>
          </a:fillRef>
          <a:effectRef idx="1">
            <a:schemeClr val="accent3"/>
          </a:effectRef>
          <a:fontRef idx="minor">
            <a:schemeClr val="dk1"/>
          </a:fontRef>
        </p:style>
        <p:txBody>
          <a:bodyPr anchor="ctr"/>
          <a:lstStyle>
            <a:defPPr>
              <a:defRPr lang="ru-RU"/>
            </a:defPPr>
            <a:lvl1pPr lvl="0" indent="-457200" algn="just" eaLnBrk="0" hangingPunct="0">
              <a:lnSpc>
                <a:spcPct val="110000"/>
              </a:lnSpc>
              <a:defRPr sz="2300" b="1" spc="5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Arial" pitchFamily="34" charset="0"/>
                <a:cs typeface="Arial" pitchFamily="34" charset="0"/>
              </a:defRPr>
            </a:lvl1pPr>
            <a:lvl2pPr marL="742950" indent="-285750" eaLnBrk="0" hangingPunct="0">
              <a:defRPr sz="2200">
                <a:solidFill>
                  <a:schemeClr val="tx1"/>
                </a:solidFill>
                <a:latin typeface="Times New Roman" pitchFamily="18" charset="0"/>
              </a:defRPr>
            </a:lvl2pPr>
            <a:lvl3pPr marL="1143000" indent="-228600" eaLnBrk="0" hangingPunct="0">
              <a:defRPr sz="2200">
                <a:solidFill>
                  <a:schemeClr val="tx1"/>
                </a:solidFill>
                <a:latin typeface="Times New Roman" pitchFamily="18" charset="0"/>
              </a:defRPr>
            </a:lvl3pPr>
            <a:lvl4pPr marL="1600200" indent="-228600" eaLnBrk="0" hangingPunct="0">
              <a:defRPr sz="2200">
                <a:solidFill>
                  <a:schemeClr val="tx1"/>
                </a:solidFill>
                <a:latin typeface="Times New Roman" pitchFamily="18" charset="0"/>
              </a:defRPr>
            </a:lvl4pPr>
            <a:lvl5pPr marL="2057400" indent="-228600" eaLnBrk="0" hangingPunct="0">
              <a:defRPr sz="2200">
                <a:solidFill>
                  <a:schemeClr val="tx1"/>
                </a:solidFill>
                <a:latin typeface="Times New Roman" pitchFamily="18" charset="0"/>
              </a:defRPr>
            </a:lvl5pPr>
            <a:lvl6pPr marL="2514600" indent="-228600" eaLnBrk="0" fontAlgn="base" hangingPunct="0">
              <a:spcBef>
                <a:spcPct val="0"/>
              </a:spcBef>
              <a:spcAft>
                <a:spcPct val="0"/>
              </a:spcAft>
              <a:defRPr sz="2200">
                <a:solidFill>
                  <a:schemeClr val="tx1"/>
                </a:solidFill>
                <a:latin typeface="Times New Roman" pitchFamily="18" charset="0"/>
              </a:defRPr>
            </a:lvl6pPr>
            <a:lvl7pPr marL="2971800" indent="-228600" eaLnBrk="0" fontAlgn="base" hangingPunct="0">
              <a:spcBef>
                <a:spcPct val="0"/>
              </a:spcBef>
              <a:spcAft>
                <a:spcPct val="0"/>
              </a:spcAft>
              <a:defRPr sz="2200">
                <a:solidFill>
                  <a:schemeClr val="tx1"/>
                </a:solidFill>
                <a:latin typeface="Times New Roman" pitchFamily="18" charset="0"/>
              </a:defRPr>
            </a:lvl7pPr>
            <a:lvl8pPr marL="3429000" indent="-228600" eaLnBrk="0" fontAlgn="base" hangingPunct="0">
              <a:spcBef>
                <a:spcPct val="0"/>
              </a:spcBef>
              <a:spcAft>
                <a:spcPct val="0"/>
              </a:spcAft>
              <a:defRPr sz="2200">
                <a:solidFill>
                  <a:schemeClr val="tx1"/>
                </a:solidFill>
                <a:latin typeface="Times New Roman" pitchFamily="18" charset="0"/>
              </a:defRPr>
            </a:lvl8pPr>
            <a:lvl9pPr marL="3886200" indent="-228600" eaLnBrk="0" fontAlgn="base" hangingPunct="0">
              <a:spcBef>
                <a:spcPct val="0"/>
              </a:spcBef>
              <a:spcAft>
                <a:spcPct val="0"/>
              </a:spcAft>
              <a:defRPr sz="2200">
                <a:solidFill>
                  <a:schemeClr val="tx1"/>
                </a:solidFill>
                <a:latin typeface="Times New Roman" pitchFamily="18" charset="0"/>
              </a:defRPr>
            </a:lvl9pPr>
          </a:lstStyle>
          <a:p>
            <a:r>
              <a:rPr lang="ru-RU" sz="1800" dirty="0">
                <a:effectLst/>
              </a:rPr>
              <a:t>1. </a:t>
            </a:r>
            <a:r>
              <a:rPr lang="ru-RU" sz="2000" dirty="0">
                <a:effectLst/>
              </a:rPr>
              <a:t>Боевой устав Сухопутных войск, ч. 3 (взвод, отделение, танк). - М.: Воениздат, 2013 г.</a:t>
            </a:r>
          </a:p>
          <a:p>
            <a:r>
              <a:rPr lang="ru-RU" sz="2000" dirty="0">
                <a:effectLst/>
              </a:rPr>
              <a:t>2. Инженерное оборудование и маскировка позиций. Учебное пособие – М.,2016 г</a:t>
            </a:r>
            <a:r>
              <a:rPr lang="ru-RU" sz="2000" dirty="0" smtClean="0">
                <a:effectLst/>
              </a:rPr>
              <a:t>.</a:t>
            </a:r>
          </a:p>
          <a:p>
            <a:r>
              <a:rPr lang="ru-RU" sz="2000" dirty="0" smtClean="0">
                <a:effectLst/>
              </a:rPr>
              <a:t>3. </a:t>
            </a:r>
            <a:r>
              <a:rPr lang="ru-RU" sz="2000" dirty="0">
                <a:effectLst/>
              </a:rPr>
              <a:t>Учебник сержанта мотострелковых войск. – М.: Воениздат, 2003 г.</a:t>
            </a:r>
          </a:p>
          <a:p>
            <a:r>
              <a:rPr lang="ru-RU" sz="2000" dirty="0" smtClean="0">
                <a:effectLst/>
              </a:rPr>
              <a:t>4. </a:t>
            </a:r>
            <a:r>
              <a:rPr lang="ru-RU" sz="2000" dirty="0">
                <a:effectLst/>
              </a:rPr>
              <a:t>Учебник по Военно-инженерной подготовке - М.: Воениздат, </a:t>
            </a:r>
            <a:r>
              <a:rPr lang="ru-RU" sz="2000" dirty="0" smtClean="0">
                <a:effectLst/>
              </a:rPr>
              <a:t>2014 </a:t>
            </a:r>
            <a:r>
              <a:rPr lang="ru-RU" sz="2000" dirty="0">
                <a:effectLst/>
              </a:rPr>
              <a:t>г.</a:t>
            </a:r>
          </a:p>
          <a:p>
            <a:endParaRPr lang="ru-RU" sz="1800" dirty="0">
              <a:effectLst/>
            </a:endParaRPr>
          </a:p>
        </p:txBody>
      </p:sp>
      <p:sp>
        <p:nvSpPr>
          <p:cNvPr id="16" name="Rectangle 1"/>
          <p:cNvSpPr>
            <a:spLocks noChangeArrowheads="1"/>
          </p:cNvSpPr>
          <p:nvPr/>
        </p:nvSpPr>
        <p:spPr bwMode="auto">
          <a:xfrm>
            <a:off x="3119670" y="284969"/>
            <a:ext cx="6124575" cy="567157"/>
          </a:xfrm>
          <a:prstGeom prst="rect">
            <a:avLst/>
          </a:prstGeom>
          <a:solidFill>
            <a:srgbClr val="FFC000"/>
          </a:solidFill>
          <a:ln>
            <a:noFill/>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2"/>
          </a:lnRef>
          <a:fillRef idx="1">
            <a:schemeClr val="lt1"/>
          </a:fillRef>
          <a:effectRef idx="0">
            <a:schemeClr val="accent2"/>
          </a:effectRef>
          <a:fontRef idx="minor">
            <a:schemeClr val="dk1"/>
          </a:fontRef>
        </p:style>
        <p:txBody>
          <a:bodyPr lIns="27000" rIns="27000" anchor="ctr"/>
          <a:lstStyle/>
          <a:p>
            <a:pPr algn="ctr">
              <a:lnSpc>
                <a:spcPct val="110000"/>
              </a:lnSpc>
              <a:defRPr/>
            </a:pP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Литература:    </a:t>
            </a:r>
          </a:p>
        </p:txBody>
      </p:sp>
      <p:sp>
        <p:nvSpPr>
          <p:cNvPr id="18" name="AutoShape 8" descr="http://www.obg33.narod.ru/oborona.jpg"/>
          <p:cNvSpPr>
            <a:spLocks noChangeAspect="1" noChangeArrowheads="1"/>
          </p:cNvSpPr>
          <p:nvPr/>
        </p:nvSpPr>
        <p:spPr bwMode="auto">
          <a:xfrm>
            <a:off x="1679575" y="748903"/>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ru-RU" altLang="ru-RU" sz="1350"/>
          </a:p>
        </p:txBody>
      </p:sp>
      <p:sp>
        <p:nvSpPr>
          <p:cNvPr id="19" name="AutoShape 10" descr="http://www.obg33.narod.ru/oborona.jpg"/>
          <p:cNvSpPr>
            <a:spLocks noChangeAspect="1" noChangeArrowheads="1"/>
          </p:cNvSpPr>
          <p:nvPr/>
        </p:nvSpPr>
        <p:spPr bwMode="auto">
          <a:xfrm>
            <a:off x="1679575" y="748903"/>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ru-RU" altLang="ru-RU" sz="1350"/>
          </a:p>
        </p:txBody>
      </p:sp>
      <p:sp>
        <p:nvSpPr>
          <p:cNvPr id="20" name="AutoShape 12" descr="http://www.obg33.narod.ru/oborona.jpg"/>
          <p:cNvSpPr>
            <a:spLocks noChangeAspect="1" noChangeArrowheads="1"/>
          </p:cNvSpPr>
          <p:nvPr/>
        </p:nvSpPr>
        <p:spPr bwMode="auto">
          <a:xfrm>
            <a:off x="1679575" y="748903"/>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ru-RU" altLang="ru-RU" sz="1350"/>
          </a:p>
        </p:txBody>
      </p:sp>
      <p:sp>
        <p:nvSpPr>
          <p:cNvPr id="21" name="AutoShape 15" descr="http://img1.labirint.ru/books43/429635/big.jpg"/>
          <p:cNvSpPr>
            <a:spLocks noChangeAspect="1" noChangeArrowheads="1"/>
          </p:cNvSpPr>
          <p:nvPr/>
        </p:nvSpPr>
        <p:spPr bwMode="auto">
          <a:xfrm>
            <a:off x="1679575" y="748903"/>
            <a:ext cx="3048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tx2"/>
              </a:buClr>
              <a:buSzPct val="60000"/>
              <a:buFont typeface="Wingdings" panose="05000000000000000000" pitchFamily="2" charset="2"/>
              <a:buChar char="u"/>
              <a:defRPr sz="3200">
                <a:solidFill>
                  <a:schemeClr val="tx1"/>
                </a:solidFill>
                <a:latin typeface="Verdana" panose="020B0604030504040204" pitchFamily="34" charset="0"/>
              </a:defRPr>
            </a:lvl1pPr>
            <a:lvl2pPr marL="742950" indent="-285750">
              <a:spcBef>
                <a:spcPct val="20000"/>
              </a:spcBef>
              <a:buClr>
                <a:schemeClr val="tx1"/>
              </a:buClr>
              <a:buChar char="•"/>
              <a:defRPr sz="2800">
                <a:solidFill>
                  <a:schemeClr val="tx1"/>
                </a:solidFill>
                <a:latin typeface="Verdana" panose="020B0604030504040204" pitchFamily="34" charset="0"/>
              </a:defRPr>
            </a:lvl2pPr>
            <a:lvl3pPr marL="1143000" indent="-228600">
              <a:spcBef>
                <a:spcPct val="20000"/>
              </a:spcBef>
              <a:buClr>
                <a:schemeClr val="hlink"/>
              </a:buClr>
              <a:buSzPct val="60000"/>
              <a:buFont typeface="Wingdings" panose="05000000000000000000" pitchFamily="2" charset="2"/>
              <a:buChar char="u"/>
              <a:defRPr sz="2400">
                <a:solidFill>
                  <a:schemeClr val="tx1"/>
                </a:solidFill>
                <a:latin typeface="Verdana" panose="020B0604030504040204" pitchFamily="34" charset="0"/>
              </a:defRPr>
            </a:lvl3pPr>
            <a:lvl4pPr marL="1600200" indent="-228600">
              <a:spcBef>
                <a:spcPct val="20000"/>
              </a:spcBef>
              <a:buClr>
                <a:schemeClr val="tx1"/>
              </a:buClr>
              <a:buChar char="•"/>
              <a:defRPr sz="2000">
                <a:solidFill>
                  <a:schemeClr val="tx1"/>
                </a:solidFill>
                <a:latin typeface="Verdana" panose="020B0604030504040204" pitchFamily="34" charset="0"/>
              </a:defRPr>
            </a:lvl4pPr>
            <a:lvl5pPr marL="2057400" indent="-228600">
              <a:spcBef>
                <a:spcPct val="20000"/>
              </a:spcBef>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folHlink"/>
              </a:buClr>
              <a:buSzPct val="60000"/>
              <a:buFont typeface="Wingdings" panose="05000000000000000000" pitchFamily="2" charset="2"/>
              <a:buChar char="u"/>
              <a:defRPr sz="2000">
                <a:solidFill>
                  <a:schemeClr val="tx1"/>
                </a:solidFill>
                <a:latin typeface="Verdana" panose="020B0604030504040204" pitchFamily="34" charset="0"/>
              </a:defRPr>
            </a:lvl9pPr>
          </a:lstStyle>
          <a:p>
            <a:pPr>
              <a:spcBef>
                <a:spcPct val="0"/>
              </a:spcBef>
              <a:buClrTx/>
              <a:buSzTx/>
              <a:buFontTx/>
              <a:buNone/>
            </a:pPr>
            <a:endParaRPr lang="ru-RU" altLang="ru-RU" sz="1350"/>
          </a:p>
        </p:txBody>
      </p:sp>
      <p:graphicFrame>
        <p:nvGraphicFramePr>
          <p:cNvPr id="4" name="Объект 3"/>
          <p:cNvGraphicFramePr>
            <a:graphicFrameLocks noChangeAspect="1"/>
          </p:cNvGraphicFramePr>
          <p:nvPr>
            <p:extLst>
              <p:ext uri="{D42A27DB-BD31-4B8C-83A1-F6EECF244321}">
                <p14:modId xmlns:p14="http://schemas.microsoft.com/office/powerpoint/2010/main" val="2282644280"/>
              </p:ext>
            </p:extLst>
          </p:nvPr>
        </p:nvGraphicFramePr>
        <p:xfrm>
          <a:off x="11266488" y="136525"/>
          <a:ext cx="773112" cy="536575"/>
        </p:xfrm>
        <a:graphic>
          <a:graphicData uri="http://schemas.openxmlformats.org/presentationml/2006/ole">
            <mc:AlternateContent xmlns:mc="http://schemas.openxmlformats.org/markup-compatibility/2006">
              <mc:Choice xmlns:v="urn:schemas-microsoft-com:vml" Requires="v">
                <p:oleObj spid="_x0000_s87056" name="Точечный рисунок" r:id="rId4" imgW="4266667" imgH="3486637" progId="PBrush">
                  <p:embed/>
                </p:oleObj>
              </mc:Choice>
              <mc:Fallback>
                <p:oleObj name="Точечный рисунок" r:id="rId4" imgW="4266667" imgH="3486637" progId="PBrush">
                  <p:embed/>
                  <p:pic>
                    <p:nvPicPr>
                      <p:cNvPr id="0" name="Объект 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6488" y="136525"/>
                        <a:ext cx="773112"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7" name="Rectangle 13"/>
          <p:cNvSpPr>
            <a:spLocks noChangeArrowheads="1"/>
          </p:cNvSpPr>
          <p:nvPr/>
        </p:nvSpPr>
        <p:spPr bwMode="auto">
          <a:xfrm>
            <a:off x="11461750" y="23358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a:t>
            </a:fld>
            <a:endParaRPr lang="ru-RU" sz="3200" b="1" dirty="0">
              <a:solidFill>
                <a:srgbClr val="FFFA1B"/>
              </a:solidFill>
              <a:effectLst>
                <a:outerShdw blurRad="38100" dist="38100" dir="2700000" algn="tl">
                  <a:srgbClr val="C0C0C0"/>
                </a:outerShdw>
              </a:effectLst>
              <a:latin typeface="Calibri" pitchFamily="34" charset="0"/>
            </a:endParaRPr>
          </a:p>
        </p:txBody>
      </p:sp>
      <p:pic>
        <p:nvPicPr>
          <p:cNvPr id="26" name="Picture 12" descr="Учебник сержанта мотострелковых войск. - купить книгу в интернет-магазине  CentrMag по лучшим ценам! (00-0102593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628" y="3301306"/>
            <a:ext cx="2031863" cy="2660049"/>
          </a:xfrm>
          <a:prstGeom prst="rect">
            <a:avLst/>
          </a:prstGeom>
          <a:noFill/>
          <a:extLst>
            <a:ext uri="{909E8E84-426E-40DD-AFC4-6F175D3DCCD1}">
              <a14:hiddenFill xmlns:a14="http://schemas.microsoft.com/office/drawing/2010/main">
                <a:solidFill>
                  <a:srgbClr val="FFFFFF"/>
                </a:solidFill>
              </a14:hiddenFill>
            </a:ext>
          </a:extLst>
        </p:spPr>
      </p:pic>
      <p:pic>
        <p:nvPicPr>
          <p:cNvPr id="87048" name="Picture 8" descr="Военно-инженерная подготовка"/>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74982" y="3207426"/>
            <a:ext cx="2098022" cy="2999822"/>
          </a:xfrm>
          <a:prstGeom prst="rect">
            <a:avLst/>
          </a:prstGeom>
          <a:noFill/>
          <a:extLst>
            <a:ext uri="{909E8E84-426E-40DD-AFC4-6F175D3DCCD1}">
              <a14:hiddenFill xmlns:a14="http://schemas.microsoft.com/office/drawing/2010/main">
                <a:solidFill>
                  <a:srgbClr val="FFFFFF"/>
                </a:solidFill>
              </a14:hiddenFill>
            </a:ext>
          </a:extLst>
        </p:spPr>
      </p:pic>
      <p:pic>
        <p:nvPicPr>
          <p:cNvPr id="87050" name="Picture 10" descr="Издания — победители всероссийских конкурсов, целевых программ и грантов"/>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382666" y="3288799"/>
            <a:ext cx="2138299" cy="2837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7003353"/>
      </p:ext>
    </p:extLst>
  </p:cSld>
  <p:clrMapOvr>
    <a:masterClrMapping/>
  </p:clrMapOvr>
  <p:transition spd="slow">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54723732"/>
              </p:ext>
            </p:extLst>
          </p:nvPr>
        </p:nvGraphicFramePr>
        <p:xfrm>
          <a:off x="11207750" y="104774"/>
          <a:ext cx="773113" cy="536575"/>
        </p:xfrm>
        <a:graphic>
          <a:graphicData uri="http://schemas.openxmlformats.org/presentationml/2006/ole">
            <mc:AlternateContent xmlns:mc="http://schemas.openxmlformats.org/markup-compatibility/2006">
              <mc:Choice xmlns:v="urn:schemas-microsoft-com:vml" Requires="v">
                <p:oleObj spid="_x0000_s17436"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07750" y="104774"/>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04600" y="2270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30</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4" name="Прямоугольник 3"/>
          <p:cNvSpPr/>
          <p:nvPr/>
        </p:nvSpPr>
        <p:spPr>
          <a:xfrm>
            <a:off x="377473" y="1325519"/>
            <a:ext cx="11358119" cy="4662815"/>
          </a:xfrm>
          <a:prstGeom prst="rect">
            <a:avLst/>
          </a:prstGeom>
        </p:spPr>
        <p:txBody>
          <a:bodyPr wrap="square">
            <a:spAutoFit/>
          </a:bodyPr>
          <a:lstStyle/>
          <a:p>
            <a:pPr indent="355600" algn="just">
              <a:lnSpc>
                <a:spcPct val="150000"/>
              </a:lnSpc>
            </a:pPr>
            <a:r>
              <a:rPr lang="ru-RU" sz="2200" b="1" dirty="0" smtClean="0">
                <a:latin typeface="Arial" pitchFamily="34" charset="0"/>
                <a:cs typeface="Arial" pitchFamily="34" charset="0"/>
              </a:rPr>
              <a:t>Визуально </a:t>
            </a:r>
            <a:r>
              <a:rPr lang="ru-RU" sz="2200" b="1" dirty="0">
                <a:latin typeface="Arial" pitchFamily="34" charset="0"/>
                <a:cs typeface="Arial" pitchFamily="34" charset="0"/>
              </a:rPr>
              <a:t>наблюдаемое метание (отстрел) из кассет (контейнеров), установленных на самолетах (вертолетах), с определенными интервалами времени отдельных мин или групп по 3—5 штук и более; сбрасываемые контейнеры, из которых в воздухе отделяется большое количество мин; мины, имеющие тормозные устройства в виде парашютов, раскрывающихся при падении; сброшенные мины, расположенные на поверхности грунта или с малым заглублением в мягкий грунт; на травяном покрове - следы падения мин, вблизи от мин - парашюты, окрашенные под фон местности; в снегу-отверстия от падения мин и нарушение целостности снежного </a:t>
            </a:r>
            <a:r>
              <a:rPr lang="ru-RU" sz="2200" b="1" dirty="0" smtClean="0">
                <a:latin typeface="Arial" pitchFamily="34" charset="0"/>
                <a:cs typeface="Arial" pitchFamily="34" charset="0"/>
              </a:rPr>
              <a:t>покрова.</a:t>
            </a:r>
            <a:endParaRPr lang="ru-RU" sz="2200" dirty="0"/>
          </a:p>
        </p:txBody>
      </p:sp>
      <p:sp>
        <p:nvSpPr>
          <p:cNvPr id="6" name="Прямоугольник 5"/>
          <p:cNvSpPr/>
          <p:nvPr/>
        </p:nvSpPr>
        <p:spPr>
          <a:xfrm>
            <a:off x="682388" y="331142"/>
            <a:ext cx="10549720"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Демаскирующие признаки дистанционно установленных полей</a:t>
            </a:r>
          </a:p>
        </p:txBody>
      </p:sp>
    </p:spTree>
    <p:extLst>
      <p:ext uri="{BB962C8B-B14F-4D97-AF65-F5344CB8AC3E}">
        <p14:creationId xmlns:p14="http://schemas.microsoft.com/office/powerpoint/2010/main" val="39261746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Объект 2"/>
          <p:cNvGraphicFramePr>
            <a:graphicFrameLocks noChangeAspect="1"/>
          </p:cNvGraphicFramePr>
          <p:nvPr>
            <p:extLst>
              <p:ext uri="{D42A27DB-BD31-4B8C-83A1-F6EECF244321}">
                <p14:modId xmlns:p14="http://schemas.microsoft.com/office/powerpoint/2010/main" val="2952970912"/>
              </p:ext>
            </p:extLst>
          </p:nvPr>
        </p:nvGraphicFramePr>
        <p:xfrm>
          <a:off x="11207750" y="104774"/>
          <a:ext cx="773113" cy="536575"/>
        </p:xfrm>
        <a:graphic>
          <a:graphicData uri="http://schemas.openxmlformats.org/presentationml/2006/ole">
            <mc:AlternateContent xmlns:mc="http://schemas.openxmlformats.org/markup-compatibility/2006">
              <mc:Choice xmlns:v="urn:schemas-microsoft-com:vml" Requires="v">
                <p:oleObj spid="_x0000_s88074" name="Точечный рисунок" r:id="rId3" imgW="4266667" imgH="3486637" progId="PBrush">
                  <p:embed/>
                </p:oleObj>
              </mc:Choice>
              <mc:Fallback>
                <p:oleObj name="Точечный рисунок" r:id="rId3" imgW="4266667" imgH="3486637" progId="PBrush">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07750" y="104774"/>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04600" y="2270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31</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6" name="Прямоугольник 5"/>
          <p:cNvSpPr/>
          <p:nvPr/>
        </p:nvSpPr>
        <p:spPr>
          <a:xfrm>
            <a:off x="682388" y="331142"/>
            <a:ext cx="10549720" cy="461665"/>
          </a:xfrm>
          <a:prstGeom prst="rect">
            <a:avLst/>
          </a:prstGeom>
        </p:spPr>
        <p:txBody>
          <a:bodyPr wrap="square">
            <a:sp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Дистанционно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управляемые мины</a:t>
            </a:r>
          </a:p>
        </p:txBody>
      </p:sp>
      <p:sp>
        <p:nvSpPr>
          <p:cNvPr id="2" name="Прямоугольник 1"/>
          <p:cNvSpPr/>
          <p:nvPr/>
        </p:nvSpPr>
        <p:spPr>
          <a:xfrm>
            <a:off x="300251" y="1010245"/>
            <a:ext cx="11545674" cy="5509200"/>
          </a:xfrm>
          <a:prstGeom prst="rect">
            <a:avLst/>
          </a:prstGeom>
        </p:spPr>
        <p:txBody>
          <a:bodyPr wrap="square">
            <a:spAutoFit/>
          </a:bodyPr>
          <a:lstStyle/>
          <a:p>
            <a:r>
              <a:rPr lang="ru-RU" sz="2200" dirty="0" smtClean="0">
                <a:latin typeface="Arial" pitchFamily="34" charset="0"/>
                <a:cs typeface="Arial" pitchFamily="34" charset="0"/>
              </a:rPr>
              <a:t>Для </a:t>
            </a:r>
            <a:r>
              <a:rPr lang="ru-RU" sz="2200" dirty="0">
                <a:latin typeface="Arial" pitchFamily="34" charset="0"/>
                <a:cs typeface="Arial" pitchFamily="34" charset="0"/>
              </a:rPr>
              <a:t>США дистанционно управляемые мины — это оружие в основном </a:t>
            </a:r>
            <a:r>
              <a:rPr lang="ru-RU" sz="2200" b="1" u="sng" dirty="0">
                <a:solidFill>
                  <a:srgbClr val="FF0000"/>
                </a:solidFill>
                <a:latin typeface="Arial" pitchFamily="34" charset="0"/>
                <a:cs typeface="Arial" pitchFamily="34" charset="0"/>
              </a:rPr>
              <a:t>артиллерии</a:t>
            </a:r>
            <a:r>
              <a:rPr lang="ru-RU" sz="2200" dirty="0">
                <a:latin typeface="Arial" pitchFamily="34" charset="0"/>
                <a:cs typeface="Arial" pitchFamily="34" charset="0"/>
              </a:rPr>
              <a:t> и авиации, которое используется общевойсковыми и авиационными командующими в рамках американской доктрины применения мин.</a:t>
            </a:r>
            <a:br>
              <a:rPr lang="ru-RU" sz="2200" dirty="0">
                <a:latin typeface="Arial" pitchFamily="34" charset="0"/>
                <a:cs typeface="Arial" pitchFamily="34" charset="0"/>
              </a:rPr>
            </a:br>
            <a:r>
              <a:rPr lang="ru-RU" sz="2200" dirty="0">
                <a:latin typeface="Arial" pitchFamily="34" charset="0"/>
                <a:cs typeface="Arial" pitchFamily="34" charset="0"/>
              </a:rPr>
              <a:t/>
            </a:r>
            <a:br>
              <a:rPr lang="ru-RU" sz="2200" dirty="0">
                <a:latin typeface="Arial" pitchFamily="34" charset="0"/>
                <a:cs typeface="Arial" pitchFamily="34" charset="0"/>
              </a:rPr>
            </a:br>
            <a:r>
              <a:rPr lang="ru-RU" sz="2200" dirty="0">
                <a:latin typeface="Arial" pitchFamily="34" charset="0"/>
                <a:cs typeface="Arial" pitchFamily="34" charset="0"/>
              </a:rPr>
              <a:t>Применяемые для дистанционной постановки мины входят в семейство FASCAM — </a:t>
            </a:r>
            <a:r>
              <a:rPr lang="ru-RU" sz="2200" dirty="0" err="1">
                <a:latin typeface="Arial" pitchFamily="34" charset="0"/>
                <a:cs typeface="Arial" pitchFamily="34" charset="0"/>
              </a:rPr>
              <a:t>Family</a:t>
            </a:r>
            <a:r>
              <a:rPr lang="ru-RU" sz="2200" dirty="0">
                <a:latin typeface="Arial" pitchFamily="34" charset="0"/>
                <a:cs typeface="Arial" pitchFamily="34" charset="0"/>
              </a:rPr>
              <a:t> </a:t>
            </a:r>
            <a:r>
              <a:rPr lang="ru-RU" sz="2200" dirty="0" err="1">
                <a:latin typeface="Arial" pitchFamily="34" charset="0"/>
                <a:cs typeface="Arial" pitchFamily="34" charset="0"/>
              </a:rPr>
              <a:t>of</a:t>
            </a:r>
            <a:r>
              <a:rPr lang="ru-RU" sz="2200" dirty="0">
                <a:latin typeface="Arial" pitchFamily="34" charset="0"/>
                <a:cs typeface="Arial" pitchFamily="34" charset="0"/>
              </a:rPr>
              <a:t> </a:t>
            </a:r>
            <a:r>
              <a:rPr lang="ru-RU" sz="2200" dirty="0" err="1">
                <a:latin typeface="Arial" pitchFamily="34" charset="0"/>
                <a:cs typeface="Arial" pitchFamily="34" charset="0"/>
              </a:rPr>
              <a:t>Scatterable</a:t>
            </a:r>
            <a:r>
              <a:rPr lang="ru-RU" sz="2200" dirty="0">
                <a:latin typeface="Arial" pitchFamily="34" charset="0"/>
                <a:cs typeface="Arial" pitchFamily="34" charset="0"/>
              </a:rPr>
              <a:t> </a:t>
            </a:r>
            <a:r>
              <a:rPr lang="ru-RU" sz="2200" dirty="0" err="1">
                <a:latin typeface="Arial" pitchFamily="34" charset="0"/>
                <a:cs typeface="Arial" pitchFamily="34" charset="0"/>
              </a:rPr>
              <a:t>Mines</a:t>
            </a:r>
            <a:r>
              <a:rPr lang="ru-RU" sz="2200" dirty="0">
                <a:latin typeface="Arial" pitchFamily="34" charset="0"/>
                <a:cs typeface="Arial" pitchFamily="34" charset="0"/>
              </a:rPr>
              <a:t>, в переводе — «семейство рассеиваемых мин». В него входят:</a:t>
            </a:r>
            <a:br>
              <a:rPr lang="ru-RU" sz="2200" dirty="0">
                <a:latin typeface="Arial" pitchFamily="34" charset="0"/>
                <a:cs typeface="Arial" pitchFamily="34" charset="0"/>
              </a:rPr>
            </a:br>
            <a:r>
              <a:rPr lang="ru-RU" sz="2200" dirty="0">
                <a:latin typeface="Arial" pitchFamily="34" charset="0"/>
                <a:cs typeface="Arial" pitchFamily="34" charset="0"/>
              </a:rPr>
              <a:t/>
            </a:r>
            <a:br>
              <a:rPr lang="ru-RU" sz="2200" dirty="0">
                <a:latin typeface="Arial" pitchFamily="34" charset="0"/>
                <a:cs typeface="Arial" pitchFamily="34" charset="0"/>
              </a:rPr>
            </a:br>
            <a:r>
              <a:rPr lang="ru-RU" sz="2200" dirty="0" err="1">
                <a:latin typeface="Arial" pitchFamily="34" charset="0"/>
                <a:cs typeface="Arial" pitchFamily="34" charset="0"/>
              </a:rPr>
              <a:t>Remote</a:t>
            </a:r>
            <a:r>
              <a:rPr lang="ru-RU" sz="2200" dirty="0">
                <a:latin typeface="Arial" pitchFamily="34" charset="0"/>
                <a:cs typeface="Arial" pitchFamily="34" charset="0"/>
              </a:rPr>
              <a:t> </a:t>
            </a:r>
            <a:r>
              <a:rPr lang="ru-RU" sz="2200" dirty="0" err="1">
                <a:latin typeface="Arial" pitchFamily="34" charset="0"/>
                <a:cs typeface="Arial" pitchFamily="34" charset="0"/>
              </a:rPr>
              <a:t>Anti-Armor</a:t>
            </a:r>
            <a:r>
              <a:rPr lang="ru-RU" sz="2200" dirty="0">
                <a:latin typeface="Arial" pitchFamily="34" charset="0"/>
                <a:cs typeface="Arial" pitchFamily="34" charset="0"/>
              </a:rPr>
              <a:t> </a:t>
            </a:r>
            <a:r>
              <a:rPr lang="ru-RU" sz="2200" dirty="0" err="1">
                <a:latin typeface="Arial" pitchFamily="34" charset="0"/>
                <a:cs typeface="Arial" pitchFamily="34" charset="0"/>
              </a:rPr>
              <a:t>Mine</a:t>
            </a:r>
            <a:r>
              <a:rPr lang="ru-RU" sz="2200" dirty="0">
                <a:latin typeface="Arial" pitchFamily="34" charset="0"/>
                <a:cs typeface="Arial" pitchFamily="34" charset="0"/>
              </a:rPr>
              <a:t> </a:t>
            </a:r>
            <a:r>
              <a:rPr lang="ru-RU" sz="2200" dirty="0" err="1">
                <a:latin typeface="Arial" pitchFamily="34" charset="0"/>
                <a:cs typeface="Arial" pitchFamily="34" charset="0"/>
              </a:rPr>
              <a:t>System</a:t>
            </a:r>
            <a:r>
              <a:rPr lang="ru-RU" sz="2200" dirty="0">
                <a:latin typeface="Arial" pitchFamily="34" charset="0"/>
                <a:cs typeface="Arial" pitchFamily="34" charset="0"/>
              </a:rPr>
              <a:t> (RAAMS) — противотанковые мины, снаряжающиеся в 155-мм артиллерийский снаряд (9 шт. на снаряд). Применяются против нас на Украине.</a:t>
            </a:r>
            <a:br>
              <a:rPr lang="ru-RU" sz="2200" dirty="0">
                <a:latin typeface="Arial" pitchFamily="34" charset="0"/>
                <a:cs typeface="Arial" pitchFamily="34" charset="0"/>
              </a:rPr>
            </a:br>
            <a:r>
              <a:rPr lang="ru-RU" sz="2200" dirty="0">
                <a:latin typeface="Arial" pitchFamily="34" charset="0"/>
                <a:cs typeface="Arial" pitchFamily="34" charset="0"/>
              </a:rPr>
              <a:t/>
            </a:r>
            <a:br>
              <a:rPr lang="ru-RU" sz="2200" dirty="0">
                <a:latin typeface="Arial" pitchFamily="34" charset="0"/>
                <a:cs typeface="Arial" pitchFamily="34" charset="0"/>
              </a:rPr>
            </a:br>
            <a:r>
              <a:rPr lang="ru-RU" sz="2200" dirty="0" err="1">
                <a:latin typeface="Arial" pitchFamily="34" charset="0"/>
                <a:cs typeface="Arial" pitchFamily="34" charset="0"/>
              </a:rPr>
              <a:t>Area</a:t>
            </a:r>
            <a:r>
              <a:rPr lang="ru-RU" sz="2200" dirty="0">
                <a:latin typeface="Arial" pitchFamily="34" charset="0"/>
                <a:cs typeface="Arial" pitchFamily="34" charset="0"/>
              </a:rPr>
              <a:t> </a:t>
            </a:r>
            <a:r>
              <a:rPr lang="ru-RU" sz="2200" dirty="0" err="1">
                <a:latin typeface="Arial" pitchFamily="34" charset="0"/>
                <a:cs typeface="Arial" pitchFamily="34" charset="0"/>
              </a:rPr>
              <a:t>Denial</a:t>
            </a:r>
            <a:r>
              <a:rPr lang="ru-RU" sz="2200" dirty="0">
                <a:latin typeface="Arial" pitchFamily="34" charset="0"/>
                <a:cs typeface="Arial" pitchFamily="34" charset="0"/>
              </a:rPr>
              <a:t> </a:t>
            </a:r>
            <a:r>
              <a:rPr lang="ru-RU" sz="2200" dirty="0" err="1">
                <a:latin typeface="Arial" pitchFamily="34" charset="0"/>
                <a:cs typeface="Arial" pitchFamily="34" charset="0"/>
              </a:rPr>
              <a:t>Artillery</a:t>
            </a:r>
            <a:r>
              <a:rPr lang="ru-RU" sz="2200" dirty="0">
                <a:latin typeface="Arial" pitchFamily="34" charset="0"/>
                <a:cs typeface="Arial" pitchFamily="34" charset="0"/>
              </a:rPr>
              <a:t> </a:t>
            </a:r>
            <a:r>
              <a:rPr lang="ru-RU" sz="2200" dirty="0" err="1">
                <a:latin typeface="Arial" pitchFamily="34" charset="0"/>
                <a:cs typeface="Arial" pitchFamily="34" charset="0"/>
              </a:rPr>
              <a:t>Munition</a:t>
            </a:r>
            <a:r>
              <a:rPr lang="ru-RU" sz="2200" dirty="0">
                <a:latin typeface="Arial" pitchFamily="34" charset="0"/>
                <a:cs typeface="Arial" pitchFamily="34" charset="0"/>
              </a:rPr>
              <a:t> (ADAM) — противопехотные мины, снаряжающиеся в 155-мм снаряды (36 штук в снаряде).</a:t>
            </a:r>
            <a:br>
              <a:rPr lang="ru-RU" sz="2200" dirty="0">
                <a:latin typeface="Arial" pitchFamily="34" charset="0"/>
                <a:cs typeface="Arial" pitchFamily="34" charset="0"/>
              </a:rPr>
            </a:br>
            <a:r>
              <a:rPr lang="ru-RU" sz="2200" dirty="0">
                <a:latin typeface="Arial" pitchFamily="34" charset="0"/>
                <a:cs typeface="Arial" pitchFamily="34" charset="0"/>
              </a:rPr>
              <a:t/>
            </a:r>
            <a:br>
              <a:rPr lang="ru-RU" sz="2200" dirty="0">
                <a:latin typeface="Arial" pitchFamily="34" charset="0"/>
                <a:cs typeface="Arial" pitchFamily="34" charset="0"/>
              </a:rPr>
            </a:br>
            <a:r>
              <a:rPr lang="ru-RU" sz="2200" dirty="0">
                <a:latin typeface="Arial" pitchFamily="34" charset="0"/>
                <a:cs typeface="Arial" pitchFamily="34" charset="0"/>
              </a:rPr>
              <a:t>GATOR </a:t>
            </a:r>
            <a:r>
              <a:rPr lang="ru-RU" sz="2200" dirty="0" err="1">
                <a:latin typeface="Arial" pitchFamily="34" charset="0"/>
                <a:cs typeface="Arial" pitchFamily="34" charset="0"/>
              </a:rPr>
              <a:t>mine</a:t>
            </a:r>
            <a:r>
              <a:rPr lang="ru-RU" sz="2200" dirty="0">
                <a:latin typeface="Arial" pitchFamily="34" charset="0"/>
                <a:cs typeface="Arial" pitchFamily="34" charset="0"/>
              </a:rPr>
              <a:t> </a:t>
            </a:r>
            <a:r>
              <a:rPr lang="ru-RU" sz="2200" dirty="0" err="1">
                <a:latin typeface="Arial" pitchFamily="34" charset="0"/>
                <a:cs typeface="Arial" pitchFamily="34" charset="0"/>
              </a:rPr>
              <a:t>system</a:t>
            </a:r>
            <a:r>
              <a:rPr lang="ru-RU" sz="2200" dirty="0">
                <a:latin typeface="Arial" pitchFamily="34" charset="0"/>
                <a:cs typeface="Arial" pitchFamily="34" charset="0"/>
              </a:rPr>
              <a:t> — мины для массированной постановки с воздуха.</a:t>
            </a:r>
          </a:p>
        </p:txBody>
      </p:sp>
    </p:spTree>
    <p:extLst>
      <p:ext uri="{BB962C8B-B14F-4D97-AF65-F5344CB8AC3E}">
        <p14:creationId xmlns:p14="http://schemas.microsoft.com/office/powerpoint/2010/main" val="156300022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bg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graphicFrame>
        <p:nvGraphicFramePr>
          <p:cNvPr id="7" name="Объект 6"/>
          <p:cNvGraphicFramePr>
            <a:graphicFrameLocks noChangeAspect="1"/>
          </p:cNvGraphicFramePr>
          <p:nvPr>
            <p:extLst>
              <p:ext uri="{D42A27DB-BD31-4B8C-83A1-F6EECF244321}">
                <p14:modId xmlns:p14="http://schemas.microsoft.com/office/powerpoint/2010/main" val="4286053380"/>
              </p:ext>
            </p:extLst>
          </p:nvPr>
        </p:nvGraphicFramePr>
        <p:xfrm>
          <a:off x="11195843" y="64368"/>
          <a:ext cx="773113" cy="536575"/>
        </p:xfrm>
        <a:graphic>
          <a:graphicData uri="http://schemas.openxmlformats.org/presentationml/2006/ole">
            <mc:AlternateContent xmlns:mc="http://schemas.openxmlformats.org/markup-compatibility/2006">
              <mc:Choice xmlns:v="urn:schemas-microsoft-com:vml" Requires="v">
                <p:oleObj spid="_x0000_s18460"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5843" y="6436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361737" y="16517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32</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818866" y="326801"/>
            <a:ext cx="10140286" cy="461665"/>
          </a:xfrm>
          <a:prstGeom prst="rect">
            <a:avLst/>
          </a:prstGeom>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Семейство систем  дистанционного минирования ФЭСКЭМ </a:t>
            </a:r>
          </a:p>
        </p:txBody>
      </p:sp>
      <p:sp>
        <p:nvSpPr>
          <p:cNvPr id="9" name="Прямоугольник 8"/>
          <p:cNvSpPr/>
          <p:nvPr/>
        </p:nvSpPr>
        <p:spPr>
          <a:xfrm>
            <a:off x="450376" y="1614902"/>
            <a:ext cx="11352686" cy="1107996"/>
          </a:xfrm>
          <a:prstGeom prst="rect">
            <a:avLst/>
          </a:prstGeom>
        </p:spPr>
        <p:txBody>
          <a:bodyPr wrap="square">
            <a:spAutoFit/>
          </a:bodyPr>
          <a:lstStyle/>
          <a:p>
            <a:pPr indent="355600" algn="just"/>
            <a:r>
              <a:rPr lang="ru-RU" sz="2200" dirty="0">
                <a:latin typeface="Arial" pitchFamily="34" charset="0"/>
                <a:cs typeface="Arial" pitchFamily="34" charset="0"/>
              </a:rPr>
              <a:t>FASCAM в Вооруженных Силах США настоящее время является обобщающим названием для целого комплекса систем дистанционного минирования, являющихся уставными стандартными.</a:t>
            </a:r>
          </a:p>
        </p:txBody>
      </p:sp>
      <p:sp>
        <p:nvSpPr>
          <p:cNvPr id="10" name="Прямоугольник 9"/>
          <p:cNvSpPr/>
          <p:nvPr/>
        </p:nvSpPr>
        <p:spPr>
          <a:xfrm>
            <a:off x="564107" y="3416630"/>
            <a:ext cx="10395045" cy="2462213"/>
          </a:xfrm>
          <a:prstGeom prst="rect">
            <a:avLst/>
          </a:prstGeom>
        </p:spPr>
        <p:txBody>
          <a:bodyPr wrap="square">
            <a:spAutoFit/>
          </a:bodyPr>
          <a:lstStyle/>
          <a:p>
            <a:r>
              <a:rPr lang="ru-RU" sz="2200" dirty="0">
                <a:solidFill>
                  <a:srgbClr val="FF0000"/>
                </a:solidFill>
                <a:latin typeface="Arial" pitchFamily="34" charset="0"/>
                <a:cs typeface="Arial" pitchFamily="34" charset="0"/>
              </a:rPr>
              <a:t>В семейство </a:t>
            </a:r>
            <a:r>
              <a:rPr lang="en-US" sz="2200" dirty="0">
                <a:solidFill>
                  <a:srgbClr val="FF0000"/>
                </a:solidFill>
                <a:latin typeface="Arial" pitchFamily="34" charset="0"/>
                <a:cs typeface="Arial" pitchFamily="34" charset="0"/>
              </a:rPr>
              <a:t>FASCAM </a:t>
            </a:r>
            <a:r>
              <a:rPr lang="ru-RU" sz="2200" dirty="0">
                <a:solidFill>
                  <a:srgbClr val="FF0000"/>
                </a:solidFill>
                <a:latin typeface="Arial" pitchFamily="34" charset="0"/>
                <a:cs typeface="Arial" pitchFamily="34" charset="0"/>
              </a:rPr>
              <a:t>входят  системы дистанционного минирования:</a:t>
            </a:r>
          </a:p>
          <a:p>
            <a:r>
              <a:rPr lang="en-US" sz="2200" dirty="0" smtClean="0">
                <a:solidFill>
                  <a:srgbClr val="FF0000"/>
                </a:solidFill>
                <a:latin typeface="Arial" pitchFamily="34" charset="0"/>
                <a:cs typeface="Arial" pitchFamily="34" charset="0"/>
              </a:rPr>
              <a:t>ADAM</a:t>
            </a:r>
            <a:r>
              <a:rPr lang="en-US" sz="2200" dirty="0">
                <a:solidFill>
                  <a:srgbClr val="FF0000"/>
                </a:solidFill>
                <a:latin typeface="Arial" pitchFamily="34" charset="0"/>
                <a:cs typeface="Arial" pitchFamily="34" charset="0"/>
              </a:rPr>
              <a:t>, </a:t>
            </a:r>
            <a:endParaRPr lang="ru-RU" sz="2200" dirty="0">
              <a:solidFill>
                <a:srgbClr val="FF0000"/>
              </a:solidFill>
              <a:latin typeface="Arial" pitchFamily="34" charset="0"/>
              <a:cs typeface="Arial" pitchFamily="34" charset="0"/>
            </a:endParaRPr>
          </a:p>
          <a:p>
            <a:r>
              <a:rPr lang="en-US" sz="2200" dirty="0">
                <a:solidFill>
                  <a:srgbClr val="FF0000"/>
                </a:solidFill>
                <a:latin typeface="Arial" pitchFamily="34" charset="0"/>
                <a:cs typeface="Arial" pitchFamily="34" charset="0"/>
              </a:rPr>
              <a:t>RAAM (ADATM), </a:t>
            </a:r>
            <a:endParaRPr lang="ru-RU" sz="2200" dirty="0">
              <a:solidFill>
                <a:srgbClr val="FF0000"/>
              </a:solidFill>
              <a:latin typeface="Arial" pitchFamily="34" charset="0"/>
              <a:cs typeface="Arial" pitchFamily="34" charset="0"/>
            </a:endParaRPr>
          </a:p>
          <a:p>
            <a:r>
              <a:rPr lang="en-US" sz="2200" dirty="0">
                <a:solidFill>
                  <a:srgbClr val="FF0000"/>
                </a:solidFill>
                <a:latin typeface="Arial" pitchFamily="34" charset="0"/>
                <a:cs typeface="Arial" pitchFamily="34" charset="0"/>
              </a:rPr>
              <a:t>GEMSS,</a:t>
            </a:r>
            <a:endParaRPr lang="ru-RU" sz="2200" dirty="0">
              <a:solidFill>
                <a:srgbClr val="FF0000"/>
              </a:solidFill>
              <a:latin typeface="Arial" pitchFamily="34" charset="0"/>
              <a:cs typeface="Arial" pitchFamily="34" charset="0"/>
            </a:endParaRPr>
          </a:p>
          <a:p>
            <a:r>
              <a:rPr lang="en-US" sz="2200" dirty="0" smtClean="0">
                <a:solidFill>
                  <a:srgbClr val="FF0000"/>
                </a:solidFill>
                <a:latin typeface="Arial" pitchFamily="34" charset="0"/>
                <a:cs typeface="Arial" pitchFamily="34" charset="0"/>
              </a:rPr>
              <a:t>MOPMS</a:t>
            </a:r>
            <a:r>
              <a:rPr lang="en-US" sz="2200" dirty="0">
                <a:solidFill>
                  <a:srgbClr val="FF0000"/>
                </a:solidFill>
                <a:latin typeface="Arial" pitchFamily="34" charset="0"/>
                <a:cs typeface="Arial" pitchFamily="34" charset="0"/>
              </a:rPr>
              <a:t>,</a:t>
            </a:r>
            <a:endParaRPr lang="ru-RU" sz="2200" dirty="0">
              <a:solidFill>
                <a:srgbClr val="FF0000"/>
              </a:solidFill>
              <a:latin typeface="Arial" pitchFamily="34" charset="0"/>
              <a:cs typeface="Arial" pitchFamily="34" charset="0"/>
            </a:endParaRPr>
          </a:p>
          <a:p>
            <a:r>
              <a:rPr lang="en-US" sz="2200" dirty="0" smtClean="0">
                <a:solidFill>
                  <a:srgbClr val="FF0000"/>
                </a:solidFill>
                <a:latin typeface="Arial" pitchFamily="34" charset="0"/>
                <a:cs typeface="Arial" pitchFamily="34" charset="0"/>
              </a:rPr>
              <a:t>VOLCANO</a:t>
            </a:r>
            <a:r>
              <a:rPr lang="en-US" sz="2200" dirty="0">
                <a:solidFill>
                  <a:srgbClr val="FF0000"/>
                </a:solidFill>
                <a:latin typeface="Arial" pitchFamily="34" charset="0"/>
                <a:cs typeface="Arial" pitchFamily="34" charset="0"/>
              </a:rPr>
              <a:t>,</a:t>
            </a:r>
            <a:endParaRPr lang="ru-RU" sz="2200" dirty="0">
              <a:solidFill>
                <a:srgbClr val="FF0000"/>
              </a:solidFill>
              <a:latin typeface="Arial" pitchFamily="34" charset="0"/>
              <a:cs typeface="Arial" pitchFamily="34" charset="0"/>
            </a:endParaRPr>
          </a:p>
          <a:p>
            <a:r>
              <a:rPr lang="en-US" sz="2200" dirty="0" smtClean="0">
                <a:solidFill>
                  <a:srgbClr val="FF0000"/>
                </a:solidFill>
                <a:latin typeface="Arial" pitchFamily="34" charset="0"/>
                <a:cs typeface="Arial" pitchFamily="34" charset="0"/>
              </a:rPr>
              <a:t>Gator</a:t>
            </a:r>
            <a:r>
              <a:rPr lang="en-US" sz="2200" dirty="0">
                <a:solidFill>
                  <a:srgbClr val="FF0000"/>
                </a:solidFill>
                <a:latin typeface="Arial" pitchFamily="34" charset="0"/>
                <a:cs typeface="Arial" pitchFamily="34" charset="0"/>
              </a:rPr>
              <a:t>.</a:t>
            </a:r>
            <a:endParaRPr lang="ru-RU" sz="2200" dirty="0">
              <a:solidFill>
                <a:srgbClr val="FF0000"/>
              </a:solidFill>
              <a:latin typeface="Arial" pitchFamily="34" charset="0"/>
              <a:cs typeface="Arial" pitchFamily="34" charset="0"/>
            </a:endParaRPr>
          </a:p>
        </p:txBody>
      </p:sp>
    </p:spTree>
    <p:extLst>
      <p:ext uri="{BB962C8B-B14F-4D97-AF65-F5344CB8AC3E}">
        <p14:creationId xmlns:p14="http://schemas.microsoft.com/office/powerpoint/2010/main" val="12755727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6858000"/>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sp>
        <p:nvSpPr>
          <p:cNvPr id="3" name="Прямоугольник 2"/>
          <p:cNvSpPr/>
          <p:nvPr/>
        </p:nvSpPr>
        <p:spPr>
          <a:xfrm>
            <a:off x="4611632" y="241539"/>
            <a:ext cx="1109599" cy="461665"/>
          </a:xfrm>
          <a:prstGeom prst="rect">
            <a:avLst/>
          </a:prstGeom>
        </p:spPr>
        <p:txBody>
          <a:bodyPr wrap="none">
            <a:spAutoFit/>
          </a:bodyPr>
          <a:lstStyle/>
          <a:p>
            <a:pPr algn="r"/>
            <a:r>
              <a:rPr lang="en-US"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ADAM</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1026" name="Picture 2" descr="m67-01.jpg (13642 byt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8716" y="839905"/>
            <a:ext cx="2564006" cy="236107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m67-02.jpg (32458 byt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03616" y="3428999"/>
            <a:ext cx="1693071" cy="329985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Объект 5"/>
          <p:cNvGraphicFramePr>
            <a:graphicFrameLocks noChangeAspect="1"/>
          </p:cNvGraphicFramePr>
          <p:nvPr>
            <p:extLst>
              <p:ext uri="{D42A27DB-BD31-4B8C-83A1-F6EECF244321}">
                <p14:modId xmlns:p14="http://schemas.microsoft.com/office/powerpoint/2010/main" val="644218691"/>
              </p:ext>
            </p:extLst>
          </p:nvPr>
        </p:nvGraphicFramePr>
        <p:xfrm>
          <a:off x="11179175" y="116633"/>
          <a:ext cx="773113" cy="536575"/>
        </p:xfrm>
        <a:graphic>
          <a:graphicData uri="http://schemas.openxmlformats.org/presentationml/2006/ole">
            <mc:AlternateContent xmlns:mc="http://schemas.openxmlformats.org/markup-compatibility/2006">
              <mc:Choice xmlns:v="urn:schemas-microsoft-com:vml" Requires="v">
                <p:oleObj spid="_x0000_s19483"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9175" y="116633"/>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376025" y="241539"/>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33</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7" name="Прямоугольник 6"/>
          <p:cNvSpPr/>
          <p:nvPr/>
        </p:nvSpPr>
        <p:spPr>
          <a:xfrm>
            <a:off x="257996" y="1064547"/>
            <a:ext cx="8707272" cy="5324535"/>
          </a:xfrm>
          <a:prstGeom prst="rect">
            <a:avLst/>
          </a:prstGeom>
        </p:spPr>
        <p:txBody>
          <a:bodyPr wrap="square">
            <a:spAutoFit/>
          </a:bodyPr>
          <a:lstStyle/>
          <a:p>
            <a:pPr algn="just"/>
            <a:r>
              <a:rPr lang="ru-RU" sz="2000" dirty="0">
                <a:latin typeface="Arial" pitchFamily="34" charset="0"/>
                <a:cs typeface="Arial" pitchFamily="34" charset="0"/>
              </a:rPr>
              <a:t>Включает в себя: носитель </a:t>
            </a:r>
            <a:r>
              <a:rPr lang="ru-RU" sz="2000" dirty="0" smtClean="0">
                <a:latin typeface="Arial" pitchFamily="34" charset="0"/>
                <a:cs typeface="Arial" pitchFamily="34" charset="0"/>
              </a:rPr>
              <a:t>мин любая </a:t>
            </a:r>
            <a:r>
              <a:rPr lang="ru-RU" sz="2000" dirty="0">
                <a:latin typeface="Arial" pitchFamily="34" charset="0"/>
                <a:cs typeface="Arial" pitchFamily="34" charset="0"/>
              </a:rPr>
              <a:t>гаубица калибра 155м., состоящая на вооружения </a:t>
            </a:r>
            <a:r>
              <a:rPr lang="ru-RU" sz="2000" dirty="0" smtClean="0">
                <a:latin typeface="Arial" pitchFamily="34" charset="0"/>
                <a:cs typeface="Arial" pitchFamily="34" charset="0"/>
              </a:rPr>
              <a:t> fascam-1.gif </a:t>
            </a:r>
            <a:r>
              <a:rPr lang="ru-RU" sz="2000" dirty="0">
                <a:latin typeface="Arial" pitchFamily="34" charset="0"/>
                <a:cs typeface="Arial" pitchFamily="34" charset="0"/>
              </a:rPr>
              <a:t>(5676 </a:t>
            </a:r>
            <a:r>
              <a:rPr lang="ru-RU" sz="2000" dirty="0" err="1">
                <a:latin typeface="Arial" pitchFamily="34" charset="0"/>
                <a:cs typeface="Arial" pitchFamily="34" charset="0"/>
              </a:rPr>
              <a:t>bytes</a:t>
            </a:r>
            <a:r>
              <a:rPr lang="ru-RU" sz="2000" dirty="0" smtClean="0">
                <a:latin typeface="Arial" pitchFamily="34" charset="0"/>
                <a:cs typeface="Arial" pitchFamily="34" charset="0"/>
              </a:rPr>
              <a:t>) армии </a:t>
            </a:r>
            <a:r>
              <a:rPr lang="ru-RU" sz="2000" dirty="0">
                <a:latin typeface="Arial" pitchFamily="34" charset="0"/>
                <a:cs typeface="Arial" pitchFamily="34" charset="0"/>
              </a:rPr>
              <a:t>США.</a:t>
            </a:r>
          </a:p>
          <a:p>
            <a:pPr algn="just"/>
            <a:r>
              <a:rPr lang="ru-RU" sz="2000" dirty="0">
                <a:latin typeface="Arial" pitchFamily="34" charset="0"/>
                <a:cs typeface="Arial" pitchFamily="34" charset="0"/>
              </a:rPr>
              <a:t> Носитель мин представляет из себя 155мм. гаубичный снаряд, в котором находится 36 противопехотных мин типа М67 или М72 .</a:t>
            </a:r>
          </a:p>
          <a:p>
            <a:pPr algn="just"/>
            <a:r>
              <a:rPr lang="ru-RU" sz="2000" dirty="0">
                <a:latin typeface="Arial" pitchFamily="34" charset="0"/>
                <a:cs typeface="Arial" pitchFamily="34" charset="0"/>
              </a:rPr>
              <a:t> Мины одинаковы по конструкции, имеют сегмент образный вид  и различаются между собой лишь сроком боевой работы (М67- 4 часа, М72 - 48 часов). Мины выбрасываются из снаряда на нисходящей части его траектории и  мины рассеиваются на местности на удалениях до 500 метров от точки прицеливания. В зависимости от требуемой плотности минного поля   в это место выпускается от 3 до 12 снарядов. Вокруг точки прицеливания таким образом образуется так называемый модуль минного поля.  В зависимости от крутизны траектории полета снаряда, требуемой  плотности минного поля и расхода снарядов размер модуля минного поля принимается 200х200 метров или 400х400 метров. В этом модуле гарантируется заданная плотность, хотя реально эллипс рассеивания может достигать радиуса 1500 метров.</a:t>
            </a:r>
          </a:p>
        </p:txBody>
      </p:sp>
    </p:spTree>
    <p:extLst>
      <p:ext uri="{BB962C8B-B14F-4D97-AF65-F5344CB8AC3E}">
        <p14:creationId xmlns:p14="http://schemas.microsoft.com/office/powerpoint/2010/main" val="81647191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6858000"/>
          </a:xfrm>
          <a:prstGeom prst="rect">
            <a:avLst/>
          </a:prstGeom>
          <a:solidFill>
            <a:schemeClr val="bg1"/>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ru-RU"/>
          </a:p>
        </p:txBody>
      </p:sp>
      <p:pic>
        <p:nvPicPr>
          <p:cNvPr id="2050" name="Picture 2" descr="https://www.globalsecurity.org/military/systems/munitions/images/m692_m731_adam_usaf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1170" y="84360"/>
            <a:ext cx="9152669" cy="66740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Объект 2"/>
          <p:cNvGraphicFramePr>
            <a:graphicFrameLocks noChangeAspect="1"/>
          </p:cNvGraphicFramePr>
          <p:nvPr>
            <p:extLst>
              <p:ext uri="{D42A27DB-BD31-4B8C-83A1-F6EECF244321}">
                <p14:modId xmlns:p14="http://schemas.microsoft.com/office/powerpoint/2010/main" val="2019271507"/>
              </p:ext>
            </p:extLst>
          </p:nvPr>
        </p:nvGraphicFramePr>
        <p:xfrm>
          <a:off x="11169650" y="84360"/>
          <a:ext cx="773113" cy="536575"/>
        </p:xfrm>
        <a:graphic>
          <a:graphicData uri="http://schemas.openxmlformats.org/presentationml/2006/ole">
            <mc:AlternateContent xmlns:mc="http://schemas.openxmlformats.org/markup-compatibility/2006">
              <mc:Choice xmlns:v="urn:schemas-microsoft-com:vml" Requires="v">
                <p:oleObj spid="_x0000_s20506"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69650" y="8436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p:cNvSpPr>
            <a:spLocks noChangeArrowheads="1"/>
          </p:cNvSpPr>
          <p:nvPr/>
        </p:nvSpPr>
        <p:spPr bwMode="auto">
          <a:xfrm>
            <a:off x="11347450"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34</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90568254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ru-RU"/>
          </a:p>
        </p:txBody>
      </p:sp>
      <p:pic>
        <p:nvPicPr>
          <p:cNvPr id="4" name="Рисунок 3"/>
          <p:cNvPicPr>
            <a:picLocks noChangeAspect="1"/>
          </p:cNvPicPr>
          <p:nvPr/>
        </p:nvPicPr>
        <p:blipFill>
          <a:blip r:embed="rId3"/>
          <a:stretch>
            <a:fillRect/>
          </a:stretch>
        </p:blipFill>
        <p:spPr>
          <a:xfrm>
            <a:off x="7905750" y="3387051"/>
            <a:ext cx="4196689" cy="3070899"/>
          </a:xfrm>
          <a:prstGeom prst="rect">
            <a:avLst/>
          </a:prstGeom>
        </p:spPr>
      </p:pic>
      <p:pic>
        <p:nvPicPr>
          <p:cNvPr id="3" name="Рисунок 2"/>
          <p:cNvPicPr>
            <a:picLocks noChangeAspect="1"/>
          </p:cNvPicPr>
          <p:nvPr/>
        </p:nvPicPr>
        <p:blipFill>
          <a:blip r:embed="rId4"/>
          <a:stretch>
            <a:fillRect/>
          </a:stretch>
        </p:blipFill>
        <p:spPr>
          <a:xfrm>
            <a:off x="8288047" y="211008"/>
            <a:ext cx="3253915" cy="3176043"/>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3879857756"/>
              </p:ext>
            </p:extLst>
          </p:nvPr>
        </p:nvGraphicFramePr>
        <p:xfrm>
          <a:off x="11155405" y="89093"/>
          <a:ext cx="773113" cy="536575"/>
        </p:xfrm>
        <a:graphic>
          <a:graphicData uri="http://schemas.openxmlformats.org/presentationml/2006/ole">
            <mc:AlternateContent xmlns:mc="http://schemas.openxmlformats.org/markup-compatibility/2006">
              <mc:Choice xmlns:v="urn:schemas-microsoft-com:vml" Requires="v">
                <p:oleObj spid="_x0000_s21531"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55405" y="89093"/>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321299" y="189900"/>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35</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59391" y="517862"/>
            <a:ext cx="7546359" cy="5940088"/>
          </a:xfrm>
          <a:prstGeom prst="rect">
            <a:avLst/>
          </a:prstGeom>
        </p:spPr>
        <p:txBody>
          <a:bodyPr wrap="square">
            <a:spAutoFit/>
          </a:bodyPr>
          <a:lstStyle/>
          <a:p>
            <a:pPr algn="just"/>
            <a:r>
              <a:rPr lang="ru-RU" sz="2000" dirty="0">
                <a:latin typeface="Arial" pitchFamily="34" charset="0"/>
                <a:cs typeface="Arial" pitchFamily="34" charset="0"/>
              </a:rPr>
              <a:t>На схеме показан модуль минного поля. Черный косой крест - точка прицеливания (</a:t>
            </a:r>
            <a:r>
              <a:rPr lang="ru-RU" sz="2000" dirty="0" err="1">
                <a:latin typeface="Arial" pitchFamily="34" charset="0"/>
                <a:cs typeface="Arial" pitchFamily="34" charset="0"/>
              </a:rPr>
              <a:t>Aimpoint</a:t>
            </a:r>
            <a:r>
              <a:rPr lang="ru-RU" sz="2000" dirty="0">
                <a:latin typeface="Arial" pitchFamily="34" charset="0"/>
                <a:cs typeface="Arial" pitchFamily="34" charset="0"/>
              </a:rPr>
              <a:t>).Пунктирный черный квадрат - границы модуля минного поля (200х200м. или 400х400м.). Красная пунктирная окружность - эллипс рассеивания, называемый Зона безопасности (</a:t>
            </a:r>
            <a:r>
              <a:rPr lang="ru-RU" sz="2000" dirty="0" err="1">
                <a:latin typeface="Arial" pitchFamily="34" charset="0"/>
                <a:cs typeface="Arial" pitchFamily="34" charset="0"/>
              </a:rPr>
              <a:t>Safety</a:t>
            </a:r>
            <a:r>
              <a:rPr lang="ru-RU" sz="2000" dirty="0">
                <a:latin typeface="Arial" pitchFamily="34" charset="0"/>
                <a:cs typeface="Arial" pitchFamily="34" charset="0"/>
              </a:rPr>
              <a:t> </a:t>
            </a:r>
            <a:r>
              <a:rPr lang="ru-RU" sz="2000" dirty="0" err="1">
                <a:latin typeface="Arial" pitchFamily="34" charset="0"/>
                <a:cs typeface="Arial" pitchFamily="34" charset="0"/>
              </a:rPr>
              <a:t>Zone</a:t>
            </a:r>
            <a:r>
              <a:rPr lang="ru-RU" sz="2000" dirty="0">
                <a:latin typeface="Arial" pitchFamily="34" charset="0"/>
                <a:cs typeface="Arial" pitchFamily="34" charset="0"/>
              </a:rPr>
              <a:t>). В границах этой зоны падают все мины. Из них от 5 до 15% могут оказаться вне пределов границ модуля. Радиус зоны может быть от 500 до 1500 метров (зависит от крутизны траектории полета снарядов и дальности стрельбы). Зеленым пунктиром показана опасная зона для fascam-5.gif (5864 </a:t>
            </a:r>
            <a:r>
              <a:rPr lang="ru-RU" sz="2000" dirty="0" err="1">
                <a:latin typeface="Arial" pitchFamily="34" charset="0"/>
                <a:cs typeface="Arial" pitchFamily="34" charset="0"/>
              </a:rPr>
              <a:t>bytes</a:t>
            </a:r>
            <a:r>
              <a:rPr lang="ru-RU" sz="2000" dirty="0">
                <a:latin typeface="Arial" pitchFamily="34" charset="0"/>
                <a:cs typeface="Arial" pitchFamily="34" charset="0"/>
              </a:rPr>
              <a:t>)своих войск по осколкам (</a:t>
            </a:r>
            <a:r>
              <a:rPr lang="ru-RU" sz="2000" dirty="0" err="1">
                <a:latin typeface="Arial" pitchFamily="34" charset="0"/>
                <a:cs typeface="Arial" pitchFamily="34" charset="0"/>
              </a:rPr>
              <a:t>Frag</a:t>
            </a:r>
            <a:r>
              <a:rPr lang="ru-RU" sz="2000" dirty="0">
                <a:latin typeface="Arial" pitchFamily="34" charset="0"/>
                <a:cs typeface="Arial" pitchFamily="34" charset="0"/>
              </a:rPr>
              <a:t> </a:t>
            </a:r>
            <a:r>
              <a:rPr lang="ru-RU" sz="2000" dirty="0" err="1">
                <a:latin typeface="Arial" pitchFamily="34" charset="0"/>
                <a:cs typeface="Arial" pitchFamily="34" charset="0"/>
              </a:rPr>
              <a:t>Hazard</a:t>
            </a:r>
            <a:r>
              <a:rPr lang="ru-RU" sz="2000" dirty="0">
                <a:latin typeface="Arial" pitchFamily="34" charset="0"/>
                <a:cs typeface="Arial" pitchFamily="34" charset="0"/>
              </a:rPr>
              <a:t> </a:t>
            </a:r>
            <a:r>
              <a:rPr lang="ru-RU" sz="2000" dirty="0" err="1">
                <a:latin typeface="Arial" pitchFamily="34" charset="0"/>
                <a:cs typeface="Arial" pitchFamily="34" charset="0"/>
              </a:rPr>
              <a:t>Zone</a:t>
            </a:r>
            <a:r>
              <a:rPr lang="ru-RU" sz="2000" dirty="0">
                <a:latin typeface="Arial" pitchFamily="34" charset="0"/>
                <a:cs typeface="Arial" pitchFamily="34" charset="0"/>
              </a:rPr>
              <a:t>) . В пределах этой зоны возможно поражение осколками при взрывах мин. Радиус этой зоны определяется по принципу - радиус зоны безопасности плюс 235 метров.  </a:t>
            </a:r>
          </a:p>
          <a:p>
            <a:pPr algn="just"/>
            <a:endParaRPr lang="ru-RU" sz="2000" dirty="0">
              <a:latin typeface="Arial" pitchFamily="34" charset="0"/>
              <a:cs typeface="Arial" pitchFamily="34" charset="0"/>
            </a:endParaRPr>
          </a:p>
          <a:p>
            <a:pPr algn="just"/>
            <a:r>
              <a:rPr lang="ru-RU" sz="2000" dirty="0">
                <a:latin typeface="Arial" pitchFamily="34" charset="0"/>
                <a:cs typeface="Arial" pitchFamily="34" charset="0"/>
              </a:rPr>
              <a:t>Минное поле состоит из требуемого числа модулей. Дальность же устанавливаемого минного поля от позиций артиллерии зависит от дальнобойности гаубиц и составляет  от 17500 м. (гаубица М109) до 17740м. (гаубица М198). </a:t>
            </a:r>
          </a:p>
        </p:txBody>
      </p:sp>
    </p:spTree>
    <p:extLst>
      <p:ext uri="{BB962C8B-B14F-4D97-AF65-F5344CB8AC3E}">
        <p14:creationId xmlns:p14="http://schemas.microsoft.com/office/powerpoint/2010/main" val="23963242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Объект 4"/>
          <p:cNvGraphicFramePr>
            <a:graphicFrameLocks noChangeAspect="1"/>
          </p:cNvGraphicFramePr>
          <p:nvPr>
            <p:extLst>
              <p:ext uri="{D42A27DB-BD31-4B8C-83A1-F6EECF244321}">
                <p14:modId xmlns:p14="http://schemas.microsoft.com/office/powerpoint/2010/main" val="484202159"/>
              </p:ext>
            </p:extLst>
          </p:nvPr>
        </p:nvGraphicFramePr>
        <p:xfrm>
          <a:off x="11188700" y="117475"/>
          <a:ext cx="773113" cy="536575"/>
        </p:xfrm>
        <a:graphic>
          <a:graphicData uri="http://schemas.openxmlformats.org/presentationml/2006/ole">
            <mc:AlternateContent xmlns:mc="http://schemas.openxmlformats.org/markup-compatibility/2006">
              <mc:Choice xmlns:v="urn:schemas-microsoft-com:vml" Requires="v">
                <p:oleObj spid="_x0000_s22556"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88700" y="11747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p:cNvSpPr>
            <a:spLocks noChangeArrowheads="1"/>
          </p:cNvSpPr>
          <p:nvPr/>
        </p:nvSpPr>
        <p:spPr bwMode="auto">
          <a:xfrm>
            <a:off x="11347450"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36</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5218194" y="384969"/>
            <a:ext cx="1109599"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RAAM</a:t>
            </a:r>
          </a:p>
        </p:txBody>
      </p:sp>
      <p:sp>
        <p:nvSpPr>
          <p:cNvPr id="7" name="Прямоугольник 6"/>
          <p:cNvSpPr/>
          <p:nvPr/>
        </p:nvSpPr>
        <p:spPr>
          <a:xfrm>
            <a:off x="245660" y="1137020"/>
            <a:ext cx="11668835" cy="4832092"/>
          </a:xfrm>
          <a:prstGeom prst="rect">
            <a:avLst/>
          </a:prstGeom>
        </p:spPr>
        <p:txBody>
          <a:bodyPr wrap="square">
            <a:spAutoFit/>
          </a:bodyPr>
          <a:lstStyle/>
          <a:p>
            <a:pPr indent="355600" algn="just"/>
            <a:r>
              <a:rPr lang="ru-RU" sz="2200" dirty="0">
                <a:latin typeface="Arial" pitchFamily="34" charset="0"/>
                <a:cs typeface="Arial" pitchFamily="34" charset="0"/>
              </a:rPr>
              <a:t>Эта система минирования ранее именовалась также как ADATM. Включает в себя: носитель </a:t>
            </a:r>
            <a:r>
              <a:rPr lang="ru-RU" sz="2200" dirty="0" smtClean="0">
                <a:latin typeface="Arial" pitchFamily="34" charset="0"/>
                <a:cs typeface="Arial" pitchFamily="34" charset="0"/>
              </a:rPr>
              <a:t>мин, любая </a:t>
            </a:r>
            <a:r>
              <a:rPr lang="ru-RU" sz="2200" dirty="0">
                <a:latin typeface="Arial" pitchFamily="34" charset="0"/>
                <a:cs typeface="Arial" pitchFamily="34" charset="0"/>
              </a:rPr>
              <a:t>гаубица калибра 155м., состоящая на вооружения армии США.  </a:t>
            </a:r>
          </a:p>
          <a:p>
            <a:pPr algn="just"/>
            <a:r>
              <a:rPr lang="ru-RU" sz="2200" dirty="0">
                <a:latin typeface="Arial" pitchFamily="34" charset="0"/>
                <a:cs typeface="Arial" pitchFamily="34" charset="0"/>
              </a:rPr>
              <a:t>Носитель мин представляет из себя 155мм. гаубичный снаряд, в котором находится 9 противотанковых кумулятивных  мин типа М70 или М73. Мины одинаковы по конструкции и различаются между собой лишь сроком боевой работы (М70- 4 часа, М73 - 48 часов). Мины выбрасываются из снаряда на нисходящей части его траектории и  мины рассеиваются на местности на удалениях до 600 метров от точки прицеливания. В зависимости от требуемой плотности минного поля   в это место выпускается от 6 до 96 снарядов. Вокруг точки прицеливания таким образом образуется так называемый модуль минного поля (аналогично системе ADAM).  В зависимости от крутизны траектории полета снаряда, получаемой плотности минного поля и расхода снарядов размер модуля минного поля принимается  200х200 метров или 400х400 метров. В этом модуле гарантируется заданная плотность, хотя реально радиус эллипса рассеивания может достигать 1500 метров.  </a:t>
            </a:r>
          </a:p>
        </p:txBody>
      </p:sp>
    </p:spTree>
    <p:extLst>
      <p:ext uri="{BB962C8B-B14F-4D97-AF65-F5344CB8AC3E}">
        <p14:creationId xmlns:p14="http://schemas.microsoft.com/office/powerpoint/2010/main" val="62353561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859854" y="1119117"/>
            <a:ext cx="5390819" cy="2997268"/>
          </a:xfrm>
          <a:prstGeom prst="rect">
            <a:avLst/>
          </a:prstGeom>
        </p:spPr>
      </p:pic>
      <p:pic>
        <p:nvPicPr>
          <p:cNvPr id="4" name="Рисунок 3"/>
          <p:cNvPicPr>
            <a:picLocks noChangeAspect="1"/>
          </p:cNvPicPr>
          <p:nvPr/>
        </p:nvPicPr>
        <p:blipFill>
          <a:blip r:embed="rId4"/>
          <a:stretch>
            <a:fillRect/>
          </a:stretch>
        </p:blipFill>
        <p:spPr>
          <a:xfrm>
            <a:off x="4171680" y="4116385"/>
            <a:ext cx="3957852" cy="2339008"/>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692942"/>
              </p:ext>
            </p:extLst>
          </p:nvPr>
        </p:nvGraphicFramePr>
        <p:xfrm>
          <a:off x="11236325" y="69850"/>
          <a:ext cx="773113" cy="536575"/>
        </p:xfrm>
        <a:graphic>
          <a:graphicData uri="http://schemas.openxmlformats.org/presentationml/2006/ole">
            <mc:AlternateContent xmlns:mc="http://schemas.openxmlformats.org/markup-compatibility/2006">
              <mc:Choice xmlns:v="urn:schemas-microsoft-com:vml" Requires="v">
                <p:oleObj spid="_x0000_s23586"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6325" y="6985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397028"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37</a:t>
            </a:fld>
            <a:endParaRPr lang="ru-RU" sz="3200" b="1" dirty="0">
              <a:solidFill>
                <a:srgbClr val="FFFA1B"/>
              </a:solidFill>
              <a:effectLst>
                <a:outerShdw blurRad="38100" dist="38100" dir="2700000" algn="tl">
                  <a:srgbClr val="C0C0C0"/>
                </a:outerShdw>
              </a:effectLst>
              <a:latin typeface="Calibri" pitchFamily="34" charset="0"/>
            </a:endParaRPr>
          </a:p>
        </p:txBody>
      </p:sp>
      <p:pic>
        <p:nvPicPr>
          <p:cNvPr id="23575" name="Picture 23" descr="https://avatars.dzeninfra.ru/get-zen_doc/271828/pub_65acc3ad1c73971156052729_65acc5d75d43777ffc6062db/scale_240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9854" y="4116384"/>
            <a:ext cx="3311826" cy="2339008"/>
          </a:xfrm>
          <a:prstGeom prst="rect">
            <a:avLst/>
          </a:prstGeom>
          <a:noFill/>
          <a:extLst>
            <a:ext uri="{909E8E84-426E-40DD-AFC4-6F175D3DCCD1}">
              <a14:hiddenFill xmlns:a14="http://schemas.microsoft.com/office/drawing/2010/main">
                <a:solidFill>
                  <a:srgbClr val="FFFFFF"/>
                </a:solidFill>
              </a14:hiddenFill>
            </a:ext>
          </a:extLst>
        </p:spPr>
      </p:pic>
      <p:pic>
        <p:nvPicPr>
          <p:cNvPr id="23578" name="Picture 26" descr="https://avatars.dzeninfra.ru/get-zen_doc/271828/pub_65acc3ad1c73971156052729_65acc9964d995442a0c677a8/scale_24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250673" y="1119116"/>
            <a:ext cx="5146355" cy="2997268"/>
          </a:xfrm>
          <a:prstGeom prst="rect">
            <a:avLst/>
          </a:prstGeom>
          <a:noFill/>
          <a:extLst>
            <a:ext uri="{909E8E84-426E-40DD-AFC4-6F175D3DCCD1}">
              <a14:hiddenFill xmlns:a14="http://schemas.microsoft.com/office/drawing/2010/main">
                <a:solidFill>
                  <a:srgbClr val="FFFFFF"/>
                </a:solidFill>
              </a14:hiddenFill>
            </a:ext>
          </a:extLst>
        </p:spPr>
      </p:pic>
      <p:pic>
        <p:nvPicPr>
          <p:cNvPr id="23580" name="Picture 28" descr="Мина М70 (М73) где-то в Кременских лесах, на границе Луганской Народной Республики и Харьковской области России (фото из открытых источников)"/>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9532" y="4116384"/>
            <a:ext cx="3267496" cy="2339008"/>
          </a:xfrm>
          <a:prstGeom prst="rect">
            <a:avLst/>
          </a:prstGeom>
          <a:noFill/>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4320497" y="241584"/>
            <a:ext cx="3860352" cy="461665"/>
          </a:xfrm>
          <a:prstGeom prst="rect">
            <a:avLst/>
          </a:prstGeom>
        </p:spPr>
        <p:txBody>
          <a:bodyPr wrap="none">
            <a:spAutoFit/>
          </a:bodyPr>
          <a:lstStyle/>
          <a:p>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Мины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типа М70 или М73</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1328206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6858000"/>
          </a:xfrm>
          <a:prstGeom prst="rect">
            <a:avLst/>
          </a:prstGeom>
          <a:solidFill>
            <a:schemeClr val="bg1"/>
          </a:solidFill>
        </p:spPr>
        <p:style>
          <a:lnRef idx="3">
            <a:schemeClr val="lt1"/>
          </a:lnRef>
          <a:fillRef idx="1">
            <a:schemeClr val="dk1"/>
          </a:fillRef>
          <a:effectRef idx="1">
            <a:schemeClr val="dk1"/>
          </a:effectRef>
          <a:fontRef idx="minor">
            <a:schemeClr val="lt1"/>
          </a:fontRef>
        </p:style>
        <p:txBody>
          <a:bodyPr rtlCol="0" anchor="ctr"/>
          <a:lstStyle/>
          <a:p>
            <a:pPr algn="ctr"/>
            <a:endParaRPr lang="ru-RU" dirty="0"/>
          </a:p>
        </p:txBody>
      </p:sp>
      <p:sp>
        <p:nvSpPr>
          <p:cNvPr id="3" name="Прямоугольник 2"/>
          <p:cNvSpPr/>
          <p:nvPr/>
        </p:nvSpPr>
        <p:spPr>
          <a:xfrm>
            <a:off x="375582" y="260649"/>
            <a:ext cx="11583846" cy="3046988"/>
          </a:xfrm>
          <a:prstGeom prst="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ctr"/>
            <a:r>
              <a:rPr lang="ru-RU" sz="3200" b="1" dirty="0" err="1" smtClean="0">
                <a:solidFill>
                  <a:srgbClr val="FF0000"/>
                </a:solidFill>
                <a:effectLst>
                  <a:outerShdw blurRad="38100" dist="38100" dir="2700000" algn="tl">
                    <a:srgbClr val="000000">
                      <a:alpha val="43137"/>
                    </a:srgbClr>
                  </a:outerShdw>
                </a:effectLst>
                <a:latin typeface="Arial" pitchFamily="34" charset="0"/>
                <a:cs typeface="Arial" pitchFamily="34" charset="0"/>
              </a:rPr>
              <a:t>Mopms</a:t>
            </a:r>
            <a:r>
              <a:rPr lang="ru-RU" sz="32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 </a:t>
            </a:r>
            <a:endParaRPr lang="ru-RU" b="1" dirty="0">
              <a:solidFill>
                <a:schemeClr val="tx1"/>
              </a:solidFill>
              <a:effectLst>
                <a:outerShdw blurRad="38100" dist="38100" dir="2700000" algn="tl">
                  <a:srgbClr val="000000">
                    <a:alpha val="43137"/>
                  </a:srgbClr>
                </a:outerShdw>
              </a:effectLst>
              <a:latin typeface="Arial" pitchFamily="34" charset="0"/>
              <a:cs typeface="Arial" pitchFamily="34" charset="0"/>
            </a:endParaRPr>
          </a:p>
          <a:p>
            <a:pPr algn="just"/>
            <a:r>
              <a:rPr lang="ru-RU" sz="2000" dirty="0" smtClean="0">
                <a:solidFill>
                  <a:schemeClr val="tx1"/>
                </a:solidFill>
                <a:latin typeface="Arial" pitchFamily="34" charset="0"/>
                <a:cs typeface="Arial" pitchFamily="34" charset="0"/>
              </a:rPr>
              <a:t>MOPMS </a:t>
            </a:r>
            <a:r>
              <a:rPr lang="ru-RU" sz="2000" dirty="0">
                <a:solidFill>
                  <a:schemeClr val="tx1"/>
                </a:solidFill>
                <a:latin typeface="Arial" pitchFamily="34" charset="0"/>
                <a:cs typeface="Arial" pitchFamily="34" charset="0"/>
              </a:rPr>
              <a:t>- аббревиатура  названия системы минирования M131 </a:t>
            </a:r>
            <a:r>
              <a:rPr lang="ru-RU" sz="2000" dirty="0" err="1">
                <a:solidFill>
                  <a:schemeClr val="tx1"/>
                </a:solidFill>
                <a:latin typeface="Arial" pitchFamily="34" charset="0"/>
                <a:cs typeface="Arial" pitchFamily="34" charset="0"/>
              </a:rPr>
              <a:t>Modular</a:t>
            </a:r>
            <a:r>
              <a:rPr lang="ru-RU" sz="2000" dirty="0">
                <a:solidFill>
                  <a:schemeClr val="tx1"/>
                </a:solidFill>
                <a:latin typeface="Arial" pitchFamily="34" charset="0"/>
                <a:cs typeface="Arial" pitchFamily="34" charset="0"/>
              </a:rPr>
              <a:t> </a:t>
            </a:r>
            <a:r>
              <a:rPr lang="ru-RU" sz="2000" dirty="0" err="1">
                <a:solidFill>
                  <a:schemeClr val="tx1"/>
                </a:solidFill>
                <a:latin typeface="Arial" pitchFamily="34" charset="0"/>
                <a:cs typeface="Arial" pitchFamily="34" charset="0"/>
              </a:rPr>
              <a:t>Pack</a:t>
            </a:r>
            <a:r>
              <a:rPr lang="ru-RU" sz="2000" dirty="0">
                <a:solidFill>
                  <a:schemeClr val="tx1"/>
                </a:solidFill>
                <a:latin typeface="Arial" pitchFamily="34" charset="0"/>
                <a:cs typeface="Arial" pitchFamily="34" charset="0"/>
              </a:rPr>
              <a:t> </a:t>
            </a:r>
            <a:r>
              <a:rPr lang="ru-RU" sz="2000" dirty="0" err="1">
                <a:solidFill>
                  <a:schemeClr val="tx1"/>
                </a:solidFill>
                <a:latin typeface="Arial" pitchFamily="34" charset="0"/>
                <a:cs typeface="Arial" pitchFamily="34" charset="0"/>
              </a:rPr>
              <a:t>Mine</a:t>
            </a:r>
            <a:r>
              <a:rPr lang="ru-RU" sz="2000" dirty="0">
                <a:solidFill>
                  <a:schemeClr val="tx1"/>
                </a:solidFill>
                <a:latin typeface="Arial" pitchFamily="34" charset="0"/>
                <a:cs typeface="Arial" pitchFamily="34" charset="0"/>
              </a:rPr>
              <a:t> </a:t>
            </a:r>
            <a:r>
              <a:rPr lang="ru-RU" sz="2000" dirty="0" err="1">
                <a:solidFill>
                  <a:schemeClr val="tx1"/>
                </a:solidFill>
                <a:latin typeface="Arial" pitchFamily="34" charset="0"/>
                <a:cs typeface="Arial" pitchFamily="34" charset="0"/>
              </a:rPr>
              <a:t>System</a:t>
            </a:r>
            <a:r>
              <a:rPr lang="ru-RU" sz="2000" dirty="0">
                <a:solidFill>
                  <a:schemeClr val="tx1"/>
                </a:solidFill>
                <a:latin typeface="Arial" pitchFamily="34" charset="0"/>
                <a:cs typeface="Arial" pitchFamily="34" charset="0"/>
              </a:rPr>
              <a:t> (MOPMS), что означает Модульная Контейнерная  Система Минирования. Представляет собой переносной контейнер, в котором размещаются 7 кассет (гранатометов) с минами. В каждой кассете  3 мины. Всего в контейнере 21 мина. (17 противотанковых мин (М78 и 4 противопехотные мины М77). Кассеты в контейнере размещены так, что при поступлении  электроимпульса с пульта управления мины разбрасываются на местности, образуя полуокружность радиусом 35 метров. Эта зона для системы MOPMS считается модулем минного поля. В модуле оказывается 17 противотанковых и 4 противопехотных мин. </a:t>
            </a:r>
          </a:p>
        </p:txBody>
      </p:sp>
      <p:pic>
        <p:nvPicPr>
          <p:cNvPr id="4" name="Рисунок 3"/>
          <p:cNvPicPr>
            <a:picLocks noChangeAspect="1"/>
          </p:cNvPicPr>
          <p:nvPr/>
        </p:nvPicPr>
        <p:blipFill>
          <a:blip r:embed="rId3"/>
          <a:stretch>
            <a:fillRect/>
          </a:stretch>
        </p:blipFill>
        <p:spPr>
          <a:xfrm>
            <a:off x="626058" y="3644480"/>
            <a:ext cx="4150658" cy="2747951"/>
          </a:xfrm>
          <a:prstGeom prst="rect">
            <a:avLst/>
          </a:prstGeom>
        </p:spPr>
      </p:pic>
      <p:graphicFrame>
        <p:nvGraphicFramePr>
          <p:cNvPr id="6" name="Объект 5"/>
          <p:cNvGraphicFramePr>
            <a:graphicFrameLocks noChangeAspect="1"/>
          </p:cNvGraphicFramePr>
          <p:nvPr>
            <p:extLst>
              <p:ext uri="{D42A27DB-BD31-4B8C-83A1-F6EECF244321}">
                <p14:modId xmlns:p14="http://schemas.microsoft.com/office/powerpoint/2010/main" val="297641172"/>
              </p:ext>
            </p:extLst>
          </p:nvPr>
        </p:nvGraphicFramePr>
        <p:xfrm>
          <a:off x="11064875" y="98425"/>
          <a:ext cx="773113" cy="536575"/>
        </p:xfrm>
        <a:graphic>
          <a:graphicData uri="http://schemas.openxmlformats.org/presentationml/2006/ole">
            <mc:AlternateContent xmlns:mc="http://schemas.openxmlformats.org/markup-compatibility/2006">
              <mc:Choice xmlns:v="urn:schemas-microsoft-com:vml" Requires="v">
                <p:oleObj spid="_x0000_s27684"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064875"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26172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38</a:t>
            </a:fld>
            <a:endParaRPr lang="ru-RU" sz="3200" b="1" dirty="0">
              <a:solidFill>
                <a:srgbClr val="FFFA1B"/>
              </a:solidFill>
              <a:effectLst>
                <a:outerShdw blurRad="38100" dist="38100" dir="2700000" algn="tl">
                  <a:srgbClr val="C0C0C0"/>
                </a:outerShdw>
              </a:effectLst>
              <a:latin typeface="Calibri" pitchFamily="34" charset="0"/>
            </a:endParaRPr>
          </a:p>
        </p:txBody>
      </p:sp>
      <p:pic>
        <p:nvPicPr>
          <p:cNvPr id="27670" name="Picture 22" descr="https://sun9-62.userapi.com/impg/c853424/v853424883/187471/kL8iSKQNyn8.jpg?size=800x633&amp;quality=96&amp;sign=b516f2220820197a82596da051f2bc6e&amp;type=album"/>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31558" y="3713246"/>
            <a:ext cx="3299109" cy="2610420"/>
          </a:xfrm>
          <a:prstGeom prst="rect">
            <a:avLst/>
          </a:prstGeom>
          <a:noFill/>
          <a:extLst>
            <a:ext uri="{909E8E84-426E-40DD-AFC4-6F175D3DCCD1}">
              <a14:hiddenFill xmlns:a14="http://schemas.microsoft.com/office/drawing/2010/main">
                <a:solidFill>
                  <a:srgbClr val="FFFFFF"/>
                </a:solidFill>
              </a14:hiddenFill>
            </a:ext>
          </a:extLst>
        </p:spPr>
      </p:pic>
      <p:pic>
        <p:nvPicPr>
          <p:cNvPr id="27673" name="Picture 25" descr="Противопехотная мина M77. На верхней крышке видны грузы для выброса нитей-датчиков цели. "/>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28749" y="3307637"/>
            <a:ext cx="1732976" cy="1317440"/>
          </a:xfrm>
          <a:prstGeom prst="rect">
            <a:avLst/>
          </a:prstGeom>
          <a:noFill/>
          <a:extLst>
            <a:ext uri="{909E8E84-426E-40DD-AFC4-6F175D3DCCD1}">
              <a14:hiddenFill xmlns:a14="http://schemas.microsoft.com/office/drawing/2010/main">
                <a:solidFill>
                  <a:srgbClr val="FFFFFF"/>
                </a:solidFill>
              </a14:hiddenFill>
            </a:ext>
          </a:extLst>
        </p:spPr>
      </p:pic>
      <p:pic>
        <p:nvPicPr>
          <p:cNvPr id="27677" name="Picture 29" descr="Противотанковая мина M8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750619" y="5018456"/>
            <a:ext cx="1865280" cy="1418020"/>
          </a:xfrm>
          <a:prstGeom prst="rect">
            <a:avLst/>
          </a:prstGeom>
          <a:noFill/>
          <a:extLst>
            <a:ext uri="{909E8E84-426E-40DD-AFC4-6F175D3DCCD1}">
              <a14:hiddenFill xmlns:a14="http://schemas.microsoft.com/office/drawing/2010/main">
                <a:solidFill>
                  <a:srgbClr val="FFFFFF"/>
                </a:solidFill>
              </a14:hiddenFill>
            </a:ext>
          </a:extLst>
        </p:spPr>
      </p:pic>
      <p:sp>
        <p:nvSpPr>
          <p:cNvPr id="11" name="Прямоугольник 10"/>
          <p:cNvSpPr/>
          <p:nvPr/>
        </p:nvSpPr>
        <p:spPr>
          <a:xfrm>
            <a:off x="9161842" y="4625076"/>
            <a:ext cx="2628668" cy="307777"/>
          </a:xfrm>
          <a:prstGeom prst="rect">
            <a:avLst/>
          </a:prstGeom>
        </p:spPr>
        <p:txBody>
          <a:bodyPr wrap="none">
            <a:spAutoFit/>
          </a:bodyPr>
          <a:lstStyle/>
          <a:p>
            <a:r>
              <a:rPr lang="ru-RU" sz="1400" b="1" dirty="0" smtClean="0">
                <a:latin typeface="Arial" pitchFamily="34" charset="0"/>
                <a:cs typeface="Arial" pitchFamily="34" charset="0"/>
              </a:rPr>
              <a:t>противопехотная мина </a:t>
            </a:r>
            <a:r>
              <a:rPr lang="ru-RU" sz="1400" b="1" dirty="0">
                <a:latin typeface="Arial" pitchFamily="34" charset="0"/>
                <a:cs typeface="Arial" pitchFamily="34" charset="0"/>
              </a:rPr>
              <a:t>М77</a:t>
            </a:r>
            <a:endParaRPr lang="ru-RU" sz="1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12" name="Прямоугольник 11"/>
          <p:cNvSpPr/>
          <p:nvPr/>
        </p:nvSpPr>
        <p:spPr>
          <a:xfrm>
            <a:off x="8430667" y="6417466"/>
            <a:ext cx="2622769" cy="307777"/>
          </a:xfrm>
          <a:prstGeom prst="rect">
            <a:avLst/>
          </a:prstGeom>
        </p:spPr>
        <p:txBody>
          <a:bodyPr wrap="none">
            <a:spAutoFit/>
          </a:bodyPr>
          <a:lstStyle/>
          <a:p>
            <a:r>
              <a:rPr lang="ru-RU" sz="1400" b="1" dirty="0" smtClean="0">
                <a:latin typeface="Arial" pitchFamily="34" charset="0"/>
                <a:cs typeface="Arial" pitchFamily="34" charset="0"/>
              </a:rPr>
              <a:t>противотанковая мина М78</a:t>
            </a:r>
            <a:endParaRPr lang="ru-RU" sz="1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1486222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Прямоугольник 11"/>
          <p:cNvSpPr/>
          <p:nvPr/>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0" name="Прямоугольник 9"/>
          <p:cNvSpPr/>
          <p:nvPr/>
        </p:nvSpPr>
        <p:spPr>
          <a:xfrm>
            <a:off x="1" y="6356357"/>
            <a:ext cx="12191999" cy="501643"/>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9" name="Прямоугольник 8"/>
          <p:cNvSpPr/>
          <p:nvPr/>
        </p:nvSpPr>
        <p:spPr>
          <a:xfrm>
            <a:off x="1" y="0"/>
            <a:ext cx="12191999" cy="2039144"/>
          </a:xfrm>
          <a:prstGeom prst="rect">
            <a:avLst/>
          </a:prstGeom>
          <a:solidFill>
            <a:schemeClr val="bg1"/>
          </a:solidFill>
          <a:ln>
            <a:noFill/>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7" name="Прямоугольник 6"/>
          <p:cNvSpPr/>
          <p:nvPr/>
        </p:nvSpPr>
        <p:spPr>
          <a:xfrm>
            <a:off x="5509150" y="2737302"/>
            <a:ext cx="6208686" cy="3937379"/>
          </a:xfrm>
          <a:prstGeom prst="rect">
            <a:avLst/>
          </a:prstGeom>
          <a:solidFill>
            <a:schemeClr val="bg1"/>
          </a:solid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pic>
        <p:nvPicPr>
          <p:cNvPr id="4" name="Рисунок 3"/>
          <p:cNvPicPr>
            <a:picLocks noChangeAspect="1"/>
          </p:cNvPicPr>
          <p:nvPr/>
        </p:nvPicPr>
        <p:blipFill>
          <a:blip r:embed="rId3"/>
          <a:stretch>
            <a:fillRect/>
          </a:stretch>
        </p:blipFill>
        <p:spPr>
          <a:xfrm>
            <a:off x="381356" y="2709030"/>
            <a:ext cx="4149702" cy="3644061"/>
          </a:xfrm>
          <a:prstGeom prst="rect">
            <a:avLst/>
          </a:prstGeom>
        </p:spPr>
      </p:pic>
      <p:sp>
        <p:nvSpPr>
          <p:cNvPr id="5" name="Прямоугольник 4"/>
          <p:cNvSpPr/>
          <p:nvPr/>
        </p:nvSpPr>
        <p:spPr>
          <a:xfrm>
            <a:off x="6543566" y="5988147"/>
            <a:ext cx="4687134" cy="369332"/>
          </a:xfrm>
          <a:prstGeom prst="rect">
            <a:avLst/>
          </a:prstGeom>
        </p:spPr>
        <p:txBody>
          <a:bodyPr wrap="square">
            <a:spAutoFit/>
          </a:bodyPr>
          <a:lstStyle/>
          <a:p>
            <a:r>
              <a:rPr lang="ru-RU" dirty="0" smtClean="0"/>
              <a:t> </a:t>
            </a:r>
            <a:r>
              <a:rPr lang="ru-RU" dirty="0"/>
              <a:t>схема одного из минных полей MOPMS.</a:t>
            </a:r>
          </a:p>
        </p:txBody>
      </p:sp>
      <p:pic>
        <p:nvPicPr>
          <p:cNvPr id="6" name="Рисунок 5"/>
          <p:cNvPicPr>
            <a:picLocks noChangeAspect="1"/>
          </p:cNvPicPr>
          <p:nvPr/>
        </p:nvPicPr>
        <p:blipFill>
          <a:blip r:embed="rId4"/>
          <a:stretch>
            <a:fillRect/>
          </a:stretch>
        </p:blipFill>
        <p:spPr>
          <a:xfrm>
            <a:off x="5971767" y="3023711"/>
            <a:ext cx="5258933" cy="2627585"/>
          </a:xfrm>
          <a:prstGeom prst="rect">
            <a:avLst/>
          </a:prstGeom>
        </p:spPr>
      </p:pic>
      <p:sp>
        <p:nvSpPr>
          <p:cNvPr id="3" name="Прямоугольник 2"/>
          <p:cNvSpPr/>
          <p:nvPr/>
        </p:nvSpPr>
        <p:spPr>
          <a:xfrm>
            <a:off x="304076" y="770038"/>
            <a:ext cx="11512341" cy="1938992"/>
          </a:xfrm>
          <a:prstGeom prst="rect">
            <a:avLst/>
          </a:prstGeom>
          <a:ln>
            <a:noFill/>
          </a:ln>
        </p:spPr>
        <p:txBody>
          <a:bodyPr wrap="square">
            <a:spAutoFit/>
          </a:bodyPr>
          <a:lstStyle/>
          <a:p>
            <a:pPr algn="just"/>
            <a:r>
              <a:rPr lang="ru-RU" sz="2000" dirty="0">
                <a:latin typeface="Arial" pitchFamily="34" charset="0"/>
                <a:cs typeface="Arial" pitchFamily="34" charset="0"/>
              </a:rPr>
              <a:t>На схеме показан модуль минного поля. Серый  сектор - зона разброса мин из) контейнера. Черный прямоугольник - контейнер. Синий пунктир зона безопасности  (</a:t>
            </a:r>
            <a:r>
              <a:rPr lang="ru-RU" sz="2000" dirty="0" err="1">
                <a:latin typeface="Arial" pitchFamily="34" charset="0"/>
                <a:cs typeface="Arial" pitchFamily="34" charset="0"/>
              </a:rPr>
              <a:t>Safety</a:t>
            </a:r>
            <a:r>
              <a:rPr lang="ru-RU" sz="2000" dirty="0">
                <a:latin typeface="Arial" pitchFamily="34" charset="0"/>
                <a:cs typeface="Arial" pitchFamily="34" charset="0"/>
              </a:rPr>
              <a:t> </a:t>
            </a:r>
            <a:r>
              <a:rPr lang="ru-RU" sz="2000" dirty="0" err="1">
                <a:latin typeface="Arial" pitchFamily="34" charset="0"/>
                <a:cs typeface="Arial" pitchFamily="34" charset="0"/>
              </a:rPr>
              <a:t>Zone</a:t>
            </a:r>
            <a:r>
              <a:rPr lang="ru-RU" sz="2000" dirty="0">
                <a:latin typeface="Arial" pitchFamily="34" charset="0"/>
                <a:cs typeface="Arial" pitchFamily="34" charset="0"/>
              </a:rPr>
              <a:t>). В </a:t>
            </a:r>
            <a:r>
              <a:rPr lang="ru-RU" sz="2000" dirty="0" err="1">
                <a:latin typeface="Arial" pitchFamily="34" charset="0"/>
                <a:cs typeface="Arial" pitchFamily="34" charset="0"/>
              </a:rPr>
              <a:t>этх</a:t>
            </a:r>
            <a:r>
              <a:rPr lang="ru-RU" sz="2000" dirty="0">
                <a:latin typeface="Arial" pitchFamily="34" charset="0"/>
                <a:cs typeface="Arial" pitchFamily="34" charset="0"/>
              </a:rPr>
              <a:t> пределах может оказаться от 5 до 15% мин ( 1-4 штуки). Опасная зона для своих войск (</a:t>
            </a:r>
            <a:r>
              <a:rPr lang="ru-RU" sz="2000" dirty="0" err="1">
                <a:latin typeface="Arial" pitchFamily="34" charset="0"/>
                <a:cs typeface="Arial" pitchFamily="34" charset="0"/>
              </a:rPr>
              <a:t>Frag</a:t>
            </a:r>
            <a:r>
              <a:rPr lang="ru-RU" sz="2000" dirty="0">
                <a:latin typeface="Arial" pitchFamily="34" charset="0"/>
                <a:cs typeface="Arial" pitchFamily="34" charset="0"/>
              </a:rPr>
              <a:t> </a:t>
            </a:r>
            <a:r>
              <a:rPr lang="ru-RU" sz="2000" dirty="0" err="1">
                <a:latin typeface="Arial" pitchFamily="34" charset="0"/>
                <a:cs typeface="Arial" pitchFamily="34" charset="0"/>
              </a:rPr>
              <a:t>Hazard</a:t>
            </a:r>
            <a:r>
              <a:rPr lang="ru-RU" sz="2000" dirty="0">
                <a:latin typeface="Arial" pitchFamily="34" charset="0"/>
                <a:cs typeface="Arial" pitchFamily="34" charset="0"/>
              </a:rPr>
              <a:t> </a:t>
            </a:r>
            <a:r>
              <a:rPr lang="ru-RU" sz="2000" dirty="0" err="1">
                <a:latin typeface="Arial" pitchFamily="34" charset="0"/>
                <a:cs typeface="Arial" pitchFamily="34" charset="0"/>
              </a:rPr>
              <a:t>Zone</a:t>
            </a:r>
            <a:r>
              <a:rPr lang="ru-RU" sz="2000" dirty="0">
                <a:latin typeface="Arial" pitchFamily="34" charset="0"/>
                <a:cs typeface="Arial" pitchFamily="34" charset="0"/>
              </a:rPr>
              <a:t>) по 235 метров в каждую сторону от зоны рассеивания. Расставляя контейнеры на расстоянии 70 метров друг от друга можно получать минное поле требуемой длины и глубины.  </a:t>
            </a:r>
          </a:p>
        </p:txBody>
      </p:sp>
      <p:graphicFrame>
        <p:nvGraphicFramePr>
          <p:cNvPr id="13" name="Объект 12"/>
          <p:cNvGraphicFramePr>
            <a:graphicFrameLocks noChangeAspect="1"/>
          </p:cNvGraphicFramePr>
          <p:nvPr>
            <p:extLst>
              <p:ext uri="{D42A27DB-BD31-4B8C-83A1-F6EECF244321}">
                <p14:modId xmlns:p14="http://schemas.microsoft.com/office/powerpoint/2010/main" val="313092494"/>
              </p:ext>
            </p:extLst>
          </p:nvPr>
        </p:nvGraphicFramePr>
        <p:xfrm>
          <a:off x="11195844" y="136376"/>
          <a:ext cx="773113" cy="536575"/>
        </p:xfrm>
        <a:graphic>
          <a:graphicData uri="http://schemas.openxmlformats.org/presentationml/2006/ole">
            <mc:AlternateContent xmlns:mc="http://schemas.openxmlformats.org/markup-compatibility/2006">
              <mc:Choice xmlns:v="urn:schemas-microsoft-com:vml" Requires="v">
                <p:oleObj spid="_x0000_s28699"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5844" y="136376"/>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4" name="Rectangle 13"/>
          <p:cNvSpPr>
            <a:spLocks noChangeArrowheads="1"/>
          </p:cNvSpPr>
          <p:nvPr/>
        </p:nvSpPr>
        <p:spPr bwMode="auto">
          <a:xfrm>
            <a:off x="11361738" y="23718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39</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85611620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614149" y="2733187"/>
            <a:ext cx="11109278" cy="1200329"/>
          </a:xfrm>
          <a:prstGeom prst="rect">
            <a:avLst/>
          </a:prstGeom>
          <a:noFill/>
          <a:ln w="9525">
            <a:noFill/>
            <a:miter lim="800000"/>
            <a:headEnd/>
            <a:tailEnd/>
          </a:ln>
          <a:effectLst/>
        </p:spPr>
        <p:txBody>
          <a:bodyPr wrap="square" anchor="ctr">
            <a:spAutoFit/>
          </a:bodyPr>
          <a:lstStyle/>
          <a:p>
            <a:pPr marL="514350" lvl="0" indent="-514350" algn="just"/>
            <a:r>
              <a:rPr lang="ru-RU" sz="2400" b="1" dirty="0">
                <a:solidFill>
                  <a:srgbClr val="FF0000"/>
                </a:solidFill>
                <a:latin typeface="Arial" panose="020B0604020202020204" pitchFamily="34" charset="0"/>
                <a:cs typeface="Arial" panose="020B0604020202020204" pitchFamily="34" charset="0"/>
              </a:rPr>
              <a:t>Учебный вопрос №</a:t>
            </a:r>
            <a:r>
              <a:rPr lang="ru-RU" sz="2400" b="1" dirty="0" smtClean="0">
                <a:solidFill>
                  <a:srgbClr val="FF0000"/>
                </a:solidFill>
                <a:latin typeface="Arial" panose="020B0604020202020204" pitchFamily="34" charset="0"/>
                <a:cs typeface="Arial" panose="020B0604020202020204" pitchFamily="34" charset="0"/>
              </a:rPr>
              <a:t>1</a:t>
            </a:r>
            <a:endParaRPr lang="ru-RU" sz="2400" b="1" dirty="0" smtClean="0">
              <a:latin typeface="Arial" panose="020B0604020202020204" pitchFamily="34" charset="0"/>
              <a:cs typeface="Arial" panose="020B0604020202020204" pitchFamily="34" charset="0"/>
            </a:endParaRPr>
          </a:p>
          <a:p>
            <a:pPr algn="just"/>
            <a:r>
              <a:rPr lang="ru-RU" sz="2400" b="1" dirty="0" smtClean="0">
                <a:latin typeface="Arial" panose="020B0604020202020204" pitchFamily="34" charset="0"/>
                <a:cs typeface="Arial" panose="020B0604020202020204" pitchFamily="34" charset="0"/>
              </a:rPr>
              <a:t>Инженерные заграждения иностранных армий, их основные характеристики. Системы дистанционного минирования.</a:t>
            </a:r>
          </a:p>
        </p:txBody>
      </p:sp>
      <p:graphicFrame>
        <p:nvGraphicFramePr>
          <p:cNvPr id="2" name="Объект 1"/>
          <p:cNvGraphicFramePr>
            <a:graphicFrameLocks noChangeAspect="1"/>
          </p:cNvGraphicFramePr>
          <p:nvPr>
            <p:extLst>
              <p:ext uri="{D42A27DB-BD31-4B8C-83A1-F6EECF244321}">
                <p14:modId xmlns:p14="http://schemas.microsoft.com/office/powerpoint/2010/main" val="1227447064"/>
              </p:ext>
            </p:extLst>
          </p:nvPr>
        </p:nvGraphicFramePr>
        <p:xfrm>
          <a:off x="11232107" y="146050"/>
          <a:ext cx="773113" cy="536575"/>
        </p:xfrm>
        <a:graphic>
          <a:graphicData uri="http://schemas.openxmlformats.org/presentationml/2006/ole">
            <mc:AlternateContent xmlns:mc="http://schemas.openxmlformats.org/markup-compatibility/2006">
              <mc:Choice xmlns:v="urn:schemas-microsoft-com:vml" Requires="v">
                <p:oleObj spid="_x0000_s3098"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2107" y="14605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04600"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134857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m-15-1"/>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1023582" y="640023"/>
            <a:ext cx="4591936"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3" descr="m-15-2"/>
          <p:cNvPicPr>
            <a:picLocks noChangeAspect="1" noChangeArrowheads="1"/>
          </p:cNvPicPr>
          <p:nvPr/>
        </p:nvPicPr>
        <p:blipFill>
          <a:blip r:embed="rId5">
            <a:lum bright="-6000" contrast="6000"/>
            <a:extLst>
              <a:ext uri="{28A0092B-C50C-407E-A947-70E740481C1C}">
                <a14:useLocalDpi xmlns:a14="http://schemas.microsoft.com/office/drawing/2010/main" val="0"/>
              </a:ext>
            </a:extLst>
          </a:blip>
          <a:srcRect/>
          <a:stretch>
            <a:fillRect/>
          </a:stretch>
        </p:blipFill>
        <p:spPr bwMode="auto">
          <a:xfrm>
            <a:off x="6816521" y="640023"/>
            <a:ext cx="4292758"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41"/>
          <p:cNvSpPr>
            <a:spLocks noChangeArrowheads="1"/>
          </p:cNvSpPr>
          <p:nvPr/>
        </p:nvSpPr>
        <p:spPr bwMode="auto">
          <a:xfrm>
            <a:off x="0" y="4822309"/>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endParaRPr lang="ru-RU"/>
          </a:p>
        </p:txBody>
      </p:sp>
      <p:sp>
        <p:nvSpPr>
          <p:cNvPr id="29701" name="Text Box 42"/>
          <p:cNvSpPr txBox="1">
            <a:spLocks noChangeArrowheads="1"/>
          </p:cNvSpPr>
          <p:nvPr/>
        </p:nvSpPr>
        <p:spPr bwMode="auto">
          <a:xfrm>
            <a:off x="2420664" y="115889"/>
            <a:ext cx="8102091"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80000"/>
              </a:lnSpc>
            </a:pPr>
            <a:r>
              <a:rPr lang="ru-RU" sz="2400" b="1" dirty="0">
                <a:solidFill>
                  <a:srgbClr val="FF0000"/>
                </a:solidFill>
                <a:effectLst>
                  <a:outerShdw blurRad="38100" dist="38100" dir="2700000" algn="tl">
                    <a:srgbClr val="000000">
                      <a:alpha val="43137"/>
                    </a:srgbClr>
                  </a:outerShdw>
                </a:effectLst>
              </a:rPr>
              <a:t>ПТМ М15 (США) принята на вооружение в 1953 году</a:t>
            </a:r>
          </a:p>
        </p:txBody>
      </p:sp>
      <p:graphicFrame>
        <p:nvGraphicFramePr>
          <p:cNvPr id="298123" name="Group 139"/>
          <p:cNvGraphicFramePr>
            <a:graphicFrameLocks noGrp="1"/>
          </p:cNvGraphicFramePr>
          <p:nvPr>
            <p:extLst>
              <p:ext uri="{D42A27DB-BD31-4B8C-83A1-F6EECF244321}">
                <p14:modId xmlns:p14="http://schemas.microsoft.com/office/powerpoint/2010/main" val="349989587"/>
              </p:ext>
            </p:extLst>
          </p:nvPr>
        </p:nvGraphicFramePr>
        <p:xfrm>
          <a:off x="1023582" y="3218615"/>
          <a:ext cx="10113433" cy="2793248"/>
        </p:xfrm>
        <a:graphic>
          <a:graphicData uri="http://schemas.openxmlformats.org/drawingml/2006/table">
            <a:tbl>
              <a:tblPr/>
              <a:tblGrid>
                <a:gridCol w="5402937"/>
                <a:gridCol w="4710496"/>
              </a:tblGrid>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Тип мины</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ПТ </a:t>
                      </a:r>
                      <a:r>
                        <a:rPr kumimoji="0" lang="ru-RU" sz="1600" b="0" i="0" u="none" strike="noStrike" cap="none" normalizeH="0" baseline="0" dirty="0" err="1" smtClean="0">
                          <a:ln>
                            <a:noFill/>
                          </a:ln>
                          <a:solidFill>
                            <a:schemeClr val="tx1"/>
                          </a:solidFill>
                          <a:effectLst/>
                          <a:latin typeface="Arial" charset="0"/>
                          <a:cs typeface="Times New Roman" pitchFamily="18" charset="0"/>
                        </a:rPr>
                        <a:t>противогусеничная</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Корпус</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Металл</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Масса</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13.6 кг</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Масса взрывчатого вещества</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9.9 к г</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Диаметр</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32 см</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Высота</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12.4 см</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06176">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Диаметр датчика цели (нажимная крышка)</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22 см</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81569">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Чувствительность (М603) </a:t>
                      </a:r>
                    </a:p>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(М624)</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158 - 338 кг</a:t>
                      </a:r>
                    </a:p>
                    <a:p>
                      <a:pPr marL="0" marR="0" lvl="0" indent="0" algn="r" defTabSz="914400" rtl="0" eaLnBrk="0" fontAlgn="base" latinLnBrk="0" hangingPunct="0">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1.7 кг</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8649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chemeClr val="tx1"/>
                          </a:solidFill>
                          <a:effectLst/>
                          <a:latin typeface="Arial" charset="0"/>
                          <a:cs typeface="Times New Roman" pitchFamily="18" charset="0"/>
                        </a:rPr>
                        <a:t>Температурный диапазон применения</a:t>
                      </a:r>
                      <a:endParaRPr kumimoji="0" lang="ru-RU" sz="1600" b="0" i="0" u="none" strike="noStrike" cap="none" normalizeH="0" baseline="0" smtClean="0">
                        <a:ln>
                          <a:noFill/>
                        </a:ln>
                        <a:solidFill>
                          <a:schemeClr val="tx1"/>
                        </a:solidFill>
                        <a:effectLst/>
                        <a:latin typeface="Arial" charset="0"/>
                      </a:endParaRPr>
                    </a:p>
                  </a:txBody>
                  <a:tcPr marL="121920" marR="121920" marT="45714" marB="4571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-12 --+50 град</a:t>
                      </a:r>
                      <a:endParaRPr kumimoji="0" lang="ru-RU" sz="1600" b="0" i="0" u="none" strike="noStrike" cap="none" normalizeH="0" baseline="0" dirty="0" smtClean="0">
                        <a:ln>
                          <a:noFill/>
                        </a:ln>
                        <a:solidFill>
                          <a:schemeClr val="tx1"/>
                        </a:solidFill>
                        <a:effectLst/>
                        <a:latin typeface="Arial" charset="0"/>
                      </a:endParaRPr>
                    </a:p>
                  </a:txBody>
                  <a:tcPr marL="121920" marR="121920" marT="45714" marB="4571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9734" name="Прямоугольник 12"/>
          <p:cNvSpPr>
            <a:spLocks noChangeArrowheads="1"/>
          </p:cNvSpPr>
          <p:nvPr/>
        </p:nvSpPr>
        <p:spPr bwMode="auto">
          <a:xfrm>
            <a:off x="334434" y="6011863"/>
            <a:ext cx="1142576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a:r>
              <a:rPr lang="ru-RU" sz="1600" dirty="0">
                <a:latin typeface="Arial" pitchFamily="34" charset="0"/>
                <a:cs typeface="Arial" pitchFamily="34" charset="0"/>
              </a:rPr>
              <a:t>На боковой стенке корпуса и на днище имеются гнезда для установки взрывателя </a:t>
            </a:r>
            <a:r>
              <a:rPr lang="ru-RU" sz="1600" dirty="0" err="1">
                <a:latin typeface="Arial" pitchFamily="34" charset="0"/>
                <a:cs typeface="Arial" pitchFamily="34" charset="0"/>
              </a:rPr>
              <a:t>неизвлекаемости</a:t>
            </a:r>
            <a:r>
              <a:rPr lang="ru-RU" sz="1600" dirty="0">
                <a:latin typeface="Arial" pitchFamily="34" charset="0"/>
                <a:cs typeface="Arial" pitchFamily="34" charset="0"/>
              </a:rPr>
              <a:t>  </a:t>
            </a:r>
            <a:r>
              <a:rPr lang="ru-RU" sz="1600" b="1" dirty="0">
                <a:latin typeface="Arial" pitchFamily="34" charset="0"/>
                <a:cs typeface="Arial" pitchFamily="34" charset="0"/>
              </a:rPr>
              <a:t>М5 (разгрузочного действия)</a:t>
            </a:r>
            <a:r>
              <a:rPr lang="ru-RU" sz="1600" dirty="0">
                <a:latin typeface="Arial" pitchFamily="34" charset="0"/>
                <a:cs typeface="Arial" pitchFamily="34" charset="0"/>
              </a:rPr>
              <a:t> или </a:t>
            </a:r>
            <a:r>
              <a:rPr lang="ru-RU" sz="1600" b="1" dirty="0">
                <a:latin typeface="Arial" pitchFamily="34" charset="0"/>
                <a:cs typeface="Arial" pitchFamily="34" charset="0"/>
              </a:rPr>
              <a:t>М142 (натяжного действия) </a:t>
            </a:r>
            <a:r>
              <a:rPr lang="ru-RU" sz="1600" dirty="0">
                <a:latin typeface="Arial" pitchFamily="34" charset="0"/>
                <a:cs typeface="Arial" pitchFamily="34" charset="0"/>
              </a:rPr>
              <a:t>с промежуточными детонаторами М1.</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964054786"/>
              </p:ext>
            </p:extLst>
          </p:nvPr>
        </p:nvGraphicFramePr>
        <p:xfrm>
          <a:off x="11198225" y="127000"/>
          <a:ext cx="773113" cy="536575"/>
        </p:xfrm>
        <a:graphic>
          <a:graphicData uri="http://schemas.openxmlformats.org/presentationml/2006/ole">
            <mc:AlternateContent xmlns:mc="http://schemas.openxmlformats.org/markup-compatibility/2006">
              <mc:Choice xmlns:v="urn:schemas-microsoft-com:vml" Requires="v">
                <p:oleObj spid="_x0000_s92166" name="Точечный рисунок" r:id="rId6" imgW="4266667" imgH="3486637" progId="PBrush">
                  <p:embed/>
                </p:oleObj>
              </mc:Choice>
              <mc:Fallback>
                <p:oleObj name="Точечный рисунок" r:id="rId6" imgW="4266667" imgH="3486637" progId="PBrush">
                  <p:embed/>
                  <p:pic>
                    <p:nvPicPr>
                      <p:cNvPr id="0" name="Объект 5"/>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82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04600"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40</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1412121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ext Box 28"/>
          <p:cNvSpPr txBox="1">
            <a:spLocks noChangeArrowheads="1"/>
          </p:cNvSpPr>
          <p:nvPr/>
        </p:nvSpPr>
        <p:spPr bwMode="auto">
          <a:xfrm>
            <a:off x="165100" y="1036638"/>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ru-RU"/>
          </a:p>
        </p:txBody>
      </p:sp>
      <p:graphicFrame>
        <p:nvGraphicFramePr>
          <p:cNvPr id="157848" name="Group 152"/>
          <p:cNvGraphicFramePr>
            <a:graphicFrameLocks noGrp="1"/>
          </p:cNvGraphicFramePr>
          <p:nvPr>
            <p:extLst>
              <p:ext uri="{D42A27DB-BD31-4B8C-83A1-F6EECF244321}">
                <p14:modId xmlns:p14="http://schemas.microsoft.com/office/powerpoint/2010/main" val="3101842146"/>
              </p:ext>
            </p:extLst>
          </p:nvPr>
        </p:nvGraphicFramePr>
        <p:xfrm>
          <a:off x="3677124" y="3573464"/>
          <a:ext cx="8017933" cy="3041657"/>
        </p:xfrm>
        <a:graphic>
          <a:graphicData uri="http://schemas.openxmlformats.org/drawingml/2006/table">
            <a:tbl>
              <a:tblPr/>
              <a:tblGrid>
                <a:gridCol w="5046132"/>
                <a:gridCol w="2971801"/>
              </a:tblGrid>
              <a:tr h="432783">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Тип</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err="1" smtClean="0">
                          <a:ln>
                            <a:noFill/>
                          </a:ln>
                          <a:solidFill>
                            <a:schemeClr val="tx1"/>
                          </a:solidFill>
                          <a:effectLst/>
                          <a:latin typeface="Arial" pitchFamily="34" charset="0"/>
                          <a:cs typeface="Arial" pitchFamily="34" charset="0"/>
                        </a:rPr>
                        <a:t>Противогусеничная</a:t>
                      </a:r>
                      <a:endParaRPr kumimoji="0" lang="ru-RU" sz="1400" b="0" i="0" u="none" strike="noStrike" cap="none" normalizeH="0" baseline="0" dirty="0" smtClean="0">
                        <a:ln>
                          <a:noFill/>
                        </a:ln>
                        <a:solidFill>
                          <a:schemeClr val="tx1"/>
                        </a:solidFill>
                        <a:effectLst/>
                        <a:latin typeface="Arial" pitchFamily="34" charset="0"/>
                        <a:cs typeface="Arial" pitchFamily="34" charset="0"/>
                      </a:endParaRP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210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Корпус</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пластмасса</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210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Масса</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12.7 кг</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78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Масса взрывчатого вещества (тип "В")</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9.5 кг</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210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Размеры</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33х33 см</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210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Высота корпуса</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7.6 см</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78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Диаметр датчика цели (нажимная крышка)</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26 см</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210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Чувствительность</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136 - 180 кг</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43278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smtClean="0">
                          <a:ln>
                            <a:noFill/>
                          </a:ln>
                          <a:solidFill>
                            <a:schemeClr val="tx1"/>
                          </a:solidFill>
                          <a:effectLst/>
                          <a:latin typeface="Arial" pitchFamily="34" charset="0"/>
                          <a:cs typeface="Arial" pitchFamily="34" charset="0"/>
                        </a:rPr>
                        <a:t>Температурный диапазон применения</a:t>
                      </a:r>
                    </a:p>
                  </a:txBody>
                  <a:tcPr marL="121935" marR="121935" marT="45707" marB="4570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400" b="0" i="0" u="none" strike="noStrike" cap="none" normalizeH="0" baseline="0" dirty="0" smtClean="0">
                          <a:ln>
                            <a:noFill/>
                          </a:ln>
                          <a:solidFill>
                            <a:schemeClr val="tx1"/>
                          </a:solidFill>
                          <a:effectLst/>
                          <a:latin typeface="Arial" pitchFamily="34" charset="0"/>
                          <a:cs typeface="Arial" pitchFamily="34" charset="0"/>
                        </a:rPr>
                        <a:t>50 --+50 град.</a:t>
                      </a:r>
                    </a:p>
                  </a:txBody>
                  <a:tcPr marL="121935" marR="121935" marT="45707" marB="4570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32803" name="Text Box 147"/>
          <p:cNvSpPr txBox="1">
            <a:spLocks noChangeArrowheads="1"/>
          </p:cNvSpPr>
          <p:nvPr/>
        </p:nvSpPr>
        <p:spPr bwMode="auto">
          <a:xfrm>
            <a:off x="5097266" y="65089"/>
            <a:ext cx="257955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ПТМ М19 (США)</a:t>
            </a:r>
          </a:p>
        </p:txBody>
      </p:sp>
      <p:pic>
        <p:nvPicPr>
          <p:cNvPr id="32804" name="Picture 8" descr="М19-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0127" y="723330"/>
            <a:ext cx="4235079" cy="248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805" name="Picture 9" descr="М1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7590" y="723331"/>
            <a:ext cx="3766971" cy="2586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806" name="Rectangle 7"/>
          <p:cNvSpPr>
            <a:spLocks noChangeArrowheads="1"/>
          </p:cNvSpPr>
          <p:nvPr/>
        </p:nvSpPr>
        <p:spPr bwMode="auto">
          <a:xfrm>
            <a:off x="46567" y="3573464"/>
            <a:ext cx="67945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nSpc>
                <a:spcPct val="80000"/>
              </a:lnSpc>
            </a:pPr>
            <a:r>
              <a:rPr lang="ru-RU" sz="1600" b="1" dirty="0">
                <a:latin typeface="Arial" pitchFamily="34" charset="0"/>
                <a:cs typeface="Arial" pitchFamily="34" charset="0"/>
              </a:rPr>
              <a:t>1 – переносная ручка</a:t>
            </a:r>
          </a:p>
          <a:p>
            <a:pPr>
              <a:lnSpc>
                <a:spcPct val="80000"/>
              </a:lnSpc>
            </a:pPr>
            <a:r>
              <a:rPr lang="ru-RU" sz="1600" b="1" dirty="0">
                <a:latin typeface="Arial" pitchFamily="34" charset="0"/>
                <a:cs typeface="Arial" pitchFamily="34" charset="0"/>
              </a:rPr>
              <a:t>2 – взрыватель</a:t>
            </a:r>
          </a:p>
          <a:p>
            <a:pPr>
              <a:lnSpc>
                <a:spcPct val="80000"/>
              </a:lnSpc>
            </a:pPr>
            <a:r>
              <a:rPr lang="ru-RU" sz="1600" b="1" dirty="0">
                <a:latin typeface="Arial" pitchFamily="34" charset="0"/>
                <a:cs typeface="Arial" pitchFamily="34" charset="0"/>
              </a:rPr>
              <a:t>3 – предохранительное</a:t>
            </a:r>
          </a:p>
          <a:p>
            <a:pPr>
              <a:lnSpc>
                <a:spcPct val="80000"/>
              </a:lnSpc>
            </a:pPr>
            <a:r>
              <a:rPr lang="ru-RU" sz="1600" b="1" dirty="0">
                <a:latin typeface="Arial" pitchFamily="34" charset="0"/>
                <a:cs typeface="Arial" pitchFamily="34" charset="0"/>
              </a:rPr>
              <a:t>устройство</a:t>
            </a:r>
          </a:p>
          <a:p>
            <a:pPr>
              <a:lnSpc>
                <a:spcPct val="80000"/>
              </a:lnSpc>
            </a:pPr>
            <a:r>
              <a:rPr lang="ru-RU" sz="1600" b="1" dirty="0">
                <a:latin typeface="Arial" pitchFamily="34" charset="0"/>
                <a:cs typeface="Arial" pitchFamily="34" charset="0"/>
              </a:rPr>
              <a:t>4 – корпус мины</a:t>
            </a:r>
          </a:p>
          <a:p>
            <a:pPr>
              <a:lnSpc>
                <a:spcPct val="80000"/>
              </a:lnSpc>
            </a:pPr>
            <a:r>
              <a:rPr lang="ru-RU" sz="1600" b="1" dirty="0">
                <a:latin typeface="Arial" pitchFamily="34" charset="0"/>
                <a:cs typeface="Arial" pitchFamily="34" charset="0"/>
              </a:rPr>
              <a:t>5 – капсюльное гнездо</a:t>
            </a:r>
          </a:p>
          <a:p>
            <a:pPr>
              <a:lnSpc>
                <a:spcPct val="80000"/>
              </a:lnSpc>
            </a:pPr>
            <a:r>
              <a:rPr lang="ru-RU" sz="1600" b="1" dirty="0">
                <a:latin typeface="Arial" pitchFamily="34" charset="0"/>
                <a:cs typeface="Arial" pitchFamily="34" charset="0"/>
              </a:rPr>
              <a:t>6 – капсюль-детонатор</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964054786"/>
              </p:ext>
            </p:extLst>
          </p:nvPr>
        </p:nvGraphicFramePr>
        <p:xfrm>
          <a:off x="11198225" y="127000"/>
          <a:ext cx="773113" cy="536575"/>
        </p:xfrm>
        <a:graphic>
          <a:graphicData uri="http://schemas.openxmlformats.org/presentationml/2006/ole">
            <mc:AlternateContent xmlns:mc="http://schemas.openxmlformats.org/markup-compatibility/2006">
              <mc:Choice xmlns:v="urn:schemas-microsoft-com:vml" Requires="v">
                <p:oleObj spid="_x0000_s93188" name="Точечный рисунок" r:id="rId5" imgW="4266667" imgH="3486637" progId="PBrush">
                  <p:embed/>
                </p:oleObj>
              </mc:Choice>
              <mc:Fallback>
                <p:oleObj name="Точечный рисунок" r:id="rId5" imgW="4266667" imgH="3486637" progId="PBrush">
                  <p:embed/>
                  <p:pic>
                    <p:nvPicPr>
                      <p:cNvPr id="0" name="Объект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82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14125" y="16589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41</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94669164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ts-61-1"/>
          <p:cNvPicPr>
            <a:picLocks noChangeAspect="1" noChangeArrowheads="1"/>
          </p:cNvPicPr>
          <p:nvPr/>
        </p:nvPicPr>
        <p:blipFill>
          <a:blip r:embed="rId3">
            <a:lum bright="-6000" contrast="18000"/>
            <a:extLst>
              <a:ext uri="{28A0092B-C50C-407E-A947-70E740481C1C}">
                <a14:useLocalDpi xmlns:a14="http://schemas.microsoft.com/office/drawing/2010/main" val="0"/>
              </a:ext>
            </a:extLst>
          </a:blip>
          <a:srcRect/>
          <a:stretch>
            <a:fillRect/>
          </a:stretch>
        </p:blipFill>
        <p:spPr bwMode="auto">
          <a:xfrm>
            <a:off x="534926" y="982639"/>
            <a:ext cx="4503393" cy="3067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3" descr="ts-6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34494" y="719536"/>
            <a:ext cx="4220443" cy="2893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6" name="Text Box 5"/>
          <p:cNvSpPr txBox="1">
            <a:spLocks noChangeArrowheads="1"/>
          </p:cNvSpPr>
          <p:nvPr/>
        </p:nvSpPr>
        <p:spPr bwMode="auto">
          <a:xfrm>
            <a:off x="4751918" y="115888"/>
            <a:ext cx="2505814" cy="387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80000"/>
              </a:lnSpc>
            </a:pPr>
            <a:r>
              <a:rPr lang="en-US" sz="2400" b="1" dirty="0">
                <a:solidFill>
                  <a:srgbClr val="FF0000"/>
                </a:solidFill>
                <a:effectLst>
                  <a:outerShdw blurRad="38100" dist="38100" dir="2700000" algn="tl">
                    <a:srgbClr val="000000">
                      <a:alpha val="43137"/>
                    </a:srgbClr>
                  </a:outerShdw>
                </a:effectLst>
              </a:rPr>
              <a:t>TS</a:t>
            </a:r>
            <a:r>
              <a:rPr lang="ru-RU" sz="2400" b="1" dirty="0">
                <a:solidFill>
                  <a:srgbClr val="FF0000"/>
                </a:solidFill>
                <a:effectLst>
                  <a:outerShdw blurRad="38100" dist="38100" dir="2700000" algn="tl">
                    <a:srgbClr val="000000">
                      <a:alpha val="43137"/>
                    </a:srgbClr>
                  </a:outerShdw>
                </a:effectLst>
              </a:rPr>
              <a:t>-</a:t>
            </a:r>
            <a:r>
              <a:rPr lang="en-US" sz="2400" b="1" dirty="0">
                <a:solidFill>
                  <a:srgbClr val="FF0000"/>
                </a:solidFill>
                <a:effectLst>
                  <a:outerShdw blurRad="38100" dist="38100" dir="2700000" algn="tl">
                    <a:srgbClr val="000000">
                      <a:alpha val="43137"/>
                    </a:srgbClr>
                  </a:outerShdw>
                </a:effectLst>
              </a:rPr>
              <a:t>6/1 </a:t>
            </a:r>
            <a:r>
              <a:rPr lang="ru-RU" sz="2400" b="1" dirty="0">
                <a:solidFill>
                  <a:srgbClr val="FF0000"/>
                </a:solidFill>
                <a:effectLst>
                  <a:outerShdw blurRad="38100" dist="38100" dir="2700000" algn="tl">
                    <a:srgbClr val="000000">
                      <a:alpha val="43137"/>
                    </a:srgbClr>
                  </a:outerShdw>
                </a:effectLst>
              </a:rPr>
              <a:t>(Италия)</a:t>
            </a:r>
          </a:p>
        </p:txBody>
      </p:sp>
      <p:graphicFrame>
        <p:nvGraphicFramePr>
          <p:cNvPr id="303148" name="Group 44"/>
          <p:cNvGraphicFramePr>
            <a:graphicFrameLocks noGrp="1"/>
          </p:cNvGraphicFramePr>
          <p:nvPr>
            <p:extLst>
              <p:ext uri="{D42A27DB-BD31-4B8C-83A1-F6EECF244321}">
                <p14:modId xmlns:p14="http://schemas.microsoft.com/office/powerpoint/2010/main" val="1278331081"/>
              </p:ext>
            </p:extLst>
          </p:nvPr>
        </p:nvGraphicFramePr>
        <p:xfrm>
          <a:off x="5412981" y="3708684"/>
          <a:ext cx="6134920" cy="2910409"/>
        </p:xfrm>
        <a:graphic>
          <a:graphicData uri="http://schemas.openxmlformats.org/drawingml/2006/table">
            <a:tbl>
              <a:tblPr/>
              <a:tblGrid>
                <a:gridCol w="3797151"/>
                <a:gridCol w="2337769"/>
              </a:tblGrid>
              <a:tr h="249166">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Тип мины</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err="1" smtClean="0">
                          <a:ln>
                            <a:noFill/>
                          </a:ln>
                          <a:solidFill>
                            <a:schemeClr val="tx1"/>
                          </a:solidFill>
                          <a:effectLst/>
                          <a:latin typeface="Arial" charset="0"/>
                          <a:cs typeface="Times New Roman" pitchFamily="18" charset="0"/>
                        </a:rPr>
                        <a:t>Противогусенич-ная</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Корпус</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пластмасса</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Масса</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9.8 кг</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Масса ВВ (тротил, пластит)</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6.15 кг</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Диаметр</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27 см</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Высота</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18.5 см</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chemeClr val="tx1"/>
                          </a:solidFill>
                          <a:effectLst/>
                          <a:latin typeface="Arial" charset="0"/>
                          <a:cs typeface="Times New Roman" pitchFamily="18" charset="0"/>
                        </a:rPr>
                        <a:t>Диаметр датчика цели</a:t>
                      </a:r>
                      <a:endParaRPr kumimoji="0" lang="ru-RU" sz="1600" b="0" i="0" u="none" strike="noStrike" cap="none" normalizeH="0" baseline="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18см</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chemeClr val="tx1"/>
                          </a:solidFill>
                          <a:effectLst/>
                          <a:latin typeface="Arial" charset="0"/>
                          <a:cs typeface="Times New Roman" pitchFamily="18" charset="0"/>
                        </a:rPr>
                        <a:t>Чувствительность</a:t>
                      </a:r>
                      <a:endParaRPr kumimoji="0" lang="ru-RU" sz="1600" b="0" i="0" u="none" strike="noStrike" cap="none" normalizeH="0" baseline="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200-500 кг</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31621">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chemeClr val="tx1"/>
                          </a:solidFill>
                          <a:effectLst/>
                          <a:latin typeface="Arial" charset="0"/>
                          <a:cs typeface="Times New Roman" pitchFamily="18" charset="0"/>
                        </a:rPr>
                        <a:t>Температ. диапазон применения</a:t>
                      </a:r>
                      <a:endParaRPr kumimoji="0" lang="ru-RU" sz="1600" b="0" i="0" u="none" strike="noStrike" cap="none" normalizeH="0" baseline="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-20 --+40 град</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9558">
                <a:tc>
                  <a:txBody>
                    <a:bodyPr/>
                    <a:lstStyle/>
                    <a:p>
                      <a:pPr marL="0" marR="0" lvl="0" indent="0" algn="l"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chemeClr val="tx1"/>
                          </a:solidFill>
                          <a:effectLst/>
                          <a:latin typeface="Arial" charset="0"/>
                          <a:cs typeface="Times New Roman" pitchFamily="18" charset="0"/>
                        </a:rPr>
                        <a:t>Взрывоустойчивость.</a:t>
                      </a:r>
                      <a:endParaRPr kumimoji="0" lang="ru-RU" sz="1600" b="0" i="0" u="none" strike="noStrike" cap="none" normalizeH="0" baseline="0" smtClean="0">
                        <a:ln>
                          <a:noFill/>
                        </a:ln>
                        <a:solidFill>
                          <a:schemeClr val="tx1"/>
                        </a:solidFill>
                        <a:effectLst/>
                        <a:latin typeface="Arial" charset="0"/>
                      </a:endParaRPr>
                    </a:p>
                  </a:txBody>
                  <a:tcPr marL="121920" marR="121920"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80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chemeClr val="tx1"/>
                          </a:solidFill>
                          <a:effectLst/>
                          <a:latin typeface="Arial" charset="0"/>
                          <a:cs typeface="Times New Roman" pitchFamily="18" charset="0"/>
                        </a:rPr>
                        <a:t>12 кг/</a:t>
                      </a:r>
                      <a:r>
                        <a:rPr kumimoji="0" lang="ru-RU" sz="1600" b="0" i="0" u="none" strike="noStrike" cap="none" normalizeH="0" baseline="0" dirty="0" err="1" smtClean="0">
                          <a:ln>
                            <a:noFill/>
                          </a:ln>
                          <a:solidFill>
                            <a:schemeClr val="tx1"/>
                          </a:solidFill>
                          <a:effectLst/>
                          <a:latin typeface="Arial" charset="0"/>
                          <a:cs typeface="Times New Roman" pitchFamily="18" charset="0"/>
                        </a:rPr>
                        <a:t>кв.см</a:t>
                      </a:r>
                      <a:endParaRPr kumimoji="0" lang="ru-RU" sz="1600" b="0" i="0" u="none" strike="noStrike" cap="none" normalizeH="0" baseline="0" dirty="0" smtClean="0">
                        <a:ln>
                          <a:noFill/>
                        </a:ln>
                        <a:solidFill>
                          <a:schemeClr val="tx1"/>
                        </a:solidFill>
                        <a:effectLst/>
                        <a:latin typeface="Arial" charset="0"/>
                      </a:endParaRPr>
                    </a:p>
                  </a:txBody>
                  <a:tcPr marL="121920" marR="121920"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graphicFrame>
        <p:nvGraphicFramePr>
          <p:cNvPr id="2" name="Объект 1"/>
          <p:cNvGraphicFramePr>
            <a:graphicFrameLocks noChangeAspect="1"/>
          </p:cNvGraphicFramePr>
          <p:nvPr>
            <p:extLst>
              <p:ext uri="{D42A27DB-BD31-4B8C-83A1-F6EECF244321}">
                <p14:modId xmlns:p14="http://schemas.microsoft.com/office/powerpoint/2010/main" val="2964054786"/>
              </p:ext>
            </p:extLst>
          </p:nvPr>
        </p:nvGraphicFramePr>
        <p:xfrm>
          <a:off x="11198225" y="127000"/>
          <a:ext cx="773113" cy="536575"/>
        </p:xfrm>
        <a:graphic>
          <a:graphicData uri="http://schemas.openxmlformats.org/presentationml/2006/ole">
            <mc:AlternateContent xmlns:mc="http://schemas.openxmlformats.org/markup-compatibility/2006">
              <mc:Choice xmlns:v="urn:schemas-microsoft-com:vml" Requires="v">
                <p:oleObj spid="_x0000_s94212" name="Точечный рисунок" r:id="rId5" imgW="4266667" imgH="3486637" progId="PBrush">
                  <p:embed/>
                </p:oleObj>
              </mc:Choice>
              <mc:Fallback>
                <p:oleObj name="Точечный рисунок" r:id="rId5" imgW="4266667" imgH="3486637" progId="PBrush">
                  <p:embed/>
                  <p:pic>
                    <p:nvPicPr>
                      <p:cNvPr id="0" name="Объект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82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14125" y="16589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42</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6525716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descr="vs-50-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2438" y="772073"/>
            <a:ext cx="5726446" cy="2476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5" name="Picture 3" descr="vs-50-2"/>
          <p:cNvPicPr>
            <a:picLocks noChangeAspect="1" noChangeArrowheads="1"/>
          </p:cNvPicPr>
          <p:nvPr/>
        </p:nvPicPr>
        <p:blipFill>
          <a:blip r:embed="rId4">
            <a:lum bright="-6000" contrast="12000"/>
            <a:extLst>
              <a:ext uri="{28A0092B-C50C-407E-A947-70E740481C1C}">
                <a14:useLocalDpi xmlns:a14="http://schemas.microsoft.com/office/drawing/2010/main" val="0"/>
              </a:ext>
            </a:extLst>
          </a:blip>
          <a:srcRect/>
          <a:stretch>
            <a:fillRect/>
          </a:stretch>
        </p:blipFill>
        <p:spPr bwMode="auto">
          <a:xfrm>
            <a:off x="517473" y="2747964"/>
            <a:ext cx="3995261" cy="198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6" name="Picture 4" descr="vs-50-1"/>
          <p:cNvPicPr>
            <a:picLocks noChangeAspect="1" noChangeArrowheads="1"/>
          </p:cNvPicPr>
          <p:nvPr/>
        </p:nvPicPr>
        <p:blipFill>
          <a:blip r:embed="rId5">
            <a:lum bright="-12000" contrast="12000"/>
            <a:extLst>
              <a:ext uri="{28A0092B-C50C-407E-A947-70E740481C1C}">
                <a14:useLocalDpi xmlns:a14="http://schemas.microsoft.com/office/drawing/2010/main" val="0"/>
              </a:ext>
            </a:extLst>
          </a:blip>
          <a:srcRect/>
          <a:stretch>
            <a:fillRect/>
          </a:stretch>
        </p:blipFill>
        <p:spPr bwMode="auto">
          <a:xfrm>
            <a:off x="517473" y="549276"/>
            <a:ext cx="3946577" cy="1907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7" name="Picture 5" descr="vs-5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8233" y="4981575"/>
            <a:ext cx="5273942" cy="185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6222" name="Group 46"/>
          <p:cNvGraphicFramePr>
            <a:graphicFrameLocks noGrp="1"/>
          </p:cNvGraphicFramePr>
          <p:nvPr>
            <p:extLst>
              <p:ext uri="{D42A27DB-BD31-4B8C-83A1-F6EECF244321}">
                <p14:modId xmlns:p14="http://schemas.microsoft.com/office/powerpoint/2010/main" val="1139219129"/>
              </p:ext>
            </p:extLst>
          </p:nvPr>
        </p:nvGraphicFramePr>
        <p:xfrm>
          <a:off x="5873319" y="3559794"/>
          <a:ext cx="6144683" cy="2840108"/>
        </p:xfrm>
        <a:graphic>
          <a:graphicData uri="http://schemas.openxmlformats.org/drawingml/2006/table">
            <a:tbl>
              <a:tblPr/>
              <a:tblGrid>
                <a:gridCol w="2880783"/>
                <a:gridCol w="3263900"/>
              </a:tblGrid>
              <a:tr h="27712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Тип мины</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фугасная нажимного действия</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Корпус</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пластмасса</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25666">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Цвет корпуса</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хаки, коричневый, зеленый</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Масса</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185 гр.</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316919">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Масса ВВ (TNT/RDX, RDX)</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42-45гр</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Диаметр.</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9 см</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Высота .</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4.5 см</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65348">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Диаметр датчика цели </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3.5 см</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Чувствительность</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10 кг</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274345">
                <a:tc>
                  <a:txBody>
                    <a:bodyPr/>
                    <a:lstStyle/>
                    <a:p>
                      <a:pPr marL="0" marR="0" lvl="0" indent="0" algn="l"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smtClean="0">
                          <a:ln>
                            <a:noFill/>
                          </a:ln>
                          <a:solidFill>
                            <a:srgbClr val="000000"/>
                          </a:solidFill>
                          <a:effectLst/>
                          <a:latin typeface="Arial" charset="0"/>
                          <a:cs typeface="Times New Roman" pitchFamily="18" charset="0"/>
                        </a:rPr>
                        <a:t>Темпер. диап. прим.</a:t>
                      </a:r>
                    </a:p>
                  </a:txBody>
                  <a:tcPr marL="121920" marR="121920" marT="45724" marB="45724"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75000"/>
                        </a:lnSpc>
                        <a:spcBef>
                          <a:spcPct val="0"/>
                        </a:spcBef>
                        <a:spcAft>
                          <a:spcPct val="0"/>
                        </a:spcAft>
                        <a:buClr>
                          <a:schemeClr val="bg2"/>
                        </a:buClr>
                        <a:buSzPct val="75000"/>
                        <a:buFont typeface="Wingdings" pitchFamily="2" charset="2"/>
                        <a:buNone/>
                        <a:tabLst/>
                      </a:pPr>
                      <a:r>
                        <a:rPr kumimoji="0" lang="ru-RU" sz="1600" b="0" i="0" u="none" strike="noStrike" cap="none" normalizeH="0" baseline="0" dirty="0" smtClean="0">
                          <a:ln>
                            <a:noFill/>
                          </a:ln>
                          <a:solidFill>
                            <a:srgbClr val="000000"/>
                          </a:solidFill>
                          <a:effectLst/>
                          <a:latin typeface="Arial" charset="0"/>
                          <a:cs typeface="Times New Roman" pitchFamily="18" charset="0"/>
                        </a:rPr>
                        <a:t>-20 --+40 град.</a:t>
                      </a:r>
                    </a:p>
                  </a:txBody>
                  <a:tcPr marL="121920" marR="121920" marT="45724" marB="45724"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49193" name="Text Box 41"/>
          <p:cNvSpPr txBox="1">
            <a:spLocks noChangeArrowheads="1"/>
          </p:cNvSpPr>
          <p:nvPr/>
        </p:nvSpPr>
        <p:spPr bwMode="auto">
          <a:xfrm>
            <a:off x="517473" y="4981575"/>
            <a:ext cx="296388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1600" dirty="0">
                <a:solidFill>
                  <a:srgbClr val="C00000"/>
                </a:solidFill>
              </a:rPr>
              <a:t>Мина, установленная в грунт</a:t>
            </a:r>
          </a:p>
        </p:txBody>
      </p:sp>
      <p:sp>
        <p:nvSpPr>
          <p:cNvPr id="49194" name="Text Box 42"/>
          <p:cNvSpPr txBox="1">
            <a:spLocks noChangeArrowheads="1"/>
          </p:cNvSpPr>
          <p:nvPr/>
        </p:nvSpPr>
        <p:spPr bwMode="auto">
          <a:xfrm>
            <a:off x="4368801" y="74613"/>
            <a:ext cx="330731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400" b="1" dirty="0">
                <a:solidFill>
                  <a:srgbClr val="FF0000"/>
                </a:solidFill>
                <a:effectLst>
                  <a:outerShdw blurRad="38100" dist="38100" dir="2700000" algn="tl">
                    <a:srgbClr val="000000">
                      <a:alpha val="43137"/>
                    </a:srgbClr>
                  </a:outerShdw>
                </a:effectLst>
              </a:rPr>
              <a:t>ППМ </a:t>
            </a:r>
            <a:r>
              <a:rPr lang="en-US" sz="2400" b="1" dirty="0">
                <a:solidFill>
                  <a:srgbClr val="FF0000"/>
                </a:solidFill>
                <a:effectLst>
                  <a:outerShdw blurRad="38100" dist="38100" dir="2700000" algn="tl">
                    <a:srgbClr val="000000">
                      <a:alpha val="43137"/>
                    </a:srgbClr>
                  </a:outerShdw>
                </a:effectLst>
              </a:rPr>
              <a:t>VS-50</a:t>
            </a:r>
            <a:r>
              <a:rPr lang="ru-RU" sz="2400" b="1" dirty="0">
                <a:solidFill>
                  <a:srgbClr val="FF0000"/>
                </a:solidFill>
                <a:effectLst>
                  <a:outerShdw blurRad="38100" dist="38100" dir="2700000" algn="tl">
                    <a:srgbClr val="000000">
                      <a:alpha val="43137"/>
                    </a:srgbClr>
                  </a:outerShdw>
                </a:effectLst>
              </a:rPr>
              <a:t> (Италия) </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964054786"/>
              </p:ext>
            </p:extLst>
          </p:nvPr>
        </p:nvGraphicFramePr>
        <p:xfrm>
          <a:off x="11198225" y="127000"/>
          <a:ext cx="773113" cy="536575"/>
        </p:xfrm>
        <a:graphic>
          <a:graphicData uri="http://schemas.openxmlformats.org/presentationml/2006/ole">
            <mc:AlternateContent xmlns:mc="http://schemas.openxmlformats.org/markup-compatibility/2006">
              <mc:Choice xmlns:v="urn:schemas-microsoft-com:vml" Requires="v">
                <p:oleObj spid="_x0000_s95236" name="Точечный рисунок" r:id="rId7" imgW="4266667" imgH="3486637" progId="PBrush">
                  <p:embed/>
                </p:oleObj>
              </mc:Choice>
              <mc:Fallback>
                <p:oleObj name="Точечный рисунок" r:id="rId7" imgW="4266667" imgH="3486637" progId="PBrush">
                  <p:embed/>
                  <p:pic>
                    <p:nvPicPr>
                      <p:cNvPr id="0" name="Объект 1"/>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82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 name="Rectangle 13"/>
          <p:cNvSpPr>
            <a:spLocks noChangeArrowheads="1"/>
          </p:cNvSpPr>
          <p:nvPr/>
        </p:nvSpPr>
        <p:spPr bwMode="auto">
          <a:xfrm>
            <a:off x="11414125" y="16589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43</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524302629"/>
      </p:ext>
    </p:extLst>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descr="MRUD"/>
          <p:cNvPicPr>
            <a:picLocks noChangeAspect="1" noChangeArrowheads="1"/>
          </p:cNvPicPr>
          <p:nvPr/>
        </p:nvPicPr>
        <p:blipFill>
          <a:blip r:embed="rId3">
            <a:lum contrast="36000"/>
            <a:extLst>
              <a:ext uri="{28A0092B-C50C-407E-A947-70E740481C1C}">
                <a14:useLocalDpi xmlns:a14="http://schemas.microsoft.com/office/drawing/2010/main" val="0"/>
              </a:ext>
            </a:extLst>
          </a:blip>
          <a:srcRect/>
          <a:stretch>
            <a:fillRect/>
          </a:stretch>
        </p:blipFill>
        <p:spPr bwMode="auto">
          <a:xfrm>
            <a:off x="423081" y="1287602"/>
            <a:ext cx="4408227" cy="4817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1" name="Picture 3" descr="M18A"/>
          <p:cNvPicPr>
            <a:picLocks noChangeAspect="1" noChangeArrowheads="1"/>
          </p:cNvPicPr>
          <p:nvPr/>
        </p:nvPicPr>
        <p:blipFill>
          <a:blip r:embed="rId4">
            <a:lum contrast="24000"/>
            <a:extLst>
              <a:ext uri="{28A0092B-C50C-407E-A947-70E740481C1C}">
                <a14:useLocalDpi xmlns:a14="http://schemas.microsoft.com/office/drawing/2010/main" val="0"/>
              </a:ext>
            </a:extLst>
          </a:blip>
          <a:srcRect/>
          <a:stretch>
            <a:fillRect/>
          </a:stretch>
        </p:blipFill>
        <p:spPr bwMode="auto">
          <a:xfrm>
            <a:off x="5402083" y="2455781"/>
            <a:ext cx="6089334" cy="4107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08228" name="Group 4"/>
          <p:cNvGraphicFramePr>
            <a:graphicFrameLocks noGrp="1"/>
          </p:cNvGraphicFramePr>
          <p:nvPr>
            <p:extLst>
              <p:ext uri="{D42A27DB-BD31-4B8C-83A1-F6EECF244321}">
                <p14:modId xmlns:p14="http://schemas.microsoft.com/office/powerpoint/2010/main" val="3754264346"/>
              </p:ext>
            </p:extLst>
          </p:nvPr>
        </p:nvGraphicFramePr>
        <p:xfrm>
          <a:off x="5402083" y="729896"/>
          <a:ext cx="5617633" cy="1431940"/>
        </p:xfrm>
        <a:graphic>
          <a:graphicData uri="http://schemas.openxmlformats.org/drawingml/2006/table">
            <a:tbl>
              <a:tblPr/>
              <a:tblGrid>
                <a:gridCol w="2808817"/>
                <a:gridCol w="2808816"/>
              </a:tblGrid>
              <a:tr h="286385">
                <a:tc>
                  <a:txBody>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Масса мины, кг.</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Arial" charset="0"/>
                          <a:cs typeface="Times New Roman" pitchFamily="18" charset="0"/>
                        </a:rPr>
                        <a:t>1,6</a:t>
                      </a:r>
                      <a:endParaRPr kumimoji="0" lang="ru-RU" sz="1600" b="1" i="0" u="none" strike="noStrike" cap="none" normalizeH="0" baseline="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385">
                <a:tc>
                  <a:txBody>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Масса ВВ, кг.</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Arial" charset="0"/>
                          <a:cs typeface="Times New Roman" pitchFamily="18" charset="0"/>
                        </a:rPr>
                        <a:t>0,68</a:t>
                      </a:r>
                      <a:endParaRPr kumimoji="0" lang="ru-RU" sz="1600" b="1" i="0" u="none" strike="noStrike" cap="none" normalizeH="0" baseline="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385">
                <a:tc>
                  <a:txBody>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Материал корпуса</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Arial" charset="0"/>
                          <a:cs typeface="Times New Roman" pitchFamily="18" charset="0"/>
                        </a:rPr>
                        <a:t>пластмасса</a:t>
                      </a:r>
                      <a:endParaRPr kumimoji="0" lang="ru-RU" sz="1600" b="1" i="0" u="none" strike="noStrike" cap="none" normalizeH="0" baseline="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385">
                <a:tc>
                  <a:txBody>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Тип взрывателя</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электрический</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86385">
                <a:tc>
                  <a:txBody>
                    <a:bodyPr/>
                    <a:lstStyle/>
                    <a:p>
                      <a:pPr marL="0" marR="0" lvl="0" indent="0" algn="just"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smtClean="0">
                          <a:ln>
                            <a:noFill/>
                          </a:ln>
                          <a:solidFill>
                            <a:schemeClr val="tx1"/>
                          </a:solidFill>
                          <a:effectLst/>
                          <a:latin typeface="Arial" charset="0"/>
                          <a:cs typeface="Times New Roman" pitchFamily="18" charset="0"/>
                        </a:rPr>
                        <a:t>Радиус поражения</a:t>
                      </a:r>
                      <a:endParaRPr kumimoji="0" lang="ru-RU" sz="1600" b="1" i="0" u="none" strike="noStrike" cap="none" normalizeH="0" baseline="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8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Arial" charset="0"/>
                          <a:cs typeface="Times New Roman" pitchFamily="18" charset="0"/>
                        </a:rPr>
                        <a:t>50 м. в секторе 60</a:t>
                      </a:r>
                      <a:r>
                        <a:rPr kumimoji="0" lang="ru-RU" sz="1600" b="1" i="0" u="none" strike="noStrike" cap="none" normalizeH="0" baseline="30000" dirty="0" smtClean="0">
                          <a:ln>
                            <a:noFill/>
                          </a:ln>
                          <a:solidFill>
                            <a:schemeClr val="tx1"/>
                          </a:solidFill>
                          <a:effectLst/>
                          <a:latin typeface="Arial" charset="0"/>
                          <a:cs typeface="Times New Roman" pitchFamily="18" charset="0"/>
                        </a:rPr>
                        <a:t>0</a:t>
                      </a:r>
                      <a:endParaRPr kumimoji="0" lang="ru-RU" sz="1600" b="1" i="0" u="none" strike="noStrike" cap="none" normalizeH="0" baseline="0" dirty="0" smtClean="0">
                        <a:ln>
                          <a:noFill/>
                        </a:ln>
                        <a:solidFill>
                          <a:schemeClr val="tx1"/>
                        </a:solidFill>
                        <a:effectLst/>
                        <a:latin typeface="Arial" charset="0"/>
                      </a:endParaRPr>
                    </a:p>
                  </a:txBody>
                  <a:tcPr marL="121920" marR="121920" marT="45658" marB="4565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8392" name="Text Box 24"/>
          <p:cNvSpPr txBox="1">
            <a:spLocks noChangeArrowheads="1"/>
          </p:cNvSpPr>
          <p:nvPr/>
        </p:nvSpPr>
        <p:spPr bwMode="auto">
          <a:xfrm>
            <a:off x="4127500" y="74613"/>
            <a:ext cx="399013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ru-RU" sz="2400" b="1" dirty="0">
                <a:solidFill>
                  <a:srgbClr val="FF0000"/>
                </a:solidFill>
                <a:effectLst>
                  <a:outerShdw blurRad="38100" dist="38100" dir="2700000" algn="tl">
                    <a:srgbClr val="000000">
                      <a:alpha val="43137"/>
                    </a:srgbClr>
                  </a:outerShdw>
                </a:effectLst>
              </a:rPr>
              <a:t>М18А1 «</a:t>
            </a:r>
            <a:r>
              <a:rPr lang="ru-RU" sz="2400" b="1" dirty="0" err="1">
                <a:solidFill>
                  <a:srgbClr val="FF0000"/>
                </a:solidFill>
                <a:effectLst>
                  <a:outerShdw blurRad="38100" dist="38100" dir="2700000" algn="tl">
                    <a:srgbClr val="000000">
                      <a:alpha val="43137"/>
                    </a:srgbClr>
                  </a:outerShdw>
                </a:effectLst>
              </a:rPr>
              <a:t>Клеймор</a:t>
            </a:r>
            <a:r>
              <a:rPr lang="ru-RU" sz="2400" b="1" dirty="0">
                <a:solidFill>
                  <a:srgbClr val="FF0000"/>
                </a:solidFill>
                <a:effectLst>
                  <a:outerShdw blurRad="38100" dist="38100" dir="2700000" algn="tl">
                    <a:srgbClr val="000000">
                      <a:alpha val="43137"/>
                    </a:srgbClr>
                  </a:outerShdw>
                </a:effectLst>
              </a:rPr>
              <a:t>» (США)</a:t>
            </a:r>
          </a:p>
        </p:txBody>
      </p:sp>
      <p:graphicFrame>
        <p:nvGraphicFramePr>
          <p:cNvPr id="2" name="Объект 1"/>
          <p:cNvGraphicFramePr>
            <a:graphicFrameLocks noChangeAspect="1"/>
          </p:cNvGraphicFramePr>
          <p:nvPr>
            <p:extLst>
              <p:ext uri="{D42A27DB-BD31-4B8C-83A1-F6EECF244321}">
                <p14:modId xmlns:p14="http://schemas.microsoft.com/office/powerpoint/2010/main" val="2964054786"/>
              </p:ext>
            </p:extLst>
          </p:nvPr>
        </p:nvGraphicFramePr>
        <p:xfrm>
          <a:off x="11198225" y="127000"/>
          <a:ext cx="773113" cy="536575"/>
        </p:xfrm>
        <a:graphic>
          <a:graphicData uri="http://schemas.openxmlformats.org/presentationml/2006/ole">
            <mc:AlternateContent xmlns:mc="http://schemas.openxmlformats.org/markup-compatibility/2006">
              <mc:Choice xmlns:v="urn:schemas-microsoft-com:vml" Requires="v">
                <p:oleObj spid="_x0000_s96260" name="Точечный рисунок" r:id="rId5" imgW="4266667" imgH="3486637" progId="PBrush">
                  <p:embed/>
                </p:oleObj>
              </mc:Choice>
              <mc:Fallback>
                <p:oleObj name="Точечный рисунок" r:id="rId5" imgW="4266667" imgH="3486637" progId="PBrush">
                  <p:embed/>
                  <p:pic>
                    <p:nvPicPr>
                      <p:cNvPr id="0" name="Объект 1"/>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82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14125" y="165895"/>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44</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318743730"/>
      </p:ext>
    </p:extLst>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3" name="Прямоугольник 2"/>
          <p:cNvSpPr/>
          <p:nvPr/>
        </p:nvSpPr>
        <p:spPr>
          <a:xfrm>
            <a:off x="304076" y="1047085"/>
            <a:ext cx="8744389" cy="5016758"/>
          </a:xfrm>
          <a:prstGeom prst="rect">
            <a:avLst/>
          </a:prstGeom>
        </p:spPr>
        <p:txBody>
          <a:bodyPr wrap="square">
            <a:spAutoFit/>
          </a:bodyPr>
          <a:lstStyle/>
          <a:p>
            <a:pPr algn="ctr"/>
            <a:endParaRPr lang="ru-RU" sz="2000" b="1" dirty="0">
              <a:solidFill>
                <a:srgbClr val="FF0000"/>
              </a:solidFill>
              <a:latin typeface="Arial" pitchFamily="34" charset="0"/>
              <a:cs typeface="Arial" pitchFamily="34" charset="0"/>
            </a:endParaRPr>
          </a:p>
          <a:p>
            <a:pPr algn="just"/>
            <a:r>
              <a:rPr lang="ru-RU" sz="2000" dirty="0">
                <a:latin typeface="Arial" pitchFamily="34" charset="0"/>
                <a:cs typeface="Arial" pitchFamily="34" charset="0"/>
              </a:rPr>
              <a:t>BLU-91/B  </a:t>
            </a:r>
            <a:r>
              <a:rPr lang="ru-RU" sz="2000" dirty="0" smtClean="0">
                <a:latin typeface="Arial" pitchFamily="34" charset="0"/>
                <a:cs typeface="Arial" pitchFamily="34" charset="0"/>
              </a:rPr>
              <a:t>Мина </a:t>
            </a:r>
            <a:r>
              <a:rPr lang="ru-RU" sz="2000" dirty="0">
                <a:latin typeface="Arial" pitchFamily="34" charset="0"/>
                <a:cs typeface="Arial" pitchFamily="34" charset="0"/>
              </a:rPr>
              <a:t>противотанковая противоднищевая. Предназначена для выведения из строя гусеничной и колесной техники противника. Поражение машинам противника наносится за счет пробивания днища машины кумулятивной струей.   Поражение  наносится брызгами расплавленной брони днища машины, осколками взрывающихся боеприпасов танка. Мина по классификации поражающих свойств относится к типу K-</a:t>
            </a:r>
            <a:r>
              <a:rPr lang="ru-RU" sz="2000" dirty="0" err="1">
                <a:latin typeface="Arial" pitchFamily="34" charset="0"/>
                <a:cs typeface="Arial" pitchFamily="34" charset="0"/>
              </a:rPr>
              <a:t>Kill</a:t>
            </a:r>
            <a:r>
              <a:rPr lang="ru-RU" sz="2000" dirty="0">
                <a:latin typeface="Arial" pitchFamily="34" charset="0"/>
                <a:cs typeface="Arial" pitchFamily="34" charset="0"/>
              </a:rPr>
              <a:t>.(уничтожение танка и экипажа).  Принята на вооружение армии и корпуса морской пехоты США в 1979 году. </a:t>
            </a:r>
          </a:p>
          <a:p>
            <a:pPr algn="just"/>
            <a:r>
              <a:rPr lang="ru-RU" sz="2000" dirty="0">
                <a:latin typeface="Arial" pitchFamily="34" charset="0"/>
                <a:cs typeface="Arial" pitchFamily="34" charset="0"/>
              </a:rPr>
              <a:t>Устанавливается только </a:t>
            </a:r>
            <a:r>
              <a:rPr lang="ru-RU" sz="2000" dirty="0" err="1">
                <a:latin typeface="Arial" pitchFamily="34" charset="0"/>
                <a:cs typeface="Arial" pitchFamily="34" charset="0"/>
              </a:rPr>
              <a:t>внаброс</a:t>
            </a:r>
            <a:r>
              <a:rPr lang="ru-RU" sz="2000" dirty="0">
                <a:latin typeface="Arial" pitchFamily="34" charset="0"/>
                <a:cs typeface="Arial" pitchFamily="34" charset="0"/>
              </a:rPr>
              <a:t> на поверхность.  </a:t>
            </a:r>
          </a:p>
          <a:p>
            <a:pPr algn="just"/>
            <a:endParaRPr lang="ru-RU" sz="2000" dirty="0">
              <a:latin typeface="Arial" pitchFamily="34" charset="0"/>
              <a:cs typeface="Arial" pitchFamily="34" charset="0"/>
            </a:endParaRPr>
          </a:p>
          <a:p>
            <a:pPr algn="just"/>
            <a:r>
              <a:rPr lang="ru-RU" sz="2000" dirty="0">
                <a:latin typeface="Arial" pitchFamily="34" charset="0"/>
                <a:cs typeface="Arial" pitchFamily="34" charset="0"/>
              </a:rPr>
              <a:t>Входит в состав системы дистанционного минирования VOLCANO. В кассету M87 помещается 5 мин BLU-91/B  и 1 противопехотная мина BLU-92/B. Средством доставки мин  является минный раскладчик( 4 контейнера и блок управления)  на грузовом автомобиле, гусеничном  транспортере М548 или вертолет UH-60 "</a:t>
            </a:r>
            <a:r>
              <a:rPr lang="ru-RU" sz="2000" dirty="0" err="1">
                <a:latin typeface="Arial" pitchFamily="34" charset="0"/>
                <a:cs typeface="Arial" pitchFamily="34" charset="0"/>
              </a:rPr>
              <a:t>Black</a:t>
            </a:r>
            <a:r>
              <a:rPr lang="ru-RU" sz="2000" dirty="0">
                <a:latin typeface="Arial" pitchFamily="34" charset="0"/>
                <a:cs typeface="Arial" pitchFamily="34" charset="0"/>
              </a:rPr>
              <a:t> </a:t>
            </a:r>
            <a:r>
              <a:rPr lang="ru-RU" sz="2000" dirty="0" err="1">
                <a:latin typeface="Arial" pitchFamily="34" charset="0"/>
                <a:cs typeface="Arial" pitchFamily="34" charset="0"/>
              </a:rPr>
              <a:t>Hawk</a:t>
            </a:r>
            <a:r>
              <a:rPr lang="ru-RU" sz="2000" dirty="0">
                <a:latin typeface="Arial" pitchFamily="34" charset="0"/>
                <a:cs typeface="Arial" pitchFamily="34" charset="0"/>
              </a:rPr>
              <a:t>". </a:t>
            </a:r>
          </a:p>
        </p:txBody>
      </p:sp>
      <p:pic>
        <p:nvPicPr>
          <p:cNvPr id="4" name="Рисунок 3"/>
          <p:cNvPicPr>
            <a:picLocks noChangeAspect="1"/>
          </p:cNvPicPr>
          <p:nvPr/>
        </p:nvPicPr>
        <p:blipFill>
          <a:blip r:embed="rId3"/>
          <a:stretch>
            <a:fillRect/>
          </a:stretch>
        </p:blipFill>
        <p:spPr>
          <a:xfrm>
            <a:off x="9958390" y="4554138"/>
            <a:ext cx="1929533" cy="1590675"/>
          </a:xfrm>
          <a:prstGeom prst="rect">
            <a:avLst/>
          </a:prstGeom>
        </p:spPr>
      </p:pic>
      <p:pic>
        <p:nvPicPr>
          <p:cNvPr id="5" name="Рисунок 4"/>
          <p:cNvPicPr>
            <a:picLocks noChangeAspect="1"/>
          </p:cNvPicPr>
          <p:nvPr/>
        </p:nvPicPr>
        <p:blipFill>
          <a:blip r:embed="rId4"/>
          <a:stretch>
            <a:fillRect/>
          </a:stretch>
        </p:blipFill>
        <p:spPr>
          <a:xfrm>
            <a:off x="9470435" y="1081585"/>
            <a:ext cx="2364624" cy="1933575"/>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2239833079"/>
              </p:ext>
            </p:extLst>
          </p:nvPr>
        </p:nvGraphicFramePr>
        <p:xfrm>
          <a:off x="11226800" y="137841"/>
          <a:ext cx="773113" cy="536575"/>
        </p:xfrm>
        <a:graphic>
          <a:graphicData uri="http://schemas.openxmlformats.org/presentationml/2006/ole">
            <mc:AlternateContent xmlns:mc="http://schemas.openxmlformats.org/markup-compatibility/2006">
              <mc:Choice xmlns:v="urn:schemas-microsoft-com:vml" Requires="v">
                <p:oleObj spid="_x0000_s38939"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800" y="137841"/>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46598" y="2270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45</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2120519" y="227013"/>
            <a:ext cx="7950959"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Противотанковая разбрасываемая мина BLU-91/B </a:t>
            </a:r>
          </a:p>
        </p:txBody>
      </p:sp>
    </p:spTree>
    <p:extLst>
      <p:ext uri="{BB962C8B-B14F-4D97-AF65-F5344CB8AC3E}">
        <p14:creationId xmlns:p14="http://schemas.microsoft.com/office/powerpoint/2010/main" val="132158615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22255" y="-45368"/>
            <a:ext cx="12192000" cy="6858000"/>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dirty="0"/>
          </a:p>
        </p:txBody>
      </p:sp>
      <p:sp>
        <p:nvSpPr>
          <p:cNvPr id="3" name="Прямоугольник 2"/>
          <p:cNvSpPr/>
          <p:nvPr/>
        </p:nvSpPr>
        <p:spPr>
          <a:xfrm>
            <a:off x="213071" y="1199598"/>
            <a:ext cx="9858977" cy="4832092"/>
          </a:xfrm>
          <a:prstGeom prst="rect">
            <a:avLst/>
          </a:prstGeom>
        </p:spPr>
        <p:txBody>
          <a:bodyPr wrap="square">
            <a:spAutoFit/>
          </a:bodyPr>
          <a:lstStyle/>
          <a:p>
            <a:r>
              <a:rPr lang="ru-RU" sz="2000" dirty="0" smtClean="0">
                <a:latin typeface="Arial" pitchFamily="34" charset="0"/>
                <a:cs typeface="Arial" pitchFamily="34" charset="0"/>
              </a:rPr>
              <a:t>Тип </a:t>
            </a:r>
            <a:r>
              <a:rPr lang="ru-RU" sz="2000" dirty="0">
                <a:latin typeface="Arial" pitchFamily="34" charset="0"/>
                <a:cs typeface="Arial" pitchFamily="34" charset="0"/>
              </a:rPr>
              <a:t>мины………………………………….......противотанковая </a:t>
            </a:r>
            <a:r>
              <a:rPr lang="ru-RU" sz="2000" dirty="0" smtClean="0">
                <a:latin typeface="Arial" pitchFamily="34" charset="0"/>
                <a:cs typeface="Arial" pitchFamily="34" charset="0"/>
              </a:rPr>
              <a:t>  противоднищевая</a:t>
            </a:r>
            <a:r>
              <a:rPr lang="ru-RU" sz="2000" dirty="0">
                <a:latin typeface="Arial" pitchFamily="34" charset="0"/>
                <a:cs typeface="Arial" pitchFamily="34" charset="0"/>
              </a:rPr>
              <a:t>. </a:t>
            </a:r>
          </a:p>
          <a:p>
            <a:r>
              <a:rPr lang="ru-RU" sz="2000" dirty="0">
                <a:latin typeface="Arial" pitchFamily="34" charset="0"/>
                <a:cs typeface="Arial" pitchFamily="34" charset="0"/>
              </a:rPr>
              <a:t>Корпус……………………………………........сталь.  </a:t>
            </a:r>
          </a:p>
          <a:p>
            <a:r>
              <a:rPr lang="ru-RU" sz="2000" dirty="0">
                <a:latin typeface="Arial" pitchFamily="34" charset="0"/>
                <a:cs typeface="Arial" pitchFamily="34" charset="0"/>
              </a:rPr>
              <a:t>Масса.............................………………………1.7 кг.  </a:t>
            </a:r>
          </a:p>
          <a:p>
            <a:r>
              <a:rPr lang="ru-RU" sz="2000" dirty="0">
                <a:latin typeface="Arial" pitchFamily="34" charset="0"/>
                <a:cs typeface="Arial" pitchFamily="34" charset="0"/>
              </a:rPr>
              <a:t>Масса взрывчатого вещества (RDX )..............0.585 к г.  </a:t>
            </a:r>
          </a:p>
          <a:p>
            <a:r>
              <a:rPr lang="ru-RU" sz="2000" dirty="0">
                <a:latin typeface="Arial" pitchFamily="34" charset="0"/>
                <a:cs typeface="Arial" pitchFamily="34" charset="0"/>
              </a:rPr>
              <a:t>Диаметр……………………………....…….....12 см.  </a:t>
            </a:r>
          </a:p>
          <a:p>
            <a:r>
              <a:rPr lang="ru-RU" sz="2000" dirty="0">
                <a:latin typeface="Arial" pitchFamily="34" charset="0"/>
                <a:cs typeface="Arial" pitchFamily="34" charset="0"/>
              </a:rPr>
              <a:t>Высота…………………....................................6 см. </a:t>
            </a:r>
          </a:p>
          <a:p>
            <a:r>
              <a:rPr lang="ru-RU" sz="2000" dirty="0">
                <a:latin typeface="Arial" pitchFamily="34" charset="0"/>
                <a:cs typeface="Arial" pitchFamily="34" charset="0"/>
              </a:rPr>
              <a:t>Датчик цели.......................................................магнитный </a:t>
            </a:r>
          </a:p>
          <a:p>
            <a:r>
              <a:rPr lang="ru-RU" sz="2000" dirty="0">
                <a:latin typeface="Arial" pitchFamily="34" charset="0"/>
                <a:cs typeface="Arial" pitchFamily="34" charset="0"/>
              </a:rPr>
              <a:t>Габариты легкого корпуса………....................14.5х14.5х 8 см. </a:t>
            </a:r>
          </a:p>
          <a:p>
            <a:r>
              <a:rPr lang="ru-RU" sz="2000" dirty="0">
                <a:latin typeface="Arial" pitchFamily="34" charset="0"/>
                <a:cs typeface="Arial" pitchFamily="34" charset="0"/>
              </a:rPr>
              <a:t>Время боевой работы........................................4 часа, 48 часов, 15 суток. </a:t>
            </a:r>
          </a:p>
          <a:p>
            <a:r>
              <a:rPr lang="ru-RU" sz="2000" dirty="0">
                <a:latin typeface="Arial" pitchFamily="34" charset="0"/>
                <a:cs typeface="Arial" pitchFamily="34" charset="0"/>
              </a:rPr>
              <a:t>Время перевода в боевое положение..............2 мин.  </a:t>
            </a:r>
          </a:p>
          <a:p>
            <a:r>
              <a:rPr lang="ru-RU" sz="2000" dirty="0">
                <a:latin typeface="Arial" pitchFamily="34" charset="0"/>
                <a:cs typeface="Arial" pitchFamily="34" charset="0"/>
              </a:rPr>
              <a:t>Температурный диапазон применения….......-10 --+50 град. </a:t>
            </a:r>
            <a:endParaRPr lang="ru-RU" sz="2000" dirty="0" smtClean="0">
              <a:latin typeface="Arial" pitchFamily="34" charset="0"/>
              <a:cs typeface="Arial" pitchFamily="34" charset="0"/>
            </a:endParaRPr>
          </a:p>
          <a:p>
            <a:endParaRPr lang="ru-RU" sz="2200" dirty="0">
              <a:latin typeface="Arial" pitchFamily="34" charset="0"/>
              <a:cs typeface="Arial" pitchFamily="34" charset="0"/>
            </a:endParaRPr>
          </a:p>
          <a:p>
            <a:r>
              <a:rPr lang="ru-RU" sz="2200" dirty="0" smtClean="0">
                <a:latin typeface="Arial" pitchFamily="34" charset="0"/>
                <a:cs typeface="Arial" pitchFamily="34" charset="0"/>
              </a:rPr>
              <a:t> </a:t>
            </a:r>
            <a:endParaRPr lang="ru-RU" sz="2200" dirty="0">
              <a:latin typeface="Arial" pitchFamily="34" charset="0"/>
              <a:cs typeface="Arial" pitchFamily="34" charset="0"/>
            </a:endParaRPr>
          </a:p>
          <a:p>
            <a:r>
              <a:rPr lang="ru-RU" sz="2200" i="1" dirty="0">
                <a:solidFill>
                  <a:srgbClr val="0070C0"/>
                </a:solidFill>
                <a:latin typeface="Arial" pitchFamily="34" charset="0"/>
                <a:cs typeface="Arial" pitchFamily="34" charset="0"/>
              </a:rPr>
              <a:t>По внешнему виду, конструкции и </a:t>
            </a:r>
            <a:r>
              <a:rPr lang="ru-RU" sz="2200" i="1" dirty="0" err="1">
                <a:solidFill>
                  <a:srgbClr val="0070C0"/>
                </a:solidFill>
                <a:latin typeface="Arial" pitchFamily="34" charset="0"/>
                <a:cs typeface="Arial" pitchFamily="34" charset="0"/>
              </a:rPr>
              <a:t>взрыво</a:t>
            </a:r>
            <a:r>
              <a:rPr lang="ru-RU" sz="2200" i="1" dirty="0">
                <a:solidFill>
                  <a:srgbClr val="0070C0"/>
                </a:solidFill>
                <a:latin typeface="Arial" pitchFamily="34" charset="0"/>
                <a:cs typeface="Arial" pitchFamily="34" charset="0"/>
              </a:rPr>
              <a:t>-весовым характеристикам мина ничем не отличается от мин М70, М73, М75, М78</a:t>
            </a:r>
          </a:p>
        </p:txBody>
      </p:sp>
      <p:pic>
        <p:nvPicPr>
          <p:cNvPr id="4" name="Рисунок 3"/>
          <p:cNvPicPr>
            <a:picLocks noChangeAspect="1"/>
          </p:cNvPicPr>
          <p:nvPr/>
        </p:nvPicPr>
        <p:blipFill>
          <a:blip r:embed="rId3"/>
          <a:stretch>
            <a:fillRect/>
          </a:stretch>
        </p:blipFill>
        <p:spPr>
          <a:xfrm>
            <a:off x="9987965" y="1588750"/>
            <a:ext cx="1929533" cy="1590675"/>
          </a:xfrm>
          <a:prstGeom prst="rect">
            <a:avLst/>
          </a:prstGeom>
        </p:spPr>
      </p:pic>
      <p:pic>
        <p:nvPicPr>
          <p:cNvPr id="5" name="Рисунок 4"/>
          <p:cNvPicPr>
            <a:picLocks noChangeAspect="1"/>
          </p:cNvPicPr>
          <p:nvPr/>
        </p:nvPicPr>
        <p:blipFill>
          <a:blip r:embed="rId4"/>
          <a:stretch>
            <a:fillRect/>
          </a:stretch>
        </p:blipFill>
        <p:spPr>
          <a:xfrm>
            <a:off x="10072048" y="3824786"/>
            <a:ext cx="2097697" cy="1743500"/>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1374098598"/>
              </p:ext>
            </p:extLst>
          </p:nvPr>
        </p:nvGraphicFramePr>
        <p:xfrm>
          <a:off x="11195844" y="127000"/>
          <a:ext cx="773113" cy="536575"/>
        </p:xfrm>
        <a:graphic>
          <a:graphicData uri="http://schemas.openxmlformats.org/presentationml/2006/ole">
            <mc:AlternateContent xmlns:mc="http://schemas.openxmlformats.org/markup-compatibility/2006">
              <mc:Choice xmlns:v="urn:schemas-microsoft-com:vml" Requires="v">
                <p:oleObj spid="_x0000_s39962"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5844"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361738" y="20796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46</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2365129" y="207962"/>
            <a:ext cx="8367419"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Тактико-технические характеристики мины </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BLU-91/B</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 </a:t>
            </a:r>
          </a:p>
        </p:txBody>
      </p:sp>
    </p:spTree>
    <p:extLst>
      <p:ext uri="{BB962C8B-B14F-4D97-AF65-F5344CB8AC3E}">
        <p14:creationId xmlns:p14="http://schemas.microsoft.com/office/powerpoint/2010/main" val="4328861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3" name="Прямоугольник 2"/>
          <p:cNvSpPr/>
          <p:nvPr/>
        </p:nvSpPr>
        <p:spPr>
          <a:xfrm>
            <a:off x="293707" y="1137963"/>
            <a:ext cx="9150544" cy="4985980"/>
          </a:xfrm>
          <a:prstGeom prst="rect">
            <a:avLst/>
          </a:prstGeom>
        </p:spPr>
        <p:txBody>
          <a:bodyPr wrap="square">
            <a:spAutoFit/>
          </a:bodyPr>
          <a:lstStyle/>
          <a:p>
            <a:endParaRPr lang="ru-RU" dirty="0">
              <a:solidFill>
                <a:srgbClr val="FF0000"/>
              </a:solidFill>
            </a:endParaRPr>
          </a:p>
          <a:p>
            <a:pPr algn="just"/>
            <a:r>
              <a:rPr lang="ru-RU" sz="2000" dirty="0" smtClean="0">
                <a:latin typeface="Arial" pitchFamily="34" charset="0"/>
                <a:cs typeface="Arial" pitchFamily="34" charset="0"/>
              </a:rPr>
              <a:t>BLU-92/B  Мина </a:t>
            </a:r>
            <a:r>
              <a:rPr lang="ru-RU" sz="2000" dirty="0">
                <a:latin typeface="Arial" pitchFamily="34" charset="0"/>
                <a:cs typeface="Arial" pitchFamily="34" charset="0"/>
              </a:rPr>
              <a:t>противопехотная осколочная кругового поражения. Предназначена для выведения из строя личного состава противника. Поражение  наносится осколками корпуса мины при ее взрыве.   Принята на вооружение армии и корпуса морской пехоты США в 1979 году. Внешний вид ничем не отличается от противотанковой мины BLU-91/B, за исключением того, что в четыре стороны от мины отходят тонкие капроновые нити длиной по 15 метров каждая. По размерам, устройству. </a:t>
            </a:r>
            <a:r>
              <a:rPr lang="ru-RU" sz="2000" dirty="0" err="1">
                <a:latin typeface="Arial" pitchFamily="34" charset="0"/>
                <a:cs typeface="Arial" pitchFamily="34" charset="0"/>
              </a:rPr>
              <a:t>взрыво</a:t>
            </a:r>
            <a:r>
              <a:rPr lang="ru-RU" sz="2000" dirty="0">
                <a:latin typeface="Arial" pitchFamily="34" charset="0"/>
                <a:cs typeface="Arial" pitchFamily="34" charset="0"/>
              </a:rPr>
              <a:t>-весовым характеристикам ничем не отличается от мин M74, M77. </a:t>
            </a:r>
          </a:p>
          <a:p>
            <a:pPr algn="just"/>
            <a:r>
              <a:rPr lang="ru-RU" sz="2000" dirty="0">
                <a:latin typeface="Arial" pitchFamily="34" charset="0"/>
                <a:cs typeface="Arial" pitchFamily="34" charset="0"/>
              </a:rPr>
              <a:t>Устанавливается только </a:t>
            </a:r>
            <a:r>
              <a:rPr lang="ru-RU" sz="2000" dirty="0" err="1">
                <a:latin typeface="Arial" pitchFamily="34" charset="0"/>
                <a:cs typeface="Arial" pitchFamily="34" charset="0"/>
              </a:rPr>
              <a:t>внаброс</a:t>
            </a:r>
            <a:r>
              <a:rPr lang="ru-RU" sz="2000" dirty="0">
                <a:latin typeface="Arial" pitchFamily="34" charset="0"/>
                <a:cs typeface="Arial" pitchFamily="34" charset="0"/>
              </a:rPr>
              <a:t> на поверхность.  </a:t>
            </a:r>
          </a:p>
          <a:p>
            <a:pPr algn="just"/>
            <a:endParaRPr lang="ru-RU" sz="2000" dirty="0">
              <a:latin typeface="Arial" pitchFamily="34" charset="0"/>
              <a:cs typeface="Arial" pitchFamily="34" charset="0"/>
            </a:endParaRPr>
          </a:p>
          <a:p>
            <a:pPr algn="just"/>
            <a:r>
              <a:rPr lang="ru-RU" sz="2000" dirty="0">
                <a:latin typeface="Arial" pitchFamily="34" charset="0"/>
                <a:cs typeface="Arial" pitchFamily="34" charset="0"/>
              </a:rPr>
              <a:t>Входит в состав системы дистанционного минирования VOLCANO. В кассету M87 помещается 1  мина BLU-92/B и 5 противотанковых мин BLU-91/B. Средством доставки мин  является минный раскладчик( 4 контейнера и блок управления)  на грузовом автомобиле, гусеничном транспортере   М548 или вертолет UH-60 "</a:t>
            </a:r>
            <a:r>
              <a:rPr lang="ru-RU" sz="2000" dirty="0" err="1">
                <a:latin typeface="Arial" pitchFamily="34" charset="0"/>
                <a:cs typeface="Arial" pitchFamily="34" charset="0"/>
              </a:rPr>
              <a:t>Блэк</a:t>
            </a:r>
            <a:r>
              <a:rPr lang="ru-RU" sz="2000" dirty="0">
                <a:latin typeface="Arial" pitchFamily="34" charset="0"/>
                <a:cs typeface="Arial" pitchFamily="34" charset="0"/>
              </a:rPr>
              <a:t> Хок".</a:t>
            </a:r>
          </a:p>
        </p:txBody>
      </p:sp>
      <p:pic>
        <p:nvPicPr>
          <p:cNvPr id="4" name="Рисунок 3"/>
          <p:cNvPicPr>
            <a:picLocks noChangeAspect="1"/>
          </p:cNvPicPr>
          <p:nvPr/>
        </p:nvPicPr>
        <p:blipFill>
          <a:blip r:embed="rId3"/>
          <a:stretch>
            <a:fillRect/>
          </a:stretch>
        </p:blipFill>
        <p:spPr>
          <a:xfrm>
            <a:off x="9792440" y="3802714"/>
            <a:ext cx="1827975" cy="1635148"/>
          </a:xfrm>
          <a:prstGeom prst="rect">
            <a:avLst/>
          </a:prstGeom>
        </p:spPr>
      </p:pic>
      <p:pic>
        <p:nvPicPr>
          <p:cNvPr id="5" name="Рисунок 4"/>
          <p:cNvPicPr>
            <a:picLocks noChangeAspect="1"/>
          </p:cNvPicPr>
          <p:nvPr/>
        </p:nvPicPr>
        <p:blipFill>
          <a:blip r:embed="rId4"/>
          <a:stretch>
            <a:fillRect/>
          </a:stretch>
        </p:blipFill>
        <p:spPr>
          <a:xfrm>
            <a:off x="9604514" y="991275"/>
            <a:ext cx="2203829" cy="2019300"/>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2448391619"/>
              </p:ext>
            </p:extLst>
          </p:nvPr>
        </p:nvGraphicFramePr>
        <p:xfrm>
          <a:off x="11201124" y="89148"/>
          <a:ext cx="773113" cy="536575"/>
        </p:xfrm>
        <a:graphic>
          <a:graphicData uri="http://schemas.openxmlformats.org/presentationml/2006/ole">
            <mc:AlternateContent xmlns:mc="http://schemas.openxmlformats.org/markup-compatibility/2006">
              <mc:Choice xmlns:v="urn:schemas-microsoft-com:vml" Requires="v">
                <p:oleObj spid="_x0000_s40986"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01124" y="8914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367018"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47</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2314790" y="245417"/>
            <a:ext cx="8046690"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Противопехотная  разбрасываемая мина BLU-92/B </a:t>
            </a:r>
            <a:endParaRPr lang="ru-RU"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403443965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0" y="22708"/>
            <a:ext cx="12192000" cy="6835293"/>
          </a:xfrm>
          <a:prstGeom prst="rect">
            <a:avLst/>
          </a:prstGeom>
          <a:solidFill>
            <a:schemeClr val="bg1"/>
          </a:solidFill>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3" name="Прямоугольник 2"/>
          <p:cNvSpPr/>
          <p:nvPr/>
        </p:nvSpPr>
        <p:spPr>
          <a:xfrm>
            <a:off x="262237" y="696359"/>
            <a:ext cx="11583846" cy="4401205"/>
          </a:xfrm>
          <a:prstGeom prst="rect">
            <a:avLst/>
          </a:prstGeom>
        </p:spPr>
        <p:txBody>
          <a:bodyPr wrap="square">
            <a:spAutoFit/>
          </a:bodyPr>
          <a:lstStyle/>
          <a:p>
            <a:r>
              <a:rPr lang="ru-RU" sz="2000" dirty="0" smtClean="0">
                <a:latin typeface="Arial" pitchFamily="34" charset="0"/>
                <a:cs typeface="Arial" pitchFamily="34" charset="0"/>
              </a:rPr>
              <a:t>Тип </a:t>
            </a:r>
            <a:r>
              <a:rPr lang="ru-RU" sz="2000" dirty="0">
                <a:latin typeface="Arial" pitchFamily="34" charset="0"/>
                <a:cs typeface="Arial" pitchFamily="34" charset="0"/>
              </a:rPr>
              <a:t>мины………………………………….......</a:t>
            </a:r>
            <a:r>
              <a:rPr lang="ru-RU" sz="2000" dirty="0" smtClean="0">
                <a:latin typeface="Arial" pitchFamily="34" charset="0"/>
                <a:cs typeface="Arial" pitchFamily="34" charset="0"/>
              </a:rPr>
              <a:t>противопехотная  </a:t>
            </a:r>
            <a:r>
              <a:rPr lang="ru-RU" sz="2000" dirty="0">
                <a:latin typeface="Arial" pitchFamily="34" charset="0"/>
                <a:cs typeface="Arial" pitchFamily="34" charset="0"/>
              </a:rPr>
              <a:t>осколочная                                                                               </a:t>
            </a:r>
            <a:endParaRPr lang="ru-RU" sz="2000" dirty="0" smtClean="0">
              <a:latin typeface="Arial" pitchFamily="34" charset="0"/>
              <a:cs typeface="Arial" pitchFamily="34" charset="0"/>
            </a:endParaRPr>
          </a:p>
          <a:p>
            <a:r>
              <a:rPr lang="ru-RU" sz="2000" dirty="0" smtClean="0">
                <a:latin typeface="Arial" pitchFamily="34" charset="0"/>
                <a:cs typeface="Arial" pitchFamily="34" charset="0"/>
              </a:rPr>
              <a:t>кругового поражения   обрывного действия             </a:t>
            </a:r>
          </a:p>
          <a:p>
            <a:r>
              <a:rPr lang="ru-RU" sz="2000" dirty="0" smtClean="0">
                <a:latin typeface="Arial" pitchFamily="34" charset="0"/>
                <a:cs typeface="Arial" pitchFamily="34" charset="0"/>
              </a:rPr>
              <a:t>Корпус</a:t>
            </a:r>
            <a:r>
              <a:rPr lang="ru-RU" sz="2000" dirty="0">
                <a:latin typeface="Arial" pitchFamily="34" charset="0"/>
                <a:cs typeface="Arial" pitchFamily="34" charset="0"/>
              </a:rPr>
              <a:t>……………………………………........металл.  </a:t>
            </a:r>
          </a:p>
          <a:p>
            <a:r>
              <a:rPr lang="ru-RU" sz="2000" dirty="0">
                <a:latin typeface="Arial" pitchFamily="34" charset="0"/>
                <a:cs typeface="Arial" pitchFamily="34" charset="0"/>
              </a:rPr>
              <a:t>Масса.............................………………………1.44 кг.  </a:t>
            </a:r>
          </a:p>
          <a:p>
            <a:r>
              <a:rPr lang="ru-RU" sz="2000" dirty="0">
                <a:latin typeface="Arial" pitchFamily="34" charset="0"/>
                <a:cs typeface="Arial" pitchFamily="34" charset="0"/>
              </a:rPr>
              <a:t>Масса взрывчатого вещества (B4)…...............540 г.  </a:t>
            </a:r>
          </a:p>
          <a:p>
            <a:r>
              <a:rPr lang="ru-RU" sz="2000" dirty="0">
                <a:latin typeface="Arial" pitchFamily="34" charset="0"/>
                <a:cs typeface="Arial" pitchFamily="34" charset="0"/>
              </a:rPr>
              <a:t>Диаметр...........................……...........................12 см.  </a:t>
            </a:r>
          </a:p>
          <a:p>
            <a:r>
              <a:rPr lang="ru-RU" sz="2000" dirty="0">
                <a:latin typeface="Arial" pitchFamily="34" charset="0"/>
                <a:cs typeface="Arial" pitchFamily="34" charset="0"/>
              </a:rPr>
              <a:t>Высота ................…………………………........6 см. </a:t>
            </a:r>
          </a:p>
          <a:p>
            <a:r>
              <a:rPr lang="ru-RU" sz="2000" dirty="0">
                <a:latin typeface="Arial" pitchFamily="34" charset="0"/>
                <a:cs typeface="Arial" pitchFamily="34" charset="0"/>
              </a:rPr>
              <a:t>Габариты легкого корпуса………....................14.5х14.5х 8 см.  </a:t>
            </a:r>
          </a:p>
          <a:p>
            <a:r>
              <a:rPr lang="ru-RU" sz="2000" dirty="0">
                <a:latin typeface="Arial" pitchFamily="34" charset="0"/>
                <a:cs typeface="Arial" pitchFamily="34" charset="0"/>
              </a:rPr>
              <a:t>Длина датчика цели (в одну сторону).............15м. </a:t>
            </a:r>
          </a:p>
          <a:p>
            <a:r>
              <a:rPr lang="ru-RU" sz="2000" dirty="0">
                <a:latin typeface="Arial" pitchFamily="34" charset="0"/>
                <a:cs typeface="Arial" pitchFamily="34" charset="0"/>
              </a:rPr>
              <a:t>Радиус поражения..............................................12 м. </a:t>
            </a:r>
          </a:p>
          <a:p>
            <a:r>
              <a:rPr lang="ru-RU" sz="2000" dirty="0">
                <a:latin typeface="Arial" pitchFamily="34" charset="0"/>
                <a:cs typeface="Arial" pitchFamily="34" charset="0"/>
              </a:rPr>
              <a:t>Чувствительность…………………………......454г. </a:t>
            </a:r>
          </a:p>
          <a:p>
            <a:r>
              <a:rPr lang="ru-RU" sz="2000" dirty="0">
                <a:latin typeface="Arial" pitchFamily="34" charset="0"/>
                <a:cs typeface="Arial" pitchFamily="34" charset="0"/>
              </a:rPr>
              <a:t>Время перевода в боевое положение...............2 мин. </a:t>
            </a:r>
          </a:p>
          <a:p>
            <a:r>
              <a:rPr lang="ru-RU" sz="2000" dirty="0">
                <a:latin typeface="Arial" pitchFamily="34" charset="0"/>
                <a:cs typeface="Arial" pitchFamily="34" charset="0"/>
              </a:rPr>
              <a:t>Время боевой работы.........................................4 часа, 48 часов, 15 дней.  </a:t>
            </a:r>
          </a:p>
          <a:p>
            <a:r>
              <a:rPr lang="ru-RU" sz="2000" dirty="0">
                <a:latin typeface="Arial" pitchFamily="34" charset="0"/>
                <a:cs typeface="Arial" pitchFamily="34" charset="0"/>
              </a:rPr>
              <a:t>Температурный диапазон </a:t>
            </a:r>
            <a:r>
              <a:rPr lang="ru-RU" sz="2000" dirty="0" smtClean="0">
                <a:latin typeface="Arial" pitchFamily="34" charset="0"/>
                <a:cs typeface="Arial" pitchFamily="34" charset="0"/>
              </a:rPr>
              <a:t>применения</a:t>
            </a:r>
            <a:r>
              <a:rPr lang="ru-RU" sz="2000" dirty="0">
                <a:latin typeface="Arial" pitchFamily="34" charset="0"/>
                <a:cs typeface="Arial" pitchFamily="34" charset="0"/>
              </a:rPr>
              <a:t>….......-12 --+50 град.</a:t>
            </a:r>
          </a:p>
        </p:txBody>
      </p:sp>
      <p:pic>
        <p:nvPicPr>
          <p:cNvPr id="4" name="Рисунок 3"/>
          <p:cNvPicPr>
            <a:picLocks noChangeAspect="1"/>
          </p:cNvPicPr>
          <p:nvPr/>
        </p:nvPicPr>
        <p:blipFill>
          <a:blip r:embed="rId3"/>
          <a:stretch>
            <a:fillRect/>
          </a:stretch>
        </p:blipFill>
        <p:spPr>
          <a:xfrm>
            <a:off x="10008778" y="1446881"/>
            <a:ext cx="1621082" cy="1450080"/>
          </a:xfrm>
          <a:prstGeom prst="rect">
            <a:avLst/>
          </a:prstGeom>
        </p:spPr>
      </p:pic>
      <p:pic>
        <p:nvPicPr>
          <p:cNvPr id="5" name="Рисунок 4"/>
          <p:cNvPicPr>
            <a:picLocks noChangeAspect="1"/>
          </p:cNvPicPr>
          <p:nvPr/>
        </p:nvPicPr>
        <p:blipFill>
          <a:blip r:embed="rId4"/>
          <a:stretch>
            <a:fillRect/>
          </a:stretch>
        </p:blipFill>
        <p:spPr>
          <a:xfrm>
            <a:off x="9905680" y="3098042"/>
            <a:ext cx="1940403" cy="1777931"/>
          </a:xfrm>
          <a:prstGeom prst="rect">
            <a:avLst/>
          </a:prstGeom>
        </p:spPr>
      </p:pic>
      <p:sp>
        <p:nvSpPr>
          <p:cNvPr id="6" name="Прямоугольник 5"/>
          <p:cNvSpPr/>
          <p:nvPr/>
        </p:nvSpPr>
        <p:spPr>
          <a:xfrm>
            <a:off x="304076" y="5241567"/>
            <a:ext cx="11542007" cy="1477328"/>
          </a:xfrm>
          <a:prstGeom prst="rect">
            <a:avLst/>
          </a:prstGeom>
        </p:spPr>
        <p:txBody>
          <a:bodyPr wrap="square">
            <a:spAutoFit/>
          </a:bodyPr>
          <a:lstStyle/>
          <a:p>
            <a:pPr algn="just"/>
            <a:r>
              <a:rPr lang="ru-RU" i="1" dirty="0">
                <a:solidFill>
                  <a:srgbClr val="0070C0"/>
                </a:solidFill>
                <a:latin typeface="Arial" pitchFamily="34" charset="0"/>
                <a:cs typeface="Arial" pitchFamily="34" charset="0"/>
              </a:rPr>
              <a:t>Взрыв   происходит при  изменении положения мины, когда солдат противника, зацепившись за обрывную нить, оборвет ее ( усилие обрыва 454 гр.). или же сдвинет мину с места. Этот же взрыватель играет роль элемента неизвлекаемости. Мина снабжена резервным сейсмическим датчиком, который вызовет взрыв мины при приближении цели ближе 3-4 метров.    Взрыватели являются частью конструкции мины. Мина </a:t>
            </a:r>
            <a:r>
              <a:rPr lang="ru-RU" i="1" dirty="0" err="1">
                <a:solidFill>
                  <a:srgbClr val="0070C0"/>
                </a:solidFill>
                <a:latin typeface="Arial" pitchFamily="34" charset="0"/>
                <a:cs typeface="Arial" pitchFamily="34" charset="0"/>
              </a:rPr>
              <a:t>необезверживаемая</a:t>
            </a:r>
            <a:endParaRPr lang="ru-RU" i="1" dirty="0">
              <a:solidFill>
                <a:srgbClr val="0070C0"/>
              </a:solidFill>
              <a:latin typeface="Arial" pitchFamily="34" charset="0"/>
              <a:cs typeface="Arial" pitchFamily="34" charset="0"/>
            </a:endParaRPr>
          </a:p>
        </p:txBody>
      </p:sp>
      <p:graphicFrame>
        <p:nvGraphicFramePr>
          <p:cNvPr id="8" name="Объект 7"/>
          <p:cNvGraphicFramePr>
            <a:graphicFrameLocks noChangeAspect="1"/>
          </p:cNvGraphicFramePr>
          <p:nvPr>
            <p:extLst>
              <p:ext uri="{D42A27DB-BD31-4B8C-83A1-F6EECF244321}">
                <p14:modId xmlns:p14="http://schemas.microsoft.com/office/powerpoint/2010/main" val="3810192129"/>
              </p:ext>
            </p:extLst>
          </p:nvPr>
        </p:nvGraphicFramePr>
        <p:xfrm>
          <a:off x="11303000" y="117475"/>
          <a:ext cx="773113" cy="536575"/>
        </p:xfrm>
        <a:graphic>
          <a:graphicData uri="http://schemas.openxmlformats.org/presentationml/2006/ole">
            <mc:AlternateContent xmlns:mc="http://schemas.openxmlformats.org/markup-compatibility/2006">
              <mc:Choice xmlns:v="urn:schemas-microsoft-com:vml" Requires="v">
                <p:oleObj spid="_x0000_s42011"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03000" y="11747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507856" y="197624"/>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48</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2460883" y="180438"/>
            <a:ext cx="8282460"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Тактико-технические характеристики мины </a:t>
            </a:r>
            <a:r>
              <a:rPr lang="en-US"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BLU-92/B</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3832633136"/>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4" descr="Без имени-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1176" y="824650"/>
            <a:ext cx="4626505" cy="26408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5" descr="Без имени-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0191" y="3105151"/>
            <a:ext cx="5338658" cy="3359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 Box 6"/>
          <p:cNvSpPr txBox="1">
            <a:spLocks noChangeArrowheads="1"/>
          </p:cNvSpPr>
          <p:nvPr/>
        </p:nvSpPr>
        <p:spPr bwMode="auto">
          <a:xfrm>
            <a:off x="4544958" y="136526"/>
            <a:ext cx="340029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eaLnBrk="1" hangingPunct="1"/>
            <a:r>
              <a:rPr lang="ru-RU" altLang="ru-RU" sz="2400" b="1" dirty="0">
                <a:solidFill>
                  <a:srgbClr val="FF0000"/>
                </a:solidFill>
                <a:effectLst>
                  <a:outerShdw blurRad="38100" dist="38100" dir="2700000" algn="tl">
                    <a:srgbClr val="000000">
                      <a:alpha val="43137"/>
                    </a:srgbClr>
                  </a:outerShdw>
                </a:effectLst>
                <a:latin typeface="Arial" charset="0"/>
              </a:rPr>
              <a:t>ППМ </a:t>
            </a:r>
            <a:r>
              <a:rPr lang="en-US" altLang="ru-RU" sz="2400" b="1" dirty="0">
                <a:solidFill>
                  <a:srgbClr val="FF0000"/>
                </a:solidFill>
                <a:effectLst>
                  <a:outerShdw blurRad="38100" dist="38100" dir="2700000" algn="tl">
                    <a:srgbClr val="000000">
                      <a:alpha val="43137"/>
                    </a:srgbClr>
                  </a:outerShdw>
                </a:effectLst>
                <a:latin typeface="Arial" charset="0"/>
              </a:rPr>
              <a:t>BLU-92/B</a:t>
            </a:r>
            <a:r>
              <a:rPr lang="ru-RU" altLang="ru-RU" sz="2400" b="1" dirty="0">
                <a:solidFill>
                  <a:srgbClr val="FF0000"/>
                </a:solidFill>
                <a:effectLst>
                  <a:outerShdw blurRad="38100" dist="38100" dir="2700000" algn="tl">
                    <a:srgbClr val="000000">
                      <a:alpha val="43137"/>
                    </a:srgbClr>
                  </a:outerShdw>
                </a:effectLst>
                <a:latin typeface="Arial" charset="0"/>
              </a:rPr>
              <a:t> (США)</a:t>
            </a:r>
          </a:p>
        </p:txBody>
      </p:sp>
      <p:sp>
        <p:nvSpPr>
          <p:cNvPr id="54277" name="Oval 7"/>
          <p:cNvSpPr>
            <a:spLocks noChangeArrowheads="1"/>
          </p:cNvSpPr>
          <p:nvPr/>
        </p:nvSpPr>
        <p:spPr bwMode="auto">
          <a:xfrm>
            <a:off x="7021948" y="887366"/>
            <a:ext cx="431800" cy="360363"/>
          </a:xfrm>
          <a:prstGeom prst="ellipse">
            <a:avLst/>
          </a:prstGeom>
          <a:solidFill>
            <a:schemeClr val="bg1"/>
          </a:solidFill>
          <a:ln w="9525">
            <a:solidFill>
              <a:schemeClr val="tx1"/>
            </a:solidFill>
            <a:round/>
            <a:headEnd/>
            <a:tailEnd/>
          </a:ln>
        </p:spPr>
        <p:txBody>
          <a:bodyPr wrap="none" anchor="ctr"/>
          <a:lstStyle/>
          <a:p>
            <a:pPr algn="ctr" eaLnBrk="1" hangingPunct="1"/>
            <a:r>
              <a:rPr lang="en-US" altLang="ru-RU" sz="1400">
                <a:solidFill>
                  <a:schemeClr val="tx2"/>
                </a:solidFill>
              </a:rPr>
              <a:t>1</a:t>
            </a:r>
            <a:endParaRPr lang="ru-RU" altLang="ru-RU" sz="1400">
              <a:solidFill>
                <a:schemeClr val="tx2"/>
              </a:solidFill>
            </a:endParaRPr>
          </a:p>
        </p:txBody>
      </p:sp>
      <p:sp>
        <p:nvSpPr>
          <p:cNvPr id="54278" name="Oval 9"/>
          <p:cNvSpPr>
            <a:spLocks noChangeArrowheads="1"/>
          </p:cNvSpPr>
          <p:nvPr/>
        </p:nvSpPr>
        <p:spPr bwMode="auto">
          <a:xfrm>
            <a:off x="6937029" y="3105151"/>
            <a:ext cx="431800" cy="360363"/>
          </a:xfrm>
          <a:prstGeom prst="ellipse">
            <a:avLst/>
          </a:prstGeom>
          <a:solidFill>
            <a:schemeClr val="bg1"/>
          </a:solidFill>
          <a:ln w="9525">
            <a:solidFill>
              <a:schemeClr val="tx1"/>
            </a:solidFill>
            <a:round/>
            <a:headEnd/>
            <a:tailEnd/>
          </a:ln>
        </p:spPr>
        <p:txBody>
          <a:bodyPr wrap="none" anchor="ctr"/>
          <a:lstStyle/>
          <a:p>
            <a:pPr algn="ctr" eaLnBrk="1" hangingPunct="1"/>
            <a:r>
              <a:rPr lang="en-US" altLang="ru-RU" sz="1400">
                <a:solidFill>
                  <a:schemeClr val="tx2"/>
                </a:solidFill>
              </a:rPr>
              <a:t>2</a:t>
            </a:r>
            <a:endParaRPr lang="ru-RU" altLang="ru-RU" sz="1400">
              <a:solidFill>
                <a:schemeClr val="tx2"/>
              </a:solidFill>
            </a:endParaRPr>
          </a:p>
        </p:txBody>
      </p:sp>
      <p:sp>
        <p:nvSpPr>
          <p:cNvPr id="54279" name="Oval 10"/>
          <p:cNvSpPr>
            <a:spLocks noChangeArrowheads="1"/>
          </p:cNvSpPr>
          <p:nvPr/>
        </p:nvSpPr>
        <p:spPr bwMode="auto">
          <a:xfrm>
            <a:off x="1415418" y="3068711"/>
            <a:ext cx="431800" cy="360362"/>
          </a:xfrm>
          <a:prstGeom prst="ellipse">
            <a:avLst/>
          </a:prstGeom>
          <a:solidFill>
            <a:schemeClr val="bg1"/>
          </a:solidFill>
          <a:ln w="9525">
            <a:solidFill>
              <a:schemeClr val="tx1"/>
            </a:solidFill>
            <a:round/>
            <a:headEnd/>
            <a:tailEnd/>
          </a:ln>
        </p:spPr>
        <p:txBody>
          <a:bodyPr wrap="none" anchor="ctr"/>
          <a:lstStyle/>
          <a:p>
            <a:pPr algn="ctr" eaLnBrk="1" hangingPunct="1"/>
            <a:r>
              <a:rPr lang="en-US" altLang="ru-RU" sz="1400">
                <a:solidFill>
                  <a:schemeClr val="tx2"/>
                </a:solidFill>
              </a:rPr>
              <a:t>3</a:t>
            </a:r>
            <a:endParaRPr lang="ru-RU" altLang="ru-RU" sz="1400">
              <a:solidFill>
                <a:schemeClr val="tx2"/>
              </a:solidFill>
            </a:endParaRPr>
          </a:p>
        </p:txBody>
      </p:sp>
      <p:sp>
        <p:nvSpPr>
          <p:cNvPr id="54280" name="Oval 11"/>
          <p:cNvSpPr>
            <a:spLocks noChangeArrowheads="1"/>
          </p:cNvSpPr>
          <p:nvPr/>
        </p:nvSpPr>
        <p:spPr bwMode="auto">
          <a:xfrm>
            <a:off x="1942752" y="3138692"/>
            <a:ext cx="431800" cy="360363"/>
          </a:xfrm>
          <a:prstGeom prst="ellipse">
            <a:avLst/>
          </a:prstGeom>
          <a:solidFill>
            <a:schemeClr val="bg1"/>
          </a:solidFill>
          <a:ln w="9525">
            <a:solidFill>
              <a:schemeClr val="tx1"/>
            </a:solidFill>
            <a:round/>
            <a:headEnd/>
            <a:tailEnd/>
          </a:ln>
        </p:spPr>
        <p:txBody>
          <a:bodyPr wrap="none" anchor="ctr"/>
          <a:lstStyle/>
          <a:p>
            <a:pPr algn="ctr" eaLnBrk="1" hangingPunct="1"/>
            <a:r>
              <a:rPr lang="en-US" altLang="ru-RU" sz="1400">
                <a:solidFill>
                  <a:schemeClr val="tx2"/>
                </a:solidFill>
              </a:rPr>
              <a:t>4</a:t>
            </a:r>
            <a:endParaRPr lang="ru-RU" altLang="ru-RU" sz="1400">
              <a:solidFill>
                <a:schemeClr val="tx2"/>
              </a:solidFill>
            </a:endParaRPr>
          </a:p>
        </p:txBody>
      </p:sp>
      <p:sp>
        <p:nvSpPr>
          <p:cNvPr id="54281" name="Oval 12"/>
          <p:cNvSpPr>
            <a:spLocks noChangeArrowheads="1"/>
          </p:cNvSpPr>
          <p:nvPr/>
        </p:nvSpPr>
        <p:spPr bwMode="auto">
          <a:xfrm>
            <a:off x="2588842" y="3465514"/>
            <a:ext cx="431800" cy="360362"/>
          </a:xfrm>
          <a:prstGeom prst="ellipse">
            <a:avLst/>
          </a:prstGeom>
          <a:solidFill>
            <a:schemeClr val="bg1"/>
          </a:solidFill>
          <a:ln w="9525">
            <a:solidFill>
              <a:schemeClr val="tx1"/>
            </a:solidFill>
            <a:round/>
            <a:headEnd/>
            <a:tailEnd/>
          </a:ln>
        </p:spPr>
        <p:txBody>
          <a:bodyPr wrap="none" anchor="ctr"/>
          <a:lstStyle/>
          <a:p>
            <a:pPr algn="ctr" eaLnBrk="1" hangingPunct="1"/>
            <a:r>
              <a:rPr lang="en-US" altLang="ru-RU" sz="1400">
                <a:solidFill>
                  <a:schemeClr val="tx2"/>
                </a:solidFill>
              </a:rPr>
              <a:t>5</a:t>
            </a:r>
            <a:endParaRPr lang="ru-RU" altLang="ru-RU" sz="1400">
              <a:solidFill>
                <a:schemeClr val="tx2"/>
              </a:solidFill>
            </a:endParaRPr>
          </a:p>
        </p:txBody>
      </p:sp>
      <p:sp>
        <p:nvSpPr>
          <p:cNvPr id="54282" name="Text Box 13"/>
          <p:cNvSpPr txBox="1">
            <a:spLocks noChangeArrowheads="1"/>
          </p:cNvSpPr>
          <p:nvPr/>
        </p:nvSpPr>
        <p:spPr bwMode="auto">
          <a:xfrm>
            <a:off x="7237848" y="4484632"/>
            <a:ext cx="3784676"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eaLnBrk="1" hangingPunct="1">
              <a:lnSpc>
                <a:spcPct val="80000"/>
              </a:lnSpc>
            </a:pPr>
            <a:r>
              <a:rPr lang="en-US" altLang="ru-RU" sz="1800" b="1" dirty="0">
                <a:latin typeface="Arial" charset="0"/>
              </a:rPr>
              <a:t>1 – </a:t>
            </a:r>
            <a:r>
              <a:rPr lang="ru-RU" altLang="ru-RU" sz="1800" b="1" dirty="0">
                <a:latin typeface="Arial" charset="0"/>
              </a:rPr>
              <a:t>Корпус</a:t>
            </a:r>
          </a:p>
          <a:p>
            <a:pPr eaLnBrk="1" hangingPunct="1">
              <a:lnSpc>
                <a:spcPct val="80000"/>
              </a:lnSpc>
            </a:pPr>
            <a:r>
              <a:rPr lang="ru-RU" altLang="ru-RU" sz="1800" b="1" dirty="0">
                <a:latin typeface="Arial" charset="0"/>
              </a:rPr>
              <a:t>2 – Кожух</a:t>
            </a:r>
          </a:p>
          <a:p>
            <a:pPr eaLnBrk="1" hangingPunct="1">
              <a:lnSpc>
                <a:spcPct val="80000"/>
              </a:lnSpc>
            </a:pPr>
            <a:r>
              <a:rPr lang="ru-RU" altLang="ru-RU" sz="1800" b="1" dirty="0">
                <a:latin typeface="Arial" charset="0"/>
              </a:rPr>
              <a:t>3 – Катушка с грузиком</a:t>
            </a:r>
          </a:p>
          <a:p>
            <a:pPr eaLnBrk="1" hangingPunct="1">
              <a:lnSpc>
                <a:spcPct val="80000"/>
              </a:lnSpc>
            </a:pPr>
            <a:r>
              <a:rPr lang="ru-RU" altLang="ru-RU" sz="1800" b="1" dirty="0">
                <a:latin typeface="Arial" charset="0"/>
              </a:rPr>
              <a:t>4 – Спиральная пружина</a:t>
            </a:r>
          </a:p>
          <a:p>
            <a:pPr eaLnBrk="1" hangingPunct="1">
              <a:lnSpc>
                <a:spcPct val="80000"/>
              </a:lnSpc>
            </a:pPr>
            <a:r>
              <a:rPr lang="ru-RU" altLang="ru-RU" sz="1800" b="1" dirty="0">
                <a:latin typeface="Arial" charset="0"/>
              </a:rPr>
              <a:t>5 – Натяжная нить</a:t>
            </a:r>
          </a:p>
        </p:txBody>
      </p:sp>
      <p:sp>
        <p:nvSpPr>
          <p:cNvPr id="54327" name="Text Box 143"/>
          <p:cNvSpPr txBox="1">
            <a:spLocks noChangeArrowheads="1"/>
          </p:cNvSpPr>
          <p:nvPr/>
        </p:nvSpPr>
        <p:spPr bwMode="auto">
          <a:xfrm>
            <a:off x="2486024" y="3741738"/>
            <a:ext cx="3552825" cy="437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algn="ctr" eaLnBrk="1" hangingPunct="1">
              <a:lnSpc>
                <a:spcPct val="80000"/>
              </a:lnSpc>
            </a:pPr>
            <a:r>
              <a:rPr lang="ru-RU" altLang="ru-RU" sz="1400" dirty="0">
                <a:latin typeface="Arial" charset="0"/>
              </a:rPr>
              <a:t>Вариант расположения</a:t>
            </a:r>
          </a:p>
          <a:p>
            <a:pPr algn="ctr" eaLnBrk="1" hangingPunct="1">
              <a:lnSpc>
                <a:spcPct val="80000"/>
              </a:lnSpc>
            </a:pPr>
            <a:r>
              <a:rPr lang="ru-RU" altLang="ru-RU" sz="1400" dirty="0">
                <a:latin typeface="Arial" charset="0"/>
              </a:rPr>
              <a:t>мины на местности</a:t>
            </a:r>
          </a:p>
        </p:txBody>
      </p:sp>
      <p:sp>
        <p:nvSpPr>
          <p:cNvPr id="54328" name="Text Box 148"/>
          <p:cNvSpPr txBox="1">
            <a:spLocks noChangeArrowheads="1"/>
          </p:cNvSpPr>
          <p:nvPr/>
        </p:nvSpPr>
        <p:spPr bwMode="auto">
          <a:xfrm>
            <a:off x="12069234" y="136526"/>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3200">
                <a:solidFill>
                  <a:schemeClr val="tx2"/>
                </a:solidFill>
                <a:latin typeface="Franklin Gothic Book" pitchFamily="34" charset="0"/>
              </a:defRPr>
            </a:lvl1pPr>
            <a:lvl2pPr>
              <a:defRPr sz="2800">
                <a:solidFill>
                  <a:schemeClr val="tx2"/>
                </a:solidFill>
                <a:latin typeface="Franklin Gothic Book" pitchFamily="34" charset="0"/>
              </a:defRPr>
            </a:lvl2pPr>
            <a:lvl3pPr>
              <a:defRPr sz="2400">
                <a:solidFill>
                  <a:schemeClr val="tx2"/>
                </a:solidFill>
                <a:latin typeface="Franklin Gothic Book" pitchFamily="34" charset="0"/>
              </a:defRPr>
            </a:lvl3pPr>
            <a:lvl4pPr>
              <a:defRPr sz="2000">
                <a:solidFill>
                  <a:schemeClr val="tx2"/>
                </a:solidFill>
                <a:latin typeface="Franklin Gothic Book" pitchFamily="34" charset="0"/>
              </a:defRPr>
            </a:lvl4pPr>
            <a:lvl5pPr>
              <a:defRPr sz="2000">
                <a:solidFill>
                  <a:schemeClr val="tx2"/>
                </a:solidFill>
                <a:latin typeface="Franklin Gothic Book" pitchFamily="34" charset="0"/>
              </a:defRPr>
            </a:lvl5pPr>
            <a:lvl6pPr eaLnBrk="0" fontAlgn="base" hangingPunct="0">
              <a:spcAft>
                <a:spcPct val="0"/>
              </a:spcAft>
              <a:buFont typeface="Wingdings 2" pitchFamily="18" charset="2"/>
              <a:buChar char=""/>
              <a:defRPr sz="2000">
                <a:solidFill>
                  <a:schemeClr val="tx2"/>
                </a:solidFill>
                <a:latin typeface="Franklin Gothic Book" pitchFamily="34" charset="0"/>
              </a:defRPr>
            </a:lvl6pPr>
            <a:lvl7pPr eaLnBrk="0" fontAlgn="base" hangingPunct="0">
              <a:spcAft>
                <a:spcPct val="0"/>
              </a:spcAft>
              <a:buFont typeface="Wingdings 2" pitchFamily="18" charset="2"/>
              <a:buChar char=""/>
              <a:defRPr sz="2000">
                <a:solidFill>
                  <a:schemeClr val="tx2"/>
                </a:solidFill>
                <a:latin typeface="Franklin Gothic Book" pitchFamily="34" charset="0"/>
              </a:defRPr>
            </a:lvl7pPr>
            <a:lvl8pPr eaLnBrk="0" fontAlgn="base" hangingPunct="0">
              <a:spcAft>
                <a:spcPct val="0"/>
              </a:spcAft>
              <a:buFont typeface="Wingdings 2" pitchFamily="18" charset="2"/>
              <a:buChar char=""/>
              <a:defRPr sz="2000">
                <a:solidFill>
                  <a:schemeClr val="tx2"/>
                </a:solidFill>
                <a:latin typeface="Franklin Gothic Book" pitchFamily="34" charset="0"/>
              </a:defRPr>
            </a:lvl8pPr>
            <a:lvl9pPr eaLnBrk="0" fontAlgn="base" hangingPunct="0">
              <a:spcAft>
                <a:spcPct val="0"/>
              </a:spcAft>
              <a:buFont typeface="Wingdings 2" pitchFamily="18" charset="2"/>
              <a:buChar char=""/>
              <a:defRPr sz="2000">
                <a:solidFill>
                  <a:schemeClr val="tx2"/>
                </a:solidFill>
                <a:latin typeface="Franklin Gothic Book" pitchFamily="34" charset="0"/>
              </a:defRPr>
            </a:lvl9pPr>
          </a:lstStyle>
          <a:p>
            <a:pPr eaLnBrk="1" hangingPunct="1"/>
            <a:endParaRPr lang="ru-RU" altLang="ru-RU" sz="1800">
              <a:solidFill>
                <a:schemeClr val="tx1"/>
              </a:solidFill>
              <a:latin typeface="Arial"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3473733924"/>
              </p:ext>
            </p:extLst>
          </p:nvPr>
        </p:nvGraphicFramePr>
        <p:xfrm>
          <a:off x="11226800" y="101601"/>
          <a:ext cx="773113" cy="536575"/>
        </p:xfrm>
        <a:graphic>
          <a:graphicData uri="http://schemas.openxmlformats.org/presentationml/2006/ole">
            <mc:AlternateContent xmlns:mc="http://schemas.openxmlformats.org/markup-compatibility/2006">
              <mc:Choice xmlns:v="urn:schemas-microsoft-com:vml" Requires="v">
                <p:oleObj spid="_x0000_s90117" name="Точечный рисунок" r:id="rId5" imgW="4266667" imgH="3486637" progId="PBrush">
                  <p:embed/>
                </p:oleObj>
              </mc:Choice>
              <mc:Fallback>
                <p:oleObj name="Точечный рисунок" r:id="rId5" imgW="4266667" imgH="3486637" progId="PBrush">
                  <p:embed/>
                  <p:pic>
                    <p:nvPicPr>
                      <p:cNvPr id="0" name=""/>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6800" y="101601"/>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 name="Rectangle 13"/>
          <p:cNvSpPr>
            <a:spLocks noChangeArrowheads="1"/>
          </p:cNvSpPr>
          <p:nvPr/>
        </p:nvSpPr>
        <p:spPr bwMode="auto">
          <a:xfrm>
            <a:off x="11507856" y="197624"/>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49</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4264079090"/>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819094" y="2000240"/>
            <a:ext cx="2766629" cy="2357454"/>
          </a:xfrm>
          <a:prstGeom prst="rect">
            <a:avLst/>
          </a:prstGeom>
          <a:ln w="28575"/>
          <a:effectLst>
            <a:innerShdw blurRad="63500" dist="50800" dir="16200000">
              <a:prstClr val="black">
                <a:alpha val="50000"/>
              </a:prstClr>
            </a:innerShdw>
          </a:effectLst>
        </p:spPr>
        <p:style>
          <a:lnRef idx="1">
            <a:schemeClr val="accent2"/>
          </a:lnRef>
          <a:fillRef idx="2">
            <a:schemeClr val="accent2"/>
          </a:fillRef>
          <a:effectRef idx="1">
            <a:schemeClr val="accent2"/>
          </a:effectRef>
          <a:fontRef idx="minor">
            <a:schemeClr val="dk1"/>
          </a:fontRef>
        </p:style>
        <p:txBody>
          <a:bodyPr rtlCol="0" anchor="ct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Виды инженерных заграждений иностранных армий</a:t>
            </a:r>
          </a:p>
        </p:txBody>
      </p:sp>
      <p:sp>
        <p:nvSpPr>
          <p:cNvPr id="6" name="Стрелка влево 5"/>
          <p:cNvSpPr/>
          <p:nvPr/>
        </p:nvSpPr>
        <p:spPr>
          <a:xfrm>
            <a:off x="3613127" y="2928934"/>
            <a:ext cx="1205967" cy="556070"/>
          </a:xfrm>
          <a:prstGeom prst="lef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7" name="Стрелка вправо 6"/>
          <p:cNvSpPr/>
          <p:nvPr/>
        </p:nvSpPr>
        <p:spPr>
          <a:xfrm>
            <a:off x="7585723" y="2928934"/>
            <a:ext cx="1042516" cy="484632"/>
          </a:xfrm>
          <a:prstGeom prst="right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8" name="Стрелка вниз 7"/>
          <p:cNvSpPr/>
          <p:nvPr/>
        </p:nvSpPr>
        <p:spPr>
          <a:xfrm>
            <a:off x="5883182" y="4286256"/>
            <a:ext cx="481248" cy="785818"/>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
        <p:nvSpPr>
          <p:cNvPr id="9" name="Горизонтальный свиток 8"/>
          <p:cNvSpPr/>
          <p:nvPr/>
        </p:nvSpPr>
        <p:spPr>
          <a:xfrm>
            <a:off x="420863" y="1928802"/>
            <a:ext cx="3263196" cy="2952360"/>
          </a:xfrm>
          <a:prstGeom prst="horizontalScroll">
            <a:avLst/>
          </a:prstGeom>
        </p:spPr>
        <p:style>
          <a:lnRef idx="1">
            <a:schemeClr val="dk1"/>
          </a:lnRef>
          <a:fillRef idx="2">
            <a:schemeClr val="dk1"/>
          </a:fillRef>
          <a:effectRef idx="1">
            <a:schemeClr val="dk1"/>
          </a:effectRef>
          <a:fontRef idx="minor">
            <a:schemeClr val="dk1"/>
          </a:fontRef>
        </p:style>
        <p:txBody>
          <a:bodyPr rtlCol="0" anchor="ctr"/>
          <a:lstStyle/>
          <a:p>
            <a:pPr algn="ctr"/>
            <a:r>
              <a:rPr lang="ru-RU" sz="2400" dirty="0" smtClean="0">
                <a:solidFill>
                  <a:schemeClr val="tx1"/>
                </a:solidFill>
                <a:latin typeface="Arial" pitchFamily="34" charset="0"/>
                <a:cs typeface="Arial" pitchFamily="34" charset="0"/>
              </a:rPr>
              <a:t>специальные</a:t>
            </a:r>
            <a:endParaRPr lang="ru-RU" sz="2400" dirty="0">
              <a:solidFill>
                <a:schemeClr val="tx1"/>
              </a:solidFill>
              <a:latin typeface="Arial" pitchFamily="34" charset="0"/>
              <a:cs typeface="Arial" pitchFamily="34" charset="0"/>
            </a:endParaRPr>
          </a:p>
        </p:txBody>
      </p:sp>
      <p:sp>
        <p:nvSpPr>
          <p:cNvPr id="10" name="Горизонтальный свиток 9"/>
          <p:cNvSpPr/>
          <p:nvPr/>
        </p:nvSpPr>
        <p:spPr>
          <a:xfrm>
            <a:off x="8578872" y="1785926"/>
            <a:ext cx="3121325" cy="2942638"/>
          </a:xfrm>
          <a:prstGeom prst="horizontalScroll">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ru-RU" sz="2400" dirty="0" smtClean="0">
                <a:solidFill>
                  <a:schemeClr val="tx1"/>
                </a:solidFill>
                <a:latin typeface="Arial" pitchFamily="34" charset="0"/>
                <a:cs typeface="Arial" pitchFamily="34" charset="0"/>
              </a:rPr>
              <a:t>невзрывные</a:t>
            </a:r>
            <a:endParaRPr lang="ru-RU" sz="2400" dirty="0">
              <a:solidFill>
                <a:schemeClr val="tx1"/>
              </a:solidFill>
              <a:latin typeface="Arial" pitchFamily="34" charset="0"/>
              <a:cs typeface="Arial" pitchFamily="34" charset="0"/>
            </a:endParaRPr>
          </a:p>
        </p:txBody>
      </p:sp>
      <p:sp>
        <p:nvSpPr>
          <p:cNvPr id="11" name="Горизонтальный свиток 10"/>
          <p:cNvSpPr/>
          <p:nvPr/>
        </p:nvSpPr>
        <p:spPr>
          <a:xfrm>
            <a:off x="4038762" y="4929198"/>
            <a:ext cx="4256353" cy="1521858"/>
          </a:xfrm>
          <a:prstGeom prst="horizontalScroll">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sz="2400" dirty="0" smtClean="0">
                <a:solidFill>
                  <a:srgbClr val="000000"/>
                </a:solidFill>
                <a:latin typeface="Arial" pitchFamily="34" charset="0"/>
                <a:cs typeface="Arial" pitchFamily="34" charset="0"/>
              </a:rPr>
              <a:t>комбинированные</a:t>
            </a:r>
            <a:endParaRPr lang="ru-RU" sz="2400" dirty="0">
              <a:latin typeface="Arial" pitchFamily="34" charset="0"/>
              <a:cs typeface="Arial" pitchFamily="34" charset="0"/>
            </a:endParaRPr>
          </a:p>
        </p:txBody>
      </p:sp>
      <p:sp>
        <p:nvSpPr>
          <p:cNvPr id="2" name="Горизонтальный свиток 1"/>
          <p:cNvSpPr/>
          <p:nvPr/>
        </p:nvSpPr>
        <p:spPr>
          <a:xfrm>
            <a:off x="4109702" y="0"/>
            <a:ext cx="4256361" cy="1272356"/>
          </a:xfrm>
          <a:prstGeom prst="horizontalScroll">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ru-RU" sz="2400" dirty="0" smtClean="0">
                <a:solidFill>
                  <a:srgbClr val="000000"/>
                </a:solidFill>
                <a:latin typeface="Arial" pitchFamily="34" charset="0"/>
                <a:cs typeface="Arial" pitchFamily="34" charset="0"/>
              </a:rPr>
              <a:t>минно-взрывные</a:t>
            </a:r>
            <a:endParaRPr lang="ru-RU" sz="2400" dirty="0">
              <a:latin typeface="Arial" pitchFamily="34" charset="0"/>
              <a:cs typeface="Arial" pitchFamily="34" charset="0"/>
            </a:endParaRPr>
          </a:p>
        </p:txBody>
      </p:sp>
      <p:sp>
        <p:nvSpPr>
          <p:cNvPr id="13" name="Стрелка вверх 12"/>
          <p:cNvSpPr/>
          <p:nvPr/>
        </p:nvSpPr>
        <p:spPr>
          <a:xfrm>
            <a:off x="6025060" y="1142985"/>
            <a:ext cx="481248" cy="822545"/>
          </a:xfrm>
          <a:prstGeom prst="upArrow">
            <a:avLst/>
          </a:prstGeom>
          <a:ln/>
        </p:spPr>
        <p:style>
          <a:lnRef idx="3">
            <a:schemeClr val="lt1"/>
          </a:lnRef>
          <a:fillRef idx="1">
            <a:schemeClr val="accent2"/>
          </a:fillRef>
          <a:effectRef idx="1">
            <a:schemeClr val="accent2"/>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95484743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744279" y="2671632"/>
            <a:ext cx="10487828" cy="1323439"/>
          </a:xfrm>
          <a:prstGeom prst="rect">
            <a:avLst/>
          </a:prstGeom>
          <a:noFill/>
          <a:ln w="9525">
            <a:noFill/>
            <a:miter lim="800000"/>
            <a:headEnd/>
            <a:tailEnd/>
          </a:ln>
          <a:effectLst/>
        </p:spPr>
        <p:txBody>
          <a:bodyPr wrap="square" anchor="ctr">
            <a:spAutoFit/>
          </a:bodyPr>
          <a:lstStyle/>
          <a:p>
            <a:pPr marL="514350" lvl="0" indent="-514350"/>
            <a:r>
              <a:rPr lang="ru-RU" sz="2000" b="1" dirty="0">
                <a:solidFill>
                  <a:srgbClr val="FF0000"/>
                </a:solidFill>
                <a:latin typeface="Arial" panose="020B0604020202020204" pitchFamily="34" charset="0"/>
                <a:cs typeface="Arial" panose="020B0604020202020204" pitchFamily="34" charset="0"/>
              </a:rPr>
              <a:t>Учебный вопрос </a:t>
            </a:r>
            <a:r>
              <a:rPr lang="ru-RU" sz="2000" b="1" dirty="0" smtClean="0">
                <a:solidFill>
                  <a:srgbClr val="FF0000"/>
                </a:solidFill>
                <a:latin typeface="Arial" panose="020B0604020202020204" pitchFamily="34" charset="0"/>
                <a:cs typeface="Arial" panose="020B0604020202020204" pitchFamily="34" charset="0"/>
              </a:rPr>
              <a:t>№2</a:t>
            </a:r>
            <a:endParaRPr lang="ru-RU" sz="2000" b="1" dirty="0" smtClean="0">
              <a:latin typeface="Arial" panose="020B0604020202020204" pitchFamily="34" charset="0"/>
              <a:cs typeface="Arial" panose="020B0604020202020204" pitchFamily="34" charset="0"/>
            </a:endParaRPr>
          </a:p>
          <a:p>
            <a:pPr algn="just">
              <a:tabLst>
                <a:tab pos="361950" algn="l"/>
                <a:tab pos="447675" algn="l"/>
              </a:tabLst>
            </a:pPr>
            <a:r>
              <a:rPr lang="ru-RU" sz="2000" b="1" dirty="0" smtClean="0">
                <a:latin typeface="Arial" panose="020B0604020202020204" pitchFamily="34" charset="0"/>
                <a:cs typeface="Arial" panose="020B0604020202020204" pitchFamily="34" charset="0"/>
              </a:rPr>
              <a:t>Способы преодоления </a:t>
            </a:r>
            <a:r>
              <a:rPr lang="ru-RU" sz="2000" b="1" dirty="0">
                <a:latin typeface="Arial" panose="020B0604020202020204" pitchFamily="34" charset="0"/>
                <a:cs typeface="Arial" panose="020B0604020202020204" pitchFamily="34" charset="0"/>
              </a:rPr>
              <a:t>заграждений мотострелковыми (танковыми) подразделениями. Способы преодоление проходов в минных полях.</a:t>
            </a:r>
          </a:p>
          <a:p>
            <a:pPr marL="514350" indent="-514350"/>
            <a:endParaRPr lang="ru-RU" sz="2000" b="1" dirty="0" smtClean="0">
              <a:latin typeface="Arial" panose="020B0604020202020204" pitchFamily="34" charset="0"/>
              <a:cs typeface="Arial" panose="020B060402020202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4023952979"/>
              </p:ext>
            </p:extLst>
          </p:nvPr>
        </p:nvGraphicFramePr>
        <p:xfrm>
          <a:off x="11232107" y="107950"/>
          <a:ext cx="773113" cy="536575"/>
        </p:xfrm>
        <a:graphic>
          <a:graphicData uri="http://schemas.openxmlformats.org/presentationml/2006/ole">
            <mc:AlternateContent xmlns:mc="http://schemas.openxmlformats.org/markup-compatibility/2006">
              <mc:Choice xmlns:v="urn:schemas-microsoft-com:vml" Requires="v">
                <p:oleObj spid="_x0000_s44056"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32107" y="10795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23650" y="1508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50</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6777379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51</a:t>
            </a:fld>
            <a:endParaRPr lang="ru-RU"/>
          </a:p>
        </p:txBody>
      </p:sp>
      <p:graphicFrame>
        <p:nvGraphicFramePr>
          <p:cNvPr id="3" name="Схема 2"/>
          <p:cNvGraphicFramePr/>
          <p:nvPr>
            <p:extLst>
              <p:ext uri="{D42A27DB-BD31-4B8C-83A1-F6EECF244321}">
                <p14:modId xmlns:p14="http://schemas.microsoft.com/office/powerpoint/2010/main" val="1070203806"/>
              </p:ext>
            </p:extLst>
          </p:nvPr>
        </p:nvGraphicFramePr>
        <p:xfrm>
          <a:off x="0" y="0"/>
          <a:ext cx="12191999"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Схема 3"/>
          <p:cNvGraphicFramePr/>
          <p:nvPr>
            <p:extLst>
              <p:ext uri="{D42A27DB-BD31-4B8C-83A1-F6EECF244321}">
                <p14:modId xmlns:p14="http://schemas.microsoft.com/office/powerpoint/2010/main" val="1908324356"/>
              </p:ext>
            </p:extLst>
          </p:nvPr>
        </p:nvGraphicFramePr>
        <p:xfrm>
          <a:off x="0" y="0"/>
          <a:ext cx="12602975" cy="68580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5" name="Объект 4"/>
          <p:cNvGraphicFramePr>
            <a:graphicFrameLocks noChangeAspect="1"/>
          </p:cNvGraphicFramePr>
          <p:nvPr>
            <p:extLst>
              <p:ext uri="{D42A27DB-BD31-4B8C-83A1-F6EECF244321}">
                <p14:modId xmlns:p14="http://schemas.microsoft.com/office/powerpoint/2010/main" val="1727546940"/>
              </p:ext>
            </p:extLst>
          </p:nvPr>
        </p:nvGraphicFramePr>
        <p:xfrm>
          <a:off x="11655425" y="127000"/>
          <a:ext cx="773113" cy="536575"/>
        </p:xfrm>
        <a:graphic>
          <a:graphicData uri="http://schemas.openxmlformats.org/presentationml/2006/ole">
            <mc:AlternateContent xmlns:mc="http://schemas.openxmlformats.org/markup-compatibility/2006">
              <mc:Choice xmlns:v="urn:schemas-microsoft-com:vml" Requires="v">
                <p:oleObj spid="_x0000_s50200" name="Точечный рисунок" r:id="rId13" imgW="4266667" imgH="3486637" progId="PBrush">
                  <p:embed/>
                </p:oleObj>
              </mc:Choice>
              <mc:Fallback>
                <p:oleObj name="Точечный рисунок" r:id="rId13" imgW="4266667" imgH="3486637" progId="PBrush">
                  <p:embed/>
                  <p:pic>
                    <p:nvPicPr>
                      <p:cNvPr id="0" name="Object 12"/>
                      <p:cNvPicPr>
                        <a:picLocks noChangeAspect="1" noChangeArrowheads="1"/>
                      </p:cNvPicPr>
                      <p:nvPr/>
                    </p:nvPicPr>
                    <p:blipFill>
                      <a:blip r:embed="rId1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65542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p:cNvSpPr>
            <a:spLocks noChangeArrowheads="1"/>
          </p:cNvSpPr>
          <p:nvPr/>
        </p:nvSpPr>
        <p:spPr bwMode="auto">
          <a:xfrm>
            <a:off x="11842750" y="2270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51</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63646557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52</a:t>
            </a:fld>
            <a:endParaRPr lang="ru-RU"/>
          </a:p>
        </p:txBody>
      </p:sp>
      <p:graphicFrame>
        <p:nvGraphicFramePr>
          <p:cNvPr id="3" name="Схема 2"/>
          <p:cNvGraphicFramePr/>
          <p:nvPr>
            <p:extLst>
              <p:ext uri="{D42A27DB-BD31-4B8C-83A1-F6EECF244321}">
                <p14:modId xmlns:p14="http://schemas.microsoft.com/office/powerpoint/2010/main" val="2999228698"/>
              </p:ext>
            </p:extLst>
          </p:nvPr>
        </p:nvGraphicFramePr>
        <p:xfrm>
          <a:off x="42744" y="0"/>
          <a:ext cx="12149256" cy="685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548145080"/>
              </p:ext>
            </p:extLst>
          </p:nvPr>
        </p:nvGraphicFramePr>
        <p:xfrm>
          <a:off x="11255375" y="127000"/>
          <a:ext cx="773113" cy="536575"/>
        </p:xfrm>
        <a:graphic>
          <a:graphicData uri="http://schemas.openxmlformats.org/presentationml/2006/ole">
            <mc:AlternateContent xmlns:mc="http://schemas.openxmlformats.org/markup-compatibility/2006">
              <mc:Choice xmlns:v="urn:schemas-microsoft-com:vml" Requires="v">
                <p:oleObj spid="_x0000_s51224" name="Точечный рисунок" r:id="rId8" imgW="4266667" imgH="3486637" progId="PBrush">
                  <p:embed/>
                </p:oleObj>
              </mc:Choice>
              <mc:Fallback>
                <p:oleObj name="Точечный рисунок" r:id="rId8" imgW="4266667" imgH="3486637" progId="PBrush">
                  <p:embed/>
                  <p:pic>
                    <p:nvPicPr>
                      <p:cNvPr id="0" name="Object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5375" y="1270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52225"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52</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4348222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217258"/>
            <a:ext cx="10515600" cy="773341"/>
          </a:xfrm>
        </p:spPr>
        <p:txBody>
          <a:bodyPr>
            <a:normAutofit/>
          </a:bodyPr>
          <a:lstStyle/>
          <a:p>
            <a:pPr algn="ctr"/>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Заряды </a:t>
            </a:r>
            <a:r>
              <a:rPr lang="ru-RU" sz="2400" b="1" dirty="0" smtClean="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разминирования</a:t>
            </a:r>
            <a:endParaRPr lang="ru-RU" sz="2400"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3" name="Picture 2"/>
          <p:cNvPicPr/>
          <p:nvPr/>
        </p:nvPicPr>
        <p:blipFill>
          <a:blip r:embed="rId3" cstate="print"/>
          <a:srcRect/>
          <a:stretch>
            <a:fillRect/>
          </a:stretch>
        </p:blipFill>
        <p:spPr bwMode="auto">
          <a:xfrm>
            <a:off x="228598" y="1700044"/>
            <a:ext cx="3048000" cy="3672843"/>
          </a:xfrm>
          <a:prstGeom prst="rect">
            <a:avLst/>
          </a:prstGeom>
          <a:noFill/>
          <a:ln w="9525">
            <a:noFill/>
            <a:miter lim="800000"/>
            <a:headEnd/>
            <a:tailEnd/>
          </a:ln>
        </p:spPr>
      </p:pic>
      <p:pic>
        <p:nvPicPr>
          <p:cNvPr id="4" name="Picture 3" descr="A:\УР-83П.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61755" y="1700047"/>
            <a:ext cx="3131767" cy="3672841"/>
          </a:xfrm>
          <a:prstGeom prst="rect">
            <a:avLst/>
          </a:prstGeom>
          <a:noFill/>
          <a:ln w="3175">
            <a:solidFill>
              <a:srgbClr val="000000"/>
            </a:solidFill>
            <a:miter lim="800000"/>
            <a:headEnd/>
            <a:tailEnd/>
          </a:ln>
          <a:extLst/>
        </p:spPr>
      </p:pic>
      <p:pic>
        <p:nvPicPr>
          <p:cNvPr id="5" name="Picture 3" descr="A:\УР77.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1700046"/>
            <a:ext cx="4960936" cy="3672841"/>
          </a:xfrm>
          <a:prstGeom prst="rect">
            <a:avLst/>
          </a:prstGeom>
          <a:noFill/>
          <a:ln w="3175">
            <a:solidFill>
              <a:srgbClr val="000000"/>
            </a:solidFill>
            <a:miter lim="800000"/>
            <a:headEnd/>
            <a:tailEnd/>
          </a:ln>
          <a:extLst/>
        </p:spPr>
      </p:pic>
      <p:sp>
        <p:nvSpPr>
          <p:cNvPr id="6" name="Прямоугольник 5"/>
          <p:cNvSpPr/>
          <p:nvPr/>
        </p:nvSpPr>
        <p:spPr>
          <a:xfrm>
            <a:off x="347370" y="5552464"/>
            <a:ext cx="2810457" cy="584775"/>
          </a:xfrm>
          <a:prstGeom prst="rect">
            <a:avLst/>
          </a:prstGeom>
        </p:spPr>
        <p:txBody>
          <a:bodyPr wrap="square">
            <a:spAutoFit/>
          </a:bodyPr>
          <a:lstStyle/>
          <a:p>
            <a:pPr algn="ctr"/>
            <a:r>
              <a:rPr lang="ru-RU" sz="1600" b="1" dirty="0" smtClean="0">
                <a:latin typeface="Arial" panose="020B0604020202020204" pitchFamily="34" charset="0"/>
                <a:cs typeface="Arial" panose="020B0604020202020204" pitchFamily="34" charset="0"/>
              </a:rPr>
              <a:t>Заряд разминирования ЗРП-2 Тропа</a:t>
            </a:r>
            <a:endParaRPr lang="ru-RU" sz="1600" b="1" dirty="0">
              <a:latin typeface="Arial" panose="020B0604020202020204" pitchFamily="34" charset="0"/>
              <a:cs typeface="Arial" panose="020B0604020202020204" pitchFamily="34" charset="0"/>
            </a:endParaRPr>
          </a:p>
        </p:txBody>
      </p:sp>
      <p:sp>
        <p:nvSpPr>
          <p:cNvPr id="9" name="Прямоугольник 8"/>
          <p:cNvSpPr/>
          <p:nvPr/>
        </p:nvSpPr>
        <p:spPr>
          <a:xfrm>
            <a:off x="3611880" y="5552464"/>
            <a:ext cx="3131766" cy="584775"/>
          </a:xfrm>
          <a:prstGeom prst="rect">
            <a:avLst/>
          </a:prstGeom>
        </p:spPr>
        <p:txBody>
          <a:bodyPr wrap="square">
            <a:spAutoFit/>
          </a:bodyPr>
          <a:lstStyle/>
          <a:p>
            <a:pPr algn="ctr"/>
            <a:r>
              <a:rPr lang="ru-RU" sz="1600" b="1" dirty="0" smtClean="0">
                <a:latin typeface="Arial" panose="020B0604020202020204" pitchFamily="34" charset="0"/>
                <a:cs typeface="Arial" panose="020B0604020202020204" pitchFamily="34" charset="0"/>
              </a:rPr>
              <a:t>Удлиненный заряд        разминирования УЗП-83</a:t>
            </a:r>
            <a:endParaRPr lang="ru-RU" sz="1600" b="1" dirty="0">
              <a:latin typeface="Arial" panose="020B0604020202020204" pitchFamily="34" charset="0"/>
              <a:cs typeface="Arial" panose="020B0604020202020204" pitchFamily="34" charset="0"/>
            </a:endParaRPr>
          </a:p>
        </p:txBody>
      </p:sp>
      <p:sp>
        <p:nvSpPr>
          <p:cNvPr id="11" name="Прямоугольник 10"/>
          <p:cNvSpPr/>
          <p:nvPr/>
        </p:nvSpPr>
        <p:spPr>
          <a:xfrm>
            <a:off x="7025638" y="5675574"/>
            <a:ext cx="4937759" cy="338554"/>
          </a:xfrm>
          <a:prstGeom prst="rect">
            <a:avLst/>
          </a:prstGeom>
        </p:spPr>
        <p:txBody>
          <a:bodyPr wrap="square">
            <a:spAutoFit/>
          </a:bodyPr>
          <a:lstStyle/>
          <a:p>
            <a:pPr algn="ctr"/>
            <a:r>
              <a:rPr lang="ru-RU" sz="1600" b="1" dirty="0" smtClean="0">
                <a:latin typeface="Arial" panose="020B0604020202020204" pitchFamily="34" charset="0"/>
                <a:cs typeface="Arial" panose="020B0604020202020204" pitchFamily="34" charset="0"/>
              </a:rPr>
              <a:t>Установка разминирования УР-77</a:t>
            </a:r>
            <a:endParaRPr lang="ru-RU" sz="1600" b="1" dirty="0">
              <a:latin typeface="Arial" panose="020B0604020202020204" pitchFamily="34" charset="0"/>
              <a:cs typeface="Arial" panose="020B0604020202020204" pitchFamily="34" charset="0"/>
            </a:endParaRPr>
          </a:p>
        </p:txBody>
      </p:sp>
      <p:graphicFrame>
        <p:nvGraphicFramePr>
          <p:cNvPr id="7" name="Объект 6"/>
          <p:cNvGraphicFramePr>
            <a:graphicFrameLocks noChangeAspect="1"/>
          </p:cNvGraphicFramePr>
          <p:nvPr>
            <p:extLst>
              <p:ext uri="{D42A27DB-BD31-4B8C-83A1-F6EECF244321}">
                <p14:modId xmlns:p14="http://schemas.microsoft.com/office/powerpoint/2010/main" val="2082605088"/>
              </p:ext>
            </p:extLst>
          </p:nvPr>
        </p:nvGraphicFramePr>
        <p:xfrm>
          <a:off x="11312206" y="88900"/>
          <a:ext cx="773113" cy="536575"/>
        </p:xfrm>
        <a:graphic>
          <a:graphicData uri="http://schemas.openxmlformats.org/presentationml/2006/ole">
            <mc:AlternateContent xmlns:mc="http://schemas.openxmlformats.org/markup-compatibility/2006">
              <mc:Choice xmlns:v="urn:schemas-microsoft-com:vml" Requires="v">
                <p:oleObj spid="_x0000_s52249" name="Точечный рисунок" r:id="rId6" imgW="4266667" imgH="3486637" progId="PBrush">
                  <p:embed/>
                </p:oleObj>
              </mc:Choice>
              <mc:Fallback>
                <p:oleObj name="Точечный рисунок" r:id="rId6" imgW="4266667" imgH="3486637" progId="PBrush">
                  <p:embed/>
                  <p:pic>
                    <p:nvPicPr>
                      <p:cNvPr id="0" name="Object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12206" y="889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3"/>
          <p:cNvSpPr>
            <a:spLocks noChangeArrowheads="1"/>
          </p:cNvSpPr>
          <p:nvPr/>
        </p:nvSpPr>
        <p:spPr bwMode="auto">
          <a:xfrm>
            <a:off x="11522073" y="20796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53</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58001809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57863" y="16044"/>
            <a:ext cx="10515600" cy="614854"/>
          </a:xfrm>
        </p:spPr>
        <p:txBody>
          <a:bodyPr>
            <a:normAutofit/>
          </a:bodyPr>
          <a:lstStyle/>
          <a:p>
            <a:r>
              <a:rPr lang="ru-RU" sz="2000" b="1" dirty="0">
                <a:latin typeface="Arial" panose="020B0604020202020204" pitchFamily="34" charset="0"/>
                <a:cs typeface="Arial" panose="020B0604020202020204" pitchFamily="34" charset="0"/>
              </a:rPr>
              <a:t>Основные </a:t>
            </a:r>
            <a:r>
              <a:rPr lang="ru-RU" sz="2000" b="1" dirty="0" smtClean="0">
                <a:latin typeface="Arial" panose="020B0604020202020204" pitchFamily="34" charset="0"/>
                <a:cs typeface="Arial" panose="020B0604020202020204" pitchFamily="34" charset="0"/>
              </a:rPr>
              <a:t>ТТХ зарядов </a:t>
            </a:r>
            <a:r>
              <a:rPr lang="ru-RU" sz="2000" b="1" dirty="0">
                <a:latin typeface="Arial" panose="020B0604020202020204" pitchFamily="34" charset="0"/>
                <a:cs typeface="Arial" panose="020B0604020202020204" pitchFamily="34" charset="0"/>
              </a:rPr>
              <a:t>разминирования </a:t>
            </a:r>
          </a:p>
        </p:txBody>
      </p:sp>
      <p:graphicFrame>
        <p:nvGraphicFramePr>
          <p:cNvPr id="3" name="Таблица 2"/>
          <p:cNvGraphicFramePr>
            <a:graphicFrameLocks noGrp="1"/>
          </p:cNvGraphicFramePr>
          <p:nvPr>
            <p:extLst>
              <p:ext uri="{D42A27DB-BD31-4B8C-83A1-F6EECF244321}">
                <p14:modId xmlns:p14="http://schemas.microsoft.com/office/powerpoint/2010/main" val="3890163246"/>
              </p:ext>
            </p:extLst>
          </p:nvPr>
        </p:nvGraphicFramePr>
        <p:xfrm>
          <a:off x="259307" y="518603"/>
          <a:ext cx="11788315" cy="6112525"/>
        </p:xfrm>
        <a:graphic>
          <a:graphicData uri="http://schemas.openxmlformats.org/drawingml/2006/table">
            <a:tbl>
              <a:tblPr>
                <a:tableStyleId>{5C22544A-7EE6-4342-B048-85BDC9FD1C3A}</a:tableStyleId>
              </a:tblPr>
              <a:tblGrid>
                <a:gridCol w="2862775">
                  <a:extLst>
                    <a:ext uri="{9D8B030D-6E8A-4147-A177-3AD203B41FA5}">
                      <a16:colId xmlns:a16="http://schemas.microsoft.com/office/drawing/2014/main" xmlns="" val="845482996"/>
                    </a:ext>
                  </a:extLst>
                </a:gridCol>
                <a:gridCol w="4482814">
                  <a:extLst>
                    <a:ext uri="{9D8B030D-6E8A-4147-A177-3AD203B41FA5}">
                      <a16:colId xmlns:a16="http://schemas.microsoft.com/office/drawing/2014/main" xmlns="" val="3645952042"/>
                    </a:ext>
                  </a:extLst>
                </a:gridCol>
                <a:gridCol w="2438311">
                  <a:extLst>
                    <a:ext uri="{9D8B030D-6E8A-4147-A177-3AD203B41FA5}">
                      <a16:colId xmlns:a16="http://schemas.microsoft.com/office/drawing/2014/main" xmlns="" val="3400889243"/>
                    </a:ext>
                  </a:extLst>
                </a:gridCol>
                <a:gridCol w="2004415">
                  <a:extLst>
                    <a:ext uri="{9D8B030D-6E8A-4147-A177-3AD203B41FA5}">
                      <a16:colId xmlns:a16="http://schemas.microsoft.com/office/drawing/2014/main" xmlns="" val="1612704005"/>
                    </a:ext>
                  </a:extLst>
                </a:gridCol>
              </a:tblGrid>
              <a:tr h="191027">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Показатели</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ЗРП-2</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УЗП-77 (УЗП-83)</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УР-77</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71154556"/>
                  </a:ext>
                </a:extLst>
              </a:tr>
              <a:tr h="605266">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Тип заряда</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Удлиненный однониточный, из детонирующего кабеля ДКР-150А</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Удлиненный, двухниточный из секций детонирующего кабеля</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ДКРП-4</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128460135"/>
                  </a:ext>
                </a:extLst>
              </a:tr>
              <a:tr h="605266">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Масса комплекта, кг:</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в упаковке</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без упаковки</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50</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34</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1800</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1200</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4199794321"/>
                  </a:ext>
                </a:extLst>
              </a:tr>
              <a:tr h="20632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Длина заряда, м</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60</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a:effectLst/>
                          <a:latin typeface="Arial" panose="020B0604020202020204" pitchFamily="34" charset="0"/>
                          <a:cs typeface="Arial" panose="020B0604020202020204" pitchFamily="34" charset="0"/>
                        </a:rPr>
                        <a:t>93 (114)</a:t>
                      </a:r>
                      <a:endParaRPr lang="ru-RU" sz="1200" b="1">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93</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172035597"/>
                  </a:ext>
                </a:extLst>
              </a:tr>
              <a:tr h="40579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Количество секций в одной </a:t>
                      </a:r>
                      <a:r>
                        <a:rPr lang="ru-RU" sz="1200" b="1" dirty="0" err="1">
                          <a:effectLst/>
                          <a:latin typeface="Arial" panose="020B0604020202020204" pitchFamily="34" charset="0"/>
                          <a:cs typeface="Arial" panose="020B0604020202020204" pitchFamily="34" charset="0"/>
                        </a:rPr>
                        <a:t>нити,шт</a:t>
                      </a:r>
                      <a:r>
                        <a:rPr lang="ru-RU" sz="1200" b="1" dirty="0">
                          <a:effectLst/>
                          <a:latin typeface="Arial" panose="020B0604020202020204" pitchFamily="34" charset="0"/>
                          <a:cs typeface="Arial" panose="020B0604020202020204" pitchFamily="34" charset="0"/>
                        </a:rPr>
                        <a:t>.</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9 (11)</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9</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205998754"/>
                  </a:ext>
                </a:extLst>
              </a:tr>
              <a:tr h="20632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Масса ВВ в заряде, кг</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ВВ (А-1Х-1)</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ПВВ-7 - 725 (886)</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a:effectLst/>
                          <a:latin typeface="Arial" panose="020B0604020202020204" pitchFamily="34" charset="0"/>
                          <a:cs typeface="Arial" panose="020B0604020202020204" pitchFamily="34" charset="0"/>
                        </a:rPr>
                        <a:t>ПВВ-7 - 725</a:t>
                      </a:r>
                      <a:endParaRPr lang="ru-RU" sz="1200" b="1">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446012676"/>
                  </a:ext>
                </a:extLst>
              </a:tr>
              <a:tr h="20632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Масса ВВ на 1 </a:t>
                      </a:r>
                      <a:r>
                        <a:rPr lang="ru-RU" sz="1200" b="1" dirty="0" err="1">
                          <a:effectLst/>
                          <a:latin typeface="Arial" panose="020B0604020202020204" pitchFamily="34" charset="0"/>
                          <a:cs typeface="Arial" panose="020B0604020202020204" pitchFamily="34" charset="0"/>
                        </a:rPr>
                        <a:t>п.м</a:t>
                      </a:r>
                      <a:r>
                        <a:rPr lang="ru-RU" sz="1200" b="1" dirty="0">
                          <a:effectLst/>
                          <a:latin typeface="Arial" panose="020B0604020202020204" pitchFamily="34" charset="0"/>
                          <a:cs typeface="Arial" panose="020B0604020202020204" pitchFamily="34" charset="0"/>
                        </a:rPr>
                        <a:t>. секций, кг</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0,15</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8</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2199120855"/>
                  </a:ext>
                </a:extLst>
              </a:tr>
              <a:tr h="407344">
                <a:tc rowSpan="2">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Размеры прохода, образуемого взрывом заряда в минном поле</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Ширин</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Длина</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0,4</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54</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не менее 6 м</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extLst>
                  <a:ext uri="{0D108BD9-81ED-4DB2-BD59-A6C34878D82A}">
                    <a16:rowId xmlns:a16="http://schemas.microsoft.com/office/drawing/2014/main" xmlns="" val="3876999350"/>
                  </a:ext>
                </a:extLst>
              </a:tr>
              <a:tr h="571261">
                <a:tc vMerge="1">
                  <a:txBody>
                    <a:bodyPr/>
                    <a:lstStyle/>
                    <a:p>
                      <a:endParaRPr lang="ru-RU"/>
                    </a:p>
                  </a:txBody>
                  <a:tcPr/>
                </a:tc>
                <a:tc vMerge="1">
                  <a:txBody>
                    <a:bodyPr/>
                    <a:lstStyle/>
                    <a:p>
                      <a:endParaRPr lang="ru-RU"/>
                    </a:p>
                  </a:txBody>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90</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90 (115)</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47099191"/>
                  </a:ext>
                </a:extLst>
              </a:tr>
              <a:tr h="40579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Способ подачи заряда на минное поле</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*по воздуху реактивными двигателями, с подтягиванием назад на минное поле</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1660780632"/>
                  </a:ext>
                </a:extLst>
              </a:tr>
              <a:tr h="206325">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Дальность подачи, м</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140-160</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200 и 500 (440)</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a:effectLst/>
                          <a:latin typeface="Arial" panose="020B0604020202020204" pitchFamily="34" charset="0"/>
                          <a:cs typeface="Arial" panose="020B0604020202020204" pitchFamily="34" charset="0"/>
                        </a:rPr>
                        <a:t>500</a:t>
                      </a:r>
                      <a:endParaRPr lang="ru-RU" sz="1200" b="1">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647561362"/>
                  </a:ext>
                </a:extLst>
              </a:tr>
              <a:tr h="1004206">
                <a:tc>
                  <a:txBody>
                    <a:bodyPr/>
                    <a:lstStyle/>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Время снаряжения установки разминирования одним боекомплектом, ч:</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отделением саперов</a:t>
                      </a:r>
                    </a:p>
                    <a:p>
                      <a:pP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экипажем</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3 мин</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 (1,5)</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3</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 </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1</a:t>
                      </a:r>
                    </a:p>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3</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06809076"/>
                  </a:ext>
                </a:extLst>
              </a:tr>
              <a:tr h="605266">
                <a:tc>
                  <a:txBody>
                    <a:bodyPr/>
                    <a:lstStyle/>
                    <a:p>
                      <a:pPr>
                        <a:lnSpc>
                          <a:spcPct val="107000"/>
                        </a:lnSpc>
                        <a:spcAft>
                          <a:spcPts val="0"/>
                        </a:spcAft>
                        <a:tabLst>
                          <a:tab pos="5142230" algn="l"/>
                        </a:tabLst>
                      </a:pPr>
                      <a:r>
                        <a:rPr lang="ru-RU" sz="1200" b="1">
                          <a:effectLst/>
                          <a:latin typeface="Arial" panose="020B0604020202020204" pitchFamily="34" charset="0"/>
                          <a:cs typeface="Arial" panose="020B0604020202020204" pitchFamily="34" charset="0"/>
                        </a:rPr>
                        <a:t>Экипажем с использованием грузоподъемного средства при пакетной укладке заряда</a:t>
                      </a:r>
                      <a:endParaRPr lang="ru-RU" sz="1200" b="1">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7000"/>
                        </a:lnSpc>
                      </a:pPr>
                      <a:endParaRPr lang="ru-RU" sz="1200" b="1" dirty="0">
                        <a:effectLst/>
                        <a:latin typeface="Arial" panose="020B060402020202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0,5 (-)</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0,5</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4828099"/>
                  </a:ext>
                </a:extLst>
              </a:tr>
              <a:tr h="474035">
                <a:tc>
                  <a:txBody>
                    <a:bodyPr/>
                    <a:lstStyle/>
                    <a:p>
                      <a:pPr>
                        <a:lnSpc>
                          <a:spcPct val="107000"/>
                        </a:lnSpc>
                        <a:spcAft>
                          <a:spcPts val="0"/>
                        </a:spcAft>
                        <a:tabLst>
                          <a:tab pos="5142230" algn="l"/>
                        </a:tabLst>
                      </a:pPr>
                      <a:r>
                        <a:rPr lang="ru-RU" sz="1200" b="1">
                          <a:effectLst/>
                          <a:latin typeface="Arial" panose="020B0604020202020204" pitchFamily="34" charset="0"/>
                          <a:cs typeface="Arial" panose="020B0604020202020204" pitchFamily="34" charset="0"/>
                        </a:rPr>
                        <a:t>Температурный диапазон применения.</a:t>
                      </a:r>
                      <a:endParaRPr lang="ru-RU" sz="1200" b="1">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3">
                  <a:txBody>
                    <a:bodyPr/>
                    <a:lstStyle/>
                    <a:p>
                      <a:pPr algn="ctr">
                        <a:lnSpc>
                          <a:spcPct val="107000"/>
                        </a:lnSpc>
                        <a:spcAft>
                          <a:spcPts val="0"/>
                        </a:spcAft>
                        <a:tabLst>
                          <a:tab pos="5142230" algn="l"/>
                        </a:tabLst>
                      </a:pPr>
                      <a:r>
                        <a:rPr lang="ru-RU" sz="1200" b="1" dirty="0">
                          <a:effectLst/>
                          <a:latin typeface="Arial" panose="020B0604020202020204" pitchFamily="34" charset="0"/>
                          <a:cs typeface="Arial" panose="020B0604020202020204" pitchFamily="34" charset="0"/>
                        </a:rPr>
                        <a:t>От -40 до +40</a:t>
                      </a:r>
                      <a:r>
                        <a:rPr lang="ru-RU" sz="1200" b="1" baseline="30000" dirty="0">
                          <a:effectLst/>
                          <a:latin typeface="Arial" panose="020B0604020202020204" pitchFamily="34" charset="0"/>
                          <a:cs typeface="Arial" panose="020B0604020202020204" pitchFamily="34" charset="0"/>
                        </a:rPr>
                        <a:t>о</a:t>
                      </a:r>
                      <a:r>
                        <a:rPr lang="ru-RU" sz="1200" b="1" dirty="0">
                          <a:effectLst/>
                          <a:latin typeface="Arial" panose="020B0604020202020204" pitchFamily="34" charset="0"/>
                          <a:cs typeface="Arial" panose="020B0604020202020204" pitchFamily="34" charset="0"/>
                        </a:rPr>
                        <a:t>С</a:t>
                      </a:r>
                      <a:endParaRPr lang="ru-RU" sz="1200" b="1" dirty="0">
                        <a:effectLst/>
                        <a:latin typeface="Arial" panose="020B0604020202020204" pitchFamily="34" charset="0"/>
                        <a:ea typeface="Calibri" panose="020F0502020204030204" pitchFamily="34" charset="0"/>
                        <a:cs typeface="Arial" panose="020B0604020202020204" pitchFamily="34" charset="0"/>
                      </a:endParaRPr>
                    </a:p>
                  </a:txBody>
                  <a:tcPr marL="52444" marR="52444" marT="7284"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ru-RU"/>
                    </a:p>
                  </a:txBody>
                  <a:tcPr/>
                </a:tc>
                <a:tc hMerge="1">
                  <a:txBody>
                    <a:bodyPr/>
                    <a:lstStyle/>
                    <a:p>
                      <a:endParaRPr lang="ru-RU"/>
                    </a:p>
                  </a:txBody>
                  <a:tcPr/>
                </a:tc>
                <a:extLst>
                  <a:ext uri="{0D108BD9-81ED-4DB2-BD59-A6C34878D82A}">
                    <a16:rowId xmlns:a16="http://schemas.microsoft.com/office/drawing/2014/main" xmlns="" val="2178669182"/>
                  </a:ext>
                </a:extLst>
              </a:tr>
            </a:tbl>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3301828570"/>
              </p:ext>
            </p:extLst>
          </p:nvPr>
        </p:nvGraphicFramePr>
        <p:xfrm>
          <a:off x="11322050" y="69850"/>
          <a:ext cx="773113" cy="536575"/>
        </p:xfrm>
        <a:graphic>
          <a:graphicData uri="http://schemas.openxmlformats.org/presentationml/2006/ole">
            <mc:AlternateContent xmlns:mc="http://schemas.openxmlformats.org/markup-compatibility/2006">
              <mc:Choice xmlns:v="urn:schemas-microsoft-com:vml" Requires="v">
                <p:oleObj spid="_x0000_s53273"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050" y="6985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p:cNvSpPr>
            <a:spLocks noChangeArrowheads="1"/>
          </p:cNvSpPr>
          <p:nvPr/>
        </p:nvSpPr>
        <p:spPr bwMode="auto">
          <a:xfrm>
            <a:off x="11499850"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54</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79681974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92164" y="1063787"/>
            <a:ext cx="5267191" cy="2964742"/>
          </a:xfrm>
          <a:prstGeom prst="rect">
            <a:avLst/>
          </a:prstGeom>
          <a:ln w="28575">
            <a:solidFill>
              <a:schemeClr val="tx1"/>
            </a:solidFill>
          </a:ln>
        </p:spPr>
      </p:pic>
      <p:sp>
        <p:nvSpPr>
          <p:cNvPr id="4" name="Прямоугольник 3"/>
          <p:cNvSpPr/>
          <p:nvPr/>
        </p:nvSpPr>
        <p:spPr>
          <a:xfrm>
            <a:off x="5974707" y="1336419"/>
            <a:ext cx="5787080" cy="1631216"/>
          </a:xfrm>
          <a:prstGeom prst="rect">
            <a:avLst/>
          </a:prstGeom>
          <a:solidFill>
            <a:schemeClr val="bg1"/>
          </a:solidFill>
          <a:ln w="28575">
            <a:solidFill>
              <a:schemeClr val="tx1"/>
            </a:solidFill>
          </a:ln>
        </p:spPr>
        <p:txBody>
          <a:bodyPr wrap="square">
            <a:spAutoFit/>
          </a:bodyPr>
          <a:lstStyle/>
          <a:p>
            <a:pPr algn="just"/>
            <a:r>
              <a:rPr lang="ru-RU" sz="2000" dirty="0" smtClean="0">
                <a:latin typeface="Arial" pitchFamily="34" charset="0"/>
                <a:cs typeface="Arial" pitchFamily="34" charset="0"/>
              </a:rPr>
              <a:t>предназначена </a:t>
            </a:r>
            <a:r>
              <a:rPr lang="ru-RU" sz="2000" dirty="0">
                <a:latin typeface="Arial" pitchFamily="34" charset="0"/>
                <a:cs typeface="Arial" pitchFamily="34" charset="0"/>
              </a:rPr>
              <a:t>для проделывания проходов в противотанковых минных полях взрывным </a:t>
            </a:r>
            <a:r>
              <a:rPr lang="ru-RU" sz="2000" dirty="0" smtClean="0">
                <a:latin typeface="Arial" pitchFamily="34" charset="0"/>
                <a:cs typeface="Arial" pitchFamily="34" charset="0"/>
              </a:rPr>
              <a:t>способом </a:t>
            </a:r>
            <a:r>
              <a:rPr lang="ru-RU" sz="2000" dirty="0">
                <a:latin typeface="Arial" pitchFamily="34" charset="0"/>
                <a:cs typeface="Arial" pitchFamily="34" charset="0"/>
              </a:rPr>
              <a:t>в ходе боевых действий. Способ подачи зарядов – по воздуху реак-тивными двигателями.</a:t>
            </a:r>
          </a:p>
        </p:txBody>
      </p:sp>
      <p:graphicFrame>
        <p:nvGraphicFramePr>
          <p:cNvPr id="5" name="Таблица 4"/>
          <p:cNvGraphicFramePr>
            <a:graphicFrameLocks noGrp="1"/>
          </p:cNvGraphicFramePr>
          <p:nvPr>
            <p:extLst>
              <p:ext uri="{D42A27DB-BD31-4B8C-83A1-F6EECF244321}">
                <p14:modId xmlns:p14="http://schemas.microsoft.com/office/powerpoint/2010/main" val="190134692"/>
              </p:ext>
            </p:extLst>
          </p:nvPr>
        </p:nvGraphicFramePr>
        <p:xfrm>
          <a:off x="2046876" y="4239388"/>
          <a:ext cx="8448251" cy="2475310"/>
        </p:xfrm>
        <a:graphic>
          <a:graphicData uri="http://schemas.openxmlformats.org/drawingml/2006/table">
            <a:tbl>
              <a:tblPr/>
              <a:tblGrid>
                <a:gridCol w="7133027">
                  <a:extLst>
                    <a:ext uri="{9D8B030D-6E8A-4147-A177-3AD203B41FA5}">
                      <a16:colId xmlns:a16="http://schemas.microsoft.com/office/drawing/2014/main" xmlns="" val="3795344917"/>
                    </a:ext>
                  </a:extLst>
                </a:gridCol>
                <a:gridCol w="1315224">
                  <a:extLst>
                    <a:ext uri="{9D8B030D-6E8A-4147-A177-3AD203B41FA5}">
                      <a16:colId xmlns:a16="http://schemas.microsoft.com/office/drawing/2014/main" xmlns="" val="3011577694"/>
                    </a:ext>
                  </a:extLst>
                </a:gridCol>
              </a:tblGrid>
              <a:tr h="274970">
                <a:tc>
                  <a:txBody>
                    <a:bodyPr/>
                    <a:lstStyle/>
                    <a:p>
                      <a:pPr marL="71755">
                        <a:spcAft>
                          <a:spcPts val="0"/>
                        </a:spcAft>
                      </a:pPr>
                      <a:r>
                        <a:rPr lang="ru-RU" sz="1600" b="1" dirty="0">
                          <a:effectLst/>
                          <a:latin typeface="Arial" pitchFamily="34" charset="0"/>
                          <a:cs typeface="Arial" pitchFamily="34" charset="0"/>
                        </a:rPr>
                        <a:t>Боекомплект, заряд</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2</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543176318"/>
                  </a:ext>
                </a:extLst>
              </a:tr>
              <a:tr h="274970">
                <a:tc>
                  <a:txBody>
                    <a:bodyPr/>
                    <a:lstStyle/>
                    <a:p>
                      <a:pPr marL="71755">
                        <a:spcAft>
                          <a:spcPts val="0"/>
                        </a:spcAft>
                        <a:tabLst>
                          <a:tab pos="457200" algn="l"/>
                        </a:tabLst>
                      </a:pPr>
                      <a:r>
                        <a:rPr lang="ru-RU" sz="1600" b="1" dirty="0">
                          <a:effectLst/>
                          <a:latin typeface="Arial" pitchFamily="34" charset="0"/>
                          <a:cs typeface="Arial" pitchFamily="34" charset="0"/>
                        </a:rPr>
                        <a:t>Тип используемых зарядов</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УЗП-77</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791426432"/>
                  </a:ext>
                </a:extLst>
              </a:tr>
              <a:tr h="274970">
                <a:tc>
                  <a:txBody>
                    <a:bodyPr/>
                    <a:lstStyle/>
                    <a:p>
                      <a:pPr marL="71755">
                        <a:spcAft>
                          <a:spcPts val="0"/>
                        </a:spcAft>
                        <a:tabLst>
                          <a:tab pos="457200" algn="l"/>
                        </a:tabLst>
                      </a:pPr>
                      <a:r>
                        <a:rPr lang="ru-RU" sz="1600" b="1" dirty="0">
                          <a:effectLst/>
                          <a:latin typeface="Arial" pitchFamily="34" charset="0"/>
                          <a:cs typeface="Arial" pitchFamily="34" charset="0"/>
                        </a:rPr>
                        <a:t>Дальность подачи, м</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200 и 500</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993894479"/>
                  </a:ext>
                </a:extLst>
              </a:tr>
              <a:tr h="274970">
                <a:tc>
                  <a:txBody>
                    <a:bodyPr/>
                    <a:lstStyle/>
                    <a:p>
                      <a:pPr marL="71755">
                        <a:spcAft>
                          <a:spcPts val="0"/>
                        </a:spcAft>
                        <a:tabLst>
                          <a:tab pos="457200" algn="l"/>
                        </a:tabLst>
                      </a:pPr>
                      <a:r>
                        <a:rPr lang="ru-RU" sz="1600" b="1" dirty="0">
                          <a:effectLst/>
                          <a:latin typeface="Arial" pitchFamily="34" charset="0"/>
                          <a:cs typeface="Arial" pitchFamily="34" charset="0"/>
                        </a:rPr>
                        <a:t>Размер проделываемого прохода, м</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 </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666569541"/>
                  </a:ext>
                </a:extLst>
              </a:tr>
              <a:tr h="275550">
                <a:tc>
                  <a:txBody>
                    <a:bodyPr/>
                    <a:lstStyle/>
                    <a:p>
                      <a:pPr marL="71755">
                        <a:spcAft>
                          <a:spcPts val="0"/>
                        </a:spcAft>
                        <a:tabLst>
                          <a:tab pos="457200" algn="l"/>
                        </a:tabLst>
                      </a:pPr>
                      <a:r>
                        <a:rPr lang="ru-RU" sz="1600" b="1" dirty="0">
                          <a:effectLst/>
                          <a:latin typeface="Arial" pitchFamily="34" charset="0"/>
                          <a:cs typeface="Arial" pitchFamily="34" charset="0"/>
                        </a:rPr>
                        <a:t>- ширина</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6</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664003484"/>
                  </a:ext>
                </a:extLst>
              </a:tr>
              <a:tr h="274970">
                <a:tc>
                  <a:txBody>
                    <a:bodyPr/>
                    <a:lstStyle/>
                    <a:p>
                      <a:pPr marL="71755">
                        <a:spcAft>
                          <a:spcPts val="0"/>
                        </a:spcAft>
                        <a:tabLst>
                          <a:tab pos="457200" algn="l"/>
                        </a:tabLst>
                      </a:pPr>
                      <a:r>
                        <a:rPr lang="ru-RU" sz="1600" b="1" dirty="0">
                          <a:effectLst/>
                          <a:latin typeface="Arial" pitchFamily="34" charset="0"/>
                          <a:cs typeface="Arial" pitchFamily="34" charset="0"/>
                        </a:rPr>
                        <a:t>- длина</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80-90</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121965911"/>
                  </a:ext>
                </a:extLst>
              </a:tr>
              <a:tr h="274970">
                <a:tc>
                  <a:txBody>
                    <a:bodyPr/>
                    <a:lstStyle/>
                    <a:p>
                      <a:pPr marL="71755">
                        <a:spcAft>
                          <a:spcPts val="0"/>
                        </a:spcAft>
                      </a:pPr>
                      <a:r>
                        <a:rPr lang="ru-RU" sz="1600" b="1" dirty="0">
                          <a:effectLst/>
                          <a:latin typeface="Arial" pitchFamily="34" charset="0"/>
                          <a:cs typeface="Arial" pitchFamily="34" charset="0"/>
                        </a:rPr>
                        <a:t>Время проделываемого прохода, мин.</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5</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570533509"/>
                  </a:ext>
                </a:extLst>
              </a:tr>
              <a:tr h="274970">
                <a:tc>
                  <a:txBody>
                    <a:bodyPr/>
                    <a:lstStyle/>
                    <a:p>
                      <a:pPr marL="71755"/>
                      <a:r>
                        <a:rPr lang="ru-RU" sz="1600" b="1" dirty="0">
                          <a:effectLst/>
                          <a:latin typeface="Arial" pitchFamily="34" charset="0"/>
                          <a:cs typeface="Arial" pitchFamily="34" charset="0"/>
                        </a:rPr>
                        <a:t>Масса с боекомплектом, т</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15,5</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170401960"/>
                  </a:ext>
                </a:extLst>
              </a:tr>
              <a:tr h="274970">
                <a:tc>
                  <a:txBody>
                    <a:bodyPr/>
                    <a:lstStyle/>
                    <a:p>
                      <a:pPr marL="71755"/>
                      <a:r>
                        <a:rPr lang="ru-RU" sz="1600" b="1" dirty="0">
                          <a:effectLst/>
                          <a:latin typeface="Arial" pitchFamily="34" charset="0"/>
                          <a:cs typeface="Arial" pitchFamily="34" charset="0"/>
                        </a:rPr>
                        <a:t>Расчет, чел.</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gn="ctr"/>
                      <a:r>
                        <a:rPr lang="ru-RU" sz="1600" b="1" dirty="0">
                          <a:effectLst/>
                          <a:latin typeface="Arial" pitchFamily="34" charset="0"/>
                          <a:cs typeface="Arial" pitchFamily="34" charset="0"/>
                        </a:rPr>
                        <a:t>2</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624362575"/>
                  </a:ext>
                </a:extLst>
              </a:tr>
            </a:tbl>
          </a:graphicData>
        </a:graphic>
      </p:graphicFrame>
      <p:graphicFrame>
        <p:nvGraphicFramePr>
          <p:cNvPr id="7" name="Объект 6"/>
          <p:cNvGraphicFramePr>
            <a:graphicFrameLocks noChangeAspect="1"/>
          </p:cNvGraphicFramePr>
          <p:nvPr>
            <p:extLst>
              <p:ext uri="{D42A27DB-BD31-4B8C-83A1-F6EECF244321}">
                <p14:modId xmlns:p14="http://schemas.microsoft.com/office/powerpoint/2010/main" val="1691138264"/>
              </p:ext>
            </p:extLst>
          </p:nvPr>
        </p:nvGraphicFramePr>
        <p:xfrm>
          <a:off x="11341100" y="136376"/>
          <a:ext cx="773113" cy="536575"/>
        </p:xfrm>
        <a:graphic>
          <a:graphicData uri="http://schemas.openxmlformats.org/presentationml/2006/ole">
            <mc:AlternateContent xmlns:mc="http://schemas.openxmlformats.org/markup-compatibility/2006">
              <mc:Choice xmlns:v="urn:schemas-microsoft-com:vml" Requires="v">
                <p:oleObj spid="_x0000_s54298"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41100" y="136376"/>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541125" y="23718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55</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549769" y="237183"/>
            <a:ext cx="5420010" cy="461665"/>
          </a:xfrm>
          <a:prstGeom prst="rect">
            <a:avLst/>
          </a:prstGeom>
        </p:spPr>
        <p:txBody>
          <a:bodyPr wrap="none">
            <a:spAutoFit/>
          </a:bodyPr>
          <a:lstStyle/>
          <a:p>
            <a:pPr algn="just"/>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Установка разминирования УР-77 </a:t>
            </a:r>
          </a:p>
        </p:txBody>
      </p:sp>
    </p:spTree>
    <p:extLst>
      <p:ext uri="{BB962C8B-B14F-4D97-AF65-F5344CB8AC3E}">
        <p14:creationId xmlns:p14="http://schemas.microsoft.com/office/powerpoint/2010/main" val="76752535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02409" y="160337"/>
            <a:ext cx="10515600" cy="1136200"/>
          </a:xfrm>
        </p:spPr>
        <p:txBody>
          <a:bodyPr>
            <a:normAutofit/>
          </a:bodyPr>
          <a:lstStyle/>
          <a:p>
            <a:pPr lvl="0"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Заряды разминирования применяемые для проделывания</a:t>
            </a:r>
            <a:b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b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проходов в противотанковых минных полях</a:t>
            </a:r>
            <a:endParaRPr lang="ru-RU" sz="2400"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Объект 2"/>
          <p:cNvSpPr>
            <a:spLocks noGrp="1"/>
          </p:cNvSpPr>
          <p:nvPr>
            <p:ph idx="1"/>
          </p:nvPr>
        </p:nvSpPr>
        <p:spPr>
          <a:xfrm>
            <a:off x="460375" y="1440200"/>
            <a:ext cx="11568545" cy="871105"/>
          </a:xfrm>
        </p:spPr>
        <p:txBody>
          <a:bodyPr/>
          <a:lstStyle/>
          <a:p>
            <a:pPr marL="0" indent="0" algn="just">
              <a:buNone/>
            </a:pPr>
            <a:r>
              <a:rPr lang="ru-RU" sz="2000" b="1" dirty="0" smtClean="0">
                <a:latin typeface="Arial" pitchFamily="34" charset="0"/>
                <a:cs typeface="Arial" pitchFamily="34" charset="0"/>
              </a:rPr>
              <a:t>В настоящее время для проделывания проходов в ПТМП состоят заряды разминирования УЗП-72, УЗП-77 и УЗП-83.</a:t>
            </a:r>
          </a:p>
          <a:p>
            <a:pPr marL="0" indent="0">
              <a:buNone/>
            </a:pPr>
            <a:endParaRPr lang="ru-RU" dirty="0"/>
          </a:p>
        </p:txBody>
      </p:sp>
      <p:pic>
        <p:nvPicPr>
          <p:cNvPr id="9218" name="Picture 2" descr="http://www.popmeh.ru/upload/iblock/ed5/ed50aac8c27a1e8a15726400951515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75" y="2634018"/>
            <a:ext cx="6514938" cy="3739486"/>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4" descr="Картинки по запросу УЗП-77"/>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6" descr="Картинки по запросу УЗП-77"/>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9224" name="Picture 8" descr="http://www.bayanay.info/uploads/posts/2013-08/1375709405_0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10735" y="2606461"/>
            <a:ext cx="4585648" cy="36674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777953"/>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36728" y="3530762"/>
            <a:ext cx="3630305" cy="3038814"/>
          </a:xfrm>
          <a:prstGeom prst="rect">
            <a:avLst/>
          </a:prstGeom>
          <a:ln w="28575">
            <a:solidFill>
              <a:schemeClr val="tx1"/>
            </a:solidFill>
          </a:ln>
        </p:spPr>
      </p:pic>
      <p:sp>
        <p:nvSpPr>
          <p:cNvPr id="4" name="Прямоугольник 3"/>
          <p:cNvSpPr/>
          <p:nvPr/>
        </p:nvSpPr>
        <p:spPr>
          <a:xfrm>
            <a:off x="300252" y="859184"/>
            <a:ext cx="11751137" cy="1015663"/>
          </a:xfrm>
          <a:prstGeom prst="rect">
            <a:avLst/>
          </a:prstGeom>
          <a:solidFill>
            <a:schemeClr val="bg1"/>
          </a:solidFill>
        </p:spPr>
        <p:txBody>
          <a:bodyPr wrap="square">
            <a:spAutoFit/>
          </a:bodyPr>
          <a:lstStyle/>
          <a:p>
            <a:pPr algn="just"/>
            <a:r>
              <a:rPr lang="ru-RU" sz="2000" b="1" dirty="0" smtClean="0">
                <a:latin typeface="Arial" pitchFamily="34" charset="0"/>
                <a:cs typeface="Arial" pitchFamily="34" charset="0"/>
              </a:rPr>
              <a:t>Предназначена </a:t>
            </a:r>
            <a:r>
              <a:rPr lang="ru-RU" sz="2000" b="1" dirty="0">
                <a:latin typeface="Arial" pitchFamily="34" charset="0"/>
                <a:cs typeface="Arial" pitchFamily="34" charset="0"/>
              </a:rPr>
              <a:t>для проделывания проходов в минном поле противника перед передним краем обороны, путем подачи удлиненного заряда разминирования УЗП - 83 на минное </a:t>
            </a:r>
            <a:r>
              <a:rPr lang="ru-RU" sz="2000" b="1" dirty="0" smtClean="0">
                <a:latin typeface="Arial" pitchFamily="34" charset="0"/>
                <a:cs typeface="Arial" pitchFamily="34" charset="0"/>
              </a:rPr>
              <a:t>поле.</a:t>
            </a:r>
            <a:endParaRPr lang="ru-RU" sz="2000" b="1" dirty="0">
              <a:latin typeface="Arial" pitchFamily="34" charset="0"/>
              <a:cs typeface="Arial"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4001895"/>
              </p:ext>
            </p:extLst>
          </p:nvPr>
        </p:nvGraphicFramePr>
        <p:xfrm>
          <a:off x="4422290" y="3914641"/>
          <a:ext cx="7492619" cy="2271056"/>
        </p:xfrm>
        <a:graphic>
          <a:graphicData uri="http://schemas.openxmlformats.org/drawingml/2006/table">
            <a:tbl>
              <a:tblPr/>
              <a:tblGrid>
                <a:gridCol w="5600857">
                  <a:extLst>
                    <a:ext uri="{9D8B030D-6E8A-4147-A177-3AD203B41FA5}">
                      <a16:colId xmlns:a16="http://schemas.microsoft.com/office/drawing/2014/main" xmlns="" val="40513247"/>
                    </a:ext>
                  </a:extLst>
                </a:gridCol>
                <a:gridCol w="1891762">
                  <a:extLst>
                    <a:ext uri="{9D8B030D-6E8A-4147-A177-3AD203B41FA5}">
                      <a16:colId xmlns:a16="http://schemas.microsoft.com/office/drawing/2014/main" xmlns="" val="1526915031"/>
                    </a:ext>
                  </a:extLst>
                </a:gridCol>
              </a:tblGrid>
              <a:tr h="283882">
                <a:tc>
                  <a:txBody>
                    <a:bodyPr/>
                    <a:lstStyle/>
                    <a:p>
                      <a:pPr marL="288290">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Тип применяемых зарядов</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УЗП-77 и 83</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495267931"/>
                  </a:ext>
                </a:extLst>
              </a:tr>
              <a:tr h="283882">
                <a:tc>
                  <a:txBody>
                    <a:bodyPr/>
                    <a:lstStyle/>
                    <a:p>
                      <a:pPr marL="288290">
                        <a:lnSpc>
                          <a:spcPct val="115000"/>
                        </a:lnSpc>
                        <a:spcAft>
                          <a:spcPts val="0"/>
                        </a:spcAft>
                        <a:tabLst>
                          <a:tab pos="1257300" algn="l"/>
                        </a:tabLst>
                      </a:pPr>
                      <a:r>
                        <a:rPr lang="ru-RU" sz="1400" b="1" dirty="0">
                          <a:effectLst/>
                          <a:latin typeface="Arial" pitchFamily="34" charset="0"/>
                          <a:ea typeface="Times New Roman" panose="02020603050405020304" pitchFamily="18" charset="0"/>
                          <a:cs typeface="Arial" pitchFamily="34" charset="0"/>
                        </a:rPr>
                        <a:t>Длина заряда</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- 114 м</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431805131"/>
                  </a:ext>
                </a:extLst>
              </a:tr>
              <a:tr h="283882">
                <a:tc>
                  <a:txBody>
                    <a:bodyPr/>
                    <a:lstStyle/>
                    <a:p>
                      <a:pPr marL="288290">
                        <a:lnSpc>
                          <a:spcPct val="115000"/>
                        </a:lnSpc>
                        <a:spcAft>
                          <a:spcPts val="0"/>
                        </a:spcAft>
                        <a:tabLst>
                          <a:tab pos="1257300" algn="l"/>
                        </a:tabLst>
                      </a:pPr>
                      <a:r>
                        <a:rPr lang="ru-RU" sz="1400" b="1" dirty="0">
                          <a:effectLst/>
                          <a:latin typeface="Arial" pitchFamily="34" charset="0"/>
                          <a:ea typeface="Times New Roman" panose="02020603050405020304" pitchFamily="18" charset="0"/>
                          <a:cs typeface="Arial" pitchFamily="34" charset="0"/>
                        </a:rPr>
                        <a:t>Дальность подачи заряда</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a:effectLst/>
                          <a:latin typeface="Arial" pitchFamily="34" charset="0"/>
                          <a:ea typeface="Times New Roman" panose="02020603050405020304" pitchFamily="18" charset="0"/>
                          <a:cs typeface="Arial" pitchFamily="34" charset="0"/>
                        </a:rPr>
                        <a:t>- 440  м</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3789988883"/>
                  </a:ext>
                </a:extLst>
              </a:tr>
              <a:tr h="283882">
                <a:tc>
                  <a:txBody>
                    <a:bodyPr/>
                    <a:lstStyle/>
                    <a:p>
                      <a:pPr marL="288290">
                        <a:lnSpc>
                          <a:spcPct val="115000"/>
                        </a:lnSpc>
                        <a:spcAft>
                          <a:spcPts val="0"/>
                        </a:spcAft>
                        <a:tabLst>
                          <a:tab pos="1257300" algn="l"/>
                        </a:tabLst>
                      </a:pPr>
                      <a:r>
                        <a:rPr lang="ru-RU" sz="1400" b="1" dirty="0">
                          <a:effectLst/>
                          <a:latin typeface="Arial" pitchFamily="34" charset="0"/>
                          <a:ea typeface="Times New Roman" panose="02020603050405020304" pitchFamily="18" charset="0"/>
                          <a:cs typeface="Arial" pitchFamily="34" charset="0"/>
                        </a:rPr>
                        <a:t>Размеры проходов в МП</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a:effectLst/>
                          <a:latin typeface="Arial" pitchFamily="34" charset="0"/>
                          <a:ea typeface="Times New Roman" panose="02020603050405020304" pitchFamily="18" charset="0"/>
                          <a:cs typeface="Arial" pitchFamily="34" charset="0"/>
                        </a:rPr>
                        <a:t>- 6 / 115 м</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424560886"/>
                  </a:ext>
                </a:extLst>
              </a:tr>
              <a:tr h="567764">
                <a:tc>
                  <a:txBody>
                    <a:bodyPr/>
                    <a:lstStyle/>
                    <a:p>
                      <a:pPr marL="288290">
                        <a:lnSpc>
                          <a:spcPct val="115000"/>
                        </a:lnSpc>
                        <a:spcAft>
                          <a:spcPts val="0"/>
                        </a:spcAft>
                        <a:tabLst>
                          <a:tab pos="1257300" algn="l"/>
                        </a:tabLst>
                      </a:pPr>
                      <a:r>
                        <a:rPr lang="ru-RU" sz="1400" b="1" dirty="0">
                          <a:effectLst/>
                          <a:latin typeface="Arial" pitchFamily="34" charset="0"/>
                          <a:ea typeface="Times New Roman" panose="02020603050405020304" pitchFamily="18" charset="0"/>
                          <a:cs typeface="Arial" pitchFamily="34" charset="0"/>
                        </a:rPr>
                        <a:t>Время: - проделывания проходов</a:t>
                      </a:r>
                    </a:p>
                    <a:p>
                      <a:pPr marL="288290">
                        <a:lnSpc>
                          <a:spcPct val="115000"/>
                        </a:lnSpc>
                        <a:spcAft>
                          <a:spcPts val="0"/>
                        </a:spcAft>
                        <a:tabLst>
                          <a:tab pos="1257300" algn="l"/>
                        </a:tabLst>
                      </a:pPr>
                      <a:r>
                        <a:rPr lang="ru-RU" sz="1400" b="1" dirty="0">
                          <a:effectLst/>
                          <a:latin typeface="Arial" pitchFamily="34" charset="0"/>
                          <a:ea typeface="Times New Roman" panose="02020603050405020304" pitchFamily="18" charset="0"/>
                          <a:cs typeface="Arial" pitchFamily="34" charset="0"/>
                        </a:rPr>
                        <a:t>             - сборки и снаряжения</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- 5 мин</a:t>
                      </a:r>
                    </a:p>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- 90 мин</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2619147950"/>
                  </a:ext>
                </a:extLst>
              </a:tr>
              <a:tr h="283882">
                <a:tc>
                  <a:txBody>
                    <a:bodyPr/>
                    <a:lstStyle/>
                    <a:p>
                      <a:pPr marL="288290">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Масса</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- 1610 кг</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55176854"/>
                  </a:ext>
                </a:extLst>
              </a:tr>
              <a:tr h="283882">
                <a:tc>
                  <a:txBody>
                    <a:bodyPr/>
                    <a:lstStyle/>
                    <a:p>
                      <a:pPr marL="288290">
                        <a:lnSpc>
                          <a:spcPct val="115000"/>
                        </a:lnSpc>
                        <a:spcAft>
                          <a:spcPts val="0"/>
                        </a:spcAft>
                      </a:pPr>
                      <a:r>
                        <a:rPr lang="ru-RU" sz="1400" b="1">
                          <a:effectLst/>
                          <a:latin typeface="Arial" pitchFamily="34" charset="0"/>
                          <a:ea typeface="Times New Roman" panose="02020603050405020304" pitchFamily="18" charset="0"/>
                          <a:cs typeface="Arial" pitchFamily="34" charset="0"/>
                        </a:rPr>
                        <a:t>Расчет</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pPr>
                        <a:lnSpc>
                          <a:spcPct val="115000"/>
                        </a:lnSpc>
                        <a:spcAft>
                          <a:spcPts val="0"/>
                        </a:spcAft>
                      </a:pPr>
                      <a:r>
                        <a:rPr lang="ru-RU" sz="1400" b="1" dirty="0">
                          <a:effectLst/>
                          <a:latin typeface="Arial" pitchFamily="34" charset="0"/>
                          <a:ea typeface="Times New Roman" panose="02020603050405020304" pitchFamily="18" charset="0"/>
                          <a:cs typeface="Arial" pitchFamily="34" charset="0"/>
                        </a:rPr>
                        <a:t>- 2 чел</a:t>
                      </a:r>
                    </a:p>
                  </a:txBody>
                  <a:tcPr marL="68101" marR="681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xmlns="" val="1515372970"/>
                  </a:ext>
                </a:extLst>
              </a:tr>
            </a:tbl>
          </a:graphicData>
        </a:graphic>
      </p:graphicFrame>
      <p:sp>
        <p:nvSpPr>
          <p:cNvPr id="6" name="Прямоугольник 5"/>
          <p:cNvSpPr/>
          <p:nvPr/>
        </p:nvSpPr>
        <p:spPr>
          <a:xfrm>
            <a:off x="300251" y="1874847"/>
            <a:ext cx="11614658" cy="1631216"/>
          </a:xfrm>
          <a:prstGeom prst="rect">
            <a:avLst/>
          </a:prstGeom>
          <a:solidFill>
            <a:schemeClr val="bg1"/>
          </a:solidFill>
        </p:spPr>
        <p:txBody>
          <a:bodyPr wrap="square">
            <a:spAutoFit/>
          </a:bodyPr>
          <a:lstStyle/>
          <a:p>
            <a:pPr indent="355600" algn="just"/>
            <a:r>
              <a:rPr lang="ru-RU" sz="2000" b="1" dirty="0">
                <a:latin typeface="Arial" pitchFamily="34" charset="0"/>
                <a:cs typeface="Arial" pitchFamily="34" charset="0"/>
              </a:rPr>
              <a:t>Установка снаряжена одним комплектом удлиненного заряда разминирования УЗП-83. Заряд размещается в двух сборно-разборных кассетах на грунте и подается на минное поле по воздуху реактивными двигателями. Установка разминирования УР-83П обеспечивает пуск заряда УЗП-83 с позиции, оборудованной в окопе или на поверхности грунта. </a:t>
            </a:r>
          </a:p>
        </p:txBody>
      </p:sp>
      <p:graphicFrame>
        <p:nvGraphicFramePr>
          <p:cNvPr id="8" name="Объект 7"/>
          <p:cNvGraphicFramePr>
            <a:graphicFrameLocks noChangeAspect="1"/>
          </p:cNvGraphicFramePr>
          <p:nvPr>
            <p:extLst>
              <p:ext uri="{D42A27DB-BD31-4B8C-83A1-F6EECF244321}">
                <p14:modId xmlns:p14="http://schemas.microsoft.com/office/powerpoint/2010/main" val="3134215755"/>
              </p:ext>
            </p:extLst>
          </p:nvPr>
        </p:nvGraphicFramePr>
        <p:xfrm>
          <a:off x="11293475" y="103537"/>
          <a:ext cx="773113" cy="536575"/>
        </p:xfrm>
        <a:graphic>
          <a:graphicData uri="http://schemas.openxmlformats.org/presentationml/2006/ole">
            <mc:AlternateContent xmlns:mc="http://schemas.openxmlformats.org/markup-compatibility/2006">
              <mc:Choice xmlns:v="urn:schemas-microsoft-com:vml" Requires="v">
                <p:oleObj spid="_x0000_s55322"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3475" y="103537"/>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73584" y="204344"/>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57</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4797315" y="166141"/>
            <a:ext cx="3140475"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Установка УР - 83П </a:t>
            </a:r>
            <a:endParaRPr lang="ru-RU" sz="24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75920341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0"/>
            <a:ext cx="12192000" cy="685800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pic>
        <p:nvPicPr>
          <p:cNvPr id="3" name="Pic 100"/>
          <p:cNvPicPr/>
          <p:nvPr/>
        </p:nvPicPr>
        <p:blipFill>
          <a:blip r:embed="rId3" cstate="print"/>
          <a:stretch>
            <a:fillRect/>
          </a:stretch>
        </p:blipFill>
        <p:spPr>
          <a:xfrm>
            <a:off x="6726436" y="1814018"/>
            <a:ext cx="4946451" cy="4416489"/>
          </a:xfrm>
          <a:prstGeom prst="rect">
            <a:avLst/>
          </a:prstGeom>
          <a:ln w="38100">
            <a:solidFill>
              <a:schemeClr val="tx1"/>
            </a:solidFill>
          </a:ln>
        </p:spPr>
      </p:pic>
      <p:sp>
        <p:nvSpPr>
          <p:cNvPr id="4" name="Прямоугольник 3"/>
          <p:cNvSpPr/>
          <p:nvPr/>
        </p:nvSpPr>
        <p:spPr>
          <a:xfrm>
            <a:off x="1724607" y="528198"/>
            <a:ext cx="9581701" cy="461665"/>
          </a:xfrm>
          <a:prstGeom prst="rect">
            <a:avLst/>
          </a:prstGeom>
          <a:solidFill>
            <a:schemeClr val="bg1"/>
          </a:solidFill>
        </p:spPr>
        <p:txBody>
          <a:bodyPr wrap="squar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Заряд разминирования ЗРП, подготовленный к пуску</a:t>
            </a:r>
          </a:p>
        </p:txBody>
      </p:sp>
      <p:graphicFrame>
        <p:nvGraphicFramePr>
          <p:cNvPr id="6" name="Объект 5"/>
          <p:cNvGraphicFramePr>
            <a:graphicFrameLocks noChangeAspect="1"/>
          </p:cNvGraphicFramePr>
          <p:nvPr>
            <p:extLst>
              <p:ext uri="{D42A27DB-BD31-4B8C-83A1-F6EECF244321}">
                <p14:modId xmlns:p14="http://schemas.microsoft.com/office/powerpoint/2010/main" val="56837660"/>
              </p:ext>
            </p:extLst>
          </p:nvPr>
        </p:nvGraphicFramePr>
        <p:xfrm>
          <a:off x="11303000" y="64368"/>
          <a:ext cx="773113" cy="536575"/>
        </p:xfrm>
        <a:graphic>
          <a:graphicData uri="http://schemas.openxmlformats.org/presentationml/2006/ole">
            <mc:AlternateContent xmlns:mc="http://schemas.openxmlformats.org/markup-compatibility/2006">
              <mc:Choice xmlns:v="urn:schemas-microsoft-com:vml" Requires="v">
                <p:oleObj spid="_x0000_s56347"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03000" y="64368"/>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5222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58</a:t>
            </a:fld>
            <a:endParaRPr lang="ru-RU" sz="3200" b="1" dirty="0">
              <a:solidFill>
                <a:srgbClr val="FFFA1B"/>
              </a:solidFill>
              <a:effectLst>
                <a:outerShdw blurRad="38100" dist="38100" dir="2700000" algn="tl">
                  <a:srgbClr val="C0C0C0"/>
                </a:outerShdw>
              </a:effectLst>
              <a:latin typeface="Calibri" pitchFamily="34" charset="0"/>
            </a:endParaRPr>
          </a:p>
        </p:txBody>
      </p:sp>
      <p:pic>
        <p:nvPicPr>
          <p:cNvPr id="8" name="Picture 6" descr="http://21region.org/uploads/posts/2011-03/1300340407_25.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98" y="1814018"/>
            <a:ext cx="5009723" cy="4416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026115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Объект 3"/>
          <p:cNvGraphicFramePr>
            <a:graphicFrameLocks noGrp="1"/>
          </p:cNvGraphicFramePr>
          <p:nvPr>
            <p:ph idx="1"/>
            <p:extLst>
              <p:ext uri="{D42A27DB-BD31-4B8C-83A1-F6EECF244321}">
                <p14:modId xmlns:p14="http://schemas.microsoft.com/office/powerpoint/2010/main" val="435658961"/>
              </p:ext>
            </p:extLst>
          </p:nvPr>
        </p:nvGraphicFramePr>
        <p:xfrm>
          <a:off x="2238233" y="755174"/>
          <a:ext cx="7779223" cy="5950428"/>
        </p:xfrm>
        <a:graphic>
          <a:graphicData uri="http://schemas.openxmlformats.org/drawingml/2006/table">
            <a:tbl>
              <a:tblPr>
                <a:tableStyleId>{5C22544A-7EE6-4342-B048-85BDC9FD1C3A}</a:tableStyleId>
              </a:tblPr>
              <a:tblGrid>
                <a:gridCol w="4561432">
                  <a:extLst>
                    <a:ext uri="{9D8B030D-6E8A-4147-A177-3AD203B41FA5}">
                      <a16:colId xmlns:a16="http://schemas.microsoft.com/office/drawing/2014/main" xmlns="" val="1492265949"/>
                    </a:ext>
                  </a:extLst>
                </a:gridCol>
                <a:gridCol w="3217791">
                  <a:extLst>
                    <a:ext uri="{9D8B030D-6E8A-4147-A177-3AD203B41FA5}">
                      <a16:colId xmlns:a16="http://schemas.microsoft.com/office/drawing/2014/main" xmlns="" val="2615535349"/>
                    </a:ext>
                  </a:extLst>
                </a:gridCol>
              </a:tblGrid>
              <a:tr h="270474">
                <a:tc>
                  <a:txBody>
                    <a:bodyPr/>
                    <a:lstStyle/>
                    <a:p>
                      <a:pPr algn="ctr">
                        <a:spcAft>
                          <a:spcPts val="0"/>
                        </a:spcAft>
                      </a:pPr>
                      <a:r>
                        <a:rPr lang="ru-RU" sz="1400" b="1" dirty="0">
                          <a:effectLst/>
                          <a:latin typeface="Arial" pitchFamily="34" charset="0"/>
                          <a:cs typeface="Arial" pitchFamily="34" charset="0"/>
                        </a:rPr>
                        <a:t>Наименование</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a:effectLst/>
                          <a:latin typeface="Arial" pitchFamily="34" charset="0"/>
                          <a:cs typeface="Arial" pitchFamily="34" charset="0"/>
                        </a:rPr>
                        <a:t>ЗРП-2</a:t>
                      </a:r>
                      <a:endParaRPr lang="ru-RU" sz="1400" b="1">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975800756"/>
                  </a:ext>
                </a:extLst>
              </a:tr>
              <a:tr h="540948">
                <a:tc>
                  <a:txBody>
                    <a:bodyPr/>
                    <a:lstStyle/>
                    <a:p>
                      <a:pPr algn="l">
                        <a:spcAft>
                          <a:spcPts val="0"/>
                        </a:spcAft>
                      </a:pPr>
                      <a:r>
                        <a:rPr lang="ru-RU" sz="1400" b="1" dirty="0">
                          <a:effectLst/>
                          <a:latin typeface="Arial" pitchFamily="34" charset="0"/>
                          <a:cs typeface="Arial" pitchFamily="34" charset="0"/>
                        </a:rPr>
                        <a:t>1. Тип заряда</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a:effectLst/>
                          <a:latin typeface="Arial" pitchFamily="34" charset="0"/>
                          <a:cs typeface="Arial" pitchFamily="34" charset="0"/>
                        </a:rPr>
                        <a:t>Удлиненный однониточный, из детонир. кабеля ДКР-150А</a:t>
                      </a:r>
                      <a:endParaRPr lang="ru-RU" sz="1400" b="1">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4156229604"/>
                  </a:ext>
                </a:extLst>
              </a:tr>
              <a:tr h="540948">
                <a:tc>
                  <a:txBody>
                    <a:bodyPr/>
                    <a:lstStyle/>
                    <a:p>
                      <a:pPr marL="342900" lvl="0" indent="-342900" algn="l">
                        <a:spcAft>
                          <a:spcPts val="0"/>
                        </a:spcAft>
                        <a:buSzPts val="1400"/>
                        <a:buFont typeface="Times New Roman" panose="02020603050405020304" pitchFamily="18" charset="0"/>
                        <a:buAutoNum type="arabicPeriod" startAt="2"/>
                      </a:pPr>
                      <a:r>
                        <a:rPr lang="ru-RU" sz="1400" b="1" u="none" strike="noStrike" dirty="0">
                          <a:effectLst/>
                          <a:latin typeface="Arial" pitchFamily="34" charset="0"/>
                          <a:cs typeface="Arial" pitchFamily="34" charset="0"/>
                        </a:rPr>
                        <a:t>Общая масса комплекта:  в упаковке, кг </a:t>
                      </a:r>
                    </a:p>
                    <a:p>
                      <a:pPr algn="l">
                        <a:spcAft>
                          <a:spcPts val="0"/>
                        </a:spcAft>
                      </a:pPr>
                      <a:r>
                        <a:rPr lang="ru-RU" sz="1400" b="1" dirty="0">
                          <a:effectLst/>
                          <a:latin typeface="Arial" pitchFamily="34" charset="0"/>
                          <a:cs typeface="Arial" pitchFamily="34" charset="0"/>
                        </a:rPr>
                        <a:t>                               в ранце для переноски, кг</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a:effectLst/>
                          <a:latin typeface="Arial" pitchFamily="34" charset="0"/>
                          <a:cs typeface="Arial" pitchFamily="34" charset="0"/>
                        </a:rPr>
                        <a:t>50</a:t>
                      </a:r>
                    </a:p>
                    <a:p>
                      <a:pPr algn="ctr">
                        <a:spcAft>
                          <a:spcPts val="0"/>
                        </a:spcAft>
                      </a:pPr>
                      <a:r>
                        <a:rPr lang="ru-RU" sz="1400" b="1">
                          <a:effectLst/>
                          <a:latin typeface="Arial" pitchFamily="34" charset="0"/>
                          <a:cs typeface="Arial" pitchFamily="34" charset="0"/>
                        </a:rPr>
                        <a:t>34</a:t>
                      </a:r>
                      <a:endParaRPr lang="ru-RU" sz="1400" b="1">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37906466"/>
                  </a:ext>
                </a:extLst>
              </a:tr>
              <a:tr h="540948">
                <a:tc>
                  <a:txBody>
                    <a:bodyPr/>
                    <a:lstStyle/>
                    <a:p>
                      <a:pPr algn="l">
                        <a:spcAft>
                          <a:spcPts val="0"/>
                        </a:spcAft>
                      </a:pPr>
                      <a:r>
                        <a:rPr lang="ru-RU" sz="1400" b="1" dirty="0">
                          <a:effectLst/>
                          <a:latin typeface="Arial" pitchFamily="34" charset="0"/>
                          <a:cs typeface="Arial" pitchFamily="34" charset="0"/>
                        </a:rPr>
                        <a:t>3. Масса ВВ (А-1Х-1) на 1 м </a:t>
                      </a:r>
                      <a:r>
                        <a:rPr lang="ru-RU" sz="1400" b="1" dirty="0" err="1">
                          <a:effectLst/>
                          <a:latin typeface="Arial" pitchFamily="34" charset="0"/>
                          <a:cs typeface="Arial" pitchFamily="34" charset="0"/>
                        </a:rPr>
                        <a:t>детонир</a:t>
                      </a:r>
                      <a:r>
                        <a:rPr lang="ru-RU" sz="1400" b="1" dirty="0">
                          <a:effectLst/>
                          <a:latin typeface="Arial" pitchFamily="34" charset="0"/>
                          <a:cs typeface="Arial" pitchFamily="34" charset="0"/>
                        </a:rPr>
                        <a:t>. кабеля, кг</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0,15</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3503745"/>
                  </a:ext>
                </a:extLst>
              </a:tr>
              <a:tr h="270474">
                <a:tc>
                  <a:txBody>
                    <a:bodyPr/>
                    <a:lstStyle/>
                    <a:p>
                      <a:pPr algn="l">
                        <a:spcAft>
                          <a:spcPts val="0"/>
                        </a:spcAft>
                      </a:pPr>
                      <a:r>
                        <a:rPr lang="ru-RU" sz="1400" b="1" dirty="0">
                          <a:effectLst/>
                          <a:latin typeface="Arial" pitchFamily="34" charset="0"/>
                          <a:cs typeface="Arial" pitchFamily="34" charset="0"/>
                        </a:rPr>
                        <a:t>4. Длина заряда, м</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a:effectLst/>
                          <a:latin typeface="Arial" pitchFamily="34" charset="0"/>
                          <a:cs typeface="Arial" pitchFamily="34" charset="0"/>
                        </a:rPr>
                        <a:t>60 м</a:t>
                      </a:r>
                      <a:endParaRPr lang="ru-RU" sz="1400" b="1">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865500226"/>
                  </a:ext>
                </a:extLst>
              </a:tr>
              <a:tr h="270474">
                <a:tc>
                  <a:txBody>
                    <a:bodyPr/>
                    <a:lstStyle/>
                    <a:p>
                      <a:pPr algn="l">
                        <a:spcAft>
                          <a:spcPts val="0"/>
                        </a:spcAft>
                      </a:pPr>
                      <a:r>
                        <a:rPr lang="ru-RU" sz="1400" b="1" dirty="0">
                          <a:effectLst/>
                          <a:latin typeface="Arial" pitchFamily="34" charset="0"/>
                          <a:cs typeface="Arial" pitchFamily="34" charset="0"/>
                        </a:rPr>
                        <a:t>5. Способ подачи заряда на МП</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a:effectLst/>
                          <a:latin typeface="Arial" pitchFamily="34" charset="0"/>
                          <a:cs typeface="Arial" pitchFamily="34" charset="0"/>
                        </a:rPr>
                        <a:t>По воздуху реакт. двигателем</a:t>
                      </a:r>
                      <a:endParaRPr lang="ru-RU" sz="1400" b="1">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929860600"/>
                  </a:ext>
                </a:extLst>
              </a:tr>
              <a:tr h="270474">
                <a:tc>
                  <a:txBody>
                    <a:bodyPr/>
                    <a:lstStyle/>
                    <a:p>
                      <a:pPr algn="l">
                        <a:spcAft>
                          <a:spcPts val="0"/>
                        </a:spcAft>
                      </a:pPr>
                      <a:r>
                        <a:rPr lang="ru-RU" sz="1400" b="1" dirty="0">
                          <a:effectLst/>
                          <a:latin typeface="Arial" pitchFamily="34" charset="0"/>
                          <a:cs typeface="Arial" pitchFamily="34" charset="0"/>
                        </a:rPr>
                        <a:t>6. Дальность подачи, м</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140...160</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656180978"/>
                  </a:ext>
                </a:extLst>
              </a:tr>
              <a:tr h="540948">
                <a:tc>
                  <a:txBody>
                    <a:bodyPr/>
                    <a:lstStyle/>
                    <a:p>
                      <a:pPr algn="l">
                        <a:spcAft>
                          <a:spcPts val="0"/>
                        </a:spcAft>
                      </a:pPr>
                      <a:r>
                        <a:rPr lang="ru-RU" sz="1400" b="1" dirty="0">
                          <a:effectLst/>
                          <a:latin typeface="Arial" pitchFamily="34" charset="0"/>
                          <a:cs typeface="Arial" pitchFamily="34" charset="0"/>
                        </a:rPr>
                        <a:t>7. Отклонение заряда от директрисы стрельбы на задней границе МП, м</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до 25</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019504916"/>
                  </a:ext>
                </a:extLst>
              </a:tr>
              <a:tr h="540948">
                <a:tc>
                  <a:txBody>
                    <a:bodyPr/>
                    <a:lstStyle/>
                    <a:p>
                      <a:pPr algn="l">
                        <a:spcAft>
                          <a:spcPts val="0"/>
                        </a:spcAft>
                      </a:pPr>
                      <a:r>
                        <a:rPr lang="ru-RU" sz="1400" b="1" dirty="0">
                          <a:effectLst/>
                          <a:latin typeface="Arial" pitchFamily="34" charset="0"/>
                          <a:cs typeface="Arial" pitchFamily="34" charset="0"/>
                        </a:rPr>
                        <a:t>8. Способ запуска реактивного двигателя</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Пиротехнический, электрический</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361546947"/>
                  </a:ext>
                </a:extLst>
              </a:tr>
              <a:tr h="540948">
                <a:tc>
                  <a:txBody>
                    <a:bodyPr/>
                    <a:lstStyle/>
                    <a:p>
                      <a:pPr algn="l">
                        <a:spcAft>
                          <a:spcPts val="0"/>
                        </a:spcAft>
                      </a:pPr>
                      <a:r>
                        <a:rPr lang="ru-RU" sz="1400" b="1" dirty="0">
                          <a:effectLst/>
                          <a:latin typeface="Arial" pitchFamily="34" charset="0"/>
                          <a:cs typeface="Arial" pitchFamily="34" charset="0"/>
                        </a:rPr>
                        <a:t>9. Минимальные размеры прохода в МП из мин типа ПДМ-6М, ПМН; ширина/длина</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0,4/54</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3816766057"/>
                  </a:ext>
                </a:extLst>
              </a:tr>
              <a:tr h="811422">
                <a:tc>
                  <a:txBody>
                    <a:bodyPr/>
                    <a:lstStyle/>
                    <a:p>
                      <a:pPr algn="l">
                        <a:spcAft>
                          <a:spcPts val="0"/>
                        </a:spcAft>
                      </a:pPr>
                      <a:r>
                        <a:rPr lang="ru-RU" sz="1400" b="1" dirty="0">
                          <a:effectLst/>
                          <a:latin typeface="Arial" pitchFamily="34" charset="0"/>
                          <a:cs typeface="Arial" pitchFamily="34" charset="0"/>
                        </a:rPr>
                        <a:t>10. Максимальные уклоны местности, допустимые при подаче заряда: продольный/поперечный</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 </a:t>
                      </a:r>
                    </a:p>
                    <a:p>
                      <a:pPr algn="ctr">
                        <a:spcAft>
                          <a:spcPts val="0"/>
                        </a:spcAft>
                      </a:pPr>
                      <a:r>
                        <a:rPr lang="ru-RU" sz="1400" b="1" dirty="0">
                          <a:effectLst/>
                          <a:latin typeface="Arial" pitchFamily="34" charset="0"/>
                          <a:cs typeface="Arial" pitchFamily="34" charset="0"/>
                        </a:rPr>
                        <a:t>+ 15</a:t>
                      </a:r>
                      <a:r>
                        <a:rPr lang="ru-RU" sz="1400" b="1" baseline="30000" dirty="0">
                          <a:effectLst/>
                          <a:latin typeface="Arial" pitchFamily="34" charset="0"/>
                          <a:cs typeface="Arial" pitchFamily="34" charset="0"/>
                        </a:rPr>
                        <a:t>о</a:t>
                      </a:r>
                      <a:endParaRPr lang="ru-RU" sz="1400" b="1" dirty="0">
                        <a:effectLst/>
                        <a:latin typeface="Arial" pitchFamily="34" charset="0"/>
                        <a:cs typeface="Arial" pitchFamily="34" charset="0"/>
                      </a:endParaRPr>
                    </a:p>
                    <a:p>
                      <a:pPr algn="ctr">
                        <a:spcAft>
                          <a:spcPts val="0"/>
                        </a:spcAft>
                      </a:pPr>
                      <a:r>
                        <a:rPr lang="ru-RU" sz="1400" b="1" dirty="0">
                          <a:effectLst/>
                          <a:latin typeface="Arial" pitchFamily="34" charset="0"/>
                          <a:cs typeface="Arial" pitchFamily="34" charset="0"/>
                        </a:rPr>
                        <a:t> </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072317929"/>
                  </a:ext>
                </a:extLst>
              </a:tr>
              <a:tr h="270474">
                <a:tc>
                  <a:txBody>
                    <a:bodyPr/>
                    <a:lstStyle/>
                    <a:p>
                      <a:pPr algn="l">
                        <a:spcAft>
                          <a:spcPts val="0"/>
                        </a:spcAft>
                      </a:pPr>
                      <a:r>
                        <a:rPr lang="ru-RU" sz="1400" b="1" dirty="0">
                          <a:effectLst/>
                          <a:latin typeface="Arial" pitchFamily="34" charset="0"/>
                          <a:cs typeface="Arial" pitchFamily="34" charset="0"/>
                        </a:rPr>
                        <a:t>Расчет</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1...2 чел.</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2917839116"/>
                  </a:ext>
                </a:extLst>
              </a:tr>
              <a:tr h="270474">
                <a:tc>
                  <a:txBody>
                    <a:bodyPr/>
                    <a:lstStyle/>
                    <a:p>
                      <a:pPr algn="l">
                        <a:spcAft>
                          <a:spcPts val="0"/>
                        </a:spcAft>
                      </a:pPr>
                      <a:r>
                        <a:rPr lang="ru-RU" sz="1400" b="1" dirty="0">
                          <a:effectLst/>
                          <a:latin typeface="Arial" pitchFamily="34" charset="0"/>
                          <a:cs typeface="Arial" pitchFamily="34" charset="0"/>
                        </a:rPr>
                        <a:t>Время подготовки заряда к пуску</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5 мин.</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518621807"/>
                  </a:ext>
                </a:extLst>
              </a:tr>
              <a:tr h="270474">
                <a:tc>
                  <a:txBody>
                    <a:bodyPr/>
                    <a:lstStyle/>
                    <a:p>
                      <a:pPr algn="l">
                        <a:spcAft>
                          <a:spcPts val="0"/>
                        </a:spcAft>
                      </a:pPr>
                      <a:r>
                        <a:rPr lang="ru-RU" sz="1400" b="1" dirty="0">
                          <a:effectLst/>
                          <a:latin typeface="Arial" pitchFamily="34" charset="0"/>
                          <a:cs typeface="Arial" pitchFamily="34" charset="0"/>
                        </a:rPr>
                        <a:t>Т</a:t>
                      </a:r>
                      <a:r>
                        <a:rPr lang="ru-RU" sz="1400" b="1" baseline="30000" dirty="0">
                          <a:effectLst/>
                          <a:latin typeface="Arial" pitchFamily="34" charset="0"/>
                          <a:cs typeface="Arial" pitchFamily="34" charset="0"/>
                        </a:rPr>
                        <a:t>о</a:t>
                      </a:r>
                      <a:r>
                        <a:rPr lang="ru-RU" sz="1400" b="1" dirty="0">
                          <a:effectLst/>
                          <a:latin typeface="Arial" pitchFamily="34" charset="0"/>
                          <a:cs typeface="Arial" pitchFamily="34" charset="0"/>
                        </a:rPr>
                        <a:t> диапазон применения</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spcAft>
                          <a:spcPts val="0"/>
                        </a:spcAft>
                      </a:pPr>
                      <a:r>
                        <a:rPr lang="ru-RU" sz="1400" b="1" dirty="0">
                          <a:effectLst/>
                          <a:latin typeface="Arial" pitchFamily="34" charset="0"/>
                          <a:cs typeface="Arial" pitchFamily="34" charset="0"/>
                        </a:rPr>
                        <a:t>от -40</a:t>
                      </a:r>
                      <a:r>
                        <a:rPr lang="ru-RU" sz="1400" b="1" baseline="30000" dirty="0">
                          <a:effectLst/>
                          <a:latin typeface="Arial" pitchFamily="34" charset="0"/>
                          <a:cs typeface="Arial" pitchFamily="34" charset="0"/>
                        </a:rPr>
                        <a:t>о</a:t>
                      </a:r>
                      <a:r>
                        <a:rPr lang="ru-RU" sz="1400" b="1" dirty="0">
                          <a:effectLst/>
                          <a:latin typeface="Arial" pitchFamily="34" charset="0"/>
                          <a:cs typeface="Arial" pitchFamily="34" charset="0"/>
                        </a:rPr>
                        <a:t>С до +50</a:t>
                      </a:r>
                      <a:r>
                        <a:rPr lang="ru-RU" sz="1400" b="1" baseline="30000" dirty="0">
                          <a:effectLst/>
                          <a:latin typeface="Arial" pitchFamily="34" charset="0"/>
                          <a:cs typeface="Arial" pitchFamily="34" charset="0"/>
                        </a:rPr>
                        <a:t>о</a:t>
                      </a:r>
                      <a:r>
                        <a:rPr lang="ru-RU" sz="1400" b="1" dirty="0">
                          <a:effectLst/>
                          <a:latin typeface="Arial" pitchFamily="34" charset="0"/>
                          <a:cs typeface="Arial" pitchFamily="34" charset="0"/>
                        </a:rPr>
                        <a:t>С</a:t>
                      </a:r>
                      <a:endParaRPr lang="ru-RU" sz="1400" b="1" dirty="0">
                        <a:effectLst/>
                        <a:latin typeface="Arial" pitchFamily="34" charset="0"/>
                        <a:ea typeface="Times New Roman" panose="02020603050405020304" pitchFamily="18" charset="0"/>
                        <a:cs typeface="Arial" pitchFamily="34" charset="0"/>
                      </a:endParaRPr>
                    </a:p>
                  </a:txBody>
                  <a:tcPr marL="63575" marR="6357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55752271"/>
                  </a:ext>
                </a:extLst>
              </a:tr>
            </a:tbl>
          </a:graphicData>
        </a:graphic>
      </p:graphicFrame>
      <p:sp>
        <p:nvSpPr>
          <p:cNvPr id="5" name="Прямоугольник 4"/>
          <p:cNvSpPr/>
          <p:nvPr/>
        </p:nvSpPr>
        <p:spPr>
          <a:xfrm>
            <a:off x="3289187" y="0"/>
            <a:ext cx="4726936" cy="577850"/>
          </a:xfrm>
          <a:prstGeom prst="rect">
            <a:avLst/>
          </a:prstGeom>
        </p:spPr>
        <p:txBody>
          <a:bodyPr wrap="none">
            <a:spAutoFit/>
          </a:bodyPr>
          <a:lstStyle/>
          <a:p>
            <a:pPr indent="450215" algn="ctr">
              <a:lnSpc>
                <a:spcPct val="150000"/>
              </a:lnSpc>
              <a:spcAft>
                <a:spcPts val="0"/>
              </a:spcAft>
            </a:pPr>
            <a:r>
              <a:rPr lang="ru-RU" sz="2400" b="1" dirty="0">
                <a:solidFill>
                  <a:srgbClr val="FF0000"/>
                </a:solidFill>
                <a:effectLst>
                  <a:outerShdw blurRad="38100" dist="38100" dir="2700000" algn="tl">
                    <a:srgbClr val="000000">
                      <a:alpha val="43137"/>
                    </a:srgbClr>
                  </a:outerShdw>
                </a:effectLst>
                <a:latin typeface="Arial" pitchFamily="34" charset="0"/>
                <a:ea typeface="Times New Roman" panose="02020603050405020304" pitchFamily="18" charset="0"/>
                <a:cs typeface="Arial" pitchFamily="34" charset="0"/>
              </a:rPr>
              <a:t>Основные характеристики</a:t>
            </a:r>
          </a:p>
        </p:txBody>
      </p:sp>
    </p:spTree>
    <p:extLst>
      <p:ext uri="{BB962C8B-B14F-4D97-AF65-F5344CB8AC3E}">
        <p14:creationId xmlns:p14="http://schemas.microsoft.com/office/powerpoint/2010/main" val="11483650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ая соединительная линия 3"/>
          <p:cNvSpPr/>
          <p:nvPr/>
        </p:nvSpPr>
        <p:spPr>
          <a:xfrm>
            <a:off x="5768954" y="2603876"/>
            <a:ext cx="654092" cy="627722"/>
          </a:xfrm>
          <a:custGeom>
            <a:avLst/>
            <a:gdLst/>
            <a:ahLst/>
            <a:cxnLst/>
            <a:rect l="0" t="0" r="0" b="0"/>
            <a:pathLst>
              <a:path>
                <a:moveTo>
                  <a:pt x="654092" y="0"/>
                </a:moveTo>
                <a:lnTo>
                  <a:pt x="654092" y="239060"/>
                </a:lnTo>
                <a:lnTo>
                  <a:pt x="0" y="239060"/>
                </a:lnTo>
                <a:lnTo>
                  <a:pt x="0" y="494791"/>
                </a:lnTo>
              </a:path>
            </a:pathLst>
          </a:custGeom>
          <a:noFill/>
          <a:ln w="12700">
            <a:solidFill>
              <a:srgbClr val="C00000"/>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
        <p:nvSpPr>
          <p:cNvPr id="17" name="Прямая соединительная линия 3"/>
          <p:cNvSpPr/>
          <p:nvPr/>
        </p:nvSpPr>
        <p:spPr>
          <a:xfrm>
            <a:off x="6693662" y="2603876"/>
            <a:ext cx="3645700" cy="519946"/>
          </a:xfrm>
          <a:custGeom>
            <a:avLst/>
            <a:gdLst/>
            <a:ahLst/>
            <a:cxnLst/>
            <a:rect l="0" t="0" r="0" b="0"/>
            <a:pathLst>
              <a:path>
                <a:moveTo>
                  <a:pt x="0" y="0"/>
                </a:moveTo>
                <a:lnTo>
                  <a:pt x="0" y="264214"/>
                </a:lnTo>
                <a:lnTo>
                  <a:pt x="3645700" y="264214"/>
                </a:lnTo>
                <a:lnTo>
                  <a:pt x="3645700" y="519946"/>
                </a:lnTo>
              </a:path>
            </a:pathLst>
          </a:custGeom>
          <a:noFill/>
          <a:ln w="12700"/>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grpSp>
        <p:nvGrpSpPr>
          <p:cNvPr id="3" name="Группа 2"/>
          <p:cNvGrpSpPr/>
          <p:nvPr/>
        </p:nvGrpSpPr>
        <p:grpSpPr>
          <a:xfrm>
            <a:off x="3448673" y="1020410"/>
            <a:ext cx="5294655" cy="1752932"/>
            <a:chOff x="4074081" y="1489471"/>
            <a:chExt cx="5294655" cy="1752932"/>
          </a:xfrm>
        </p:grpSpPr>
        <p:sp>
          <p:nvSpPr>
            <p:cNvPr id="5" name="Скругленный прямоугольник 4"/>
            <p:cNvSpPr/>
            <p:nvPr/>
          </p:nvSpPr>
          <p:spPr>
            <a:xfrm>
              <a:off x="4074081" y="1489471"/>
              <a:ext cx="5294655" cy="1752932"/>
            </a:xfrm>
            <a:prstGeom prst="roundRect">
              <a:avLst>
                <a:gd name="adj" fmla="val 10000"/>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sp>
        <p:sp>
          <p:nvSpPr>
            <p:cNvPr id="6" name="Скругленный прямоугольник 4"/>
            <p:cNvSpPr/>
            <p:nvPr/>
          </p:nvSpPr>
          <p:spPr>
            <a:xfrm>
              <a:off x="4125423" y="1540813"/>
              <a:ext cx="5191971" cy="16502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ru-RU" sz="2400" b="1" kern="1200" dirty="0" smtClean="0">
                  <a:latin typeface="Arial" pitchFamily="34" charset="0"/>
                  <a:cs typeface="Arial" pitchFamily="34" charset="0"/>
                </a:rPr>
                <a:t>Минно-взрывные заграждения</a:t>
              </a:r>
              <a:endParaRPr lang="ru-RU" sz="2400" b="1" kern="1200" dirty="0">
                <a:latin typeface="Arial" pitchFamily="34" charset="0"/>
                <a:cs typeface="Arial" pitchFamily="34" charset="0"/>
              </a:endParaRPr>
            </a:p>
          </p:txBody>
        </p:sp>
      </p:grpSp>
      <p:grpSp>
        <p:nvGrpSpPr>
          <p:cNvPr id="7" name="Группа 6"/>
          <p:cNvGrpSpPr/>
          <p:nvPr/>
        </p:nvGrpSpPr>
        <p:grpSpPr>
          <a:xfrm>
            <a:off x="341474" y="3231598"/>
            <a:ext cx="3654380" cy="1752932"/>
            <a:chOff x="136906" y="3662608"/>
            <a:chExt cx="3654380" cy="1752932"/>
          </a:xfrm>
        </p:grpSpPr>
        <p:sp>
          <p:nvSpPr>
            <p:cNvPr id="8" name="Скругленный прямоугольник 7"/>
            <p:cNvSpPr/>
            <p:nvPr/>
          </p:nvSpPr>
          <p:spPr>
            <a:xfrm>
              <a:off x="136906" y="3662608"/>
              <a:ext cx="3654380" cy="1752932"/>
            </a:xfrm>
            <a:prstGeom prst="roundRect">
              <a:avLst>
                <a:gd name="adj" fmla="val 10000"/>
              </a:avLst>
            </a:prstGeom>
            <a:gradFill flip="none" rotWithShape="1">
              <a:gsLst>
                <a:gs pos="0">
                  <a:schemeClr val="accent3">
                    <a:lumMod val="67000"/>
                  </a:schemeClr>
                </a:gs>
                <a:gs pos="48000">
                  <a:schemeClr val="accent3">
                    <a:lumMod val="97000"/>
                    <a:lumOff val="3000"/>
                  </a:schemeClr>
                </a:gs>
                <a:gs pos="100000">
                  <a:schemeClr val="accent3">
                    <a:lumMod val="60000"/>
                    <a:lumOff val="40000"/>
                  </a:schemeClr>
                </a:gs>
              </a:gsLst>
              <a:lin ang="16200000" scaled="1"/>
              <a:tileRect/>
            </a:gradFill>
            <a:ln w="28575">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sp>
        <p:sp>
          <p:nvSpPr>
            <p:cNvPr id="9" name="Скругленный прямоугольник 4"/>
            <p:cNvSpPr/>
            <p:nvPr/>
          </p:nvSpPr>
          <p:spPr>
            <a:xfrm>
              <a:off x="188248" y="3713950"/>
              <a:ext cx="3551696" cy="16502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противотанковые</a:t>
              </a:r>
              <a:endParaRPr lang="ru-RU" sz="2000" b="1" kern="1200" dirty="0">
                <a:latin typeface="Arial" pitchFamily="34" charset="0"/>
                <a:cs typeface="Arial" pitchFamily="34" charset="0"/>
              </a:endParaRPr>
            </a:p>
          </p:txBody>
        </p:sp>
      </p:grpSp>
      <p:grpSp>
        <p:nvGrpSpPr>
          <p:cNvPr id="10" name="Группа 9"/>
          <p:cNvGrpSpPr/>
          <p:nvPr/>
        </p:nvGrpSpPr>
        <p:grpSpPr>
          <a:xfrm>
            <a:off x="4217468" y="3180256"/>
            <a:ext cx="3654380" cy="1752932"/>
            <a:chOff x="4463894" y="3737195"/>
            <a:chExt cx="3206844" cy="1752932"/>
          </a:xfrm>
        </p:grpSpPr>
        <p:sp>
          <p:nvSpPr>
            <p:cNvPr id="11" name="Скругленный прямоугольник 10"/>
            <p:cNvSpPr/>
            <p:nvPr/>
          </p:nvSpPr>
          <p:spPr>
            <a:xfrm>
              <a:off x="4463894" y="3737195"/>
              <a:ext cx="3206844" cy="1752932"/>
            </a:xfrm>
            <a:prstGeom prst="roundRect">
              <a:avLst>
                <a:gd name="adj" fmla="val 10000"/>
              </a:avLst>
            </a:prstGeom>
            <a:gradFill flip="none" rotWithShape="1">
              <a:gsLst>
                <a:gs pos="0">
                  <a:schemeClr val="accent4">
                    <a:lumMod val="67000"/>
                  </a:schemeClr>
                </a:gs>
                <a:gs pos="48000">
                  <a:schemeClr val="accent4">
                    <a:lumMod val="97000"/>
                    <a:lumOff val="3000"/>
                  </a:schemeClr>
                </a:gs>
                <a:gs pos="100000">
                  <a:schemeClr val="accent4">
                    <a:lumMod val="60000"/>
                    <a:lumOff val="40000"/>
                  </a:schemeClr>
                </a:gs>
              </a:gsLst>
              <a:lin ang="16200000" scaled="1"/>
              <a:tileRect/>
            </a:gradFill>
            <a:ln w="28575">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sp>
        <p:sp>
          <p:nvSpPr>
            <p:cNvPr id="12" name="Скругленный прямоугольник 4"/>
            <p:cNvSpPr/>
            <p:nvPr/>
          </p:nvSpPr>
          <p:spPr>
            <a:xfrm>
              <a:off x="4515236" y="3788537"/>
              <a:ext cx="3104160" cy="16502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противопехотные</a:t>
              </a:r>
              <a:endParaRPr lang="ru-RU" sz="2000" b="1" kern="1200" dirty="0">
                <a:latin typeface="Arial" pitchFamily="34" charset="0"/>
                <a:cs typeface="Arial" pitchFamily="34" charset="0"/>
              </a:endParaRPr>
            </a:p>
          </p:txBody>
        </p:sp>
      </p:grpSp>
      <p:grpSp>
        <p:nvGrpSpPr>
          <p:cNvPr id="13" name="Группа 12"/>
          <p:cNvGrpSpPr/>
          <p:nvPr/>
        </p:nvGrpSpPr>
        <p:grpSpPr>
          <a:xfrm>
            <a:off x="8229880" y="3180256"/>
            <a:ext cx="3654380" cy="1752932"/>
            <a:chOff x="8405025" y="3762350"/>
            <a:chExt cx="3924166" cy="1752932"/>
          </a:xfrm>
        </p:grpSpPr>
        <p:sp>
          <p:nvSpPr>
            <p:cNvPr id="14" name="Скругленный прямоугольник 13"/>
            <p:cNvSpPr/>
            <p:nvPr/>
          </p:nvSpPr>
          <p:spPr>
            <a:xfrm>
              <a:off x="8405025" y="3762350"/>
              <a:ext cx="3924166" cy="1752932"/>
            </a:xfrm>
            <a:prstGeom prst="roundRect">
              <a:avLst>
                <a:gd name="adj" fmla="val 10000"/>
              </a:avLst>
            </a:prstGeom>
            <a:gradFill flip="none" rotWithShape="1">
              <a:gsLst>
                <a:gs pos="0">
                  <a:schemeClr val="accent6">
                    <a:lumMod val="67000"/>
                  </a:schemeClr>
                </a:gs>
                <a:gs pos="48000">
                  <a:schemeClr val="accent6">
                    <a:lumMod val="97000"/>
                    <a:lumOff val="3000"/>
                  </a:schemeClr>
                </a:gs>
                <a:gs pos="100000">
                  <a:schemeClr val="accent6">
                    <a:lumMod val="60000"/>
                    <a:lumOff val="40000"/>
                  </a:schemeClr>
                </a:gs>
              </a:gsLst>
              <a:lin ang="16200000" scaled="1"/>
              <a:tileRect/>
            </a:gradFill>
            <a:ln w="28575">
              <a:solidFill>
                <a:schemeClr val="tx1"/>
              </a:solidFill>
            </a:ln>
          </p:spPr>
          <p:style>
            <a:lnRef idx="0">
              <a:scrgbClr r="0" g="0" b="0"/>
            </a:lnRef>
            <a:fillRef idx="0">
              <a:scrgbClr r="0" g="0" b="0"/>
            </a:fillRef>
            <a:effectRef idx="0">
              <a:scrgbClr r="0" g="0" b="0"/>
            </a:effectRef>
            <a:fontRef idx="minor">
              <a:schemeClr val="dk1">
                <a:hueOff val="0"/>
                <a:satOff val="0"/>
                <a:lumOff val="0"/>
                <a:alphaOff val="0"/>
              </a:schemeClr>
            </a:fontRef>
          </p:style>
        </p:sp>
        <p:sp>
          <p:nvSpPr>
            <p:cNvPr id="15" name="Скругленный прямоугольник 4"/>
            <p:cNvSpPr/>
            <p:nvPr/>
          </p:nvSpPr>
          <p:spPr>
            <a:xfrm>
              <a:off x="8456367" y="3813692"/>
              <a:ext cx="3821482" cy="1650248"/>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ru-RU" sz="2000" b="1" kern="1200" dirty="0" smtClean="0">
                  <a:latin typeface="Arial" pitchFamily="34" charset="0"/>
                  <a:cs typeface="Arial" pitchFamily="34" charset="0"/>
                </a:rPr>
                <a:t>смешанные</a:t>
              </a:r>
              <a:endParaRPr lang="ru-RU" sz="2000" b="1" kern="1200" dirty="0">
                <a:latin typeface="Arial" pitchFamily="34" charset="0"/>
                <a:cs typeface="Arial" pitchFamily="34" charset="0"/>
              </a:endParaRPr>
            </a:p>
          </p:txBody>
        </p:sp>
      </p:grpSp>
      <p:sp>
        <p:nvSpPr>
          <p:cNvPr id="18" name="Прямая соединительная линия 3"/>
          <p:cNvSpPr/>
          <p:nvPr/>
        </p:nvSpPr>
        <p:spPr>
          <a:xfrm>
            <a:off x="1506715" y="2776188"/>
            <a:ext cx="4757311" cy="910820"/>
          </a:xfrm>
          <a:custGeom>
            <a:avLst/>
            <a:gdLst/>
            <a:ahLst/>
            <a:cxnLst/>
            <a:rect l="0" t="0" r="0" b="0"/>
            <a:pathLst>
              <a:path>
                <a:moveTo>
                  <a:pt x="4757311" y="0"/>
                </a:moveTo>
                <a:lnTo>
                  <a:pt x="4757311" y="164472"/>
                </a:lnTo>
                <a:lnTo>
                  <a:pt x="0" y="164472"/>
                </a:lnTo>
                <a:lnTo>
                  <a:pt x="0" y="420204"/>
                </a:lnTo>
              </a:path>
            </a:pathLst>
          </a:custGeom>
          <a:noFill/>
          <a:ln w="12700">
            <a:solidFill>
              <a:schemeClr val="tx1"/>
            </a:solidFill>
          </a:ln>
        </p:spPr>
        <p:style>
          <a:lnRef idx="2">
            <a:scrgbClr r="0" g="0" b="0"/>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sp>
    </p:spTree>
    <p:extLst>
      <p:ext uri="{BB962C8B-B14F-4D97-AF65-F5344CB8AC3E}">
        <p14:creationId xmlns:p14="http://schemas.microsoft.com/office/powerpoint/2010/main" val="17620230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51848" y="365126"/>
            <a:ext cx="10515600" cy="535626"/>
          </a:xfrm>
        </p:spPr>
        <p:txBody>
          <a:bodyPr>
            <a:no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Комплектность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ЗРП-2</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graphicFrame>
        <p:nvGraphicFramePr>
          <p:cNvPr id="4" name="Объект 3"/>
          <p:cNvGraphicFramePr>
            <a:graphicFrameLocks noGrp="1"/>
          </p:cNvGraphicFramePr>
          <p:nvPr>
            <p:ph idx="1"/>
            <p:extLst>
              <p:ext uri="{D42A27DB-BD31-4B8C-83A1-F6EECF244321}">
                <p14:modId xmlns:p14="http://schemas.microsoft.com/office/powerpoint/2010/main" val="3281555733"/>
              </p:ext>
            </p:extLst>
          </p:nvPr>
        </p:nvGraphicFramePr>
        <p:xfrm>
          <a:off x="586854" y="1841825"/>
          <a:ext cx="6960358" cy="3016778"/>
        </p:xfrm>
        <a:graphic>
          <a:graphicData uri="http://schemas.openxmlformats.org/drawingml/2006/table">
            <a:tbl>
              <a:tblPr>
                <a:tableStyleId>{5C22544A-7EE6-4342-B048-85BDC9FD1C3A}</a:tableStyleId>
              </a:tblPr>
              <a:tblGrid>
                <a:gridCol w="4585647">
                  <a:extLst>
                    <a:ext uri="{9D8B030D-6E8A-4147-A177-3AD203B41FA5}">
                      <a16:colId xmlns:a16="http://schemas.microsoft.com/office/drawing/2014/main" xmlns="" val="3680587620"/>
                    </a:ext>
                  </a:extLst>
                </a:gridCol>
                <a:gridCol w="2374711">
                  <a:extLst>
                    <a:ext uri="{9D8B030D-6E8A-4147-A177-3AD203B41FA5}">
                      <a16:colId xmlns:a16="http://schemas.microsoft.com/office/drawing/2014/main" xmlns="" val="1487990276"/>
                    </a:ext>
                  </a:extLst>
                </a:gridCol>
              </a:tblGrid>
              <a:tr h="382760">
                <a:tc>
                  <a:txBody>
                    <a:bodyPr/>
                    <a:lstStyle/>
                    <a:p>
                      <a:pPr algn="l">
                        <a:spcAft>
                          <a:spcPts val="0"/>
                        </a:spcAft>
                      </a:pPr>
                      <a:r>
                        <a:rPr lang="ru-RU" sz="2000" dirty="0">
                          <a:effectLst/>
                          <a:latin typeface="Arial" pitchFamily="34" charset="0"/>
                          <a:cs typeface="Arial" pitchFamily="34" charset="0"/>
                        </a:rPr>
                        <a:t>1. Детонирующий кабель ДКР-150А</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a:effectLst/>
                          <a:latin typeface="Arial" pitchFamily="34" charset="0"/>
                          <a:cs typeface="Arial" pitchFamily="34" charset="0"/>
                        </a:rPr>
                        <a:t>1</a:t>
                      </a:r>
                      <a:endParaRPr lang="ru-RU" sz="200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707727600"/>
                  </a:ext>
                </a:extLst>
              </a:tr>
              <a:tr h="327546">
                <a:tc>
                  <a:txBody>
                    <a:bodyPr/>
                    <a:lstStyle/>
                    <a:p>
                      <a:pPr algn="l">
                        <a:spcAft>
                          <a:spcPts val="0"/>
                        </a:spcAft>
                      </a:pPr>
                      <a:r>
                        <a:rPr lang="ru-RU" sz="2000" dirty="0">
                          <a:effectLst/>
                          <a:latin typeface="Arial" pitchFamily="34" charset="0"/>
                          <a:cs typeface="Arial" pitchFamily="34" charset="0"/>
                        </a:rPr>
                        <a:t>2. Пороховой реактивный двигатель </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10904676"/>
                  </a:ext>
                </a:extLst>
              </a:tr>
              <a:tr h="300251">
                <a:tc>
                  <a:txBody>
                    <a:bodyPr/>
                    <a:lstStyle/>
                    <a:p>
                      <a:pPr algn="l">
                        <a:spcAft>
                          <a:spcPts val="0"/>
                        </a:spcAft>
                      </a:pPr>
                      <a:r>
                        <a:rPr lang="ru-RU" sz="2000" dirty="0">
                          <a:effectLst/>
                          <a:latin typeface="Arial" pitchFamily="34" charset="0"/>
                          <a:cs typeface="Arial" pitchFamily="34" charset="0"/>
                        </a:rPr>
                        <a:t>3. Соединительный канат</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309694301"/>
                  </a:ext>
                </a:extLst>
              </a:tr>
              <a:tr h="322997">
                <a:tc>
                  <a:txBody>
                    <a:bodyPr/>
                    <a:lstStyle/>
                    <a:p>
                      <a:pPr algn="l">
                        <a:spcAft>
                          <a:spcPts val="0"/>
                        </a:spcAft>
                      </a:pPr>
                      <a:r>
                        <a:rPr lang="ru-RU" sz="2000" dirty="0">
                          <a:effectLst/>
                          <a:latin typeface="Arial" pitchFamily="34" charset="0"/>
                          <a:cs typeface="Arial" pitchFamily="34" charset="0"/>
                        </a:rPr>
                        <a:t>4. Взрыватель</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332781744"/>
                  </a:ext>
                </a:extLst>
              </a:tr>
              <a:tr h="327547">
                <a:tc>
                  <a:txBody>
                    <a:bodyPr/>
                    <a:lstStyle/>
                    <a:p>
                      <a:pPr algn="l">
                        <a:spcAft>
                          <a:spcPts val="0"/>
                        </a:spcAft>
                      </a:pPr>
                      <a:r>
                        <a:rPr lang="ru-RU" sz="2000" dirty="0">
                          <a:effectLst/>
                          <a:latin typeface="Arial" pitchFamily="34" charset="0"/>
                          <a:cs typeface="Arial" pitchFamily="34" charset="0"/>
                        </a:rPr>
                        <a:t>5. Тормозной шнур (100 м)</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53081934"/>
                  </a:ext>
                </a:extLst>
              </a:tr>
              <a:tr h="327546">
                <a:tc>
                  <a:txBody>
                    <a:bodyPr/>
                    <a:lstStyle/>
                    <a:p>
                      <a:pPr algn="l">
                        <a:spcAft>
                          <a:spcPts val="0"/>
                        </a:spcAft>
                      </a:pPr>
                      <a:r>
                        <a:rPr lang="ru-RU" sz="2000" dirty="0">
                          <a:effectLst/>
                          <a:latin typeface="Arial" pitchFamily="34" charset="0"/>
                          <a:cs typeface="Arial" pitchFamily="34" charset="0"/>
                        </a:rPr>
                        <a:t>6. Пусковой станок</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22165800"/>
                  </a:ext>
                </a:extLst>
              </a:tr>
              <a:tr h="341194">
                <a:tc>
                  <a:txBody>
                    <a:bodyPr/>
                    <a:lstStyle/>
                    <a:p>
                      <a:pPr algn="l">
                        <a:spcAft>
                          <a:spcPts val="0"/>
                        </a:spcAft>
                      </a:pPr>
                      <a:r>
                        <a:rPr lang="ru-RU" sz="2000" dirty="0">
                          <a:effectLst/>
                          <a:latin typeface="Arial" pitchFamily="34" charset="0"/>
                          <a:cs typeface="Arial" pitchFamily="34" charset="0"/>
                        </a:rPr>
                        <a:t>7. Пусковое устройство, УП-60</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2</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912279033"/>
                  </a:ext>
                </a:extLst>
              </a:tr>
              <a:tr h="354842">
                <a:tc>
                  <a:txBody>
                    <a:bodyPr/>
                    <a:lstStyle/>
                    <a:p>
                      <a:pPr algn="l">
                        <a:spcAft>
                          <a:spcPts val="0"/>
                        </a:spcAft>
                      </a:pPr>
                      <a:r>
                        <a:rPr lang="ru-RU" sz="2000" dirty="0">
                          <a:effectLst/>
                          <a:latin typeface="Arial" pitchFamily="34" charset="0"/>
                          <a:cs typeface="Arial" pitchFamily="34" charset="0"/>
                        </a:rPr>
                        <a:t>8. Анкер</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7128699"/>
                  </a:ext>
                </a:extLst>
              </a:tr>
              <a:tr h="327546">
                <a:tc>
                  <a:txBody>
                    <a:bodyPr/>
                    <a:lstStyle/>
                    <a:p>
                      <a:pPr algn="l">
                        <a:spcAft>
                          <a:spcPts val="0"/>
                        </a:spcAft>
                      </a:pPr>
                      <a:r>
                        <a:rPr lang="ru-RU" sz="2000" dirty="0">
                          <a:effectLst/>
                          <a:latin typeface="Arial" pitchFamily="34" charset="0"/>
                          <a:cs typeface="Arial" pitchFamily="34" charset="0"/>
                        </a:rPr>
                        <a:t>9. Ранец для переноски</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spcAft>
                          <a:spcPts val="0"/>
                        </a:spcAft>
                      </a:pPr>
                      <a:r>
                        <a:rPr lang="ru-RU" sz="2000" dirty="0">
                          <a:effectLst/>
                          <a:latin typeface="Arial" pitchFamily="34" charset="0"/>
                          <a:cs typeface="Arial" pitchFamily="34" charset="0"/>
                        </a:rPr>
                        <a:t>1</a:t>
                      </a:r>
                      <a:endParaRPr lang="ru-RU" sz="2000" dirty="0">
                        <a:effectLst/>
                        <a:latin typeface="Arial" pitchFamily="34" charset="0"/>
                        <a:ea typeface="Times New Roman" panose="02020603050405020304" pitchFamily="18" charset="0"/>
                        <a:cs typeface="Arial"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2228112532"/>
                  </a:ext>
                </a:extLst>
              </a:tr>
            </a:tbl>
          </a:graphicData>
        </a:graphic>
      </p:graphicFrame>
      <p:pic>
        <p:nvPicPr>
          <p:cNvPr id="5" name="Pic 100"/>
          <p:cNvPicPr/>
          <p:nvPr/>
        </p:nvPicPr>
        <p:blipFill>
          <a:blip r:embed="rId2" cstate="print"/>
          <a:stretch>
            <a:fillRect/>
          </a:stretch>
        </p:blipFill>
        <p:spPr>
          <a:xfrm>
            <a:off x="7847463" y="1814018"/>
            <a:ext cx="3825424" cy="3863451"/>
          </a:xfrm>
          <a:prstGeom prst="rect">
            <a:avLst/>
          </a:prstGeom>
          <a:ln w="38100">
            <a:solidFill>
              <a:schemeClr val="tx1"/>
            </a:solidFill>
          </a:ln>
        </p:spPr>
      </p:pic>
    </p:spTree>
    <p:extLst>
      <p:ext uri="{BB962C8B-B14F-4D97-AF65-F5344CB8AC3E}">
        <p14:creationId xmlns:p14="http://schemas.microsoft.com/office/powerpoint/2010/main" val="1913109615"/>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0" y="44624"/>
            <a:ext cx="12192000" cy="6813376"/>
          </a:xfrm>
          <a:prstGeom prst="rect">
            <a:avLst/>
          </a:prstGeom>
          <a:ln w="38100"/>
        </p:spPr>
        <p:style>
          <a:lnRef idx="1">
            <a:schemeClr val="dk1"/>
          </a:lnRef>
          <a:fillRef idx="2">
            <a:schemeClr val="dk1"/>
          </a:fillRef>
          <a:effectRef idx="1">
            <a:schemeClr val="dk1"/>
          </a:effectRef>
          <a:fontRef idx="minor">
            <a:schemeClr val="dk1"/>
          </a:fontRef>
        </p:style>
        <p:txBody>
          <a:bodyPr rtlCol="0" anchor="ctr"/>
          <a:lstStyle/>
          <a:p>
            <a:pPr algn="ctr"/>
            <a:endParaRPr lang="ru-RU"/>
          </a:p>
        </p:txBody>
      </p:sp>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61</a:t>
            </a:fld>
            <a:endParaRPr lang="ru-RU"/>
          </a:p>
        </p:txBody>
      </p:sp>
      <p:graphicFrame>
        <p:nvGraphicFramePr>
          <p:cNvPr id="3" name="Схема 2"/>
          <p:cNvGraphicFramePr/>
          <p:nvPr>
            <p:extLst>
              <p:ext uri="{D42A27DB-BD31-4B8C-83A1-F6EECF244321}">
                <p14:modId xmlns:p14="http://schemas.microsoft.com/office/powerpoint/2010/main" val="4113494798"/>
              </p:ext>
            </p:extLst>
          </p:nvPr>
        </p:nvGraphicFramePr>
        <p:xfrm>
          <a:off x="0" y="44624"/>
          <a:ext cx="12192000" cy="681337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 name="Объект 3"/>
          <p:cNvGraphicFramePr>
            <a:graphicFrameLocks noChangeAspect="1"/>
          </p:cNvGraphicFramePr>
          <p:nvPr>
            <p:extLst>
              <p:ext uri="{D42A27DB-BD31-4B8C-83A1-F6EECF244321}">
                <p14:modId xmlns:p14="http://schemas.microsoft.com/office/powerpoint/2010/main" val="1579833990"/>
              </p:ext>
            </p:extLst>
          </p:nvPr>
        </p:nvGraphicFramePr>
        <p:xfrm>
          <a:off x="11255375" y="136525"/>
          <a:ext cx="773113" cy="536575"/>
        </p:xfrm>
        <a:graphic>
          <a:graphicData uri="http://schemas.openxmlformats.org/presentationml/2006/ole">
            <mc:AlternateContent xmlns:mc="http://schemas.openxmlformats.org/markup-compatibility/2006">
              <mc:Choice xmlns:v="urn:schemas-microsoft-com:vml" Requires="v">
                <p:oleObj spid="_x0000_s57370" name="Точечный рисунок" r:id="rId8" imgW="4266667" imgH="3486637" progId="PBrush">
                  <p:embed/>
                </p:oleObj>
              </mc:Choice>
              <mc:Fallback>
                <p:oleObj name="Точечный рисунок" r:id="rId8" imgW="4266667" imgH="3486637" progId="PBrush">
                  <p:embed/>
                  <p:pic>
                    <p:nvPicPr>
                      <p:cNvPr id="0" name="Object 12"/>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5375" y="1365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 name="Rectangle 13"/>
          <p:cNvSpPr>
            <a:spLocks noChangeArrowheads="1"/>
          </p:cNvSpPr>
          <p:nvPr/>
        </p:nvSpPr>
        <p:spPr bwMode="auto">
          <a:xfrm>
            <a:off x="11404600" y="23653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61</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75114090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400" y="1"/>
            <a:ext cx="11658600" cy="670560"/>
          </a:xfrm>
        </p:spPr>
        <p:txBody>
          <a:bodyPr>
            <a:normAutofit/>
          </a:bodyPr>
          <a:lstStyle/>
          <a:p>
            <a:pPr algn="ctr"/>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Бронированная машина разминирования БМР-ЗМ</a:t>
            </a:r>
          </a:p>
        </p:txBody>
      </p:sp>
      <p:pic>
        <p:nvPicPr>
          <p:cNvPr id="3" name="Рисунок 2"/>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670561"/>
            <a:ext cx="6385560" cy="3733799"/>
          </a:xfrm>
          <a:prstGeom prst="rect">
            <a:avLst/>
          </a:prstGeom>
          <a:noFill/>
        </p:spPr>
      </p:pic>
      <p:sp>
        <p:nvSpPr>
          <p:cNvPr id="4" name="Прямоугольник 3"/>
          <p:cNvSpPr/>
          <p:nvPr/>
        </p:nvSpPr>
        <p:spPr>
          <a:xfrm>
            <a:off x="121920" y="4480560"/>
            <a:ext cx="11658600" cy="2308324"/>
          </a:xfrm>
          <a:prstGeom prst="rect">
            <a:avLst/>
          </a:prstGeom>
        </p:spPr>
        <p:txBody>
          <a:bodyPr wrap="square">
            <a:spAutoFit/>
          </a:bodyPr>
          <a:lstStyle/>
          <a:p>
            <a:pPr indent="355600" algn="just"/>
            <a:r>
              <a:rPr lang="ru-RU" dirty="0">
                <a:latin typeface="Arial" panose="020B0604020202020204" pitchFamily="34" charset="0"/>
                <a:cs typeface="Arial" panose="020B0604020202020204" pitchFamily="34" charset="0"/>
              </a:rPr>
              <a:t>Боевая машина </a:t>
            </a:r>
            <a:r>
              <a:rPr lang="ru-RU" dirty="0" err="1">
                <a:latin typeface="Arial" panose="020B0604020202020204" pitchFamily="34" charset="0"/>
                <a:cs typeface="Arial" panose="020B0604020202020204" pitchFamily="34" charset="0"/>
              </a:rPr>
              <a:t>разграждения</a:t>
            </a:r>
            <a:r>
              <a:rPr lang="ru-RU" dirty="0">
                <a:latin typeface="Arial" panose="020B0604020202020204" pitchFamily="34" charset="0"/>
                <a:cs typeface="Arial" panose="020B0604020202020204" pitchFamily="34" charset="0"/>
              </a:rPr>
              <a:t> БМР-3М предназначена для проделывания проходов в минных </a:t>
            </a:r>
            <a:r>
              <a:rPr lang="ru-RU" dirty="0" smtClean="0">
                <a:latin typeface="Arial" panose="020B0604020202020204" pitchFamily="34" charset="0"/>
                <a:cs typeface="Arial" panose="020B0604020202020204" pitchFamily="34" charset="0"/>
              </a:rPr>
              <a:t>полях </a:t>
            </a:r>
            <a:r>
              <a:rPr lang="ru-RU" dirty="0">
                <a:latin typeface="Arial" panose="020B0604020202020204" pitchFamily="34" charset="0"/>
                <a:cs typeface="Arial" panose="020B0604020202020204" pitchFamily="34" charset="0"/>
              </a:rPr>
              <a:t>для танков, боевых машин пехоты, бронетранспортеров и иных </a:t>
            </a:r>
            <a:r>
              <a:rPr lang="ru-RU" dirty="0" smtClean="0">
                <a:latin typeface="Arial" panose="020B0604020202020204" pitchFamily="34" charset="0"/>
                <a:cs typeface="Arial" panose="020B0604020202020204" pitchFamily="34" charset="0"/>
              </a:rPr>
              <a:t>машин</a:t>
            </a:r>
            <a:r>
              <a:rPr lang="ru-RU" dirty="0">
                <a:latin typeface="Arial" panose="020B0604020202020204" pitchFamily="34" charset="0"/>
                <a:cs typeface="Arial" panose="020B0604020202020204" pitchFamily="34" charset="0"/>
              </a:rPr>
              <a:t>, имеющих ширину гусениц (колес) и </a:t>
            </a:r>
            <a:r>
              <a:rPr lang="ru-RU" dirty="0" err="1" smtClean="0">
                <a:latin typeface="Arial" panose="020B0604020202020204" pitchFamily="34" charset="0"/>
                <a:cs typeface="Arial" panose="020B0604020202020204" pitchFamily="34" charset="0"/>
              </a:rPr>
              <a:t>межгусеничное</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a:t>
            </a:r>
            <a:r>
              <a:rPr lang="ru-RU" dirty="0" err="1">
                <a:latin typeface="Arial" panose="020B0604020202020204" pitchFamily="34" charset="0"/>
                <a:cs typeface="Arial" panose="020B0604020202020204" pitchFamily="34" charset="0"/>
              </a:rPr>
              <a:t>межколесное</a:t>
            </a:r>
            <a:r>
              <a:rPr lang="ru-RU" dirty="0">
                <a:latin typeface="Arial" panose="020B0604020202020204" pitchFamily="34" charset="0"/>
                <a:cs typeface="Arial" panose="020B0604020202020204" pitchFamily="34" charset="0"/>
              </a:rPr>
              <a:t>) расстояние примерно равное танковому. В минных полях, состоящих из </a:t>
            </a:r>
            <a:r>
              <a:rPr lang="ru-RU" dirty="0" err="1" smtClean="0">
                <a:latin typeface="Arial" panose="020B0604020202020204" pitchFamily="34" charset="0"/>
                <a:cs typeface="Arial" panose="020B0604020202020204" pitchFamily="34" charset="0"/>
              </a:rPr>
              <a:t>противогусеничных</a:t>
            </a:r>
            <a:r>
              <a:rPr lang="ru-RU" dirty="0" smtClean="0">
                <a:latin typeface="Arial" panose="020B0604020202020204" pitchFamily="34" charset="0"/>
                <a:cs typeface="Arial" panose="020B0604020202020204" pitchFamily="34" charset="0"/>
              </a:rPr>
              <a:t> </a:t>
            </a:r>
            <a:r>
              <a:rPr lang="ru-RU" dirty="0">
                <a:latin typeface="Arial" panose="020B0604020202020204" pitchFamily="34" charset="0"/>
                <a:cs typeface="Arial" panose="020B0604020202020204" pitchFamily="34" charset="0"/>
              </a:rPr>
              <a:t>мин нажимного действия машина проделывает колейный про-ход. Ширина каждой колеи 80-87 см, ширина </a:t>
            </a:r>
            <a:r>
              <a:rPr lang="ru-RU" dirty="0" err="1">
                <a:latin typeface="Arial" panose="020B0604020202020204" pitchFamily="34" charset="0"/>
                <a:cs typeface="Arial" panose="020B0604020202020204" pitchFamily="34" charset="0"/>
              </a:rPr>
              <a:t>межколейной</a:t>
            </a:r>
            <a:r>
              <a:rPr lang="ru-RU" dirty="0">
                <a:latin typeface="Arial" panose="020B0604020202020204" pitchFamily="34" charset="0"/>
                <a:cs typeface="Arial" panose="020B0604020202020204" pitchFamily="34" charset="0"/>
              </a:rPr>
              <a:t> </a:t>
            </a:r>
            <a:r>
              <a:rPr lang="ru-RU" dirty="0" err="1">
                <a:latin typeface="Arial" panose="020B0604020202020204" pitchFamily="34" charset="0"/>
                <a:cs typeface="Arial" panose="020B0604020202020204" pitchFamily="34" charset="0"/>
              </a:rPr>
              <a:t>непротраливаемой</a:t>
            </a:r>
            <a:r>
              <a:rPr lang="ru-RU" dirty="0">
                <a:latin typeface="Arial" panose="020B0604020202020204" pitchFamily="34" charset="0"/>
                <a:cs typeface="Arial" panose="020B0604020202020204" pitchFamily="34" charset="0"/>
              </a:rPr>
              <a:t> </a:t>
            </a:r>
            <a:r>
              <a:rPr lang="ru-RU" dirty="0" smtClean="0">
                <a:latin typeface="Arial" panose="020B0604020202020204" pitchFamily="34" charset="0"/>
                <a:cs typeface="Arial" panose="020B0604020202020204" pitchFamily="34" charset="0"/>
              </a:rPr>
              <a:t>полосы </a:t>
            </a:r>
            <a:r>
              <a:rPr lang="ru-RU" dirty="0">
                <a:latin typeface="Arial" panose="020B0604020202020204" pitchFamily="34" charset="0"/>
                <a:cs typeface="Arial" panose="020B0604020202020204" pitchFamily="34" charset="0"/>
              </a:rPr>
              <a:t>162 см. В минных полях, состоящих из противоднищевых мин с контактными </a:t>
            </a:r>
            <a:r>
              <a:rPr lang="ru-RU" dirty="0" smtClean="0">
                <a:latin typeface="Arial" panose="020B0604020202020204" pitchFamily="34" charset="0"/>
                <a:cs typeface="Arial" panose="020B0604020202020204" pitchFamily="34" charset="0"/>
              </a:rPr>
              <a:t>взрывателями </a:t>
            </a:r>
            <a:r>
              <a:rPr lang="ru-RU" dirty="0">
                <a:latin typeface="Arial" panose="020B0604020202020204" pitchFamily="34" charset="0"/>
                <a:cs typeface="Arial" panose="020B0604020202020204" pitchFamily="34" charset="0"/>
              </a:rPr>
              <a:t>машина проделывает сплошной проход шириной 3.2 </a:t>
            </a:r>
            <a:r>
              <a:rPr lang="ru-RU" dirty="0" err="1">
                <a:latin typeface="Arial" panose="020B0604020202020204" pitchFamily="34" charset="0"/>
                <a:cs typeface="Arial" panose="020B0604020202020204" pitchFamily="34" charset="0"/>
              </a:rPr>
              <a:t>метра,в</a:t>
            </a:r>
            <a:r>
              <a:rPr lang="ru-RU" dirty="0">
                <a:latin typeface="Arial" panose="020B0604020202020204" pitchFamily="34" charset="0"/>
                <a:cs typeface="Arial" panose="020B0604020202020204" pitchFamily="34" charset="0"/>
              </a:rPr>
              <a:t> полях, состоящих из </a:t>
            </a:r>
            <a:r>
              <a:rPr lang="ru-RU" dirty="0" err="1">
                <a:latin typeface="Arial" panose="020B0604020202020204" pitchFamily="34" charset="0"/>
                <a:cs typeface="Arial" panose="020B0604020202020204" pitchFamily="34" charset="0"/>
              </a:rPr>
              <a:t>проти-воднищевых</a:t>
            </a:r>
            <a:r>
              <a:rPr lang="ru-RU" dirty="0">
                <a:latin typeface="Arial" panose="020B0604020202020204" pitchFamily="34" charset="0"/>
                <a:cs typeface="Arial" panose="020B0604020202020204" pitchFamily="34" charset="0"/>
              </a:rPr>
              <a:t> мин с магнитными взрывателями сплошной проход шириной 6-7 метров.</a:t>
            </a:r>
          </a:p>
        </p:txBody>
      </p:sp>
      <p:sp>
        <p:nvSpPr>
          <p:cNvPr id="5" name="Прямоугольник 4"/>
          <p:cNvSpPr/>
          <p:nvPr/>
        </p:nvSpPr>
        <p:spPr>
          <a:xfrm>
            <a:off x="7122694" y="1005900"/>
            <a:ext cx="4828674" cy="2893100"/>
          </a:xfrm>
          <a:prstGeom prst="rect">
            <a:avLst/>
          </a:prstGeom>
        </p:spPr>
        <p:txBody>
          <a:bodyPr wrap="square">
            <a:spAutoFit/>
          </a:bodyPr>
          <a:lstStyle/>
          <a:p>
            <a:r>
              <a:rPr lang="ru-RU" b="1" dirty="0" smtClean="0"/>
              <a:t>                              </a:t>
            </a:r>
            <a:r>
              <a:rPr lang="ru-RU" b="1" dirty="0" smtClean="0">
                <a:latin typeface="Arial" panose="020B0604020202020204" pitchFamily="34" charset="0"/>
                <a:cs typeface="Arial" panose="020B0604020202020204" pitchFamily="34" charset="0"/>
              </a:rPr>
              <a:t>Основные ТТХ</a:t>
            </a:r>
          </a:p>
          <a:p>
            <a:r>
              <a:rPr lang="ru-RU" dirty="0" smtClean="0">
                <a:latin typeface="Arial" panose="020B0604020202020204" pitchFamily="34" charset="0"/>
                <a:cs typeface="Arial" panose="020B0604020202020204" pitchFamily="34" charset="0"/>
              </a:rPr>
              <a:t>Ширина </a:t>
            </a:r>
            <a:r>
              <a:rPr lang="ru-RU" dirty="0">
                <a:latin typeface="Arial" panose="020B0604020202020204" pitchFamily="34" charset="0"/>
                <a:cs typeface="Arial" panose="020B0604020202020204" pitchFamily="34" charset="0"/>
              </a:rPr>
              <a:t>колеи траления</a:t>
            </a:r>
          </a:p>
          <a:p>
            <a:r>
              <a:rPr lang="ru-RU" sz="1600" dirty="0">
                <a:latin typeface="Arial" panose="020B0604020202020204" pitchFamily="34" charset="0"/>
                <a:cs typeface="Arial" panose="020B0604020202020204" pitchFamily="34" charset="0"/>
              </a:rPr>
              <a:t>- </a:t>
            </a:r>
            <a:r>
              <a:rPr lang="ru-RU" sz="1600" dirty="0" err="1">
                <a:latin typeface="Arial" panose="020B0604020202020204" pitchFamily="34" charset="0"/>
                <a:cs typeface="Arial" panose="020B0604020202020204" pitchFamily="34" charset="0"/>
              </a:rPr>
              <a:t>катковыми</a:t>
            </a:r>
            <a:r>
              <a:rPr lang="ru-RU" sz="1600" dirty="0">
                <a:latin typeface="Arial" panose="020B0604020202020204" pitchFamily="34" charset="0"/>
                <a:cs typeface="Arial" panose="020B0604020202020204" pitchFamily="34" charset="0"/>
              </a:rPr>
              <a:t> секциями трала, м –2x0,8</a:t>
            </a:r>
          </a:p>
          <a:p>
            <a:r>
              <a:rPr lang="ru-RU" sz="1600" dirty="0">
                <a:latin typeface="Arial" panose="020B0604020202020204" pitchFamily="34" charset="0"/>
                <a:cs typeface="Arial" panose="020B0604020202020204" pitchFamily="34" charset="0"/>
              </a:rPr>
              <a:t>- электромагнитной приставкой ЭМТ, м –до 4-12</a:t>
            </a:r>
          </a:p>
          <a:p>
            <a:r>
              <a:rPr lang="ru-RU" sz="1600" dirty="0">
                <a:latin typeface="Arial" panose="020B0604020202020204" pitchFamily="34" charset="0"/>
                <a:cs typeface="Arial" panose="020B0604020202020204" pitchFamily="34" charset="0"/>
              </a:rPr>
              <a:t>Скорость траления, км/ч –до 12</a:t>
            </a:r>
          </a:p>
          <a:p>
            <a:r>
              <a:rPr lang="ru-RU" sz="1600" dirty="0">
                <a:latin typeface="Arial" panose="020B0604020202020204" pitchFamily="34" charset="0"/>
                <a:cs typeface="Arial" panose="020B0604020202020204" pitchFamily="34" charset="0"/>
              </a:rPr>
              <a:t>Максимальная скорость движения, км/ч –50</a:t>
            </a:r>
          </a:p>
          <a:p>
            <a:r>
              <a:rPr lang="ru-RU" sz="1600" dirty="0">
                <a:latin typeface="Arial" panose="020B0604020202020204" pitchFamily="34" charset="0"/>
                <a:cs typeface="Arial" panose="020B0604020202020204" pitchFamily="34" charset="0"/>
              </a:rPr>
              <a:t>Масса, т –43</a:t>
            </a:r>
          </a:p>
          <a:p>
            <a:r>
              <a:rPr lang="ru-RU" sz="1600" dirty="0">
                <a:latin typeface="Arial" panose="020B0604020202020204" pitchFamily="34" charset="0"/>
                <a:cs typeface="Arial" panose="020B0604020202020204" pitchFamily="34" charset="0"/>
              </a:rPr>
              <a:t>Расчет, чел. –5</a:t>
            </a:r>
          </a:p>
          <a:p>
            <a:r>
              <a:rPr lang="ru-RU" sz="1600" dirty="0">
                <a:latin typeface="Arial" panose="020B0604020202020204" pitchFamily="34" charset="0"/>
                <a:cs typeface="Arial" panose="020B0604020202020204" pitchFamily="34" charset="0"/>
              </a:rPr>
              <a:t>Экипаж машины –2</a:t>
            </a:r>
          </a:p>
          <a:p>
            <a:r>
              <a:rPr lang="ru-RU" sz="1600" dirty="0">
                <a:latin typeface="Arial" panose="020B0604020202020204" pitchFamily="34" charset="0"/>
                <a:cs typeface="Arial" panose="020B0604020202020204" pitchFamily="34" charset="0"/>
              </a:rPr>
              <a:t>Саперы-разведчики –3</a:t>
            </a:r>
          </a:p>
          <a:p>
            <a:endParaRPr lang="ru-RU" dirty="0">
              <a:latin typeface="Arial" panose="020B0604020202020204" pitchFamily="34" charset="0"/>
              <a:cs typeface="Arial" panose="020B0604020202020204" pitchFamily="34" charset="0"/>
            </a:endParaRPr>
          </a:p>
        </p:txBody>
      </p:sp>
      <p:graphicFrame>
        <p:nvGraphicFramePr>
          <p:cNvPr id="6" name="Объект 5"/>
          <p:cNvGraphicFramePr>
            <a:graphicFrameLocks noChangeAspect="1"/>
          </p:cNvGraphicFramePr>
          <p:nvPr>
            <p:extLst>
              <p:ext uri="{D42A27DB-BD31-4B8C-83A1-F6EECF244321}">
                <p14:modId xmlns:p14="http://schemas.microsoft.com/office/powerpoint/2010/main" val="2391542396"/>
              </p:ext>
            </p:extLst>
          </p:nvPr>
        </p:nvGraphicFramePr>
        <p:xfrm>
          <a:off x="11322050" y="133986"/>
          <a:ext cx="773113" cy="536575"/>
        </p:xfrm>
        <a:graphic>
          <a:graphicData uri="http://schemas.openxmlformats.org/presentationml/2006/ole">
            <mc:AlternateContent xmlns:mc="http://schemas.openxmlformats.org/markup-compatibility/2006">
              <mc:Choice xmlns:v="urn:schemas-microsoft-com:vml" Requires="v">
                <p:oleObj spid="_x0000_s58393"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050" y="133986"/>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510043" y="20796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62</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13238076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5"/>
          <p:cNvSpPr/>
          <p:nvPr/>
        </p:nvSpPr>
        <p:spPr>
          <a:xfrm>
            <a:off x="0" y="0"/>
            <a:ext cx="12192000" cy="6858000"/>
          </a:xfrm>
          <a:prstGeom prst="rect">
            <a:avLst/>
          </a:prstGeom>
          <a:solidFill>
            <a:schemeClr val="bg1"/>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ru-RU"/>
          </a:p>
        </p:txBody>
      </p:sp>
      <p:sp>
        <p:nvSpPr>
          <p:cNvPr id="3" name="Прямоугольник 2"/>
          <p:cNvSpPr/>
          <p:nvPr/>
        </p:nvSpPr>
        <p:spPr>
          <a:xfrm>
            <a:off x="2371726" y="200933"/>
            <a:ext cx="7610474" cy="461665"/>
          </a:xfrm>
          <a:prstGeom prst="rect">
            <a:avLst/>
          </a:prstGeom>
          <a:solidFill>
            <a:schemeClr val="bg1"/>
          </a:solidFill>
        </p:spPr>
        <p:txBody>
          <a:bodyPr wrap="squar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Колейный минный трал КМТ – 7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pic>
        <p:nvPicPr>
          <p:cNvPr id="4" name="Рисунок 3"/>
          <p:cNvPicPr>
            <a:picLocks noChangeAspect="1"/>
          </p:cNvPicPr>
          <p:nvPr/>
        </p:nvPicPr>
        <p:blipFill>
          <a:blip r:embed="rId3"/>
          <a:stretch>
            <a:fillRect/>
          </a:stretch>
        </p:blipFill>
        <p:spPr>
          <a:xfrm>
            <a:off x="2806759" y="893975"/>
            <a:ext cx="7436543" cy="4319873"/>
          </a:xfrm>
          <a:prstGeom prst="rect">
            <a:avLst/>
          </a:prstGeom>
          <a:ln w="38100">
            <a:solidFill>
              <a:schemeClr val="tx1"/>
            </a:solidFill>
          </a:ln>
        </p:spPr>
      </p:pic>
      <p:sp>
        <p:nvSpPr>
          <p:cNvPr id="5" name="Прямоугольник 4"/>
          <p:cNvSpPr/>
          <p:nvPr/>
        </p:nvSpPr>
        <p:spPr>
          <a:xfrm>
            <a:off x="382137" y="5445225"/>
            <a:ext cx="11325675" cy="923330"/>
          </a:xfrm>
          <a:prstGeom prst="rect">
            <a:avLst/>
          </a:prstGeom>
          <a:solidFill>
            <a:schemeClr val="bg1"/>
          </a:solidFill>
        </p:spPr>
        <p:txBody>
          <a:bodyPr wrap="square">
            <a:spAutoFit/>
          </a:bodyPr>
          <a:lstStyle/>
          <a:p>
            <a:pPr indent="355600" algn="just"/>
            <a:r>
              <a:rPr lang="ru-RU" dirty="0">
                <a:latin typeface="Arial" pitchFamily="34" charset="0"/>
                <a:cs typeface="Arial" pitchFamily="34" charset="0"/>
              </a:rPr>
              <a:t>является навесным оборудованием танков и предназначен для разведки </a:t>
            </a:r>
            <a:r>
              <a:rPr lang="ru-RU" dirty="0" smtClean="0">
                <a:latin typeface="Arial" pitchFamily="34" charset="0"/>
                <a:cs typeface="Arial" pitchFamily="34" charset="0"/>
              </a:rPr>
              <a:t>границы </a:t>
            </a:r>
            <a:r>
              <a:rPr lang="ru-RU" dirty="0">
                <a:latin typeface="Arial" pitchFamily="34" charset="0"/>
                <a:cs typeface="Arial" pitchFamily="34" charset="0"/>
              </a:rPr>
              <a:t>минного поля, проделывания колейных проходов в минных полях из противотанковых, </a:t>
            </a:r>
            <a:r>
              <a:rPr lang="ru-RU" dirty="0" err="1">
                <a:latin typeface="Arial" pitchFamily="34" charset="0"/>
                <a:cs typeface="Arial" pitchFamily="34" charset="0"/>
              </a:rPr>
              <a:t>противогусеничных</a:t>
            </a:r>
            <a:r>
              <a:rPr lang="ru-RU" dirty="0">
                <a:latin typeface="Arial" pitchFamily="34" charset="0"/>
                <a:cs typeface="Arial" pitchFamily="34" charset="0"/>
              </a:rPr>
              <a:t> и противоднищевых мин контактного типа. </a:t>
            </a:r>
          </a:p>
        </p:txBody>
      </p:sp>
      <p:graphicFrame>
        <p:nvGraphicFramePr>
          <p:cNvPr id="7" name="Объект 6"/>
          <p:cNvGraphicFramePr>
            <a:graphicFrameLocks noChangeAspect="1"/>
          </p:cNvGraphicFramePr>
          <p:nvPr>
            <p:extLst>
              <p:ext uri="{D42A27DB-BD31-4B8C-83A1-F6EECF244321}">
                <p14:modId xmlns:p14="http://schemas.microsoft.com/office/powerpoint/2010/main" val="3891304991"/>
              </p:ext>
            </p:extLst>
          </p:nvPr>
        </p:nvGraphicFramePr>
        <p:xfrm>
          <a:off x="11293475" y="126023"/>
          <a:ext cx="773113" cy="536575"/>
        </p:xfrm>
        <a:graphic>
          <a:graphicData uri="http://schemas.openxmlformats.org/presentationml/2006/ole">
            <mc:AlternateContent xmlns:mc="http://schemas.openxmlformats.org/markup-compatibility/2006">
              <mc:Choice xmlns:v="urn:schemas-microsoft-com:vml" Requires="v">
                <p:oleObj spid="_x0000_s59418"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3475" y="126023"/>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87150" y="20093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63</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19748066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272660" y="1165933"/>
            <a:ext cx="6087197" cy="3310531"/>
          </a:xfrm>
          <a:prstGeom prst="rect">
            <a:avLst/>
          </a:prstGeom>
          <a:ln w="28575">
            <a:solidFill>
              <a:schemeClr val="tx1"/>
            </a:solidFill>
          </a:ln>
        </p:spPr>
      </p:pic>
      <p:sp>
        <p:nvSpPr>
          <p:cNvPr id="4" name="Прямоугольник 3"/>
          <p:cNvSpPr/>
          <p:nvPr/>
        </p:nvSpPr>
        <p:spPr>
          <a:xfrm>
            <a:off x="6477451" y="1657253"/>
            <a:ext cx="5397049" cy="2031325"/>
          </a:xfrm>
          <a:prstGeom prst="rect">
            <a:avLst/>
          </a:prstGeom>
          <a:solidFill>
            <a:schemeClr val="bg1"/>
          </a:solidFill>
        </p:spPr>
        <p:txBody>
          <a:bodyPr wrap="square">
            <a:spAutoFit/>
          </a:bodyPr>
          <a:lstStyle/>
          <a:p>
            <a:pPr algn="just"/>
            <a:r>
              <a:rPr lang="ru-RU" dirty="0">
                <a:latin typeface="Arial" pitchFamily="34" charset="0"/>
                <a:cs typeface="Arial" pitchFamily="34" charset="0"/>
              </a:rPr>
              <a:t>Танковый минный трал ТМТ-С.</a:t>
            </a:r>
          </a:p>
          <a:p>
            <a:pPr algn="just"/>
            <a:r>
              <a:rPr lang="ru-RU" dirty="0">
                <a:latin typeface="Arial" pitchFamily="34" charset="0"/>
                <a:cs typeface="Arial" pitchFamily="34" charset="0"/>
              </a:rPr>
              <a:t>1 - электромагнитная приставка (ЭМТ</a:t>
            </a:r>
            <a:r>
              <a:rPr lang="ru-RU" dirty="0" smtClean="0">
                <a:latin typeface="Arial" pitchFamily="34" charset="0"/>
                <a:cs typeface="Arial" pitchFamily="34" charset="0"/>
              </a:rPr>
              <a:t>);</a:t>
            </a:r>
          </a:p>
          <a:p>
            <a:pPr algn="just"/>
            <a:r>
              <a:rPr lang="ru-RU" dirty="0" smtClean="0">
                <a:latin typeface="Arial" pitchFamily="34" charset="0"/>
                <a:cs typeface="Arial" pitchFamily="34" charset="0"/>
              </a:rPr>
              <a:t>2- устройство траления противобортовых </a:t>
            </a:r>
            <a:r>
              <a:rPr lang="ru-RU" dirty="0">
                <a:latin typeface="Arial" pitchFamily="34" charset="0"/>
                <a:cs typeface="Arial" pitchFamily="34" charset="0"/>
              </a:rPr>
              <a:t>мин (УТПБМ); </a:t>
            </a:r>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3 </a:t>
            </a:r>
            <a:r>
              <a:rPr lang="ru-RU" dirty="0">
                <a:latin typeface="Arial" pitchFamily="34" charset="0"/>
                <a:cs typeface="Arial" pitchFamily="34" charset="0"/>
              </a:rPr>
              <a:t>- </a:t>
            </a:r>
            <a:r>
              <a:rPr lang="ru-RU" dirty="0" err="1">
                <a:latin typeface="Arial" pitchFamily="34" charset="0"/>
                <a:cs typeface="Arial" pitchFamily="34" charset="0"/>
              </a:rPr>
              <a:t>катковое</a:t>
            </a:r>
            <a:r>
              <a:rPr lang="ru-RU" dirty="0">
                <a:latin typeface="Arial" pitchFamily="34" charset="0"/>
                <a:cs typeface="Arial" pitchFamily="34" charset="0"/>
              </a:rPr>
              <a:t> оборудование</a:t>
            </a:r>
            <a:r>
              <a:rPr lang="ru-RU" dirty="0" smtClean="0">
                <a:latin typeface="Arial" pitchFamily="34" charset="0"/>
                <a:cs typeface="Arial" pitchFamily="34" charset="0"/>
              </a:rPr>
              <a:t>;</a:t>
            </a:r>
          </a:p>
          <a:p>
            <a:pPr algn="just"/>
            <a:r>
              <a:rPr lang="ru-RU" dirty="0" smtClean="0">
                <a:latin typeface="Arial" pitchFamily="34" charset="0"/>
                <a:cs typeface="Arial" pitchFamily="34" charset="0"/>
              </a:rPr>
              <a:t>4 </a:t>
            </a:r>
            <a:r>
              <a:rPr lang="ru-RU" dirty="0">
                <a:latin typeface="Arial" pitchFamily="34" charset="0"/>
                <a:cs typeface="Arial" pitchFamily="34" charset="0"/>
              </a:rPr>
              <a:t>- корчеватель; </a:t>
            </a:r>
            <a:endParaRPr lang="ru-RU" dirty="0" smtClean="0">
              <a:latin typeface="Arial" pitchFamily="34" charset="0"/>
              <a:cs typeface="Arial" pitchFamily="34" charset="0"/>
            </a:endParaRPr>
          </a:p>
          <a:p>
            <a:pPr algn="just"/>
            <a:r>
              <a:rPr lang="ru-RU" dirty="0" smtClean="0">
                <a:latin typeface="Arial" pitchFamily="34" charset="0"/>
                <a:cs typeface="Arial" pitchFamily="34" charset="0"/>
              </a:rPr>
              <a:t>5 </a:t>
            </a:r>
            <a:r>
              <a:rPr lang="ru-RU" dirty="0">
                <a:latin typeface="Arial" pitchFamily="34" charset="0"/>
                <a:cs typeface="Arial" pitchFamily="34" charset="0"/>
              </a:rPr>
              <a:t>- кассета с пиротехническими сигналами (ПС).</a:t>
            </a:r>
          </a:p>
        </p:txBody>
      </p:sp>
      <p:sp>
        <p:nvSpPr>
          <p:cNvPr id="5" name="Прямоугольник 4"/>
          <p:cNvSpPr/>
          <p:nvPr/>
        </p:nvSpPr>
        <p:spPr>
          <a:xfrm>
            <a:off x="272659" y="5181873"/>
            <a:ext cx="11452751" cy="769441"/>
          </a:xfrm>
          <a:prstGeom prst="rect">
            <a:avLst/>
          </a:prstGeom>
          <a:solidFill>
            <a:schemeClr val="bg1"/>
          </a:solidFill>
        </p:spPr>
        <p:txBody>
          <a:bodyPr wrap="square">
            <a:spAutoFit/>
          </a:bodyPr>
          <a:lstStyle/>
          <a:p>
            <a:pPr indent="355600" algn="just"/>
            <a:r>
              <a:rPr lang="ru-RU" sz="2200" dirty="0" smtClean="0">
                <a:latin typeface="Arial" pitchFamily="34" charset="0"/>
                <a:cs typeface="Arial" pitchFamily="34" charset="0"/>
              </a:rPr>
              <a:t>Предназначен </a:t>
            </a:r>
            <a:r>
              <a:rPr lang="ru-RU" sz="2200" dirty="0">
                <a:latin typeface="Arial" pitchFamily="34" charset="0"/>
                <a:cs typeface="Arial" pitchFamily="34" charset="0"/>
              </a:rPr>
              <a:t>для проделывания сплошных проходов в противотанковых минных полях. Конструкция трала обеспечивает уничтожение мин на всю ширину траления.</a:t>
            </a:r>
          </a:p>
        </p:txBody>
      </p:sp>
      <p:graphicFrame>
        <p:nvGraphicFramePr>
          <p:cNvPr id="7" name="Объект 6"/>
          <p:cNvGraphicFramePr>
            <a:graphicFrameLocks noChangeAspect="1"/>
          </p:cNvGraphicFramePr>
          <p:nvPr>
            <p:extLst>
              <p:ext uri="{D42A27DB-BD31-4B8C-83A1-F6EECF244321}">
                <p14:modId xmlns:p14="http://schemas.microsoft.com/office/powerpoint/2010/main" val="3385801863"/>
              </p:ext>
            </p:extLst>
          </p:nvPr>
        </p:nvGraphicFramePr>
        <p:xfrm>
          <a:off x="11255375" y="136525"/>
          <a:ext cx="773113" cy="536575"/>
        </p:xfrm>
        <a:graphic>
          <a:graphicData uri="http://schemas.openxmlformats.org/presentationml/2006/ole">
            <mc:AlternateContent xmlns:mc="http://schemas.openxmlformats.org/markup-compatibility/2006">
              <mc:Choice xmlns:v="urn:schemas-microsoft-com:vml" Requires="v">
                <p:oleObj spid="_x0000_s60443"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55375" y="1365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33175" y="23653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64</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4048196" y="202168"/>
            <a:ext cx="4858510"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Танковый минный трал ТМТ-С</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7611562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Прямоугольник 8"/>
          <p:cNvSpPr/>
          <p:nvPr/>
        </p:nvSpPr>
        <p:spPr>
          <a:xfrm>
            <a:off x="0" y="8928"/>
            <a:ext cx="12192000" cy="6849072"/>
          </a:xfrm>
          <a:prstGeom prst="rect">
            <a:avLst/>
          </a:prstGeom>
          <a:solidFill>
            <a:schemeClr val="bg1"/>
          </a:solidFill>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3" name="Рисунок 2"/>
          <p:cNvPicPr>
            <a:picLocks noChangeAspect="1"/>
          </p:cNvPicPr>
          <p:nvPr/>
        </p:nvPicPr>
        <p:blipFill>
          <a:blip r:embed="rId3"/>
          <a:stretch>
            <a:fillRect/>
          </a:stretch>
        </p:blipFill>
        <p:spPr>
          <a:xfrm>
            <a:off x="606413" y="1177606"/>
            <a:ext cx="6599606" cy="2563851"/>
          </a:xfrm>
          <a:prstGeom prst="rect">
            <a:avLst/>
          </a:prstGeom>
        </p:spPr>
      </p:pic>
      <p:sp>
        <p:nvSpPr>
          <p:cNvPr id="4" name="Прямоугольник 3"/>
          <p:cNvSpPr/>
          <p:nvPr/>
        </p:nvSpPr>
        <p:spPr>
          <a:xfrm>
            <a:off x="4012778" y="173819"/>
            <a:ext cx="5084533"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Колейный минный трал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КМТ-10</a:t>
            </a:r>
            <a:endParaRPr lang="ru-RU" b="1" dirty="0">
              <a:latin typeface="Arial" pitchFamily="34" charset="0"/>
              <a:cs typeface="Arial" pitchFamily="34" charset="0"/>
            </a:endParaRPr>
          </a:p>
        </p:txBody>
      </p:sp>
      <p:pic>
        <p:nvPicPr>
          <p:cNvPr id="6" name="Рисунок 5"/>
          <p:cNvPicPr>
            <a:picLocks noChangeAspect="1"/>
          </p:cNvPicPr>
          <p:nvPr/>
        </p:nvPicPr>
        <p:blipFill>
          <a:blip r:embed="rId4"/>
          <a:stretch>
            <a:fillRect/>
          </a:stretch>
        </p:blipFill>
        <p:spPr>
          <a:xfrm>
            <a:off x="606412" y="3912259"/>
            <a:ext cx="3234401" cy="2742857"/>
          </a:xfrm>
          <a:prstGeom prst="rect">
            <a:avLst/>
          </a:prstGeom>
          <a:gradFill>
            <a:gsLst>
              <a:gs pos="9000">
                <a:schemeClr val="accent1">
                  <a:lumMod val="67000"/>
                </a:schemeClr>
              </a:gs>
              <a:gs pos="22000">
                <a:schemeClr val="accent1">
                  <a:lumMod val="97000"/>
                  <a:lumOff val="3000"/>
                </a:schemeClr>
              </a:gs>
              <a:gs pos="87000">
                <a:schemeClr val="accent1">
                  <a:lumMod val="60000"/>
                  <a:lumOff val="40000"/>
                </a:schemeClr>
              </a:gs>
            </a:gsLst>
            <a:path path="rect">
              <a:fillToRect l="100000" t="100000"/>
            </a:path>
          </a:gradFill>
        </p:spPr>
      </p:pic>
      <p:sp>
        <p:nvSpPr>
          <p:cNvPr id="7" name="Прямоугольник 6"/>
          <p:cNvSpPr/>
          <p:nvPr/>
        </p:nvSpPr>
        <p:spPr>
          <a:xfrm>
            <a:off x="3906215" y="4523038"/>
            <a:ext cx="7804771" cy="430887"/>
          </a:xfrm>
          <a:prstGeom prst="rect">
            <a:avLst/>
          </a:prstGeom>
        </p:spPr>
        <p:txBody>
          <a:bodyPr wrap="square">
            <a:spAutoFit/>
          </a:bodyPr>
          <a:lstStyle/>
          <a:p>
            <a:r>
              <a:rPr lang="ru-RU" sz="2200" b="1" dirty="0">
                <a:latin typeface="Arial" pitchFamily="34" charset="0"/>
                <a:cs typeface="Arial" pitchFamily="34" charset="0"/>
              </a:rPr>
              <a:t>Колейный минный трал КМТ-10 в рабочем положении.</a:t>
            </a:r>
          </a:p>
        </p:txBody>
      </p:sp>
      <p:sp>
        <p:nvSpPr>
          <p:cNvPr id="8" name="Прямоугольник 7"/>
          <p:cNvSpPr/>
          <p:nvPr/>
        </p:nvSpPr>
        <p:spPr>
          <a:xfrm>
            <a:off x="3616656" y="5271659"/>
            <a:ext cx="8314993" cy="1107996"/>
          </a:xfrm>
          <a:prstGeom prst="rect">
            <a:avLst/>
          </a:prstGeom>
        </p:spPr>
        <p:txBody>
          <a:bodyPr wrap="square">
            <a:spAutoFit/>
          </a:bodyPr>
          <a:lstStyle/>
          <a:p>
            <a:pPr algn="just"/>
            <a:r>
              <a:rPr lang="ru-RU" dirty="0"/>
              <a:t> </a:t>
            </a:r>
            <a:r>
              <a:rPr lang="ru-RU" sz="2200" dirty="0">
                <a:latin typeface="Arial" pitchFamily="34" charset="0"/>
                <a:cs typeface="Arial" pitchFamily="34" charset="0"/>
              </a:rPr>
              <a:t>Зеленым цветом показана лобовая часть машины, 1 и 2 – подъемные троса, 3 –предохранительное устройство, 4 – ножи трала.</a:t>
            </a:r>
          </a:p>
        </p:txBody>
      </p:sp>
      <p:graphicFrame>
        <p:nvGraphicFramePr>
          <p:cNvPr id="10" name="Объект 9"/>
          <p:cNvGraphicFramePr>
            <a:graphicFrameLocks noChangeAspect="1"/>
          </p:cNvGraphicFramePr>
          <p:nvPr>
            <p:extLst>
              <p:ext uri="{D42A27DB-BD31-4B8C-83A1-F6EECF244321}">
                <p14:modId xmlns:p14="http://schemas.microsoft.com/office/powerpoint/2010/main" val="2423962998"/>
              </p:ext>
            </p:extLst>
          </p:nvPr>
        </p:nvGraphicFramePr>
        <p:xfrm>
          <a:off x="11274425" y="48852"/>
          <a:ext cx="773113" cy="536575"/>
        </p:xfrm>
        <a:graphic>
          <a:graphicData uri="http://schemas.openxmlformats.org/presentationml/2006/ole">
            <mc:AlternateContent xmlns:mc="http://schemas.openxmlformats.org/markup-compatibility/2006">
              <mc:Choice xmlns:v="urn:schemas-microsoft-com:vml" Requires="v">
                <p:oleObj spid="_x0000_s61466"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48852"/>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1" name="Rectangle 13"/>
          <p:cNvSpPr>
            <a:spLocks noChangeArrowheads="1"/>
          </p:cNvSpPr>
          <p:nvPr/>
        </p:nvSpPr>
        <p:spPr bwMode="auto">
          <a:xfrm>
            <a:off x="11490325" y="1508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65</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5322278" y="1618609"/>
            <a:ext cx="6096000" cy="1785104"/>
          </a:xfrm>
          <a:prstGeom prst="rect">
            <a:avLst/>
          </a:prstGeom>
        </p:spPr>
        <p:txBody>
          <a:bodyPr>
            <a:spAutoFit/>
          </a:bodyPr>
          <a:lstStyle/>
          <a:p>
            <a:pPr algn="just"/>
            <a:r>
              <a:rPr lang="ru-RU" sz="2200" dirty="0">
                <a:latin typeface="Arial" pitchFamily="34" charset="0"/>
                <a:cs typeface="Arial" pitchFamily="34" charset="0"/>
              </a:rPr>
              <a:t>является навесным оборудованием на боевые машины пехоты БМП и БМП-2 и предназначен для обеспечения преодоления боевыми машинами минных полей из противотанковых мин.</a:t>
            </a:r>
          </a:p>
        </p:txBody>
      </p:sp>
    </p:spTree>
    <p:extLst>
      <p:ext uri="{BB962C8B-B14F-4D97-AF65-F5344CB8AC3E}">
        <p14:creationId xmlns:p14="http://schemas.microsoft.com/office/powerpoint/2010/main" val="281347339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Таблица 6"/>
          <p:cNvGraphicFramePr>
            <a:graphicFrameLocks noGrp="1"/>
          </p:cNvGraphicFramePr>
          <p:nvPr>
            <p:extLst>
              <p:ext uri="{D42A27DB-BD31-4B8C-83A1-F6EECF244321}">
                <p14:modId xmlns:p14="http://schemas.microsoft.com/office/powerpoint/2010/main" val="1552148222"/>
              </p:ext>
            </p:extLst>
          </p:nvPr>
        </p:nvGraphicFramePr>
        <p:xfrm>
          <a:off x="998040" y="776251"/>
          <a:ext cx="10454185" cy="5897093"/>
        </p:xfrm>
        <a:graphic>
          <a:graphicData uri="http://schemas.openxmlformats.org/drawingml/2006/table">
            <a:tbl>
              <a:tblPr firstRow="1" firstCol="1" bandRow="1"/>
              <a:tblGrid>
                <a:gridCol w="4285397">
                  <a:extLst>
                    <a:ext uri="{9D8B030D-6E8A-4147-A177-3AD203B41FA5}">
                      <a16:colId xmlns:a16="http://schemas.microsoft.com/office/drawing/2014/main" xmlns="" val="2758696280"/>
                    </a:ext>
                  </a:extLst>
                </a:gridCol>
                <a:gridCol w="1091820">
                  <a:extLst>
                    <a:ext uri="{9D8B030D-6E8A-4147-A177-3AD203B41FA5}">
                      <a16:colId xmlns:a16="http://schemas.microsoft.com/office/drawing/2014/main" xmlns="" val="377643930"/>
                    </a:ext>
                  </a:extLst>
                </a:gridCol>
                <a:gridCol w="1202757">
                  <a:extLst>
                    <a:ext uri="{9D8B030D-6E8A-4147-A177-3AD203B41FA5}">
                      <a16:colId xmlns:a16="http://schemas.microsoft.com/office/drawing/2014/main" xmlns="" val="2092504149"/>
                    </a:ext>
                  </a:extLst>
                </a:gridCol>
                <a:gridCol w="1119116">
                  <a:extLst>
                    <a:ext uri="{9D8B030D-6E8A-4147-A177-3AD203B41FA5}">
                      <a16:colId xmlns:a16="http://schemas.microsoft.com/office/drawing/2014/main" xmlns="" val="2647198310"/>
                    </a:ext>
                  </a:extLst>
                </a:gridCol>
                <a:gridCol w="1392072">
                  <a:extLst>
                    <a:ext uri="{9D8B030D-6E8A-4147-A177-3AD203B41FA5}">
                      <a16:colId xmlns:a16="http://schemas.microsoft.com/office/drawing/2014/main" xmlns="" val="2072313800"/>
                    </a:ext>
                  </a:extLst>
                </a:gridCol>
                <a:gridCol w="1363023">
                  <a:extLst>
                    <a:ext uri="{9D8B030D-6E8A-4147-A177-3AD203B41FA5}">
                      <a16:colId xmlns:a16="http://schemas.microsoft.com/office/drawing/2014/main" xmlns="" val="2181480955"/>
                    </a:ext>
                  </a:extLst>
                </a:gridCol>
              </a:tblGrid>
              <a:tr h="573435">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Показатели</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КМТ-5М</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КМТ-7</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КМТ-6</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КМТ-8</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КМТ-10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1104357017"/>
                  </a:ext>
                </a:extLst>
              </a:tr>
              <a:tr h="573435">
                <a:tc>
                  <a:txBody>
                    <a:bodyPr/>
                    <a:lstStyle/>
                    <a:p>
                      <a:pPr indent="228600">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Общая масса, </a:t>
                      </a:r>
                      <a:r>
                        <a:rPr lang="ru-RU" sz="1500" b="1" i="1" dirty="0">
                          <a:solidFill>
                            <a:srgbClr val="000000"/>
                          </a:solidFill>
                          <a:effectLst/>
                          <a:latin typeface="Arial" pitchFamily="34" charset="0"/>
                          <a:ea typeface="Times New Roman" panose="02020603050405020304" pitchFamily="18" charset="0"/>
                          <a:cs typeface="Arial" pitchFamily="34" charset="0"/>
                        </a:rPr>
                        <a:t>кг</a:t>
                      </a:r>
                      <a:endParaRPr lang="ru-RU" sz="1500" b="1" dirty="0">
                        <a:effectLst/>
                        <a:latin typeface="Arial" pitchFamily="34" charset="0"/>
                        <a:ea typeface="Times New Roman" panose="02020603050405020304" pitchFamily="18" charset="0"/>
                        <a:cs typeface="Arial" pitchFamily="34" charset="0"/>
                      </a:endParaRPr>
                    </a:p>
                    <a:p>
                      <a:pPr indent="228600">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в том числе:</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7500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7500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1000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1000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450</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78675783"/>
                  </a:ext>
                </a:extLst>
              </a:tr>
              <a:tr h="573435">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одного каткового рабочего органа</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2300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2250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638290262"/>
                  </a:ext>
                </a:extLst>
              </a:tr>
              <a:tr h="286719">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одной ножевой секции</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420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520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420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520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15-5</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352483523"/>
                  </a:ext>
                </a:extLst>
              </a:tr>
              <a:tr h="860153">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Ширина колеи, протраливаемой одной секцией, </a:t>
                      </a:r>
                      <a:r>
                        <a:rPr lang="ru-RU" sz="1500" b="1" i="1">
                          <a:solidFill>
                            <a:srgbClr val="000000"/>
                          </a:solidFill>
                          <a:effectLst/>
                          <a:latin typeface="Arial" pitchFamily="34" charset="0"/>
                          <a:ea typeface="Times New Roman" panose="02020603050405020304" pitchFamily="18" charset="0"/>
                          <a:cs typeface="Arial" pitchFamily="34" charset="0"/>
                        </a:rPr>
                        <a:t>мм</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730—810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800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600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600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300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114260237"/>
                  </a:ext>
                </a:extLst>
              </a:tr>
              <a:tr h="286719">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Скорость траления, </a:t>
                      </a:r>
                      <a:r>
                        <a:rPr lang="ru-RU" sz="1500" b="1" i="1">
                          <a:solidFill>
                            <a:srgbClr val="000000"/>
                          </a:solidFill>
                          <a:effectLst/>
                          <a:latin typeface="Arial" pitchFamily="34" charset="0"/>
                          <a:ea typeface="Times New Roman" panose="02020603050405020304" pitchFamily="18" charset="0"/>
                          <a:cs typeface="Arial" pitchFamily="34" charset="0"/>
                        </a:rPr>
                        <a:t>км/ч</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До 12</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До  12</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До  14</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До 15</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До 15</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649787352"/>
                  </a:ext>
                </a:extLst>
              </a:tr>
              <a:tr h="573435">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Скорость танка с тралом вне дорог, </a:t>
                      </a:r>
                      <a:r>
                        <a:rPr lang="ru-RU" sz="1500" b="1" i="1">
                          <a:solidFill>
                            <a:srgbClr val="000000"/>
                          </a:solidFill>
                          <a:effectLst/>
                          <a:latin typeface="Arial" pitchFamily="34" charset="0"/>
                          <a:ea typeface="Times New Roman" panose="02020603050405020304" pitchFamily="18" charset="0"/>
                          <a:cs typeface="Arial" pitchFamily="34" charset="0"/>
                        </a:rPr>
                        <a:t>км/ч</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8—15</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8—15</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98223134"/>
                  </a:ext>
                </a:extLst>
              </a:tr>
              <a:tr h="573435">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Взрывоустойчивость, в </a:t>
                      </a:r>
                      <a:r>
                        <a:rPr lang="ru-RU" sz="1500" b="1" i="1">
                          <a:solidFill>
                            <a:srgbClr val="000000"/>
                          </a:solidFill>
                          <a:effectLst/>
                          <a:latin typeface="Arial" pitchFamily="34" charset="0"/>
                          <a:ea typeface="Times New Roman" panose="02020603050405020304" pitchFamily="18" charset="0"/>
                          <a:cs typeface="Arial" pitchFamily="34" charset="0"/>
                        </a:rPr>
                        <a:t>минах</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6</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5</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003671606"/>
                  </a:ext>
                </a:extLst>
              </a:tr>
              <a:tr h="573435">
                <a:tc>
                  <a:txBody>
                    <a:bodyPr/>
                    <a:lstStyle/>
                    <a:p>
                      <a:pPr marL="152400" indent="228600">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Время навески (отцепки) трала силами экипажа, </a:t>
                      </a:r>
                      <a:r>
                        <a:rPr lang="ru-RU" sz="1500" b="1" i="1">
                          <a:solidFill>
                            <a:srgbClr val="000000"/>
                          </a:solidFill>
                          <a:effectLst/>
                          <a:latin typeface="Arial" pitchFamily="34" charset="0"/>
                          <a:ea typeface="Times New Roman" panose="02020603050405020304" pitchFamily="18" charset="0"/>
                          <a:cs typeface="Arial" pitchFamily="34" charset="0"/>
                        </a:rPr>
                        <a:t>мин</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30—45 (8—13)</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30—45 (8—13)</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15—20 </a:t>
                      </a:r>
                      <a:endParaRPr lang="ru-RU" sz="1500" b="1">
                        <a:effectLst/>
                        <a:latin typeface="Arial" pitchFamily="34" charset="0"/>
                        <a:ea typeface="Times New Roman" panose="02020603050405020304" pitchFamily="18" charset="0"/>
                        <a:cs typeface="Arial" pitchFamily="34" charset="0"/>
                      </a:endParaRPr>
                    </a:p>
                    <a:p>
                      <a:pPr indent="228600" algn="ctr">
                        <a:lnSpc>
                          <a:spcPct val="150000"/>
                        </a:lnSpc>
                        <a:spcAft>
                          <a:spcPts val="0"/>
                        </a:spcAft>
                      </a:pPr>
                      <a:r>
                        <a:rPr lang="ru-RU" sz="1500" b="1">
                          <a:solidFill>
                            <a:srgbClr val="000000"/>
                          </a:solidFill>
                          <a:effectLst/>
                          <a:latin typeface="Arial" pitchFamily="34" charset="0"/>
                          <a:ea typeface="Times New Roman" panose="02020603050405020304" pitchFamily="18" charset="0"/>
                          <a:cs typeface="Arial" pitchFamily="34" charset="0"/>
                        </a:rPr>
                        <a:t>(5-10)</a:t>
                      </a:r>
                      <a:endParaRPr lang="ru-RU" sz="1500" b="1">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15—20 (5—10)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317149408"/>
                  </a:ext>
                </a:extLst>
              </a:tr>
              <a:tr h="573435">
                <a:tc>
                  <a:txBody>
                    <a:bodyPr/>
                    <a:lstStyle/>
                    <a:p>
                      <a:pPr marL="152400" indent="228600">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Ширина в походном  (рабочем) положении, </a:t>
                      </a:r>
                      <a:r>
                        <a:rPr lang="ru-RU" sz="1500" b="1" i="1" dirty="0">
                          <a:solidFill>
                            <a:srgbClr val="000000"/>
                          </a:solidFill>
                          <a:effectLst/>
                          <a:latin typeface="Arial" pitchFamily="34" charset="0"/>
                          <a:ea typeface="Times New Roman" panose="02020603050405020304" pitchFamily="18" charset="0"/>
                          <a:cs typeface="Arial" pitchFamily="34" charset="0"/>
                        </a:rPr>
                        <a:t>мм</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3">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2">
                        <a:lumMod val="40000"/>
                        <a:lumOff val="60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2">
                        <a:lumMod val="75000"/>
                      </a:schemeClr>
                    </a:solidFill>
                  </a:tcPr>
                </a:tc>
                <a:tc>
                  <a:txBody>
                    <a:bodyPr/>
                    <a:lstStyle/>
                    <a:p>
                      <a:pPr indent="228600" algn="ctr">
                        <a:lnSpc>
                          <a:spcPct val="150000"/>
                        </a:lnSpc>
                        <a:spcAft>
                          <a:spcPts val="0"/>
                        </a:spcAft>
                      </a:pPr>
                      <a:r>
                        <a:rPr lang="ru-RU" sz="1500" b="1" dirty="0">
                          <a:solidFill>
                            <a:srgbClr val="000000"/>
                          </a:solidFill>
                          <a:effectLst/>
                          <a:latin typeface="Arial" pitchFamily="34" charset="0"/>
                          <a:ea typeface="Times New Roman" panose="02020603050405020304" pitchFamily="18" charset="0"/>
                          <a:cs typeface="Arial" pitchFamily="34" charset="0"/>
                        </a:rPr>
                        <a:t>2940 (3200)</a:t>
                      </a:r>
                      <a:endParaRPr lang="ru-RU" sz="1500" b="1" dirty="0">
                        <a:effectLst/>
                        <a:latin typeface="Arial" pitchFamily="34" charset="0"/>
                        <a:ea typeface="Times New Roman" panose="02020603050405020304" pitchFamily="18" charset="0"/>
                        <a:cs typeface="Arial" pitchFamily="34" charset="0"/>
                      </a:endParaRPr>
                    </a:p>
                  </a:txBody>
                  <a:tcPr marL="24640" marR="2464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xmlns="" val="2461547855"/>
                  </a:ext>
                </a:extLst>
              </a:tr>
            </a:tbl>
          </a:graphicData>
        </a:graphic>
      </p:graphicFrame>
      <p:graphicFrame>
        <p:nvGraphicFramePr>
          <p:cNvPr id="3" name="Объект 2"/>
          <p:cNvGraphicFramePr>
            <a:graphicFrameLocks noChangeAspect="1"/>
          </p:cNvGraphicFramePr>
          <p:nvPr>
            <p:extLst>
              <p:ext uri="{D42A27DB-BD31-4B8C-83A1-F6EECF244321}">
                <p14:modId xmlns:p14="http://schemas.microsoft.com/office/powerpoint/2010/main" val="3668282451"/>
              </p:ext>
            </p:extLst>
          </p:nvPr>
        </p:nvGraphicFramePr>
        <p:xfrm>
          <a:off x="11264900" y="79375"/>
          <a:ext cx="773113" cy="536575"/>
        </p:xfrm>
        <a:graphic>
          <a:graphicData uri="http://schemas.openxmlformats.org/presentationml/2006/ole">
            <mc:AlternateContent xmlns:mc="http://schemas.openxmlformats.org/markup-compatibility/2006">
              <mc:Choice xmlns:v="urn:schemas-microsoft-com:vml" Requires="v">
                <p:oleObj spid="_x0000_s62490"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4900" y="7937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52225" y="15081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66</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378365" y="150813"/>
            <a:ext cx="5435270"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Основные характеристики тралов</a:t>
            </a:r>
          </a:p>
        </p:txBody>
      </p:sp>
    </p:spTree>
    <p:extLst>
      <p:ext uri="{BB962C8B-B14F-4D97-AF65-F5344CB8AC3E}">
        <p14:creationId xmlns:p14="http://schemas.microsoft.com/office/powerpoint/2010/main" val="366488097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317141" y="1279549"/>
            <a:ext cx="5715169" cy="5328592"/>
          </a:xfrm>
          <a:prstGeom prst="rect">
            <a:avLst/>
          </a:prstGeom>
          <a:ln w="28575">
            <a:solidFill>
              <a:schemeClr val="tx1"/>
            </a:solidFill>
          </a:ln>
        </p:spPr>
      </p:pic>
      <p:sp>
        <p:nvSpPr>
          <p:cNvPr id="4" name="Прямоугольник 3"/>
          <p:cNvSpPr/>
          <p:nvPr/>
        </p:nvSpPr>
        <p:spPr>
          <a:xfrm>
            <a:off x="6277970" y="1579801"/>
            <a:ext cx="5663205" cy="2246769"/>
          </a:xfrm>
          <a:prstGeom prst="rect">
            <a:avLst/>
          </a:prstGeom>
          <a:solidFill>
            <a:schemeClr val="bg1"/>
          </a:solidFill>
          <a:ln w="28575">
            <a:solidFill>
              <a:schemeClr val="accent1">
                <a:lumMod val="50000"/>
              </a:schemeClr>
            </a:solidFill>
          </a:ln>
        </p:spPr>
        <p:txBody>
          <a:bodyPr wrap="square">
            <a:spAutoFit/>
          </a:bodyPr>
          <a:lstStyle/>
          <a:p>
            <a:pPr algn="just"/>
            <a:r>
              <a:rPr lang="ru-RU" sz="2000" dirty="0">
                <a:solidFill>
                  <a:srgbClr val="FF0000"/>
                </a:solidFill>
                <a:latin typeface="Arial" pitchFamily="34" charset="0"/>
                <a:cs typeface="Arial" pitchFamily="34" charset="0"/>
              </a:rPr>
              <a:t>Индукционный миноискатель ИМП-2 </a:t>
            </a:r>
            <a:r>
              <a:rPr lang="ru-RU" sz="2000" dirty="0">
                <a:latin typeface="Arial" pitchFamily="34" charset="0"/>
                <a:cs typeface="Arial" pitchFamily="34" charset="0"/>
              </a:rPr>
              <a:t>предназначен для поиска противотанковых и противопехотных мин, корпуса или взрыватели которых изготовлены из металла.</a:t>
            </a:r>
          </a:p>
          <a:p>
            <a:pPr algn="just"/>
            <a:r>
              <a:rPr lang="ru-RU" sz="2000" dirty="0">
                <a:latin typeface="Arial" pitchFamily="34" charset="0"/>
                <a:cs typeface="Arial" pitchFamily="34" charset="0"/>
              </a:rPr>
              <a:t>Обеспечивает поиск противотанковых и противопехотных мин, установленных в грунт, снег и воду.</a:t>
            </a:r>
          </a:p>
        </p:txBody>
      </p:sp>
      <p:graphicFrame>
        <p:nvGraphicFramePr>
          <p:cNvPr id="6" name="Объект 5"/>
          <p:cNvGraphicFramePr>
            <a:graphicFrameLocks noChangeAspect="1"/>
          </p:cNvGraphicFramePr>
          <p:nvPr>
            <p:extLst>
              <p:ext uri="{D42A27DB-BD31-4B8C-83A1-F6EECF244321}">
                <p14:modId xmlns:p14="http://schemas.microsoft.com/office/powerpoint/2010/main" val="1714684186"/>
              </p:ext>
            </p:extLst>
          </p:nvPr>
        </p:nvGraphicFramePr>
        <p:xfrm>
          <a:off x="11293475" y="54521"/>
          <a:ext cx="773113" cy="536575"/>
        </p:xfrm>
        <a:graphic>
          <a:graphicData uri="http://schemas.openxmlformats.org/presentationml/2006/ole">
            <mc:AlternateContent xmlns:mc="http://schemas.openxmlformats.org/markup-compatibility/2006">
              <mc:Choice xmlns:v="urn:schemas-microsoft-com:vml" Requires="v">
                <p:oleObj spid="_x0000_s91142" name="Точечный рисунок" r:id="rId4" imgW="4266667" imgH="3486637" progId="PBrush">
                  <p:embed/>
                </p:oleObj>
              </mc:Choice>
              <mc:Fallback>
                <p:oleObj name="Точечный рисунок" r:id="rId4" imgW="4266667" imgH="3486637" progId="PBrush">
                  <p:embed/>
                  <p:pic>
                    <p:nvPicPr>
                      <p:cNvPr id="0" name=""/>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3475" y="54521"/>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99850"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67</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8" name="Прямоугольник 7"/>
          <p:cNvSpPr/>
          <p:nvPr/>
        </p:nvSpPr>
        <p:spPr>
          <a:xfrm>
            <a:off x="3166042" y="306351"/>
            <a:ext cx="5832622"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Индукционный миноискатель ИМП-2</a:t>
            </a:r>
          </a:p>
        </p:txBody>
      </p:sp>
    </p:spTree>
    <p:extLst>
      <p:ext uri="{BB962C8B-B14F-4D97-AF65-F5344CB8AC3E}">
        <p14:creationId xmlns:p14="http://schemas.microsoft.com/office/powerpoint/2010/main" val="116436790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0" y="1907201"/>
            <a:ext cx="5306904" cy="3665107"/>
          </a:xfrm>
          <a:prstGeom prst="rect">
            <a:avLst/>
          </a:prstGeom>
        </p:spPr>
      </p:pic>
      <p:pic>
        <p:nvPicPr>
          <p:cNvPr id="4" name="Рисунок 3"/>
          <p:cNvPicPr>
            <a:picLocks noChangeAspect="1"/>
          </p:cNvPicPr>
          <p:nvPr/>
        </p:nvPicPr>
        <p:blipFill>
          <a:blip r:embed="rId4"/>
          <a:stretch>
            <a:fillRect/>
          </a:stretch>
        </p:blipFill>
        <p:spPr>
          <a:xfrm>
            <a:off x="5008678" y="1132764"/>
            <a:ext cx="6953168" cy="4926039"/>
          </a:xfrm>
          <a:prstGeom prst="rect">
            <a:avLst/>
          </a:prstGeom>
        </p:spPr>
      </p:pic>
      <p:graphicFrame>
        <p:nvGraphicFramePr>
          <p:cNvPr id="7" name="Объект 6"/>
          <p:cNvGraphicFramePr>
            <a:graphicFrameLocks noChangeAspect="1"/>
          </p:cNvGraphicFramePr>
          <p:nvPr>
            <p:extLst>
              <p:ext uri="{D42A27DB-BD31-4B8C-83A1-F6EECF244321}">
                <p14:modId xmlns:p14="http://schemas.microsoft.com/office/powerpoint/2010/main" val="726656015"/>
              </p:ext>
            </p:extLst>
          </p:nvPr>
        </p:nvGraphicFramePr>
        <p:xfrm>
          <a:off x="11322050" y="98425"/>
          <a:ext cx="773113" cy="536575"/>
        </p:xfrm>
        <a:graphic>
          <a:graphicData uri="http://schemas.openxmlformats.org/presentationml/2006/ole">
            <mc:AlternateContent xmlns:mc="http://schemas.openxmlformats.org/markup-compatibility/2006">
              <mc:Choice xmlns:v="urn:schemas-microsoft-com:vml" Requires="v">
                <p:oleObj spid="_x0000_s63514"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050"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520520" y="202222"/>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68</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166042" y="306351"/>
            <a:ext cx="5832622"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Индукционный миноискатель ИМП-2</a:t>
            </a:r>
          </a:p>
        </p:txBody>
      </p:sp>
    </p:spTree>
    <p:extLst>
      <p:ext uri="{BB962C8B-B14F-4D97-AF65-F5344CB8AC3E}">
        <p14:creationId xmlns:p14="http://schemas.microsoft.com/office/powerpoint/2010/main" val="181228732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412436" y="1066009"/>
            <a:ext cx="5838240" cy="4091870"/>
          </a:xfrm>
          <a:prstGeom prst="rect">
            <a:avLst/>
          </a:prstGeom>
        </p:spPr>
      </p:pic>
      <p:pic>
        <p:nvPicPr>
          <p:cNvPr id="4" name="Рисунок 3"/>
          <p:cNvPicPr>
            <a:picLocks noChangeAspect="1"/>
          </p:cNvPicPr>
          <p:nvPr/>
        </p:nvPicPr>
        <p:blipFill>
          <a:blip r:embed="rId4"/>
          <a:stretch>
            <a:fillRect/>
          </a:stretch>
        </p:blipFill>
        <p:spPr>
          <a:xfrm>
            <a:off x="6560669" y="1680126"/>
            <a:ext cx="5140793" cy="3151181"/>
          </a:xfrm>
          <a:prstGeom prst="rect">
            <a:avLst/>
          </a:prstGeom>
        </p:spPr>
      </p:pic>
      <p:sp>
        <p:nvSpPr>
          <p:cNvPr id="5" name="Прямоугольник 4"/>
          <p:cNvSpPr/>
          <p:nvPr/>
        </p:nvSpPr>
        <p:spPr>
          <a:xfrm>
            <a:off x="412435" y="5173930"/>
            <a:ext cx="11252549" cy="1323439"/>
          </a:xfrm>
          <a:prstGeom prst="rect">
            <a:avLst/>
          </a:prstGeom>
          <a:solidFill>
            <a:schemeClr val="bg1"/>
          </a:solidFill>
          <a:ln/>
        </p:spPr>
        <p:style>
          <a:lnRef idx="1">
            <a:schemeClr val="accent2"/>
          </a:lnRef>
          <a:fillRef idx="2">
            <a:schemeClr val="accent2"/>
          </a:fillRef>
          <a:effectRef idx="1">
            <a:schemeClr val="accent2"/>
          </a:effectRef>
          <a:fontRef idx="minor">
            <a:schemeClr val="dk1"/>
          </a:fontRef>
        </p:style>
        <p:txBody>
          <a:bodyPr wrap="square">
            <a:spAutoFit/>
          </a:bodyPr>
          <a:lstStyle/>
          <a:p>
            <a:pPr algn="just"/>
            <a:r>
              <a:rPr lang="ru-RU" sz="2000" dirty="0">
                <a:solidFill>
                  <a:srgbClr val="FF0000"/>
                </a:solidFill>
                <a:latin typeface="Arial" pitchFamily="34" charset="0"/>
                <a:cs typeface="Arial" pitchFamily="34" charset="0"/>
              </a:rPr>
              <a:t>Миноискатель МИВ </a:t>
            </a:r>
            <a:r>
              <a:rPr lang="ru-RU" sz="2000" dirty="0">
                <a:latin typeface="Arial" pitchFamily="34" charset="0"/>
                <a:cs typeface="Arial" pitchFamily="34" charset="0"/>
              </a:rPr>
              <a:t>предназначается для обнаружения </a:t>
            </a:r>
            <a:r>
              <a:rPr lang="ru-RU" sz="2000" dirty="0" smtClean="0">
                <a:latin typeface="Arial" pitchFamily="34" charset="0"/>
                <a:cs typeface="Arial" pitchFamily="34" charset="0"/>
              </a:rPr>
              <a:t>установленных </a:t>
            </a:r>
            <a:r>
              <a:rPr lang="ru-RU" sz="2000" dirty="0">
                <a:latin typeface="Arial" pitchFamily="34" charset="0"/>
                <a:cs typeface="Arial" pitchFamily="34" charset="0"/>
              </a:rPr>
              <a:t>на дне водоема противотанковых и противодесантных мин, корпуса </a:t>
            </a:r>
            <a:r>
              <a:rPr lang="ru-RU" sz="2000" dirty="0" smtClean="0">
                <a:latin typeface="Arial" pitchFamily="34" charset="0"/>
                <a:cs typeface="Arial" pitchFamily="34" charset="0"/>
              </a:rPr>
              <a:t>которых </a:t>
            </a:r>
            <a:r>
              <a:rPr lang="ru-RU" sz="2000" dirty="0">
                <a:latin typeface="Arial" pitchFamily="34" charset="0"/>
                <a:cs typeface="Arial" pitchFamily="34" charset="0"/>
              </a:rPr>
              <a:t>выполнены из металла.</a:t>
            </a:r>
          </a:p>
          <a:p>
            <a:pPr algn="just"/>
            <a:r>
              <a:rPr lang="ru-RU" sz="2000" dirty="0">
                <a:latin typeface="Arial" pitchFamily="34" charset="0"/>
                <a:cs typeface="Arial" pitchFamily="34" charset="0"/>
              </a:rPr>
              <a:t>Миноискатель может применяться для подводного поиска мин </a:t>
            </a:r>
            <a:r>
              <a:rPr lang="ru-RU" sz="2000" dirty="0" smtClean="0">
                <a:latin typeface="Arial" pitchFamily="34" charset="0"/>
                <a:cs typeface="Arial" pitchFamily="34" charset="0"/>
              </a:rPr>
              <a:t>водолазами </a:t>
            </a:r>
            <a:r>
              <a:rPr lang="ru-RU" sz="2000" dirty="0">
                <a:latin typeface="Arial" pitchFamily="34" charset="0"/>
                <a:cs typeface="Arial" pitchFamily="34" charset="0"/>
              </a:rPr>
              <a:t>в легководолазном снаряжении.</a:t>
            </a:r>
          </a:p>
        </p:txBody>
      </p:sp>
      <p:graphicFrame>
        <p:nvGraphicFramePr>
          <p:cNvPr id="7" name="Объект 6"/>
          <p:cNvGraphicFramePr>
            <a:graphicFrameLocks noChangeAspect="1"/>
          </p:cNvGraphicFramePr>
          <p:nvPr>
            <p:extLst>
              <p:ext uri="{D42A27DB-BD31-4B8C-83A1-F6EECF244321}">
                <p14:modId xmlns:p14="http://schemas.microsoft.com/office/powerpoint/2010/main" val="2222108149"/>
              </p:ext>
            </p:extLst>
          </p:nvPr>
        </p:nvGraphicFramePr>
        <p:xfrm>
          <a:off x="11274425" y="48841"/>
          <a:ext cx="773113" cy="530225"/>
        </p:xfrm>
        <a:graphic>
          <a:graphicData uri="http://schemas.openxmlformats.org/presentationml/2006/ole">
            <mc:AlternateContent xmlns:mc="http://schemas.openxmlformats.org/markup-compatibility/2006">
              <mc:Choice xmlns:v="urn:schemas-microsoft-com:vml" Requires="v">
                <p:oleObj spid="_x0000_s65562"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48841"/>
                        <a:ext cx="773113" cy="530225"/>
                      </a:xfrm>
                      <a:prstGeom prst="rect">
                        <a:avLst/>
                      </a:prstGeom>
                      <a:noFill/>
                      <a:ln>
                        <a:noFill/>
                      </a:ln>
                      <a:effectLst/>
                    </p:spPr>
                  </p:pic>
                </p:oleObj>
              </mc:Fallback>
            </mc:AlternateContent>
          </a:graphicData>
        </a:graphic>
      </p:graphicFrame>
      <p:sp>
        <p:nvSpPr>
          <p:cNvPr id="8" name="Rectangle 13"/>
          <p:cNvSpPr>
            <a:spLocks noChangeArrowheads="1"/>
          </p:cNvSpPr>
          <p:nvPr/>
        </p:nvSpPr>
        <p:spPr bwMode="auto">
          <a:xfrm>
            <a:off x="11480800"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69</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4617055" y="184853"/>
            <a:ext cx="3267241"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Миноискатель МИВ </a:t>
            </a:r>
            <a:endParaRPr lang="ru-RU"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2438134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Номер слайда 1"/>
          <p:cNvSpPr>
            <a:spLocks noGrp="1"/>
          </p:cNvSpPr>
          <p:nvPr>
            <p:ph type="sldNum" sz="quarter" idx="12"/>
          </p:nvPr>
        </p:nvSpPr>
        <p:spPr/>
        <p:txBody>
          <a:bodyPr/>
          <a:lstStyle/>
          <a:p>
            <a:pPr>
              <a:defRPr/>
            </a:pPr>
            <a:fld id="{90305238-5BF8-43F5-93DC-C76615422CF5}" type="slidenum">
              <a:rPr lang="ru-RU" smtClean="0"/>
              <a:pPr>
                <a:defRPr/>
              </a:pPr>
              <a:t>7</a:t>
            </a:fld>
            <a:endParaRPr lang="ru-RU"/>
          </a:p>
        </p:txBody>
      </p:sp>
      <p:graphicFrame>
        <p:nvGraphicFramePr>
          <p:cNvPr id="3" name="Схема 2"/>
          <p:cNvGraphicFramePr/>
          <p:nvPr>
            <p:extLst>
              <p:ext uri="{D42A27DB-BD31-4B8C-83A1-F6EECF244321}">
                <p14:modId xmlns:p14="http://schemas.microsoft.com/office/powerpoint/2010/main" val="2718183145"/>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71751485"/>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261265" y="1450435"/>
            <a:ext cx="5059492" cy="3964420"/>
          </a:xfrm>
          <a:prstGeom prst="rect">
            <a:avLst/>
          </a:prstGeom>
        </p:spPr>
      </p:pic>
      <p:sp>
        <p:nvSpPr>
          <p:cNvPr id="4" name="Прямоугольник 3"/>
          <p:cNvSpPr/>
          <p:nvPr/>
        </p:nvSpPr>
        <p:spPr>
          <a:xfrm>
            <a:off x="5377219" y="1552990"/>
            <a:ext cx="6701052" cy="1323439"/>
          </a:xfrm>
          <a:prstGeom prst="rect">
            <a:avLst/>
          </a:prstGeom>
        </p:spPr>
        <p:txBody>
          <a:bodyPr wrap="square">
            <a:spAutoFit/>
          </a:bodyPr>
          <a:lstStyle/>
          <a:p>
            <a:pPr algn="just"/>
            <a:r>
              <a:rPr lang="ru-RU" sz="2000" dirty="0">
                <a:solidFill>
                  <a:srgbClr val="FF0000"/>
                </a:solidFill>
                <a:latin typeface="Arial" pitchFamily="34" charset="0"/>
                <a:cs typeface="Arial" pitchFamily="34" charset="0"/>
              </a:rPr>
              <a:t>Комплект средств разведки и разминирования КР-И (О, Е) </a:t>
            </a:r>
            <a:r>
              <a:rPr lang="ru-RU" sz="2000" dirty="0">
                <a:latin typeface="Arial" pitchFamily="34" charset="0"/>
                <a:cs typeface="Arial" pitchFamily="34" charset="0"/>
              </a:rPr>
              <a:t>предназначен для обнаружения и снятия с места установки мин и проделывания проходов в проволочных заграждениях</a:t>
            </a:r>
          </a:p>
        </p:txBody>
      </p:sp>
      <p:sp>
        <p:nvSpPr>
          <p:cNvPr id="5" name="Прямоугольник 4"/>
          <p:cNvSpPr/>
          <p:nvPr/>
        </p:nvSpPr>
        <p:spPr>
          <a:xfrm>
            <a:off x="5377219" y="3764920"/>
            <a:ext cx="6554431" cy="2246769"/>
          </a:xfrm>
          <a:prstGeom prst="rect">
            <a:avLst/>
          </a:prstGeom>
        </p:spPr>
        <p:txBody>
          <a:bodyPr wrap="square">
            <a:spAutoFit/>
          </a:bodyPr>
          <a:lstStyle/>
          <a:p>
            <a:r>
              <a:rPr lang="ru-RU" sz="2000" dirty="0">
                <a:latin typeface="Arial" pitchFamily="34" charset="0"/>
                <a:cs typeface="Arial" pitchFamily="34" charset="0"/>
              </a:rPr>
              <a:t>Комплект средств разведки и </a:t>
            </a:r>
            <a:r>
              <a:rPr lang="ru-RU" sz="2000" dirty="0" smtClean="0">
                <a:latin typeface="Arial" pitchFamily="34" charset="0"/>
                <a:cs typeface="Arial" pitchFamily="34" charset="0"/>
              </a:rPr>
              <a:t>разминирования</a:t>
            </a:r>
          </a:p>
          <a:p>
            <a:r>
              <a:rPr lang="ru-RU" sz="2000" dirty="0" smtClean="0">
                <a:latin typeface="Arial" pitchFamily="34" charset="0"/>
                <a:cs typeface="Arial" pitchFamily="34" charset="0"/>
              </a:rPr>
              <a:t> </a:t>
            </a:r>
            <a:r>
              <a:rPr lang="ru-RU" sz="2000" dirty="0">
                <a:latin typeface="Arial" pitchFamily="34" charset="0"/>
                <a:cs typeface="Arial" pitchFamily="34" charset="0"/>
              </a:rPr>
              <a:t>КР-И:</a:t>
            </a:r>
          </a:p>
          <a:p>
            <a:r>
              <a:rPr lang="ru-RU" sz="2000" dirty="0">
                <a:latin typeface="Arial" pitchFamily="34" charset="0"/>
                <a:cs typeface="Arial" pitchFamily="34" charset="0"/>
              </a:rPr>
              <a:t>1 – чехол для флажков; 2 – флажки; 3 – шнур; 4 – кошки; 5– сборные щупы; 6 – </a:t>
            </a:r>
            <a:r>
              <a:rPr lang="ru-RU" sz="2000" dirty="0" smtClean="0">
                <a:latin typeface="Arial" pitchFamily="34" charset="0"/>
                <a:cs typeface="Arial" pitchFamily="34" charset="0"/>
              </a:rPr>
              <a:t>ножницы </a:t>
            </a:r>
            <a:r>
              <a:rPr lang="ru-RU" sz="2000" dirty="0">
                <a:latin typeface="Arial" pitchFamily="34" charset="0"/>
                <a:cs typeface="Arial" pitchFamily="34" charset="0"/>
              </a:rPr>
              <a:t>для резки колючей проволоки; 7 – ящик укладочный; 8 – катушка с черно-белой </a:t>
            </a:r>
          </a:p>
          <a:p>
            <a:r>
              <a:rPr lang="ru-RU" sz="2000" dirty="0">
                <a:latin typeface="Arial" pitchFamily="34" charset="0"/>
                <a:cs typeface="Arial" pitchFamily="34" charset="0"/>
              </a:rPr>
              <a:t>лентой; 9 – чехол для катушки.</a:t>
            </a:r>
          </a:p>
        </p:txBody>
      </p:sp>
      <p:graphicFrame>
        <p:nvGraphicFramePr>
          <p:cNvPr id="6" name="Объект 5"/>
          <p:cNvGraphicFramePr>
            <a:graphicFrameLocks noChangeAspect="1"/>
          </p:cNvGraphicFramePr>
          <p:nvPr>
            <p:extLst>
              <p:ext uri="{D42A27DB-BD31-4B8C-83A1-F6EECF244321}">
                <p14:modId xmlns:p14="http://schemas.microsoft.com/office/powerpoint/2010/main" val="1209803506"/>
              </p:ext>
            </p:extLst>
          </p:nvPr>
        </p:nvGraphicFramePr>
        <p:xfrm>
          <a:off x="11274425" y="79375"/>
          <a:ext cx="773113" cy="536575"/>
        </p:xfrm>
        <a:graphic>
          <a:graphicData uri="http://schemas.openxmlformats.org/presentationml/2006/ole">
            <mc:AlternateContent xmlns:mc="http://schemas.openxmlformats.org/markup-compatibility/2006">
              <mc:Choice xmlns:v="urn:schemas-microsoft-com:vml" Requires="v">
                <p:oleObj spid="_x0000_s66586"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7937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90325" y="188641"/>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70</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102880" y="292770"/>
            <a:ext cx="7480446"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Комплект средств разведки и разминирования </a:t>
            </a:r>
            <a:endParaRPr lang="ru-RU" sz="24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2378019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 97"/>
          <p:cNvPicPr/>
          <p:nvPr/>
        </p:nvPicPr>
        <p:blipFill>
          <a:blip r:embed="rId3" cstate="print"/>
          <a:stretch>
            <a:fillRect/>
          </a:stretch>
        </p:blipFill>
        <p:spPr>
          <a:xfrm>
            <a:off x="131204" y="817431"/>
            <a:ext cx="5237550" cy="4455790"/>
          </a:xfrm>
          <a:prstGeom prst="rect">
            <a:avLst/>
          </a:prstGeom>
          <a:ln w="38100">
            <a:solidFill>
              <a:schemeClr val="tx1"/>
            </a:solidFill>
          </a:ln>
        </p:spPr>
      </p:pic>
      <p:sp>
        <p:nvSpPr>
          <p:cNvPr id="4" name="Прямоугольник 3"/>
          <p:cNvSpPr/>
          <p:nvPr/>
        </p:nvSpPr>
        <p:spPr>
          <a:xfrm>
            <a:off x="5568287" y="1793896"/>
            <a:ext cx="6469038" cy="2246769"/>
          </a:xfrm>
          <a:prstGeom prst="rect">
            <a:avLst/>
          </a:prstGeom>
        </p:spPr>
        <p:txBody>
          <a:bodyPr wrap="square">
            <a:spAutoFit/>
          </a:bodyPr>
          <a:lstStyle/>
          <a:p>
            <a:r>
              <a:rPr lang="ru-RU" sz="2000" dirty="0">
                <a:latin typeface="Arial" pitchFamily="34" charset="0"/>
                <a:cs typeface="Arial" pitchFamily="34" charset="0"/>
              </a:rPr>
              <a:t>Проделывание  прохода   в   минном   поле   отделением, оснащенным миноискателями и щупами (размеры в метрах):</a:t>
            </a:r>
          </a:p>
          <a:p>
            <a:r>
              <a:rPr lang="ru-RU" sz="2000" dirty="0">
                <a:latin typeface="Arial" pitchFamily="34" charset="0"/>
                <a:cs typeface="Arial" pitchFamily="34" charset="0"/>
              </a:rPr>
              <a:t>1 — номера   расчетов   со   щупами;   2 — номера   </a:t>
            </a:r>
            <a:r>
              <a:rPr lang="ru-RU" sz="2000" dirty="0" smtClean="0">
                <a:latin typeface="Arial" pitchFamily="34" charset="0"/>
                <a:cs typeface="Arial" pitchFamily="34" charset="0"/>
              </a:rPr>
              <a:t>расчетов  с  </a:t>
            </a:r>
            <a:r>
              <a:rPr lang="ru-RU" sz="2000" dirty="0">
                <a:latin typeface="Arial" pitchFamily="34" charset="0"/>
                <a:cs typeface="Arial" pitchFamily="34" charset="0"/>
              </a:rPr>
              <a:t>миноискателями;  3 — командир  отделения; 4 — </a:t>
            </a:r>
            <a:r>
              <a:rPr lang="ru-RU" sz="2000" dirty="0" smtClean="0">
                <a:latin typeface="Arial" pitchFamily="34" charset="0"/>
                <a:cs typeface="Arial" pitchFamily="34" charset="0"/>
              </a:rPr>
              <a:t>черно-белая </a:t>
            </a:r>
            <a:r>
              <a:rPr lang="ru-RU" sz="2000" dirty="0">
                <a:latin typeface="Arial" pitchFamily="34" charset="0"/>
                <a:cs typeface="Arial" pitchFamily="34" charset="0"/>
              </a:rPr>
              <a:t>лента; 5 — односторонний знак </a:t>
            </a:r>
            <a:r>
              <a:rPr lang="ru-RU" sz="2000" dirty="0" smtClean="0">
                <a:latin typeface="Arial" pitchFamily="34" charset="0"/>
                <a:cs typeface="Arial" pitchFamily="34" charset="0"/>
              </a:rPr>
              <a:t>обозначения  прохода</a:t>
            </a:r>
            <a:endParaRPr lang="ru-RU" sz="2000" dirty="0">
              <a:latin typeface="Arial" pitchFamily="34" charset="0"/>
              <a:cs typeface="Arial" pitchFamily="34" charset="0"/>
            </a:endParaRPr>
          </a:p>
        </p:txBody>
      </p:sp>
      <p:pic>
        <p:nvPicPr>
          <p:cNvPr id="5" name="Рисунок 4"/>
          <p:cNvPicPr>
            <a:picLocks noChangeAspect="1"/>
          </p:cNvPicPr>
          <p:nvPr/>
        </p:nvPicPr>
        <p:blipFill>
          <a:blip r:embed="rId4"/>
          <a:stretch>
            <a:fillRect/>
          </a:stretch>
        </p:blipFill>
        <p:spPr>
          <a:xfrm>
            <a:off x="6310515" y="4795313"/>
            <a:ext cx="3959291" cy="1743607"/>
          </a:xfrm>
          <a:prstGeom prst="rect">
            <a:avLst/>
          </a:prstGeom>
          <a:solidFill>
            <a:schemeClr val="accent5">
              <a:lumMod val="60000"/>
              <a:lumOff val="40000"/>
            </a:schemeClr>
          </a:solidFill>
          <a:ln w="28575">
            <a:solidFill>
              <a:schemeClr val="tx1"/>
            </a:solidFill>
          </a:ln>
        </p:spPr>
      </p:pic>
      <p:sp>
        <p:nvSpPr>
          <p:cNvPr id="6" name="Блок-схема: узел 5"/>
          <p:cNvSpPr/>
          <p:nvPr/>
        </p:nvSpPr>
        <p:spPr>
          <a:xfrm>
            <a:off x="5218540" y="5837208"/>
            <a:ext cx="454008" cy="457200"/>
          </a:xfrm>
          <a:prstGeom prst="flowChartConnector">
            <a:avLst/>
          </a:prstGeom>
          <a:solidFill>
            <a:schemeClr val="bg1">
              <a:lumMod val="95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solidFill>
                  <a:schemeClr val="tx1"/>
                </a:solidFill>
              </a:rPr>
              <a:t>5</a:t>
            </a:r>
            <a:endParaRPr lang="ru-RU" dirty="0">
              <a:solidFill>
                <a:schemeClr val="tx1"/>
              </a:solidFill>
            </a:endParaRPr>
          </a:p>
        </p:txBody>
      </p:sp>
      <p:cxnSp>
        <p:nvCxnSpPr>
          <p:cNvPr id="8" name="Прямая со стрелкой 7"/>
          <p:cNvCxnSpPr>
            <a:stCxn id="6" idx="0"/>
            <a:endCxn id="5" idx="1"/>
          </p:cNvCxnSpPr>
          <p:nvPr/>
        </p:nvCxnSpPr>
        <p:spPr>
          <a:xfrm flipV="1">
            <a:off x="5445545" y="5667116"/>
            <a:ext cx="864971" cy="1700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Прямая со стрелкой 10"/>
          <p:cNvCxnSpPr>
            <a:stCxn id="6" idx="0"/>
          </p:cNvCxnSpPr>
          <p:nvPr/>
        </p:nvCxnSpPr>
        <p:spPr>
          <a:xfrm flipH="1" flipV="1">
            <a:off x="4737401" y="4709234"/>
            <a:ext cx="708144" cy="1127974"/>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9" name="Объект 8"/>
          <p:cNvGraphicFramePr>
            <a:graphicFrameLocks noChangeAspect="1"/>
          </p:cNvGraphicFramePr>
          <p:nvPr>
            <p:extLst>
              <p:ext uri="{D42A27DB-BD31-4B8C-83A1-F6EECF244321}">
                <p14:modId xmlns:p14="http://schemas.microsoft.com/office/powerpoint/2010/main" val="2251329098"/>
              </p:ext>
            </p:extLst>
          </p:nvPr>
        </p:nvGraphicFramePr>
        <p:xfrm>
          <a:off x="11274425" y="43532"/>
          <a:ext cx="773113" cy="536575"/>
        </p:xfrm>
        <a:graphic>
          <a:graphicData uri="http://schemas.openxmlformats.org/presentationml/2006/ole">
            <mc:AlternateContent xmlns:mc="http://schemas.openxmlformats.org/markup-compatibility/2006">
              <mc:Choice xmlns:v="urn:schemas-microsoft-com:vml" Requires="v">
                <p:oleObj spid="_x0000_s67611"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43532"/>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2" name="Rectangle 13"/>
          <p:cNvSpPr>
            <a:spLocks noChangeArrowheads="1"/>
          </p:cNvSpPr>
          <p:nvPr/>
        </p:nvSpPr>
        <p:spPr bwMode="auto">
          <a:xfrm>
            <a:off x="1145222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71</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358940" y="102796"/>
            <a:ext cx="6910866"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Проделывание  прохода   в   минном   поле </a:t>
            </a:r>
            <a:endParaRPr lang="ru-RU" sz="24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3176032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a:blip r:embed="rId3"/>
          <a:stretch>
            <a:fillRect/>
          </a:stretch>
        </p:blipFill>
        <p:spPr>
          <a:xfrm>
            <a:off x="1374475" y="815436"/>
            <a:ext cx="9583880" cy="5844535"/>
          </a:xfrm>
          <a:prstGeom prst="rect">
            <a:avLst/>
          </a:prstGeom>
          <a:ln w="28575">
            <a:solidFill>
              <a:schemeClr val="tx1"/>
            </a:solidFill>
          </a:ln>
        </p:spPr>
      </p:pic>
      <p:graphicFrame>
        <p:nvGraphicFramePr>
          <p:cNvPr id="6" name="Объект 5"/>
          <p:cNvGraphicFramePr>
            <a:graphicFrameLocks noChangeAspect="1"/>
          </p:cNvGraphicFramePr>
          <p:nvPr>
            <p:extLst>
              <p:ext uri="{D42A27DB-BD31-4B8C-83A1-F6EECF244321}">
                <p14:modId xmlns:p14="http://schemas.microsoft.com/office/powerpoint/2010/main" val="2507074624"/>
              </p:ext>
            </p:extLst>
          </p:nvPr>
        </p:nvGraphicFramePr>
        <p:xfrm>
          <a:off x="11322050" y="146696"/>
          <a:ext cx="773113" cy="536575"/>
        </p:xfrm>
        <a:graphic>
          <a:graphicData uri="http://schemas.openxmlformats.org/presentationml/2006/ole">
            <mc:AlternateContent xmlns:mc="http://schemas.openxmlformats.org/markup-compatibility/2006">
              <mc:Choice xmlns:v="urn:schemas-microsoft-com:vml" Requires="v">
                <p:oleObj spid="_x0000_s68634"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322050" y="146696"/>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518900"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72</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2514740" y="154136"/>
            <a:ext cx="7763023"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Преодоление минно-взрывного заграждения </a:t>
            </a:r>
            <a:r>
              <a:rPr lang="ru-RU"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мсо</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272681593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 96"/>
          <p:cNvPicPr/>
          <p:nvPr/>
        </p:nvPicPr>
        <p:blipFill>
          <a:blip r:embed="rId3" cstate="print"/>
          <a:stretch>
            <a:fillRect/>
          </a:stretch>
        </p:blipFill>
        <p:spPr>
          <a:xfrm>
            <a:off x="0" y="966011"/>
            <a:ext cx="4531056" cy="5657565"/>
          </a:xfrm>
          <a:prstGeom prst="rect">
            <a:avLst/>
          </a:prstGeom>
          <a:ln w="28575">
            <a:solidFill>
              <a:schemeClr val="tx1"/>
            </a:solidFill>
          </a:ln>
        </p:spPr>
      </p:pic>
      <p:graphicFrame>
        <p:nvGraphicFramePr>
          <p:cNvPr id="6" name="Объект 5"/>
          <p:cNvGraphicFramePr>
            <a:graphicFrameLocks noChangeAspect="1"/>
          </p:cNvGraphicFramePr>
          <p:nvPr>
            <p:extLst>
              <p:ext uri="{D42A27DB-BD31-4B8C-83A1-F6EECF244321}">
                <p14:modId xmlns:p14="http://schemas.microsoft.com/office/powerpoint/2010/main" val="3155097089"/>
              </p:ext>
            </p:extLst>
          </p:nvPr>
        </p:nvGraphicFramePr>
        <p:xfrm>
          <a:off x="11190687" y="98425"/>
          <a:ext cx="773113" cy="536575"/>
        </p:xfrm>
        <a:graphic>
          <a:graphicData uri="http://schemas.openxmlformats.org/presentationml/2006/ole">
            <mc:AlternateContent xmlns:mc="http://schemas.openxmlformats.org/markup-compatibility/2006">
              <mc:Choice xmlns:v="urn:schemas-microsoft-com:vml" Requires="v">
                <p:oleObj spid="_x0000_s69659"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90687"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39507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73</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8" name="Прямоугольник 7"/>
          <p:cNvSpPr/>
          <p:nvPr/>
        </p:nvSpPr>
        <p:spPr>
          <a:xfrm>
            <a:off x="2514740" y="154136"/>
            <a:ext cx="7763023" cy="461665"/>
          </a:xfrm>
          <a:prstGeom prst="rect">
            <a:avLst/>
          </a:prstGeom>
        </p:spPr>
        <p:txBody>
          <a:bodyPr wrap="none">
            <a:spAutoFit/>
          </a:bodyPr>
          <a:lstStyle/>
          <a:p>
            <a:pPr algn="ct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Преодоление минно-взрывного заграждения </a:t>
            </a:r>
            <a:r>
              <a:rPr lang="ru-RU" sz="2400" b="1" dirty="0" err="1">
                <a:solidFill>
                  <a:srgbClr val="FF0000"/>
                </a:solidFill>
                <a:effectLst>
                  <a:outerShdw blurRad="38100" dist="38100" dir="2700000" algn="tl">
                    <a:srgbClr val="000000">
                      <a:alpha val="43137"/>
                    </a:srgbClr>
                  </a:outerShdw>
                </a:effectLst>
                <a:latin typeface="Arial" pitchFamily="34" charset="0"/>
                <a:cs typeface="Arial" pitchFamily="34" charset="0"/>
              </a:rPr>
              <a:t>мсо</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2" name="Прямоугольник 1"/>
          <p:cNvSpPr/>
          <p:nvPr/>
        </p:nvSpPr>
        <p:spPr>
          <a:xfrm>
            <a:off x="5268036" y="1855802"/>
            <a:ext cx="6347701" cy="1938992"/>
          </a:xfrm>
          <a:prstGeom prst="rect">
            <a:avLst/>
          </a:prstGeom>
        </p:spPr>
        <p:txBody>
          <a:bodyPr wrap="square">
            <a:spAutoFit/>
          </a:bodyPr>
          <a:lstStyle/>
          <a:p>
            <a:pPr algn="just"/>
            <a:r>
              <a:rPr lang="ru-RU" sz="2000" dirty="0">
                <a:latin typeface="Arial" pitchFamily="34" charset="0"/>
                <a:cs typeface="Arial" pitchFamily="34" charset="0"/>
              </a:rPr>
              <a:t>Проделывание  прохода   в   минном   поле   отделением, оснащенным миноискателями (размеры в метрах):</a:t>
            </a:r>
          </a:p>
          <a:p>
            <a:pPr algn="just"/>
            <a:r>
              <a:rPr lang="ru-RU" sz="2000" dirty="0">
                <a:latin typeface="Arial" pitchFamily="34" charset="0"/>
                <a:cs typeface="Arial" pitchFamily="34" charset="0"/>
              </a:rPr>
              <a:t>1—6 — номера расчета с миноискателями;  7 — командир отделения;    S — черно-белая   лента;    9 — односторонний знак обозначения прохода</a:t>
            </a:r>
            <a:endParaRPr lang="ru-RU" sz="2000" dirty="0"/>
          </a:p>
        </p:txBody>
      </p:sp>
    </p:spTree>
    <p:extLst>
      <p:ext uri="{BB962C8B-B14F-4D97-AF65-F5344CB8AC3E}">
        <p14:creationId xmlns:p14="http://schemas.microsoft.com/office/powerpoint/2010/main" val="74825333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a:stretch>
            <a:fillRect/>
          </a:stretch>
        </p:blipFill>
        <p:spPr>
          <a:xfrm>
            <a:off x="1569493" y="979217"/>
            <a:ext cx="9075761" cy="4571727"/>
          </a:xfrm>
          <a:prstGeom prst="rect">
            <a:avLst/>
          </a:prstGeom>
          <a:ln w="28575">
            <a:solidFill>
              <a:schemeClr val="tx1"/>
            </a:solidFill>
          </a:ln>
        </p:spPr>
      </p:pic>
      <p:sp>
        <p:nvSpPr>
          <p:cNvPr id="8" name="Прямоугольник 7"/>
          <p:cNvSpPr/>
          <p:nvPr/>
        </p:nvSpPr>
        <p:spPr>
          <a:xfrm>
            <a:off x="1091821" y="5613365"/>
            <a:ext cx="8342525" cy="707886"/>
          </a:xfrm>
          <a:prstGeom prst="rect">
            <a:avLst/>
          </a:prstGeom>
        </p:spPr>
        <p:txBody>
          <a:bodyPr wrap="square">
            <a:spAutoFit/>
          </a:bodyPr>
          <a:lstStyle/>
          <a:p>
            <a:r>
              <a:rPr lang="ru-RU" sz="2000" dirty="0">
                <a:latin typeface="Arial" pitchFamily="34" charset="0"/>
                <a:cs typeface="Arial" pitchFamily="34" charset="0"/>
              </a:rPr>
              <a:t>Возимый комплект разминирования:</a:t>
            </a:r>
          </a:p>
          <a:p>
            <a:r>
              <a:rPr lang="ru-RU" sz="2000" dirty="0">
                <a:latin typeface="Arial" pitchFamily="34" charset="0"/>
                <a:cs typeface="Arial" pitchFamily="34" charset="0"/>
              </a:rPr>
              <a:t>а) ВКР-1, б) ВКР-2.</a:t>
            </a:r>
          </a:p>
        </p:txBody>
      </p:sp>
      <p:graphicFrame>
        <p:nvGraphicFramePr>
          <p:cNvPr id="4" name="Объект 3"/>
          <p:cNvGraphicFramePr>
            <a:graphicFrameLocks noChangeAspect="1"/>
          </p:cNvGraphicFramePr>
          <p:nvPr>
            <p:extLst>
              <p:ext uri="{D42A27DB-BD31-4B8C-83A1-F6EECF244321}">
                <p14:modId xmlns:p14="http://schemas.microsoft.com/office/powerpoint/2010/main" val="1866004123"/>
              </p:ext>
            </p:extLst>
          </p:nvPr>
        </p:nvGraphicFramePr>
        <p:xfrm>
          <a:off x="11274425" y="94735"/>
          <a:ext cx="773113" cy="536575"/>
        </p:xfrm>
        <a:graphic>
          <a:graphicData uri="http://schemas.openxmlformats.org/presentationml/2006/ole">
            <mc:AlternateContent xmlns:mc="http://schemas.openxmlformats.org/markup-compatibility/2006">
              <mc:Choice xmlns:v="urn:schemas-microsoft-com:vml" Requires="v">
                <p:oleObj spid="_x0000_s71707" name="Точечный рисунок" r:id="rId4" imgW="4266667" imgH="3486637" progId="PBrush">
                  <p:embed/>
                </p:oleObj>
              </mc:Choice>
              <mc:Fallback>
                <p:oleObj name="Точечный рисунок" r:id="rId4" imgW="4266667" imgH="3486637" progId="PBrush">
                  <p:embed/>
                  <p:pic>
                    <p:nvPicPr>
                      <p:cNvPr id="0" name="Object 12"/>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74425" y="9473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96675" y="178139"/>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74</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2" name="Прямоугольник 1"/>
          <p:cNvSpPr/>
          <p:nvPr/>
        </p:nvSpPr>
        <p:spPr>
          <a:xfrm>
            <a:off x="3132060" y="282268"/>
            <a:ext cx="7273786"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Состав возимых комплектов разминирования</a:t>
            </a:r>
          </a:p>
        </p:txBody>
      </p:sp>
    </p:spTree>
    <p:extLst>
      <p:ext uri="{BB962C8B-B14F-4D97-AF65-F5344CB8AC3E}">
        <p14:creationId xmlns:p14="http://schemas.microsoft.com/office/powerpoint/2010/main" val="226281175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143429342"/>
              </p:ext>
            </p:extLst>
          </p:nvPr>
        </p:nvGraphicFramePr>
        <p:xfrm>
          <a:off x="1801504" y="342408"/>
          <a:ext cx="10031105" cy="6227628"/>
        </p:xfrm>
        <a:graphic>
          <a:graphicData uri="http://schemas.openxmlformats.org/drawingml/2006/table">
            <a:tbl>
              <a:tblPr firstRow="1" firstCol="1" bandRow="1">
                <a:tableStyleId>{5C22544A-7EE6-4342-B048-85BDC9FD1C3A}</a:tableStyleId>
              </a:tblPr>
              <a:tblGrid>
                <a:gridCol w="7467178">
                  <a:extLst>
                    <a:ext uri="{9D8B030D-6E8A-4147-A177-3AD203B41FA5}">
                      <a16:colId xmlns:a16="http://schemas.microsoft.com/office/drawing/2014/main" xmlns="" val="1295880575"/>
                    </a:ext>
                  </a:extLst>
                </a:gridCol>
                <a:gridCol w="1281211">
                  <a:extLst>
                    <a:ext uri="{9D8B030D-6E8A-4147-A177-3AD203B41FA5}">
                      <a16:colId xmlns:a16="http://schemas.microsoft.com/office/drawing/2014/main" xmlns="" val="1895988515"/>
                    </a:ext>
                  </a:extLst>
                </a:gridCol>
                <a:gridCol w="1282716">
                  <a:extLst>
                    <a:ext uri="{9D8B030D-6E8A-4147-A177-3AD203B41FA5}">
                      <a16:colId xmlns:a16="http://schemas.microsoft.com/office/drawing/2014/main" xmlns="" val="2301338220"/>
                    </a:ext>
                  </a:extLst>
                </a:gridCol>
              </a:tblGrid>
              <a:tr h="383036">
                <a:tc>
                  <a:txBody>
                    <a:bodyPr/>
                    <a:lstStyle/>
                    <a:p>
                      <a:pPr indent="228600" algn="ctr">
                        <a:lnSpc>
                          <a:spcPct val="150000"/>
                        </a:lnSpc>
                        <a:spcAft>
                          <a:spcPts val="0"/>
                        </a:spcAft>
                      </a:pPr>
                      <a:r>
                        <a:rPr lang="ru-RU" sz="1300" dirty="0">
                          <a:solidFill>
                            <a:schemeClr val="tx1"/>
                          </a:solidFill>
                          <a:effectLst/>
                          <a:latin typeface="Arial" pitchFamily="34" charset="0"/>
                          <a:cs typeface="Arial" pitchFamily="34" charset="0"/>
                        </a:rPr>
                        <a:t>Средства</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40000"/>
                        <a:lumOff val="60000"/>
                      </a:schemeClr>
                    </a:solidFill>
                  </a:tcPr>
                </a:tc>
                <a:tc>
                  <a:txBody>
                    <a:bodyPr/>
                    <a:lstStyle/>
                    <a:p>
                      <a:pPr indent="228600" algn="ctr">
                        <a:lnSpc>
                          <a:spcPct val="150000"/>
                        </a:lnSpc>
                        <a:spcAft>
                          <a:spcPts val="0"/>
                        </a:spcAft>
                      </a:pPr>
                      <a:r>
                        <a:rPr lang="ru-RU" sz="1300" dirty="0">
                          <a:solidFill>
                            <a:schemeClr val="tx1"/>
                          </a:solidFill>
                          <a:effectLst/>
                          <a:latin typeface="Arial" pitchFamily="34" charset="0"/>
                          <a:cs typeface="Arial" pitchFamily="34" charset="0"/>
                        </a:rPr>
                        <a:t>ВКР-1</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dirty="0">
                          <a:solidFill>
                            <a:schemeClr val="tx1"/>
                          </a:solidFill>
                          <a:effectLst/>
                          <a:latin typeface="Arial" pitchFamily="34" charset="0"/>
                          <a:cs typeface="Arial" pitchFamily="34" charset="0"/>
                        </a:rPr>
                        <a:t>ВКР-2</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165351756"/>
                  </a:ext>
                </a:extLst>
              </a:tr>
              <a:tr h="38303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ВВ (тротил в шашках по 200 г), кг</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1,6</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6</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203970042"/>
                  </a:ext>
                </a:extLst>
              </a:tr>
              <a:tr h="27292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Капсюли-детонаторы КД № 8А,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8</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10</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585998987"/>
                  </a:ext>
                </a:extLst>
              </a:tr>
              <a:tr h="27292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Электродетонаторы ЭДП,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20</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573326465"/>
                  </a:ext>
                </a:extLst>
              </a:tr>
              <a:tr h="29359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Огнепроводный шнур ОШП, м</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5</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10</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34051811"/>
                  </a:ext>
                </a:extLst>
              </a:tr>
              <a:tr h="38303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Саперный проводник СПП-2, м</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100</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401419752"/>
                  </a:ext>
                </a:extLst>
              </a:tr>
              <a:tr h="272926">
                <a:tc>
                  <a:txBody>
                    <a:bodyPr/>
                    <a:lstStyle/>
                    <a:p>
                      <a:pPr indent="180975">
                        <a:lnSpc>
                          <a:spcPct val="150000"/>
                        </a:lnSpc>
                        <a:spcAft>
                          <a:spcPts val="0"/>
                        </a:spcAft>
                      </a:pPr>
                      <a:r>
                        <a:rPr lang="ru-RU" sz="1300" dirty="0">
                          <a:solidFill>
                            <a:schemeClr val="tx1"/>
                          </a:solidFill>
                          <a:effectLst/>
                          <a:latin typeface="Arial" pitchFamily="34" charset="0"/>
                          <a:cs typeface="Arial" pitchFamily="34" charset="0"/>
                        </a:rPr>
                        <a:t>Подрывная машинка ПМ-4, </a:t>
                      </a:r>
                      <a:r>
                        <a:rPr lang="ru-RU" sz="1300" dirty="0" err="1">
                          <a:solidFill>
                            <a:schemeClr val="tx1"/>
                          </a:solidFill>
                          <a:effectLst/>
                          <a:latin typeface="Arial" pitchFamily="34" charset="0"/>
                          <a:cs typeface="Arial" pitchFamily="34" charset="0"/>
                        </a:rPr>
                        <a:t>компл</a:t>
                      </a:r>
                      <a:r>
                        <a:rPr lang="ru-RU" sz="1300" dirty="0">
                          <a:solidFill>
                            <a:schemeClr val="tx1"/>
                          </a:solidFill>
                          <a:effectLst/>
                          <a:latin typeface="Arial" pitchFamily="34" charset="0"/>
                          <a:cs typeface="Arial" pitchFamily="34" charset="0"/>
                        </a:rPr>
                        <a:t>.</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2344708192"/>
                  </a:ext>
                </a:extLst>
              </a:tr>
              <a:tr h="2403900">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Сумка минера-подрывника в сумке:</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обжимы, шт.</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нож саперный, шт.</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пенал для КД № 8А, шт.</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пенал для ЭДП, шт.</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изолента, мотков </a:t>
                      </a:r>
                    </a:p>
                    <a:p>
                      <a:pPr marL="342900" lvl="0" indent="-342900" algn="just">
                        <a:lnSpc>
                          <a:spcPct val="150000"/>
                        </a:lnSpc>
                        <a:spcAft>
                          <a:spcPts val="0"/>
                        </a:spcAft>
                        <a:buSzPts val="12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спички, коробков</a:t>
                      </a:r>
                    </a:p>
                    <a:p>
                      <a:pPr marL="342900" lvl="0" indent="-342900" algn="just">
                        <a:lnSpc>
                          <a:spcPct val="150000"/>
                        </a:lnSpc>
                        <a:spcAft>
                          <a:spcPts val="0"/>
                        </a:spcAft>
                        <a:buSzPts val="1100"/>
                        <a:buFont typeface="Arial" panose="020B0604020202020204" pitchFamily="34" charset="0"/>
                        <a:buChar char="·"/>
                      </a:pPr>
                      <a:r>
                        <a:rPr lang="ru-RU" sz="1300" u="none" strike="noStrike" dirty="0">
                          <a:solidFill>
                            <a:schemeClr val="tx1"/>
                          </a:solidFill>
                          <a:effectLst/>
                          <a:latin typeface="Arial" pitchFamily="34" charset="0"/>
                          <a:cs typeface="Arial" pitchFamily="34" charset="0"/>
                        </a:rPr>
                        <a:t>фонарь электрический, шт.</a:t>
                      </a:r>
                      <a:endParaRPr lang="ru-RU" sz="1300" u="none" strike="noStrike"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2</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p>
                    <a:p>
                      <a:pPr indent="228600" algn="ctr">
                        <a:lnSpc>
                          <a:spcPct val="150000"/>
                        </a:lnSpc>
                        <a:spcAft>
                          <a:spcPts val="0"/>
                        </a:spcAft>
                      </a:pPr>
                      <a:r>
                        <a:rPr lang="ru-RU" sz="1300" b="1" dirty="0">
                          <a:solidFill>
                            <a:schemeClr val="tx1"/>
                          </a:solidFill>
                          <a:effectLst/>
                          <a:latin typeface="Arial" pitchFamily="34" charset="0"/>
                          <a:cs typeface="Arial" pitchFamily="34" charset="0"/>
                        </a:rPr>
                        <a:t>2</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795367155"/>
                  </a:ext>
                </a:extLst>
              </a:tr>
              <a:tr h="272926">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Кошки со шнурами длинной 20—30 м,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1</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3</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634151762"/>
                  </a:ext>
                </a:extLst>
              </a:tr>
              <a:tr h="272926">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Флажки (в чехлах по 10 шт.), </a:t>
                      </a:r>
                      <a:r>
                        <a:rPr lang="ru-RU" sz="1300" dirty="0" err="1">
                          <a:solidFill>
                            <a:schemeClr val="tx1"/>
                          </a:solidFill>
                          <a:effectLst/>
                          <a:latin typeface="Arial" pitchFamily="34" charset="0"/>
                          <a:cs typeface="Arial" pitchFamily="34" charset="0"/>
                        </a:rPr>
                        <a:t>компл</a:t>
                      </a:r>
                      <a:r>
                        <a:rPr lang="ru-RU" sz="1300" dirty="0">
                          <a:solidFill>
                            <a:schemeClr val="tx1"/>
                          </a:solidFill>
                          <a:effectLst/>
                          <a:latin typeface="Arial" pitchFamily="34" charset="0"/>
                          <a:cs typeface="Arial" pitchFamily="34" charset="0"/>
                        </a:rPr>
                        <a:t>.</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20</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208963518"/>
                  </a:ext>
                </a:extLst>
              </a:tr>
              <a:tr h="272926">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Фонари типа МБФ,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8</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3131533578"/>
                  </a:ext>
                </a:extLst>
              </a:tr>
              <a:tr h="272926">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Стойки под фонари МБФ,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8</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119781798"/>
                  </a:ext>
                </a:extLst>
              </a:tr>
              <a:tr h="272926">
                <a:tc>
                  <a:txBody>
                    <a:bodyPr/>
                    <a:lstStyle/>
                    <a:p>
                      <a:pPr indent="180975" algn="just">
                        <a:lnSpc>
                          <a:spcPct val="150000"/>
                        </a:lnSpc>
                        <a:spcAft>
                          <a:spcPts val="0"/>
                        </a:spcAft>
                      </a:pPr>
                      <a:r>
                        <a:rPr lang="ru-RU" sz="1300" dirty="0">
                          <a:solidFill>
                            <a:schemeClr val="tx1"/>
                          </a:solidFill>
                          <a:effectLst/>
                          <a:latin typeface="Arial" pitchFamily="34" charset="0"/>
                          <a:cs typeface="Arial" pitchFamily="34" charset="0"/>
                        </a:rPr>
                        <a:t>Щупы, шт.</a:t>
                      </a:r>
                      <a:endParaRPr lang="ru-RU" sz="1300"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40000"/>
                        <a:lumOff val="6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60000"/>
                        <a:lumOff val="40000"/>
                      </a:schemeClr>
                    </a:solidFill>
                  </a:tcPr>
                </a:tc>
                <a:tc>
                  <a:txBody>
                    <a:bodyPr/>
                    <a:lstStyle/>
                    <a:p>
                      <a:pPr indent="228600" algn="ctr">
                        <a:lnSpc>
                          <a:spcPct val="150000"/>
                        </a:lnSpc>
                        <a:spcAft>
                          <a:spcPts val="0"/>
                        </a:spcAft>
                      </a:pPr>
                      <a:r>
                        <a:rPr lang="ru-RU" sz="1300" b="1" dirty="0">
                          <a:solidFill>
                            <a:schemeClr val="tx1"/>
                          </a:solidFill>
                          <a:effectLst/>
                          <a:latin typeface="Arial" pitchFamily="34" charset="0"/>
                          <a:cs typeface="Arial" pitchFamily="34" charset="0"/>
                        </a:rPr>
                        <a:t>2</a:t>
                      </a:r>
                      <a:endParaRPr lang="ru-RU" sz="1300" b="1" dirty="0">
                        <a:solidFill>
                          <a:schemeClr val="tx1"/>
                        </a:solidFill>
                        <a:effectLst/>
                        <a:latin typeface="Arial" pitchFamily="34" charset="0"/>
                        <a:ea typeface="Times New Roman" panose="02020603050405020304" pitchFamily="18" charset="0"/>
                        <a:cs typeface="Arial" pitchFamily="34" charset="0"/>
                      </a:endParaRPr>
                    </a:p>
                  </a:txBody>
                  <a:tcPr marL="47495" marR="47495"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40000"/>
                        <a:lumOff val="60000"/>
                      </a:schemeClr>
                    </a:solidFill>
                  </a:tcPr>
                </a:tc>
                <a:extLst>
                  <a:ext uri="{0D108BD9-81ED-4DB2-BD59-A6C34878D82A}">
                    <a16:rowId xmlns:a16="http://schemas.microsoft.com/office/drawing/2014/main" xmlns="" val="445668996"/>
                  </a:ext>
                </a:extLst>
              </a:tr>
            </a:tbl>
          </a:graphicData>
        </a:graphic>
      </p:graphicFrame>
      <p:sp>
        <p:nvSpPr>
          <p:cNvPr id="5" name="Скругленный прямоугольник 4"/>
          <p:cNvSpPr/>
          <p:nvPr/>
        </p:nvSpPr>
        <p:spPr>
          <a:xfrm flipH="1">
            <a:off x="477066" y="188640"/>
            <a:ext cx="908016" cy="6258958"/>
          </a:xfrm>
          <a:prstGeom prst="roundRect">
            <a:avLst/>
          </a:prstGeom>
        </p:spPr>
        <p:style>
          <a:lnRef idx="1">
            <a:schemeClr val="accent2"/>
          </a:lnRef>
          <a:fillRef idx="2">
            <a:schemeClr val="accent2"/>
          </a:fillRef>
          <a:effectRef idx="1">
            <a:schemeClr val="accent2"/>
          </a:effectRef>
          <a:fontRef idx="minor">
            <a:schemeClr val="dk1"/>
          </a:fontRef>
        </p:style>
        <p:txBody>
          <a:bodyPr vert="vert270" rtlCol="0" anchor="ct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Возимые комплекты разминирования</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Tree>
    <p:extLst>
      <p:ext uri="{BB962C8B-B14F-4D97-AF65-F5344CB8AC3E}">
        <p14:creationId xmlns:p14="http://schemas.microsoft.com/office/powerpoint/2010/main" val="418283113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5"/>
          <p:cNvSpPr>
            <a:spLocks noChangeArrowheads="1"/>
          </p:cNvSpPr>
          <p:nvPr/>
        </p:nvSpPr>
        <p:spPr bwMode="auto">
          <a:xfrm>
            <a:off x="1193458" y="2735800"/>
            <a:ext cx="10487828" cy="1323439"/>
          </a:xfrm>
          <a:prstGeom prst="rect">
            <a:avLst/>
          </a:prstGeom>
          <a:noFill/>
          <a:ln w="9525">
            <a:noFill/>
            <a:miter lim="800000"/>
            <a:headEnd/>
            <a:tailEnd/>
          </a:ln>
          <a:effectLst/>
        </p:spPr>
        <p:txBody>
          <a:bodyPr wrap="square" anchor="ctr">
            <a:spAutoFit/>
          </a:bodyPr>
          <a:lstStyle/>
          <a:p>
            <a:pPr marL="514350" lvl="0" indent="-514350"/>
            <a:r>
              <a:rPr lang="ru-RU" sz="2000" b="1" dirty="0">
                <a:solidFill>
                  <a:srgbClr val="FF0000"/>
                </a:solidFill>
                <a:latin typeface="Arial" panose="020B0604020202020204" pitchFamily="34" charset="0"/>
                <a:cs typeface="Arial" panose="020B0604020202020204" pitchFamily="34" charset="0"/>
              </a:rPr>
              <a:t>Учебный вопрос </a:t>
            </a:r>
            <a:r>
              <a:rPr lang="ru-RU" sz="2000" b="1" dirty="0" smtClean="0">
                <a:solidFill>
                  <a:srgbClr val="FF0000"/>
                </a:solidFill>
                <a:latin typeface="Arial" panose="020B0604020202020204" pitchFamily="34" charset="0"/>
                <a:cs typeface="Arial" panose="020B0604020202020204" pitchFamily="34" charset="0"/>
              </a:rPr>
              <a:t>№3</a:t>
            </a:r>
            <a:endParaRPr lang="ru-RU" sz="2000" b="1" dirty="0" smtClean="0">
              <a:latin typeface="Arial" panose="020B0604020202020204" pitchFamily="34" charset="0"/>
              <a:cs typeface="Arial" panose="020B0604020202020204" pitchFamily="34" charset="0"/>
            </a:endParaRPr>
          </a:p>
          <a:p>
            <a:pPr algn="just">
              <a:defRPr/>
            </a:pPr>
            <a:r>
              <a:rPr lang="ru-RU" sz="2000" b="1" dirty="0" smtClean="0">
                <a:latin typeface="Arial" panose="020B0604020202020204" pitchFamily="34" charset="0"/>
                <a:cs typeface="Arial" panose="020B0604020202020204" pitchFamily="34" charset="0"/>
              </a:rPr>
              <a:t>Преодоление минных полей, установленных средствами дистанционного минирования.</a:t>
            </a:r>
            <a:endParaRPr lang="ru-RU" sz="2000" b="1" dirty="0">
              <a:latin typeface="Arial" panose="020B0604020202020204" pitchFamily="34" charset="0"/>
              <a:cs typeface="Arial" panose="020B0604020202020204" pitchFamily="34" charset="0"/>
            </a:endParaRPr>
          </a:p>
          <a:p>
            <a:pPr marL="514350" indent="-514350"/>
            <a:endParaRPr lang="ru-RU" sz="2000" b="1" dirty="0" smtClean="0">
              <a:latin typeface="Arial" panose="020B0604020202020204" pitchFamily="34" charset="0"/>
              <a:cs typeface="Arial" panose="020B0604020202020204" pitchFamily="34"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688739520"/>
              </p:ext>
            </p:extLst>
          </p:nvPr>
        </p:nvGraphicFramePr>
        <p:xfrm>
          <a:off x="11294729" y="88900"/>
          <a:ext cx="773113" cy="536575"/>
        </p:xfrm>
        <a:graphic>
          <a:graphicData uri="http://schemas.openxmlformats.org/presentationml/2006/ole">
            <mc:AlternateContent xmlns:mc="http://schemas.openxmlformats.org/markup-compatibility/2006">
              <mc:Choice xmlns:v="urn:schemas-microsoft-com:vml" Requires="v">
                <p:oleObj spid="_x0000_s74777"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94729" y="8890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60623"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76</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84501427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8" name="Picture 6" descr="НЕКОТОРЫЕ ВЫВОДЫ по итогам инженерного обеспечения действий миротворческих сил в ходе грузино-абхазского конфликта &quot; &quot; Военно-па"/>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46878" y="1487606"/>
            <a:ext cx="2270077" cy="1415163"/>
          </a:xfrm>
          <a:prstGeom prst="rect">
            <a:avLst/>
          </a:prstGeom>
          <a:noFill/>
          <a:extLst>
            <a:ext uri="{909E8E84-426E-40DD-AFC4-6F175D3DCCD1}">
              <a14:hiddenFill xmlns:a14="http://schemas.microsoft.com/office/drawing/2010/main">
                <a:solidFill>
                  <a:srgbClr val="FFFFFF"/>
                </a:solidFill>
              </a14:hiddenFill>
            </a:ext>
          </a:extLst>
        </p:spPr>
      </p:pic>
      <p:sp>
        <p:nvSpPr>
          <p:cNvPr id="10" name="Подзаголовок 18"/>
          <p:cNvSpPr txBox="1">
            <a:spLocks/>
          </p:cNvSpPr>
          <p:nvPr/>
        </p:nvSpPr>
        <p:spPr>
          <a:xfrm>
            <a:off x="285751" y="2928938"/>
            <a:ext cx="117157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16" name="Подзаголовок 18"/>
          <p:cNvSpPr txBox="1">
            <a:spLocks/>
          </p:cNvSpPr>
          <p:nvPr/>
        </p:nvSpPr>
        <p:spPr>
          <a:xfrm>
            <a:off x="666751" y="2928938"/>
            <a:ext cx="111442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2" name="TextBox 1"/>
          <p:cNvSpPr txBox="1"/>
          <p:nvPr/>
        </p:nvSpPr>
        <p:spPr>
          <a:xfrm>
            <a:off x="285751" y="710924"/>
            <a:ext cx="11574427" cy="5170646"/>
          </a:xfrm>
          <a:prstGeom prst="rect">
            <a:avLst/>
          </a:prstGeom>
          <a:noFill/>
        </p:spPr>
        <p:txBody>
          <a:bodyPr wrap="square" rtlCol="0">
            <a:spAutoFit/>
          </a:bodyPr>
          <a:lstStyle/>
          <a:p>
            <a:pPr indent="357188" algn="just"/>
            <a:r>
              <a:rPr lang="ru-RU" sz="2200" dirty="0">
                <a:latin typeface="Arial" pitchFamily="34" charset="0"/>
                <a:cs typeface="Arial" pitchFamily="34" charset="0"/>
              </a:rPr>
              <a:t>Разведка МВЗ должна проводиться не только инженерно-саперными подразделениями, но и мотострелковыми. В ходе разведки должны быть определены: </a:t>
            </a:r>
            <a:endParaRPr lang="ru-RU" sz="2200" dirty="0" smtClean="0">
              <a:latin typeface="Arial" pitchFamily="34" charset="0"/>
              <a:cs typeface="Arial" pitchFamily="34" charset="0"/>
            </a:endParaRPr>
          </a:p>
          <a:p>
            <a:pPr indent="357188" algn="just"/>
            <a:endParaRPr lang="ru-RU" sz="2200" dirty="0">
              <a:latin typeface="Arial" pitchFamily="34" charset="0"/>
              <a:cs typeface="Arial" pitchFamily="34" charset="0"/>
            </a:endParaRPr>
          </a:p>
          <a:p>
            <a:pPr lvl="0" indent="357188" algn="just">
              <a:buFont typeface="Arial" panose="020B0604020202020204" pitchFamily="34" charset="0"/>
              <a:buChar char="•"/>
            </a:pPr>
            <a:r>
              <a:rPr lang="ru-RU" sz="2200" dirty="0">
                <a:latin typeface="Arial" pitchFamily="34" charset="0"/>
                <a:cs typeface="Arial" pitchFamily="34" charset="0"/>
              </a:rPr>
              <a:t>глубина и протяженность минных полей, </a:t>
            </a:r>
          </a:p>
          <a:p>
            <a:pPr lvl="0" indent="357188" algn="just">
              <a:buFont typeface="Arial" panose="020B0604020202020204" pitchFamily="34" charset="0"/>
              <a:buChar char="•"/>
            </a:pPr>
            <a:r>
              <a:rPr lang="ru-RU" sz="2200" dirty="0">
                <a:latin typeface="Arial" pitchFamily="34" charset="0"/>
                <a:cs typeface="Arial" pitchFamily="34" charset="0"/>
              </a:rPr>
              <a:t>скрытые подступы к ним, </a:t>
            </a:r>
          </a:p>
          <a:p>
            <a:pPr lvl="0" indent="357188" algn="just">
              <a:buFont typeface="Arial" panose="020B0604020202020204" pitchFamily="34" charset="0"/>
              <a:buChar char="•"/>
            </a:pPr>
            <a:r>
              <a:rPr lang="ru-RU" sz="2200" dirty="0">
                <a:latin typeface="Arial" pitchFamily="34" charset="0"/>
                <a:cs typeface="Arial" pitchFamily="34" charset="0"/>
              </a:rPr>
              <a:t>тип мин, число рядов и расстояние между ними, </a:t>
            </a:r>
          </a:p>
          <a:p>
            <a:pPr lvl="0" indent="357188" algn="just">
              <a:buFont typeface="Arial" panose="020B0604020202020204" pitchFamily="34" charset="0"/>
              <a:buChar char="•"/>
            </a:pPr>
            <a:r>
              <a:rPr lang="ru-RU" sz="2200" dirty="0">
                <a:latin typeface="Arial" pitchFamily="34" charset="0"/>
                <a:cs typeface="Arial" pitchFamily="34" charset="0"/>
              </a:rPr>
              <a:t>способ установки и маскировки мин, </a:t>
            </a:r>
          </a:p>
          <a:p>
            <a:pPr lvl="0" indent="357188" algn="just">
              <a:buFont typeface="Arial" panose="020B0604020202020204" pitchFamily="34" charset="0"/>
              <a:buChar char="•"/>
            </a:pPr>
            <a:r>
              <a:rPr lang="ru-RU" sz="2200" dirty="0">
                <a:latin typeface="Arial" pitchFamily="34" charset="0"/>
                <a:cs typeface="Arial" pitchFamily="34" charset="0"/>
              </a:rPr>
              <a:t>прикрытие огнем минного поля.</a:t>
            </a:r>
          </a:p>
          <a:p>
            <a:pPr algn="just"/>
            <a:endParaRPr lang="ru-RU" sz="2200" dirty="0" smtClean="0">
              <a:latin typeface="Arial" pitchFamily="34" charset="0"/>
              <a:cs typeface="Arial" pitchFamily="34" charset="0"/>
            </a:endParaRPr>
          </a:p>
          <a:p>
            <a:pPr indent="357188" algn="just"/>
            <a:r>
              <a:rPr lang="ru-RU" sz="2200" dirty="0" smtClean="0">
                <a:latin typeface="Arial" pitchFamily="34" charset="0"/>
                <a:cs typeface="Arial" pitchFamily="34" charset="0"/>
              </a:rPr>
              <a:t>Обнаружение </a:t>
            </a:r>
            <a:r>
              <a:rPr lang="ru-RU" sz="2200" dirty="0">
                <a:latin typeface="Arial" pitchFamily="34" charset="0"/>
                <a:cs typeface="Arial" pitchFamily="34" charset="0"/>
              </a:rPr>
              <a:t>мин может осуществляться по демаскирующим признакам или с помощью средств инженерной разведки. К последним относятся</a:t>
            </a:r>
            <a:r>
              <a:rPr lang="ru-RU" sz="2200" dirty="0" smtClean="0">
                <a:latin typeface="Arial" pitchFamily="34" charset="0"/>
                <a:cs typeface="Arial" pitchFamily="34" charset="0"/>
              </a:rPr>
              <a:t>:</a:t>
            </a:r>
          </a:p>
          <a:p>
            <a:pPr indent="357188" algn="just"/>
            <a:r>
              <a:rPr lang="ru-RU" sz="2200" dirty="0" smtClean="0">
                <a:latin typeface="Arial" pitchFamily="34" charset="0"/>
                <a:cs typeface="Arial" pitchFamily="34" charset="0"/>
              </a:rPr>
              <a:t> </a:t>
            </a:r>
            <a:endParaRPr lang="ru-RU" sz="2200" dirty="0">
              <a:latin typeface="Arial" pitchFamily="34" charset="0"/>
              <a:cs typeface="Arial" pitchFamily="34" charset="0"/>
            </a:endParaRPr>
          </a:p>
          <a:p>
            <a:pPr lvl="0" indent="357188" algn="just">
              <a:buFont typeface="Arial" panose="020B0604020202020204" pitchFamily="34" charset="0"/>
              <a:buChar char="•"/>
            </a:pPr>
            <a:r>
              <a:rPr lang="ru-RU" sz="2200" dirty="0">
                <a:latin typeface="Arial" pitchFamily="34" charset="0"/>
                <a:cs typeface="Arial" pitchFamily="34" charset="0"/>
              </a:rPr>
              <a:t>танк с минными тралами КМГ-6, </a:t>
            </a:r>
          </a:p>
          <a:p>
            <a:pPr lvl="0" indent="357188" algn="just">
              <a:buFont typeface="Arial" panose="020B0604020202020204" pitchFamily="34" charset="0"/>
              <a:buChar char="•"/>
            </a:pPr>
            <a:r>
              <a:rPr lang="ru-RU" sz="2200" dirty="0">
                <a:latin typeface="Arial" pitchFamily="34" charset="0"/>
                <a:cs typeface="Arial" pitchFamily="34" charset="0"/>
              </a:rPr>
              <a:t>индукционные миноискатели, </a:t>
            </a:r>
          </a:p>
          <a:p>
            <a:pPr lvl="0" indent="357188" algn="just">
              <a:buFont typeface="Arial" panose="020B0604020202020204" pitchFamily="34" charset="0"/>
              <a:buChar char="•"/>
            </a:pPr>
            <a:r>
              <a:rPr lang="ru-RU" sz="2200" dirty="0">
                <a:latin typeface="Arial" pitchFamily="34" charset="0"/>
                <a:cs typeface="Arial" pitchFamily="34" charset="0"/>
              </a:rPr>
              <a:t>комплекты средств разведки и разминирования</a:t>
            </a:r>
            <a:r>
              <a:rPr lang="ru-RU" sz="2200" dirty="0" smtClean="0">
                <a:latin typeface="Arial" pitchFamily="34" charset="0"/>
                <a:cs typeface="Arial" pitchFamily="34" charset="0"/>
              </a:rPr>
              <a:t>.</a:t>
            </a:r>
            <a:endParaRPr lang="ru-RU" sz="2200" dirty="0">
              <a:latin typeface="Arial" pitchFamily="34" charset="0"/>
              <a:cs typeface="Arial" pitchFamily="34" charset="0"/>
            </a:endParaRPr>
          </a:p>
        </p:txBody>
      </p:sp>
      <p:pic>
        <p:nvPicPr>
          <p:cNvPr id="28676" name="Picture 4" descr="Фото: Техника. Влад Вагров. Техно - Фото и фотограф на Расфокусе."/>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1916" y="4476466"/>
            <a:ext cx="3578262" cy="212918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D:\ВСЕ\ЗАНЯТИЯ\УВЦ\ВИП\ВИП округ\Фотографии_СИВ\ИМП.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16955" y="2452068"/>
            <a:ext cx="2443222" cy="1355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Объект 2"/>
          <p:cNvGraphicFramePr>
            <a:graphicFrameLocks noChangeAspect="1"/>
          </p:cNvGraphicFramePr>
          <p:nvPr>
            <p:extLst>
              <p:ext uri="{D42A27DB-BD31-4B8C-83A1-F6EECF244321}">
                <p14:modId xmlns:p14="http://schemas.microsoft.com/office/powerpoint/2010/main" val="1687580738"/>
              </p:ext>
            </p:extLst>
          </p:nvPr>
        </p:nvGraphicFramePr>
        <p:xfrm>
          <a:off x="11228387" y="98425"/>
          <a:ext cx="773113" cy="536575"/>
        </p:xfrm>
        <a:graphic>
          <a:graphicData uri="http://schemas.openxmlformats.org/presentationml/2006/ole">
            <mc:AlternateContent xmlns:mc="http://schemas.openxmlformats.org/markup-compatibility/2006">
              <mc:Choice xmlns:v="urn:schemas-microsoft-com:vml" Requires="v">
                <p:oleObj spid="_x0000_s75803" name="Точечный рисунок" r:id="rId6" imgW="4266667" imgH="3486637" progId="PBrush">
                  <p:embed/>
                </p:oleObj>
              </mc:Choice>
              <mc:Fallback>
                <p:oleObj name="Точечный рисунок" r:id="rId6" imgW="4266667" imgH="3486637" progId="PBrush">
                  <p:embed/>
                  <p:pic>
                    <p:nvPicPr>
                      <p:cNvPr id="0" name="Object 12"/>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8387"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 name="Rectangle 13"/>
          <p:cNvSpPr>
            <a:spLocks noChangeArrowheads="1"/>
          </p:cNvSpPr>
          <p:nvPr/>
        </p:nvSpPr>
        <p:spPr bwMode="auto">
          <a:xfrm>
            <a:off x="11418853" y="149524"/>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77</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4" name="Прямоугольник 3"/>
          <p:cNvSpPr/>
          <p:nvPr/>
        </p:nvSpPr>
        <p:spPr>
          <a:xfrm>
            <a:off x="4115048" y="149524"/>
            <a:ext cx="4544577"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Преодоление минных полей</a:t>
            </a:r>
            <a:endParaRPr lang="ru-RU"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491065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одзаголовок 18"/>
          <p:cNvSpPr txBox="1">
            <a:spLocks/>
          </p:cNvSpPr>
          <p:nvPr/>
        </p:nvSpPr>
        <p:spPr>
          <a:xfrm>
            <a:off x="285751" y="2928938"/>
            <a:ext cx="117157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16" name="Подзаголовок 18"/>
          <p:cNvSpPr txBox="1">
            <a:spLocks/>
          </p:cNvSpPr>
          <p:nvPr/>
        </p:nvSpPr>
        <p:spPr>
          <a:xfrm>
            <a:off x="666751" y="2928938"/>
            <a:ext cx="111442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2" name="TextBox 1"/>
          <p:cNvSpPr txBox="1"/>
          <p:nvPr/>
        </p:nvSpPr>
        <p:spPr>
          <a:xfrm>
            <a:off x="252606" y="885824"/>
            <a:ext cx="11748894" cy="1107996"/>
          </a:xfrm>
          <a:prstGeom prst="rect">
            <a:avLst/>
          </a:prstGeom>
          <a:noFill/>
        </p:spPr>
        <p:txBody>
          <a:bodyPr wrap="square" rtlCol="0">
            <a:spAutoFit/>
          </a:bodyPr>
          <a:lstStyle/>
          <a:p>
            <a:pPr indent="357188" algn="just"/>
            <a:r>
              <a:rPr lang="ru-RU" sz="2200" dirty="0">
                <a:latin typeface="Arial" pitchFamily="34" charset="0"/>
                <a:cs typeface="Arial" pitchFamily="34" charset="0"/>
              </a:rPr>
              <a:t>Для проделывания проходов в МВЗ применяют установки УР-77 и УР-83. Эти установки позволяют забрасывать по воздуху удлиненный заряд на минное поле, и затем подрыв его. Такой заряд проделывает проход шириной до 6м и глубиной 80-90 м</a:t>
            </a:r>
            <a:r>
              <a:rPr lang="ru-RU" sz="2200" dirty="0" smtClean="0">
                <a:latin typeface="Arial" pitchFamily="34" charset="0"/>
                <a:cs typeface="Arial" pitchFamily="34" charset="0"/>
              </a:rPr>
              <a:t>.</a:t>
            </a:r>
            <a:endParaRPr lang="ru-RU" sz="2200" dirty="0">
              <a:latin typeface="Arial" pitchFamily="34" charset="0"/>
              <a:cs typeface="Arial" pitchFamily="34" charset="0"/>
            </a:endParaRPr>
          </a:p>
        </p:txBody>
      </p:sp>
      <p:pic>
        <p:nvPicPr>
          <p:cNvPr id="27650" name="Picture 2" descr="Mineclearing system UR-77 ACE 7213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525" y="2606722"/>
            <a:ext cx="5881218" cy="3528829"/>
          </a:xfrm>
          <a:prstGeom prst="rect">
            <a:avLst/>
          </a:prstGeom>
          <a:noFill/>
          <a:extLst>
            <a:ext uri="{909E8E84-426E-40DD-AFC4-6F175D3DCCD1}">
              <a14:hiddenFill xmlns:a14="http://schemas.microsoft.com/office/drawing/2010/main">
                <a:solidFill>
                  <a:srgbClr val="FFFFFF"/>
                </a:solidFill>
              </a14:hiddenFill>
            </a:ext>
          </a:extLst>
        </p:spPr>
      </p:pic>
      <p:pic>
        <p:nvPicPr>
          <p:cNvPr id="27652" name="Picture 4" descr="457-й отдельный инженерно-саперный батальон"/>
          <p:cNvPicPr>
            <a:picLocks noChangeAspect="1" noChangeArrowheads="1"/>
          </p:cNvPicPr>
          <p:nvPr/>
        </p:nvPicPr>
        <p:blipFill rotWithShape="1">
          <a:blip r:embed="rId4">
            <a:extLst>
              <a:ext uri="{28A0092B-C50C-407E-A947-70E740481C1C}">
                <a14:useLocalDpi xmlns:a14="http://schemas.microsoft.com/office/drawing/2010/main" val="0"/>
              </a:ext>
            </a:extLst>
          </a:blip>
          <a:srcRect b="5883"/>
          <a:stretch/>
        </p:blipFill>
        <p:spPr bwMode="auto">
          <a:xfrm>
            <a:off x="6441743" y="2606722"/>
            <a:ext cx="5180573" cy="358577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Объект 2"/>
          <p:cNvGraphicFramePr>
            <a:graphicFrameLocks noChangeAspect="1"/>
          </p:cNvGraphicFramePr>
          <p:nvPr>
            <p:extLst>
              <p:ext uri="{D42A27DB-BD31-4B8C-83A1-F6EECF244321}">
                <p14:modId xmlns:p14="http://schemas.microsoft.com/office/powerpoint/2010/main" val="2483637401"/>
              </p:ext>
            </p:extLst>
          </p:nvPr>
        </p:nvGraphicFramePr>
        <p:xfrm>
          <a:off x="11228387" y="136525"/>
          <a:ext cx="773113" cy="536575"/>
        </p:xfrm>
        <a:graphic>
          <a:graphicData uri="http://schemas.openxmlformats.org/presentationml/2006/ole">
            <mc:AlternateContent xmlns:mc="http://schemas.openxmlformats.org/markup-compatibility/2006">
              <mc:Choice xmlns:v="urn:schemas-microsoft-com:vml" Requires="v">
                <p:oleObj spid="_x0000_s76826"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8387" y="1365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01654" y="21371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78</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11" name="Прямоугольник 10"/>
          <p:cNvSpPr/>
          <p:nvPr/>
        </p:nvSpPr>
        <p:spPr>
          <a:xfrm>
            <a:off x="4115048" y="149524"/>
            <a:ext cx="4544577"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Преодоление минных полей</a:t>
            </a:r>
            <a:endParaRPr lang="ru-RU"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668729772"/>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одзаголовок 18"/>
          <p:cNvSpPr txBox="1">
            <a:spLocks/>
          </p:cNvSpPr>
          <p:nvPr/>
        </p:nvSpPr>
        <p:spPr>
          <a:xfrm>
            <a:off x="285751" y="2928938"/>
            <a:ext cx="117157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16" name="Подзаголовок 18"/>
          <p:cNvSpPr txBox="1">
            <a:spLocks/>
          </p:cNvSpPr>
          <p:nvPr/>
        </p:nvSpPr>
        <p:spPr>
          <a:xfrm>
            <a:off x="666751" y="2928938"/>
            <a:ext cx="111442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pic>
        <p:nvPicPr>
          <p:cNvPr id="26626" name="Picture 2" descr="457-й отдельный инженерно-саперный батальон"/>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9809" y="2928938"/>
            <a:ext cx="4752528" cy="3600034"/>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Инструмент для разминирования."/>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6751" y="2928938"/>
            <a:ext cx="4896544" cy="348422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501815" y="848781"/>
            <a:ext cx="11283619" cy="1785104"/>
          </a:xfrm>
          <a:prstGeom prst="rect">
            <a:avLst/>
          </a:prstGeom>
          <a:noFill/>
        </p:spPr>
        <p:txBody>
          <a:bodyPr wrap="square" rtlCol="0">
            <a:spAutoFit/>
          </a:bodyPr>
          <a:lstStyle/>
          <a:p>
            <a:pPr indent="357188" algn="just"/>
            <a:r>
              <a:rPr lang="ru-RU" sz="2200" dirty="0">
                <a:latin typeface="Arial" pitchFamily="34" charset="0"/>
                <a:cs typeface="Arial" pitchFamily="34" charset="0"/>
              </a:rPr>
              <a:t>Комплект разведки и разминирования предназначен для поиска и снятия с места ПТМ и ППМ и </a:t>
            </a:r>
            <a:r>
              <a:rPr lang="ru-RU" sz="2200" dirty="0" err="1">
                <a:latin typeface="Arial" pitchFamily="34" charset="0"/>
                <a:cs typeface="Arial" pitchFamily="34" charset="0"/>
              </a:rPr>
              <a:t>разграждения</a:t>
            </a:r>
            <a:r>
              <a:rPr lang="ru-RU" sz="2200" dirty="0">
                <a:latin typeface="Arial" pitchFamily="34" charset="0"/>
                <a:cs typeface="Arial" pitchFamily="34" charset="0"/>
              </a:rPr>
              <a:t> проволочных заграждений. В состав комплекта входят 6 сборных щупов, 3 кошки, 60 флажков и 6 чехлов для обнаруженных мин, 2 кошки с черно-белой лентой, ножницы для резки колючей проволоки, укладочный ящик. Масса комплекта – 50кг</a:t>
            </a:r>
            <a:r>
              <a:rPr lang="ru-RU" sz="2200" dirty="0" smtClean="0">
                <a:latin typeface="Arial" pitchFamily="34" charset="0"/>
                <a:cs typeface="Arial" pitchFamily="34" charset="0"/>
              </a:rPr>
              <a:t>.</a:t>
            </a:r>
            <a:endParaRPr lang="ru-RU" sz="2200" dirty="0">
              <a:latin typeface="Arial" pitchFamily="34" charset="0"/>
              <a:cs typeface="Arial" pitchFamily="34" charset="0"/>
            </a:endParaRPr>
          </a:p>
        </p:txBody>
      </p:sp>
      <p:graphicFrame>
        <p:nvGraphicFramePr>
          <p:cNvPr id="3" name="Объект 2"/>
          <p:cNvGraphicFramePr>
            <a:graphicFrameLocks noChangeAspect="1"/>
          </p:cNvGraphicFramePr>
          <p:nvPr>
            <p:extLst>
              <p:ext uri="{D42A27DB-BD31-4B8C-83A1-F6EECF244321}">
                <p14:modId xmlns:p14="http://schemas.microsoft.com/office/powerpoint/2010/main" val="4033929197"/>
              </p:ext>
            </p:extLst>
          </p:nvPr>
        </p:nvGraphicFramePr>
        <p:xfrm>
          <a:off x="11228387" y="98425"/>
          <a:ext cx="773113" cy="536575"/>
        </p:xfrm>
        <a:graphic>
          <a:graphicData uri="http://schemas.openxmlformats.org/presentationml/2006/ole">
            <mc:AlternateContent xmlns:mc="http://schemas.openxmlformats.org/markup-compatibility/2006">
              <mc:Choice xmlns:v="urn:schemas-microsoft-com:vml" Requires="v">
                <p:oleObj spid="_x0000_s77850" name="Точечный рисунок" r:id="rId5" imgW="4266667" imgH="3486637" progId="PBrush">
                  <p:embed/>
                </p:oleObj>
              </mc:Choice>
              <mc:Fallback>
                <p:oleObj name="Точечный рисунок" r:id="rId5" imgW="4266667" imgH="3486637" progId="PBrush">
                  <p:embed/>
                  <p:pic>
                    <p:nvPicPr>
                      <p:cNvPr id="0" name="Object 12"/>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8387"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8" name="Rectangle 13"/>
          <p:cNvSpPr>
            <a:spLocks noChangeArrowheads="1"/>
          </p:cNvSpPr>
          <p:nvPr/>
        </p:nvSpPr>
        <p:spPr bwMode="auto">
          <a:xfrm>
            <a:off x="11401675" y="1412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79</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9" name="Прямоугольник 8"/>
          <p:cNvSpPr/>
          <p:nvPr/>
        </p:nvSpPr>
        <p:spPr>
          <a:xfrm>
            <a:off x="4115048" y="149524"/>
            <a:ext cx="4544577" cy="461665"/>
          </a:xfrm>
          <a:prstGeom prst="rect">
            <a:avLst/>
          </a:prstGeom>
        </p:spPr>
        <p:txBody>
          <a:bodyPr wrap="none">
            <a:spAutoFit/>
          </a:bodyPr>
          <a:lstStyle/>
          <a:p>
            <a:r>
              <a:rPr lang="ru-RU"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Преодоление минных полей</a:t>
            </a:r>
            <a:endParaRPr lang="ru-RU"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5559104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521242" y="260351"/>
            <a:ext cx="4669035" cy="480901"/>
          </a:xfrm>
          <a:prstGeom prst="rect">
            <a:avLst/>
          </a:prstGeom>
        </p:spPr>
        <p:txBody>
          <a:bodyPr wrap="none">
            <a:spAutoFit/>
          </a:bodyPr>
          <a:lstStyle/>
          <a:p>
            <a:pPr algn="ctr">
              <a:lnSpc>
                <a:spcPct val="115000"/>
              </a:lnSpc>
              <a:spcBef>
                <a:spcPts val="1800"/>
              </a:spcBef>
              <a:spcAft>
                <a:spcPts val="1200"/>
              </a:spcAft>
              <a:defRPr/>
            </a:pPr>
            <a:r>
              <a:rPr lang="ru-RU" sz="2400" b="1" kern="1400" dirty="0" smtClean="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Характеристики </a:t>
            </a:r>
            <a:r>
              <a:rPr lang="ru-RU" sz="2400" b="1" kern="1400"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rPr>
              <a:t>заграждений</a:t>
            </a:r>
            <a:endParaRPr lang="ru-RU" sz="2400" b="1" dirty="0">
              <a:solidFill>
                <a:srgbClr val="FF0000"/>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cs typeface="Arial" panose="020B0604020202020204" pitchFamily="34" charset="0"/>
            </a:endParaRPr>
          </a:p>
        </p:txBody>
      </p:sp>
      <p:sp>
        <p:nvSpPr>
          <p:cNvPr id="36867" name="Прямоугольник 2"/>
          <p:cNvSpPr>
            <a:spLocks noChangeArrowheads="1"/>
          </p:cNvSpPr>
          <p:nvPr/>
        </p:nvSpPr>
        <p:spPr bwMode="auto">
          <a:xfrm>
            <a:off x="239185" y="777876"/>
            <a:ext cx="1171363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273050" algn="just"/>
            <a:r>
              <a:rPr lang="ru-RU" altLang="ru-RU" sz="2000" b="1" dirty="0">
                <a:latin typeface="Arial" pitchFamily="34" charset="0"/>
                <a:ea typeface="Times New Roman" pitchFamily="18" charset="0"/>
                <a:cs typeface="Arial" pitchFamily="34" charset="0"/>
              </a:rPr>
              <a:t>По взглядам НАТО </a:t>
            </a:r>
            <a:r>
              <a:rPr lang="ru-RU" altLang="ru-RU" sz="2000" dirty="0">
                <a:latin typeface="Arial" pitchFamily="34" charset="0"/>
                <a:ea typeface="Times New Roman" pitchFamily="18" charset="0"/>
                <a:cs typeface="Arial" pitchFamily="34" charset="0"/>
              </a:rPr>
              <a:t>в основу своей классификации заграждений положили принцип различения минных полей по их тактическому предназначению, как основы инженерных заграждений. </a:t>
            </a:r>
            <a:endParaRPr lang="ru-RU" altLang="ru-RU" sz="2000" dirty="0" smtClean="0">
              <a:latin typeface="Arial" pitchFamily="34" charset="0"/>
              <a:ea typeface="Times New Roman" pitchFamily="18" charset="0"/>
              <a:cs typeface="Arial" pitchFamily="34" charset="0"/>
            </a:endParaRPr>
          </a:p>
          <a:p>
            <a:pPr indent="273050" algn="just"/>
            <a:r>
              <a:rPr lang="ru-RU" altLang="ru-RU" sz="2000" dirty="0" smtClean="0">
                <a:latin typeface="Arial" pitchFamily="34" charset="0"/>
                <a:ea typeface="Times New Roman" pitchFamily="18" charset="0"/>
                <a:cs typeface="Arial" pitchFamily="34" charset="0"/>
              </a:rPr>
              <a:t>Основу </a:t>
            </a:r>
            <a:r>
              <a:rPr lang="ru-RU" altLang="ru-RU" sz="2000" dirty="0">
                <a:latin typeface="Arial" pitchFamily="34" charset="0"/>
                <a:ea typeface="Times New Roman" pitchFamily="18" charset="0"/>
                <a:cs typeface="Arial" pitchFamily="34" charset="0"/>
              </a:rPr>
              <a:t>заграждений армий иностранных государств составляют минно-взрывные заграждения в виде минных полей</a:t>
            </a:r>
            <a:r>
              <a:rPr lang="ru-RU" altLang="ru-RU" sz="2000" dirty="0" smtClean="0">
                <a:latin typeface="Arial" pitchFamily="34" charset="0"/>
                <a:ea typeface="Times New Roman" pitchFamily="18" charset="0"/>
                <a:cs typeface="Arial" pitchFamily="34" charset="0"/>
              </a:rPr>
              <a:t>.</a:t>
            </a:r>
            <a:endParaRPr lang="ru-RU" altLang="ru-RU" sz="2000" dirty="0">
              <a:latin typeface="Arial" pitchFamily="34" charset="0"/>
              <a:ea typeface="Times New Roman" pitchFamily="18" charset="0"/>
              <a:cs typeface="Arial" pitchFamily="34" charset="0"/>
            </a:endParaRPr>
          </a:p>
        </p:txBody>
      </p:sp>
      <p:sp>
        <p:nvSpPr>
          <p:cNvPr id="36868" name="Прямоугольник 3"/>
          <p:cNvSpPr>
            <a:spLocks noChangeArrowheads="1"/>
          </p:cNvSpPr>
          <p:nvPr/>
        </p:nvSpPr>
        <p:spPr bwMode="auto">
          <a:xfrm>
            <a:off x="207434" y="2585020"/>
            <a:ext cx="117771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ru-RU" altLang="ru-RU" sz="20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1. Защитное минное </a:t>
            </a:r>
            <a:r>
              <a:rPr lang="ru-RU" altLang="ru-RU" sz="2000"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поле. </a:t>
            </a:r>
            <a:endParaRPr lang="ru-RU" altLang="ru-RU" sz="2000"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a:p>
            <a:pPr indent="355600" algn="just"/>
            <a:r>
              <a:rPr lang="ru-RU" altLang="ru-RU" sz="2000" dirty="0">
                <a:latin typeface="Arial" pitchFamily="34" charset="0"/>
                <a:ea typeface="Times New Roman" pitchFamily="18" charset="0"/>
                <a:cs typeface="Arial" pitchFamily="34" charset="0"/>
              </a:rPr>
              <a:t>Эти минные поля предназначены для непосредственной защиты позиций пехотных, танковых и артиллерийских подразделений от противника, а также для защиты объектов в глубине обороны от прорвавшегося противника, его диверсионных групп, тактических воздушных десантов, и, что любопытно, для защиты «от иных угроз». Защитные минные поля подразделяются на </a:t>
            </a:r>
            <a:r>
              <a:rPr lang="ru-RU" altLang="ru-RU" sz="2000" b="1" i="1" dirty="0">
                <a:latin typeface="Arial" pitchFamily="34" charset="0"/>
                <a:ea typeface="Times New Roman" pitchFamily="18" charset="0"/>
                <a:cs typeface="Arial" pitchFamily="34" charset="0"/>
              </a:rPr>
              <a:t>две категории</a:t>
            </a:r>
            <a:r>
              <a:rPr lang="ru-RU" altLang="ru-RU" sz="2000" dirty="0">
                <a:latin typeface="Arial" pitchFamily="34" charset="0"/>
                <a:ea typeface="Times New Roman" pitchFamily="18" charset="0"/>
                <a:cs typeface="Arial" pitchFamily="34" charset="0"/>
              </a:rPr>
              <a:t>:</a:t>
            </a:r>
          </a:p>
        </p:txBody>
      </p:sp>
      <p:sp>
        <p:nvSpPr>
          <p:cNvPr id="36869" name="Прямоугольник 6"/>
          <p:cNvSpPr>
            <a:spLocks noChangeArrowheads="1"/>
          </p:cNvSpPr>
          <p:nvPr/>
        </p:nvSpPr>
        <p:spPr bwMode="auto">
          <a:xfrm>
            <a:off x="226485" y="4628132"/>
            <a:ext cx="11789833"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55600" algn="just"/>
            <a:r>
              <a:rPr lang="en-US" altLang="ru-RU" sz="2000" b="1" dirty="0">
                <a:latin typeface="Arial" pitchFamily="34" charset="0"/>
                <a:ea typeface="Times New Roman" pitchFamily="18" charset="0"/>
                <a:cs typeface="Arial" pitchFamily="34" charset="0"/>
              </a:rPr>
              <a:t>I</a:t>
            </a:r>
            <a:r>
              <a:rPr lang="ru-RU" altLang="ru-RU" sz="2000" b="1" dirty="0" smtClean="0">
                <a:latin typeface="Arial" pitchFamily="34" charset="0"/>
                <a:ea typeface="Times New Roman" pitchFamily="18" charset="0"/>
                <a:cs typeface="Arial" pitchFamily="34" charset="0"/>
              </a:rPr>
              <a:t>. Поспешные </a:t>
            </a:r>
            <a:r>
              <a:rPr lang="ru-RU" altLang="ru-RU" sz="2000" b="1" dirty="0">
                <a:latin typeface="Arial" pitchFamily="34" charset="0"/>
                <a:ea typeface="Times New Roman" pitchFamily="18" charset="0"/>
                <a:cs typeface="Arial" pitchFamily="34" charset="0"/>
              </a:rPr>
              <a:t>защитные минные поля</a:t>
            </a:r>
            <a:r>
              <a:rPr lang="ru-RU" altLang="ru-RU" sz="2000" dirty="0">
                <a:latin typeface="Arial" pitchFamily="34" charset="0"/>
                <a:ea typeface="Times New Roman" pitchFamily="18" charset="0"/>
                <a:cs typeface="Arial" pitchFamily="34" charset="0"/>
              </a:rPr>
              <a:t> чаще используются подразделениями перед своим передним краем и на флангах, </a:t>
            </a:r>
          </a:p>
          <a:p>
            <a:pPr indent="355600" algn="just"/>
            <a:r>
              <a:rPr lang="en-US" altLang="ru-RU" sz="2000" b="1" dirty="0">
                <a:latin typeface="Arial" pitchFamily="34" charset="0"/>
                <a:ea typeface="Times New Roman" pitchFamily="18" charset="0"/>
                <a:cs typeface="Arial" pitchFamily="34" charset="0"/>
              </a:rPr>
              <a:t>II</a:t>
            </a:r>
            <a:r>
              <a:rPr lang="ru-RU" altLang="ru-RU" sz="2000" b="1" dirty="0">
                <a:latin typeface="Arial" pitchFamily="34" charset="0"/>
                <a:ea typeface="Times New Roman" pitchFamily="18" charset="0"/>
                <a:cs typeface="Arial" pitchFamily="34" charset="0"/>
              </a:rPr>
              <a:t>.</a:t>
            </a:r>
            <a:r>
              <a:rPr lang="ru-RU" altLang="ru-RU" sz="2000" dirty="0">
                <a:latin typeface="Arial" pitchFamily="34" charset="0"/>
                <a:ea typeface="Times New Roman" pitchFamily="18" charset="0"/>
                <a:cs typeface="Arial" pitchFamily="34" charset="0"/>
              </a:rPr>
              <a:t> </a:t>
            </a:r>
            <a:r>
              <a:rPr lang="ru-RU" altLang="ru-RU" sz="2000" b="1" dirty="0">
                <a:latin typeface="Arial" pitchFamily="34" charset="0"/>
                <a:ea typeface="Times New Roman" pitchFamily="18" charset="0"/>
                <a:cs typeface="Arial" pitchFamily="34" charset="0"/>
              </a:rPr>
              <a:t>Преднамеренные защитные минные поля</a:t>
            </a:r>
            <a:r>
              <a:rPr lang="ru-RU" altLang="ru-RU" sz="2000" dirty="0">
                <a:latin typeface="Arial" pitchFamily="34" charset="0"/>
                <a:ea typeface="Times New Roman" pitchFamily="18" charset="0"/>
                <a:cs typeface="Arial" pitchFamily="34" charset="0"/>
              </a:rPr>
              <a:t> - для охраны объектов в глубине обороны. Для поспешных защитных минных полей чаще будут использоваться разбрасываемые мины систем дистанционного минирования </a:t>
            </a:r>
            <a:r>
              <a:rPr lang="ru-RU" altLang="ru-RU" sz="2000" b="1" dirty="0">
                <a:latin typeface="Arial" pitchFamily="34" charset="0"/>
                <a:ea typeface="Times New Roman" pitchFamily="18" charset="0"/>
                <a:cs typeface="Arial" pitchFamily="34" charset="0"/>
              </a:rPr>
              <a:t>MOMPS</a:t>
            </a:r>
            <a:r>
              <a:rPr lang="ru-RU" altLang="ru-RU" sz="2000" dirty="0">
                <a:latin typeface="Arial" pitchFamily="34" charset="0"/>
                <a:ea typeface="Times New Roman" pitchFamily="18" charset="0"/>
                <a:cs typeface="Arial" pitchFamily="34" charset="0"/>
              </a:rPr>
              <a:t> или </a:t>
            </a:r>
            <a:r>
              <a:rPr lang="ru-RU" altLang="ru-RU" sz="2000" b="1" dirty="0">
                <a:latin typeface="Arial" pitchFamily="34" charset="0"/>
                <a:ea typeface="Times New Roman" pitchFamily="18" charset="0"/>
                <a:cs typeface="Arial" pitchFamily="34" charset="0"/>
              </a:rPr>
              <a:t>ВОЛКЭНО</a:t>
            </a:r>
            <a:r>
              <a:rPr lang="ru-RU" altLang="ru-RU" sz="2000" dirty="0">
                <a:latin typeface="Arial" pitchFamily="34" charset="0"/>
                <a:ea typeface="Times New Roman" pitchFamily="18" charset="0"/>
                <a:cs typeface="Arial" pitchFamily="34" charset="0"/>
              </a:rPr>
              <a:t>, а для преднамеренных минных полей - обычные мины. </a:t>
            </a:r>
          </a:p>
        </p:txBody>
      </p:sp>
      <p:graphicFrame>
        <p:nvGraphicFramePr>
          <p:cNvPr id="3" name="Объект 2"/>
          <p:cNvGraphicFramePr>
            <a:graphicFrameLocks noChangeAspect="1"/>
          </p:cNvGraphicFramePr>
          <p:nvPr>
            <p:extLst>
              <p:ext uri="{D42A27DB-BD31-4B8C-83A1-F6EECF244321}">
                <p14:modId xmlns:p14="http://schemas.microsoft.com/office/powerpoint/2010/main" val="1549783223"/>
              </p:ext>
            </p:extLst>
          </p:nvPr>
        </p:nvGraphicFramePr>
        <p:xfrm>
          <a:off x="11179705" y="146050"/>
          <a:ext cx="773113" cy="536575"/>
        </p:xfrm>
        <a:graphic>
          <a:graphicData uri="http://schemas.openxmlformats.org/presentationml/2006/ole">
            <mc:AlternateContent xmlns:mc="http://schemas.openxmlformats.org/markup-compatibility/2006">
              <mc:Choice xmlns:v="urn:schemas-microsoft-com:vml" Requires="v">
                <p:oleObj spid="_x0000_s81937" name="Точечный рисунок" r:id="rId3" imgW="4266667" imgH="3486637" progId="PBrush">
                  <p:embed/>
                </p:oleObj>
              </mc:Choice>
              <mc:Fallback>
                <p:oleObj name="Точечный рисунок" r:id="rId3" imgW="4266667" imgH="3486637" progId="PBrush">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179705" y="146050"/>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347450" y="241301"/>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8</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769787440"/>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Подзаголовок 18"/>
          <p:cNvSpPr txBox="1">
            <a:spLocks/>
          </p:cNvSpPr>
          <p:nvPr/>
        </p:nvSpPr>
        <p:spPr>
          <a:xfrm>
            <a:off x="285751" y="2928938"/>
            <a:ext cx="117157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16" name="Подзаголовок 18"/>
          <p:cNvSpPr txBox="1">
            <a:spLocks/>
          </p:cNvSpPr>
          <p:nvPr/>
        </p:nvSpPr>
        <p:spPr>
          <a:xfrm>
            <a:off x="666751" y="2928938"/>
            <a:ext cx="11144249" cy="1428750"/>
          </a:xfrm>
          <a:prstGeom prst="rect">
            <a:avLst/>
          </a:prstGeom>
        </p:spPr>
        <p:txBody>
          <a:bodyPr>
            <a:normAutofit/>
          </a:bodyPr>
          <a:lstStyle/>
          <a:p>
            <a:pPr marL="342900" indent="-342900" fontAlgn="auto">
              <a:spcBef>
                <a:spcPct val="20000"/>
              </a:spcBef>
              <a:spcAft>
                <a:spcPts val="0"/>
              </a:spcAft>
              <a:buFont typeface="Arial" pitchFamily="34" charset="0"/>
              <a:buNone/>
              <a:defRPr/>
            </a:pPr>
            <a:endParaRPr lang="ru-RU" sz="3200" dirty="0">
              <a:latin typeface="+mn-lt"/>
              <a:cs typeface="+mn-cs"/>
            </a:endParaRPr>
          </a:p>
        </p:txBody>
      </p:sp>
      <p:sp>
        <p:nvSpPr>
          <p:cNvPr id="2" name="TextBox 1"/>
          <p:cNvSpPr txBox="1"/>
          <p:nvPr/>
        </p:nvSpPr>
        <p:spPr>
          <a:xfrm>
            <a:off x="431371" y="259710"/>
            <a:ext cx="11379629" cy="461665"/>
          </a:xfrm>
          <a:prstGeom prst="rect">
            <a:avLst/>
          </a:prstGeom>
          <a:noFill/>
        </p:spPr>
        <p:txBody>
          <a:bodyPr wrap="square" rtlCol="0">
            <a:spAutoFit/>
          </a:bodyPr>
          <a:lstStyle/>
          <a:p>
            <a:pPr algn="ct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Меры </a:t>
            </a:r>
            <a:r>
              <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rPr>
              <a:t>безопасности при </a:t>
            </a:r>
            <a:r>
              <a:rPr lang="ru-RU" sz="2400" b="1" dirty="0" smtClean="0">
                <a:solidFill>
                  <a:srgbClr val="FF0000"/>
                </a:solidFill>
                <a:effectLst>
                  <a:outerShdw blurRad="38100" dist="38100" dir="2700000" algn="tl">
                    <a:srgbClr val="000000">
                      <a:alpha val="43137"/>
                    </a:srgbClr>
                  </a:outerShdw>
                </a:effectLst>
                <a:latin typeface="Arial" pitchFamily="34" charset="0"/>
                <a:cs typeface="Arial" pitchFamily="34" charset="0"/>
              </a:rPr>
              <a:t>разминировании</a:t>
            </a:r>
            <a:endParaRPr lang="ru-RU" sz="2400" b="1" dirty="0">
              <a:solidFill>
                <a:srgbClr val="FF0000"/>
              </a:solidFill>
              <a:effectLst>
                <a:outerShdw blurRad="38100" dist="38100" dir="2700000" algn="tl">
                  <a:srgbClr val="000000">
                    <a:alpha val="43137"/>
                  </a:srgbClr>
                </a:outerShdw>
              </a:effectLst>
              <a:latin typeface="Arial" pitchFamily="34" charset="0"/>
              <a:cs typeface="Arial" pitchFamily="34" charset="0"/>
            </a:endParaRPr>
          </a:p>
        </p:txBody>
      </p:sp>
      <p:sp>
        <p:nvSpPr>
          <p:cNvPr id="3" name="TextBox 2"/>
          <p:cNvSpPr txBox="1"/>
          <p:nvPr/>
        </p:nvSpPr>
        <p:spPr>
          <a:xfrm>
            <a:off x="163773" y="764705"/>
            <a:ext cx="11720252" cy="5847755"/>
          </a:xfrm>
          <a:prstGeom prst="rect">
            <a:avLst/>
          </a:prstGeom>
          <a:noFill/>
        </p:spPr>
        <p:txBody>
          <a:bodyPr wrap="square" rtlCol="0">
            <a:spAutoFit/>
          </a:bodyPr>
          <a:lstStyle/>
          <a:p>
            <a:pPr algn="ctr"/>
            <a:r>
              <a:rPr lang="ru-RU" sz="1700" b="1" dirty="0">
                <a:latin typeface="Arial" pitchFamily="34" charset="0"/>
                <a:cs typeface="Arial" pitchFamily="34" charset="0"/>
              </a:rPr>
              <a:t>При выполнении задач по разведке и разминированию необходимо:</a:t>
            </a:r>
          </a:p>
          <a:p>
            <a:pPr marL="285750" lvl="0" indent="-285750" algn="just">
              <a:buFont typeface="Arial" panose="020B0604020202020204" pitchFamily="34" charset="0"/>
              <a:buChar char="•"/>
            </a:pPr>
            <a:r>
              <a:rPr lang="ru-RU" sz="1700" dirty="0">
                <a:latin typeface="Arial" pitchFamily="34" charset="0"/>
                <a:cs typeface="Arial" pitchFamily="34" charset="0"/>
              </a:rPr>
              <a:t>внимательно и аккуратно выполнять все требуемые приемы, рекомендуемые для каждого типа мин и способа их установки;</a:t>
            </a:r>
          </a:p>
          <a:p>
            <a:pPr marL="285750" lvl="0" indent="-285750" algn="just">
              <a:buFont typeface="Arial" panose="020B0604020202020204" pitchFamily="34" charset="0"/>
              <a:buChar char="•"/>
            </a:pPr>
            <a:r>
              <a:rPr lang="ru-RU" sz="1700" dirty="0">
                <a:latin typeface="Arial" pitchFamily="34" charset="0"/>
                <a:cs typeface="Arial" pitchFamily="34" charset="0"/>
              </a:rPr>
              <a:t>строго выполнять установленный порядок, не курить;</a:t>
            </a:r>
          </a:p>
          <a:p>
            <a:pPr marL="285750" lvl="0" indent="-285750" algn="just">
              <a:buFont typeface="Arial" panose="020B0604020202020204" pitchFamily="34" charset="0"/>
              <a:buChar char="•"/>
            </a:pPr>
            <a:r>
              <a:rPr lang="ru-RU" sz="1700" dirty="0">
                <a:latin typeface="Arial" pitchFamily="34" charset="0"/>
                <a:cs typeface="Arial" pitchFamily="34" charset="0"/>
              </a:rPr>
              <a:t>с предметами, содержащими ВВ, капсюли-детонаторы и запалы, всегда обращаться осторожно, не ударять по ним и не деформировать их;</a:t>
            </a:r>
          </a:p>
          <a:p>
            <a:pPr marL="285750" lvl="0" indent="-285750" algn="just">
              <a:buFont typeface="Arial" panose="020B0604020202020204" pitchFamily="34" charset="0"/>
              <a:buChar char="•"/>
            </a:pPr>
            <a:r>
              <a:rPr lang="ru-RU" sz="1700" dirty="0">
                <a:latin typeface="Arial" pitchFamily="34" charset="0"/>
                <a:cs typeface="Arial" pitchFamily="34" charset="0"/>
              </a:rPr>
              <a:t>внимательно осматривать местность и предметы вблизи мин; </a:t>
            </a:r>
          </a:p>
          <a:p>
            <a:pPr marL="285750" lvl="0" indent="-285750" algn="just">
              <a:buFont typeface="Arial" panose="020B0604020202020204" pitchFamily="34" charset="0"/>
              <a:buChar char="•"/>
            </a:pPr>
            <a:r>
              <a:rPr lang="ru-RU" sz="1700" dirty="0">
                <a:latin typeface="Arial" pitchFamily="34" charset="0"/>
                <a:cs typeface="Arial" pitchFamily="34" charset="0"/>
              </a:rPr>
              <a:t>не дергать за проволоки и не обрывать их, если они туго натянуты;</a:t>
            </a:r>
          </a:p>
          <a:p>
            <a:pPr marL="285750" lvl="0" indent="-285750" algn="just">
              <a:buFont typeface="Arial" panose="020B0604020202020204" pitchFamily="34" charset="0"/>
              <a:buChar char="•"/>
            </a:pPr>
            <a:r>
              <a:rPr lang="ru-RU" sz="1700" dirty="0">
                <a:latin typeface="Arial" pitchFamily="34" charset="0"/>
                <a:cs typeface="Arial" pitchFamily="34" charset="0"/>
              </a:rPr>
              <a:t>не ходить по </a:t>
            </a:r>
            <a:r>
              <a:rPr lang="ru-RU" sz="1700" dirty="0" err="1">
                <a:latin typeface="Arial" pitchFamily="34" charset="0"/>
                <a:cs typeface="Arial" pitchFamily="34" charset="0"/>
              </a:rPr>
              <a:t>непротраленной</a:t>
            </a:r>
            <a:r>
              <a:rPr lang="ru-RU" sz="1700" dirty="0">
                <a:latin typeface="Arial" pitchFamily="34" charset="0"/>
                <a:cs typeface="Arial" pitchFamily="34" charset="0"/>
              </a:rPr>
              <a:t> и непроверенной местности.</a:t>
            </a:r>
          </a:p>
          <a:p>
            <a:pPr indent="357188" algn="just"/>
            <a:r>
              <a:rPr lang="ru-RU" sz="1700" dirty="0">
                <a:latin typeface="Arial" pitchFamily="34" charset="0"/>
                <a:cs typeface="Arial" pitchFamily="34" charset="0"/>
              </a:rPr>
              <a:t>Обезвреживать мины разрешается специально подготовленным расчетам, оснащенным предохранительными вилками, чеками и т.п.; обезвреживать только те мины, устройство которых и порядок перевода в безопасное положение хорошо известны человеку, остальные должны находиться на безопасном расстоянии.</a:t>
            </a:r>
          </a:p>
          <a:p>
            <a:pPr indent="357188" algn="just"/>
            <a:r>
              <a:rPr lang="ru-RU" sz="1700" b="1" dirty="0">
                <a:latin typeface="Arial" pitchFamily="34" charset="0"/>
                <a:cs typeface="Arial" pitchFamily="34" charset="0"/>
              </a:rPr>
              <a:t>Запрещается</a:t>
            </a:r>
            <a:r>
              <a:rPr lang="ru-RU" sz="1700" dirty="0">
                <a:latin typeface="Arial" pitchFamily="34" charset="0"/>
                <a:cs typeface="Arial" pitchFamily="34" charset="0"/>
              </a:rPr>
              <a:t> обезвреживать мины с деформированными корпусами и вмерзшие в грунт; такие мины уничтожают на месте накладным зарядами.</a:t>
            </a:r>
          </a:p>
          <a:p>
            <a:pPr indent="357188" algn="just"/>
            <a:r>
              <a:rPr lang="ru-RU" sz="1700" dirty="0">
                <a:latin typeface="Arial" pitchFamily="34" charset="0"/>
                <a:cs typeface="Arial" pitchFamily="34" charset="0"/>
              </a:rPr>
              <a:t>Безопасными расстояниями для открыто расположенного личного состава при взрыве зарядов разминирования являются:</a:t>
            </a:r>
          </a:p>
          <a:p>
            <a:pPr lvl="0" indent="357188" algn="just"/>
            <a:r>
              <a:rPr lang="ru-RU" sz="1700" dirty="0">
                <a:latin typeface="Arial" pitchFamily="34" charset="0"/>
                <a:cs typeface="Arial" pitchFamily="34" charset="0"/>
              </a:rPr>
              <a:t>при взрыве табельных удлиненных зарядов – 800 м в сторону от оси заряда и 400 м по направлению оси заряда;</a:t>
            </a:r>
          </a:p>
          <a:p>
            <a:pPr lvl="0" indent="357188" algn="just"/>
            <a:r>
              <a:rPr lang="ru-RU" sz="1700" dirty="0">
                <a:latin typeface="Arial" pitchFamily="34" charset="0"/>
                <a:cs typeface="Arial" pitchFamily="34" charset="0"/>
              </a:rPr>
              <a:t>при взрыве 200 – 400 г шашки, уложенной поверх маскировочного слоя противотанковой мины, - 100 м при уничтожении мины с металлическим корпусом и 50 при уничтожении </a:t>
            </a:r>
            <a:r>
              <a:rPr lang="ru-RU" sz="1700" dirty="0" err="1">
                <a:latin typeface="Arial" pitchFamily="34" charset="0"/>
                <a:cs typeface="Arial" pitchFamily="34" charset="0"/>
              </a:rPr>
              <a:t>бескорпусной</a:t>
            </a:r>
            <a:r>
              <a:rPr lang="ru-RU" sz="1700" dirty="0">
                <a:latin typeface="Arial" pitchFamily="34" charset="0"/>
                <a:cs typeface="Arial" pitchFamily="34" charset="0"/>
              </a:rPr>
              <a:t> мины.</a:t>
            </a:r>
          </a:p>
          <a:p>
            <a:pPr indent="357188" algn="just"/>
            <a:r>
              <a:rPr lang="ru-RU" sz="1700" dirty="0">
                <a:latin typeface="Arial" pitchFamily="34" charset="0"/>
                <a:cs typeface="Arial" pitchFamily="34" charset="0"/>
              </a:rPr>
              <a:t>Для личного состава, расположенного в траншеях или лежа на поверхности земли, указанные расстояния уменьшаются в два раза, а защищенного броней – в 10 раз.</a:t>
            </a:r>
          </a:p>
        </p:txBody>
      </p:sp>
      <p:graphicFrame>
        <p:nvGraphicFramePr>
          <p:cNvPr id="4" name="Объект 3"/>
          <p:cNvGraphicFramePr>
            <a:graphicFrameLocks noChangeAspect="1"/>
          </p:cNvGraphicFramePr>
          <p:nvPr>
            <p:extLst>
              <p:ext uri="{D42A27DB-BD31-4B8C-83A1-F6EECF244321}">
                <p14:modId xmlns:p14="http://schemas.microsoft.com/office/powerpoint/2010/main" val="1692164896"/>
              </p:ext>
            </p:extLst>
          </p:nvPr>
        </p:nvGraphicFramePr>
        <p:xfrm>
          <a:off x="11228387" y="136376"/>
          <a:ext cx="773113" cy="536575"/>
        </p:xfrm>
        <a:graphic>
          <a:graphicData uri="http://schemas.openxmlformats.org/presentationml/2006/ole">
            <mc:AlternateContent xmlns:mc="http://schemas.openxmlformats.org/markup-compatibility/2006">
              <mc:Choice xmlns:v="urn:schemas-microsoft-com:vml" Requires="v">
                <p:oleObj spid="_x0000_s78873"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28387" y="136376"/>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42700" y="23718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80</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2702345764"/>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06472" y="2526758"/>
            <a:ext cx="7601803" cy="994172"/>
          </a:xfrm>
        </p:spPr>
        <p:txBody>
          <a:bodyPr>
            <a:noAutofit/>
          </a:bodyPr>
          <a:lstStyle/>
          <a:p>
            <a:pPr algn="ctr"/>
            <a:r>
              <a:rPr lang="ru-RU" sz="3600" b="1" dirty="0">
                <a:solidFill>
                  <a:srgbClr val="C00000"/>
                </a:solidFill>
                <a:latin typeface="Arial" panose="020B0604020202020204" pitchFamily="34" charset="0"/>
                <a:cs typeface="Arial" panose="020B0604020202020204" pitchFamily="34" charset="0"/>
              </a:rPr>
              <a:t>Спасибо за внимание!</a:t>
            </a:r>
          </a:p>
        </p:txBody>
      </p:sp>
      <p:graphicFrame>
        <p:nvGraphicFramePr>
          <p:cNvPr id="3" name="Объект 2"/>
          <p:cNvGraphicFramePr>
            <a:graphicFrameLocks noChangeAspect="1"/>
          </p:cNvGraphicFramePr>
          <p:nvPr>
            <p:extLst>
              <p:ext uri="{D42A27DB-BD31-4B8C-83A1-F6EECF244321}">
                <p14:modId xmlns:p14="http://schemas.microsoft.com/office/powerpoint/2010/main" val="1502150403"/>
              </p:ext>
            </p:extLst>
          </p:nvPr>
        </p:nvGraphicFramePr>
        <p:xfrm>
          <a:off x="11264900" y="98425"/>
          <a:ext cx="773113" cy="536575"/>
        </p:xfrm>
        <a:graphic>
          <a:graphicData uri="http://schemas.openxmlformats.org/presentationml/2006/ole">
            <mc:AlternateContent xmlns:mc="http://schemas.openxmlformats.org/markup-compatibility/2006">
              <mc:Choice xmlns:v="urn:schemas-microsoft-com:vml" Requires="v">
                <p:oleObj spid="_x0000_s80921" name="Точечный рисунок" r:id="rId3" imgW="4266667" imgH="3486637" progId="PBrush">
                  <p:embed/>
                </p:oleObj>
              </mc:Choice>
              <mc:Fallback>
                <p:oleObj name="Точечный рисунок" r:id="rId3" imgW="4266667" imgH="3486637" progId="PBrush">
                  <p:embed/>
                  <p:pic>
                    <p:nvPicPr>
                      <p:cNvPr id="0" name="Object 1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64900" y="98425"/>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Rectangle 13"/>
          <p:cNvSpPr>
            <a:spLocks noChangeArrowheads="1"/>
          </p:cNvSpPr>
          <p:nvPr/>
        </p:nvSpPr>
        <p:spPr bwMode="auto">
          <a:xfrm>
            <a:off x="11461750" y="207963"/>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81</a:t>
            </a:fld>
            <a:endParaRPr lang="ru-RU" sz="3200" b="1" dirty="0">
              <a:solidFill>
                <a:srgbClr val="FFFA1B"/>
              </a:solidFill>
              <a:effectLst>
                <a:outerShdw blurRad="38100" dist="38100" dir="2700000" algn="tl">
                  <a:srgbClr val="C0C0C0"/>
                </a:outerShdw>
              </a:effectLst>
              <a:latin typeface="Calibri" pitchFamily="34" charset="0"/>
            </a:endParaRPr>
          </a:p>
        </p:txBody>
      </p:sp>
    </p:spTree>
    <p:extLst>
      <p:ext uri="{BB962C8B-B14F-4D97-AF65-F5344CB8AC3E}">
        <p14:creationId xmlns:p14="http://schemas.microsoft.com/office/powerpoint/2010/main" val="35357098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Прямоугольник 1"/>
          <p:cNvSpPr>
            <a:spLocks noChangeArrowheads="1"/>
          </p:cNvSpPr>
          <p:nvPr/>
        </p:nvSpPr>
        <p:spPr bwMode="auto">
          <a:xfrm>
            <a:off x="1923465" y="226079"/>
            <a:ext cx="8383170" cy="326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449263" algn="ctr">
              <a:lnSpc>
                <a:spcPts val="1800"/>
              </a:lnSpc>
            </a:pPr>
            <a:r>
              <a:rPr lang="ru-RU" altLang="ru-RU" sz="2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2. Тактическое минное </a:t>
            </a:r>
            <a:r>
              <a:rPr lang="ru-RU" altLang="ru-RU" sz="2000" b="1" dirty="0" smtClean="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rPr>
              <a:t>поле. </a:t>
            </a:r>
            <a:endParaRPr lang="ru-RU" altLang="ru-RU" sz="2000" b="1" dirty="0">
              <a:solidFill>
                <a:srgbClr val="FF0000"/>
              </a:solidFill>
              <a:effectLst>
                <a:outerShdw blurRad="38100" dist="38100" dir="2700000" algn="tl">
                  <a:srgbClr val="000000">
                    <a:alpha val="43137"/>
                  </a:srgbClr>
                </a:outerShdw>
              </a:effectLst>
              <a:latin typeface="Arial" pitchFamily="34" charset="0"/>
              <a:ea typeface="Times New Roman" pitchFamily="18" charset="0"/>
              <a:cs typeface="Arial" pitchFamily="34" charset="0"/>
            </a:endParaRPr>
          </a:p>
        </p:txBody>
      </p:sp>
      <p:sp>
        <p:nvSpPr>
          <p:cNvPr id="37891" name="Прямоугольник 2"/>
          <p:cNvSpPr>
            <a:spLocks noChangeArrowheads="1"/>
          </p:cNvSpPr>
          <p:nvPr/>
        </p:nvSpPr>
        <p:spPr bwMode="auto">
          <a:xfrm>
            <a:off x="201084" y="727075"/>
            <a:ext cx="11827933"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indent="355600" algn="just"/>
            <a:r>
              <a:rPr lang="ru-RU" altLang="ru-RU" sz="2000" b="1" dirty="0">
                <a:latin typeface="Arial" pitchFamily="34" charset="0"/>
                <a:ea typeface="Times New Roman" pitchFamily="18" charset="0"/>
                <a:cs typeface="Arial" pitchFamily="34" charset="0"/>
              </a:rPr>
              <a:t>Это основной вид минных полей. Предназначается для непосредственного воздействия на подвижность противника и достижения обороняющимся позиционного превосходства. Тактические минные поля применяются по всей глубине зоны боевых действий. Используются все типы мин (и обычные и разбрасываемые), все способы минирования, элементы </a:t>
            </a:r>
            <a:r>
              <a:rPr lang="ru-RU" altLang="ru-RU" sz="2000" b="1" dirty="0" err="1">
                <a:latin typeface="Arial" pitchFamily="34" charset="0"/>
                <a:ea typeface="Times New Roman" pitchFamily="18" charset="0"/>
                <a:cs typeface="Arial" pitchFamily="34" charset="0"/>
              </a:rPr>
              <a:t>неизвлекаемости</a:t>
            </a:r>
            <a:r>
              <a:rPr lang="ru-RU" altLang="ru-RU" sz="2000" b="1" dirty="0">
                <a:latin typeface="Arial" pitchFamily="34" charset="0"/>
                <a:ea typeface="Times New Roman" pitchFamily="18" charset="0"/>
                <a:cs typeface="Arial" pitchFamily="34" charset="0"/>
              </a:rPr>
              <a:t> и т.п. Обычно состоит из нескольких очаговых групп мин (модулей) и может применяться отдельно или в сочетании с другими видами заграждений.                          </a:t>
            </a:r>
          </a:p>
        </p:txBody>
      </p:sp>
      <p:graphicFrame>
        <p:nvGraphicFramePr>
          <p:cNvPr id="6" name="Таблица 5"/>
          <p:cNvGraphicFramePr>
            <a:graphicFrameLocks noGrp="1"/>
          </p:cNvGraphicFramePr>
          <p:nvPr>
            <p:extLst>
              <p:ext uri="{D42A27DB-BD31-4B8C-83A1-F6EECF244321}">
                <p14:modId xmlns:p14="http://schemas.microsoft.com/office/powerpoint/2010/main" val="40602120"/>
              </p:ext>
            </p:extLst>
          </p:nvPr>
        </p:nvGraphicFramePr>
        <p:xfrm>
          <a:off x="395785" y="3552304"/>
          <a:ext cx="11507290" cy="2899660"/>
        </p:xfrm>
        <a:graphic>
          <a:graphicData uri="http://schemas.openxmlformats.org/drawingml/2006/table">
            <a:tbl>
              <a:tblPr firstRow="1" firstCol="1" lastRow="1" lastCol="1" bandRow="1" bandCol="1"/>
              <a:tblGrid>
                <a:gridCol w="3835762">
                  <a:extLst>
                    <a:ext uri="{9D8B030D-6E8A-4147-A177-3AD203B41FA5}"/>
                  </a:extLst>
                </a:gridCol>
                <a:gridCol w="7671528">
                  <a:extLst>
                    <a:ext uri="{9D8B030D-6E8A-4147-A177-3AD203B41FA5}"/>
                  </a:extLst>
                </a:gridCol>
              </a:tblGrid>
              <a:tr h="280458">
                <a:tc>
                  <a:txBody>
                    <a:bodyPr/>
                    <a:lstStyle/>
                    <a:p>
                      <a:pPr algn="ctr">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Вид воздействия</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Результат</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602761">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Нарушающее (</a:t>
                      </a: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D</a:t>
                      </a:r>
                      <a:r>
                        <a:rPr lang="ru-RU"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isrupt</a:t>
                      </a:r>
                      <a:r>
                        <a:rPr lang="ru-RU" sz="1600" b="1" dirty="0">
                          <a:effectLst/>
                          <a:latin typeface="Arial" panose="020B0604020202020204" pitchFamily="34" charset="0"/>
                          <a:ea typeface="Times New Roman" panose="02020603050405020304" pitchFamily="18" charset="0"/>
                          <a:cs typeface="Arial" panose="020B0604020202020204" pitchFamily="34" charset="0"/>
                        </a:rPr>
                        <a:t>)</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Вызывает нарушение боевых порядков, темпа действий, расход средств преодоления, распыление сил</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614149">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Отклоняющее (</a:t>
                      </a: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T</a:t>
                      </a:r>
                      <a:r>
                        <a:rPr lang="ru-RU"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urn</a:t>
                      </a:r>
                      <a:r>
                        <a:rPr lang="ru-RU" sz="1600" b="1" dirty="0">
                          <a:effectLst/>
                          <a:latin typeface="Arial" panose="020B0604020202020204" pitchFamily="34" charset="0"/>
                          <a:ea typeface="Times New Roman" panose="02020603050405020304" pitchFamily="18" charset="0"/>
                          <a:cs typeface="Arial" panose="020B0604020202020204" pitchFamily="34" charset="0"/>
                        </a:rPr>
                        <a:t>)</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Вынуждает противника изменить направление движения в желаемом для обороняющихся направлении</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841375">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Сдерживающие (замедляющие) </a:t>
                      </a: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F</a:t>
                      </a:r>
                      <a:r>
                        <a:rPr lang="ru-RU"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ix</a:t>
                      </a:r>
                      <a:endParaRPr lang="ru-RU" sz="1600" b="1" dirty="0">
                        <a:effectLst/>
                        <a:latin typeface="Arial" panose="020B0604020202020204" pitchFamily="34" charset="0"/>
                        <a:ea typeface="Times New Roman" panose="02020603050405020304" pitchFamily="18" charset="0"/>
                        <a:cs typeface="Arial" panose="020B0604020202020204" pitchFamily="34" charset="0"/>
                      </a:endParaRP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Замедляет движение в заданном районе, обычно в зоне огневого поражения. Позволяет провести наводку на цели и поразить их на всей глубине зоны поражения</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r h="560917">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Блокирующее (</a:t>
                      </a:r>
                      <a:r>
                        <a:rPr lang="en-US" sz="16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B</a:t>
                      </a:r>
                      <a:r>
                        <a:rPr lang="ru-RU" sz="1600" b="1"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lock</a:t>
                      </a:r>
                      <a:r>
                        <a:rPr lang="ru-RU" sz="1600" b="1" dirty="0">
                          <a:effectLst/>
                          <a:latin typeface="Arial" panose="020B0604020202020204" pitchFamily="34" charset="0"/>
                          <a:ea typeface="Times New Roman" panose="02020603050405020304" pitchFamily="18" charset="0"/>
                          <a:cs typeface="Arial" panose="020B0604020202020204" pitchFamily="34" charset="0"/>
                        </a:rPr>
                        <a:t>)</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0"/>
                        </a:spcAft>
                      </a:pPr>
                      <a:r>
                        <a:rPr lang="ru-RU" sz="1600" b="1" dirty="0">
                          <a:effectLst/>
                          <a:latin typeface="Arial" panose="020B0604020202020204" pitchFamily="34" charset="0"/>
                          <a:ea typeface="Times New Roman" panose="02020603050405020304" pitchFamily="18" charset="0"/>
                          <a:cs typeface="Arial" panose="020B0604020202020204" pitchFamily="34" charset="0"/>
                        </a:rPr>
                        <a:t>Останавливает наступающего на пути подхода или препятствует преодолению зоны поражения</a:t>
                      </a:r>
                    </a:p>
                  </a:txBody>
                  <a:tcPr marL="91431" marR="9143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extLst>
              </a:tr>
            </a:tbl>
          </a:graphicData>
        </a:graphic>
      </p:graphicFrame>
      <p:graphicFrame>
        <p:nvGraphicFramePr>
          <p:cNvPr id="2" name="Объект 1"/>
          <p:cNvGraphicFramePr>
            <a:graphicFrameLocks noChangeAspect="1"/>
          </p:cNvGraphicFramePr>
          <p:nvPr>
            <p:extLst>
              <p:ext uri="{D42A27DB-BD31-4B8C-83A1-F6EECF244321}">
                <p14:modId xmlns:p14="http://schemas.microsoft.com/office/powerpoint/2010/main" val="478853506"/>
              </p:ext>
            </p:extLst>
          </p:nvPr>
        </p:nvGraphicFramePr>
        <p:xfrm>
          <a:off x="11281305" y="101603"/>
          <a:ext cx="773113" cy="536575"/>
        </p:xfrm>
        <a:graphic>
          <a:graphicData uri="http://schemas.openxmlformats.org/presentationml/2006/ole">
            <mc:AlternateContent xmlns:mc="http://schemas.openxmlformats.org/markup-compatibility/2006">
              <mc:Choice xmlns:v="urn:schemas-microsoft-com:vml" Requires="v">
                <p:oleObj spid="_x0000_s82960" name="Точечный рисунок" r:id="rId3" imgW="4266667" imgH="3486637" progId="PBrush">
                  <p:embed/>
                </p:oleObj>
              </mc:Choice>
              <mc:Fallback>
                <p:oleObj name="Точечный рисунок" r:id="rId3" imgW="4266667" imgH="3486637" progId="PBrush">
                  <p:embed/>
                  <p:pic>
                    <p:nvPicPr>
                      <p:cNvPr id="0" name=""/>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281305" y="101603"/>
                        <a:ext cx="773113" cy="53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7" name="Rectangle 13"/>
          <p:cNvSpPr>
            <a:spLocks noChangeArrowheads="1"/>
          </p:cNvSpPr>
          <p:nvPr/>
        </p:nvSpPr>
        <p:spPr bwMode="auto">
          <a:xfrm>
            <a:off x="11461750" y="217488"/>
            <a:ext cx="441325" cy="334962"/>
          </a:xfrm>
          <a:prstGeom prst="rect">
            <a:avLst/>
          </a:prstGeom>
          <a:noFill/>
          <a:ln w="9525">
            <a:noFill/>
            <a:miter lim="800000"/>
            <a:headEnd/>
            <a:tailEnd/>
          </a:ln>
          <a:effectLst/>
        </p:spPr>
        <p:txBody>
          <a:bodyPr wrap="none" anchor="ctr"/>
          <a:lstStyle/>
          <a:p>
            <a:pPr algn="ctr" eaLnBrk="1" hangingPunct="1">
              <a:defRPr/>
            </a:pPr>
            <a:fld id="{75A19100-A3F7-45A5-A686-F5FE2356DA96}" type="slidenum">
              <a:rPr lang="ru-RU" sz="3200" b="1">
                <a:solidFill>
                  <a:srgbClr val="FFFA1B"/>
                </a:solidFill>
                <a:effectLst>
                  <a:outerShdw blurRad="38100" dist="38100" dir="2700000" algn="tl">
                    <a:srgbClr val="C0C0C0"/>
                  </a:outerShdw>
                </a:effectLst>
                <a:latin typeface="Calibri" pitchFamily="34" charset="0"/>
              </a:rPr>
              <a:pPr algn="ctr" eaLnBrk="1" hangingPunct="1">
                <a:defRPr/>
              </a:pPr>
              <a:t>9</a:t>
            </a:fld>
            <a:endParaRPr lang="ru-RU" sz="3200" b="1" dirty="0">
              <a:solidFill>
                <a:srgbClr val="FFFA1B"/>
              </a:solidFill>
              <a:effectLst>
                <a:outerShdw blurRad="38100" dist="38100" dir="2700000" algn="tl">
                  <a:srgbClr val="C0C0C0"/>
                </a:outerShdw>
              </a:effectLst>
              <a:latin typeface="Calibri" pitchFamily="34" charset="0"/>
            </a:endParaRPr>
          </a:p>
        </p:txBody>
      </p:sp>
      <p:sp>
        <p:nvSpPr>
          <p:cNvPr id="3" name="Прямоугольник 2"/>
          <p:cNvSpPr/>
          <p:nvPr/>
        </p:nvSpPr>
        <p:spPr>
          <a:xfrm>
            <a:off x="3275199" y="2973844"/>
            <a:ext cx="6145465" cy="400110"/>
          </a:xfrm>
          <a:prstGeom prst="rect">
            <a:avLst/>
          </a:prstGeom>
        </p:spPr>
        <p:txBody>
          <a:bodyPr wrap="none">
            <a:spAutoFit/>
          </a:bodyPr>
          <a:lstStyle/>
          <a:p>
            <a:r>
              <a:rPr lang="ru-RU" altLang="ru-RU" sz="2000" b="1" dirty="0">
                <a:latin typeface="Arial" pitchFamily="34" charset="0"/>
                <a:ea typeface="Times New Roman" pitchFamily="18" charset="0"/>
                <a:cs typeface="Arial" pitchFamily="34" charset="0"/>
              </a:rPr>
              <a:t>Виды воздействия тактических минных полей</a:t>
            </a:r>
          </a:p>
        </p:txBody>
      </p:sp>
    </p:spTree>
    <p:extLst>
      <p:ext uri="{BB962C8B-B14F-4D97-AF65-F5344CB8AC3E}">
        <p14:creationId xmlns:p14="http://schemas.microsoft.com/office/powerpoint/2010/main" val="3652757376"/>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иний">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3224</TotalTime>
  <Words>5717</Words>
  <Application>Microsoft Office PowerPoint</Application>
  <PresentationFormat>Произвольный</PresentationFormat>
  <Paragraphs>866</Paragraphs>
  <Slides>81</Slides>
  <Notes>1</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81</vt:i4>
      </vt:variant>
    </vt:vector>
  </HeadingPairs>
  <TitlesOfParts>
    <vt:vector size="83" baseType="lpstr">
      <vt:lpstr>Тема Office</vt:lpstr>
      <vt:lpstr>Точечный рисунок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Модульная система минирования   VOLCANO </vt:lpstr>
      <vt:lpstr>Презентация PowerPoint</vt:lpstr>
      <vt:lpstr>Презентация PowerPoint</vt:lpstr>
      <vt:lpstr>Система дистанционного минирования   FASCAM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Заряды разминирования</vt:lpstr>
      <vt:lpstr>Основные ТТХ зарядов разминирования </vt:lpstr>
      <vt:lpstr>Презентация PowerPoint</vt:lpstr>
      <vt:lpstr>Заряды разминирования применяемые для проделывания проходов в противотанковых минных полях</vt:lpstr>
      <vt:lpstr>Презентация PowerPoint</vt:lpstr>
      <vt:lpstr>Презентация PowerPoint</vt:lpstr>
      <vt:lpstr>Презентация PowerPoint</vt:lpstr>
      <vt:lpstr>Комплектность ЗРП-2</vt:lpstr>
      <vt:lpstr>Презентация PowerPoint</vt:lpstr>
      <vt:lpstr>Бронированная машина разминирования БМР-ЗМ</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Спасибо за внимание!</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Фввф</dc:title>
  <dc:creator>Иван Беспалов</dc:creator>
  <cp:lastModifiedBy>Admin</cp:lastModifiedBy>
  <cp:revision>331</cp:revision>
  <dcterms:created xsi:type="dcterms:W3CDTF">2015-11-29T19:32:36Z</dcterms:created>
  <dcterms:modified xsi:type="dcterms:W3CDTF">2024-11-12T06:54:21Z</dcterms:modified>
</cp:coreProperties>
</file>