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4609" r:id="rId2"/>
  </p:sldMasterIdLst>
  <p:notesMasterIdLst>
    <p:notesMasterId r:id="rId39"/>
  </p:notesMasterIdLst>
  <p:sldIdLst>
    <p:sldId id="342" r:id="rId3"/>
    <p:sldId id="417" r:id="rId4"/>
    <p:sldId id="437" r:id="rId5"/>
    <p:sldId id="438" r:id="rId6"/>
    <p:sldId id="439" r:id="rId7"/>
    <p:sldId id="440" r:id="rId8"/>
    <p:sldId id="473" r:id="rId9"/>
    <p:sldId id="442" r:id="rId10"/>
    <p:sldId id="443" r:id="rId11"/>
    <p:sldId id="446" r:id="rId12"/>
    <p:sldId id="453" r:id="rId13"/>
    <p:sldId id="444" r:id="rId14"/>
    <p:sldId id="472" r:id="rId15"/>
    <p:sldId id="447" r:id="rId16"/>
    <p:sldId id="474" r:id="rId17"/>
    <p:sldId id="476" r:id="rId18"/>
    <p:sldId id="454" r:id="rId19"/>
    <p:sldId id="455" r:id="rId20"/>
    <p:sldId id="456" r:id="rId21"/>
    <p:sldId id="448" r:id="rId22"/>
    <p:sldId id="459" r:id="rId23"/>
    <p:sldId id="452" r:id="rId24"/>
    <p:sldId id="460" r:id="rId25"/>
    <p:sldId id="461" r:id="rId26"/>
    <p:sldId id="463" r:id="rId27"/>
    <p:sldId id="464" r:id="rId28"/>
    <p:sldId id="465" r:id="rId29"/>
    <p:sldId id="462" r:id="rId30"/>
    <p:sldId id="466" r:id="rId31"/>
    <p:sldId id="468" r:id="rId32"/>
    <p:sldId id="477" r:id="rId33"/>
    <p:sldId id="467" r:id="rId34"/>
    <p:sldId id="469" r:id="rId35"/>
    <p:sldId id="478" r:id="rId36"/>
    <p:sldId id="479" r:id="rId37"/>
    <p:sldId id="435" r:id="rId38"/>
  </p:sldIdLst>
  <p:sldSz cx="9144000" cy="6858000" type="screen4x3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399"/>
    <a:srgbClr val="FAD46A"/>
    <a:srgbClr val="A3E7FF"/>
    <a:srgbClr val="BAE18F"/>
    <a:srgbClr val="FFD347"/>
    <a:srgbClr val="C9A6E4"/>
    <a:srgbClr val="D8BEEC"/>
    <a:srgbClr val="E6D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0"/>
    <p:restoredTop sz="95141" autoAdjust="0"/>
  </p:normalViewPr>
  <p:slideViewPr>
    <p:cSldViewPr>
      <p:cViewPr>
        <p:scale>
          <a:sx n="90" d="100"/>
          <a:sy n="90" d="100"/>
        </p:scale>
        <p:origin x="-226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3CBCF8-424B-6B41-9043-F0F8682FEA84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5DB7913-9F90-C845-9DB1-7AC9FE27F9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2119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B471AEA2-8C7D-424F-8F5A-BB2C31128C6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fld id="{CF1432AC-2414-004C-8B60-6D7581DC15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735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9AC2C-0DA0-6D4E-B963-CEA2CC75938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2D586-7C2C-394E-A801-FF85714882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211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4CCC5-80DF-3A42-BC04-8B59D962FFEA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69CDB-3002-8D45-9180-CFCD55ECE6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621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-100013"/>
            <a:ext cx="9144000" cy="648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0" y="5868988"/>
            <a:ext cx="9144000" cy="1006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  <a:p>
            <a:pPr eaLnBrk="1" hangingPunct="1">
              <a:defRPr/>
            </a:pPr>
            <a:endParaRPr lang="ru-RU" altLang="ru-RU" sz="2000" b="1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82650" y="109538"/>
            <a:ext cx="7564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Военная кафедра</a:t>
            </a:r>
          </a:p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при Национальном исследовательском университете</a:t>
            </a:r>
          </a:p>
          <a:p>
            <a:pPr algn="ctr" eaLnBrk="1" hangingPunct="1"/>
            <a:r>
              <a:rPr lang="ru-RU" altLang="ru-RU" b="1">
                <a:solidFill>
                  <a:srgbClr val="FFFF00"/>
                </a:solidFill>
                <a:ea typeface="Arial" charset="0"/>
                <a:cs typeface="Arial" charset="0"/>
              </a:rPr>
              <a:t>«Высшая школа экономики»</a:t>
            </a:r>
          </a:p>
        </p:txBody>
      </p:sp>
      <p:pic>
        <p:nvPicPr>
          <p:cNvPr id="6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04775"/>
            <a:ext cx="814387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Заголовок 1"/>
          <p:cNvSpPr>
            <a:spLocks noGrp="1"/>
          </p:cNvSpPr>
          <p:nvPr>
            <p:ph type="ctrTitle"/>
          </p:nvPr>
        </p:nvSpPr>
        <p:spPr>
          <a:xfrm>
            <a:off x="0" y="5876925"/>
            <a:ext cx="9144000" cy="981075"/>
          </a:xfrm>
        </p:spPr>
        <p:txBody>
          <a:bodyPr/>
          <a:lstStyle>
            <a:lvl1pPr>
              <a:defRPr smtClean="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243888" y="188913"/>
            <a:ext cx="649287" cy="431800"/>
          </a:xfrm>
        </p:spPr>
        <p:txBody>
          <a:bodyPr/>
          <a:lstStyle>
            <a:lvl1pPr>
              <a:defRPr/>
            </a:lvl1pPr>
          </a:lstStyle>
          <a:p>
            <a:fld id="{1A62871C-3997-AF41-803D-1B1772B16B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0109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9A43BE-9481-D141-9BE5-439D10997A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91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AB3DD1-6447-3140-8B3D-158DC05E5F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235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CD302-5150-4943-A5BD-C662CFCE68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8187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4B9165-0A3B-614E-BA32-84BB796A42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987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959D17-C2D5-384F-97C0-92C3FAB73C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3063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CD817B-55DF-5F46-9BC7-C023D5CC53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9524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49D11E-28F4-0A42-9C84-408F7B9184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726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953A3-1B62-0449-BF84-07BEAA528AF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6B1A9-BC22-CF4B-83C1-D706A89C46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1238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73746B-E981-B244-9E63-6E1AA383AC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02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FD0F64-7916-334C-B418-629E5561D8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2648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1B4566-8E6B-6743-A36D-15DB521E9A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22992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4137C8-45E2-8B4B-9A38-9659A65471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417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B53E5-0195-EC44-98D6-01FDE5187EBC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fld id="{F5741F98-C909-504A-9644-ADED54A93E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852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E761A-3E33-3A4A-9858-435E7C7E970D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D8BC3-8629-FA40-95C1-FB8B7EE2A7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669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E9BD9-2FA9-E341-AB09-DD4759B5743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6839C-331E-3743-9032-0D1E35428C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9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10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68A-DE60-7346-9F46-0654482AC033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3DB28-6CA2-EF46-8FCA-281AA1AACF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409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A0F49-05E1-AA48-AC15-D2B8FA5B60DD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8AC60-0B48-F149-9305-13594B0C79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997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Прямая соединительная линия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Равнобедренный треугольник 1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1BB32-4B76-5C4F-B2DD-1C811F6E6F60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2487F-3CDB-414B-8383-F5A920852D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026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Равнобедренный треугольник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84A9-ADA5-6441-A4C3-5B4C51ECBAA5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7E738-52A4-B34B-9470-BD6D19BB0A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0792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EC5A092-E0BA-2C41-B8A8-633AFE514EC8}" type="datetimeFigureOut">
              <a:rPr lang="ru-RU"/>
              <a:pPr>
                <a:defRPr/>
              </a:pPr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Calibri" charset="0"/>
              </a:defRPr>
            </a:lvl1pPr>
          </a:lstStyle>
          <a:p>
            <a:fld id="{E99636D1-E856-6842-BF37-BCAE6B375FB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1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8" r:id="rId1"/>
    <p:sldLayoutId id="2147484649" r:id="rId2"/>
    <p:sldLayoutId id="2147484669" r:id="rId3"/>
    <p:sldLayoutId id="2147484650" r:id="rId4"/>
    <p:sldLayoutId id="2147484651" r:id="rId5"/>
    <p:sldLayoutId id="2147484670" r:id="rId6"/>
    <p:sldLayoutId id="2147484671" r:id="rId7"/>
    <p:sldLayoutId id="2147484672" r:id="rId8"/>
    <p:sldLayoutId id="2147484673" r:id="rId9"/>
    <p:sldLayoutId id="2147484652" r:id="rId10"/>
    <p:sldLayoutId id="2147484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1116013" y="188913"/>
            <a:ext cx="69119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179388" y="981075"/>
            <a:ext cx="8785225" cy="568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16913" y="188913"/>
            <a:ext cx="5762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A822859-DD56-494F-B8C2-DEEE5BD096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  <p:sldLayoutId id="2147484653" r:id="rId2"/>
    <p:sldLayoutId id="2147484654" r:id="rId3"/>
    <p:sldLayoutId id="2147484655" r:id="rId4"/>
    <p:sldLayoutId id="2147484656" r:id="rId5"/>
    <p:sldLayoutId id="2147484657" r:id="rId6"/>
    <p:sldLayoutId id="2147484658" r:id="rId7"/>
    <p:sldLayoutId id="2147484659" r:id="rId8"/>
    <p:sldLayoutId id="2147484660" r:id="rId9"/>
    <p:sldLayoutId id="2147484661" r:id="rId10"/>
    <p:sldLayoutId id="2147484662" r:id="rId11"/>
    <p:sldLayoutId id="2147484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2000" b="1" kern="1200">
          <a:solidFill>
            <a:srgbClr val="FFFF00"/>
          </a:solidFill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000" b="1">
          <a:solidFill>
            <a:srgbClr val="FFFF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2"/>
          <p:cNvSpPr>
            <a:spLocks noChangeArrowheads="1"/>
          </p:cNvSpPr>
          <p:nvPr/>
        </p:nvSpPr>
        <p:spPr bwMode="auto">
          <a:xfrm>
            <a:off x="0" y="1340768"/>
            <a:ext cx="9144000" cy="2323713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b="1" dirty="0"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  <a:latin typeface="Arial" charset="0"/>
              </a:rPr>
              <a:t>Тема № </a:t>
            </a:r>
            <a:r>
              <a:rPr lang="en-US" altLang="ru-RU" sz="2400" b="1" dirty="0" smtClean="0">
                <a:solidFill>
                  <a:srgbClr val="FFFF00"/>
                </a:solidFill>
                <a:latin typeface="Arial" charset="0"/>
              </a:rPr>
              <a:t>6</a:t>
            </a:r>
            <a:r>
              <a:rPr lang="ru-RU" altLang="ru-RU" sz="2400" b="1" dirty="0" smtClean="0">
                <a:solidFill>
                  <a:srgbClr val="FFFF00"/>
                </a:solidFill>
                <a:latin typeface="Arial" charset="0"/>
              </a:rPr>
              <a:t>: «Воинская дисциплина, ее сущность и значение».</a:t>
            </a:r>
            <a:r>
              <a:rPr lang="ru-RU" altLang="ru-RU" sz="2400" b="1" dirty="0">
                <a:solidFill>
                  <a:srgbClr val="FFFF00"/>
                </a:solidFill>
              </a:rPr>
              <a:t> </a:t>
            </a:r>
            <a:endParaRPr lang="ru-RU" altLang="ru-RU" sz="2400" b="1" dirty="0" smtClean="0">
              <a:solidFill>
                <a:srgbClr val="FFFF00"/>
              </a:solidFill>
            </a:endParaRPr>
          </a:p>
          <a:p>
            <a:r>
              <a:rPr lang="ru-RU" altLang="ru-RU" sz="2400" b="1" dirty="0" smtClean="0">
                <a:solidFill>
                  <a:srgbClr val="FFFF00"/>
                </a:solidFill>
              </a:rPr>
              <a:t>Занятие </a:t>
            </a:r>
            <a:r>
              <a:rPr lang="ru-RU" altLang="ru-RU" sz="2400" b="1" dirty="0">
                <a:solidFill>
                  <a:srgbClr val="FFFF00"/>
                </a:solidFill>
              </a:rPr>
              <a:t>№ 1 </a:t>
            </a:r>
            <a:r>
              <a:rPr lang="ru-RU" sz="2400" b="1" dirty="0">
                <a:solidFill>
                  <a:srgbClr val="FFFF00"/>
                </a:solidFill>
              </a:rPr>
              <a:t>Поощрения и права командиров (начальников) по их применению. Порядок применения поощрений.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000" b="1" dirty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19461" name="Picture 11" descr="C:\Users\НИЛ\Downloads\russia_a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115888"/>
            <a:ext cx="7143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 солдатам, матросам, сержантам и старшинам применяются следующие поощрения:</a:t>
            </a:r>
            <a:r>
              <a:rPr lang="ru-RU" u="sng" dirty="0"/>
              <a:t> </a:t>
            </a:r>
            <a:endParaRPr lang="ru-RU" altLang="ru-RU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124744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а) снятие ранее примененного дисциплинарного взыскания;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б) объявление благодарности;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в) сообщение на родину (по месту жительства родителей военнослужащего или лиц, на воспитании которых он находился) либо по месту прежней работы (учебы) военнослужащего об образцовом выполнении им воинского долга и о полученных поощрениях;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г) награждение грамотой, ценным подарком или деньгами;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д) награждение личной фотографией военнослужащего, снятого при развернутом Боевом знамени воинской части;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е) присвоение воинского звания ефрейтора (старшего матроса);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ж) досрочное присвоение сержантам (старшинам) очередного воинского звания, но не выше воинского звания, предусмотренного штатом для занимаемой воинской должности;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з) присвоение сержантам (старшинам) очередного воинского звания на одну ступень выше воинского звания, предусмотренного штатом для занимаемой воинской должности, до старшего сержанта (главного старшины) включительно;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и) награждение нагрудным знаком отличника;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к) занесение в Книгу почета воинской части (корабля) фамилий отличившихся солдат, матросов, сержантов и старшин.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 военнослужащим, проходящим военную службу по контракту на должностях солдат, матросов, сержантов и старшин, применяются все виды поощрений, указанные в настоящей статье, за исключением предусмотренного пунктом «в»..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42539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Третий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Порядок применения поощрений.</a:t>
            </a:r>
          </a:p>
        </p:txBody>
      </p:sp>
    </p:spTree>
    <p:extLst>
      <p:ext uri="{BB962C8B-B14F-4D97-AF65-F5344CB8AC3E}">
        <p14:creationId xmlns:p14="http://schemas.microsoft.com/office/powerpoint/2010/main" val="13952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 Порядок применения поощрений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20752" y="1340768"/>
            <a:ext cx="84963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/>
              <a:t>	</a:t>
            </a:r>
            <a:r>
              <a:rPr lang="ru-RU" altLang="ru-RU" sz="2800" dirty="0" smtClean="0"/>
              <a:t>  </a:t>
            </a:r>
            <a:r>
              <a:rPr lang="ru-RU" altLang="ru-RU" sz="2400" b="1" dirty="0" smtClean="0">
                <a:latin typeface="Arial Narrow" charset="0"/>
              </a:rPr>
              <a:t>За одно отличие военнослужащий может быть поощрен только один раз. 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  Военнослужащий, имеющий дисциплинарное взыскание, может быть поощрен только путем снятия ранее примененного взыскания.     Право снятия дисциплинарного взыскания принадлежит тому командиру (начальнику), которым взыскание было применено, а также его прямым начальникам, имеющим не меньшую, чем у него, дисциплинарную власть.</a:t>
            </a:r>
            <a:r>
              <a:rPr lang="ru-RU" altLang="ru-RU" sz="2400" dirty="0" smtClean="0">
                <a:latin typeface="Arial Narrow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 Поощрения объявляются перед строем, на собраниях или совещаниях военнослужащих, в приказе или лично.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latin typeface="Arial Narrow" charset="0"/>
              </a:rPr>
              <a:t>                    Объявление приказов о поощрении или награждении отличившихся военнослужащих обычно проводится в торжественной обстановке.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211267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lnSpc>
                <a:spcPct val="90000"/>
              </a:lnSpc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Поощрения, применяемые к студентам. Права начальников по применению поощрений к студентам, обучающимся на военной кафедре.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6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 </a:t>
            </a:r>
            <a:r>
              <a:rPr lang="ru-RU" altLang="ru-RU" sz="2400" dirty="0" smtClean="0"/>
              <a:t>Поощрения, применяемые к студентам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980728"/>
            <a:ext cx="8964488" cy="552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altLang="ru-RU" sz="2800" dirty="0" smtClean="0"/>
              <a:t> </a:t>
            </a:r>
            <a:r>
              <a:rPr lang="ru-RU" altLang="ru-RU" sz="2800" b="1" dirty="0" smtClean="0"/>
              <a:t>За успехи в учебе, несении службы в наряде, совершенствовании учебно-материальной базы, примерную воинскую дисциплину, за активное и добросовестное участие в мероприятиях, проводимых на военной кафедре, к студентам могут применяться следующие поощрения: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Снятие ранее примененного дисциплинарного взыскания;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Объявление благодарности;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Награждение грамотой (почётной грамотой);</a:t>
            </a:r>
          </a:p>
          <a:p>
            <a:pPr marL="609600" indent="-609600">
              <a:lnSpc>
                <a:spcPct val="90000"/>
              </a:lnSpc>
              <a:buFont typeface="Arial" charset="0"/>
              <a:buChar char="•"/>
            </a:pPr>
            <a:r>
              <a:rPr lang="ru-RU" altLang="ru-RU" sz="2800" b="1" dirty="0" smtClean="0"/>
              <a:t>    Награждение ценным подарком или деньгами.</a:t>
            </a:r>
            <a:r>
              <a:rPr lang="ru-RU" altLang="ru-RU" sz="2800" dirty="0" smtClean="0"/>
              <a:t>              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15878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205768" y="188640"/>
            <a:ext cx="6911975" cy="576262"/>
          </a:xfrm>
        </p:spPr>
        <p:txBody>
          <a:bodyPr/>
          <a:lstStyle/>
          <a:p>
            <a:r>
              <a:rPr lang="ru-RU" altLang="ru-RU" sz="2400" smtClean="0"/>
              <a:t>Права начальников по применению поощрений к студентам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45659" y="1484784"/>
            <a:ext cx="8964488" cy="4622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  </a:t>
            </a:r>
            <a:r>
              <a:rPr lang="ru-RU" altLang="ru-RU" sz="2400" b="1" u="sng" dirty="0" smtClean="0"/>
              <a:t>Все офицеры - прямые начальники имеют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ими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благодарность.	</a:t>
            </a:r>
          </a:p>
          <a:p>
            <a:pPr indent="0">
              <a:lnSpc>
                <a:spcPct val="80000"/>
              </a:lnSpc>
            </a:pPr>
            <a:r>
              <a:rPr lang="ru-RU" altLang="ru-RU" sz="2400" b="1" dirty="0" smtClean="0"/>
              <a:t>        	     </a:t>
            </a:r>
            <a:r>
              <a:rPr lang="ru-RU" altLang="ru-RU" sz="2400" b="1" u="sng" dirty="0" smtClean="0"/>
              <a:t>Начальник военной кафедры имеет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благодарность;	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грамотой.</a:t>
            </a:r>
          </a:p>
          <a:p>
            <a:pPr indent="0">
              <a:lnSpc>
                <a:spcPct val="80000"/>
              </a:lnSpc>
            </a:pPr>
            <a:r>
              <a:rPr lang="ru-RU" altLang="ru-RU" sz="2400" b="1" dirty="0" smtClean="0"/>
              <a:t>	             </a:t>
            </a:r>
            <a:r>
              <a:rPr lang="ru-RU" altLang="ru-RU" sz="2400" b="1" u="sng" dirty="0" smtClean="0"/>
              <a:t>Ректор НИУ ВШЭ имеет право</a:t>
            </a:r>
            <a:r>
              <a:rPr lang="ru-RU" altLang="ru-RU" sz="2400" b="1" dirty="0" smtClean="0"/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Снимать ранее примененные им дисциплинарные взыскания;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Объявлять благодарность;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грамотой (почётной грамотой);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 smtClean="0"/>
              <a:t>Награждать ценным подарком или деньгами</a:t>
            </a:r>
            <a:r>
              <a:rPr lang="ru-RU" altLang="ru-RU" sz="2800" b="1" dirty="0" smtClean="0"/>
              <a:t>.</a:t>
            </a:r>
            <a:endParaRPr lang="en-US" altLang="ru-RU" sz="2400" dirty="0"/>
          </a:p>
        </p:txBody>
      </p:sp>
    </p:spTree>
    <p:extLst>
      <p:ext uri="{BB962C8B-B14F-4D97-AF65-F5344CB8AC3E}">
        <p14:creationId xmlns:p14="http://schemas.microsoft.com/office/powerpoint/2010/main" val="100943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062037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latin typeface="Times New Roman" charset="0"/>
                <a:ea typeface="Times New Roman" charset="0"/>
                <a:cs typeface="Times New Roman" charset="0"/>
              </a:rPr>
              <a:t>Задание на самостоятельную подготовку:</a:t>
            </a:r>
            <a: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altLang="ru-RU" dirty="0"/>
          </a:p>
        </p:txBody>
      </p:sp>
      <p:sp>
        <p:nvSpPr>
          <p:cNvPr id="3" name="Rectangle 84"/>
          <p:cNvSpPr>
            <a:spLocks noChangeArrowheads="1"/>
          </p:cNvSpPr>
          <p:nvPr/>
        </p:nvSpPr>
        <p:spPr bwMode="auto">
          <a:xfrm>
            <a:off x="468313" y="1268413"/>
            <a:ext cx="8099425" cy="42481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 smtClean="0">
                <a:solidFill>
                  <a:srgbClr val="FFFF00"/>
                </a:solidFill>
              </a:rPr>
              <a:t>изучить самостоятельно ст. 1-16, 106-120 ДУ ВС РФ; ст. 17-105 ДУ ВС РФ. </a:t>
            </a:r>
          </a:p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 smtClean="0">
                <a:solidFill>
                  <a:srgbClr val="FFFF00"/>
                </a:solidFill>
              </a:rPr>
              <a:t>Доработать конспект</a:t>
            </a:r>
            <a:r>
              <a:rPr lang="en-US" altLang="ru-RU" sz="2400" dirty="0" smtClean="0">
                <a:solidFill>
                  <a:srgbClr val="FFFF00"/>
                </a:solidFill>
              </a:rPr>
              <a:t>;</a:t>
            </a:r>
          </a:p>
          <a:p>
            <a:pPr marL="609600" indent="-609600" eaLnBrk="1" hangingPunct="1">
              <a:buFont typeface="Wingdings" charset="2"/>
              <a:buChar char="§"/>
            </a:pPr>
            <a:endParaRPr lang="ru-RU" altLang="ru-RU" sz="2400" dirty="0" smtClean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charset="2"/>
              <a:buNone/>
            </a:pPr>
            <a:r>
              <a:rPr lang="ru-RU" altLang="ru-RU" sz="2400" dirty="0" smtClean="0">
                <a:solidFill>
                  <a:srgbClr val="FFFF00"/>
                </a:solidFill>
              </a:rPr>
              <a:t>	</a:t>
            </a:r>
            <a:r>
              <a:rPr lang="ru-RU" altLang="ru-RU" sz="2400" b="1" u="sng" dirty="0" smtClean="0">
                <a:solidFill>
                  <a:srgbClr val="FFFF00"/>
                </a:solidFill>
              </a:rPr>
              <a:t>Учебная литература</a:t>
            </a:r>
            <a:r>
              <a:rPr lang="en-US" altLang="ru-RU" sz="2400" b="1" dirty="0" smtClean="0">
                <a:solidFill>
                  <a:srgbClr val="FFFF00"/>
                </a:solidFill>
              </a:rPr>
              <a:t>:</a:t>
            </a:r>
            <a:r>
              <a:rPr lang="ru-RU" altLang="ru-RU" sz="2400" dirty="0" smtClean="0">
                <a:solidFill>
                  <a:srgbClr val="FFFF00"/>
                </a:solidFill>
              </a:rPr>
              <a:t>Дисциплинарный устав Вооружённых Сил Российской Федерации.</a:t>
            </a:r>
            <a:endParaRPr lang="ru-RU" alt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853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/>
              <a:t>Занятие № 2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683568" y="2204864"/>
            <a:ext cx="7560043" cy="216024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Дисциплинарная ответственность военнослужащих.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         Дисциплинарные взыскания.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         Учет поощрений и дисциплинарных взысканий.</a:t>
            </a:r>
            <a:endParaRPr lang="ru-RU" altLang="ru-RU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IMAGE31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103188"/>
            <a:ext cx="9350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11"/>
          <p:cNvSpPr txBox="1">
            <a:spLocks noChangeArrowheads="1"/>
          </p:cNvSpPr>
          <p:nvPr/>
        </p:nvSpPr>
        <p:spPr bwMode="auto">
          <a:xfrm>
            <a:off x="8316913" y="18891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0484" name="Rectangle 84"/>
          <p:cNvSpPr>
            <a:spLocks noChangeArrowheads="1"/>
          </p:cNvSpPr>
          <p:nvPr/>
        </p:nvSpPr>
        <p:spPr bwMode="auto">
          <a:xfrm>
            <a:off x="999331" y="62331"/>
            <a:ext cx="6985000" cy="7143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457200"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  <a:latin typeface="Arial" charset="0"/>
              </a:rPr>
              <a:t>УЧЕБНЫЕ ВОПРОСЫ</a:t>
            </a:r>
            <a:endParaRPr lang="ru-RU" altLang="ru-RU" sz="2400" b="1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Скругленный прямоугольник 32"/>
          <p:cNvSpPr>
            <a:spLocks noChangeArrowheads="1"/>
          </p:cNvSpPr>
          <p:nvPr/>
        </p:nvSpPr>
        <p:spPr bwMode="auto">
          <a:xfrm>
            <a:off x="34925" y="871538"/>
            <a:ext cx="9001125" cy="5380037"/>
          </a:xfrm>
          <a:prstGeom prst="roundRect">
            <a:avLst>
              <a:gd name="adj" fmla="val 6313"/>
            </a:avLst>
          </a:prstGeom>
          <a:solidFill>
            <a:schemeClr val="accent4">
              <a:lumMod val="60000"/>
              <a:lumOff val="40000"/>
              <a:alpha val="85097"/>
            </a:schemeClr>
          </a:solidFill>
          <a:ln w="15875" cap="sq" algn="ctr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lIns="0" tIns="0" rIns="0" bIns="0" anchor="ctr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1.    Дисциплинарная ответственность военнослужащих.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2.    Дисциплинарные взыскания и права командиров (начальников) по их применению.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3.    Порядок применения и исполнения дисциплинарных взысканий.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4.    Дисциплинарные взыскания, применяемые к студентам. Права начальников по применению дисциплинарных взысканий к студентам, обучающимся на военной кафедре.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</a:rPr>
              <a:t>5.    Учет поощрений и дисциплинарных взысканий. Об обращениях (предложениях, заявлениях и жалобах).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pic>
        <p:nvPicPr>
          <p:cNvPr id="2048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104775"/>
            <a:ext cx="814387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04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Первый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Дисциплинарная ответственность военнослужащих.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89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" descr="IMAGE31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103188"/>
            <a:ext cx="9350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11"/>
          <p:cNvSpPr txBox="1">
            <a:spLocks noChangeArrowheads="1"/>
          </p:cNvSpPr>
          <p:nvPr/>
        </p:nvSpPr>
        <p:spPr bwMode="auto">
          <a:xfrm>
            <a:off x="8316913" y="188913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18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0484" name="Rectangle 84"/>
          <p:cNvSpPr>
            <a:spLocks noChangeArrowheads="1"/>
          </p:cNvSpPr>
          <p:nvPr/>
        </p:nvSpPr>
        <p:spPr bwMode="auto">
          <a:xfrm>
            <a:off x="999331" y="62331"/>
            <a:ext cx="6985000" cy="7143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457200" eaLnBrk="0" hangingPunct="0"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Calibri" charset="0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rgbClr val="FFFF00"/>
                </a:solidFill>
                <a:latin typeface="Arial" charset="0"/>
              </a:rPr>
              <a:t>УЧЕБНЫЕ ВОПРОСЫ</a:t>
            </a:r>
            <a:endParaRPr lang="ru-RU" altLang="ru-RU" sz="2400" b="1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Скругленный прямоугольник 32"/>
          <p:cNvSpPr>
            <a:spLocks noChangeArrowheads="1"/>
          </p:cNvSpPr>
          <p:nvPr/>
        </p:nvSpPr>
        <p:spPr bwMode="auto">
          <a:xfrm>
            <a:off x="99490" y="1052736"/>
            <a:ext cx="9001125" cy="5544616"/>
          </a:xfrm>
          <a:prstGeom prst="roundRect">
            <a:avLst>
              <a:gd name="adj" fmla="val 6313"/>
            </a:avLst>
          </a:prstGeom>
          <a:solidFill>
            <a:schemeClr val="accent4">
              <a:lumMod val="60000"/>
              <a:lumOff val="40000"/>
              <a:alpha val="85097"/>
            </a:schemeClr>
          </a:solidFill>
          <a:ln w="15875" cap="sq" algn="ctr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lIns="0" tIns="0" rIns="0" bIns="0" anchor="ctr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0000"/>
                </a:solidFill>
              </a:rPr>
              <a:t>1.Общие положения Дисциплинарного устава ВС РФ.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Поощрения и права командиров (начальников) по их применению.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Порядок применения поощрений.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z="2800" b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ru-RU" altLang="ru-RU" sz="2800" b="1" dirty="0" smtClean="0">
                <a:solidFill>
                  <a:srgbClr val="FF0000"/>
                </a:solidFill>
              </a:rPr>
              <a:t>Поощрения, применяемые к студентам. Права начальников по применению поощрений к студентам, обучающимся на военной кафедре.</a:t>
            </a:r>
            <a:r>
              <a:rPr lang="ru-RU" sz="1600" b="1" dirty="0" smtClean="0">
                <a:solidFill>
                  <a:srgbClr val="FF0000"/>
                </a:solidFill>
              </a:rPr>
              <a:t/>
            </a:r>
            <a:br>
              <a:rPr lang="ru-RU" sz="1600" b="1" dirty="0" smtClean="0">
                <a:solidFill>
                  <a:srgbClr val="FF0000"/>
                </a:solidFill>
              </a:rPr>
            </a:br>
            <a:endParaRPr lang="ru-RU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err="1" smtClean="0"/>
              <a:t>Дициплинарная</a:t>
            </a:r>
            <a:r>
              <a:rPr lang="ru-RU" altLang="ru-RU" sz="2800" dirty="0" smtClean="0"/>
              <a:t> ответственность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b="1" dirty="0" smtClean="0"/>
              <a:t>	</a:t>
            </a:r>
            <a:r>
              <a:rPr lang="ru-RU" altLang="ru-RU" sz="2000" dirty="0" smtClean="0"/>
              <a:t>Военнослужащие привлекаются к дисциплинарной ответственности за дисциплинарный проступок, то есть за противоправное, виновное действие (бездействие), выражающееся в нарушении воинской дисциплины, который в соответствии с законодательством Российской Федерации не влечет за собой уголовной или административной ответственности.. </a:t>
            </a:r>
          </a:p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dirty="0" smtClean="0"/>
              <a:t>     Военнослужащий привлекается к дисциплинарной ответственности только за тот дисциплинарный проступок, в отношении которого установлена его вина. </a:t>
            </a:r>
          </a:p>
          <a:p>
            <a:pPr marL="609600" indent="-609600" algn="just" eaLnBrk="1" hangingPunct="1">
              <a:buFont typeface="Arial" charset="0"/>
              <a:buChar char="•"/>
            </a:pPr>
            <a:r>
              <a:rPr lang="ru-RU" altLang="ru-RU" sz="2000" dirty="0" smtClean="0"/>
              <a:t>     </a:t>
            </a:r>
            <a:r>
              <a:rPr lang="ru-RU" altLang="ru-RU" sz="2000" b="1" dirty="0" smtClean="0"/>
              <a:t>Дисциплинарное взыскание</a:t>
            </a:r>
            <a:r>
              <a:rPr lang="ru-RU" altLang="ru-RU" sz="2000" dirty="0" smtClean="0"/>
              <a:t> является установленной государством мерой ответственности за дисциплинарный проступок, совершенный военнослужащим, и применяется в целях предупреждения совершения дисциплинарных проступков.	</a:t>
            </a:r>
          </a:p>
          <a:p>
            <a:pPr marL="609600" indent="-609600" algn="just" eaLnBrk="1" hangingPunct="1">
              <a:buFont typeface="Arial" charset="0"/>
              <a:buChar char="•"/>
            </a:pPr>
            <a:endParaRPr lang="ru-RU" altLang="ru-RU" sz="2000" dirty="0" smtClean="0"/>
          </a:p>
          <a:p>
            <a:pPr marL="609600" indent="-609600" eaLnBrk="1" hangingPunct="1">
              <a:buFont typeface="Arial" charset="0"/>
              <a:buChar char="•"/>
            </a:pP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8181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Второй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492896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Дисциплинарные взыскания и права командиров (начальников) по их применению.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24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911975" cy="576262"/>
          </a:xfrm>
        </p:spPr>
        <p:txBody>
          <a:bodyPr/>
          <a:lstStyle/>
          <a:p>
            <a:r>
              <a:rPr lang="ru-RU" dirty="0"/>
              <a:t>Дисциплинарные взыскания, применяемые</a:t>
            </a:r>
            <a:br>
              <a:rPr lang="ru-RU" dirty="0"/>
            </a:br>
            <a:r>
              <a:rPr lang="ru-RU" dirty="0"/>
              <a:t>к солдатам, матросам, сержантам и старшинам</a:t>
            </a:r>
            <a:endParaRPr lang="ru-RU" altLang="ru-RU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20752" y="1340768"/>
            <a:ext cx="8496300" cy="5096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>
              <a:lnSpc>
                <a:spcPct val="80000"/>
              </a:lnSpc>
            </a:pPr>
            <a:r>
              <a:rPr lang="ru-RU" altLang="ru-RU" b="1" dirty="0" smtClean="0"/>
              <a:t>	К солдатам, матросам, сержантам и старшинам могут применяться следующие виды дисциплинарных взысканий:</a:t>
            </a:r>
            <a:endParaRPr lang="ru-RU" altLang="ru-RU" dirty="0" smtClean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а) выговор;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б) строгий выговор;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в) лишение очередного увольнения из расположения воинской части или с корабля на берег;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г) лишение нагрудного знака отличника;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д) предупреждение о неполном служебном соответствии;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е) снижение в воинской должности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ж) снижение в воинском звании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з) снижение в воинском звании со снижением в воинской должности ефрейтора (старшего матроса) и сержанта (старшины);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и) досрочное увольнение с военной службы в связи с невыполнением условий контракта;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к) дисциплинарный арест.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dirty="0" smtClean="0"/>
              <a:t>К солдатам, матросам, сержантам и старшинам, проходящим военную службу по призыву, применяются все виды дисциплинарных взысканий, указанные в настоящей статье, за исключением предусмотренных пунктами «д» и «и», а к проходящим военную службу по контракту – за исключением предусмотренного        пунктом «в».</a:t>
            </a:r>
            <a:endParaRPr lang="ru-RU" altLang="ru-RU" sz="900" dirty="0" smtClean="0"/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endParaRPr lang="ru-RU" altLang="ru-RU" sz="1000" dirty="0"/>
          </a:p>
        </p:txBody>
      </p:sp>
    </p:spTree>
    <p:extLst>
      <p:ext uri="{BB962C8B-B14F-4D97-AF65-F5344CB8AC3E}">
        <p14:creationId xmlns:p14="http://schemas.microsoft.com/office/powerpoint/2010/main" val="112384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8396" cy="576262"/>
          </a:xfrm>
        </p:spPr>
        <p:txBody>
          <a:bodyPr/>
          <a:lstStyle/>
          <a:p>
            <a:r>
              <a:rPr lang="ru-RU" sz="1600" dirty="0"/>
              <a:t>Права командиров (начальников) по применению дисциплинарных взысканий к подчиненным им солдатам, матросам, сержантам и старшинам</a:t>
            </a:r>
            <a:r>
              <a:rPr lang="ru-RU" sz="1200" dirty="0"/>
              <a:t/>
            </a:r>
            <a:br>
              <a:rPr lang="ru-RU" sz="1200" dirty="0"/>
            </a:br>
            <a:endParaRPr lang="ru-RU" altLang="ru-RU" sz="16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492" y="1124744"/>
            <a:ext cx="8496300" cy="48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dirty="0" smtClean="0"/>
              <a:t>	</a:t>
            </a:r>
            <a:r>
              <a:rPr lang="ru-RU" altLang="ru-RU" sz="2400" b="1" dirty="0" smtClean="0"/>
              <a:t>Командир </a:t>
            </a:r>
            <a:r>
              <a:rPr lang="ru-RU" altLang="ru-RU" sz="2400" b="1" dirty="0"/>
              <a:t>отделения, заместитель командира взвода, старшина роты (команды) и командир взвода (группы) имеют право: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а) объявлять выговор и строгий выговор;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б) лишать солдат и матросов очередного увольнения из расположения воинской части или с корабля на берег.</a:t>
            </a:r>
          </a:p>
          <a:p>
            <a:pPr marL="609600" indent="-609600" algn="just" eaLnBrk="1" hangingPunct="1">
              <a:lnSpc>
                <a:spcPct val="80000"/>
              </a:lnSpc>
            </a:pPr>
            <a:endParaRPr lang="ru-RU" altLang="ru-RU" sz="2400" dirty="0"/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                </a:t>
            </a:r>
            <a:r>
              <a:rPr lang="ru-RU" altLang="ru-RU" sz="2400" b="1" dirty="0"/>
              <a:t>Командир роты (боевого катера, корабля 4 ранга) имеет право: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а) объявлять выговор и строгий выговор;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б) лишать солдат, матросов, сержантов и старшин очередного увольнения из расположения воинской части или с корабля на берег;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dirty="0"/>
              <a:t>в) предупреждать о неполном служебном соответствии солдат и матросов. </a:t>
            </a:r>
            <a:endParaRPr lang="en-US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20089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Третий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492896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>
                <a:solidFill>
                  <a:srgbClr val="FFFF00"/>
                </a:solidFill>
              </a:rPr>
              <a:t> </a:t>
            </a:r>
            <a:r>
              <a:rPr lang="ru-RU" altLang="ru-RU" sz="2800" b="1" dirty="0" smtClean="0">
                <a:solidFill>
                  <a:srgbClr val="FFFF00"/>
                </a:solidFill>
              </a:rPr>
              <a:t>Порядок применения и исполнения дисциплинарных взысканий.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46284"/>
            <a:ext cx="6911975" cy="576262"/>
          </a:xfrm>
        </p:spPr>
        <p:txBody>
          <a:bodyPr/>
          <a:lstStyle/>
          <a:p>
            <a:r>
              <a:rPr lang="ru-RU" altLang="ru-RU" dirty="0" smtClean="0"/>
              <a:t>Порядок применения дисциплинарных взысканий</a:t>
            </a:r>
            <a:endParaRPr lang="ru-RU" altLang="ru-RU" sz="16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087" y="1340768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b="1" dirty="0">
                <a:latin typeface="Arial Narrow" charset="0"/>
              </a:rPr>
              <a:t>К военнослужащему, совершившему дисциплинарный проступок, могут применяться только те дисциплинарные взыскания, которые определены настоящим Уставом, соответствуют воинскому званию военнослужащего и дисциплинарной власти командира (начальника), принимающего решение о привлечении нарушителя к дисциплинарной ответственности.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Применение дисциплинарного взыскания к военнослужащему, совершившему дисциплинарный проступок, производится в срок до 10 суток со дня, когда командиру (начальнику) стало известно о совершенном дисциплинарном проступке.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Запрещается за один и тот же дисциплинарный проступок применять несколько дисциплинарных взысканий, или соединять одно взыскание с другим, или применять взыскание ко всему личному составу подразделения вместо наказания непосредственных виновников.</a:t>
            </a:r>
            <a:r>
              <a:rPr lang="ru-RU" altLang="ru-RU" sz="2400" dirty="0">
                <a:latin typeface="Arial Narrow" charset="0"/>
              </a:rPr>
              <a:t> </a:t>
            </a:r>
            <a:endParaRPr lang="en-US" alt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3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/>
              <a:t>Порядок исполнения дисциплинарных взысканий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027003"/>
            <a:ext cx="8496300" cy="592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400" dirty="0"/>
              <a:t> </a:t>
            </a:r>
            <a:r>
              <a:rPr lang="ru-RU" altLang="ru-RU" sz="2400" dirty="0" smtClean="0"/>
              <a:t>		</a:t>
            </a:r>
            <a:r>
              <a:rPr lang="ru-RU" altLang="ru-RU" sz="2400" b="1" u="sng" dirty="0" smtClean="0">
                <a:latin typeface="Arial Narrow" charset="0"/>
              </a:rPr>
              <a:t>Дисциплинарное </a:t>
            </a:r>
            <a:r>
              <a:rPr lang="ru-RU" altLang="ru-RU" sz="2400" b="1" u="sng" dirty="0">
                <a:latin typeface="Arial Narrow" charset="0"/>
              </a:rPr>
              <a:t>взыскание исполняется, как правило, немедленно</a:t>
            </a:r>
            <a:r>
              <a:rPr lang="ru-RU" altLang="ru-RU" sz="2400" b="1" dirty="0">
                <a:latin typeface="Arial Narrow" charset="0"/>
              </a:rPr>
              <a:t>, а в исключительных случаях – не позднее истечения срока давности привлечения военнослужащего к дисциплинарной ответственности. По истечении срока давности взыскание не исполняется, но запись о нем в служебной карточке сохраняется.</a:t>
            </a:r>
            <a:r>
              <a:rPr lang="ru-RU" altLang="ru-RU" sz="2400" dirty="0">
                <a:latin typeface="Arial Narrow" charset="0"/>
              </a:rPr>
              <a:t> 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</a:t>
            </a:r>
            <a:r>
              <a:rPr lang="ru-RU" altLang="ru-RU" sz="2400" b="1" u="sng" dirty="0">
                <a:latin typeface="Arial Narrow" charset="0"/>
              </a:rPr>
              <a:t>Решение судьи гарнизонного военного суда о назначении дисциплинарного ареста исполняется немедленно</a:t>
            </a:r>
            <a:r>
              <a:rPr lang="ru-RU" altLang="ru-RU" sz="2400" b="1" dirty="0">
                <a:latin typeface="Arial Narrow" charset="0"/>
              </a:rPr>
              <a:t>.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</a:t>
            </a:r>
            <a:r>
              <a:rPr lang="ru-RU" altLang="ru-RU" sz="2400" b="1" u="sng" dirty="0">
                <a:latin typeface="Arial Narrow" charset="0"/>
              </a:rPr>
              <a:t>Исполнение дисциплинарного взыскания при подаче жалобы не приостанавливается</a:t>
            </a:r>
            <a:r>
              <a:rPr lang="ru-RU" altLang="ru-RU" sz="2400" b="1" dirty="0">
                <a:latin typeface="Arial Narrow" charset="0"/>
              </a:rPr>
              <a:t>, если не последует приказ вышестоящего командира (начальника) о его отмене, а в случае назначения дисциплинарного ареста – решения вышестоящего судебного органа.</a:t>
            </a:r>
          </a:p>
          <a:p>
            <a:pPr marL="609600" indent="-609600"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  Досрочное прекращение исполнения дисциплинарного взыскания осуществляется в порядке, установленном законодательством Российской Федерации. </a:t>
            </a:r>
            <a:endParaRPr lang="en-US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9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sz="2400" dirty="0"/>
              <a:t>Объявление о взысканиях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солдатам и матросам – лично или перед строем;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сержантам и старшинам – лично, на совещании или перед строем сержантов или старшин;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прапорщикам и мичманам – лично, на совещании прапорщиков или мичманов, а также на совещании прапорщиков, мичманов и офицеров;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офицерам – лично или на совещании (старшим офицерам – в присутствии старших офицеров, высшим офицерам – в присутствии высших офицеров).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Кроме того, дисциплинарные взыскания могут объявляться в приказе.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000" dirty="0"/>
              <a:t>              </a:t>
            </a:r>
            <a:r>
              <a:rPr lang="ru-RU" altLang="ru-RU" sz="2000" b="1" dirty="0"/>
              <a:t>Объявлять дисциплинарные взыскания командирам (начальникам) в присутствии их подчиненных запрещается.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None/>
            </a:pPr>
            <a:r>
              <a:rPr lang="ru-RU" altLang="ru-RU" sz="2000" dirty="0"/>
              <a:t>               При объявлении военнослужащему дисциплинарного взыскания указываются причина наказания и суть дисциплинарного проступка..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17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14806" y="2636912"/>
            <a:ext cx="7513585" cy="20882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Дисциплинарные взыскания, применяемые к студентам. Права начальников по применению дисциплинарных взысканий к студентам, обучающимся на военной кафедре.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7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Дисциплинарные взыскания, применяемые к студентам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000" dirty="0"/>
              <a:t> При нарушении студентом воинской дисциплины, внутреннего порядка на кафедре, общественного порядка или условий Договора с Министерством обороны РФ командир (начальник) может ограничиться напоминанием о его обязанностях, а в случае необходимости и подвергнуть дисциплинарному взысканию. </a:t>
            </a:r>
            <a:endParaRPr lang="ru-RU" altLang="ru-RU" sz="2000" b="1" dirty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000" b="1" dirty="0"/>
              <a:t>             </a:t>
            </a:r>
            <a:r>
              <a:rPr lang="ru-RU" altLang="ru-RU" sz="2000" b="1" u="sng" dirty="0"/>
              <a:t>Дисциплинарные взыскания, применяемые к студентам</a:t>
            </a:r>
            <a:r>
              <a:rPr lang="ru-RU" altLang="ru-RU" sz="2000" b="1" dirty="0"/>
              <a:t>:</a:t>
            </a:r>
            <a:endParaRPr lang="ru-RU" altLang="ru-RU" sz="2000" dirty="0"/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Строгий выговор;	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Снижение в должности   (только для   командиров взводов, заместителей командиров взводов и командиров отделений);     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Отстранение от обучения на военной кафедре с расторжением Договора;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/>
              <a:t>Отчисление с военных сборов (учебного сбора или стажировки).</a:t>
            </a:r>
            <a:endParaRPr lang="en-US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0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Первый учебный 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1137316" y="3284984"/>
            <a:ext cx="7200800" cy="108012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FFFF00"/>
                </a:solidFill>
              </a:rPr>
              <a:t>Общие положения Дисциплинарного устава ВС РФ.</a:t>
            </a:r>
          </a:p>
        </p:txBody>
      </p:sp>
    </p:spTree>
    <p:extLst>
      <p:ext uri="{BB962C8B-B14F-4D97-AF65-F5344CB8AC3E}">
        <p14:creationId xmlns:p14="http://schemas.microsoft.com/office/powerpoint/2010/main" val="19573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Права начальников по применению дисциплинарных взысканий к студентам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541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</a:t>
            </a:r>
            <a:r>
              <a:rPr lang="ru-RU" altLang="ru-RU" sz="2400" b="1" u="sng" dirty="0">
                <a:latin typeface="Arial Narrow" charset="0"/>
              </a:rPr>
              <a:t>Все офицеры - прямые начальники имеют право</a:t>
            </a:r>
            <a:r>
              <a:rPr lang="ru-RU" altLang="ru-RU" sz="2400" b="1" dirty="0">
                <a:latin typeface="Arial Narrow" charset="0"/>
              </a:rPr>
              <a:t> объявлять выговор и строгий выговор.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</a:t>
            </a:r>
            <a:r>
              <a:rPr lang="ru-RU" altLang="ru-RU" sz="2400" b="1" u="sng" dirty="0">
                <a:latin typeface="Arial Narrow" charset="0"/>
              </a:rPr>
              <a:t>Начальник военной кафедры имеет право</a:t>
            </a:r>
            <a:r>
              <a:rPr lang="ru-RU" altLang="ru-RU" sz="2400" b="1" dirty="0">
                <a:latin typeface="Arial Narrow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Объявлять выговор и строгий 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Снижать в должности командиров отделений, заместителей командиров взводов и командиров взводов;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Представлять ректору НИУ-ВШЭ студентов для отстранения от обучения на военной кафедре с расторжением Договора.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</a:t>
            </a:r>
            <a:r>
              <a:rPr lang="ru-RU" altLang="ru-RU" sz="2400" b="1" u="sng" dirty="0">
                <a:latin typeface="Arial Narrow" charset="0"/>
              </a:rPr>
              <a:t>Ректор университета имеет право</a:t>
            </a:r>
            <a:r>
              <a:rPr lang="ru-RU" altLang="ru-RU" sz="2400" b="1" dirty="0">
                <a:latin typeface="Arial Narrow" charset="0"/>
              </a:rPr>
              <a:t>: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Объявлять выговор, строгий выговор;</a:t>
            </a:r>
          </a:p>
          <a:p>
            <a:pPr marL="609600" indent="-609600">
              <a:lnSpc>
                <a:spcPct val="80000"/>
              </a:lnSpc>
              <a:buFont typeface="Arial" charset="0"/>
              <a:buChar char="•"/>
            </a:pPr>
            <a:r>
              <a:rPr lang="ru-RU" altLang="ru-RU" sz="2400" b="1" dirty="0">
                <a:latin typeface="Arial Narrow" charset="0"/>
              </a:rPr>
              <a:t>Отстранять от обучения на военной кафедре с расторжением договора по представлению начальника военной кафедры.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 b="1" dirty="0">
                <a:latin typeface="Arial Narrow" charset="0"/>
              </a:rPr>
              <a:t>                </a:t>
            </a:r>
            <a:r>
              <a:rPr lang="ru-RU" altLang="ru-RU" sz="2400" b="1" u="sng" dirty="0">
                <a:latin typeface="Arial Narrow" charset="0"/>
              </a:rPr>
              <a:t>Командиры воинских частей, на базе которых проводится учебный сбор (стажировка)</a:t>
            </a:r>
            <a:r>
              <a:rPr lang="ru-RU" altLang="ru-RU" sz="2400" b="1" dirty="0">
                <a:latin typeface="Arial Narrow" charset="0"/>
              </a:rPr>
              <a:t> имеют право своим приказом отчислить студента с учебного сбора (стажировки) за один или несколько совершенных им грубых дисциплинарных проступков.</a:t>
            </a:r>
            <a:endParaRPr lang="ru-RU" alt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Четвертый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14806" y="2636912"/>
            <a:ext cx="7513585" cy="208823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Учет поощрений и дисциплинарных взысканий. Об обращениях (предложениях, заявлениях и жалобах).</a:t>
            </a:r>
            <a:endParaRPr lang="ru-RU" altLang="ru-RU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altLang="ru-RU" dirty="0"/>
              <a:t>Учёт поощрений и дисциплинарных взысканий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340768"/>
            <a:ext cx="84963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</a:t>
            </a:r>
          </a:p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             Все поощрения и дисциплинарные взыскания, предусмотренные настоящим Уставом, в том числе поощрения, объявленные командиром (начальником) всему личному составу воинской части (подразделения), заносятся в служебную карточку (приложение № 3 ДУ ВС РФ) </a:t>
            </a:r>
            <a:r>
              <a:rPr lang="ru-RU" altLang="ru-RU" sz="2400" b="1" dirty="0"/>
              <a:t>не позднее чем в семидневный срок.</a:t>
            </a:r>
            <a:r>
              <a:rPr lang="ru-RU" altLang="ru-RU" sz="2400" dirty="0"/>
              <a:t> </a:t>
            </a:r>
          </a:p>
          <a:p>
            <a:pPr marL="609600" indent="-609600" algn="ctr" eaLnBrk="1" hangingPunct="1">
              <a:buFontTx/>
              <a:buNone/>
            </a:pPr>
            <a:r>
              <a:rPr lang="ru-RU" altLang="ru-RU" sz="2400" b="1" u="sng" dirty="0"/>
              <a:t>Служебные карточки ведутся:</a:t>
            </a:r>
          </a:p>
          <a:p>
            <a:pPr marL="609600" indent="-609600" eaLnBrk="1" hangingPunct="1">
              <a:buFont typeface="Arial" charset="0"/>
              <a:buChar char="•"/>
            </a:pPr>
            <a:r>
              <a:rPr lang="ru-RU" altLang="ru-RU" sz="2400" b="1" dirty="0"/>
              <a:t>а) в роте</a:t>
            </a:r>
            <a:r>
              <a:rPr lang="ru-RU" altLang="ru-RU" sz="2400" dirty="0"/>
              <a:t> — на солдат и сержантов; </a:t>
            </a:r>
            <a:endParaRPr lang="ru-RU" altLang="ru-RU" sz="2400" b="1" dirty="0"/>
          </a:p>
          <a:p>
            <a:pPr marL="609600" indent="-609600" eaLnBrk="1" hangingPunct="1">
              <a:buFont typeface="Arial" charset="0"/>
              <a:buChar char="•"/>
            </a:pPr>
            <a:r>
              <a:rPr lang="ru-RU" altLang="ru-RU" sz="2400" b="1" dirty="0"/>
              <a:t>б) в штабе воинской части</a:t>
            </a:r>
            <a:r>
              <a:rPr lang="ru-RU" altLang="ru-RU" sz="2400" dirty="0"/>
              <a:t> — на прапорщиков и офицеров;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800" b="1" dirty="0"/>
              <a:t>106.</a:t>
            </a:r>
            <a:r>
              <a:rPr lang="ru-RU" altLang="ru-RU" sz="2800" dirty="0"/>
              <a:t> </a:t>
            </a:r>
            <a:r>
              <a:rPr lang="ru-RU" altLang="ru-RU" sz="2800" b="1" dirty="0"/>
              <a:t>Военнослужащие имеют право</a:t>
            </a:r>
            <a:r>
              <a:rPr lang="ru-RU" altLang="ru-RU" sz="2800" dirty="0"/>
              <a:t> обращаться лично, а также направлять письменные обращения (предложения, заявления или жалобы) в государственные органы, органы местного самоуправления и должностным лицам в порядке, предусмотренном законами Российской Федерации, другими нормативными правовыми актами Российской Федерации и настоящим Уставом.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8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2400" dirty="0"/>
              <a:t> 108. Военнослужащий подает жалобу на незаконные в отношении его действия (бездействие) командира (начальника) или других военнослужащих, нарушение установленных законами Российской Федерации прав и свобод, неудовлетворение его положенными видами довольствия непосредственному командиру (начальнику) того лица, действия которого обжалует, а если заявляющий жалобу не знает, по чьей вине нарушены его права, жалоба подается по команде.</a:t>
            </a:r>
          </a:p>
          <a:p>
            <a:pPr algn="just" eaLnBrk="1" hangingPunct="1"/>
            <a:r>
              <a:rPr lang="ru-RU" altLang="ru-RU" sz="2400" dirty="0"/>
              <a:t>       Военнослужащий, подавший обращение (предложение, заявление или жалобу), не освобождается от выполнения приказов и своих должностных и специальных обязанностей.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51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115616" y="192454"/>
            <a:ext cx="6911975" cy="576262"/>
          </a:xfrm>
        </p:spPr>
        <p:txBody>
          <a:bodyPr/>
          <a:lstStyle/>
          <a:p>
            <a:r>
              <a:rPr lang="ru-RU" sz="2400" dirty="0"/>
              <a:t>О предложениях, заявлениях и жалобах</a:t>
            </a:r>
            <a:endParaRPr lang="ru-RU" altLang="ru-RU" sz="24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179512" y="1078568"/>
            <a:ext cx="84963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400" b="1" dirty="0"/>
              <a:t> 116. Все обращения (предложения, заявления или жалобы) подлежат обязательному рассмотрению в срок до 30 суток со дня регистрации. </a:t>
            </a:r>
            <a:endParaRPr lang="ru-RU" altLang="ru-RU" sz="2400" dirty="0"/>
          </a:p>
          <a:p>
            <a:pPr marL="609600" indent="-609600" algn="just" eaLnBrk="1" hangingPunct="1">
              <a:buFontTx/>
              <a:buNone/>
            </a:pPr>
            <a:r>
              <a:rPr lang="ru-RU" altLang="ru-RU" sz="2400" dirty="0"/>
              <a:t>                 В исключительных случаях, а также когда для разрешения обращения (предложения, заявления или жалобы) необходимо проведение специальной проверки, истребование дополнительных материалов или принятие других мер, </a:t>
            </a:r>
            <a:r>
              <a:rPr lang="ru-RU" altLang="ru-RU" sz="2400" b="1" dirty="0"/>
              <a:t>срок разрешения обращения (предложения, заявления или жалобы) может быть продлен командиром воинской части, но не более чем на 30 суток,</a:t>
            </a:r>
            <a:r>
              <a:rPr lang="ru-RU" altLang="ru-RU" sz="2400" dirty="0"/>
              <a:t> с уведомлением об этом военнослужащего, подавшего обращение (предложение, заявление или жалобу). 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183" y="7020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48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062037" y="188640"/>
            <a:ext cx="6911975" cy="576262"/>
          </a:xfrm>
        </p:spPr>
        <p:txBody>
          <a:bodyPr/>
          <a:lstStyle/>
          <a:p>
            <a:r>
              <a:rPr lang="ru-RU" altLang="ru-RU" sz="2800" dirty="0">
                <a:latin typeface="Times New Roman" charset="0"/>
                <a:ea typeface="Times New Roman" charset="0"/>
                <a:cs typeface="Times New Roman" charset="0"/>
              </a:rPr>
              <a:t>Задание на самостоятельную подготовку:</a:t>
            </a:r>
            <a: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ru-RU" altLang="ru-RU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altLang="ru-RU" dirty="0"/>
          </a:p>
        </p:txBody>
      </p:sp>
      <p:sp>
        <p:nvSpPr>
          <p:cNvPr id="3" name="Rectangle 84"/>
          <p:cNvSpPr>
            <a:spLocks noChangeArrowheads="1"/>
          </p:cNvSpPr>
          <p:nvPr/>
        </p:nvSpPr>
        <p:spPr bwMode="auto">
          <a:xfrm>
            <a:off x="468313" y="1268413"/>
            <a:ext cx="8099425" cy="42481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>
                <a:solidFill>
                  <a:srgbClr val="FFFF00"/>
                </a:solidFill>
              </a:rPr>
              <a:t>изучить самостоятельно ст. 1-16, 106-120 ДУ ВС РФ; ст. 17-105 ДУ ВС РФ. </a:t>
            </a:r>
          </a:p>
          <a:p>
            <a:pPr marL="609600" indent="-609600" eaLnBrk="1" hangingPunct="1">
              <a:buFont typeface="Wingdings" charset="2"/>
              <a:buChar char="§"/>
            </a:pPr>
            <a:r>
              <a:rPr lang="ru-RU" altLang="ru-RU" sz="2400" dirty="0">
                <a:solidFill>
                  <a:srgbClr val="FFFF00"/>
                </a:solidFill>
              </a:rPr>
              <a:t>Доработать конспект</a:t>
            </a:r>
            <a:r>
              <a:rPr lang="en-US" altLang="ru-RU" sz="2400" dirty="0">
                <a:solidFill>
                  <a:srgbClr val="FFFF00"/>
                </a:solidFill>
              </a:rPr>
              <a:t>;</a:t>
            </a:r>
          </a:p>
          <a:p>
            <a:pPr marL="609600" indent="-609600" eaLnBrk="1" hangingPunct="1">
              <a:buFont typeface="Wingdings" charset="2"/>
              <a:buChar char="§"/>
            </a:pPr>
            <a:endParaRPr lang="ru-RU" altLang="ru-RU" sz="2400" dirty="0">
              <a:solidFill>
                <a:srgbClr val="FFFF00"/>
              </a:solidFill>
            </a:endParaRPr>
          </a:p>
          <a:p>
            <a:pPr marL="609600" indent="-609600" eaLnBrk="1" hangingPunct="1">
              <a:buFont typeface="Wingdings" charset="2"/>
              <a:buNone/>
            </a:pPr>
            <a:r>
              <a:rPr lang="ru-RU" altLang="ru-RU" sz="2400" dirty="0">
                <a:solidFill>
                  <a:srgbClr val="FFFF00"/>
                </a:solidFill>
              </a:rPr>
              <a:t>	</a:t>
            </a:r>
            <a:r>
              <a:rPr lang="ru-RU" altLang="ru-RU" sz="2400" b="1" u="sng" dirty="0">
                <a:solidFill>
                  <a:srgbClr val="FFFF00"/>
                </a:solidFill>
              </a:rPr>
              <a:t>Учебная литература</a:t>
            </a:r>
            <a:r>
              <a:rPr lang="en-US" altLang="ru-RU" sz="2400" b="1" dirty="0">
                <a:solidFill>
                  <a:srgbClr val="FFFF00"/>
                </a:solidFill>
              </a:rPr>
              <a:t>:</a:t>
            </a:r>
            <a:r>
              <a:rPr lang="ru-RU" altLang="ru-RU" sz="2400" dirty="0">
                <a:solidFill>
                  <a:srgbClr val="FFFF00"/>
                </a:solidFill>
              </a:rPr>
              <a:t>Дисциплинарный устав Вооружённых Сил Российской Федерации.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2060848"/>
            <a:ext cx="84963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indent="0" eaLnBrk="1" hangingPunct="1"/>
            <a:r>
              <a:rPr lang="ru-RU" altLang="ru-RU" sz="2800" b="1" u="sng" dirty="0" smtClean="0"/>
              <a:t>Воинская дисциплина</a:t>
            </a:r>
            <a:r>
              <a:rPr lang="ru-RU" altLang="ru-RU" sz="2800" dirty="0" smtClean="0"/>
              <a:t> - есть строгое и точное соблюдение всеми военнослужащими порядка и правил, установленных законами Российской Федерации, общевоинскими уставами Вооруженных Сил Российской Федерации и приказами командиров (начальников).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8524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-180528" y="1052736"/>
            <a:ext cx="84963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buFontTx/>
              <a:buNone/>
            </a:pPr>
            <a:r>
              <a:rPr lang="ru-RU" altLang="ru-RU" sz="2800" dirty="0" smtClean="0"/>
              <a:t>	</a:t>
            </a:r>
            <a:r>
              <a:rPr lang="ru-RU" altLang="ru-RU" sz="2800" b="1" u="sng" dirty="0" smtClean="0"/>
              <a:t>Воинская дисциплина основывается</a:t>
            </a:r>
            <a:r>
              <a:rPr lang="ru-RU" altLang="ru-RU" sz="2800" b="1" i="1" dirty="0" smtClean="0"/>
              <a:t> -</a:t>
            </a:r>
            <a:r>
              <a:rPr lang="ru-RU" altLang="ru-RU" sz="2800" dirty="0" smtClean="0"/>
              <a:t> на осознании каждым военнослужащим воинского долга и личной ответственности за защиту Российской Федерации. Она строится на правовой основе, уважении чести и достоинства военнослужащих. </a:t>
            </a:r>
          </a:p>
          <a:p>
            <a:pPr marL="609600" indent="-609600" algn="just" eaLnBrk="1" hangingPunct="1">
              <a:buFontTx/>
              <a:buNone/>
            </a:pPr>
            <a:r>
              <a:rPr lang="ru-RU" altLang="ru-RU" sz="2800" dirty="0" smtClean="0"/>
              <a:t>		</a:t>
            </a:r>
            <a:r>
              <a:rPr lang="ru-RU" altLang="ru-RU" sz="2800" u="sng" dirty="0" smtClean="0"/>
              <a:t>Основным методом воспитания у военнослужащих  дисциплинированности является убеждение</a:t>
            </a:r>
            <a:r>
              <a:rPr lang="ru-RU" altLang="ru-RU" sz="2800" dirty="0" smtClean="0"/>
              <a:t>. Однако это не исключает возможности применения мер принуждения к тем, кто недобросовестно относится к выполнению своего воинского долга.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95403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484347" y="980728"/>
            <a:ext cx="8175306" cy="5853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/>
              <a:t>	</a:t>
            </a:r>
            <a:r>
              <a:rPr lang="ru-RU" altLang="ru-RU" b="1" u="sng" dirty="0" smtClean="0"/>
              <a:t>Воинская дисциплина обязывает каждого военнослужащего</a:t>
            </a:r>
            <a:r>
              <a:rPr lang="en-US" altLang="ru-RU" b="1" u="sng" dirty="0" smtClean="0"/>
              <a:t>:</a:t>
            </a:r>
            <a:endParaRPr lang="ru-RU" altLang="ru-RU" sz="2400" b="1" u="sng" dirty="0" smtClean="0"/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быть верным Военной присяге (обязательству), строго соблюдать Конституцию Российской Федерации, законы Российской Федерации и требования общевоинских уставов;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выполнять свой воинский долг умело и мужественно, добросовестно изучать военное дело, беречь государственное и военное имущество;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беспрекословно выполнять поставленные задачи в любых условиях, в том числе с риском для жизни, стойко переносить трудности военной службы; 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быть бдительным, строго хранить государственную тайну;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поддерживать определенные общевоинскими уставами правила взаимоотношений между военнослужащими, крепить войсковое товарищество;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оказывать уважение командирам (начальникам) и друг другу, соблюдать правила воинского приветствия и воинской вежливости;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вести себя с достоинством в общественных местах, не допускать самому и удерживать других от недостойных поступков, содействовать защите чести и достоинства граждан;</a:t>
            </a:r>
          </a:p>
          <a:p>
            <a:pPr marL="609600" indent="-609600" algn="just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соблюдать нормы международного гуманитарного права в соответствии с Конституцией Российской Федерации.</a:t>
            </a:r>
            <a:endParaRPr lang="en-US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539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/>
              <a:t>Общие положения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251445" y="884423"/>
            <a:ext cx="8496300" cy="595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altLang="ru-RU" sz="3600" dirty="0" smtClean="0"/>
              <a:t>		</a:t>
            </a:r>
            <a:r>
              <a:rPr lang="ru-RU" altLang="ru-RU" sz="2000" b="1" u="sng" dirty="0" smtClean="0"/>
              <a:t>Высокая воинская дисциплина достигается:</a:t>
            </a:r>
            <a:r>
              <a:rPr lang="ru-RU" altLang="ru-RU" sz="3600" dirty="0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воспитанием у военнослужащих морально-психологических, боевых качеств и сознательного повиновения командирам (начальникам);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знанием и соблюдением военнослужащими законов Российской Федерации, других нормативных правовых актов Российской Федерации, требований общевоинских уставов и норм международного гуманитарного права;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личной ответственностью каждого военнослужащего за исполнение обязанностей военной службы;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поддержанием в воинской части (подразделении) внутреннего порядка всеми военнослужащими;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четкой организацией боевой подготовки и полным охватом ею личного состава;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 повседневной требовательностью командиров (начальников) к подчиненным и контролем за их исполнительностью, уважением личного достоинства военнослужащих и постоянной заботой о них, умелым сочетанием и правильным применением мер убеждения, принуждения и общественного воздействия коллектива;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ru-RU" altLang="ru-RU" sz="2000" dirty="0" smtClean="0"/>
              <a:t>    созданием в воинской части (подразделении) необходимых условий военной службы, быта и системы мер по ограничению опасных факторов военной службы.</a:t>
            </a: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9076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2" y="188640"/>
            <a:ext cx="6911975" cy="576262"/>
          </a:xfrm>
        </p:spPr>
        <p:txBody>
          <a:bodyPr/>
          <a:lstStyle/>
          <a:p>
            <a:r>
              <a:rPr lang="ru-RU" alt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Второй учебный </a:t>
            </a:r>
            <a:r>
              <a:rPr lang="ru-RU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Arial" charset="0"/>
                <a:cs typeface="Arial" charset="0"/>
              </a:rPr>
              <a:t>вопрос</a:t>
            </a:r>
            <a:endParaRPr lang="ru-RU" altLang="ru-RU" sz="2800" dirty="0"/>
          </a:p>
        </p:txBody>
      </p:sp>
      <p:sp>
        <p:nvSpPr>
          <p:cNvPr id="21507" name="Rectangle 84"/>
          <p:cNvSpPr>
            <a:spLocks noChangeArrowheads="1"/>
          </p:cNvSpPr>
          <p:nvPr/>
        </p:nvSpPr>
        <p:spPr bwMode="auto">
          <a:xfrm>
            <a:off x="874037" y="2924944"/>
            <a:ext cx="7395124" cy="165618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lnSpc>
                <a:spcPct val="90000"/>
              </a:lnSpc>
              <a:buNone/>
            </a:pPr>
            <a:r>
              <a:rPr lang="ru-RU" altLang="ru-RU" sz="2800" b="1" dirty="0" smtClean="0">
                <a:solidFill>
                  <a:srgbClr val="FFFF00"/>
                </a:solidFill>
              </a:rPr>
              <a:t>Поощрения и права командиров (начальников) по их применению.</a:t>
            </a:r>
          </a:p>
        </p:txBody>
      </p:sp>
    </p:spTree>
    <p:extLst>
      <p:ext uri="{BB962C8B-B14F-4D97-AF65-F5344CB8AC3E}">
        <p14:creationId xmlns:p14="http://schemas.microsoft.com/office/powerpoint/2010/main" val="90737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dirty="0" smtClean="0"/>
              <a:t>Поощрения</a:t>
            </a:r>
            <a:endParaRPr lang="ru-RU" altLang="ru-RU" sz="2800" dirty="0"/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323850" y="1484784"/>
            <a:ext cx="8496300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	Поощрения </a:t>
            </a:r>
            <a:r>
              <a:rPr lang="ru-RU" altLang="ru-RU" sz="2400" dirty="0" smtClean="0"/>
              <a:t>являются важным средством воспитания военнослужащих и укрепления воинской дисциплины.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dirty="0" smtClean="0"/>
              <a:t>Командир (начальник) в пределах прав, определенных настоящим Уставом, обязан поощрять подчиненных военнослужащих: 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особые личные заслуги;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разумную инициативу; 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b="1" dirty="0" smtClean="0"/>
              <a:t>за усердие и отличие по службе</a:t>
            </a:r>
            <a:r>
              <a:rPr lang="ru-RU" altLang="ru-RU" sz="2400" dirty="0" smtClean="0"/>
              <a:t>.</a:t>
            </a:r>
          </a:p>
          <a:p>
            <a:pPr marL="609600" indent="-609600" algn="just" eaLnBrk="1" hangingPunct="1">
              <a:lnSpc>
                <a:spcPct val="90000"/>
              </a:lnSpc>
              <a:buFont typeface="Arial" charset="0"/>
              <a:buChar char="•"/>
            </a:pPr>
            <a:r>
              <a:rPr lang="ru-RU" altLang="ru-RU" sz="2400" dirty="0" smtClean="0"/>
              <a:t>В том случае, когда командир (начальник) считает, что предоставленных ему прав недостаточно, он может ходатайствовать о поощрении отличившихся военнослужащих властью вышестоящего командира (начальника). </a:t>
            </a: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66857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шаблон презентац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1476</Words>
  <Application>Microsoft Office PowerPoint</Application>
  <PresentationFormat>Экран (4:3)</PresentationFormat>
  <Paragraphs>193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Начальная</vt:lpstr>
      <vt:lpstr>шаблон презентации</vt:lpstr>
      <vt:lpstr>Презентация PowerPoint</vt:lpstr>
      <vt:lpstr>Презентация PowerPoint</vt:lpstr>
      <vt:lpstr>Первый учебный вопрос</vt:lpstr>
      <vt:lpstr>Общие положения</vt:lpstr>
      <vt:lpstr>Общие положения</vt:lpstr>
      <vt:lpstr>Общие положения</vt:lpstr>
      <vt:lpstr>Общие положения</vt:lpstr>
      <vt:lpstr>Второй учебный вопрос</vt:lpstr>
      <vt:lpstr>Поощрения</vt:lpstr>
      <vt:lpstr>К солдатам, матросам, сержантам и старшинам применяются следующие поощрения: </vt:lpstr>
      <vt:lpstr>Третий учебный вопрос</vt:lpstr>
      <vt:lpstr> Порядок применения поощрений</vt:lpstr>
      <vt:lpstr>Четвертый учебный вопрос</vt:lpstr>
      <vt:lpstr> Поощрения, применяемые к студентам</vt:lpstr>
      <vt:lpstr>Права начальников по применению поощрений к студентам</vt:lpstr>
      <vt:lpstr>Задание на самостоятельную подготовку: </vt:lpstr>
      <vt:lpstr>Занятие № 2</vt:lpstr>
      <vt:lpstr>Презентация PowerPoint</vt:lpstr>
      <vt:lpstr>Первый учебный вопрос</vt:lpstr>
      <vt:lpstr>Дициплинарная ответственность</vt:lpstr>
      <vt:lpstr>Второй учебный вопрос</vt:lpstr>
      <vt:lpstr>Дисциплинарные взыскания, применяемые к солдатам, матросам, сержантам и старшинам</vt:lpstr>
      <vt:lpstr>Права командиров (начальников) по применению дисциплинарных взысканий к подчиненным им солдатам, матросам, сержантам и старшинам </vt:lpstr>
      <vt:lpstr>Третий учебный вопрос</vt:lpstr>
      <vt:lpstr>Порядок применения дисциплинарных взысканий</vt:lpstr>
      <vt:lpstr>Порядок исполнения дисциплинарных взысканий</vt:lpstr>
      <vt:lpstr>Объявление о взысканиях</vt:lpstr>
      <vt:lpstr>Четвертый учебный вопрос</vt:lpstr>
      <vt:lpstr>Дисциплинарные взыскания, применяемые к студентам</vt:lpstr>
      <vt:lpstr>Права начальников по применению дисциплинарных взысканий к студентам</vt:lpstr>
      <vt:lpstr>Четвертый учебный вопрос</vt:lpstr>
      <vt:lpstr>Учёт поощрений и дисциплинарных взысканий</vt:lpstr>
      <vt:lpstr>О предложениях, заявлениях и жалобах</vt:lpstr>
      <vt:lpstr>О предложениях, заявлениях и жалобах</vt:lpstr>
      <vt:lpstr>О предложениях, заявлениях и жалобах</vt:lpstr>
      <vt:lpstr>Задание на самостоятельную подготовку: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Холухоев Евгений Эльдарович</dc:creator>
  <cp:lastModifiedBy>Admin</cp:lastModifiedBy>
  <cp:revision>23</cp:revision>
  <dcterms:created xsi:type="dcterms:W3CDTF">2017-03-11T19:25:39Z</dcterms:created>
  <dcterms:modified xsi:type="dcterms:W3CDTF">2024-02-27T23:26:40Z</dcterms:modified>
</cp:coreProperties>
</file>