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309" r:id="rId2"/>
    <p:sldId id="311" r:id="rId3"/>
    <p:sldId id="310" r:id="rId4"/>
    <p:sldId id="259" r:id="rId5"/>
    <p:sldId id="277" r:id="rId6"/>
    <p:sldId id="279" r:id="rId7"/>
    <p:sldId id="261" r:id="rId8"/>
    <p:sldId id="278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62" r:id="rId20"/>
    <p:sldId id="276" r:id="rId21"/>
    <p:sldId id="263" r:id="rId22"/>
    <p:sldId id="264" r:id="rId23"/>
    <p:sldId id="265" r:id="rId24"/>
    <p:sldId id="290" r:id="rId25"/>
    <p:sldId id="291" r:id="rId26"/>
    <p:sldId id="267" r:id="rId27"/>
    <p:sldId id="306" r:id="rId28"/>
    <p:sldId id="307" r:id="rId29"/>
    <p:sldId id="268" r:id="rId30"/>
    <p:sldId id="269" r:id="rId31"/>
    <p:sldId id="270" r:id="rId32"/>
    <p:sldId id="292" r:id="rId33"/>
    <p:sldId id="293" r:id="rId34"/>
    <p:sldId id="295" r:id="rId35"/>
    <p:sldId id="296" r:id="rId36"/>
    <p:sldId id="297" r:id="rId37"/>
    <p:sldId id="300" r:id="rId38"/>
    <p:sldId id="303" r:id="rId39"/>
    <p:sldId id="304" r:id="rId40"/>
    <p:sldId id="302" r:id="rId41"/>
    <p:sldId id="298" r:id="rId42"/>
    <p:sldId id="301" r:id="rId43"/>
    <p:sldId id="299" r:id="rId44"/>
  </p:sldIdLst>
  <p:sldSz cx="9144000" cy="6858000" type="screen4x3"/>
  <p:notesSz cx="6858000" cy="9144000"/>
  <p:defaultTextStyle>
    <a:defPPr>
      <a:defRPr lang="ru-RU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CC00"/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30" autoAdjust="0"/>
    <p:restoredTop sz="94611" autoAdjust="0"/>
  </p:normalViewPr>
  <p:slideViewPr>
    <p:cSldViewPr>
      <p:cViewPr>
        <p:scale>
          <a:sx n="50" d="100"/>
          <a:sy n="50" d="100"/>
        </p:scale>
        <p:origin x="-2340" y="-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0E6C94D-7EEC-4858-9651-55C127E6901E}" type="datetimeFigureOut">
              <a:rPr lang="ru-RU"/>
              <a:pPr>
                <a:defRPr/>
              </a:pPr>
              <a:t>31.10.2022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600456C-EB77-4F86-93CA-D849B8AB55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881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9E01435-533B-4470-BA24-98389B81CCE2}" type="datetimeFigureOut">
              <a:rPr lang="ru-RU"/>
              <a:pPr>
                <a:defRPr/>
              </a:pPr>
              <a:t>31.10.2022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643077E-48E1-4CB9-BB54-903F9690C5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9316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B5FCC-A837-4975-9CAE-341683399A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995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7E1DB-FC71-40B9-8808-F0A9003A8B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877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62ED3-BA58-4F04-A055-8ACE2B7399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907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E7D06-EFF7-4931-853B-28E01FB264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315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76D4C5-5E45-44AC-9EF0-F49D3ED1B6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7492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80C50-9F52-44EC-907D-9B85166617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378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F1DEE-358B-4077-933A-62397D3DE2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240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9C29A-EB7B-403C-A592-6D63364BDB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716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E5DD66-F723-4BD7-A5DF-E4D00322B6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040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AE378-0876-4F95-A162-C2A89A801C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78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135323-74E5-4C52-953E-42A6BFA6D7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961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88973-BA84-4D62-9840-6694D72F72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756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9B124-1FB5-4DFA-95FE-4A8F088007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156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8D6335CF-18FB-4F8F-881C-FC1874B917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http://www.sinopa.ee/sor/po001/po04op/po04op05/oprpg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http://www.sinopa.ee/sor/po001/po04op/po04op05/oprpg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k-info.ru/joomla/index.php/aaka/7-ak74" TargetMode="External"/><Relationship Id="rId2" Type="http://schemas.openxmlformats.org/officeDocument/2006/relationships/hyperlink" Target="http://www.ak-info.ru/joomla/index.php/aaka/6-akm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www.soldiering.ru/devices/night_sight/1pn93-3.jpg" TargetMode="External"/><Relationship Id="rId4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ak-info.ru/devices/nspu/nspu2.jpg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ak-info.ru/devices/nspu/nspu4.jpg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russian-artillery.blogspot.ru/2011/05/830.html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39962"/>
            <a:ext cx="9144000" cy="51683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Огневая подготовка</a:t>
            </a:r>
            <a:endParaRPr lang="ru-RU" dirty="0"/>
          </a:p>
        </p:txBody>
      </p:sp>
      <p:pic>
        <p:nvPicPr>
          <p:cNvPr id="4" name="Содержимое 3" descr="Обзор A&amp;K ПКМ: Часть 1 / Обзоры страйкбольного оружия &amp; экипировки / Strike UP - Страйкбол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643050"/>
            <a:ext cx="9144000" cy="509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115269" y="116632"/>
            <a:ext cx="669674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ru-RU" b="1" dirty="0" smtClean="0">
                <a:latin typeface="Arial" charset="0"/>
              </a:rPr>
              <a:t>Военный учебный центр  при ФГБОУ ВО </a:t>
            </a:r>
          </a:p>
          <a:p>
            <a:pPr algn="ctr"/>
            <a:r>
              <a:rPr lang="ru-RU" altLang="ru-RU" b="1" dirty="0" smtClean="0">
                <a:latin typeface="Arial" charset="0"/>
              </a:rPr>
              <a:t>«Забайкальский государственный университет»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49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870" y="0"/>
            <a:ext cx="9140130" cy="680690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Тема № </a:t>
            </a:r>
            <a:r>
              <a:rPr lang="ru-RU" sz="2400" b="1" dirty="0" smtClean="0">
                <a:solidFill>
                  <a:srgbClr val="FF0000"/>
                </a:solidFill>
              </a:rPr>
              <a:t>1.</a:t>
            </a:r>
            <a:r>
              <a:rPr lang="ru-RU" sz="2400" b="1" dirty="0"/>
              <a:t> 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Стрелковое </a:t>
            </a:r>
            <a:r>
              <a:rPr lang="ru-RU" sz="2400" b="1" dirty="0"/>
              <a:t>оружие, гранатометы и учебные стрелковые приборы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Занятие 5.</a:t>
            </a:r>
          </a:p>
          <a:p>
            <a:pPr algn="ctr"/>
            <a:r>
              <a:rPr lang="ru-RU" sz="2400" b="1" dirty="0"/>
              <a:t>«Оптические прицелы стрелкового оружия и гранатомётов».</a:t>
            </a:r>
            <a:r>
              <a:rPr lang="ru-RU" sz="2400" dirty="0" smtClean="0"/>
              <a:t>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06600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078" name="Picture 12" descr="Безымянный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9" name="Picture 11" descr="C:\Users\НИЛ\Downloads\russia_a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7" y="73"/>
              <a:ext cx="450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0" name="Рисунок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" y="66"/>
              <a:ext cx="513" cy="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Скругленный прямоугольник 32"/>
            <p:cNvSpPr>
              <a:spLocks noChangeArrowheads="1"/>
            </p:cNvSpPr>
            <p:nvPr/>
          </p:nvSpPr>
          <p:spPr bwMode="auto">
            <a:xfrm>
              <a:off x="45" y="618"/>
              <a:ext cx="5670" cy="3657"/>
            </a:xfrm>
            <a:prstGeom prst="roundRect">
              <a:avLst>
                <a:gd name="adj" fmla="val 6313"/>
              </a:avLst>
            </a:prstGeom>
            <a:solidFill>
              <a:schemeClr val="accent4">
                <a:lumMod val="60000"/>
                <a:lumOff val="40000"/>
                <a:alpha val="85097"/>
              </a:schemeClr>
            </a:solidFill>
            <a:ln w="15875" cap="sq" algn="ctr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>
                <a:defRPr/>
              </a:pPr>
              <a:endParaRPr lang="ru-RU" altLang="ru-RU" smtClean="0"/>
            </a:p>
          </p:txBody>
        </p:sp>
        <p:sp>
          <p:nvSpPr>
            <p:cNvPr id="3082" name="Rectangle 84"/>
            <p:cNvSpPr>
              <a:spLocks noChangeArrowheads="1"/>
            </p:cNvSpPr>
            <p:nvPr/>
          </p:nvSpPr>
          <p:spPr bwMode="auto">
            <a:xfrm>
              <a:off x="703" y="73"/>
              <a:ext cx="4355" cy="40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800" b="1">
                <a:solidFill>
                  <a:srgbClr val="FFFF00"/>
                </a:solidFill>
              </a:endParaRPr>
            </a:p>
          </p:txBody>
        </p:sp>
      </p:grp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836613"/>
          </a:xfrm>
        </p:spPr>
        <p:txBody>
          <a:bodyPr/>
          <a:lstStyle/>
          <a:p>
            <a:pPr eaLnBrk="1" hangingPunct="1"/>
            <a:r>
              <a:rPr lang="ru-RU" altLang="ru-RU" smtClean="0"/>
              <a:t>Учебные вопросы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196975"/>
            <a:ext cx="8893175" cy="5257800"/>
          </a:xfrm>
          <a:solidFill>
            <a:schemeClr val="tx2"/>
          </a:solidFill>
        </p:spPr>
        <p:txBody>
          <a:bodyPr/>
          <a:lstStyle/>
          <a:p>
            <a:pPr algn="just">
              <a:buFontTx/>
              <a:buNone/>
            </a:pPr>
            <a:r>
              <a:rPr lang="ru-RU" altLang="ru-RU" smtClean="0"/>
              <a:t>1.Назначение,основные технические данные, принцип работы оптических прицелов к стрелковому оружию и гранатометам (ПСО-1; ПГО-7; НСПУ).</a:t>
            </a:r>
          </a:p>
          <a:p>
            <a:pPr algn="just">
              <a:buFontTx/>
              <a:buNone/>
            </a:pPr>
            <a:r>
              <a:rPr lang="ru-RU" altLang="ru-RU" smtClean="0"/>
              <a:t>2.Подготовка прицелов к боевому применению.</a:t>
            </a:r>
          </a:p>
          <a:p>
            <a:pPr algn="just">
              <a:buFontTx/>
              <a:buNone/>
            </a:pPr>
            <a:r>
              <a:rPr lang="ru-RU" altLang="ru-RU" smtClean="0"/>
              <a:t>3.Вспомогательные оптические приборы наблюдения и разведки (бинокли), их назначение, боевые свойства и порядок использования.</a:t>
            </a:r>
            <a:endParaRPr lang="ru-RU" altLang="ru-RU" b="1" smtClean="0"/>
          </a:p>
        </p:txBody>
      </p:sp>
      <p:sp>
        <p:nvSpPr>
          <p:cNvPr id="3077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F4CE08E0-E925-4D5C-8E82-A4BB6889D865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ru-RU" altLang="ru-RU" sz="1400" smtClean="0"/>
          </a:p>
        </p:txBody>
      </p:sp>
    </p:spTree>
    <p:extLst>
      <p:ext uri="{BB962C8B-B14F-4D97-AF65-F5344CB8AC3E}">
        <p14:creationId xmlns:p14="http://schemas.microsoft.com/office/powerpoint/2010/main" val="394408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104" name="Picture 9" descr="Безымянный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5" name="Picture 11" descr="C:\Users\НИЛ\Downloads\russia_a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7" y="73"/>
              <a:ext cx="450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6" name="Рисунок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" y="66"/>
              <a:ext cx="513" cy="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Скругленный прямоугольник 32"/>
            <p:cNvSpPr>
              <a:spLocks noChangeArrowheads="1"/>
            </p:cNvSpPr>
            <p:nvPr/>
          </p:nvSpPr>
          <p:spPr bwMode="auto">
            <a:xfrm>
              <a:off x="45" y="618"/>
              <a:ext cx="5670" cy="3657"/>
            </a:xfrm>
            <a:prstGeom prst="roundRect">
              <a:avLst>
                <a:gd name="adj" fmla="val 6313"/>
              </a:avLst>
            </a:prstGeom>
            <a:solidFill>
              <a:schemeClr val="accent4">
                <a:lumMod val="60000"/>
                <a:lumOff val="40000"/>
                <a:alpha val="85097"/>
              </a:schemeClr>
            </a:solidFill>
            <a:ln w="15875" cap="sq" algn="ctr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>
                <a:defRPr/>
              </a:pPr>
              <a:endParaRPr lang="ru-RU" altLang="ru-RU" smtClean="0"/>
            </a:p>
          </p:txBody>
        </p:sp>
        <p:sp>
          <p:nvSpPr>
            <p:cNvPr id="4108" name="Rectangle 84"/>
            <p:cNvSpPr>
              <a:spLocks noChangeArrowheads="1"/>
            </p:cNvSpPr>
            <p:nvPr/>
          </p:nvSpPr>
          <p:spPr bwMode="auto">
            <a:xfrm>
              <a:off x="703" y="73"/>
              <a:ext cx="4355" cy="40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800" b="1">
                <a:solidFill>
                  <a:srgbClr val="FFFF00"/>
                </a:solidFill>
              </a:endParaRPr>
            </a:p>
          </p:txBody>
        </p:sp>
      </p:grp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229600" cy="1027112"/>
          </a:xfrm>
        </p:spPr>
        <p:txBody>
          <a:bodyPr/>
          <a:lstStyle/>
          <a:p>
            <a:pPr eaLnBrk="1" hangingPunct="1"/>
            <a:r>
              <a:rPr lang="ru-RU" altLang="ru-RU" sz="3200" b="1" smtClean="0"/>
              <a:t>1-й учебный вопрос.</a:t>
            </a:r>
            <a:br>
              <a:rPr lang="ru-RU" altLang="ru-RU" sz="3200" b="1" smtClean="0"/>
            </a:br>
            <a:endParaRPr lang="ru-RU" altLang="ru-RU" sz="3200" smtClean="0"/>
          </a:p>
        </p:txBody>
      </p:sp>
      <p:sp>
        <p:nvSpPr>
          <p:cNvPr id="4100" name="Содержимое 3"/>
          <p:cNvSpPr>
            <a:spLocks noGrp="1"/>
          </p:cNvSpPr>
          <p:nvPr>
            <p:ph sz="half" idx="1"/>
          </p:nvPr>
        </p:nvSpPr>
        <p:spPr>
          <a:xfrm>
            <a:off x="0" y="836613"/>
            <a:ext cx="4248150" cy="6021387"/>
          </a:xfrm>
          <a:solidFill>
            <a:schemeClr val="tx2"/>
          </a:solidFill>
        </p:spPr>
        <p:txBody>
          <a:bodyPr/>
          <a:lstStyle/>
          <a:p>
            <a:endParaRPr lang="ru-RU" altLang="ru-RU" sz="2400" smtClean="0"/>
          </a:p>
          <a:p>
            <a:r>
              <a:rPr lang="ru-RU" altLang="ru-RU" sz="2400" smtClean="0"/>
              <a:t>Оптический прицел  ПСО-1 является одним из основных прицелов отечественного снайперского вооружения. Герметичен, наполнен азотом, исключает запотевание оптики при перепаде температур. Работоспособен в интервале температур ± 50°C.</a:t>
            </a:r>
          </a:p>
          <a:p>
            <a:endParaRPr lang="ru-RU" altLang="ru-RU" sz="2200" smtClean="0"/>
          </a:p>
          <a:p>
            <a:endParaRPr lang="ru-RU" altLang="ru-RU" smtClean="0"/>
          </a:p>
        </p:txBody>
      </p:sp>
      <p:pic>
        <p:nvPicPr>
          <p:cNvPr id="4101" name="Содержимое 5" descr="http://www.zakon-grif.ru/images/articles/73/1.jpg"/>
          <p:cNvPicPr>
            <a:picLocks noGrp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95738" y="1052513"/>
            <a:ext cx="5148262" cy="2232025"/>
          </a:xfrm>
        </p:spPr>
      </p:pic>
      <p:sp>
        <p:nvSpPr>
          <p:cNvPr id="4102" name="Прямоугольник 6"/>
          <p:cNvSpPr>
            <a:spLocks noChangeArrowheads="1"/>
          </p:cNvSpPr>
          <p:nvPr/>
        </p:nvSpPr>
        <p:spPr bwMode="auto">
          <a:xfrm>
            <a:off x="4284663" y="3573463"/>
            <a:ext cx="4679950" cy="2676525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Прицелы снайперские оптические выпускаются в следующих модификациях: ПСО-1, ПСО-1-1, ПСО-1М2, ПСО-2, ПСО-3.</a:t>
            </a:r>
          </a:p>
        </p:txBody>
      </p:sp>
      <p:sp>
        <p:nvSpPr>
          <p:cNvPr id="410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7CD88D0-9F6D-4A5A-806D-2D50721F587D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ru-RU" altLang="ru-RU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836613"/>
          </a:xfrm>
        </p:spPr>
        <p:txBody>
          <a:bodyPr/>
          <a:lstStyle/>
          <a:p>
            <a:r>
              <a:rPr lang="ru-RU" altLang="ru-RU" sz="2000" b="1" smtClean="0"/>
              <a:t>Технические характеристики прицела снайперского оптического ПСО-1</a:t>
            </a:r>
            <a:endParaRPr lang="ru-RU" altLang="ru-RU" sz="2000" smtClean="0"/>
          </a:p>
        </p:txBody>
      </p:sp>
      <p:sp>
        <p:nvSpPr>
          <p:cNvPr id="5123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257800"/>
          </a:xfrm>
        </p:spPr>
        <p:txBody>
          <a:bodyPr/>
          <a:lstStyle/>
          <a:p>
            <a:pPr algn="just"/>
            <a:r>
              <a:rPr lang="ru-RU" altLang="ru-RU" sz="2400" smtClean="0"/>
              <a:t>Увеличение прицела</a:t>
            </a:r>
            <a:br>
              <a:rPr lang="ru-RU" altLang="ru-RU" sz="2400" smtClean="0"/>
            </a:br>
            <a:r>
              <a:rPr lang="ru-RU" altLang="ru-RU" sz="2400" smtClean="0"/>
              <a:t>Поле зрения</a:t>
            </a:r>
            <a:br>
              <a:rPr lang="ru-RU" altLang="ru-RU" sz="2400" smtClean="0"/>
            </a:br>
            <a:r>
              <a:rPr lang="ru-RU" altLang="ru-RU" sz="2400" smtClean="0"/>
              <a:t>Длина прицела с наглазником и блендой</a:t>
            </a:r>
            <a:br>
              <a:rPr lang="ru-RU" altLang="ru-RU" sz="2400" smtClean="0"/>
            </a:br>
            <a:r>
              <a:rPr lang="ru-RU" altLang="ru-RU" sz="2400" smtClean="0"/>
              <a:t>Удаление выходного зрачка</a:t>
            </a:r>
            <a:br>
              <a:rPr lang="ru-RU" altLang="ru-RU" sz="2400" smtClean="0"/>
            </a:br>
            <a:r>
              <a:rPr lang="ru-RU" altLang="ru-RU" sz="2400" smtClean="0"/>
              <a:t>Диаметр выходного зрачка</a:t>
            </a:r>
            <a:br>
              <a:rPr lang="ru-RU" altLang="ru-RU" sz="2400" smtClean="0"/>
            </a:br>
            <a:r>
              <a:rPr lang="ru-RU" altLang="ru-RU" sz="2400" smtClean="0"/>
              <a:t>Световой диаметр объектива</a:t>
            </a:r>
            <a:br>
              <a:rPr lang="ru-RU" altLang="ru-RU" sz="2400" smtClean="0"/>
            </a:br>
            <a:r>
              <a:rPr lang="ru-RU" altLang="ru-RU" sz="2400" smtClean="0"/>
              <a:t>Предел разрешения</a:t>
            </a:r>
            <a:br>
              <a:rPr lang="ru-RU" altLang="ru-RU" sz="2400" smtClean="0"/>
            </a:br>
            <a:r>
              <a:rPr lang="ru-RU" altLang="ru-RU" sz="2400" smtClean="0"/>
              <a:t>Напряжение питания</a:t>
            </a:r>
            <a:br>
              <a:rPr lang="ru-RU" altLang="ru-RU" sz="2400" smtClean="0"/>
            </a:br>
            <a:r>
              <a:rPr lang="ru-RU" altLang="ru-RU" sz="2400" smtClean="0"/>
              <a:t>Масса оптического прицела ПСО-1 </a:t>
            </a:r>
          </a:p>
        </p:txBody>
      </p:sp>
      <p:sp>
        <p:nvSpPr>
          <p:cNvPr id="5124" name="Содержимое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altLang="ru-RU" sz="2400" smtClean="0"/>
              <a:t>- 4-кратное</a:t>
            </a:r>
            <a:br>
              <a:rPr lang="ru-RU" altLang="ru-RU" sz="2400" smtClean="0"/>
            </a:br>
            <a:r>
              <a:rPr lang="ru-RU" altLang="ru-RU" sz="2400" smtClean="0"/>
              <a:t>- 6 градусов</a:t>
            </a:r>
            <a:br>
              <a:rPr lang="ru-RU" altLang="ru-RU" sz="2400" smtClean="0"/>
            </a:br>
            <a:endParaRPr lang="ru-RU" altLang="ru-RU" sz="2400" smtClean="0"/>
          </a:p>
          <a:p>
            <a:r>
              <a:rPr lang="ru-RU" altLang="ru-RU" sz="2400" smtClean="0"/>
              <a:t>- 375 мм</a:t>
            </a:r>
            <a:br>
              <a:rPr lang="ru-RU" altLang="ru-RU" sz="2400" smtClean="0"/>
            </a:br>
            <a:endParaRPr lang="ru-RU" altLang="ru-RU" sz="1600" smtClean="0"/>
          </a:p>
          <a:p>
            <a:r>
              <a:rPr lang="ru-RU" altLang="ru-RU" sz="2400" smtClean="0"/>
              <a:t>- 68 мм</a:t>
            </a:r>
            <a:br>
              <a:rPr lang="ru-RU" altLang="ru-RU" sz="2400" smtClean="0"/>
            </a:br>
            <a:endParaRPr lang="ru-RU" altLang="ru-RU" sz="2400" smtClean="0"/>
          </a:p>
          <a:p>
            <a:r>
              <a:rPr lang="ru-RU" altLang="ru-RU" sz="2400" smtClean="0"/>
              <a:t>- 6 мм</a:t>
            </a:r>
            <a:br>
              <a:rPr lang="ru-RU" altLang="ru-RU" sz="2400" smtClean="0"/>
            </a:br>
            <a:endParaRPr lang="ru-RU" altLang="ru-RU" sz="1800" smtClean="0"/>
          </a:p>
          <a:p>
            <a:r>
              <a:rPr lang="ru-RU" altLang="ru-RU" sz="2400" smtClean="0"/>
              <a:t>- 24 мм</a:t>
            </a:r>
            <a:br>
              <a:rPr lang="ru-RU" altLang="ru-RU" sz="2400" smtClean="0"/>
            </a:br>
            <a:r>
              <a:rPr lang="ru-RU" altLang="ru-RU" sz="2400" smtClean="0"/>
              <a:t>- 12 угл./сек</a:t>
            </a:r>
            <a:br>
              <a:rPr lang="ru-RU" altLang="ru-RU" sz="2400" smtClean="0"/>
            </a:br>
            <a:r>
              <a:rPr lang="ru-RU" altLang="ru-RU" sz="2400" smtClean="0"/>
              <a:t>- 1,5 В</a:t>
            </a:r>
            <a:br>
              <a:rPr lang="ru-RU" altLang="ru-RU" sz="2400" smtClean="0"/>
            </a:br>
            <a:r>
              <a:rPr lang="ru-RU" altLang="ru-RU" sz="2400" smtClean="0"/>
              <a:t>- 0,58 кг</a:t>
            </a:r>
          </a:p>
        </p:txBody>
      </p:sp>
      <p:sp>
        <p:nvSpPr>
          <p:cNvPr id="5125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38F2AB-58AA-478B-BD25-A6D07549EC58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ru-RU" altLang="ru-RU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4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altLang="ru-RU" sz="2000" b="1" smtClean="0"/>
              <a:t>Устройство прицела снайперского оптического ПСО-1</a:t>
            </a:r>
            <a:r>
              <a:rPr lang="ru-RU" altLang="ru-RU" sz="2000" smtClean="0"/>
              <a:t/>
            </a:r>
            <a:br>
              <a:rPr lang="ru-RU" altLang="ru-RU" sz="2000" smtClean="0"/>
            </a:br>
            <a:endParaRPr lang="ru-RU" altLang="ru-RU" sz="2000" smtClean="0"/>
          </a:p>
        </p:txBody>
      </p:sp>
      <p:pic>
        <p:nvPicPr>
          <p:cNvPr id="6147" name="Содержимое 6" descr="http://www.zakon-grif.ru/images/articles/73/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412875"/>
            <a:ext cx="7848600" cy="2879725"/>
          </a:xfrm>
        </p:spPr>
      </p:pic>
      <p:sp>
        <p:nvSpPr>
          <p:cNvPr id="6148" name="Прямоугольник 7"/>
          <p:cNvSpPr>
            <a:spLocks noChangeArrowheads="1"/>
          </p:cNvSpPr>
          <p:nvPr/>
        </p:nvSpPr>
        <p:spPr bwMode="auto">
          <a:xfrm>
            <a:off x="395288" y="4437063"/>
            <a:ext cx="82804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1 - выдвижная бленда, 2 - верхний маховичок, 3 - корпус, 4 - резиновый наглазник, 5 - колпачок с упором, 6 - корпус для батарейки, 7 - кронштейн, 8 - электролампочка, 9 - тумблер, 10 - колпачок объектива, 11 - указатель, 12 - стопорный винт, 13 - боковой маховичок, 14 - упор, 15 - движок, 16 - зажимной винт. </a:t>
            </a:r>
          </a:p>
        </p:txBody>
      </p:sp>
      <p:sp>
        <p:nvSpPr>
          <p:cNvPr id="614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752A996D-14AB-4F49-939E-B3438B292D5B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ru-RU" altLang="ru-RU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981075"/>
            <a:ext cx="8769350" cy="587692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Механическая часть прицела включает: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корпус;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верхний и боковой  маховичок;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устройство освещения сетки прицела;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выдвижная бленда;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резиновый наглазник;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колпачок.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Оптическая часть прицела включает: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объектив;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оборачивающая система;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сетка;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люминесцентный экран;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окуляр.</a:t>
            </a:r>
          </a:p>
        </p:txBody>
      </p:sp>
      <p:sp>
        <p:nvSpPr>
          <p:cNvPr id="7171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17BDFEB-5FAB-41ED-A79E-959AF6F66F00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ru-RU" altLang="ru-RU" sz="1400" smtClean="0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042988" y="333375"/>
            <a:ext cx="7115175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alt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Прицел  ПСО состоит из механической  и оптической частей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r>
              <a:rPr lang="ru-RU" altLang="ru-RU" sz="2000" b="1" smtClean="0"/>
              <a:t>Назначение частей механической части ПСО-1:</a:t>
            </a:r>
          </a:p>
        </p:txBody>
      </p:sp>
      <p:sp>
        <p:nvSpPr>
          <p:cNvPr id="8195" name="Содержимое 6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472112"/>
          </a:xfrm>
        </p:spPr>
        <p:txBody>
          <a:bodyPr/>
          <a:lstStyle/>
          <a:p>
            <a:r>
              <a:rPr lang="ru-RU" altLang="ru-RU" sz="2200" b="1" smtClean="0"/>
              <a:t>Корпус</a:t>
            </a:r>
            <a:r>
              <a:rPr lang="ru-RU" altLang="ru-RU" sz="2200" smtClean="0"/>
              <a:t> служит для соединения всех частей прицела на винтовке. На кронштейне имеются пазы, упор, зажимной винт, ручка зажимного винта, движок с пружиной и регулировочная гайка. К корпусу прикреплены указатели (индексы) установок прицела и боковых поправок и колпачок объектива.</a:t>
            </a:r>
          </a:p>
          <a:p>
            <a:r>
              <a:rPr lang="ru-RU" altLang="ru-RU" sz="2200" b="1" smtClean="0"/>
              <a:t>Верхний маховичок</a:t>
            </a:r>
            <a:r>
              <a:rPr lang="ru-RU" altLang="ru-RU" sz="2200" smtClean="0"/>
              <a:t> служит для установки прицела, боковой маховичок - для введения боковых поправок. По своему устройству они одинаковы и имеют корпус маховичка, пружинную шайбу, торцовую гайку и соединительный (центральный) винт. Сверху на каждом из маховичков сделано три отверстия: среднее - для соединительного винта, два крайних - для стопорных винтов. </a:t>
            </a:r>
          </a:p>
          <a:p>
            <a:r>
              <a:rPr lang="ru-RU" altLang="ru-RU" sz="2200" b="1" smtClean="0"/>
              <a:t>Пружинная шайба</a:t>
            </a:r>
            <a:r>
              <a:rPr lang="ru-RU" altLang="ru-RU" sz="2200" smtClean="0"/>
              <a:t> служит для удержания маховичка в приданном положении. </a:t>
            </a:r>
          </a:p>
          <a:p>
            <a:endParaRPr lang="ru-RU" altLang="ru-RU" sz="1800" smtClean="0"/>
          </a:p>
          <a:p>
            <a:endParaRPr lang="ru-RU" altLang="ru-RU" sz="1800" smtClean="0"/>
          </a:p>
        </p:txBody>
      </p:sp>
      <p:sp>
        <p:nvSpPr>
          <p:cNvPr id="819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E7E4DBD8-BD86-488E-B275-5D7CBB3D8E11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7512"/>
          </a:xfrm>
        </p:spPr>
        <p:txBody>
          <a:bodyPr/>
          <a:lstStyle/>
          <a:p>
            <a:r>
              <a:rPr lang="ru-RU" altLang="ru-RU" sz="2400" smtClean="0"/>
              <a:t>Назначение частей механической части ПСО-1: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r>
              <a:rPr lang="ru-RU" altLang="ru-RU" sz="2200" b="1" smtClean="0"/>
              <a:t>Устройство освещения сетки</a:t>
            </a:r>
            <a:r>
              <a:rPr lang="ru-RU" altLang="ru-RU" sz="2200" smtClean="0"/>
              <a:t> служит для освещения сетки прицела при стрельбе в сумерки и ночью. Оно состоит: из корпуса с контактным винтом, батарейки, являющейся источником тока, колпачка с упором и пружиной для поджатия батарейки к винту, проводов, соединяющих винт (батарейку) с электролампочкой через тумблер, тумблера для включения и выключения электролампочки. </a:t>
            </a:r>
          </a:p>
          <a:p>
            <a:r>
              <a:rPr lang="ru-RU" altLang="ru-RU" sz="2200" b="1" smtClean="0"/>
              <a:t>Батарейка</a:t>
            </a:r>
            <a:r>
              <a:rPr lang="ru-RU" altLang="ru-RU" sz="2200" smtClean="0"/>
              <a:t> устанавливается в корпус так, чтобы центральный электрод был подключен к винту, а боковой электрод (смещенный в сторону) - к корпусу; для этого контактная пластина бокового электрода загибается за край корпуса, после чего надевается колпачок. </a:t>
            </a:r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FB5FF69-0AEA-4C2D-BC33-254A4502C40B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7512"/>
          </a:xfrm>
        </p:spPr>
        <p:txBody>
          <a:bodyPr/>
          <a:lstStyle/>
          <a:p>
            <a:r>
              <a:rPr lang="ru-RU" altLang="ru-RU" sz="2400" smtClean="0"/>
              <a:t>Назначение частей механической части ПСО-1: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2200" b="1" smtClean="0"/>
              <a:t>Для освещения сетки при температурах от +2° С и ниже необходимо пользоваться зимним устройством освещения сетки.</a:t>
            </a:r>
            <a:endParaRPr lang="ru-RU" altLang="ru-RU" sz="2200" smtClean="0"/>
          </a:p>
          <a:p>
            <a:r>
              <a:rPr lang="ru-RU" altLang="ru-RU" sz="2200" b="1" smtClean="0"/>
              <a:t>Наглазник (резиновый) </a:t>
            </a:r>
            <a:r>
              <a:rPr lang="ru-RU" altLang="ru-RU" sz="2200" smtClean="0"/>
              <a:t>предназначен для правильной установки глаза и удобства прицеливания. Кроме того, он предохраняет линзы окуляра от загрязнения и повреждения. </a:t>
            </a:r>
          </a:p>
          <a:p>
            <a:r>
              <a:rPr lang="ru-RU" altLang="ru-RU" sz="2200" b="1" smtClean="0"/>
              <a:t>Выдвижная бленда</a:t>
            </a:r>
            <a:r>
              <a:rPr lang="ru-RU" altLang="ru-RU" sz="2200" smtClean="0"/>
              <a:t> служит для предохранения линз объектива при ненастной погоде от попадания на нее дождя, снега, а также от попадания прямых солнечных лучей при стрельбе против солнца и исключения тем самым демаскирующих снайпера отблесков. </a:t>
            </a:r>
          </a:p>
          <a:p>
            <a:r>
              <a:rPr lang="ru-RU" altLang="ru-RU" sz="2200" b="1" smtClean="0"/>
              <a:t>Резиновый колпачок</a:t>
            </a:r>
            <a:r>
              <a:rPr lang="ru-RU" altLang="ru-RU" sz="2200" smtClean="0"/>
              <a:t> предохраняет линзы объектива от загрязнения и повреждения.</a:t>
            </a:r>
          </a:p>
          <a:p>
            <a:endParaRPr lang="ru-RU" altLang="ru-RU" sz="2200" smtClean="0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73C0CE69-78E6-41FA-97EB-4D334B38A6E4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r>
              <a:rPr lang="ru-RU" altLang="ru-RU" sz="3600" b="1" smtClean="0"/>
              <a:t>Оптическая система ПСО-1</a:t>
            </a:r>
            <a:endParaRPr lang="ru-RU" altLang="ru-RU" sz="3600" smtClean="0"/>
          </a:p>
        </p:txBody>
      </p:sp>
      <p:pic>
        <p:nvPicPr>
          <p:cNvPr id="11267" name="Содержимое 3" descr="http://www.zakon-grif.ru/images/articles/73/4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060575"/>
            <a:ext cx="8135937" cy="2089150"/>
          </a:xfrm>
        </p:spPr>
      </p:pic>
      <p:sp>
        <p:nvSpPr>
          <p:cNvPr id="11268" name="Прямоугольник 4"/>
          <p:cNvSpPr>
            <a:spLocks noChangeArrowheads="1"/>
          </p:cNvSpPr>
          <p:nvPr/>
        </p:nvSpPr>
        <p:spPr bwMode="auto">
          <a:xfrm>
            <a:off x="539750" y="4437063"/>
            <a:ext cx="8135938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1 - окуляр, 2 - каретка, 3 - оборачивающая система, 4 - сетка, 5 - люминисцентный экран, 6 - окно со светофильтром, 7 – объектив </a:t>
            </a:r>
          </a:p>
        </p:txBody>
      </p:sp>
      <p:sp>
        <p:nvSpPr>
          <p:cNvPr id="1126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83328B3-2992-4488-A28D-15809D972E53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txBody>
          <a:bodyPr/>
          <a:lstStyle/>
          <a:p>
            <a:r>
              <a:rPr lang="ru-RU" altLang="ru-RU" sz="2400" b="1" smtClean="0"/>
              <a:t>Назначение частей оптической системы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0" y="1268413"/>
            <a:ext cx="9144000" cy="4857750"/>
          </a:xfrm>
        </p:spPr>
        <p:txBody>
          <a:bodyPr/>
          <a:lstStyle/>
          <a:p>
            <a:r>
              <a:rPr lang="ru-RU" altLang="ru-RU" sz="1800" b="1" smtClean="0"/>
              <a:t>Объектив</a:t>
            </a:r>
            <a:r>
              <a:rPr lang="ru-RU" altLang="ru-RU" sz="1800" smtClean="0"/>
              <a:t> служит для получения уменьшенного и перевернутого изображения наблюдаемого объекта. Он состоит из трех линз, из них две - склеенные. </a:t>
            </a:r>
          </a:p>
          <a:p>
            <a:r>
              <a:rPr lang="ru-RU" altLang="ru-RU" sz="1800" b="1" smtClean="0"/>
              <a:t>Оборачивающая система</a:t>
            </a:r>
            <a:r>
              <a:rPr lang="ru-RU" altLang="ru-RU" sz="1800" smtClean="0"/>
              <a:t> предназначена для придания изображению нормального (прямого) положения; она состоит из четырех линз, склеенных попарно. </a:t>
            </a:r>
          </a:p>
          <a:p>
            <a:r>
              <a:rPr lang="ru-RU" altLang="ru-RU" sz="1800" b="1" smtClean="0"/>
              <a:t>Сетка прицела</a:t>
            </a:r>
            <a:r>
              <a:rPr lang="ru-RU" altLang="ru-RU" sz="1800" smtClean="0"/>
              <a:t> служит для прицеливания; она сделана на стекле, укрепленном в подвижной рамке (каретке). </a:t>
            </a:r>
          </a:p>
          <a:p>
            <a:r>
              <a:rPr lang="ru-RU" altLang="ru-RU" sz="1800" b="1" smtClean="0"/>
              <a:t>Окуляр</a:t>
            </a:r>
            <a:r>
              <a:rPr lang="ru-RU" altLang="ru-RU" sz="1800" smtClean="0"/>
              <a:t> предназначен для рассмотрения наблюдаемого объекта в увеличенном и прямом изображении; он состоит из трех линз, из них две - склеенные. </a:t>
            </a:r>
          </a:p>
          <a:p>
            <a:r>
              <a:rPr lang="ru-RU" altLang="ru-RU" sz="1800" b="1" smtClean="0"/>
              <a:t>Люминесцентный экран</a:t>
            </a:r>
            <a:r>
              <a:rPr lang="ru-RU" altLang="ru-RU" sz="1800" smtClean="0"/>
              <a:t> служит для обнаружения инфракрасных источников света; он представляет собой тонкую пластину из специального химического состава, которая уложена между двумя стеклами. Экран имеет окно со светофильтром в оправе для зарядки экрана и флажок переключения экрана: в сторону светофильтра (горизонтальное положение флажка) - для подзарядки экрана и при стрельбе в обычных условиях; в сторону объектива (вертикальное положение флажка) - при наблюдении и стрельбе по целям, обнаруживающим себя инфракрасным излучением.</a:t>
            </a:r>
          </a:p>
          <a:p>
            <a:endParaRPr lang="ru-RU" altLang="ru-RU" sz="1800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E006AAC-1791-4F91-8734-0A0172D7D2BC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346075"/>
          </a:xfrm>
        </p:spPr>
        <p:txBody>
          <a:bodyPr/>
          <a:lstStyle/>
          <a:p>
            <a:r>
              <a:rPr lang="ru-RU" altLang="ru-RU" sz="3600" smtClean="0"/>
              <a:t>Сетка прицела</a:t>
            </a:r>
          </a:p>
        </p:txBody>
      </p:sp>
      <p:pic>
        <p:nvPicPr>
          <p:cNvPr id="13315" name="Содержимое 3" descr="http://www.zakon-grif.ru/images/articles/73/5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341438"/>
            <a:ext cx="4392612" cy="4679950"/>
          </a:xfrm>
        </p:spPr>
      </p:pic>
      <p:sp>
        <p:nvSpPr>
          <p:cNvPr id="13316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altLang="ru-RU" smtClean="0"/>
              <a:t>1 - шкала боковых поправок</a:t>
            </a:r>
            <a:br>
              <a:rPr lang="ru-RU" altLang="ru-RU" smtClean="0"/>
            </a:br>
            <a:r>
              <a:rPr lang="ru-RU" altLang="ru-RU" smtClean="0"/>
              <a:t>2 - основной угольник для стрельбы до 1000 м</a:t>
            </a:r>
            <a:br>
              <a:rPr lang="ru-RU" altLang="ru-RU" smtClean="0"/>
            </a:br>
            <a:r>
              <a:rPr lang="ru-RU" altLang="ru-RU" smtClean="0"/>
              <a:t>3 - дополнительные угольники</a:t>
            </a:r>
            <a:br>
              <a:rPr lang="ru-RU" altLang="ru-RU" smtClean="0"/>
            </a:br>
            <a:r>
              <a:rPr lang="ru-RU" altLang="ru-RU" smtClean="0"/>
              <a:t>4 - дальномерная шкала </a:t>
            </a:r>
          </a:p>
        </p:txBody>
      </p:sp>
      <p:sp>
        <p:nvSpPr>
          <p:cNvPr id="13317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B97A72D-44F2-4581-9960-3E424212161F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r>
              <a:rPr lang="ru-RU" altLang="ru-RU" sz="3600" b="1" smtClean="0"/>
              <a:t>На сетке прицела нанесены:</a:t>
            </a:r>
            <a:endParaRPr lang="ru-RU" altLang="ru-RU" sz="3600" smtClean="0"/>
          </a:p>
        </p:txBody>
      </p:sp>
      <p:sp>
        <p:nvSpPr>
          <p:cNvPr id="14339" name="Содержимое 5"/>
          <p:cNvSpPr>
            <a:spLocks noGrp="1"/>
          </p:cNvSpPr>
          <p:nvPr>
            <p:ph idx="1"/>
          </p:nvPr>
        </p:nvSpPr>
        <p:spPr>
          <a:xfrm>
            <a:off x="323850" y="1196975"/>
            <a:ext cx="8362950" cy="4929188"/>
          </a:xfrm>
        </p:spPr>
        <p:txBody>
          <a:bodyPr/>
          <a:lstStyle/>
          <a:p>
            <a:pPr>
              <a:buFontTx/>
              <a:buChar char="-"/>
            </a:pPr>
            <a:r>
              <a:rPr lang="ru-RU" altLang="ru-RU" sz="2400" smtClean="0"/>
              <a:t>основной (верхний) угольник для прицеливания при стрельбе до 1000 м; </a:t>
            </a:r>
          </a:p>
          <a:p>
            <a:pPr>
              <a:buFontTx/>
              <a:buChar char="-"/>
            </a:pPr>
            <a:r>
              <a:rPr lang="ru-RU" altLang="ru-RU" sz="2400" smtClean="0"/>
              <a:t>шкала боковых поправок; </a:t>
            </a:r>
            <a:br>
              <a:rPr lang="ru-RU" altLang="ru-RU" sz="2400" smtClean="0"/>
            </a:br>
            <a:r>
              <a:rPr lang="ru-RU" altLang="ru-RU" sz="2400" smtClean="0"/>
              <a:t>дополнительные угольники (ниже шкалы боковых поправок по вертикальной линии) для прицеливания при стрельбе на 1100, 1200 и 1300 м; </a:t>
            </a:r>
          </a:p>
          <a:p>
            <a:pPr>
              <a:buFontTx/>
              <a:buChar char="-"/>
            </a:pPr>
            <a:r>
              <a:rPr lang="ru-RU" altLang="ru-RU" sz="2400" smtClean="0"/>
              <a:t>дальномерная шкала (сплошная горизонтальная и кривая пунктирная линии).</a:t>
            </a:r>
          </a:p>
          <a:p>
            <a:pPr>
              <a:buFontTx/>
              <a:buNone/>
            </a:pPr>
            <a:r>
              <a:rPr lang="ru-RU" altLang="ru-RU" sz="2400" smtClean="0"/>
              <a:t> </a:t>
            </a:r>
            <a:br>
              <a:rPr lang="ru-RU" altLang="ru-RU" sz="2400" smtClean="0"/>
            </a:br>
            <a:r>
              <a:rPr lang="ru-RU" altLang="ru-RU" sz="2400" smtClean="0"/>
              <a:t>Для прицеливания при стрельбе с помощью дополнительных угольников необходимо установить на верхнем маховичке прицел 10</a:t>
            </a:r>
            <a:r>
              <a:rPr lang="ru-RU" altLang="ru-RU" sz="2800" smtClean="0"/>
              <a:t>.</a:t>
            </a:r>
          </a:p>
          <a:p>
            <a:endParaRPr lang="ru-RU" alt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1485550F-9385-4C31-BFE9-0FDE3E761FEB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r>
              <a:rPr lang="ru-RU" altLang="ru-RU" sz="3200" b="1" smtClean="0"/>
              <a:t>На сетке прицела нанесены:</a:t>
            </a:r>
            <a:endParaRPr lang="ru-RU" altLang="ru-RU" sz="3200" smtClean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0" y="765175"/>
            <a:ext cx="9144000" cy="6092825"/>
          </a:xfrm>
        </p:spPr>
        <p:txBody>
          <a:bodyPr/>
          <a:lstStyle/>
          <a:p>
            <a:endParaRPr lang="ru-RU" altLang="ru-RU" sz="2400" smtClean="0"/>
          </a:p>
          <a:p>
            <a:endParaRPr lang="ru-RU" altLang="ru-RU" sz="2400" smtClean="0"/>
          </a:p>
          <a:p>
            <a:r>
              <a:rPr lang="ru-RU" altLang="ru-RU" sz="2500" smtClean="0"/>
              <a:t>- Шкала боковых поправок обозначена снизу (влево и вправо от угольника) цифрой 10, что соответствует десяти тысячным (0-10). Расстояние между двумя вертикальными черточками шкалы соответствует одной тысячной (0-01). Марка угольника соответствует двум тысячным (0-02). </a:t>
            </a:r>
          </a:p>
          <a:p>
            <a:r>
              <a:rPr lang="ru-RU" altLang="ru-RU" sz="2500" smtClean="0"/>
              <a:t>Дальномерная шкала рассчитана на высоту цели 1,7 м (средний рост человека). Это значение высоты цели указано под горизонтальной линией. Над верхней пунктирной линией нанесена шкала с делениями, расстояние между которыми соответствует расстоянию до цели в 100 м. Цифры шкалы 2, 4, 6, 8, 10 соответствуют расстояниям 200, 400, 600, 800, 1000 м.</a:t>
            </a:r>
          </a:p>
          <a:p>
            <a:endParaRPr lang="ru-RU" altLang="ru-RU" sz="2500" smtClean="0"/>
          </a:p>
        </p:txBody>
      </p:sp>
      <p:pic>
        <p:nvPicPr>
          <p:cNvPr id="15364" name="Рисунок 3" descr="http://www.zakon-grif.ru/images/articles/73/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08050"/>
            <a:ext cx="60483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C678797-ECED-42E7-B6DB-D5BB02646BB8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r>
              <a:rPr lang="ru-RU" altLang="ru-RU" sz="2800" b="1" smtClean="0"/>
              <a:t>Определение дальности до цели</a:t>
            </a:r>
            <a:r>
              <a:rPr lang="ru-RU" altLang="ru-RU" sz="4000" smtClean="0"/>
              <a:t> 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r>
              <a:rPr lang="ru-RU" altLang="ru-RU" smtClean="0"/>
              <a:t>1. По дальномерной шкале: </a:t>
            </a:r>
          </a:p>
          <a:p>
            <a:endParaRPr lang="ru-RU" altLang="ru-RU" smtClean="0"/>
          </a:p>
        </p:txBody>
      </p:sp>
      <p:pic>
        <p:nvPicPr>
          <p:cNvPr id="16388" name="Рисунок 3" descr="http://www.zakon-grif.ru/images/articles/73/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89138"/>
            <a:ext cx="8424862" cy="44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7246C799-0683-4725-8926-D1B59F2E2872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txBody>
          <a:bodyPr/>
          <a:lstStyle/>
          <a:p>
            <a:r>
              <a:rPr lang="ru-RU" altLang="ru-RU" sz="2800" b="1" smtClean="0"/>
              <a:t>Определение дальности до цели</a:t>
            </a:r>
            <a:r>
              <a:rPr lang="ru-RU" altLang="ru-RU" sz="3600" smtClean="0"/>
              <a:t> </a:t>
            </a:r>
          </a:p>
        </p:txBody>
      </p:sp>
      <p:pic>
        <p:nvPicPr>
          <p:cNvPr id="17411" name="Содержимое 5" descr="http://www.zakon-grif.ru/images/articles/73/8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620713"/>
            <a:ext cx="8964612" cy="3024187"/>
          </a:xfrm>
        </p:spPr>
      </p:pic>
      <p:sp>
        <p:nvSpPr>
          <p:cNvPr id="17412" name="Прямоугольник 6"/>
          <p:cNvSpPr>
            <a:spLocks noChangeArrowheads="1"/>
          </p:cNvSpPr>
          <p:nvPr/>
        </p:nvSpPr>
        <p:spPr bwMode="auto">
          <a:xfrm>
            <a:off x="0" y="3644900"/>
            <a:ext cx="91440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По шкале боковых поправок и угловым величинам с помощью формулы тысячной:</a:t>
            </a:r>
            <a:br>
              <a:rPr lang="ru-RU" altLang="ru-RU" sz="2400"/>
            </a:br>
            <a:r>
              <a:rPr lang="ru-RU" altLang="ru-RU" sz="2400"/>
              <a:t>Пример: наблюдаем грудную цель. </a:t>
            </a:r>
            <a:br>
              <a:rPr lang="ru-RU" altLang="ru-RU" sz="2400"/>
            </a:br>
            <a:r>
              <a:rPr lang="ru-RU" altLang="ru-RU" sz="2400"/>
              <a:t>Величина цели </a:t>
            </a:r>
            <a:r>
              <a:rPr lang="ru-RU" altLang="ru-RU" sz="2400" b="1"/>
              <a:t>В</a:t>
            </a:r>
            <a:r>
              <a:rPr lang="ru-RU" altLang="ru-RU" sz="2400"/>
              <a:t> = 0,5 м. </a:t>
            </a:r>
            <a:br>
              <a:rPr lang="ru-RU" altLang="ru-RU" sz="2400"/>
            </a:br>
            <a:r>
              <a:rPr lang="ru-RU" altLang="ru-RU" sz="2400"/>
              <a:t>Угол </a:t>
            </a:r>
            <a:r>
              <a:rPr lang="ru-RU" altLang="ru-RU" sz="2400" b="1"/>
              <a:t>У</a:t>
            </a:r>
            <a:r>
              <a:rPr lang="ru-RU" altLang="ru-RU" sz="2400"/>
              <a:t> = 0-01 = 1</a:t>
            </a:r>
            <a:br>
              <a:rPr lang="ru-RU" altLang="ru-RU" sz="2400"/>
            </a:br>
            <a:r>
              <a:rPr lang="ru-RU" altLang="ru-RU" sz="2400"/>
              <a:t>Дальность </a:t>
            </a:r>
            <a:r>
              <a:rPr lang="ru-RU" altLang="ru-RU" sz="2400" b="1"/>
              <a:t>Д</a:t>
            </a:r>
            <a:r>
              <a:rPr lang="ru-RU" altLang="ru-RU" sz="2400"/>
              <a:t> = : В (величину или размер цели) умножаем на 1000</a:t>
            </a:r>
            <a:br>
              <a:rPr lang="ru-RU" altLang="ru-RU" sz="2400"/>
            </a:br>
            <a:r>
              <a:rPr lang="ru-RU" altLang="ru-RU" sz="2400"/>
              <a:t>и делим на У (угол в тысячных) = 0,5 х 1000 / 1 = 500 м. </a:t>
            </a:r>
          </a:p>
        </p:txBody>
      </p:sp>
      <p:sp>
        <p:nvSpPr>
          <p:cNvPr id="1741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E7837842-05D7-4B27-B727-9B8F3080EA3C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r>
              <a:rPr lang="ru-RU" altLang="ru-RU" sz="2800" b="1" smtClean="0"/>
              <a:t>Запасные части и принадлежность</a:t>
            </a:r>
            <a:endParaRPr lang="ru-RU" altLang="ru-RU" sz="2800" smtClean="0"/>
          </a:p>
        </p:txBody>
      </p:sp>
      <p:pic>
        <p:nvPicPr>
          <p:cNvPr id="18435" name="Содержимое 3" descr="http://www.zakon-grif.ru/images/articles/73/1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908050"/>
            <a:ext cx="8137525" cy="5545138"/>
          </a:xfrm>
        </p:spPr>
      </p:pic>
      <p:sp>
        <p:nvSpPr>
          <p:cNvPr id="1843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4687341-471C-4594-9BC3-B5BF1ECFE002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3924300" y="1196975"/>
            <a:ext cx="5219700" cy="3744913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Оптический прицел      ПГО - 7 является основным прицелом ручного противотанкового  гранатомета РПГ-7. </a:t>
            </a:r>
          </a:p>
          <a:p>
            <a:pPr algn="just" eaLnBrk="1" hangingPunct="1">
              <a:buFontTx/>
              <a:buNone/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Он служит для наводки гранатомёта при стрельбе по целям, расположенные на различных  дальностях.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88913"/>
            <a:ext cx="8820150" cy="16748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НАЗНАЧЕНИЕ И УСТРОЙСТВО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ОПТИЧЕСКОГО ПРИЦЕЛА ПГО – 7</a:t>
            </a:r>
          </a:p>
        </p:txBody>
      </p:sp>
      <p:pic>
        <p:nvPicPr>
          <p:cNvPr id="19460" name="Picture 5" descr="http://www.sinopa.ee/sor/po001/po04op/po04op05/oprpg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4140200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5A18F8D-973F-45F2-A84F-98C168DFB674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6988"/>
            <a:ext cx="9144000" cy="633413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Тактико-технические характеристики ПГО-7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981075" y="2409825"/>
            <a:ext cx="4894263" cy="0"/>
          </a:xfrm>
          <a:prstGeom prst="rect">
            <a:avLst/>
          </a:prstGeom>
          <a:solidFill>
            <a:srgbClr val="F3E3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981075" y="2667000"/>
            <a:ext cx="4894263" cy="0"/>
          </a:xfrm>
          <a:prstGeom prst="rect">
            <a:avLst/>
          </a:prstGeom>
          <a:solidFill>
            <a:srgbClr val="F3E3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22533" name="Group 5"/>
          <p:cNvGraphicFramePr>
            <a:graphicFrameLocks noGrp="1"/>
          </p:cNvGraphicFramePr>
          <p:nvPr/>
        </p:nvGraphicFramePr>
        <p:xfrm>
          <a:off x="3921125" y="908050"/>
          <a:ext cx="5222875" cy="5329239"/>
        </p:xfrm>
        <a:graphic>
          <a:graphicData uri="http://schemas.openxmlformats.org/drawingml/2006/table">
            <a:tbl>
              <a:tblPr/>
              <a:tblGrid>
                <a:gridCol w="3243263"/>
                <a:gridCol w="1979612"/>
              </a:tblGrid>
              <a:tr h="1065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Увеличение, крат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Поле зрения, градусов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65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Удаление выходного зрачка, мм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Диаметр выходного зрачка мм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65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Масса, кг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5" name="Picture 25" descr="http://www.sinopa.ee/sor/po001/po04op/po04op05/oprpg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3851275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6" name="Номер слайда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AA95CDA-FF76-4508-AF16-5DD52A0F4B37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05263"/>
            <a:ext cx="9144000" cy="2852737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latin typeface="Times New Roman" pitchFamily="18" charset="0"/>
              </a:rPr>
              <a:t>1 - корпус с кронштейном;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latin typeface="Times New Roman" pitchFamily="18" charset="0"/>
              </a:rPr>
              <a:t>2 - оптическая система;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latin typeface="Times New Roman" pitchFamily="18" charset="0"/>
              </a:rPr>
              <a:t>3 - механизм выверки прицела;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latin typeface="Times New Roman" pitchFamily="18" charset="0"/>
              </a:rPr>
              <a:t>4 - устройство освещения сетки;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latin typeface="Times New Roman" pitchFamily="18" charset="0"/>
              </a:rPr>
              <a:t>5 - наглазник;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latin typeface="Times New Roman" pitchFamily="18" charset="0"/>
              </a:rPr>
              <a:t>6 - налобник 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68313" y="115888"/>
            <a:ext cx="822960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32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Оптический прицел ПГО – 7 состоит:</a:t>
            </a:r>
          </a:p>
        </p:txBody>
      </p:sp>
      <p:pic>
        <p:nvPicPr>
          <p:cNvPr id="21508" name="Picture 4" descr="rpg7b07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3738"/>
            <a:ext cx="74168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147279BD-7043-42B1-8481-2BA33D635E37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076700"/>
            <a:ext cx="9144000" cy="2781300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20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2 - корпус: 4 - кронштейн; 5 - </a:t>
            </a:r>
            <a:r>
              <a:rPr lang="ru-RU" sz="2000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маховичок</a:t>
            </a:r>
            <a:r>
              <a:rPr lang="ru-RU" sz="20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; 6 - защитное стекло; 7 - оправа объектива;  8 - каретка; 9 - объектив; 10 - призма; 11- сетка; 12 - оправа сетки; 13 - резьбовое кольцо; 14 - резьбовое кольцо; 15 - гайка; 16 - хомутик; 17 - окуляр; 18 - оправа окуляра; 19 - наглазник; 20 - защитное стекло; 21 - контакт </a:t>
            </a:r>
            <a:r>
              <a:rPr lang="ru-RU" sz="2000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электролампочки</a:t>
            </a:r>
            <a:r>
              <a:rPr lang="ru-RU" sz="20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;          22 - </a:t>
            </a:r>
            <a:r>
              <a:rPr lang="ru-RU" sz="2000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электролампочка</a:t>
            </a:r>
            <a:r>
              <a:rPr lang="ru-RU" sz="20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; 23- тумблер; 24 - ручка; 25 - защелка; 26 - стопор; 27 - шайба; 28 - зажимной винт; 29 - винт; 30 - корпус системы освещения; 31 - секция;                  32 - контакт; 33 - колпачок; 34 - упор; 35 — пружина; 36 – провода.</a:t>
            </a:r>
            <a:r>
              <a:rPr lang="ru-RU" sz="2000" dirty="0" smtClean="0">
                <a:solidFill>
                  <a:schemeClr val="accent4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23850" y="44450"/>
            <a:ext cx="82296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chemeClr val="tx2"/>
                </a:solidFill>
                <a:latin typeface="Times New Roman" pitchFamily="18" charset="0"/>
              </a:rPr>
              <a:t>Устройство ПГО-7</a:t>
            </a:r>
            <a:endParaRPr lang="ru-RU" altLang="ru-RU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2532" name="Picture 4" descr="rpg70p13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1075"/>
            <a:ext cx="7416800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A3C8CC57-72CE-4616-BC4B-0739708352DD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22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88913"/>
            <a:ext cx="8229600" cy="107950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ru-RU" b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Сетка оптического прицела ПГО-7</a:t>
            </a:r>
          </a:p>
          <a:p>
            <a:pPr algn="just" eaLnBrk="1" hangingPunct="1">
              <a:buFontTx/>
              <a:buNone/>
              <a:defRPr/>
            </a:pPr>
            <a:endParaRPr lang="ru-RU" b="1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23555" name="Picture 3" descr="rpg7b08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049338"/>
            <a:ext cx="5545138" cy="547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1592A29E-985C-44D6-8EEC-110727ABBCE3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23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r>
              <a:rPr lang="ru-RU" altLang="ru-RU" sz="4000" smtClean="0"/>
              <a:t>Сетка прицела</a:t>
            </a: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r>
              <a:rPr lang="ru-RU" altLang="ru-RU" sz="1800" smtClean="0"/>
              <a:t>На сетке прицела нанесены шкала прицела (горизонтальные линии), шкала боковых поправок (вертикальные линии) и дальномерная шкала (сплошная горизонтальная и кривая пунктирная линии). Деления (линии) шкалы боковых поправок обозначены снизу (влево и вправо от центральной линии) цифрами 1, 2, 3, 4, 5. Расстояние между двумя вертикальными линиями соответствует десяти тысячным (0-10). </a:t>
            </a:r>
          </a:p>
          <a:p>
            <a:r>
              <a:rPr lang="ru-RU" altLang="ru-RU" sz="1800" smtClean="0"/>
              <a:t>Линия шкалы прицела, соответствующая дальности 300 м, и центральная линия шкалы боковых поправок сделаны двойными для облегчения выбора необходимых делений при прицеливании. Кроме того, центральная линия продолжена ниже шкалы прицела для обнаружения бокового наклона гранатомёта. </a:t>
            </a:r>
          </a:p>
          <a:p>
            <a:r>
              <a:rPr lang="ru-RU" altLang="ru-RU" sz="1800" smtClean="0"/>
              <a:t>Дальномерная шкала рассчитана на высоту цели 2,7 м. Это значение высоты цели указано снизу горизонтальной линии. Над верхней пунктирной линией нанесена шкала с делениями, расстояние между которыми соответствует изменению расстояния до цели на 100 м. Цифры шкалы 2, 4, 6, 8, 10 соответствуют расстояниям 200,400, 600, 800,1000 м. Над шкалой прицела нанесён знак « + », служащий для проверки прицела. Механический прицел (рис. 9) используется в случае повреждения (выхода из строя) оптического прицела.</a:t>
            </a:r>
          </a:p>
          <a:p>
            <a:endParaRPr lang="ru-RU" altLang="ru-RU" sz="1800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3B5F051-5D88-4F20-90EE-0C32EF5BC9C3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r>
              <a:rPr lang="ru-RU" altLang="ru-RU" smtClean="0"/>
              <a:t>НСПУ</a:t>
            </a:r>
          </a:p>
        </p:txBody>
      </p:sp>
      <p:sp>
        <p:nvSpPr>
          <p:cNvPr id="25603" name="Содержимое 2"/>
          <p:cNvSpPr>
            <a:spLocks noGrp="1"/>
          </p:cNvSpPr>
          <p:nvPr>
            <p:ph idx="1"/>
          </p:nvPr>
        </p:nvSpPr>
        <p:spPr>
          <a:xfrm>
            <a:off x="0" y="1196975"/>
            <a:ext cx="9144000" cy="5472113"/>
          </a:xfrm>
        </p:spPr>
        <p:txBody>
          <a:bodyPr/>
          <a:lstStyle/>
          <a:p>
            <a:r>
              <a:rPr lang="ru-RU" altLang="ru-RU" sz="2400" smtClean="0"/>
              <a:t>Ночной стрелковый прицел унифицированный НСПУ (индекс ГРАУ 1ПН34) предназначен для прицеливания при стрельбе из автоматов </a:t>
            </a:r>
            <a:r>
              <a:rPr lang="ru-RU" altLang="ru-RU" sz="2400" smtClean="0">
                <a:solidFill>
                  <a:srgbClr val="FF0000"/>
                </a:solidFill>
                <a:hlinkClick r:id="rId2"/>
              </a:rPr>
              <a:t>АКМН-1 (АКМСН-1)</a:t>
            </a:r>
            <a:r>
              <a:rPr lang="ru-RU" altLang="ru-RU" sz="2400" smtClean="0">
                <a:solidFill>
                  <a:srgbClr val="FF0000"/>
                </a:solidFill>
              </a:rPr>
              <a:t>, </a:t>
            </a:r>
            <a:r>
              <a:rPr lang="ru-RU" altLang="ru-RU" sz="2400" smtClean="0">
                <a:solidFill>
                  <a:srgbClr val="FF0000"/>
                </a:solidFill>
                <a:hlinkClick r:id="rId3"/>
              </a:rPr>
              <a:t>АК74Н </a:t>
            </a:r>
            <a:r>
              <a:rPr lang="ru-RU" altLang="ru-RU" sz="2400" smtClean="0">
                <a:hlinkClick r:id="rId3"/>
              </a:rPr>
              <a:t>(АКС74Н)</a:t>
            </a:r>
            <a:r>
              <a:rPr lang="ru-RU" altLang="ru-RU" sz="2400" smtClean="0"/>
              <a:t>, пулеметов РПКН-1 (РПКСН-1), РПК74Н (РПКС47Н), ПКМН-1 (ПКМСН-1), снайперской винтовки СВДН-1, ручного противотанкового гранатомета РПГ-7Н1 (РПГ-7ДН1) и наблюдения за полем боя в условиях естественной ночной освещенности</a:t>
            </a:r>
          </a:p>
          <a:p>
            <a:r>
              <a:rPr lang="ru-RU" altLang="ru-RU" sz="2400" smtClean="0"/>
              <a:t>Дальность прицеливания (видимости) зависит от величины естественной ночной освещенности, прозрачности атмосферы и контраста между цельным фоном.</a:t>
            </a:r>
          </a:p>
          <a:p>
            <a:endParaRPr lang="ru-RU" altLang="ru-RU" sz="2400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57654E3-984D-4D05-8B05-00D993C8AEB2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25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56197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Ночной прицел 1ПН58 (НСПУМ)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08513" y="1196975"/>
            <a:ext cx="4535487" cy="5400675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ru-RU" sz="20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Тактико-технические характеристики прицела:</a:t>
            </a:r>
          </a:p>
          <a:p>
            <a:pPr eaLnBrk="1" hangingPunct="1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Масса прицела 2 кг</a:t>
            </a:r>
          </a:p>
          <a:p>
            <a:pPr eaLnBrk="1" hangingPunct="1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Дальность прицеливания по фигуре человека 300 м</a:t>
            </a:r>
          </a:p>
          <a:p>
            <a:pPr eaLnBrk="1" hangingPunct="1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Увеличение 3,5 крат</a:t>
            </a:r>
          </a:p>
          <a:p>
            <a:pPr eaLnBrk="1" hangingPunct="1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Угловое поле зрения 5 град</a:t>
            </a:r>
          </a:p>
          <a:p>
            <a:pPr eaLnBrk="1" hangingPunct="1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Удаление выходного зрачка 50 мм</a:t>
            </a:r>
          </a:p>
          <a:p>
            <a:pPr eaLnBrk="1" hangingPunct="1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Диаметр выходного зрачка 5 мм</a:t>
            </a:r>
          </a:p>
          <a:p>
            <a:pPr eaLnBrk="1" hangingPunct="1"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Дальность </a:t>
            </a:r>
            <a:r>
              <a:rPr 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опознавания, м: танка бортом-400</a:t>
            </a:r>
          </a:p>
          <a:p>
            <a:pPr eaLnBrk="1" hangingPunct="1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Поколение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ЭОПа</a:t>
            </a:r>
            <a:r>
              <a:rPr 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1</a:t>
            </a:r>
          </a:p>
        </p:txBody>
      </p:sp>
      <p:pic>
        <p:nvPicPr>
          <p:cNvPr id="26628" name="Picture 7" descr="6565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4067175" cy="268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8" descr="nspum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9675"/>
            <a:ext cx="4067175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82F9575-164A-428F-9F53-62BDBBE8169B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26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75"/>
          </a:xfrm>
        </p:spPr>
        <p:txBody>
          <a:bodyPr/>
          <a:lstStyle/>
          <a:p>
            <a:r>
              <a:rPr lang="ru-RU" altLang="ru-RU" sz="1800" b="1" smtClean="0"/>
              <a:t>Ночные прицелы</a:t>
            </a:r>
            <a:r>
              <a:rPr lang="ru-RU" altLang="ru-RU" sz="1800" smtClean="0"/>
              <a:t> состоят из следующих основных элементов: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3000" smtClean="0"/>
              <a:t> </a:t>
            </a:r>
            <a:r>
              <a:rPr lang="ru-RU" altLang="ru-RU" sz="2800" smtClean="0"/>
              <a:t>-</a:t>
            </a:r>
            <a:r>
              <a:rPr lang="ru-RU" altLang="ru-RU" sz="3600" smtClean="0"/>
              <a:t>корпус с линзовым объективом;</a:t>
            </a:r>
          </a:p>
          <a:p>
            <a:r>
              <a:rPr lang="ru-RU" altLang="ru-RU" sz="3600" smtClean="0"/>
              <a:t>- механизм выверки;</a:t>
            </a:r>
          </a:p>
          <a:p>
            <a:r>
              <a:rPr lang="ru-RU" altLang="ru-RU" sz="3600" smtClean="0"/>
              <a:t>- блока регулировки;</a:t>
            </a:r>
          </a:p>
          <a:p>
            <a:r>
              <a:rPr lang="ru-RU" altLang="ru-RU" sz="3600" smtClean="0"/>
              <a:t>-зажима;</a:t>
            </a:r>
          </a:p>
          <a:p>
            <a:r>
              <a:rPr lang="ru-RU" altLang="ru-RU" sz="3600" smtClean="0"/>
              <a:t>- источника питания.</a:t>
            </a:r>
          </a:p>
          <a:p>
            <a:endParaRPr lang="ru-RU" alt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E8EF615-5AF2-4D5E-85F4-ECC57CFAF730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27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0" y="-242888"/>
            <a:ext cx="8229600" cy="1143001"/>
          </a:xfrm>
        </p:spPr>
        <p:txBody>
          <a:bodyPr/>
          <a:lstStyle/>
          <a:p>
            <a:r>
              <a:rPr lang="ru-RU" altLang="ru-RU" smtClean="0"/>
              <a:t>Органы управления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Маховичок</a:t>
            </a:r>
            <a:r>
              <a:rPr lang="ru-RU" dirty="0" smtClean="0"/>
              <a:t> яркости сетки регулировки яркости и включения питания прицела;</a:t>
            </a:r>
          </a:p>
          <a:p>
            <a:pPr>
              <a:defRPr/>
            </a:pPr>
            <a:r>
              <a:rPr lang="ru-RU" dirty="0" smtClean="0"/>
              <a:t>Направляющую для производства выверки по направлению и </a:t>
            </a:r>
            <a:r>
              <a:rPr lang="ru-RU" dirty="0" err="1" smtClean="0"/>
              <a:t>маховичок</a:t>
            </a:r>
            <a:r>
              <a:rPr lang="ru-RU" dirty="0" smtClean="0"/>
              <a:t> выверки по высоте.</a:t>
            </a:r>
          </a:p>
          <a:p>
            <a:pPr marL="0" indent="0">
              <a:buFontTx/>
              <a:buNone/>
              <a:defRPr/>
            </a:pPr>
            <a:r>
              <a:rPr lang="ru-RU" dirty="0" smtClean="0"/>
              <a:t>На корпусе закреплены осушитель, имеется винт осушки </a:t>
            </a:r>
            <a:endParaRPr lang="ru-RU" dirty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8DDCEAA2-887C-45EE-BF65-36F18B4DA8D2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28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200703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35600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5" descr="21198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3287713"/>
            <a:ext cx="5508625" cy="357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A7F069A-13B9-4F55-B359-8CBE47A1B7FF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29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13" y="44450"/>
            <a:ext cx="9180513" cy="6477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1ПН93</a:t>
            </a:r>
          </a:p>
        </p:txBody>
      </p:sp>
      <p:pic>
        <p:nvPicPr>
          <p:cNvPr id="30723" name="Picture 7" descr="Прицел 1ПН51. Фото images.yandex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9675"/>
            <a:ext cx="3851275" cy="257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8" descr="1ПН51 в сборе. Фото pogranzastava1.narod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4852988"/>
            <a:ext cx="4229101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406" name="Group 46"/>
          <p:cNvGraphicFramePr>
            <a:graphicFrameLocks noGrp="1"/>
          </p:cNvGraphicFramePr>
          <p:nvPr>
            <p:ph sz="half" idx="2"/>
          </p:nvPr>
        </p:nvGraphicFramePr>
        <p:xfrm>
          <a:off x="4284663" y="620713"/>
          <a:ext cx="4679950" cy="6430963"/>
        </p:xfrm>
        <a:graphic>
          <a:graphicData uri="http://schemas.openxmlformats.org/drawingml/2006/table">
            <a:tbl>
              <a:tblPr/>
              <a:tblGrid>
                <a:gridCol w="3370262"/>
                <a:gridCol w="1309688"/>
              </a:tblGrid>
              <a:tr h="808117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Увеличение, крат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129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Угловое поле зрения, град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129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Время работы прицела с одной АКБ</a:t>
                      </a: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6 часов</a:t>
                      </a: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129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Диаметр зрачка выхода, мм</a:t>
                      </a: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5,0</a:t>
                      </a: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970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Удаление зрачка выхода, мм</a:t>
                      </a: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50</a:t>
                      </a: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939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Масса прицела, кг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 боевом положении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 походном положении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332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Дальность распознавания ночью цели типа, м: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     Танк - Солдат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700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T="45724" marB="4572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417513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ПРИЦЕЛЫ 1ПН93: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25" y="3357563"/>
            <a:ext cx="9109075" cy="3500437"/>
          </a:xfrm>
        </p:spPr>
        <p:txBody>
          <a:bodyPr/>
          <a:lstStyle/>
          <a:p>
            <a:pPr marL="609600" indent="-6096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Особенности прицелов 1ПН93: </a:t>
            </a:r>
          </a:p>
          <a:p>
            <a:pPr marL="609600" indent="-609600" algn="just" eaLnBrk="1" hangingPunct="1">
              <a:lnSpc>
                <a:spcPct val="80000"/>
              </a:lnSpc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простота и удобство в эксплуатации; </a:t>
            </a:r>
          </a:p>
          <a:p>
            <a:pPr marL="609600" indent="-609600" algn="just" eaLnBrk="1" hangingPunct="1">
              <a:lnSpc>
                <a:spcPct val="80000"/>
              </a:lnSpc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ЭОП поколения 3 (у 1ПН93-4); </a:t>
            </a:r>
          </a:p>
          <a:p>
            <a:pPr marL="609600" indent="-609600" algn="just" eaLnBrk="1" hangingPunct="1">
              <a:lnSpc>
                <a:spcPct val="80000"/>
              </a:lnSpc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стандартное крепление на Российское стрелковое оружие; </a:t>
            </a:r>
          </a:p>
          <a:p>
            <a:pPr marL="609600" indent="-609600" algn="just" eaLnBrk="1" hangingPunct="1">
              <a:lnSpc>
                <a:spcPct val="80000"/>
              </a:lnSpc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механизмы выверки с оружием; </a:t>
            </a:r>
          </a:p>
          <a:p>
            <a:pPr marL="609600" indent="-609600" algn="just" eaLnBrk="1" hangingPunct="1">
              <a:lnSpc>
                <a:spcPct val="80000"/>
              </a:lnSpc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регулируемая яркость прицельного знака; </a:t>
            </a:r>
          </a:p>
          <a:p>
            <a:pPr marL="609600" indent="-609600" algn="just" eaLnBrk="1" hangingPunct="1">
              <a:lnSpc>
                <a:spcPct val="80000"/>
              </a:lnSpc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автоматическая защита от засветок; </a:t>
            </a:r>
          </a:p>
          <a:p>
            <a:pPr marL="609600" indent="-609600" algn="just" eaLnBrk="1" hangingPunct="1">
              <a:lnSpc>
                <a:spcPct val="80000"/>
              </a:lnSpc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съемный фильтр для работы в светлое время суток; </a:t>
            </a:r>
          </a:p>
          <a:p>
            <a:pPr marL="609600" indent="-609600" algn="just" eaLnBrk="1" hangingPunct="1">
              <a:lnSpc>
                <a:spcPct val="80000"/>
              </a:lnSpc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комплектование прицела </a:t>
            </a:r>
            <a:r>
              <a:rPr lang="ru-RU" sz="2000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выверочным</a:t>
            </a: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и зарядным устройством, устройством контроля; </a:t>
            </a:r>
          </a:p>
          <a:p>
            <a:pPr marL="609600" indent="-609600" algn="just" eaLnBrk="1" hangingPunct="1">
              <a:lnSpc>
                <a:spcPct val="80000"/>
              </a:lnSpc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обеспечение одиночным, групповым и ремонтным комплектами ЗИП.</a:t>
            </a:r>
            <a:r>
              <a:rPr lang="ru-RU" sz="2000" dirty="0" smtClean="0">
                <a:latin typeface="Times New Roman" pitchFamily="18" charset="0"/>
              </a:rPr>
              <a:t> </a:t>
            </a:r>
          </a:p>
        </p:txBody>
      </p:sp>
      <p:pic>
        <p:nvPicPr>
          <p:cNvPr id="31748" name="Picture 4" descr="Прицел ночной 1ПН93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2438"/>
            <a:ext cx="2857500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 descr="Ночной прицел 1ПН93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465138"/>
            <a:ext cx="28575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 descr="Ночной прицел 1ПН93-3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76250"/>
            <a:ext cx="295275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1" name="Номер слайда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4375289-DD7F-4815-87B9-71A3EC6B7D21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31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Содержимое 3" descr="НСПУ">
            <a:hlinkClick r:id="rId2"/>
          </p:cNvPr>
          <p:cNvPicPr>
            <a:picLocks noGrp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713" y="1052513"/>
            <a:ext cx="5400675" cy="5472112"/>
          </a:xfrm>
        </p:spPr>
      </p:pic>
      <p:sp>
        <p:nvSpPr>
          <p:cNvPr id="32771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72A218D-18AC-4A7B-B8CC-1CCAD94C1F56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32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1" descr="НСПУ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052513"/>
            <a:ext cx="5111750" cy="549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01A9B72-05CF-43E0-B535-8A23B16E099D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33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457200" y="-603250"/>
            <a:ext cx="8229600" cy="2020888"/>
          </a:xfrm>
        </p:spPr>
        <p:txBody>
          <a:bodyPr/>
          <a:lstStyle/>
          <a:p>
            <a:r>
              <a:rPr lang="ru-RU" altLang="ru-RU" sz="2800" b="1" i="1" smtClean="0"/>
              <a:t>Электронно-оптический прибор</a:t>
            </a:r>
            <a:r>
              <a:rPr lang="ru-RU" altLang="ru-RU" sz="4000" smtClean="0"/>
              <a:t> </a:t>
            </a:r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>
          <a:xfrm>
            <a:off x="0" y="1196975"/>
            <a:ext cx="9144000" cy="4929188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i="1" smtClean="0"/>
              <a:t> служит для преобразования невидимого инфракрасного изображения в изображение видимое и увеличенное. </a:t>
            </a:r>
          </a:p>
          <a:p>
            <a:pPr>
              <a:buFontTx/>
              <a:buNone/>
            </a:pPr>
            <a:r>
              <a:rPr lang="ru-RU" altLang="ru-RU" smtClean="0"/>
              <a:t>Он состоит из:</a:t>
            </a:r>
          </a:p>
          <a:p>
            <a:pPr>
              <a:buFontTx/>
              <a:buNone/>
            </a:pPr>
            <a:r>
              <a:rPr lang="ru-RU" altLang="ru-RU" smtClean="0"/>
              <a:t>- объектива;</a:t>
            </a:r>
          </a:p>
          <a:p>
            <a:pPr>
              <a:buFontTx/>
              <a:buNone/>
            </a:pPr>
            <a:r>
              <a:rPr lang="ru-RU" altLang="ru-RU" smtClean="0"/>
              <a:t>- электронно-оптического преобразователя  (ЭОПр);</a:t>
            </a:r>
          </a:p>
          <a:p>
            <a:pPr>
              <a:buFontTx/>
              <a:buNone/>
            </a:pPr>
            <a:r>
              <a:rPr lang="ru-RU" altLang="ru-RU" smtClean="0"/>
              <a:t>- окуляра. </a:t>
            </a:r>
          </a:p>
          <a:p>
            <a:endParaRPr lang="ru-RU" altLang="ru-RU" smtClean="0"/>
          </a:p>
          <a:p>
            <a:endParaRPr lang="ru-RU" alt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9E4FD56-DEDC-492E-8439-20A7719E37B4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34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txBody>
          <a:bodyPr/>
          <a:lstStyle/>
          <a:p>
            <a:r>
              <a:rPr lang="ru-RU" altLang="ru-RU" sz="2800" smtClean="0"/>
              <a:t>Вспомогательные оптические приборы</a:t>
            </a:r>
          </a:p>
        </p:txBody>
      </p:sp>
      <p:sp>
        <p:nvSpPr>
          <p:cNvPr id="35843" name="Содержимое 5"/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4784725"/>
          </a:xfrm>
        </p:spPr>
        <p:txBody>
          <a:bodyPr/>
          <a:lstStyle/>
          <a:p>
            <a:pPr algn="just">
              <a:buFontTx/>
              <a:buNone/>
            </a:pPr>
            <a:r>
              <a:rPr lang="ru-RU" altLang="ru-RU" sz="2400" b="1" smtClean="0"/>
              <a:t>Вспомогательными оптическими приборами</a:t>
            </a:r>
            <a:r>
              <a:rPr lang="ru-RU" altLang="ru-RU" sz="2400" smtClean="0"/>
              <a:t> </a:t>
            </a:r>
            <a:r>
              <a:rPr lang="ru-RU" altLang="ru-RU" sz="2400" b="1" i="1" smtClean="0"/>
              <a:t>называются такие приборы, которые не устанавливаются в машине или на оружии. </a:t>
            </a:r>
          </a:p>
          <a:p>
            <a:pPr algn="just">
              <a:buFontTx/>
              <a:buNone/>
            </a:pPr>
            <a:r>
              <a:rPr lang="ru-RU" altLang="ru-RU" sz="2400" b="1" i="1" smtClean="0"/>
              <a:t>Вспомогательные приборы предназначены: </a:t>
            </a:r>
          </a:p>
          <a:p>
            <a:pPr algn="just">
              <a:buFontTx/>
              <a:buNone/>
            </a:pPr>
            <a:r>
              <a:rPr lang="ru-RU" altLang="ru-RU" sz="2400" b="1" i="1" smtClean="0"/>
              <a:t>    для обеспечения ведения боя, главным образом для разведки целей; для технического обслуживания, в основном для выверки прицелов и приведения стрелкового оружия  к нормальному бою.</a:t>
            </a:r>
            <a:endParaRPr lang="ru-RU" altLang="ru-RU" sz="2400" smtClean="0"/>
          </a:p>
          <a:p>
            <a:pPr algn="just">
              <a:buFontTx/>
              <a:buNone/>
            </a:pPr>
            <a:r>
              <a:rPr lang="ru-RU" altLang="ru-RU" sz="2400" smtClean="0"/>
              <a:t>К первой группе относятся </a:t>
            </a:r>
            <a:r>
              <a:rPr lang="ru-RU" altLang="ru-RU" sz="2400" b="1" smtClean="0"/>
              <a:t>бинокли, буссоли и другие приборы</a:t>
            </a:r>
            <a:r>
              <a:rPr lang="ru-RU" altLang="ru-RU" sz="2400" smtClean="0"/>
              <a:t>, а ко второй — </a:t>
            </a:r>
            <a:r>
              <a:rPr lang="ru-RU" altLang="ru-RU" sz="2400" b="1" smtClean="0"/>
              <a:t>трубки холодной пристрелки, трубки выверки и юстировки</a:t>
            </a:r>
            <a:r>
              <a:rPr lang="ru-RU" altLang="ru-RU" sz="2400" smtClean="0"/>
              <a:t>.</a:t>
            </a:r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0D0A10E-177D-4956-9AC4-F7F7CAC5B6F4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35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457200" y="-603250"/>
            <a:ext cx="8229600" cy="2020888"/>
          </a:xfrm>
        </p:spPr>
        <p:txBody>
          <a:bodyPr/>
          <a:lstStyle/>
          <a:p>
            <a:r>
              <a:rPr lang="ru-RU" altLang="ru-RU" sz="4000" b="1" smtClean="0"/>
              <a:t>Бинокль</a:t>
            </a:r>
            <a:r>
              <a:rPr lang="ru-RU" altLang="ru-RU" sz="4000" smtClean="0"/>
              <a:t>  </a:t>
            </a:r>
            <a:r>
              <a:rPr lang="ru-RU" altLang="ru-RU" sz="2400" smtClean="0"/>
              <a:t>(Б-8;БИ-8; Б-12, Б-18, Б-25)</a:t>
            </a:r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5000625"/>
          </a:xfrm>
        </p:spPr>
        <p:txBody>
          <a:bodyPr/>
          <a:lstStyle/>
          <a:p>
            <a:r>
              <a:rPr lang="ru-RU" altLang="ru-RU" b="1" smtClean="0"/>
              <a:t>Полевой бинокль</a:t>
            </a:r>
            <a:r>
              <a:rPr lang="ru-RU" altLang="ru-RU" smtClean="0"/>
              <a:t> является бинокулярным прибором, состоящим из двух симметричных труб с одинаковым количеством оптических деталей, за исключением того, что правая имеет сетку ценой деления 5 т. д. Окулярные части имеют шкалы диоптрийной установки </a:t>
            </a:r>
            <a:r>
              <a:rPr lang="ru-RU" altLang="ru-RU" i="1" smtClean="0"/>
              <a:t>. </a:t>
            </a:r>
            <a:r>
              <a:rPr lang="ru-RU" altLang="ru-RU" smtClean="0"/>
              <a:t>Шарнир </a:t>
            </a:r>
            <a:r>
              <a:rPr lang="ru-RU" altLang="ru-RU" i="1" smtClean="0"/>
              <a:t> </a:t>
            </a:r>
            <a:r>
              <a:rPr lang="ru-RU" altLang="ru-RU" smtClean="0"/>
              <a:t>со шкалой позволяет поворачивать трубы друг относительно друга для установки окуляров по базе  глаз.</a:t>
            </a:r>
          </a:p>
          <a:p>
            <a:endParaRPr lang="ru-RU" alt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D2D2C00-F23C-470D-A980-354DDD325B90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36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71438" y="785813"/>
            <a:ext cx="4152900" cy="3714750"/>
            <a:chOff x="5613" y="7488"/>
            <a:chExt cx="4553" cy="3970"/>
          </a:xfrm>
        </p:grpSpPr>
        <p:pic>
          <p:nvPicPr>
            <p:cNvPr id="37894" name="Picture 3" descr="Б-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24"/>
            <a:stretch>
              <a:fillRect/>
            </a:stretch>
          </p:blipFill>
          <p:spPr bwMode="auto">
            <a:xfrm>
              <a:off x="6180" y="7488"/>
              <a:ext cx="3986" cy="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895" name="Freeform 4"/>
            <p:cNvSpPr>
              <a:spLocks/>
            </p:cNvSpPr>
            <p:nvPr/>
          </p:nvSpPr>
          <p:spPr bwMode="auto">
            <a:xfrm>
              <a:off x="5880" y="9560"/>
              <a:ext cx="868" cy="424"/>
            </a:xfrm>
            <a:custGeom>
              <a:avLst/>
              <a:gdLst>
                <a:gd name="T0" fmla="*/ 868 w 868"/>
                <a:gd name="T1" fmla="*/ 424 h 424"/>
                <a:gd name="T2" fmla="*/ 0 w 868"/>
                <a:gd name="T3" fmla="*/ 0 h 424"/>
                <a:gd name="T4" fmla="*/ 0 60000 65536"/>
                <a:gd name="T5" fmla="*/ 0 60000 65536"/>
                <a:gd name="T6" fmla="*/ 0 w 868"/>
                <a:gd name="T7" fmla="*/ 0 h 424"/>
                <a:gd name="T8" fmla="*/ 868 w 868"/>
                <a:gd name="T9" fmla="*/ 424 h 42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868" h="424">
                  <a:moveTo>
                    <a:pt x="868" y="424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896" name="Text Box 5"/>
            <p:cNvSpPr txBox="1">
              <a:spLocks noChangeAspect="1" noChangeArrowheads="1"/>
            </p:cNvSpPr>
            <p:nvPr/>
          </p:nvSpPr>
          <p:spPr bwMode="auto">
            <a:xfrm>
              <a:off x="5613" y="9374"/>
              <a:ext cx="480" cy="4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7</a:t>
              </a:r>
            </a:p>
          </p:txBody>
        </p:sp>
      </p:grpSp>
      <p:sp>
        <p:nvSpPr>
          <p:cNvPr id="18" name="Содержимое 17"/>
          <p:cNvSpPr>
            <a:spLocks noGrp="1"/>
          </p:cNvSpPr>
          <p:nvPr>
            <p:ph idx="1"/>
          </p:nvPr>
        </p:nvSpPr>
        <p:spPr>
          <a:xfrm>
            <a:off x="1000125" y="71438"/>
            <a:ext cx="7467600" cy="836612"/>
          </a:xfrm>
        </p:spPr>
        <p:txBody>
          <a:bodyPr>
            <a:normAutofit/>
          </a:bodyPr>
          <a:lstStyle/>
          <a:p>
            <a:pPr marL="420624" indent="-384048" algn="ctr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БИНОКЛИ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892" name="Содержимое 17"/>
          <p:cNvSpPr txBox="1">
            <a:spLocks/>
          </p:cNvSpPr>
          <p:nvPr/>
        </p:nvSpPr>
        <p:spPr bwMode="auto">
          <a:xfrm>
            <a:off x="4286250" y="908050"/>
            <a:ext cx="485775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3000" b="1" u="sng">
                <a:latin typeface="Times New Roman" pitchFamily="18" charset="0"/>
                <a:cs typeface="Times New Roman" pitchFamily="18" charset="0"/>
              </a:rPr>
              <a:t>Устройство:</a:t>
            </a:r>
            <a:endParaRPr lang="ru-RU" altLang="ru-RU" sz="3000" b="1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3000" b="1">
                <a:latin typeface="Times New Roman" pitchFamily="18" charset="0"/>
                <a:cs typeface="Times New Roman" pitchFamily="18" charset="0"/>
              </a:rPr>
              <a:t> - две зрительные трубы (монокуляры);</a:t>
            </a:r>
          </a:p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3000" b="1">
                <a:latin typeface="Times New Roman" pitchFamily="18" charset="0"/>
                <a:cs typeface="Times New Roman" pitchFamily="18" charset="0"/>
              </a:rPr>
              <a:t> - шарнирная ось (6).</a:t>
            </a:r>
          </a:p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3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000" b="1" u="sng">
                <a:latin typeface="Times New Roman" pitchFamily="18" charset="0"/>
                <a:cs typeface="Times New Roman" pitchFamily="18" charset="0"/>
              </a:rPr>
              <a:t>Монокуляр состоит:</a:t>
            </a:r>
            <a:endParaRPr lang="ru-RU" altLang="ru-RU" sz="3000" b="1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3000" b="1">
                <a:latin typeface="Times New Roman" pitchFamily="18" charset="0"/>
                <a:cs typeface="Times New Roman" pitchFamily="18" charset="0"/>
              </a:rPr>
              <a:t> - окулярная часть (2);</a:t>
            </a:r>
          </a:p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3000" b="1">
                <a:latin typeface="Times New Roman" pitchFamily="18" charset="0"/>
                <a:cs typeface="Times New Roman" pitchFamily="18" charset="0"/>
              </a:rPr>
              <a:t> - корпус с крышками;</a:t>
            </a:r>
          </a:p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3000" b="1">
                <a:latin typeface="Times New Roman" pitchFamily="18" charset="0"/>
                <a:cs typeface="Times New Roman" pitchFamily="18" charset="0"/>
              </a:rPr>
              <a:t> - объективная часть (1);</a:t>
            </a:r>
          </a:p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3000" b="1">
                <a:latin typeface="Times New Roman" pitchFamily="18" charset="0"/>
                <a:cs typeface="Times New Roman" pitchFamily="18" charset="0"/>
              </a:rPr>
              <a:t> - призмы (3,4);</a:t>
            </a:r>
          </a:p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3000" b="1">
                <a:latin typeface="Times New Roman" pitchFamily="18" charset="0"/>
                <a:cs typeface="Times New Roman" pitchFamily="18" charset="0"/>
              </a:rPr>
              <a:t> - диоптрийная шкала (5).</a:t>
            </a:r>
          </a:p>
        </p:txBody>
      </p:sp>
      <p:pic>
        <p:nvPicPr>
          <p:cNvPr id="37893" name="Picture 7" descr="Сетка бинок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01" r="15753" b="26535"/>
          <a:stretch>
            <a:fillRect/>
          </a:stretch>
        </p:blipFill>
        <p:spPr bwMode="auto">
          <a:xfrm>
            <a:off x="57150" y="4643438"/>
            <a:ext cx="4597400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8A511E1-6E6F-4860-834F-5A829D23CB25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38</a:t>
            </a:fld>
            <a:endParaRPr lang="ru-RU" altLang="ru-RU" sz="1400" smtClean="0"/>
          </a:p>
        </p:txBody>
      </p:sp>
      <p:sp>
        <p:nvSpPr>
          <p:cNvPr id="38915" name="Прямоугольник 4"/>
          <p:cNvSpPr>
            <a:spLocks noChangeArrowheads="1"/>
          </p:cNvSpPr>
          <p:nvPr/>
        </p:nvSpPr>
        <p:spPr bwMode="auto">
          <a:xfrm>
            <a:off x="107950" y="1196975"/>
            <a:ext cx="8712200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/>
              <a:t>Бинокль Б8х30</a:t>
            </a:r>
            <a:r>
              <a:rPr lang="ru-RU" altLang="ru-RU" sz="2400"/>
              <a:t> предназначен для наблюдения за полем боя, изучением местности и цели, для измерения вертикальных и горизонтальных углов, а так же для наблюдения за разрывами снарядов и корректировки стрельбы.</a:t>
            </a:r>
            <a:br>
              <a:rPr lang="ru-RU" altLang="ru-RU" sz="2400"/>
            </a:br>
            <a:r>
              <a:rPr lang="ru-RU" altLang="ru-RU" sz="2400"/>
              <a:t>Оптические </a:t>
            </a:r>
            <a:r>
              <a:rPr lang="ru-RU" altLang="ru-RU" sz="2400" b="1"/>
              <a:t>технические характеристики бинокля</a:t>
            </a:r>
            <a:r>
              <a:rPr lang="ru-RU" altLang="ru-RU" sz="2400"/>
              <a:t>:</a:t>
            </a:r>
            <a:br>
              <a:rPr lang="ru-RU" altLang="ru-RU" sz="2400"/>
            </a:br>
            <a:r>
              <a:rPr lang="ru-RU" altLang="ru-RU" sz="2400"/>
              <a:t>Увеличение - 8 крат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Поле зрения - 1-42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Разрешающая способность - 5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Светосила - 14.4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Диаметр входного зрачка - 30 мм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Диаметр выходного зрачка - 3.8 мм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Удаление выходного зрачка - 10.8 мм</a:t>
            </a:r>
          </a:p>
        </p:txBody>
      </p:sp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1403350" y="260350"/>
            <a:ext cx="59055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chemeClr val="tx2"/>
                </a:solidFill>
                <a:hlinkClick r:id="rId2"/>
              </a:rPr>
              <a:t>Назначение, ТТХ бинокля Б8х30</a:t>
            </a:r>
            <a:endParaRPr lang="ru-RU" altLang="ru-RU" sz="2800" b="1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r>
              <a:rPr lang="ru-RU" altLang="ru-RU" smtClean="0"/>
              <a:t>Б-12</a:t>
            </a:r>
          </a:p>
        </p:txBody>
      </p:sp>
      <p:sp>
        <p:nvSpPr>
          <p:cNvPr id="39939" name="Объект 3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6021387"/>
          </a:xfrm>
        </p:spPr>
        <p:txBody>
          <a:bodyPr/>
          <a:lstStyle/>
          <a:p>
            <a:r>
              <a:rPr lang="ru-RU" altLang="ru-RU" sz="2000" smtClean="0"/>
              <a:t>предназначен для поиска и наблюдения объектов, измерения горизонтальных и вертикальных углов. </a:t>
            </a:r>
          </a:p>
          <a:p>
            <a:r>
              <a:rPr lang="ru-RU" altLang="ru-RU" sz="2000" smtClean="0"/>
              <a:t>Основные технические характеристики </a:t>
            </a:r>
          </a:p>
          <a:p>
            <a:r>
              <a:rPr lang="ru-RU" altLang="ru-RU" sz="2000" smtClean="0"/>
              <a:t>Увеличение - 12х </a:t>
            </a:r>
          </a:p>
          <a:p>
            <a:r>
              <a:rPr lang="ru-RU" altLang="ru-RU" sz="2000" smtClean="0"/>
              <a:t>Угол поля знерия - 6 град. </a:t>
            </a:r>
          </a:p>
          <a:p>
            <a:r>
              <a:rPr lang="ru-RU" altLang="ru-RU" sz="2000" smtClean="0"/>
              <a:t>Линейное поле зрения на удалении 1000 м, м - 105 </a:t>
            </a:r>
          </a:p>
          <a:p>
            <a:r>
              <a:rPr lang="ru-RU" altLang="ru-RU" sz="2000" smtClean="0"/>
              <a:t>Диаметр выходного зрачка, мм - 3,3 </a:t>
            </a:r>
          </a:p>
          <a:p>
            <a:r>
              <a:rPr lang="ru-RU" altLang="ru-RU" sz="2000" smtClean="0"/>
              <a:t>Удаление выходного зрачка, мм - 12 </a:t>
            </a:r>
          </a:p>
          <a:p>
            <a:r>
              <a:rPr lang="ru-RU" altLang="ru-RU" sz="2000" smtClean="0"/>
              <a:t>Предел разрешения центральной частью поля каждой трубки, не более - 5" </a:t>
            </a:r>
          </a:p>
          <a:p>
            <a:r>
              <a:rPr lang="ru-RU" altLang="ru-RU" sz="2000" smtClean="0"/>
              <a:t>Цена малого деления сетки (0-05 делений угломера) - 0-05 делений угломера (18') </a:t>
            </a:r>
          </a:p>
          <a:p>
            <a:r>
              <a:rPr lang="ru-RU" altLang="ru-RU" sz="2000" smtClean="0"/>
              <a:t>Цена большого деления сетки - (0-10 делений угломера) (36') </a:t>
            </a:r>
          </a:p>
          <a:p>
            <a:r>
              <a:rPr lang="ru-RU" altLang="ru-RU" sz="2000" smtClean="0"/>
              <a:t>Диапазон рабочих температур, град.С - -50...+50 </a:t>
            </a:r>
          </a:p>
          <a:p>
            <a:r>
              <a:rPr lang="ru-RU" altLang="ru-RU" sz="2000" smtClean="0"/>
              <a:t>Диапазон диоптрийной регулировка, дптр - +/-5 </a:t>
            </a:r>
          </a:p>
          <a:p>
            <a:r>
              <a:rPr lang="ru-RU" altLang="ru-RU" sz="2000" smtClean="0"/>
              <a:t>Габариты бинокля при базе, не более - 194х65х142 </a:t>
            </a:r>
          </a:p>
          <a:p>
            <a:r>
              <a:rPr lang="ru-RU" altLang="ru-RU" sz="2000" smtClean="0"/>
              <a:t>Масса бинокля, кг - 0,840</a:t>
            </a:r>
          </a:p>
          <a:p>
            <a:endParaRPr lang="ru-RU" altLang="ru-RU" smtClean="0"/>
          </a:p>
        </p:txBody>
      </p:sp>
      <p:sp>
        <p:nvSpPr>
          <p:cNvPr id="39940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A8DBCE62-EA46-41AD-A625-BE6CC514E324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39</a:t>
            </a:fld>
            <a:endParaRPr lang="ru-RU" altLang="ru-RU" sz="1400" smtClean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04900" y="0"/>
            <a:ext cx="7467600" cy="765175"/>
          </a:xfrm>
        </p:spPr>
        <p:txBody>
          <a:bodyPr lIns="45720" rIns="45720"/>
          <a:lstStyle/>
          <a:p>
            <a:r>
              <a:rPr lang="ru-RU" altLang="ru-RU" sz="2800" b="1" smtClean="0">
                <a:latin typeface="Times New Roman" pitchFamily="18" charset="0"/>
              </a:rPr>
              <a:t>ПРИМЕНЕНИЕ БИНОКЛЯ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50825" y="908050"/>
            <a:ext cx="8497888" cy="5949950"/>
          </a:xfrm>
        </p:spPr>
        <p:txBody>
          <a:bodyPr/>
          <a:lstStyle/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 Подготовка бинокля к работе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Вынуть бинокль из футляра.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Осмотреть оптику и корпус.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Вращая окуляры (2), установить необходимое значение диоптрий по диоптрийной шкале (5).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Установить монокуляры по базе глаз таким образом, чтобы было одно поле зрения.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Измерение дальности до целей с помощью сетки бинокля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Навести сетку бинокля на цель и определить ее угловую величину.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Зная высоту или ширину цели, определить дальность до цели по формуле тысячной: 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Д= </a:t>
            </a:r>
            <a:r>
              <a:rPr lang="ru-RU" altLang="ru-RU" sz="2000" b="1" u="sng" smtClean="0">
                <a:latin typeface="Times New Roman" pitchFamily="18" charset="0"/>
              </a:rPr>
              <a:t>В х 1000</a:t>
            </a:r>
            <a:r>
              <a:rPr lang="ru-RU" altLang="ru-RU" sz="2000" b="1" smtClean="0">
                <a:latin typeface="Times New Roman" pitchFamily="18" charset="0"/>
              </a:rPr>
              <a:t>           (6),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              У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 где, Д – дальность до цели,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             В – высота или ширина цели,</a:t>
            </a:r>
          </a:p>
          <a:p>
            <a:pPr marL="646113" indent="-609600"/>
            <a:r>
              <a:rPr lang="ru-RU" altLang="ru-RU" sz="2000" b="1" smtClean="0">
                <a:latin typeface="Times New Roman" pitchFamily="18" charset="0"/>
              </a:rPr>
              <a:t>             У – угловая величина цели в тысячных.</a:t>
            </a:r>
          </a:p>
        </p:txBody>
      </p:sp>
      <p:sp>
        <p:nvSpPr>
          <p:cNvPr id="40964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0965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title"/>
          </p:nvPr>
        </p:nvSpPr>
        <p:spPr>
          <a:xfrm>
            <a:off x="0" y="836613"/>
            <a:ext cx="9144000" cy="1844675"/>
          </a:xfrm>
        </p:spPr>
        <p:txBody>
          <a:bodyPr/>
          <a:lstStyle/>
          <a:p>
            <a:r>
              <a:rPr lang="ru-RU" altLang="ru-RU" sz="2800" b="1" i="1" smtClean="0">
                <a:solidFill>
                  <a:schemeClr val="tx1"/>
                </a:solidFill>
              </a:rPr>
              <a:t>являются оптическими приборами и предназначаются для наблюдения и разведки поля боя из-за укрытия.</a:t>
            </a:r>
            <a:r>
              <a:rPr lang="ru-RU" altLang="ru-RU" sz="2800" smtClean="0">
                <a:solidFill>
                  <a:schemeClr val="tx1"/>
                </a:solidFill>
              </a:rPr>
              <a:t/>
            </a:r>
            <a:br>
              <a:rPr lang="ru-RU" altLang="ru-RU" sz="2800" smtClean="0">
                <a:solidFill>
                  <a:schemeClr val="tx1"/>
                </a:solidFill>
              </a:rPr>
            </a:br>
            <a:endParaRPr lang="ru-RU" altLang="ru-RU" sz="2800" smtClean="0"/>
          </a:p>
        </p:txBody>
      </p:sp>
      <p:sp>
        <p:nvSpPr>
          <p:cNvPr id="41987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65650"/>
          </a:xfrm>
        </p:spPr>
        <p:txBody>
          <a:bodyPr/>
          <a:lstStyle/>
          <a:p>
            <a:r>
              <a:rPr lang="ru-RU" altLang="ru-RU" b="1" smtClean="0"/>
              <a:t> </a:t>
            </a:r>
          </a:p>
          <a:p>
            <a:r>
              <a:rPr lang="ru-RU" altLang="ru-RU" sz="2000" b="1" smtClean="0"/>
              <a:t> </a:t>
            </a:r>
          </a:p>
          <a:p>
            <a:r>
              <a:rPr lang="ru-RU" altLang="ru-RU" sz="2000" b="1" u="sng" smtClean="0"/>
              <a:t>ТТХ </a:t>
            </a:r>
            <a:r>
              <a:rPr lang="ru-RU" altLang="ru-RU" sz="2000" b="1" smtClean="0"/>
              <a:t>                                                             ТР                              ТР-8</a:t>
            </a:r>
          </a:p>
          <a:p>
            <a:r>
              <a:rPr lang="ru-RU" altLang="ru-RU" sz="2000" smtClean="0"/>
              <a:t>Увеличение                                                  4-х                                 8-х</a:t>
            </a:r>
          </a:p>
          <a:p>
            <a:r>
              <a:rPr lang="ru-RU" altLang="ru-RU" sz="2000" smtClean="0"/>
              <a:t>Поле зрения                                           8град.(1-33)                 8град.(1-33) </a:t>
            </a:r>
          </a:p>
          <a:p>
            <a:r>
              <a:rPr lang="ru-RU" altLang="ru-RU" sz="2000" smtClean="0"/>
              <a:t>Диаметр выходного зрачка                         4мм                             3,6мм</a:t>
            </a:r>
          </a:p>
          <a:p>
            <a:r>
              <a:rPr lang="ru-RU" altLang="ru-RU" sz="2000" smtClean="0"/>
              <a:t>Удаление выходного зрачка                      21,5 мм                       13мм</a:t>
            </a:r>
          </a:p>
          <a:p>
            <a:r>
              <a:rPr lang="ru-RU" altLang="ru-RU" sz="2000" smtClean="0"/>
              <a:t>Перископичность                                        403мм                         405мм</a:t>
            </a:r>
          </a:p>
          <a:p>
            <a:r>
              <a:rPr lang="ru-RU" altLang="ru-RU" sz="2000" smtClean="0"/>
              <a:t>Вес перископа                                              1,055 кг.                     0,780 кг.</a:t>
            </a:r>
          </a:p>
          <a:p>
            <a:r>
              <a:rPr lang="ru-RU" altLang="ru-RU" sz="2000" smtClean="0"/>
              <a:t>Вес в укладке                                               1,315 кг.                    1,190 кг.        </a:t>
            </a:r>
          </a:p>
          <a:p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99E9F81-17A8-4062-BABC-78555482FC94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41</a:t>
            </a:fld>
            <a:endParaRPr lang="ru-RU" altLang="ru-RU" sz="1400" smtClean="0"/>
          </a:p>
        </p:txBody>
      </p:sp>
      <p:sp>
        <p:nvSpPr>
          <p:cNvPr id="41989" name="Rectangle 6"/>
          <p:cNvSpPr>
            <a:spLocks noChangeArrowheads="1"/>
          </p:cNvSpPr>
          <p:nvPr/>
        </p:nvSpPr>
        <p:spPr bwMode="auto">
          <a:xfrm>
            <a:off x="3041650" y="0"/>
            <a:ext cx="277495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sz="3600" b="1" u="sng">
                <a:solidFill>
                  <a:schemeClr val="tx2"/>
                </a:solidFill>
              </a:rPr>
              <a:t>Перископы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04900" y="0"/>
            <a:ext cx="7467600" cy="6540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altLang="ru-RU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Перископы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2195513" y="1125538"/>
            <a:ext cx="4357687" cy="2786062"/>
          </a:xfrm>
        </p:spPr>
        <p:txBody>
          <a:bodyPr>
            <a:noAutofit/>
          </a:bodyPr>
          <a:lstStyle/>
          <a:p>
            <a:pPr marL="608013" indent="-571500" algn="just">
              <a:buFont typeface="Wingdings 2" pitchFamily="18" charset="2"/>
              <a:buNone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Устройство ТР-4:</a:t>
            </a:r>
          </a:p>
          <a:p>
            <a:pPr marL="608013" indent="-571500" algn="just">
              <a:buFont typeface="Franklin Gothic Book" pitchFamily="34" charset="0"/>
              <a:buAutoNum type="arabicPeriod"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Наконечник.</a:t>
            </a:r>
          </a:p>
          <a:p>
            <a:pPr marL="608013" indent="-571500" algn="just">
              <a:buFont typeface="Franklin Gothic Book" pitchFamily="34" charset="0"/>
              <a:buAutoNum type="arabicPeriod"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Труба. </a:t>
            </a:r>
          </a:p>
          <a:p>
            <a:pPr marL="608013" indent="-571500" algn="just">
              <a:buFont typeface="Franklin Gothic Book" pitchFamily="34" charset="0"/>
              <a:buAutoNum type="arabicPeriod"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Корпус нижней призмы.</a:t>
            </a:r>
          </a:p>
          <a:p>
            <a:pPr marL="608013" indent="-571500" algn="just">
              <a:buFont typeface="Franklin Gothic Book" pitchFamily="34" charset="0"/>
              <a:buAutoNum type="arabicPeriod"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Концевой стакан.</a:t>
            </a:r>
          </a:p>
          <a:p>
            <a:pPr marL="608013" indent="-571500" algn="just">
              <a:buFont typeface="Franklin Gothic Book" pitchFamily="34" charset="0"/>
              <a:buAutoNum type="arabicPeriod"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Окулярная часть. </a:t>
            </a:r>
          </a:p>
        </p:txBody>
      </p:sp>
      <p:grpSp>
        <p:nvGrpSpPr>
          <p:cNvPr id="43012" name="Group 1"/>
          <p:cNvGrpSpPr>
            <a:grpSpLocks/>
          </p:cNvGrpSpPr>
          <p:nvPr/>
        </p:nvGrpSpPr>
        <p:grpSpPr bwMode="auto">
          <a:xfrm>
            <a:off x="71438" y="714375"/>
            <a:ext cx="1933575" cy="2928938"/>
            <a:chOff x="7881" y="13208"/>
            <a:chExt cx="949" cy="3021"/>
          </a:xfrm>
        </p:grpSpPr>
        <p:pic>
          <p:nvPicPr>
            <p:cNvPr id="43025" name="Picture 2" descr="тр-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75" t="2780" r="77554" b="48584"/>
            <a:stretch>
              <a:fillRect/>
            </a:stretch>
          </p:blipFill>
          <p:spPr bwMode="auto">
            <a:xfrm>
              <a:off x="7881" y="13208"/>
              <a:ext cx="786" cy="3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26" name="Freeform 3"/>
            <p:cNvSpPr>
              <a:spLocks/>
            </p:cNvSpPr>
            <p:nvPr/>
          </p:nvSpPr>
          <p:spPr bwMode="auto">
            <a:xfrm>
              <a:off x="8250" y="13380"/>
              <a:ext cx="315" cy="1"/>
            </a:xfrm>
            <a:custGeom>
              <a:avLst/>
              <a:gdLst>
                <a:gd name="T0" fmla="*/ 0 w 315"/>
                <a:gd name="T1" fmla="*/ 0 h 1"/>
                <a:gd name="T2" fmla="*/ 315 w 315"/>
                <a:gd name="T3" fmla="*/ 0 h 1"/>
                <a:gd name="T4" fmla="*/ 0 60000 65536"/>
                <a:gd name="T5" fmla="*/ 0 60000 65536"/>
                <a:gd name="T6" fmla="*/ 0 w 315"/>
                <a:gd name="T7" fmla="*/ 0 h 1"/>
                <a:gd name="T8" fmla="*/ 315 w 315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15" h="1">
                  <a:moveTo>
                    <a:pt x="0" y="0"/>
                  </a:moveTo>
                  <a:lnTo>
                    <a:pt x="315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27" name="Freeform 4"/>
            <p:cNvSpPr>
              <a:spLocks/>
            </p:cNvSpPr>
            <p:nvPr/>
          </p:nvSpPr>
          <p:spPr bwMode="auto">
            <a:xfrm>
              <a:off x="8205" y="14070"/>
              <a:ext cx="420" cy="1"/>
            </a:xfrm>
            <a:custGeom>
              <a:avLst/>
              <a:gdLst>
                <a:gd name="T0" fmla="*/ 0 w 420"/>
                <a:gd name="T1" fmla="*/ 0 h 1"/>
                <a:gd name="T2" fmla="*/ 420 w 420"/>
                <a:gd name="T3" fmla="*/ 0 h 1"/>
                <a:gd name="T4" fmla="*/ 0 60000 65536"/>
                <a:gd name="T5" fmla="*/ 0 60000 65536"/>
                <a:gd name="T6" fmla="*/ 0 w 420"/>
                <a:gd name="T7" fmla="*/ 0 h 1"/>
                <a:gd name="T8" fmla="*/ 420 w 42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20" h="1">
                  <a:moveTo>
                    <a:pt x="0" y="0"/>
                  </a:moveTo>
                  <a:lnTo>
                    <a:pt x="42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28" name="Freeform 5"/>
            <p:cNvSpPr>
              <a:spLocks/>
            </p:cNvSpPr>
            <p:nvPr/>
          </p:nvSpPr>
          <p:spPr bwMode="auto">
            <a:xfrm>
              <a:off x="8235" y="14685"/>
              <a:ext cx="465" cy="690"/>
            </a:xfrm>
            <a:custGeom>
              <a:avLst/>
              <a:gdLst>
                <a:gd name="T0" fmla="*/ 0 w 465"/>
                <a:gd name="T1" fmla="*/ 690 h 690"/>
                <a:gd name="T2" fmla="*/ 465 w 465"/>
                <a:gd name="T3" fmla="*/ 0 h 690"/>
                <a:gd name="T4" fmla="*/ 0 60000 65536"/>
                <a:gd name="T5" fmla="*/ 0 60000 65536"/>
                <a:gd name="T6" fmla="*/ 0 w 465"/>
                <a:gd name="T7" fmla="*/ 0 h 690"/>
                <a:gd name="T8" fmla="*/ 465 w 465"/>
                <a:gd name="T9" fmla="*/ 690 h 69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65" h="690">
                  <a:moveTo>
                    <a:pt x="0" y="690"/>
                  </a:moveTo>
                  <a:lnTo>
                    <a:pt x="465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29" name="Freeform 6"/>
            <p:cNvSpPr>
              <a:spLocks/>
            </p:cNvSpPr>
            <p:nvPr/>
          </p:nvSpPr>
          <p:spPr bwMode="auto">
            <a:xfrm>
              <a:off x="8460" y="15105"/>
              <a:ext cx="270" cy="270"/>
            </a:xfrm>
            <a:custGeom>
              <a:avLst/>
              <a:gdLst>
                <a:gd name="T0" fmla="*/ 0 w 270"/>
                <a:gd name="T1" fmla="*/ 270 h 270"/>
                <a:gd name="T2" fmla="*/ 270 w 270"/>
                <a:gd name="T3" fmla="*/ 0 h 270"/>
                <a:gd name="T4" fmla="*/ 0 60000 65536"/>
                <a:gd name="T5" fmla="*/ 0 60000 65536"/>
                <a:gd name="T6" fmla="*/ 0 w 270"/>
                <a:gd name="T7" fmla="*/ 0 h 270"/>
                <a:gd name="T8" fmla="*/ 270 w 270"/>
                <a:gd name="T9" fmla="*/ 270 h 27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70" h="270">
                  <a:moveTo>
                    <a:pt x="0" y="270"/>
                  </a:moveTo>
                  <a:lnTo>
                    <a:pt x="27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30" name="Freeform 7"/>
            <p:cNvSpPr>
              <a:spLocks/>
            </p:cNvSpPr>
            <p:nvPr/>
          </p:nvSpPr>
          <p:spPr bwMode="auto">
            <a:xfrm>
              <a:off x="8280" y="15945"/>
              <a:ext cx="510" cy="1"/>
            </a:xfrm>
            <a:custGeom>
              <a:avLst/>
              <a:gdLst>
                <a:gd name="T0" fmla="*/ 0 w 510"/>
                <a:gd name="T1" fmla="*/ 0 h 1"/>
                <a:gd name="T2" fmla="*/ 510 w 510"/>
                <a:gd name="T3" fmla="*/ 0 h 1"/>
                <a:gd name="T4" fmla="*/ 0 60000 65536"/>
                <a:gd name="T5" fmla="*/ 0 60000 65536"/>
                <a:gd name="T6" fmla="*/ 0 w 510"/>
                <a:gd name="T7" fmla="*/ 0 h 1"/>
                <a:gd name="T8" fmla="*/ 510 w 51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10" h="1">
                  <a:moveTo>
                    <a:pt x="0" y="0"/>
                  </a:moveTo>
                  <a:lnTo>
                    <a:pt x="51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31" name="Text Box 8"/>
            <p:cNvSpPr txBox="1">
              <a:spLocks noChangeArrowheads="1"/>
            </p:cNvSpPr>
            <p:nvPr/>
          </p:nvSpPr>
          <p:spPr bwMode="auto">
            <a:xfrm>
              <a:off x="8372" y="13250"/>
              <a:ext cx="283" cy="2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18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  <p:sp>
          <p:nvSpPr>
            <p:cNvPr id="43032" name="Text Box 9"/>
            <p:cNvSpPr txBox="1">
              <a:spLocks noChangeArrowheads="1"/>
            </p:cNvSpPr>
            <p:nvPr/>
          </p:nvSpPr>
          <p:spPr bwMode="auto">
            <a:xfrm>
              <a:off x="8372" y="13930"/>
              <a:ext cx="283" cy="2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28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</a:p>
          </p:txBody>
        </p:sp>
        <p:sp>
          <p:nvSpPr>
            <p:cNvPr id="43033" name="Text Box 10"/>
            <p:cNvSpPr txBox="1">
              <a:spLocks noChangeArrowheads="1"/>
            </p:cNvSpPr>
            <p:nvPr/>
          </p:nvSpPr>
          <p:spPr bwMode="auto">
            <a:xfrm>
              <a:off x="8407" y="14676"/>
              <a:ext cx="283" cy="2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2800">
                  <a:solidFill>
                    <a:schemeClr val="bg1"/>
                  </a:solidFill>
                  <a:latin typeface="Calibri" pitchFamily="34" charset="0"/>
                </a:rPr>
                <a:t>3</a:t>
              </a:r>
              <a:endParaRPr lang="ru-RU" altLang="ru-RU" sz="2800">
                <a:solidFill>
                  <a:schemeClr val="bg1"/>
                </a:solidFill>
              </a:endParaRPr>
            </a:p>
          </p:txBody>
        </p:sp>
        <p:sp>
          <p:nvSpPr>
            <p:cNvPr id="43034" name="Text Box 11"/>
            <p:cNvSpPr txBox="1">
              <a:spLocks noChangeArrowheads="1"/>
            </p:cNvSpPr>
            <p:nvPr/>
          </p:nvSpPr>
          <p:spPr bwMode="auto">
            <a:xfrm>
              <a:off x="8510" y="15801"/>
              <a:ext cx="283" cy="2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2400">
                  <a:solidFill>
                    <a:schemeClr val="bg1"/>
                  </a:solidFill>
                  <a:latin typeface="Calibri" pitchFamily="34" charset="0"/>
                </a:rPr>
                <a:t>4</a:t>
              </a:r>
              <a:endParaRPr lang="ru-RU" altLang="ru-RU" sz="2400">
                <a:solidFill>
                  <a:schemeClr val="bg1"/>
                </a:solidFill>
              </a:endParaRPr>
            </a:p>
          </p:txBody>
        </p:sp>
        <p:sp>
          <p:nvSpPr>
            <p:cNvPr id="43035" name="Text Box 12"/>
            <p:cNvSpPr txBox="1">
              <a:spLocks noChangeArrowheads="1"/>
            </p:cNvSpPr>
            <p:nvPr/>
          </p:nvSpPr>
          <p:spPr bwMode="auto">
            <a:xfrm>
              <a:off x="8547" y="15044"/>
              <a:ext cx="283" cy="2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2400">
                  <a:solidFill>
                    <a:schemeClr val="bg1"/>
                  </a:solidFill>
                  <a:latin typeface="Calibri" pitchFamily="34" charset="0"/>
                </a:rPr>
                <a:t>5</a:t>
              </a:r>
              <a:endParaRPr lang="ru-RU" altLang="ru-RU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43013" name="Group 13"/>
          <p:cNvGrpSpPr>
            <a:grpSpLocks/>
          </p:cNvGrpSpPr>
          <p:nvPr/>
        </p:nvGrpSpPr>
        <p:grpSpPr bwMode="auto">
          <a:xfrm>
            <a:off x="0" y="3714750"/>
            <a:ext cx="2160588" cy="3143250"/>
            <a:chOff x="7620" y="1747"/>
            <a:chExt cx="1538" cy="2745"/>
          </a:xfrm>
        </p:grpSpPr>
        <p:pic>
          <p:nvPicPr>
            <p:cNvPr id="43015" name="Picture 14" descr="тр-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75" t="1668" r="73396" b="49751"/>
            <a:stretch>
              <a:fillRect/>
            </a:stretch>
          </p:blipFill>
          <p:spPr bwMode="auto">
            <a:xfrm>
              <a:off x="7882" y="1803"/>
              <a:ext cx="1009" cy="2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16" name="Freeform 15"/>
            <p:cNvSpPr>
              <a:spLocks/>
            </p:cNvSpPr>
            <p:nvPr/>
          </p:nvSpPr>
          <p:spPr bwMode="auto">
            <a:xfrm>
              <a:off x="8145" y="1905"/>
              <a:ext cx="435" cy="90"/>
            </a:xfrm>
            <a:custGeom>
              <a:avLst/>
              <a:gdLst>
                <a:gd name="T0" fmla="*/ 0 w 435"/>
                <a:gd name="T1" fmla="*/ 90 h 90"/>
                <a:gd name="T2" fmla="*/ 435 w 435"/>
                <a:gd name="T3" fmla="*/ 0 h 90"/>
                <a:gd name="T4" fmla="*/ 0 60000 65536"/>
                <a:gd name="T5" fmla="*/ 0 60000 65536"/>
                <a:gd name="T6" fmla="*/ 0 w 435"/>
                <a:gd name="T7" fmla="*/ 0 h 90"/>
                <a:gd name="T8" fmla="*/ 435 w 435"/>
                <a:gd name="T9" fmla="*/ 90 h 9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35" h="90">
                  <a:moveTo>
                    <a:pt x="0" y="90"/>
                  </a:moveTo>
                  <a:lnTo>
                    <a:pt x="435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17" name="Freeform 16"/>
            <p:cNvSpPr>
              <a:spLocks/>
            </p:cNvSpPr>
            <p:nvPr/>
          </p:nvSpPr>
          <p:spPr bwMode="auto">
            <a:xfrm>
              <a:off x="8205" y="2460"/>
              <a:ext cx="285" cy="105"/>
            </a:xfrm>
            <a:custGeom>
              <a:avLst/>
              <a:gdLst>
                <a:gd name="T0" fmla="*/ 0 w 285"/>
                <a:gd name="T1" fmla="*/ 105 h 105"/>
                <a:gd name="T2" fmla="*/ 285 w 285"/>
                <a:gd name="T3" fmla="*/ 0 h 105"/>
                <a:gd name="T4" fmla="*/ 0 60000 65536"/>
                <a:gd name="T5" fmla="*/ 0 60000 65536"/>
                <a:gd name="T6" fmla="*/ 0 w 285"/>
                <a:gd name="T7" fmla="*/ 0 h 105"/>
                <a:gd name="T8" fmla="*/ 285 w 285"/>
                <a:gd name="T9" fmla="*/ 105 h 10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85" h="105">
                  <a:moveTo>
                    <a:pt x="0" y="105"/>
                  </a:moveTo>
                  <a:lnTo>
                    <a:pt x="285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18" name="Freeform 17"/>
            <p:cNvSpPr>
              <a:spLocks/>
            </p:cNvSpPr>
            <p:nvPr/>
          </p:nvSpPr>
          <p:spPr bwMode="auto">
            <a:xfrm>
              <a:off x="7635" y="3795"/>
              <a:ext cx="540" cy="30"/>
            </a:xfrm>
            <a:custGeom>
              <a:avLst/>
              <a:gdLst>
                <a:gd name="T0" fmla="*/ 0 w 540"/>
                <a:gd name="T1" fmla="*/ 0 h 30"/>
                <a:gd name="T2" fmla="*/ 540 w 540"/>
                <a:gd name="T3" fmla="*/ 30 h 30"/>
                <a:gd name="T4" fmla="*/ 0 60000 65536"/>
                <a:gd name="T5" fmla="*/ 0 60000 65536"/>
                <a:gd name="T6" fmla="*/ 0 w 540"/>
                <a:gd name="T7" fmla="*/ 0 h 30"/>
                <a:gd name="T8" fmla="*/ 540 w 540"/>
                <a:gd name="T9" fmla="*/ 30 h 3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40" h="30">
                  <a:moveTo>
                    <a:pt x="0" y="0"/>
                  </a:moveTo>
                  <a:lnTo>
                    <a:pt x="540" y="3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19" name="Freeform 18"/>
            <p:cNvSpPr>
              <a:spLocks/>
            </p:cNvSpPr>
            <p:nvPr/>
          </p:nvSpPr>
          <p:spPr bwMode="auto">
            <a:xfrm>
              <a:off x="7620" y="3825"/>
              <a:ext cx="495" cy="405"/>
            </a:xfrm>
            <a:custGeom>
              <a:avLst/>
              <a:gdLst>
                <a:gd name="T0" fmla="*/ 495 w 495"/>
                <a:gd name="T1" fmla="*/ 405 h 405"/>
                <a:gd name="T2" fmla="*/ 0 w 495"/>
                <a:gd name="T3" fmla="*/ 0 h 405"/>
                <a:gd name="T4" fmla="*/ 0 60000 65536"/>
                <a:gd name="T5" fmla="*/ 0 60000 65536"/>
                <a:gd name="T6" fmla="*/ 0 w 495"/>
                <a:gd name="T7" fmla="*/ 0 h 405"/>
                <a:gd name="T8" fmla="*/ 495 w 495"/>
                <a:gd name="T9" fmla="*/ 405 h 40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95" h="405">
                  <a:moveTo>
                    <a:pt x="495" y="405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20" name="Freeform 19"/>
            <p:cNvSpPr>
              <a:spLocks/>
            </p:cNvSpPr>
            <p:nvPr/>
          </p:nvSpPr>
          <p:spPr bwMode="auto">
            <a:xfrm>
              <a:off x="8505" y="3660"/>
              <a:ext cx="420" cy="195"/>
            </a:xfrm>
            <a:custGeom>
              <a:avLst/>
              <a:gdLst>
                <a:gd name="T0" fmla="*/ 0 w 420"/>
                <a:gd name="T1" fmla="*/ 195 h 195"/>
                <a:gd name="T2" fmla="*/ 420 w 420"/>
                <a:gd name="T3" fmla="*/ 0 h 195"/>
                <a:gd name="T4" fmla="*/ 0 60000 65536"/>
                <a:gd name="T5" fmla="*/ 0 60000 65536"/>
                <a:gd name="T6" fmla="*/ 0 w 420"/>
                <a:gd name="T7" fmla="*/ 0 h 195"/>
                <a:gd name="T8" fmla="*/ 420 w 420"/>
                <a:gd name="T9" fmla="*/ 195 h 19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20" h="195">
                  <a:moveTo>
                    <a:pt x="0" y="195"/>
                  </a:moveTo>
                  <a:lnTo>
                    <a:pt x="42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021" name="Text Box 20"/>
            <p:cNvSpPr txBox="1">
              <a:spLocks noChangeAspect="1" noChangeArrowheads="1"/>
            </p:cNvSpPr>
            <p:nvPr/>
          </p:nvSpPr>
          <p:spPr bwMode="auto">
            <a:xfrm>
              <a:off x="8619" y="1747"/>
              <a:ext cx="255" cy="2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2400">
                  <a:solidFill>
                    <a:schemeClr val="bg1"/>
                  </a:solidFill>
                  <a:latin typeface="Calibri" pitchFamily="34" charset="0"/>
                </a:rPr>
                <a:t>1</a:t>
              </a:r>
              <a:endParaRPr lang="ru-RU" altLang="ru-RU" sz="2400">
                <a:solidFill>
                  <a:schemeClr val="bg1"/>
                </a:solidFill>
              </a:endParaRPr>
            </a:p>
          </p:txBody>
        </p:sp>
        <p:sp>
          <p:nvSpPr>
            <p:cNvPr id="43022" name="Text Box 21"/>
            <p:cNvSpPr txBox="1">
              <a:spLocks noChangeAspect="1" noChangeArrowheads="1"/>
            </p:cNvSpPr>
            <p:nvPr/>
          </p:nvSpPr>
          <p:spPr bwMode="auto">
            <a:xfrm>
              <a:off x="8563" y="2291"/>
              <a:ext cx="255" cy="2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2400">
                  <a:solidFill>
                    <a:schemeClr val="bg1"/>
                  </a:solidFill>
                  <a:latin typeface="Calibri" pitchFamily="34" charset="0"/>
                </a:rPr>
                <a:t>2</a:t>
              </a:r>
              <a:endParaRPr lang="ru-RU" altLang="ru-RU" sz="2400">
                <a:solidFill>
                  <a:schemeClr val="bg1"/>
                </a:solidFill>
              </a:endParaRPr>
            </a:p>
          </p:txBody>
        </p:sp>
        <p:sp>
          <p:nvSpPr>
            <p:cNvPr id="43023" name="Text Box 22"/>
            <p:cNvSpPr txBox="1">
              <a:spLocks noChangeArrowheads="1"/>
            </p:cNvSpPr>
            <p:nvPr/>
          </p:nvSpPr>
          <p:spPr bwMode="auto">
            <a:xfrm>
              <a:off x="7643" y="3712"/>
              <a:ext cx="142" cy="2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2400">
                  <a:solidFill>
                    <a:schemeClr val="bg1"/>
                  </a:solidFill>
                  <a:latin typeface="Calibri" pitchFamily="34" charset="0"/>
                </a:rPr>
                <a:t>3</a:t>
              </a:r>
              <a:endParaRPr lang="ru-RU" altLang="ru-RU" sz="2400">
                <a:solidFill>
                  <a:schemeClr val="bg1"/>
                </a:solidFill>
              </a:endParaRPr>
            </a:p>
          </p:txBody>
        </p:sp>
        <p:sp>
          <p:nvSpPr>
            <p:cNvPr id="43024" name="Text Box 23"/>
            <p:cNvSpPr txBox="1">
              <a:spLocks noChangeAspect="1" noChangeArrowheads="1"/>
            </p:cNvSpPr>
            <p:nvPr/>
          </p:nvSpPr>
          <p:spPr bwMode="auto">
            <a:xfrm>
              <a:off x="8903" y="3480"/>
              <a:ext cx="255" cy="2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ru-RU" altLang="ru-RU" sz="2400">
                  <a:solidFill>
                    <a:schemeClr val="bg1"/>
                  </a:solidFill>
                  <a:latin typeface="Calibri" pitchFamily="34" charset="0"/>
                </a:rPr>
                <a:t>4</a:t>
              </a:r>
              <a:endParaRPr lang="ru-RU" altLang="ru-RU" sz="2400">
                <a:solidFill>
                  <a:schemeClr val="bg1"/>
                </a:solidFill>
              </a:endParaRPr>
            </a:p>
          </p:txBody>
        </p:sp>
      </p:grpSp>
      <p:sp>
        <p:nvSpPr>
          <p:cNvPr id="27" name="Rectangle 3"/>
          <p:cNvSpPr txBox="1">
            <a:spLocks noChangeArrowheads="1"/>
          </p:cNvSpPr>
          <p:nvPr/>
        </p:nvSpPr>
        <p:spPr>
          <a:xfrm>
            <a:off x="2509838" y="4214813"/>
            <a:ext cx="4357687" cy="2043112"/>
          </a:xfrm>
          <a:prstGeom prst="rect">
            <a:avLst/>
          </a:prstGeom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Устройство ТР-8:  </a:t>
            </a:r>
          </a:p>
          <a:p>
            <a:pPr algn="just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Головка. </a:t>
            </a:r>
          </a:p>
          <a:p>
            <a:pPr algn="just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Труба.</a:t>
            </a:r>
          </a:p>
          <a:p>
            <a:pPr algn="just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Корпус и основание.</a:t>
            </a:r>
          </a:p>
          <a:p>
            <a:pPr algn="just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ru-RU" alt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Окуляр.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7512"/>
          </a:xfrm>
        </p:spPr>
        <p:txBody>
          <a:bodyPr/>
          <a:lstStyle/>
          <a:p>
            <a:r>
              <a:rPr lang="ru-RU" altLang="ru-RU" sz="3600" smtClean="0"/>
              <a:t>Задание на самоподготовку</a:t>
            </a:r>
          </a:p>
        </p:txBody>
      </p:sp>
      <p:sp>
        <p:nvSpPr>
          <p:cNvPr id="4403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ru-RU" altLang="ru-RU" smtClean="0"/>
              <a:t>Отработать пройденный материал;</a:t>
            </a:r>
          </a:p>
          <a:p>
            <a:pPr>
              <a:buFontTx/>
              <a:buChar char="-"/>
            </a:pPr>
            <a:r>
              <a:rPr lang="ru-RU" altLang="ru-RU" smtClean="0"/>
              <a:t>Изучить вспомогательные оптические приборы предназначенные для технического обслуживания;</a:t>
            </a:r>
          </a:p>
          <a:p>
            <a:pPr>
              <a:buFontTx/>
              <a:buChar char="-"/>
            </a:pPr>
            <a:r>
              <a:rPr lang="ru-RU" altLang="ru-RU" smtClean="0"/>
              <a:t>Выучить ТТХ пройденных оптических приборов;</a:t>
            </a:r>
          </a:p>
          <a:p>
            <a:pPr>
              <a:buFontTx/>
              <a:buChar char="-"/>
            </a:pPr>
            <a:r>
              <a:rPr lang="ru-RU" altLang="ru-RU" smtClean="0"/>
              <a:t>Подготовка к зачету.</a:t>
            </a:r>
          </a:p>
          <a:p>
            <a:pPr>
              <a:buFontTx/>
              <a:buChar char="-"/>
            </a:pPr>
            <a:endParaRPr lang="ru-RU" alt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A9C675F-EC67-4AE3-9E7C-1FBB07B7FDAE}" type="slidenum">
              <a:rPr lang="ru-RU" altLang="ru-RU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43</a:t>
            </a:fld>
            <a:endParaRPr lang="ru-RU" altLang="ru-RU" sz="14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FFFF00"/>
      </a:dk2>
      <a:lt2>
        <a:srgbClr val="005A58"/>
      </a:lt2>
      <a:accent1>
        <a:srgbClr val="006462"/>
      </a:accent1>
      <a:accent2>
        <a:srgbClr val="6D6FC7"/>
      </a:accent2>
      <a:accent3>
        <a:srgbClr val="FFFFFF"/>
      </a:accent3>
      <a:accent4>
        <a:srgbClr val="000000"/>
      </a:accent4>
      <a:accent5>
        <a:srgbClr val="AAB8B7"/>
      </a:accent5>
      <a:accent6>
        <a:srgbClr val="6264B4"/>
      </a:accent6>
      <a:hlink>
        <a:srgbClr val="00FFFF"/>
      </a:hlink>
      <a:folHlink>
        <a:srgbClr val="00FF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FFFFFF"/>
        </a:dk1>
        <a:lt1>
          <a:srgbClr val="FFFFFF"/>
        </a:lt1>
        <a:dk2>
          <a:srgbClr val="FFFF00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FFFFFF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FFFF00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FFFFFF"/>
        </a:accent3>
        <a:accent4>
          <a:srgbClr val="000000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649</TotalTime>
  <Words>2382</Words>
  <Application>Microsoft Office PowerPoint</Application>
  <PresentationFormat>Экран (4:3)</PresentationFormat>
  <Paragraphs>295</Paragraphs>
  <Slides>43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9" baseType="lpstr">
      <vt:lpstr>Arial</vt:lpstr>
      <vt:lpstr>Calibri</vt:lpstr>
      <vt:lpstr>Times New Roman</vt:lpstr>
      <vt:lpstr>Wingdings 2</vt:lpstr>
      <vt:lpstr>Franklin Gothic Book</vt:lpstr>
      <vt:lpstr>Оформление по умолчанию</vt:lpstr>
      <vt:lpstr>Огневая подготовка</vt:lpstr>
      <vt:lpstr>Презентация PowerPoint</vt:lpstr>
      <vt:lpstr>Учебные вопросы</vt:lpstr>
      <vt:lpstr>1-й учебный вопрос. </vt:lpstr>
      <vt:lpstr>Технические характеристики прицела снайперского оптического ПСО-1</vt:lpstr>
      <vt:lpstr>Устройство прицела снайперского оптического ПСО-1 </vt:lpstr>
      <vt:lpstr>Презентация PowerPoint</vt:lpstr>
      <vt:lpstr>Назначение частей механической части ПСО-1:</vt:lpstr>
      <vt:lpstr>Назначение частей механической части ПСО-1:</vt:lpstr>
      <vt:lpstr>Назначение частей механической части ПСО-1:</vt:lpstr>
      <vt:lpstr>Оптическая система ПСО-1</vt:lpstr>
      <vt:lpstr>Назначение частей оптической системы</vt:lpstr>
      <vt:lpstr>Сетка прицела</vt:lpstr>
      <vt:lpstr>На сетке прицела нанесены:</vt:lpstr>
      <vt:lpstr>На сетке прицела нанесены:</vt:lpstr>
      <vt:lpstr>Определение дальности до цели </vt:lpstr>
      <vt:lpstr>Определение дальности до цели </vt:lpstr>
      <vt:lpstr>Запасные части и принадлежность</vt:lpstr>
      <vt:lpstr>Презентация PowerPoint</vt:lpstr>
      <vt:lpstr> Тактико-технические характеристики ПГО-7</vt:lpstr>
      <vt:lpstr>Презентация PowerPoint</vt:lpstr>
      <vt:lpstr>2 - корпус: 4 - кронштейн; 5 - маховичок; 6 - защитное стекло; 7 - оправа объектива;  8 - каретка; 9 - объектив; 10 - призма; 11- сетка; 12 - оправа сетки; 13 - резьбовое кольцо; 14 - резьбовое кольцо; 15 - гайка; 16 - хомутик; 17 - окуляр; 18 - оправа окуляра; 19 - наглазник; 20 - защитное стекло; 21 - контакт электролампочки;          22 - электролампочка; 23- тумблер; 24 - ручка; 25 - защелка; 26 - стопор; 27 - шайба; 28 - зажимной винт; 29 - винт; 30 - корпус системы освещения; 31 - секция;                  32 - контакт; 33 - колпачок; 34 - упор; 35 — пружина; 36 – провода. </vt:lpstr>
      <vt:lpstr>Презентация PowerPoint</vt:lpstr>
      <vt:lpstr>Сетка прицела</vt:lpstr>
      <vt:lpstr>НСПУ</vt:lpstr>
      <vt:lpstr>Ночной прицел 1ПН58 (НСПУМ)</vt:lpstr>
      <vt:lpstr>Ночные прицелы состоят из следующих основных элементов:</vt:lpstr>
      <vt:lpstr>Органы управления</vt:lpstr>
      <vt:lpstr>Презентация PowerPoint</vt:lpstr>
      <vt:lpstr>1ПН93</vt:lpstr>
      <vt:lpstr>ПРИЦЕЛЫ 1ПН93:</vt:lpstr>
      <vt:lpstr>Презентация PowerPoint</vt:lpstr>
      <vt:lpstr>Презентация PowerPoint</vt:lpstr>
      <vt:lpstr>Электронно-оптический прибор </vt:lpstr>
      <vt:lpstr>Вспомогательные оптические приборы</vt:lpstr>
      <vt:lpstr>Бинокль  (Б-8;БИ-8; Б-12, Б-18, Б-25)</vt:lpstr>
      <vt:lpstr>Презентация PowerPoint</vt:lpstr>
      <vt:lpstr>Презентация PowerPoint</vt:lpstr>
      <vt:lpstr>Б-12</vt:lpstr>
      <vt:lpstr>ПРИМЕНЕНИЕ БИНОКЛЯ</vt:lpstr>
      <vt:lpstr>являются оптическими приборами и предназначаются для наблюдения и разведки поля боя из-за укрытия. </vt:lpstr>
      <vt:lpstr>Перископы</vt:lpstr>
      <vt:lpstr>Задание на самоподготовку</vt:lpstr>
    </vt:vector>
  </TitlesOfParts>
  <Company>HSE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1. «СТРЕЛКОВОЕ ОРУЖИЕ И ГРАНАТОМЕТЫ»</dc:title>
  <dc:creator>USER01</dc:creator>
  <cp:lastModifiedBy>Пользователь Windows</cp:lastModifiedBy>
  <cp:revision>52</cp:revision>
  <cp:lastPrinted>2013-12-05T06:47:08Z</cp:lastPrinted>
  <dcterms:created xsi:type="dcterms:W3CDTF">2011-11-30T12:16:16Z</dcterms:created>
  <dcterms:modified xsi:type="dcterms:W3CDTF">2022-10-31T02:27:56Z</dcterms:modified>
</cp:coreProperties>
</file>