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notesMasterIdLst>
    <p:notesMasterId r:id="rId164"/>
  </p:notesMasterIdLst>
  <p:handoutMasterIdLst>
    <p:handoutMasterId r:id="rId165"/>
  </p:handoutMasterIdLst>
  <p:sldIdLst>
    <p:sldId id="438" r:id="rId2"/>
    <p:sldId id="554" r:id="rId3"/>
    <p:sldId id="330" r:id="rId4"/>
    <p:sldId id="392" r:id="rId5"/>
    <p:sldId id="470" r:id="rId6"/>
    <p:sldId id="471" r:id="rId7"/>
    <p:sldId id="472" r:id="rId8"/>
    <p:sldId id="473" r:id="rId9"/>
    <p:sldId id="474" r:id="rId10"/>
    <p:sldId id="475" r:id="rId11"/>
    <p:sldId id="476" r:id="rId12"/>
    <p:sldId id="477" r:id="rId13"/>
    <p:sldId id="491" r:id="rId14"/>
    <p:sldId id="492" r:id="rId15"/>
    <p:sldId id="494" r:id="rId16"/>
    <p:sldId id="495" r:id="rId17"/>
    <p:sldId id="609" r:id="rId18"/>
    <p:sldId id="333" r:id="rId19"/>
    <p:sldId id="608" r:id="rId20"/>
    <p:sldId id="607" r:id="rId21"/>
    <p:sldId id="503" r:id="rId22"/>
    <p:sldId id="505" r:id="rId23"/>
    <p:sldId id="506" r:id="rId24"/>
    <p:sldId id="507" r:id="rId25"/>
    <p:sldId id="610" r:id="rId26"/>
    <p:sldId id="478" r:id="rId27"/>
    <p:sldId id="479" r:id="rId28"/>
    <p:sldId id="480" r:id="rId29"/>
    <p:sldId id="481" r:id="rId30"/>
    <p:sldId id="482" r:id="rId31"/>
    <p:sldId id="483" r:id="rId32"/>
    <p:sldId id="484" r:id="rId33"/>
    <p:sldId id="485" r:id="rId34"/>
    <p:sldId id="486" r:id="rId35"/>
    <p:sldId id="487" r:id="rId36"/>
    <p:sldId id="488" r:id="rId37"/>
    <p:sldId id="519" r:id="rId38"/>
    <p:sldId id="601" r:id="rId39"/>
    <p:sldId id="508" r:id="rId40"/>
    <p:sldId id="509" r:id="rId41"/>
    <p:sldId id="602" r:id="rId42"/>
    <p:sldId id="603" r:id="rId43"/>
    <p:sldId id="604" r:id="rId44"/>
    <p:sldId id="605" r:id="rId45"/>
    <p:sldId id="606" r:id="rId46"/>
    <p:sldId id="574" r:id="rId47"/>
    <p:sldId id="510" r:id="rId48"/>
    <p:sldId id="580" r:id="rId49"/>
    <p:sldId id="581" r:id="rId50"/>
    <p:sldId id="582" r:id="rId51"/>
    <p:sldId id="583" r:id="rId52"/>
    <p:sldId id="584" r:id="rId53"/>
    <p:sldId id="511" r:id="rId54"/>
    <p:sldId id="551" r:id="rId55"/>
    <p:sldId id="512" r:id="rId56"/>
    <p:sldId id="585" r:id="rId57"/>
    <p:sldId id="586" r:id="rId58"/>
    <p:sldId id="587" r:id="rId59"/>
    <p:sldId id="513" r:id="rId60"/>
    <p:sldId id="517" r:id="rId61"/>
    <p:sldId id="588" r:id="rId62"/>
    <p:sldId id="514" r:id="rId63"/>
    <p:sldId id="589" r:id="rId64"/>
    <p:sldId id="515" r:id="rId65"/>
    <p:sldId id="518" r:id="rId66"/>
    <p:sldId id="550" r:id="rId67"/>
    <p:sldId id="573" r:id="rId68"/>
    <p:sldId id="590" r:id="rId69"/>
    <p:sldId id="520" r:id="rId70"/>
    <p:sldId id="524" r:id="rId71"/>
    <p:sldId id="525" r:id="rId72"/>
    <p:sldId id="542" r:id="rId73"/>
    <p:sldId id="527" r:id="rId74"/>
    <p:sldId id="536" r:id="rId75"/>
    <p:sldId id="528" r:id="rId76"/>
    <p:sldId id="529" r:id="rId77"/>
    <p:sldId id="530" r:id="rId78"/>
    <p:sldId id="531" r:id="rId79"/>
    <p:sldId id="532" r:id="rId80"/>
    <p:sldId id="533" r:id="rId81"/>
    <p:sldId id="537" r:id="rId82"/>
    <p:sldId id="543" r:id="rId83"/>
    <p:sldId id="544" r:id="rId84"/>
    <p:sldId id="545" r:id="rId85"/>
    <p:sldId id="538" r:id="rId86"/>
    <p:sldId id="539" r:id="rId87"/>
    <p:sldId id="540" r:id="rId88"/>
    <p:sldId id="541" r:id="rId89"/>
    <p:sldId id="548" r:id="rId90"/>
    <p:sldId id="549" r:id="rId91"/>
    <p:sldId id="534" r:id="rId92"/>
    <p:sldId id="552" r:id="rId93"/>
    <p:sldId id="553" r:id="rId94"/>
    <p:sldId id="555" r:id="rId95"/>
    <p:sldId id="556" r:id="rId96"/>
    <p:sldId id="353" r:id="rId97"/>
    <p:sldId id="557" r:id="rId98"/>
    <p:sldId id="558" r:id="rId99"/>
    <p:sldId id="559" r:id="rId100"/>
    <p:sldId id="560" r:id="rId101"/>
    <p:sldId id="561" r:id="rId102"/>
    <p:sldId id="562" r:id="rId103"/>
    <p:sldId id="563" r:id="rId104"/>
    <p:sldId id="564" r:id="rId105"/>
    <p:sldId id="591" r:id="rId106"/>
    <p:sldId id="592" r:id="rId107"/>
    <p:sldId id="593" r:id="rId108"/>
    <p:sldId id="595" r:id="rId109"/>
    <p:sldId id="598" r:id="rId110"/>
    <p:sldId id="410" r:id="rId111"/>
    <p:sldId id="457" r:id="rId112"/>
    <p:sldId id="464" r:id="rId113"/>
    <p:sldId id="465" r:id="rId114"/>
    <p:sldId id="466" r:id="rId115"/>
    <p:sldId id="458" r:id="rId116"/>
    <p:sldId id="459" r:id="rId117"/>
    <p:sldId id="460" r:id="rId118"/>
    <p:sldId id="461" r:id="rId119"/>
    <p:sldId id="462" r:id="rId120"/>
    <p:sldId id="468" r:id="rId121"/>
    <p:sldId id="467" r:id="rId122"/>
    <p:sldId id="599" r:id="rId123"/>
    <p:sldId id="600" r:id="rId124"/>
    <p:sldId id="360" r:id="rId125"/>
    <p:sldId id="565" r:id="rId126"/>
    <p:sldId id="566" r:id="rId127"/>
    <p:sldId id="567" r:id="rId128"/>
    <p:sldId id="568" r:id="rId129"/>
    <p:sldId id="569" r:id="rId130"/>
    <p:sldId id="570" r:id="rId131"/>
    <p:sldId id="571" r:id="rId132"/>
    <p:sldId id="572" r:id="rId133"/>
    <p:sldId id="361" r:id="rId134"/>
    <p:sldId id="456" r:id="rId135"/>
    <p:sldId id="448" r:id="rId136"/>
    <p:sldId id="449" r:id="rId137"/>
    <p:sldId id="450" r:id="rId138"/>
    <p:sldId id="451" r:id="rId139"/>
    <p:sldId id="434" r:id="rId140"/>
    <p:sldId id="435" r:id="rId141"/>
    <p:sldId id="436" r:id="rId142"/>
    <p:sldId id="452" r:id="rId143"/>
    <p:sldId id="453" r:id="rId144"/>
    <p:sldId id="429" r:id="rId145"/>
    <p:sldId id="437" r:id="rId146"/>
    <p:sldId id="430" r:id="rId147"/>
    <p:sldId id="431" r:id="rId148"/>
    <p:sldId id="432" r:id="rId149"/>
    <p:sldId id="433" r:id="rId150"/>
    <p:sldId id="364" r:id="rId151"/>
    <p:sldId id="365" r:id="rId152"/>
    <p:sldId id="443" r:id="rId153"/>
    <p:sldId id="444" r:id="rId154"/>
    <p:sldId id="445" r:id="rId155"/>
    <p:sldId id="366" r:id="rId156"/>
    <p:sldId id="447" r:id="rId157"/>
    <p:sldId id="367" r:id="rId158"/>
    <p:sldId id="446" r:id="rId159"/>
    <p:sldId id="368" r:id="rId160"/>
    <p:sldId id="369" r:id="rId161"/>
    <p:sldId id="370" r:id="rId162"/>
    <p:sldId id="454" r:id="rId16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B783F02A-09A3-40D6-BDFA-6A6D9A85E8CE}">
          <p14:sldIdLst>
            <p14:sldId id="438"/>
            <p14:sldId id="554"/>
            <p14:sldId id="330"/>
            <p14:sldId id="392"/>
            <p14:sldId id="470"/>
            <p14:sldId id="471"/>
            <p14:sldId id="472"/>
            <p14:sldId id="473"/>
            <p14:sldId id="474"/>
            <p14:sldId id="475"/>
            <p14:sldId id="476"/>
            <p14:sldId id="477"/>
            <p14:sldId id="491"/>
            <p14:sldId id="492"/>
            <p14:sldId id="494"/>
            <p14:sldId id="495"/>
            <p14:sldId id="609"/>
            <p14:sldId id="333"/>
            <p14:sldId id="608"/>
            <p14:sldId id="607"/>
            <p14:sldId id="503"/>
            <p14:sldId id="505"/>
            <p14:sldId id="506"/>
            <p14:sldId id="507"/>
            <p14:sldId id="610"/>
            <p14:sldId id="478"/>
            <p14:sldId id="479"/>
            <p14:sldId id="480"/>
            <p14:sldId id="481"/>
            <p14:sldId id="482"/>
            <p14:sldId id="483"/>
            <p14:sldId id="484"/>
            <p14:sldId id="485"/>
            <p14:sldId id="486"/>
            <p14:sldId id="487"/>
            <p14:sldId id="488"/>
            <p14:sldId id="519"/>
            <p14:sldId id="601"/>
            <p14:sldId id="508"/>
            <p14:sldId id="509"/>
            <p14:sldId id="602"/>
            <p14:sldId id="603"/>
            <p14:sldId id="604"/>
            <p14:sldId id="605"/>
            <p14:sldId id="606"/>
            <p14:sldId id="574"/>
            <p14:sldId id="510"/>
            <p14:sldId id="580"/>
            <p14:sldId id="581"/>
            <p14:sldId id="582"/>
            <p14:sldId id="583"/>
            <p14:sldId id="584"/>
            <p14:sldId id="511"/>
            <p14:sldId id="551"/>
            <p14:sldId id="512"/>
            <p14:sldId id="585"/>
            <p14:sldId id="586"/>
            <p14:sldId id="587"/>
            <p14:sldId id="513"/>
            <p14:sldId id="517"/>
            <p14:sldId id="588"/>
            <p14:sldId id="514"/>
            <p14:sldId id="589"/>
            <p14:sldId id="515"/>
            <p14:sldId id="518"/>
            <p14:sldId id="550"/>
            <p14:sldId id="573"/>
            <p14:sldId id="590"/>
            <p14:sldId id="520"/>
            <p14:sldId id="524"/>
            <p14:sldId id="525"/>
            <p14:sldId id="542"/>
            <p14:sldId id="527"/>
            <p14:sldId id="536"/>
            <p14:sldId id="528"/>
            <p14:sldId id="529"/>
            <p14:sldId id="530"/>
            <p14:sldId id="531"/>
            <p14:sldId id="532"/>
            <p14:sldId id="533"/>
            <p14:sldId id="537"/>
            <p14:sldId id="543"/>
            <p14:sldId id="544"/>
            <p14:sldId id="545"/>
            <p14:sldId id="538"/>
            <p14:sldId id="539"/>
            <p14:sldId id="540"/>
            <p14:sldId id="541"/>
            <p14:sldId id="548"/>
            <p14:sldId id="549"/>
            <p14:sldId id="534"/>
            <p14:sldId id="552"/>
            <p14:sldId id="553"/>
            <p14:sldId id="555"/>
            <p14:sldId id="556"/>
          </p14:sldIdLst>
        </p14:section>
        <p14:section name="Раздел без заголовка" id="{AA0E802C-2200-40BE-AE4F-416EB47E11F0}">
          <p14:sldIdLst>
            <p14:sldId id="353"/>
            <p14:sldId id="557"/>
            <p14:sldId id="558"/>
            <p14:sldId id="559"/>
            <p14:sldId id="560"/>
            <p14:sldId id="561"/>
            <p14:sldId id="562"/>
            <p14:sldId id="563"/>
            <p14:sldId id="564"/>
            <p14:sldId id="591"/>
            <p14:sldId id="592"/>
            <p14:sldId id="593"/>
            <p14:sldId id="595"/>
            <p14:sldId id="598"/>
            <p14:sldId id="410"/>
            <p14:sldId id="457"/>
            <p14:sldId id="464"/>
            <p14:sldId id="465"/>
            <p14:sldId id="466"/>
            <p14:sldId id="458"/>
            <p14:sldId id="459"/>
            <p14:sldId id="460"/>
            <p14:sldId id="461"/>
            <p14:sldId id="462"/>
            <p14:sldId id="468"/>
            <p14:sldId id="467"/>
            <p14:sldId id="599"/>
            <p14:sldId id="600"/>
            <p14:sldId id="360"/>
            <p14:sldId id="565"/>
            <p14:sldId id="566"/>
            <p14:sldId id="567"/>
            <p14:sldId id="568"/>
            <p14:sldId id="569"/>
            <p14:sldId id="570"/>
            <p14:sldId id="571"/>
            <p14:sldId id="572"/>
            <p14:sldId id="361"/>
            <p14:sldId id="456"/>
            <p14:sldId id="448"/>
            <p14:sldId id="449"/>
            <p14:sldId id="450"/>
            <p14:sldId id="451"/>
            <p14:sldId id="434"/>
            <p14:sldId id="435"/>
            <p14:sldId id="436"/>
            <p14:sldId id="452"/>
            <p14:sldId id="453"/>
            <p14:sldId id="429"/>
            <p14:sldId id="437"/>
            <p14:sldId id="430"/>
            <p14:sldId id="431"/>
            <p14:sldId id="432"/>
            <p14:sldId id="433"/>
            <p14:sldId id="364"/>
            <p14:sldId id="365"/>
            <p14:sldId id="443"/>
            <p14:sldId id="444"/>
            <p14:sldId id="445"/>
            <p14:sldId id="366"/>
            <p14:sldId id="447"/>
            <p14:sldId id="367"/>
            <p14:sldId id="446"/>
            <p14:sldId id="368"/>
            <p14:sldId id="369"/>
            <p14:sldId id="370"/>
            <p14:sldId id="454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C2C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6" autoAdjust="0"/>
    <p:restoredTop sz="94622" autoAdjust="0"/>
  </p:normalViewPr>
  <p:slideViewPr>
    <p:cSldViewPr>
      <p:cViewPr varScale="1">
        <p:scale>
          <a:sx n="107" d="100"/>
          <a:sy n="107" d="100"/>
        </p:scale>
        <p:origin x="-162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5" d="100"/>
          <a:sy n="85" d="100"/>
        </p:scale>
        <p:origin x="-3834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handoutMaster" Target="handoutMasters/handout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notesMaster" Target="notesMasters/notesMaster1.xml"/><Relationship Id="rId16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A959B3-5903-421D-A31D-3B6FE2F2ADCE}" type="doc">
      <dgm:prSet loTypeId="urn:microsoft.com/office/officeart/2005/8/layout/vList5" loCatId="list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ru-RU"/>
        </a:p>
      </dgm:t>
    </dgm:pt>
    <dgm:pt modelId="{ED8AFA00-CE0A-4B83-BD64-D9EB5FD32F4B}">
      <dgm:prSet phldrT="[Текст]" custT="1"/>
      <dgm:spPr/>
      <dgm:t>
        <a:bodyPr/>
        <a:lstStyle/>
        <a:p>
          <a:r>
            <a:rPr lang="ru-RU" sz="1800" i="1" dirty="0" smtClean="0"/>
            <a:t>По тактическому назначению</a:t>
          </a:r>
          <a:r>
            <a:rPr lang="ru-RU" sz="1800" b="1" dirty="0" smtClean="0"/>
            <a:t> </a:t>
          </a:r>
          <a:r>
            <a:rPr lang="ru-RU" sz="1800" b="1" i="1" dirty="0" smtClean="0"/>
            <a:t> </a:t>
          </a:r>
          <a:r>
            <a:rPr lang="ru-RU" sz="1500" dirty="0" smtClean="0"/>
            <a:t>  </a:t>
          </a:r>
          <a:endParaRPr lang="ru-RU" sz="1500" dirty="0"/>
        </a:p>
      </dgm:t>
    </dgm:pt>
    <dgm:pt modelId="{969FC565-68F0-4820-BD74-BBE53770941F}" type="parTrans" cxnId="{CEF1E85F-A5A0-4215-B497-61727E1CB578}">
      <dgm:prSet/>
      <dgm:spPr/>
      <dgm:t>
        <a:bodyPr/>
        <a:lstStyle/>
        <a:p>
          <a:endParaRPr lang="ru-RU"/>
        </a:p>
      </dgm:t>
    </dgm:pt>
    <dgm:pt modelId="{FD6D0D57-EABF-4790-B3D7-ED65B455D129}" type="sibTrans" cxnId="{CEF1E85F-A5A0-4215-B497-61727E1CB578}">
      <dgm:prSet/>
      <dgm:spPr/>
      <dgm:t>
        <a:bodyPr/>
        <a:lstStyle/>
        <a:p>
          <a:endParaRPr lang="ru-RU"/>
        </a:p>
      </dgm:t>
    </dgm:pt>
    <dgm:pt modelId="{ACAB3CB7-3B7E-4A79-B76F-FD20F94764E4}">
      <dgm:prSet phldrT="[Текст]" custT="1"/>
      <dgm:spPr/>
      <dgm:t>
        <a:bodyPr/>
        <a:lstStyle/>
        <a:p>
          <a:r>
            <a:rPr lang="ru-RU" sz="2000" b="1" i="0" dirty="0" smtClean="0"/>
            <a:t>смертельные ОВ; </a:t>
          </a:r>
          <a:endParaRPr lang="ru-RU" sz="2000" b="1" i="0" dirty="0"/>
        </a:p>
      </dgm:t>
    </dgm:pt>
    <dgm:pt modelId="{7FB852CF-20FE-4F47-BD1E-493F0F4B7F09}" type="parTrans" cxnId="{613DEC99-F318-4C08-8177-5C42C0A09910}">
      <dgm:prSet/>
      <dgm:spPr/>
      <dgm:t>
        <a:bodyPr/>
        <a:lstStyle/>
        <a:p>
          <a:endParaRPr lang="ru-RU"/>
        </a:p>
      </dgm:t>
    </dgm:pt>
    <dgm:pt modelId="{E0045898-6CC7-4947-A72A-23EA46506B36}" type="sibTrans" cxnId="{613DEC99-F318-4C08-8177-5C42C0A09910}">
      <dgm:prSet/>
      <dgm:spPr/>
      <dgm:t>
        <a:bodyPr/>
        <a:lstStyle/>
        <a:p>
          <a:endParaRPr lang="ru-RU"/>
        </a:p>
      </dgm:t>
    </dgm:pt>
    <dgm:pt modelId="{1829EFA8-C5BF-4391-815D-72CD6540AD00}">
      <dgm:prSet phldrT="[Текст]" custT="1"/>
      <dgm:spPr/>
      <dgm:t>
        <a:bodyPr/>
        <a:lstStyle/>
        <a:p>
          <a:r>
            <a:rPr lang="ru-RU" sz="1800" i="1" dirty="0" smtClean="0"/>
            <a:t>По быстроте наступления поражающего действия </a:t>
          </a:r>
          <a:endParaRPr lang="ru-RU" sz="1800" dirty="0"/>
        </a:p>
      </dgm:t>
    </dgm:pt>
    <dgm:pt modelId="{CAD54A40-A06E-436F-8CA8-6484C579123C}" type="parTrans" cxnId="{EDF96E5A-7899-42D1-A680-C0B089995917}">
      <dgm:prSet/>
      <dgm:spPr/>
      <dgm:t>
        <a:bodyPr/>
        <a:lstStyle/>
        <a:p>
          <a:endParaRPr lang="ru-RU"/>
        </a:p>
      </dgm:t>
    </dgm:pt>
    <dgm:pt modelId="{88FC3CE7-99EB-4BD2-9F0F-52001F5891B3}" type="sibTrans" cxnId="{EDF96E5A-7899-42D1-A680-C0B089995917}">
      <dgm:prSet/>
      <dgm:spPr/>
      <dgm:t>
        <a:bodyPr/>
        <a:lstStyle/>
        <a:p>
          <a:endParaRPr lang="ru-RU"/>
        </a:p>
      </dgm:t>
    </dgm:pt>
    <dgm:pt modelId="{31E08D84-5549-4B45-8B9E-EC949FAF8880}">
      <dgm:prSet phldrT="[Текст]" custT="1"/>
      <dgm:spPr/>
      <dgm:t>
        <a:bodyPr/>
        <a:lstStyle/>
        <a:p>
          <a:r>
            <a:rPr lang="ru-RU" sz="1800" i="1" dirty="0" smtClean="0"/>
            <a:t>В зависимости от продолжительности сохранения поражающей способности</a:t>
          </a:r>
          <a:r>
            <a:rPr lang="ru-RU" sz="1800" b="1" dirty="0" smtClean="0"/>
            <a:t> </a:t>
          </a:r>
          <a:endParaRPr lang="ru-RU" sz="1800" dirty="0"/>
        </a:p>
      </dgm:t>
    </dgm:pt>
    <dgm:pt modelId="{4E909464-06D4-4CB6-AB36-824FEC041AA5}" type="parTrans" cxnId="{6E3FFBB1-9897-486A-A2BB-6B387615CED8}">
      <dgm:prSet/>
      <dgm:spPr/>
      <dgm:t>
        <a:bodyPr/>
        <a:lstStyle/>
        <a:p>
          <a:endParaRPr lang="ru-RU"/>
        </a:p>
      </dgm:t>
    </dgm:pt>
    <dgm:pt modelId="{3A195B3D-1227-43BA-85F9-7EB1727900C4}" type="sibTrans" cxnId="{6E3FFBB1-9897-486A-A2BB-6B387615CED8}">
      <dgm:prSet/>
      <dgm:spPr/>
      <dgm:t>
        <a:bodyPr/>
        <a:lstStyle/>
        <a:p>
          <a:endParaRPr lang="ru-RU"/>
        </a:p>
      </dgm:t>
    </dgm:pt>
    <dgm:pt modelId="{C9221D36-6C2D-4A85-9B11-ED6693C2A88F}">
      <dgm:prSet phldrT="[Текст]" custT="1"/>
      <dgm:spPr/>
      <dgm:t>
        <a:bodyPr/>
        <a:lstStyle/>
        <a:p>
          <a:r>
            <a:rPr lang="ru-RU" sz="2000" b="1" dirty="0" smtClean="0"/>
            <a:t>стойкие ОВ;</a:t>
          </a:r>
          <a:endParaRPr lang="ru-RU" sz="2000" b="1" dirty="0"/>
        </a:p>
      </dgm:t>
    </dgm:pt>
    <dgm:pt modelId="{ED9C3732-E2FA-4CFF-8900-C45FE57ADF9A}" type="parTrans" cxnId="{B02099B7-00AE-4802-8CCF-9B196159D8B5}">
      <dgm:prSet/>
      <dgm:spPr/>
      <dgm:t>
        <a:bodyPr/>
        <a:lstStyle/>
        <a:p>
          <a:endParaRPr lang="ru-RU"/>
        </a:p>
      </dgm:t>
    </dgm:pt>
    <dgm:pt modelId="{CD79BD31-BF05-46C7-BF66-5B1416E9E392}" type="sibTrans" cxnId="{B02099B7-00AE-4802-8CCF-9B196159D8B5}">
      <dgm:prSet/>
      <dgm:spPr/>
      <dgm:t>
        <a:bodyPr/>
        <a:lstStyle/>
        <a:p>
          <a:endParaRPr lang="ru-RU"/>
        </a:p>
      </dgm:t>
    </dgm:pt>
    <dgm:pt modelId="{1F48D62E-9F02-4AD4-9090-49CE80F0DF5F}">
      <dgm:prSet custT="1"/>
      <dgm:spPr/>
      <dgm:t>
        <a:bodyPr/>
        <a:lstStyle/>
        <a:p>
          <a:r>
            <a:rPr lang="ru-RU" sz="2000" b="1" dirty="0" smtClean="0"/>
            <a:t>быстродействующие ОВ;</a:t>
          </a:r>
          <a:endParaRPr lang="ru-RU" sz="2000" b="1" dirty="0"/>
        </a:p>
      </dgm:t>
    </dgm:pt>
    <dgm:pt modelId="{C8DD071B-739C-4EA1-B049-2D759A45439D}" type="parTrans" cxnId="{A3A1838E-4106-443C-B14E-DFD2EE3BCCA1}">
      <dgm:prSet/>
      <dgm:spPr/>
      <dgm:t>
        <a:bodyPr/>
        <a:lstStyle/>
        <a:p>
          <a:endParaRPr lang="ru-RU"/>
        </a:p>
      </dgm:t>
    </dgm:pt>
    <dgm:pt modelId="{6A340A9E-A71F-45FD-8B9A-418D6FD2D23C}" type="sibTrans" cxnId="{A3A1838E-4106-443C-B14E-DFD2EE3BCCA1}">
      <dgm:prSet/>
      <dgm:spPr/>
      <dgm:t>
        <a:bodyPr/>
        <a:lstStyle/>
        <a:p>
          <a:endParaRPr lang="ru-RU"/>
        </a:p>
      </dgm:t>
    </dgm:pt>
    <dgm:pt modelId="{5CCE8D39-205A-416A-9EC3-B682B17225CC}">
      <dgm:prSet phldrT="[Текст]" custT="1"/>
      <dgm:spPr/>
      <dgm:t>
        <a:bodyPr/>
        <a:lstStyle/>
        <a:p>
          <a:r>
            <a:rPr lang="ru-RU" sz="2000" b="1" i="0" dirty="0" smtClean="0"/>
            <a:t>временно выводящие живую силу из строя; </a:t>
          </a:r>
          <a:endParaRPr lang="ru-RU" sz="2000" b="1" i="0" dirty="0"/>
        </a:p>
      </dgm:t>
    </dgm:pt>
    <dgm:pt modelId="{DF0E50A5-6D47-4787-93BD-644460CAB743}" type="parTrans" cxnId="{CC978BA1-26B7-461F-AA8E-85CEF989D304}">
      <dgm:prSet/>
      <dgm:spPr/>
      <dgm:t>
        <a:bodyPr/>
        <a:lstStyle/>
        <a:p>
          <a:endParaRPr lang="ru-RU"/>
        </a:p>
      </dgm:t>
    </dgm:pt>
    <dgm:pt modelId="{1F690C79-D5E6-49CF-9094-9710B8FA8BF3}" type="sibTrans" cxnId="{CC978BA1-26B7-461F-AA8E-85CEF989D304}">
      <dgm:prSet/>
      <dgm:spPr/>
      <dgm:t>
        <a:bodyPr/>
        <a:lstStyle/>
        <a:p>
          <a:endParaRPr lang="ru-RU"/>
        </a:p>
      </dgm:t>
    </dgm:pt>
    <dgm:pt modelId="{6F264BE5-8506-4A05-9412-8DAB5368B453}">
      <dgm:prSet phldrT="[Текст]" custT="1"/>
      <dgm:spPr/>
      <dgm:t>
        <a:bodyPr/>
        <a:lstStyle/>
        <a:p>
          <a:r>
            <a:rPr lang="ru-RU" sz="2000" b="1" i="0" dirty="0" smtClean="0"/>
            <a:t>раздражающие ;</a:t>
          </a:r>
          <a:endParaRPr lang="ru-RU" sz="2000" b="1" i="0" dirty="0"/>
        </a:p>
      </dgm:t>
    </dgm:pt>
    <dgm:pt modelId="{56B297EF-B79B-4231-A0DB-8B01C33E16F5}" type="parTrans" cxnId="{4BB5E780-2E5A-4715-920A-785C22664F03}">
      <dgm:prSet/>
      <dgm:spPr/>
      <dgm:t>
        <a:bodyPr/>
        <a:lstStyle/>
        <a:p>
          <a:endParaRPr lang="ru-RU"/>
        </a:p>
      </dgm:t>
    </dgm:pt>
    <dgm:pt modelId="{365573D0-CA58-4F4E-B320-2C1247B9E646}" type="sibTrans" cxnId="{4BB5E780-2E5A-4715-920A-785C22664F03}">
      <dgm:prSet/>
      <dgm:spPr/>
      <dgm:t>
        <a:bodyPr/>
        <a:lstStyle/>
        <a:p>
          <a:endParaRPr lang="ru-RU"/>
        </a:p>
      </dgm:t>
    </dgm:pt>
    <dgm:pt modelId="{F2CBEF69-3CB5-490F-98FE-CCB4B0B3CA56}">
      <dgm:prSet phldrT="[Текст]" custT="1"/>
      <dgm:spPr/>
      <dgm:t>
        <a:bodyPr/>
        <a:lstStyle/>
        <a:p>
          <a:r>
            <a:rPr lang="ru-RU" sz="2000" b="1" i="0" dirty="0" smtClean="0"/>
            <a:t>учебные.</a:t>
          </a:r>
          <a:endParaRPr lang="ru-RU" sz="2000" b="1" i="0" dirty="0"/>
        </a:p>
      </dgm:t>
    </dgm:pt>
    <dgm:pt modelId="{0A6693F6-6650-4CE0-9442-23D9B3F30830}" type="parTrans" cxnId="{942E692B-43DB-4500-BE69-F8CA33A56011}">
      <dgm:prSet/>
      <dgm:spPr/>
      <dgm:t>
        <a:bodyPr/>
        <a:lstStyle/>
        <a:p>
          <a:endParaRPr lang="ru-RU"/>
        </a:p>
      </dgm:t>
    </dgm:pt>
    <dgm:pt modelId="{403872BB-0240-4166-A9E1-4CB05F9B6748}" type="sibTrans" cxnId="{942E692B-43DB-4500-BE69-F8CA33A56011}">
      <dgm:prSet/>
      <dgm:spPr/>
      <dgm:t>
        <a:bodyPr/>
        <a:lstStyle/>
        <a:p>
          <a:endParaRPr lang="ru-RU"/>
        </a:p>
      </dgm:t>
    </dgm:pt>
    <dgm:pt modelId="{F9F1EAD4-A7B2-4E61-91D9-DA1A5210A534}">
      <dgm:prSet custT="1"/>
      <dgm:spPr/>
      <dgm:t>
        <a:bodyPr/>
        <a:lstStyle/>
        <a:p>
          <a:r>
            <a:rPr lang="ru-RU" sz="2000" b="1" dirty="0" smtClean="0"/>
            <a:t> не имеющие периода скрытого действия;</a:t>
          </a:r>
          <a:endParaRPr lang="ru-RU" sz="2000" b="1" dirty="0"/>
        </a:p>
      </dgm:t>
    </dgm:pt>
    <dgm:pt modelId="{4A31CC71-361B-4179-B9C1-1097698E4D1E}" type="parTrans" cxnId="{FA6C715D-CEB4-4A8C-8B47-31B86CBE6ACA}">
      <dgm:prSet/>
      <dgm:spPr/>
      <dgm:t>
        <a:bodyPr/>
        <a:lstStyle/>
        <a:p>
          <a:endParaRPr lang="ru-RU"/>
        </a:p>
      </dgm:t>
    </dgm:pt>
    <dgm:pt modelId="{0A06FBA3-127B-4B12-88DC-1F88BD91589B}" type="sibTrans" cxnId="{FA6C715D-CEB4-4A8C-8B47-31B86CBE6ACA}">
      <dgm:prSet/>
      <dgm:spPr/>
      <dgm:t>
        <a:bodyPr/>
        <a:lstStyle/>
        <a:p>
          <a:endParaRPr lang="ru-RU"/>
        </a:p>
      </dgm:t>
    </dgm:pt>
    <dgm:pt modelId="{D65E6068-47AC-4398-90C0-2854D7C11953}">
      <dgm:prSet custT="1"/>
      <dgm:spPr/>
      <dgm:t>
        <a:bodyPr/>
        <a:lstStyle/>
        <a:p>
          <a:r>
            <a:rPr lang="ru-RU" sz="2000" b="1" dirty="0" smtClean="0"/>
            <a:t> медленно действующие ОВ; </a:t>
          </a:r>
          <a:endParaRPr lang="ru-RU" sz="2000" b="1" dirty="0"/>
        </a:p>
      </dgm:t>
    </dgm:pt>
    <dgm:pt modelId="{3C4FDF57-DE85-4AAA-BB29-343744190863}" type="parTrans" cxnId="{24EAF083-C594-4E96-A22D-8EEF5A6DBDB1}">
      <dgm:prSet/>
      <dgm:spPr/>
      <dgm:t>
        <a:bodyPr/>
        <a:lstStyle/>
        <a:p>
          <a:endParaRPr lang="ru-RU"/>
        </a:p>
      </dgm:t>
    </dgm:pt>
    <dgm:pt modelId="{897AB381-E348-4934-AB9A-BFF02CBD1939}" type="sibTrans" cxnId="{24EAF083-C594-4E96-A22D-8EEF5A6DBDB1}">
      <dgm:prSet/>
      <dgm:spPr/>
      <dgm:t>
        <a:bodyPr/>
        <a:lstStyle/>
        <a:p>
          <a:endParaRPr lang="ru-RU"/>
        </a:p>
      </dgm:t>
    </dgm:pt>
    <dgm:pt modelId="{32E41705-F44F-4417-BD12-58C636B7E52B}">
      <dgm:prSet custT="1"/>
      <dgm:spPr/>
      <dgm:t>
        <a:bodyPr/>
        <a:lstStyle/>
        <a:p>
          <a:r>
            <a:rPr lang="ru-RU" sz="2000" b="1" dirty="0" smtClean="0"/>
            <a:t>обладающие периодом скрытого действия.</a:t>
          </a:r>
          <a:endParaRPr lang="ru-RU" sz="2000" b="1" dirty="0"/>
        </a:p>
      </dgm:t>
    </dgm:pt>
    <dgm:pt modelId="{A72A0015-7296-47F5-BF76-EC745AD98F48}" type="parTrans" cxnId="{8B624A98-9732-47A7-9979-32C08A79B7DB}">
      <dgm:prSet/>
      <dgm:spPr/>
      <dgm:t>
        <a:bodyPr/>
        <a:lstStyle/>
        <a:p>
          <a:endParaRPr lang="ru-RU"/>
        </a:p>
      </dgm:t>
    </dgm:pt>
    <dgm:pt modelId="{B75BBBC6-C357-4CAD-9F2E-12D16119AFE8}" type="sibTrans" cxnId="{8B624A98-9732-47A7-9979-32C08A79B7DB}">
      <dgm:prSet/>
      <dgm:spPr/>
      <dgm:t>
        <a:bodyPr/>
        <a:lstStyle/>
        <a:p>
          <a:endParaRPr lang="ru-RU"/>
        </a:p>
      </dgm:t>
    </dgm:pt>
    <dgm:pt modelId="{E499988B-A56E-47D1-896F-FB236C9A3948}">
      <dgm:prSet phldrT="[Текст]" custT="1"/>
      <dgm:spPr/>
      <dgm:t>
        <a:bodyPr/>
        <a:lstStyle/>
        <a:p>
          <a:r>
            <a:rPr lang="ru-RU" sz="2000" b="1" dirty="0" smtClean="0"/>
            <a:t>нестойкие ОВ. </a:t>
          </a:r>
          <a:endParaRPr lang="ru-RU" sz="2000" b="1" dirty="0"/>
        </a:p>
      </dgm:t>
    </dgm:pt>
    <dgm:pt modelId="{1E290F48-3192-4EC5-897A-195D5C05DD9A}" type="parTrans" cxnId="{C6FAB266-6EED-457C-BCF9-5112947457B5}">
      <dgm:prSet/>
      <dgm:spPr/>
      <dgm:t>
        <a:bodyPr/>
        <a:lstStyle/>
        <a:p>
          <a:endParaRPr lang="ru-RU"/>
        </a:p>
      </dgm:t>
    </dgm:pt>
    <dgm:pt modelId="{CCD9BC40-F625-4AE0-8BCF-0BD566E5DBFF}" type="sibTrans" cxnId="{C6FAB266-6EED-457C-BCF9-5112947457B5}">
      <dgm:prSet/>
      <dgm:spPr/>
      <dgm:t>
        <a:bodyPr/>
        <a:lstStyle/>
        <a:p>
          <a:endParaRPr lang="ru-RU"/>
        </a:p>
      </dgm:t>
    </dgm:pt>
    <dgm:pt modelId="{415C02B9-A738-41FF-AAE9-D31F71700527}">
      <dgm:prSet/>
      <dgm:spPr/>
      <dgm:t>
        <a:bodyPr/>
        <a:lstStyle/>
        <a:p>
          <a:r>
            <a:rPr lang="ru-RU" i="1" dirty="0" smtClean="0"/>
            <a:t>По физиологическому действию на организм человека </a:t>
          </a:r>
          <a:endParaRPr lang="ru-RU" dirty="0"/>
        </a:p>
      </dgm:t>
    </dgm:pt>
    <dgm:pt modelId="{44EEACA6-C41C-4698-80C1-8D939C6556A3}" type="parTrans" cxnId="{C758FA6F-FF1D-46EB-918C-FDA28E0D98B6}">
      <dgm:prSet/>
      <dgm:spPr/>
      <dgm:t>
        <a:bodyPr/>
        <a:lstStyle/>
        <a:p>
          <a:endParaRPr lang="ru-RU"/>
        </a:p>
      </dgm:t>
    </dgm:pt>
    <dgm:pt modelId="{CE7652BE-BD5A-4B95-8285-042C00A715DA}" type="sibTrans" cxnId="{C758FA6F-FF1D-46EB-918C-FDA28E0D98B6}">
      <dgm:prSet/>
      <dgm:spPr/>
      <dgm:t>
        <a:bodyPr/>
        <a:lstStyle/>
        <a:p>
          <a:endParaRPr lang="ru-RU"/>
        </a:p>
      </dgm:t>
    </dgm:pt>
    <dgm:pt modelId="{11D49FE2-DB1C-42C9-AAF5-6C0493A7AD55}">
      <dgm:prSet/>
      <dgm:spPr/>
      <dgm:t>
        <a:bodyPr/>
        <a:lstStyle/>
        <a:p>
          <a:endParaRPr lang="ru-RU" dirty="0"/>
        </a:p>
      </dgm:t>
    </dgm:pt>
    <dgm:pt modelId="{226D28B1-DE80-46C9-A446-ECA688261BE4}" type="parTrans" cxnId="{636DED7D-2215-41B0-A59F-3026013B807C}">
      <dgm:prSet/>
      <dgm:spPr/>
      <dgm:t>
        <a:bodyPr/>
        <a:lstStyle/>
        <a:p>
          <a:endParaRPr lang="ru-RU"/>
        </a:p>
      </dgm:t>
    </dgm:pt>
    <dgm:pt modelId="{62C17633-6D89-4621-876C-D452176135AC}" type="sibTrans" cxnId="{636DED7D-2215-41B0-A59F-3026013B807C}">
      <dgm:prSet/>
      <dgm:spPr/>
      <dgm:t>
        <a:bodyPr/>
        <a:lstStyle/>
        <a:p>
          <a:endParaRPr lang="ru-RU"/>
        </a:p>
      </dgm:t>
    </dgm:pt>
    <dgm:pt modelId="{2BB5B234-6BAA-4314-832A-4FD036D4A84B}">
      <dgm:prSet/>
      <dgm:spPr/>
      <dgm:t>
        <a:bodyPr/>
        <a:lstStyle/>
        <a:p>
          <a:r>
            <a:rPr lang="ru-RU" b="1" dirty="0" smtClean="0"/>
            <a:t>нервно-паралитические;                   • кожно-нарывные;</a:t>
          </a:r>
          <a:endParaRPr lang="ru-RU" b="1" dirty="0"/>
        </a:p>
      </dgm:t>
    </dgm:pt>
    <dgm:pt modelId="{F7A25A33-B266-4A5D-ABA9-1A7B7BFAD1A3}" type="sibTrans" cxnId="{E83EF26A-7A97-46C7-84F0-9EB12211D382}">
      <dgm:prSet/>
      <dgm:spPr/>
      <dgm:t>
        <a:bodyPr/>
        <a:lstStyle/>
        <a:p>
          <a:endParaRPr lang="ru-RU"/>
        </a:p>
      </dgm:t>
    </dgm:pt>
    <dgm:pt modelId="{1E9AD007-9842-4FB7-AF59-6EBC4E8E225E}" type="parTrans" cxnId="{E83EF26A-7A97-46C7-84F0-9EB12211D382}">
      <dgm:prSet/>
      <dgm:spPr/>
      <dgm:t>
        <a:bodyPr/>
        <a:lstStyle/>
        <a:p>
          <a:endParaRPr lang="ru-RU"/>
        </a:p>
      </dgm:t>
    </dgm:pt>
    <dgm:pt modelId="{C424C564-D4A7-4AB5-8207-F7BC3E5E5C40}">
      <dgm:prSet/>
      <dgm:spPr/>
      <dgm:t>
        <a:bodyPr/>
        <a:lstStyle/>
        <a:p>
          <a:r>
            <a:rPr lang="ru-RU" b="1" dirty="0" err="1" smtClean="0"/>
            <a:t>Общеядовитые</a:t>
          </a:r>
          <a:r>
            <a:rPr lang="ru-RU" b="1" dirty="0" smtClean="0"/>
            <a:t>;                                    </a:t>
          </a:r>
          <a:r>
            <a:rPr lang="ru-RU" b="1" dirty="0" smtClean="0">
              <a:latin typeface="Times New Roman"/>
              <a:cs typeface="Times New Roman"/>
            </a:rPr>
            <a:t>• </a:t>
          </a:r>
          <a:r>
            <a:rPr lang="ru-RU" b="1" dirty="0" smtClean="0"/>
            <a:t>удушающие;</a:t>
          </a:r>
          <a:endParaRPr lang="ru-RU" b="1" dirty="0"/>
        </a:p>
      </dgm:t>
    </dgm:pt>
    <dgm:pt modelId="{96867DAF-1EEC-4D7A-9D3B-BDFB081B6F0F}" type="parTrans" cxnId="{E9A8F41E-AC20-4313-8804-B370E7F56E45}">
      <dgm:prSet/>
      <dgm:spPr/>
      <dgm:t>
        <a:bodyPr/>
        <a:lstStyle/>
        <a:p>
          <a:endParaRPr lang="ru-RU"/>
        </a:p>
      </dgm:t>
    </dgm:pt>
    <dgm:pt modelId="{628B1ACE-79E7-43DB-82EB-BFB3455FB4C4}" type="sibTrans" cxnId="{E9A8F41E-AC20-4313-8804-B370E7F56E45}">
      <dgm:prSet/>
      <dgm:spPr/>
      <dgm:t>
        <a:bodyPr/>
        <a:lstStyle/>
        <a:p>
          <a:endParaRPr lang="ru-RU"/>
        </a:p>
      </dgm:t>
    </dgm:pt>
    <dgm:pt modelId="{68675D94-A887-4577-94DE-A54538F0A919}">
      <dgm:prSet/>
      <dgm:spPr/>
      <dgm:t>
        <a:bodyPr/>
        <a:lstStyle/>
        <a:p>
          <a:r>
            <a:rPr lang="ru-RU" b="1" dirty="0" err="1" smtClean="0"/>
            <a:t>психохимические</a:t>
          </a:r>
          <a:r>
            <a:rPr lang="ru-RU" b="1" dirty="0" smtClean="0"/>
            <a:t>;                                </a:t>
          </a:r>
          <a:r>
            <a:rPr lang="ru-RU" b="1" dirty="0" smtClean="0">
              <a:latin typeface="Times New Roman"/>
              <a:cs typeface="Times New Roman"/>
            </a:rPr>
            <a:t>•</a:t>
          </a:r>
          <a:r>
            <a:rPr lang="ru-RU" b="1" dirty="0" smtClean="0"/>
            <a:t> раздражающие </a:t>
          </a:r>
          <a:endParaRPr lang="ru-RU" b="1" dirty="0"/>
        </a:p>
      </dgm:t>
    </dgm:pt>
    <dgm:pt modelId="{B8D97AC7-E7B0-4F8A-B87C-D638FF8FC4B9}" type="parTrans" cxnId="{ED847101-9CFD-406F-89C5-985BE96E7C84}">
      <dgm:prSet/>
      <dgm:spPr/>
      <dgm:t>
        <a:bodyPr/>
        <a:lstStyle/>
        <a:p>
          <a:endParaRPr lang="ru-RU"/>
        </a:p>
      </dgm:t>
    </dgm:pt>
    <dgm:pt modelId="{7B2E0581-E278-4B2D-BD0F-DF784241FE35}" type="sibTrans" cxnId="{ED847101-9CFD-406F-89C5-985BE96E7C84}">
      <dgm:prSet/>
      <dgm:spPr/>
      <dgm:t>
        <a:bodyPr/>
        <a:lstStyle/>
        <a:p>
          <a:endParaRPr lang="ru-RU"/>
        </a:p>
      </dgm:t>
    </dgm:pt>
    <dgm:pt modelId="{EE60A7FC-B853-4834-97A7-9603063E5047}" type="pres">
      <dgm:prSet presAssocID="{74A959B3-5903-421D-A31D-3B6FE2F2ADC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492F0B3-BE14-4CE2-B81E-17CA149B23FE}" type="pres">
      <dgm:prSet presAssocID="{ED8AFA00-CE0A-4B83-BD64-D9EB5FD32F4B}" presName="linNode" presStyleCnt="0"/>
      <dgm:spPr/>
    </dgm:pt>
    <dgm:pt modelId="{0FF1A2A0-2C56-4142-ADD4-221E737EDC54}" type="pres">
      <dgm:prSet presAssocID="{ED8AFA00-CE0A-4B83-BD64-D9EB5FD32F4B}" presName="parentText" presStyleLbl="node1" presStyleIdx="0" presStyleCnt="4" custScaleX="60466" custScaleY="59252" custLinFactNeighborX="-502" custLinFactNeighborY="-9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3BA0AB-6B49-417D-A883-C082790AAAC3}" type="pres">
      <dgm:prSet presAssocID="{ED8AFA00-CE0A-4B83-BD64-D9EB5FD32F4B}" presName="descendantText" presStyleLbl="alignAccFollowNode1" presStyleIdx="0" presStyleCnt="4" custScaleX="104254" custScaleY="644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FEA5F4-7F26-4F3C-9F0A-103CDBA13E0B}" type="pres">
      <dgm:prSet presAssocID="{FD6D0D57-EABF-4790-B3D7-ED65B455D129}" presName="sp" presStyleCnt="0"/>
      <dgm:spPr/>
    </dgm:pt>
    <dgm:pt modelId="{388A5062-FFAA-4AAB-9D49-BA2AD6DB711B}" type="pres">
      <dgm:prSet presAssocID="{1829EFA8-C5BF-4391-815D-72CD6540AD00}" presName="linNode" presStyleCnt="0"/>
      <dgm:spPr/>
    </dgm:pt>
    <dgm:pt modelId="{F95B338D-E292-4176-BF6D-3B56FFD1FD78}" type="pres">
      <dgm:prSet presAssocID="{1829EFA8-C5BF-4391-815D-72CD6540AD00}" presName="parentText" presStyleLbl="node1" presStyleIdx="1" presStyleCnt="4" custScaleX="60954" custScaleY="6477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822D33-E3D7-4D3B-8DD5-F8E880320CAE}" type="pres">
      <dgm:prSet presAssocID="{1829EFA8-C5BF-4391-815D-72CD6540AD00}" presName="descendantText" presStyleLbl="alignAccFollowNode1" presStyleIdx="1" presStyleCnt="4" custScaleX="105120" custScaleY="7380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292536-198E-4672-9C14-BDEA2877095D}" type="pres">
      <dgm:prSet presAssocID="{88FC3CE7-99EB-4BD2-9F0F-52001F5891B3}" presName="sp" presStyleCnt="0"/>
      <dgm:spPr/>
    </dgm:pt>
    <dgm:pt modelId="{0DA7F859-BE32-41B8-8C01-9FB28AA9546B}" type="pres">
      <dgm:prSet presAssocID="{31E08D84-5549-4B45-8B9E-EC949FAF8880}" presName="linNode" presStyleCnt="0"/>
      <dgm:spPr/>
    </dgm:pt>
    <dgm:pt modelId="{E38F7051-A941-46C2-A9FB-7C86A5B35B5C}" type="pres">
      <dgm:prSet presAssocID="{31E08D84-5549-4B45-8B9E-EC949FAF8880}" presName="parentText" presStyleLbl="node1" presStyleIdx="2" presStyleCnt="4" custScaleX="65831" custScaleY="6281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D7F7E1-8CDE-4EED-B1AD-131F36595681}" type="pres">
      <dgm:prSet presAssocID="{31E08D84-5549-4B45-8B9E-EC949FAF8880}" presName="descendantText" presStyleLbl="alignAccFollowNode1" presStyleIdx="2" presStyleCnt="4" custScaleX="102196" custScaleY="75497" custLinFactNeighborX="250" custLinFactNeighborY="15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3407BF-13D9-449A-A114-44EC421A523F}" type="pres">
      <dgm:prSet presAssocID="{3A195B3D-1227-43BA-85F9-7EB1727900C4}" presName="sp" presStyleCnt="0"/>
      <dgm:spPr/>
    </dgm:pt>
    <dgm:pt modelId="{D3606F65-4BDE-4383-8849-9E10F0932D6F}" type="pres">
      <dgm:prSet presAssocID="{415C02B9-A738-41FF-AAE9-D31F71700527}" presName="linNode" presStyleCnt="0"/>
      <dgm:spPr/>
    </dgm:pt>
    <dgm:pt modelId="{CBD2EAA5-06E0-4C36-8859-9CE7A7FB1CE0}" type="pres">
      <dgm:prSet presAssocID="{415C02B9-A738-41FF-AAE9-D31F71700527}" presName="parentText" presStyleLbl="node1" presStyleIdx="3" presStyleCnt="4" custScaleX="66751" custScaleY="7910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E938D0-2958-432D-AD76-58A30B7B000D}" type="pres">
      <dgm:prSet presAssocID="{415C02B9-A738-41FF-AAE9-D31F71700527}" presName="descendantText" presStyleLbl="alignAccFollowNode1" presStyleIdx="3" presStyleCnt="4" custScaleX="1035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DF96E5A-7899-42D1-A680-C0B089995917}" srcId="{74A959B3-5903-421D-A31D-3B6FE2F2ADCE}" destId="{1829EFA8-C5BF-4391-815D-72CD6540AD00}" srcOrd="1" destOrd="0" parTransId="{CAD54A40-A06E-436F-8CA8-6484C579123C}" sibTransId="{88FC3CE7-99EB-4BD2-9F0F-52001F5891B3}"/>
    <dgm:cxn modelId="{6E3FFBB1-9897-486A-A2BB-6B387615CED8}" srcId="{74A959B3-5903-421D-A31D-3B6FE2F2ADCE}" destId="{31E08D84-5549-4B45-8B9E-EC949FAF8880}" srcOrd="2" destOrd="0" parTransId="{4E909464-06D4-4CB6-AB36-824FEC041AA5}" sibTransId="{3A195B3D-1227-43BA-85F9-7EB1727900C4}"/>
    <dgm:cxn modelId="{942E692B-43DB-4500-BE69-F8CA33A56011}" srcId="{ED8AFA00-CE0A-4B83-BD64-D9EB5FD32F4B}" destId="{F2CBEF69-3CB5-490F-98FE-CCB4B0B3CA56}" srcOrd="3" destOrd="0" parTransId="{0A6693F6-6650-4CE0-9442-23D9B3F30830}" sibTransId="{403872BB-0240-4166-A9E1-4CB05F9B6748}"/>
    <dgm:cxn modelId="{39039818-B518-45CE-8186-59379654CC74}" type="presOf" srcId="{C424C564-D4A7-4AB5-8207-F7BC3E5E5C40}" destId="{ABE938D0-2958-432D-AD76-58A30B7B000D}" srcOrd="0" destOrd="2" presId="urn:microsoft.com/office/officeart/2005/8/layout/vList5"/>
    <dgm:cxn modelId="{C6A58BA1-755B-488F-986B-7849CF69DE26}" type="presOf" srcId="{11D49FE2-DB1C-42C9-AAF5-6C0493A7AD55}" destId="{ABE938D0-2958-432D-AD76-58A30B7B000D}" srcOrd="0" destOrd="0" presId="urn:microsoft.com/office/officeart/2005/8/layout/vList5"/>
    <dgm:cxn modelId="{A307637E-23FF-4AAB-BE9A-1B897C35F22C}" type="presOf" srcId="{32E41705-F44F-4417-BD12-58C636B7E52B}" destId="{42822D33-E3D7-4D3B-8DD5-F8E880320CAE}" srcOrd="0" destOrd="3" presId="urn:microsoft.com/office/officeart/2005/8/layout/vList5"/>
    <dgm:cxn modelId="{E83EF26A-7A97-46C7-84F0-9EB12211D382}" srcId="{415C02B9-A738-41FF-AAE9-D31F71700527}" destId="{2BB5B234-6BAA-4314-832A-4FD036D4A84B}" srcOrd="1" destOrd="0" parTransId="{1E9AD007-9842-4FB7-AF59-6EBC4E8E225E}" sibTransId="{F7A25A33-B266-4A5D-ABA9-1A7B7BFAD1A3}"/>
    <dgm:cxn modelId="{C758FA6F-FF1D-46EB-918C-FDA28E0D98B6}" srcId="{74A959B3-5903-421D-A31D-3B6FE2F2ADCE}" destId="{415C02B9-A738-41FF-AAE9-D31F71700527}" srcOrd="3" destOrd="0" parTransId="{44EEACA6-C41C-4698-80C1-8D939C6556A3}" sibTransId="{CE7652BE-BD5A-4B95-8285-042C00A715DA}"/>
    <dgm:cxn modelId="{A3A1838E-4106-443C-B14E-DFD2EE3BCCA1}" srcId="{1829EFA8-C5BF-4391-815D-72CD6540AD00}" destId="{1F48D62E-9F02-4AD4-9090-49CE80F0DF5F}" srcOrd="0" destOrd="0" parTransId="{C8DD071B-739C-4EA1-B049-2D759A45439D}" sibTransId="{6A340A9E-A71F-45FD-8B9A-418D6FD2D23C}"/>
    <dgm:cxn modelId="{CEF1E85F-A5A0-4215-B497-61727E1CB578}" srcId="{74A959B3-5903-421D-A31D-3B6FE2F2ADCE}" destId="{ED8AFA00-CE0A-4B83-BD64-D9EB5FD32F4B}" srcOrd="0" destOrd="0" parTransId="{969FC565-68F0-4820-BD74-BBE53770941F}" sibTransId="{FD6D0D57-EABF-4790-B3D7-ED65B455D129}"/>
    <dgm:cxn modelId="{E333828E-F30F-4D59-9EFD-7541DDC5E806}" type="presOf" srcId="{F9F1EAD4-A7B2-4E61-91D9-DA1A5210A534}" destId="{42822D33-E3D7-4D3B-8DD5-F8E880320CAE}" srcOrd="0" destOrd="1" presId="urn:microsoft.com/office/officeart/2005/8/layout/vList5"/>
    <dgm:cxn modelId="{AA1E0A98-B897-4D66-B295-83B7300C937D}" type="presOf" srcId="{1F48D62E-9F02-4AD4-9090-49CE80F0DF5F}" destId="{42822D33-E3D7-4D3B-8DD5-F8E880320CAE}" srcOrd="0" destOrd="0" presId="urn:microsoft.com/office/officeart/2005/8/layout/vList5"/>
    <dgm:cxn modelId="{5F1184DA-9F44-4BAF-9AD6-5323989BC84C}" type="presOf" srcId="{D65E6068-47AC-4398-90C0-2854D7C11953}" destId="{42822D33-E3D7-4D3B-8DD5-F8E880320CAE}" srcOrd="0" destOrd="2" presId="urn:microsoft.com/office/officeart/2005/8/layout/vList5"/>
    <dgm:cxn modelId="{B02099B7-00AE-4802-8CCF-9B196159D8B5}" srcId="{31E08D84-5549-4B45-8B9E-EC949FAF8880}" destId="{C9221D36-6C2D-4A85-9B11-ED6693C2A88F}" srcOrd="0" destOrd="0" parTransId="{ED9C3732-E2FA-4CFF-8900-C45FE57ADF9A}" sibTransId="{CD79BD31-BF05-46C7-BF66-5B1416E9E392}"/>
    <dgm:cxn modelId="{9F93770F-4403-4EC5-9D0D-2B8A63166318}" type="presOf" srcId="{31E08D84-5549-4B45-8B9E-EC949FAF8880}" destId="{E38F7051-A941-46C2-A9FB-7C86A5B35B5C}" srcOrd="0" destOrd="0" presId="urn:microsoft.com/office/officeart/2005/8/layout/vList5"/>
    <dgm:cxn modelId="{CC978BA1-26B7-461F-AA8E-85CEF989D304}" srcId="{ED8AFA00-CE0A-4B83-BD64-D9EB5FD32F4B}" destId="{5CCE8D39-205A-416A-9EC3-B682B17225CC}" srcOrd="1" destOrd="0" parTransId="{DF0E50A5-6D47-4787-93BD-644460CAB743}" sibTransId="{1F690C79-D5E6-49CF-9094-9710B8FA8BF3}"/>
    <dgm:cxn modelId="{24EAF083-C594-4E96-A22D-8EEF5A6DBDB1}" srcId="{1829EFA8-C5BF-4391-815D-72CD6540AD00}" destId="{D65E6068-47AC-4398-90C0-2854D7C11953}" srcOrd="2" destOrd="0" parTransId="{3C4FDF57-DE85-4AAA-BB29-343744190863}" sibTransId="{897AB381-E348-4934-AB9A-BFF02CBD1939}"/>
    <dgm:cxn modelId="{FAEB8B0C-DF18-4D3C-BB81-0F44A332191A}" type="presOf" srcId="{F2CBEF69-3CB5-490F-98FE-CCB4B0B3CA56}" destId="{543BA0AB-6B49-417D-A883-C082790AAAC3}" srcOrd="0" destOrd="3" presId="urn:microsoft.com/office/officeart/2005/8/layout/vList5"/>
    <dgm:cxn modelId="{6903C36C-67D3-4DB8-BC02-3455979BE227}" type="presOf" srcId="{68675D94-A887-4577-94DE-A54538F0A919}" destId="{ABE938D0-2958-432D-AD76-58A30B7B000D}" srcOrd="0" destOrd="3" presId="urn:microsoft.com/office/officeart/2005/8/layout/vList5"/>
    <dgm:cxn modelId="{FA6C715D-CEB4-4A8C-8B47-31B86CBE6ACA}" srcId="{1829EFA8-C5BF-4391-815D-72CD6540AD00}" destId="{F9F1EAD4-A7B2-4E61-91D9-DA1A5210A534}" srcOrd="1" destOrd="0" parTransId="{4A31CC71-361B-4179-B9C1-1097698E4D1E}" sibTransId="{0A06FBA3-127B-4B12-88DC-1F88BD91589B}"/>
    <dgm:cxn modelId="{C6FAB266-6EED-457C-BCF9-5112947457B5}" srcId="{31E08D84-5549-4B45-8B9E-EC949FAF8880}" destId="{E499988B-A56E-47D1-896F-FB236C9A3948}" srcOrd="1" destOrd="0" parTransId="{1E290F48-3192-4EC5-897A-195D5C05DD9A}" sibTransId="{CCD9BC40-F625-4AE0-8BCF-0BD566E5DBFF}"/>
    <dgm:cxn modelId="{A8967A07-B787-453D-916E-91F1D7146E65}" type="presOf" srcId="{6F264BE5-8506-4A05-9412-8DAB5368B453}" destId="{543BA0AB-6B49-417D-A883-C082790AAAC3}" srcOrd="0" destOrd="2" presId="urn:microsoft.com/office/officeart/2005/8/layout/vList5"/>
    <dgm:cxn modelId="{866BD87D-1D3F-44C4-817D-50D258E5E39E}" type="presOf" srcId="{2BB5B234-6BAA-4314-832A-4FD036D4A84B}" destId="{ABE938D0-2958-432D-AD76-58A30B7B000D}" srcOrd="0" destOrd="1" presId="urn:microsoft.com/office/officeart/2005/8/layout/vList5"/>
    <dgm:cxn modelId="{4BB5E780-2E5A-4715-920A-785C22664F03}" srcId="{ED8AFA00-CE0A-4B83-BD64-D9EB5FD32F4B}" destId="{6F264BE5-8506-4A05-9412-8DAB5368B453}" srcOrd="2" destOrd="0" parTransId="{56B297EF-B79B-4231-A0DB-8B01C33E16F5}" sibTransId="{365573D0-CA58-4F4E-B320-2C1247B9E646}"/>
    <dgm:cxn modelId="{9D142F4C-C292-4C6F-92F6-92F03DEC150B}" type="presOf" srcId="{5CCE8D39-205A-416A-9EC3-B682B17225CC}" destId="{543BA0AB-6B49-417D-A883-C082790AAAC3}" srcOrd="0" destOrd="1" presId="urn:microsoft.com/office/officeart/2005/8/layout/vList5"/>
    <dgm:cxn modelId="{ED847101-9CFD-406F-89C5-985BE96E7C84}" srcId="{415C02B9-A738-41FF-AAE9-D31F71700527}" destId="{68675D94-A887-4577-94DE-A54538F0A919}" srcOrd="3" destOrd="0" parTransId="{B8D97AC7-E7B0-4F8A-B87C-D638FF8FC4B9}" sibTransId="{7B2E0581-E278-4B2D-BD0F-DF784241FE35}"/>
    <dgm:cxn modelId="{E9A8F41E-AC20-4313-8804-B370E7F56E45}" srcId="{415C02B9-A738-41FF-AAE9-D31F71700527}" destId="{C424C564-D4A7-4AB5-8207-F7BC3E5E5C40}" srcOrd="2" destOrd="0" parTransId="{96867DAF-1EEC-4D7A-9D3B-BDFB081B6F0F}" sibTransId="{628B1ACE-79E7-43DB-82EB-BFB3455FB4C4}"/>
    <dgm:cxn modelId="{8B624A98-9732-47A7-9979-32C08A79B7DB}" srcId="{1829EFA8-C5BF-4391-815D-72CD6540AD00}" destId="{32E41705-F44F-4417-BD12-58C636B7E52B}" srcOrd="3" destOrd="0" parTransId="{A72A0015-7296-47F5-BF76-EC745AD98F48}" sibTransId="{B75BBBC6-C357-4CAD-9F2E-12D16119AFE8}"/>
    <dgm:cxn modelId="{7EE1E1D6-30D6-4987-9ECF-A16999F2EECB}" type="presOf" srcId="{74A959B3-5903-421D-A31D-3B6FE2F2ADCE}" destId="{EE60A7FC-B853-4834-97A7-9603063E5047}" srcOrd="0" destOrd="0" presId="urn:microsoft.com/office/officeart/2005/8/layout/vList5"/>
    <dgm:cxn modelId="{EB14A854-B84B-4D4F-B3D1-2E7342D9BE7A}" type="presOf" srcId="{415C02B9-A738-41FF-AAE9-D31F71700527}" destId="{CBD2EAA5-06E0-4C36-8859-9CE7A7FB1CE0}" srcOrd="0" destOrd="0" presId="urn:microsoft.com/office/officeart/2005/8/layout/vList5"/>
    <dgm:cxn modelId="{636DED7D-2215-41B0-A59F-3026013B807C}" srcId="{415C02B9-A738-41FF-AAE9-D31F71700527}" destId="{11D49FE2-DB1C-42C9-AAF5-6C0493A7AD55}" srcOrd="0" destOrd="0" parTransId="{226D28B1-DE80-46C9-A446-ECA688261BE4}" sibTransId="{62C17633-6D89-4621-876C-D452176135AC}"/>
    <dgm:cxn modelId="{2CCF6808-1A86-47C7-B58F-76928F95398E}" type="presOf" srcId="{1829EFA8-C5BF-4391-815D-72CD6540AD00}" destId="{F95B338D-E292-4176-BF6D-3B56FFD1FD78}" srcOrd="0" destOrd="0" presId="urn:microsoft.com/office/officeart/2005/8/layout/vList5"/>
    <dgm:cxn modelId="{5E9330C5-133B-4B0B-9F7D-E9C424036FE6}" type="presOf" srcId="{ACAB3CB7-3B7E-4A79-B76F-FD20F94764E4}" destId="{543BA0AB-6B49-417D-A883-C082790AAAC3}" srcOrd="0" destOrd="0" presId="urn:microsoft.com/office/officeart/2005/8/layout/vList5"/>
    <dgm:cxn modelId="{2133A41E-510D-48B6-8E01-B923A2C46AFE}" type="presOf" srcId="{C9221D36-6C2D-4A85-9B11-ED6693C2A88F}" destId="{A4D7F7E1-8CDE-4EED-B1AD-131F36595681}" srcOrd="0" destOrd="0" presId="urn:microsoft.com/office/officeart/2005/8/layout/vList5"/>
    <dgm:cxn modelId="{613DEC99-F318-4C08-8177-5C42C0A09910}" srcId="{ED8AFA00-CE0A-4B83-BD64-D9EB5FD32F4B}" destId="{ACAB3CB7-3B7E-4A79-B76F-FD20F94764E4}" srcOrd="0" destOrd="0" parTransId="{7FB852CF-20FE-4F47-BD1E-493F0F4B7F09}" sibTransId="{E0045898-6CC7-4947-A72A-23EA46506B36}"/>
    <dgm:cxn modelId="{0B47D118-11CF-4C33-8EA4-18549378944D}" type="presOf" srcId="{E499988B-A56E-47D1-896F-FB236C9A3948}" destId="{A4D7F7E1-8CDE-4EED-B1AD-131F36595681}" srcOrd="0" destOrd="1" presId="urn:microsoft.com/office/officeart/2005/8/layout/vList5"/>
    <dgm:cxn modelId="{BA110130-D18E-495C-BE19-00BD00228EC6}" type="presOf" srcId="{ED8AFA00-CE0A-4B83-BD64-D9EB5FD32F4B}" destId="{0FF1A2A0-2C56-4142-ADD4-221E737EDC54}" srcOrd="0" destOrd="0" presId="urn:microsoft.com/office/officeart/2005/8/layout/vList5"/>
    <dgm:cxn modelId="{7111793B-1D0E-4886-BD80-BC48CCFA1BAB}" type="presParOf" srcId="{EE60A7FC-B853-4834-97A7-9603063E5047}" destId="{8492F0B3-BE14-4CE2-B81E-17CA149B23FE}" srcOrd="0" destOrd="0" presId="urn:microsoft.com/office/officeart/2005/8/layout/vList5"/>
    <dgm:cxn modelId="{BD151541-0503-405C-91C1-D045D1FF76BC}" type="presParOf" srcId="{8492F0B3-BE14-4CE2-B81E-17CA149B23FE}" destId="{0FF1A2A0-2C56-4142-ADD4-221E737EDC54}" srcOrd="0" destOrd="0" presId="urn:microsoft.com/office/officeart/2005/8/layout/vList5"/>
    <dgm:cxn modelId="{99CF9703-05DC-4E92-8EFD-EFC44806AB49}" type="presParOf" srcId="{8492F0B3-BE14-4CE2-B81E-17CA149B23FE}" destId="{543BA0AB-6B49-417D-A883-C082790AAAC3}" srcOrd="1" destOrd="0" presId="urn:microsoft.com/office/officeart/2005/8/layout/vList5"/>
    <dgm:cxn modelId="{D4E5EEE9-7154-4C93-9F99-8DF7F19B2140}" type="presParOf" srcId="{EE60A7FC-B853-4834-97A7-9603063E5047}" destId="{DBFEA5F4-7F26-4F3C-9F0A-103CDBA13E0B}" srcOrd="1" destOrd="0" presId="urn:microsoft.com/office/officeart/2005/8/layout/vList5"/>
    <dgm:cxn modelId="{43A554CF-8C84-4D33-9A11-DD0ADC270FFA}" type="presParOf" srcId="{EE60A7FC-B853-4834-97A7-9603063E5047}" destId="{388A5062-FFAA-4AAB-9D49-BA2AD6DB711B}" srcOrd="2" destOrd="0" presId="urn:microsoft.com/office/officeart/2005/8/layout/vList5"/>
    <dgm:cxn modelId="{1BFA907F-1E3F-4A36-B18E-85C6473BFDBC}" type="presParOf" srcId="{388A5062-FFAA-4AAB-9D49-BA2AD6DB711B}" destId="{F95B338D-E292-4176-BF6D-3B56FFD1FD78}" srcOrd="0" destOrd="0" presId="urn:microsoft.com/office/officeart/2005/8/layout/vList5"/>
    <dgm:cxn modelId="{1FBF609D-5076-4199-BCD8-CF26A6073918}" type="presParOf" srcId="{388A5062-FFAA-4AAB-9D49-BA2AD6DB711B}" destId="{42822D33-E3D7-4D3B-8DD5-F8E880320CAE}" srcOrd="1" destOrd="0" presId="urn:microsoft.com/office/officeart/2005/8/layout/vList5"/>
    <dgm:cxn modelId="{E2635059-6334-4610-AC90-16F5B2567CBB}" type="presParOf" srcId="{EE60A7FC-B853-4834-97A7-9603063E5047}" destId="{B0292536-198E-4672-9C14-BDEA2877095D}" srcOrd="3" destOrd="0" presId="urn:microsoft.com/office/officeart/2005/8/layout/vList5"/>
    <dgm:cxn modelId="{CE651EA0-1F3F-4099-9D60-D5B0A20161A1}" type="presParOf" srcId="{EE60A7FC-B853-4834-97A7-9603063E5047}" destId="{0DA7F859-BE32-41B8-8C01-9FB28AA9546B}" srcOrd="4" destOrd="0" presId="urn:microsoft.com/office/officeart/2005/8/layout/vList5"/>
    <dgm:cxn modelId="{EE37D8C0-91D0-4432-BDAC-19600532F13E}" type="presParOf" srcId="{0DA7F859-BE32-41B8-8C01-9FB28AA9546B}" destId="{E38F7051-A941-46C2-A9FB-7C86A5B35B5C}" srcOrd="0" destOrd="0" presId="urn:microsoft.com/office/officeart/2005/8/layout/vList5"/>
    <dgm:cxn modelId="{73688373-D872-432C-874F-BE69E4913D00}" type="presParOf" srcId="{0DA7F859-BE32-41B8-8C01-9FB28AA9546B}" destId="{A4D7F7E1-8CDE-4EED-B1AD-131F36595681}" srcOrd="1" destOrd="0" presId="urn:microsoft.com/office/officeart/2005/8/layout/vList5"/>
    <dgm:cxn modelId="{B6590820-065B-456D-A7CF-BA2090C1CA06}" type="presParOf" srcId="{EE60A7FC-B853-4834-97A7-9603063E5047}" destId="{693407BF-13D9-449A-A114-44EC421A523F}" srcOrd="5" destOrd="0" presId="urn:microsoft.com/office/officeart/2005/8/layout/vList5"/>
    <dgm:cxn modelId="{96E67AB0-2B68-4ADB-9782-394BBCA6D471}" type="presParOf" srcId="{EE60A7FC-B853-4834-97A7-9603063E5047}" destId="{D3606F65-4BDE-4383-8849-9E10F0932D6F}" srcOrd="6" destOrd="0" presId="urn:microsoft.com/office/officeart/2005/8/layout/vList5"/>
    <dgm:cxn modelId="{A9E20E2E-A773-4469-902E-D2BADEB3C35B}" type="presParOf" srcId="{D3606F65-4BDE-4383-8849-9E10F0932D6F}" destId="{CBD2EAA5-06E0-4C36-8859-9CE7A7FB1CE0}" srcOrd="0" destOrd="0" presId="urn:microsoft.com/office/officeart/2005/8/layout/vList5"/>
    <dgm:cxn modelId="{366907A6-91E5-4034-94F9-FD7AB24E2B52}" type="presParOf" srcId="{D3606F65-4BDE-4383-8849-9E10F0932D6F}" destId="{ABE938D0-2958-432D-AD76-58A30B7B000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53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53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1D6C04A-9B5E-4035-89C1-BF7CA4AFEB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873097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542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42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C2E835E-BAB5-40D8-A170-72501A628F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769146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2E835E-BAB5-40D8-A170-72501A628FF6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0272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2E835E-BAB5-40D8-A170-72501A628FF6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1919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2E835E-BAB5-40D8-A170-72501A628FF6}" type="slidenum">
              <a:rPr lang="ru-RU" smtClean="0"/>
              <a:pPr>
                <a:defRPr/>
              </a:pPr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30865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99332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4DFE5C-0056-43F8-82E3-22463B4CF9FA}" type="slidenum">
              <a:rPr lang="ru-RU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72</a:t>
            </a:fld>
            <a:endParaRPr lang="ru-RU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5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5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5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5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5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5E67E3E-D303-438E-A9B7-920076FAB228}" type="slidenum">
              <a:rPr lang="ru-RU" altLang="ru-RU" sz="1200"/>
              <a:pPr eaLnBrk="1" hangingPunct="1"/>
              <a:t>73</a:t>
            </a:fld>
            <a:endParaRPr lang="ru-RU" altLang="ru-RU" sz="1200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ru-RU" altLang="ru-RU" b="1" smtClean="0"/>
              <a:t>ПРЕКУРСОРЫ</a:t>
            </a:r>
            <a:r>
              <a:rPr lang="ru-RU" altLang="ru-RU" smtClean="0"/>
              <a:t> - вещества, часто используемые при производстве, изготовлении, переработке наркотических средств 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2E835E-BAB5-40D8-A170-72501A628FF6}" type="slidenum">
              <a:rPr lang="ru-RU" smtClean="0"/>
              <a:pPr>
                <a:defRPr/>
              </a:pPr>
              <a:t>95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19198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4E3A7-5D59-4074-9338-35439F2D6233}" type="slidenum">
              <a:rPr lang="ru-RU" smtClean="0"/>
              <a:t>117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79430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197FB2B-EB36-42F1-B62C-0462497C5212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153</a:t>
            </a:fld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419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9638" y="744538"/>
            <a:ext cx="4962525" cy="3722687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8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7863" y="4714875"/>
            <a:ext cx="5426075" cy="4467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4039321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05F4164C-48C7-4749-B879-9857FCDC6F1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26DD44-BC67-4C9C-8ABE-53FA75BFC07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665075-6B98-48C8-AAA9-606CB0D3127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00B43C-34CE-4853-A179-723EA66AC93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71376D-AE9B-4DD1-8BA1-27A5500A41D3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6D155C-C0AE-4FFE-B706-6C74F79DAAA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1848B2-355F-4CC6-A6E9-FD6730F11F8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6624AE-78B4-4AE9-A3ED-368AF26E9B9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4F1C1A-189A-4FDD-A93A-ACA692A14F7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15A7A1-28C3-489B-8CBC-101D7DF377D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84C5E317-E174-4B7A-8F75-2D0BD3D47F4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98833031-3A7F-4477-833E-4EEBF33AC5C0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4DF89DEA-1C9E-4893-BF38-0AA8EA68168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5F4164C-48C7-4749-B879-9857FCDC6F1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4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g"/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5.jpg"/><Relationship Id="rId4" Type="http://schemas.openxmlformats.org/officeDocument/2006/relationships/image" Target="../media/image144.jp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8.jp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1.jpg"/><Relationship Id="rId4" Type="http://schemas.microsoft.com/office/2007/relationships/hdphoto" Target="../media/hdphoto1.wdp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g"/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50.jpeg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6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6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6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6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3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5.jpeg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9.jpeg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3.jpeg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84.emf"/><Relationship Id="rId4" Type="http://schemas.openxmlformats.org/officeDocument/2006/relationships/oleObject" Target="../embeddings/oleObject1.bin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8.png"/><Relationship Id="rId4" Type="http://schemas.openxmlformats.org/officeDocument/2006/relationships/image" Target="../media/image187.png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2.jpeg"/><Relationship Id="rId4" Type="http://schemas.openxmlformats.org/officeDocument/2006/relationships/image" Target="../media/image191.jpeg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98%D0%B7%D0%BE%D1%82%D0%BE%D0%BF%D1%8B_%D0%BF%D0%BB%D1%83%D1%82%D0%BE%D0%BD%D0%B8%D1%8F" TargetMode="External"/><Relationship Id="rId3" Type="http://schemas.openxmlformats.org/officeDocument/2006/relationships/hyperlink" Target="https://ru.wikipedia.org/wiki/%D0%9F%D0%BB%D1%83%D1%82%D0%BE%D0%BD%D0%B8%D0%B9-239" TargetMode="External"/><Relationship Id="rId7" Type="http://schemas.openxmlformats.org/officeDocument/2006/relationships/hyperlink" Target="https://ru.wikipedia.org/wiki/%D0%9E%D0%B1%D0%BE%D0%B3%D0%B0%D1%89%D0%B5%D0%BD%D0%B8%D0%B5_%D1%83%D1%80%D0%B0%D0%BD%D0%B0" TargetMode="External"/><Relationship Id="rId2" Type="http://schemas.openxmlformats.org/officeDocument/2006/relationships/hyperlink" Target="https://ru.wikipedia.org/wiki/%D0%A3%D1%80%D0%B0%D0%BD-235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ru.wikipedia.org/wiki/%D0%A3%D1%80%D0%B0%D0%BD-234" TargetMode="External"/><Relationship Id="rId5" Type="http://schemas.openxmlformats.org/officeDocument/2006/relationships/hyperlink" Target="https://ru.wikipedia.org/wiki/%D0%A3%D1%80%D0%B0%D0%BD-238" TargetMode="External"/><Relationship Id="rId4" Type="http://schemas.openxmlformats.org/officeDocument/2006/relationships/hyperlink" Target="https://ru.wikipedia.org/wiki/%D0%A3%D1%80%D0%B0%D0%BD_(%D1%8D%D0%BB%D0%B5%D0%BC%D0%B5%D0%BD%D1%82)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jpe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hyperlink" Target="http://www.port2all.dp.ua/uploads/posts/2010-04/1271603439_tsarbomb.jpg" TargetMode="Externa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e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jpeg"/><Relationship Id="rId5" Type="http://schemas.openxmlformats.org/officeDocument/2006/relationships/image" Target="../media/image116.png"/><Relationship Id="rId4" Type="http://schemas.openxmlformats.org/officeDocument/2006/relationships/image" Target="../media/image115.jpe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pn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0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614363" y="481013"/>
            <a:ext cx="8001000" cy="1143000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50000"/>
              </a:spcBef>
              <a:defRPr/>
            </a:pPr>
            <a:r>
              <a:rPr lang="ru-RU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ЗАБАЙКАЛЬСКИЙ ГОСУДАРСТВЕННЫЙ УНИВЕРСИТЕТ</a:t>
            </a:r>
            <a:r>
              <a:rPr lang="ru-RU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lang="ru-RU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lang="ru-RU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ru-RU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ВОЕННЫЙ УЧЕБНЫЙ ЦЕНТР</a:t>
            </a:r>
            <a:endParaRPr lang="ru-RU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1104812" y="908720"/>
            <a:ext cx="6984379" cy="0"/>
          </a:xfrm>
          <a:prstGeom prst="line">
            <a:avLst/>
          </a:prstGeom>
          <a:ln w="57150" cmpd="thickThin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4" name="Picture 5" descr="C:\Users\chitgu.local\Desktop\ss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0"/>
            <a:ext cx="1081088" cy="107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4" descr="E:\ВУЦ\ФОТОГРАФИИ\Chistaya_Emblema_VUT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7" y="41276"/>
            <a:ext cx="1009650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95"/>
          <p:cNvSpPr txBox="1">
            <a:spLocks noChangeArrowheads="1"/>
          </p:cNvSpPr>
          <p:nvPr/>
        </p:nvSpPr>
        <p:spPr bwMode="auto">
          <a:xfrm>
            <a:off x="323528" y="2420888"/>
            <a:ext cx="3671887" cy="40011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000" b="1" dirty="0"/>
              <a:t>Тема </a:t>
            </a:r>
            <a:r>
              <a:rPr lang="ru-RU" altLang="ru-RU" sz="2000" b="1" dirty="0" smtClean="0"/>
              <a:t>1. Лекция </a:t>
            </a:r>
            <a:endParaRPr lang="ru-RU" altLang="ru-RU" sz="2000" b="1" dirty="0"/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694483" y="3202374"/>
            <a:ext cx="792088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defRPr/>
            </a:pPr>
            <a:r>
              <a:rPr lang="ru-R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Ядерное</a:t>
            </a:r>
            <a:r>
              <a:rPr lang="ru-R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химическое, биологическое, зажигательное оружие</a:t>
            </a:r>
            <a:endParaRPr lang="ru-RU" sz="2400" b="1" cap="all" dirty="0" smtClean="0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196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332656"/>
            <a:ext cx="8572500" cy="642937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Последствия ядерного взрыва в ХИРОСИМЕ и НАГАСАКИ</a:t>
            </a:r>
            <a:r>
              <a:rPr lang="ru-RU" sz="4000" b="1" dirty="0" smtClean="0">
                <a:solidFill>
                  <a:srgbClr val="FFFF00"/>
                </a:solidFill>
              </a:rPr>
              <a:t/>
            </a:r>
            <a:br>
              <a:rPr lang="ru-RU" sz="4000" b="1" dirty="0" smtClean="0">
                <a:solidFill>
                  <a:srgbClr val="FFFF00"/>
                </a:solidFill>
              </a:rPr>
            </a:br>
            <a:endParaRPr lang="ru-RU" sz="1400" b="1" dirty="0" smtClean="0">
              <a:solidFill>
                <a:srgbClr val="FFFF00"/>
              </a:solidFill>
            </a:endParaRPr>
          </a:p>
        </p:txBody>
      </p:sp>
      <p:pic>
        <p:nvPicPr>
          <p:cNvPr id="4608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8150"/>
            <a:ext cx="3643313" cy="303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88" y="4600575"/>
            <a:ext cx="3071812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88" y="1714500"/>
            <a:ext cx="3071812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5350"/>
            <a:ext cx="3643313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13" y="1714500"/>
            <a:ext cx="2428875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13" y="4714875"/>
            <a:ext cx="2443162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994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536" y="332656"/>
            <a:ext cx="83529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ln>
                  <a:solidFill>
                    <a:srgbClr val="FFFF00"/>
                  </a:solidFill>
                </a:ln>
                <a:latin typeface="Calibri" pitchFamily="34" charset="0"/>
              </a:rPr>
              <a:t>31 мая 1915 года </a:t>
            </a:r>
            <a:r>
              <a:rPr lang="ru-RU" sz="2000" b="1" dirty="0" smtClean="0">
                <a:latin typeface="Calibri" pitchFamily="34" charset="0"/>
              </a:rPr>
              <a:t>химическое оружие впервые было использовано против российской армии – немцы применили фосген. Облако газа было принято за маскировку и на передний край перебросили еще больше солдат. Последствия газовой атаки были ужасными: 9 тысяч человек умерли мучительной смертью, из-за воздействия отравы погибла даже трава.</a:t>
            </a:r>
            <a:endParaRPr lang="ru-RU" sz="2000" b="1" dirty="0">
              <a:latin typeface="Calibri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072" y="2270353"/>
            <a:ext cx="7560840" cy="4101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186480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536" y="332656"/>
            <a:ext cx="84249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ln>
                  <a:solidFill>
                    <a:srgbClr val="FFFF00"/>
                  </a:solidFill>
                </a:ln>
                <a:latin typeface="Calibri" pitchFamily="34" charset="0"/>
              </a:rPr>
              <a:t> 6 августа 2015г. </a:t>
            </a:r>
            <a:r>
              <a:rPr lang="ru-RU" sz="2000" b="1" dirty="0" smtClean="0">
                <a:latin typeface="Calibri" pitchFamily="34" charset="0"/>
              </a:rPr>
              <a:t>против защитников русской крепости </a:t>
            </a:r>
            <a:r>
              <a:rPr lang="ru-RU" sz="2000" b="1" dirty="0" err="1" smtClean="0">
                <a:latin typeface="Calibri" pitchFamily="34" charset="0"/>
              </a:rPr>
              <a:t>Осовец</a:t>
            </a:r>
            <a:r>
              <a:rPr lang="ru-RU" sz="2000" b="1" dirty="0" smtClean="0">
                <a:latin typeface="Calibri" pitchFamily="34" charset="0"/>
              </a:rPr>
              <a:t>  германскими войсками был применен хлор. </a:t>
            </a:r>
            <a:endParaRPr lang="ru-RU" sz="2000" b="1" dirty="0">
              <a:latin typeface="Calibri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60848"/>
            <a:ext cx="4139155" cy="365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771" y="2060848"/>
            <a:ext cx="4502702" cy="365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11845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260648"/>
            <a:ext cx="856895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4013" algn="just"/>
            <a:r>
              <a:rPr lang="ru-RU" sz="2000" b="1" dirty="0" smtClean="0">
                <a:latin typeface="Calibri" pitchFamily="34" charset="0"/>
              </a:rPr>
              <a:t>Когда германские цепи приблизились к окопам, из густо-зеленого хлорного тумана на них обрушилась… контратакующая русская пехота. Зрелище было ужасающим: бойцы шли в штыковую с лицами, обмотанными тряпками, сотрясаясь от жуткого кашля, буквально выплёвывая куски лёгких на окровавленные гимнастёрки. Это были остатки 13-й роты 226-го пехотного </a:t>
            </a:r>
            <a:r>
              <a:rPr lang="ru-RU" sz="2000" b="1" dirty="0" err="1" smtClean="0">
                <a:latin typeface="Calibri" pitchFamily="34" charset="0"/>
              </a:rPr>
              <a:t>Землянского</a:t>
            </a:r>
            <a:r>
              <a:rPr lang="ru-RU" sz="2000" b="1" dirty="0" smtClean="0">
                <a:latin typeface="Calibri" pitchFamily="34" charset="0"/>
              </a:rPr>
              <a:t> полка, чуть больше 60 человек. Но они ввергли противника в такой ужас, что германские пехотинцы, не приняв боя, ринулись назад, затаптывая друг друга и повисая на собственных проволочных заграждениях. Это сражение войдёт в историю как </a:t>
            </a:r>
            <a:r>
              <a:rPr lang="ru-RU" sz="20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Calibri" pitchFamily="34" charset="0"/>
              </a:rPr>
              <a:t>«атака мертвецов».</a:t>
            </a:r>
            <a:endParaRPr lang="ru-RU" sz="2000" b="1" dirty="0">
              <a:ln>
                <a:solidFill>
                  <a:srgbClr val="FFFF00"/>
                </a:solidFill>
              </a:ln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79" y="3432082"/>
            <a:ext cx="4447137" cy="3094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90"/>
          <a:stretch/>
        </p:blipFill>
        <p:spPr bwMode="auto">
          <a:xfrm>
            <a:off x="4716017" y="3435131"/>
            <a:ext cx="4248471" cy="3091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159830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67106" y="620688"/>
            <a:ext cx="856895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4013" algn="just"/>
            <a:r>
              <a:rPr lang="ru-RU" sz="2000" b="1" dirty="0" smtClean="0">
                <a:latin typeface="Calibri" pitchFamily="34" charset="0"/>
              </a:rPr>
              <a:t>Применение ядовитых газов в Первой мировой войне стало крупной военной инновацией, и уже тогда диапазон отравляющих веществ был достаточно широк: от просто вредоносных (слезоточивый газ) до смертельно ядовитых (хлор, фосген, иприт). Таким образом, химическое оружие являлось одним из основных, начиная с Первой мировой войны и на всём протяжении XX века. </a:t>
            </a:r>
          </a:p>
          <a:p>
            <a:pPr indent="354013" algn="just"/>
            <a:endParaRPr lang="ru-RU" sz="2000" b="1" dirty="0" smtClean="0">
              <a:latin typeface="Calibri" pitchFamily="34" charset="0"/>
            </a:endParaRPr>
          </a:p>
          <a:p>
            <a:pPr indent="354013" algn="just"/>
            <a:r>
              <a:rPr lang="ru-RU" sz="2000" b="1" dirty="0" smtClean="0">
                <a:latin typeface="Calibri" pitchFamily="34" charset="0"/>
              </a:rPr>
              <a:t>Самым большим недостатком химического оружия является его непредсказуемость: </a:t>
            </a:r>
          </a:p>
          <a:p>
            <a:pPr indent="354013" algn="just"/>
            <a:r>
              <a:rPr lang="ru-RU" sz="2000" b="1" dirty="0" smtClean="0">
                <a:latin typeface="Calibri" pitchFamily="34" charset="0"/>
              </a:rPr>
              <a:t>Куда подует ветер, изменится ли влажность воздуха, в какую сторону пойдет отрава вместе с подземными водами. В чью ДНК встроится мутаген из боевого газа, и чей ребенок родится калекой. </a:t>
            </a:r>
          </a:p>
          <a:p>
            <a:pPr indent="354013" algn="just"/>
            <a:r>
              <a:rPr lang="ru-RU" sz="2000" b="1" dirty="0" smtClean="0">
                <a:latin typeface="Calibri" pitchFamily="34" charset="0"/>
              </a:rPr>
              <a:t>И это совсем не теоретические вопросы. Американские солдаты, ставшие калеками после применения собственного газа «Агент </a:t>
            </a:r>
            <a:r>
              <a:rPr lang="ru-RU" sz="2000" b="1" dirty="0" err="1" smtClean="0">
                <a:latin typeface="Calibri" pitchFamily="34" charset="0"/>
              </a:rPr>
              <a:t>Оранж</a:t>
            </a:r>
            <a:r>
              <a:rPr lang="ru-RU" sz="2000" b="1" dirty="0" smtClean="0">
                <a:latin typeface="Calibri" pitchFamily="34" charset="0"/>
              </a:rPr>
              <a:t>» во Вьетнаме, — наглядное доказательство непредсказуемости, которую несет химическое оружие.</a:t>
            </a:r>
            <a:endParaRPr lang="ru-RU" sz="20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042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19203" y="332656"/>
            <a:ext cx="864096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4013" algn="just"/>
            <a:r>
              <a:rPr lang="ru-RU" sz="2000" b="1" dirty="0" smtClean="0">
                <a:latin typeface="Calibri" pitchFamily="34" charset="0"/>
              </a:rPr>
              <a:t>Применение химического оружия несколько раз запрещалось различными международными договоренностями:</a:t>
            </a:r>
          </a:p>
          <a:p>
            <a:pPr indent="354013" algn="just"/>
            <a:r>
              <a:rPr lang="ru-RU" sz="2000" b="1" dirty="0" smtClean="0">
                <a:latin typeface="Calibri" pitchFamily="34" charset="0"/>
              </a:rPr>
              <a:t>•	</a:t>
            </a:r>
            <a:r>
              <a:rPr lang="ru-RU" sz="2000" b="1" dirty="0" smtClean="0">
                <a:ln>
                  <a:solidFill>
                    <a:srgbClr val="FFFF00"/>
                  </a:solidFill>
                </a:ln>
                <a:latin typeface="Calibri" pitchFamily="34" charset="0"/>
              </a:rPr>
              <a:t>Гаагской конвенцией 1899 года, статья 23 которой запрещает применение боеприпасов, единственным предназначением которых является отравление живой силы противника;</a:t>
            </a:r>
          </a:p>
          <a:p>
            <a:pPr indent="354013" algn="just"/>
            <a:r>
              <a:rPr lang="ru-RU" sz="2000" b="1" dirty="0" smtClean="0">
                <a:ln>
                  <a:solidFill>
                    <a:srgbClr val="FFFF00"/>
                  </a:solidFill>
                </a:ln>
                <a:latin typeface="Calibri" pitchFamily="34" charset="0"/>
              </a:rPr>
              <a:t>•	Женевским протоколом 1925 года;</a:t>
            </a:r>
          </a:p>
          <a:p>
            <a:pPr indent="354013" algn="just"/>
            <a:r>
              <a:rPr lang="ru-RU" sz="2000" b="1" dirty="0" smtClean="0">
                <a:ln>
                  <a:solidFill>
                    <a:srgbClr val="FFFF00"/>
                  </a:solidFill>
                </a:ln>
                <a:latin typeface="Calibri" pitchFamily="34" charset="0"/>
              </a:rPr>
              <a:t>•	Конвенцией о запрещении разработки, производства, накопления и применения химического оружия и о его уничтожении 1993 года.</a:t>
            </a:r>
          </a:p>
          <a:p>
            <a:pPr indent="354013" algn="just"/>
            <a:r>
              <a:rPr lang="ru-RU" sz="2000" b="1" dirty="0" smtClean="0">
                <a:latin typeface="Calibri" pitchFamily="34" charset="0"/>
              </a:rPr>
              <a:t>В 1993 году Россия подписала, а в 1997 ратифицировала Конвенцию о запрещении химического оружия. В связи с этим была принята федеральная целевая программа «Уничтожение запасов химического оружия в Российской Федерации» для уничтожения оружия, накопленного за многие годы его производства. Первоначально программа была рассчитана до 2009 года, однако в связи с недофинансированием она несколько раз продлевалась.</a:t>
            </a:r>
          </a:p>
          <a:p>
            <a:pPr indent="354013" algn="just"/>
            <a:r>
              <a:rPr lang="ru-RU" sz="2000" b="1" dirty="0" smtClean="0">
                <a:latin typeface="Calibri" pitchFamily="34" charset="0"/>
              </a:rPr>
              <a:t>В 2017 году Россия полностью завершила уничтожение своего химического оружия.</a:t>
            </a:r>
            <a:endParaRPr lang="ru-RU" sz="20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218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179512" y="-675456"/>
            <a:ext cx="8661648" cy="7200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0"/>
            <a:ext cx="9144000" cy="6858000"/>
          </a:xfrm>
          <a:solidFill>
            <a:schemeClr val="bg2"/>
          </a:solidFill>
        </p:spPr>
        <p:txBody>
          <a:bodyPr>
            <a:normAutofit/>
          </a:bodyPr>
          <a:lstStyle/>
          <a:p>
            <a:pPr marL="0" indent="0" algn="just">
              <a:lnSpc>
                <a:spcPts val="2200"/>
              </a:lnSpc>
              <a:spcBef>
                <a:spcPts val="0"/>
              </a:spcBef>
              <a:buNone/>
            </a:pPr>
            <a:endParaRPr lang="ru-RU" sz="3200" b="1" dirty="0" smtClean="0"/>
          </a:p>
          <a:p>
            <a:pPr marL="0" indent="0" algn="just">
              <a:lnSpc>
                <a:spcPts val="2200"/>
              </a:lnSpc>
              <a:spcBef>
                <a:spcPts val="0"/>
              </a:spcBef>
              <a:buNone/>
            </a:pPr>
            <a:endParaRPr lang="ru-RU" sz="3200" b="1" dirty="0"/>
          </a:p>
          <a:p>
            <a:pPr marL="0" indent="0" algn="just">
              <a:lnSpc>
                <a:spcPts val="2200"/>
              </a:lnSpc>
              <a:spcBef>
                <a:spcPts val="0"/>
              </a:spcBef>
              <a:buNone/>
            </a:pPr>
            <a:endParaRPr lang="ru-RU" sz="3200" b="1" dirty="0" smtClean="0"/>
          </a:p>
          <a:p>
            <a:pPr marL="0" indent="0" algn="just">
              <a:lnSpc>
                <a:spcPts val="2200"/>
              </a:lnSpc>
              <a:spcBef>
                <a:spcPts val="0"/>
              </a:spcBef>
              <a:buNone/>
            </a:pPr>
            <a:endParaRPr lang="ru-RU" sz="3200" b="1" dirty="0"/>
          </a:p>
          <a:p>
            <a:pPr marL="0" indent="0" algn="just">
              <a:lnSpc>
                <a:spcPts val="2200"/>
              </a:lnSpc>
              <a:spcBef>
                <a:spcPts val="0"/>
              </a:spcBef>
              <a:buNone/>
            </a:pPr>
            <a:endParaRPr lang="ru-RU" sz="3200" b="1" dirty="0" smtClean="0"/>
          </a:p>
          <a:p>
            <a:pPr marL="0" indent="0" algn="just">
              <a:lnSpc>
                <a:spcPts val="2200"/>
              </a:lnSpc>
              <a:spcBef>
                <a:spcPts val="0"/>
              </a:spcBef>
              <a:buNone/>
            </a:pPr>
            <a:endParaRPr lang="ru-RU" sz="3200" b="1" dirty="0"/>
          </a:p>
          <a:p>
            <a:pPr marL="0" indent="0" algn="just">
              <a:lnSpc>
                <a:spcPts val="2200"/>
              </a:lnSpc>
              <a:spcBef>
                <a:spcPts val="0"/>
              </a:spcBef>
              <a:buNone/>
            </a:pPr>
            <a:endParaRPr lang="ru-RU" sz="3200" b="1" dirty="0" smtClean="0"/>
          </a:p>
          <a:p>
            <a:pPr marL="0" indent="0" algn="just">
              <a:lnSpc>
                <a:spcPts val="2200"/>
              </a:lnSpc>
              <a:spcBef>
                <a:spcPts val="0"/>
              </a:spcBef>
              <a:buNone/>
            </a:pPr>
            <a:endParaRPr lang="ru-RU" sz="3200" b="1" dirty="0"/>
          </a:p>
          <a:p>
            <a:pPr marL="0" indent="0" algn="just">
              <a:lnSpc>
                <a:spcPts val="2200"/>
              </a:lnSpc>
              <a:spcBef>
                <a:spcPts val="0"/>
              </a:spcBef>
              <a:buNone/>
            </a:pPr>
            <a:endParaRPr lang="ru-RU" sz="3200" b="1" dirty="0" smtClean="0"/>
          </a:p>
          <a:p>
            <a:pPr marL="0" indent="0" algn="just">
              <a:lnSpc>
                <a:spcPts val="2200"/>
              </a:lnSpc>
              <a:spcBef>
                <a:spcPts val="0"/>
              </a:spcBef>
              <a:buNone/>
            </a:pPr>
            <a:endParaRPr lang="ru-RU" sz="3200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188624" y="1916831"/>
            <a:ext cx="1008112" cy="4209333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08054" y="620688"/>
            <a:ext cx="8888980" cy="2397957"/>
          </a:xfrm>
          <a:prstGeom prst="rect">
            <a:avLst/>
          </a:prstGeom>
          <a:gradFill flip="none" rotWithShape="1">
            <a:gsLst>
              <a:gs pos="0">
                <a:srgbClr val="FFFFCC">
                  <a:shade val="30000"/>
                  <a:satMod val="115000"/>
                </a:srgbClr>
              </a:gs>
              <a:gs pos="50000">
                <a:srgbClr val="FFFFCC">
                  <a:shade val="67500"/>
                  <a:satMod val="115000"/>
                </a:srgbClr>
              </a:gs>
              <a:gs pos="100000">
                <a:srgbClr val="FFFFCC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ts val="2200"/>
              </a:lnSpc>
            </a:pP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Химическое </a:t>
            </a:r>
            <a:r>
              <a:rPr lang="ru-RU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оружие – это оружие, поражающее действие которого основано на использовании боевых токсичных химических веществ (БТХВ).</a:t>
            </a:r>
          </a:p>
          <a:p>
            <a:pPr lvl="0" algn="just">
              <a:lnSpc>
                <a:spcPts val="2200"/>
              </a:lnSpc>
            </a:pPr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 </a:t>
            </a: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этим веществам относятся отравляющие вещества (ОВ) и токсины, оказывающие поражающее действие на людей и животных.</a:t>
            </a:r>
          </a:p>
          <a:p>
            <a:pPr lvl="0" algn="just">
              <a:lnSpc>
                <a:spcPts val="2200"/>
              </a:lnSpc>
            </a:pPr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Отравляющие </a:t>
            </a: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вещества – это ядовитые химические соединения, способные в боевых условиях поражать незащищенную живую силу.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08054" y="3033581"/>
            <a:ext cx="8888980" cy="3711993"/>
          </a:xfrm>
          <a:prstGeom prst="rect">
            <a:avLst/>
          </a:prstGeom>
          <a:gradFill flip="none" rotWithShape="1">
            <a:gsLst>
              <a:gs pos="0">
                <a:srgbClr val="FFFFCC">
                  <a:shade val="30000"/>
                  <a:satMod val="115000"/>
                </a:srgbClr>
              </a:gs>
              <a:gs pos="50000">
                <a:srgbClr val="FFFFCC">
                  <a:shade val="67500"/>
                  <a:satMod val="115000"/>
                </a:srgbClr>
              </a:gs>
              <a:gs pos="100000">
                <a:srgbClr val="FFFFCC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ts val="2200"/>
              </a:lnSpc>
            </a:pPr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Химическое </a:t>
            </a:r>
            <a:r>
              <a:rPr lang="ru-RU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оружие </a:t>
            </a:r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обладает свойствами </a:t>
            </a:r>
            <a:r>
              <a:rPr lang="ru-RU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и </a:t>
            </a:r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особенностями:</a:t>
            </a:r>
            <a:endParaRPr lang="ru-RU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0" algn="just">
              <a:lnSpc>
                <a:spcPts val="2200"/>
              </a:lnSpc>
            </a:pPr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высокая </a:t>
            </a:r>
            <a:r>
              <a:rPr lang="ru-RU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токсичность боевых токсичных химических веществ (БТХВ),  </a:t>
            </a: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позволяющая </a:t>
            </a: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при </a:t>
            </a: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малых дозах вызывать смертельные поражения;</a:t>
            </a:r>
          </a:p>
          <a:p>
            <a:pPr lvl="0" algn="just">
              <a:lnSpc>
                <a:spcPts val="2200"/>
              </a:lnSpc>
            </a:pP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продолжительность действия </a:t>
            </a: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некоторых </a:t>
            </a: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боевых токсичных химических веществ (БТХВ) сохранять длительное время свои поражающие свойства;</a:t>
            </a:r>
          </a:p>
          <a:p>
            <a:pPr lvl="0" algn="just">
              <a:lnSpc>
                <a:spcPts val="2200"/>
              </a:lnSpc>
            </a:pPr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способность </a:t>
            </a:r>
            <a:r>
              <a:rPr lang="ru-RU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поражать личный состав на больших расстояния </a:t>
            </a: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от района применения (действие первичного и вторичного облака);</a:t>
            </a:r>
          </a:p>
          <a:p>
            <a:pPr lvl="0" algn="just">
              <a:lnSpc>
                <a:spcPts val="2200"/>
              </a:lnSpc>
            </a:pPr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трудность </a:t>
            </a:r>
            <a:r>
              <a:rPr lang="ru-RU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своевременного обнаружения </a:t>
            </a: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факта применения противником </a:t>
            </a: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БТХВ) и установления его типа;</a:t>
            </a:r>
          </a:p>
          <a:p>
            <a:pPr lvl="0" algn="just">
              <a:lnSpc>
                <a:spcPts val="2200"/>
              </a:lnSpc>
            </a:pPr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необходимость </a:t>
            </a:r>
            <a:r>
              <a:rPr lang="ru-RU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использования для защиты и ликвидации последствий применения БТХВ разнообразного комплекса специальных средств </a:t>
            </a: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химической разведки, индивидуальной и коллективной защиты, дегазации и других.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79934" y="110861"/>
            <a:ext cx="8013685" cy="493348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75000"/>
                  <a:tint val="66000"/>
                  <a:satMod val="160000"/>
                </a:schemeClr>
              </a:gs>
              <a:gs pos="50000">
                <a:schemeClr val="accent4">
                  <a:lumMod val="75000"/>
                  <a:tint val="44500"/>
                  <a:satMod val="160000"/>
                </a:schemeClr>
              </a:gs>
              <a:gs pos="100000">
                <a:schemeClr val="accent4">
                  <a:lumMod val="75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ts val="2200"/>
              </a:lnSpc>
            </a:pPr>
            <a:r>
              <a:rPr lang="ru-RU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Химическое </a:t>
            </a:r>
            <a:r>
              <a:rPr lang="ru-RU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оружие</a:t>
            </a:r>
          </a:p>
        </p:txBody>
      </p:sp>
    </p:spTree>
    <p:extLst>
      <p:ext uri="{BB962C8B-B14F-4D97-AF65-F5344CB8AC3E}">
        <p14:creationId xmlns:p14="http://schemas.microsoft.com/office/powerpoint/2010/main" val="502982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179512" y="-675456"/>
            <a:ext cx="8661648" cy="7200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0"/>
            <a:ext cx="9144000" cy="6858000"/>
          </a:xfrm>
          <a:solidFill>
            <a:schemeClr val="bg2"/>
          </a:solidFill>
        </p:spPr>
        <p:txBody>
          <a:bodyPr>
            <a:normAutofit/>
          </a:bodyPr>
          <a:lstStyle/>
          <a:p>
            <a:pPr marL="0" indent="0" algn="just">
              <a:lnSpc>
                <a:spcPts val="2200"/>
              </a:lnSpc>
              <a:spcBef>
                <a:spcPts val="0"/>
              </a:spcBef>
              <a:buNone/>
            </a:pPr>
            <a:endParaRPr lang="ru-RU" sz="3200" b="1" dirty="0" smtClean="0"/>
          </a:p>
          <a:p>
            <a:pPr marL="0" indent="0" algn="just">
              <a:lnSpc>
                <a:spcPts val="2200"/>
              </a:lnSpc>
              <a:spcBef>
                <a:spcPts val="0"/>
              </a:spcBef>
              <a:buNone/>
            </a:pPr>
            <a:endParaRPr lang="ru-RU" sz="3200" b="1" dirty="0"/>
          </a:p>
          <a:p>
            <a:pPr marL="0" indent="0" algn="just">
              <a:lnSpc>
                <a:spcPts val="2200"/>
              </a:lnSpc>
              <a:spcBef>
                <a:spcPts val="0"/>
              </a:spcBef>
              <a:buNone/>
            </a:pPr>
            <a:endParaRPr lang="ru-RU" sz="3200" b="1" dirty="0" smtClean="0"/>
          </a:p>
          <a:p>
            <a:pPr marL="0" indent="0" algn="just">
              <a:lnSpc>
                <a:spcPts val="2200"/>
              </a:lnSpc>
              <a:spcBef>
                <a:spcPts val="0"/>
              </a:spcBef>
              <a:buNone/>
            </a:pPr>
            <a:endParaRPr lang="ru-RU" sz="3200" b="1" dirty="0"/>
          </a:p>
          <a:p>
            <a:pPr marL="0" indent="0" algn="just">
              <a:lnSpc>
                <a:spcPts val="2200"/>
              </a:lnSpc>
              <a:spcBef>
                <a:spcPts val="0"/>
              </a:spcBef>
              <a:buNone/>
            </a:pPr>
            <a:endParaRPr lang="ru-RU" sz="3200" b="1" dirty="0" smtClean="0"/>
          </a:p>
          <a:p>
            <a:pPr marL="0" indent="0" algn="just">
              <a:lnSpc>
                <a:spcPts val="2200"/>
              </a:lnSpc>
              <a:spcBef>
                <a:spcPts val="0"/>
              </a:spcBef>
              <a:buNone/>
            </a:pPr>
            <a:endParaRPr lang="ru-RU" sz="3200" b="1" dirty="0"/>
          </a:p>
          <a:p>
            <a:pPr marL="0" indent="0" algn="just">
              <a:lnSpc>
                <a:spcPts val="2200"/>
              </a:lnSpc>
              <a:spcBef>
                <a:spcPts val="0"/>
              </a:spcBef>
              <a:buNone/>
            </a:pPr>
            <a:endParaRPr lang="ru-RU" sz="3200" b="1" dirty="0" smtClean="0"/>
          </a:p>
          <a:p>
            <a:pPr marL="0" indent="0" algn="just">
              <a:lnSpc>
                <a:spcPts val="2200"/>
              </a:lnSpc>
              <a:spcBef>
                <a:spcPts val="0"/>
              </a:spcBef>
              <a:buNone/>
            </a:pPr>
            <a:endParaRPr lang="ru-RU" sz="3200" b="1" dirty="0"/>
          </a:p>
          <a:p>
            <a:pPr marL="0" indent="0" algn="just">
              <a:lnSpc>
                <a:spcPts val="2200"/>
              </a:lnSpc>
              <a:spcBef>
                <a:spcPts val="0"/>
              </a:spcBef>
              <a:buNone/>
            </a:pPr>
            <a:endParaRPr lang="ru-RU" sz="3200" b="1" dirty="0" smtClean="0"/>
          </a:p>
          <a:p>
            <a:pPr marL="0" indent="0" algn="just">
              <a:lnSpc>
                <a:spcPts val="2200"/>
              </a:lnSpc>
              <a:spcBef>
                <a:spcPts val="0"/>
              </a:spcBef>
              <a:buNone/>
            </a:pPr>
            <a:endParaRPr lang="ru-RU" sz="32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3332" y="791141"/>
            <a:ext cx="8888981" cy="2781143"/>
          </a:xfrm>
          <a:prstGeom prst="rect">
            <a:avLst/>
          </a:prstGeom>
          <a:gradFill flip="none" rotWithShape="1">
            <a:gsLst>
              <a:gs pos="0">
                <a:srgbClr val="FFFFCC">
                  <a:shade val="30000"/>
                  <a:satMod val="115000"/>
                </a:srgbClr>
              </a:gs>
              <a:gs pos="50000">
                <a:srgbClr val="FFFFCC">
                  <a:shade val="67500"/>
                  <a:satMod val="115000"/>
                </a:srgbClr>
              </a:gs>
              <a:gs pos="100000">
                <a:srgbClr val="FFFFCC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ts val="2200"/>
              </a:lnSpc>
            </a:pP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Основными боевыми состояниями </a:t>
            </a: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ОВ </a:t>
            </a: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являются </a:t>
            </a:r>
            <a:r>
              <a:rPr lang="ru-RU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пар</a:t>
            </a: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(не </a:t>
            </a: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оседающий тонкодисперсный </a:t>
            </a:r>
            <a:r>
              <a:rPr lang="ru-RU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аэрозоль</a:t>
            </a: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(частицы не более 30 мкм), оседающий  грубодисперсный  аэрозоль (частицы 30–500 мкм), </a:t>
            </a:r>
            <a:r>
              <a:rPr lang="ru-RU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капли</a:t>
            </a: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(частицы более 500 мкм).</a:t>
            </a:r>
          </a:p>
          <a:p>
            <a:pPr lvl="0" algn="just">
              <a:lnSpc>
                <a:spcPts val="2200"/>
              </a:lnSpc>
            </a:pP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ОВ в парообразном (газообразном) и тонкодисперсном аэрозольном состояниях заражают воздушное пространство, включая внутренние объемы укрытий и военной техники, и поражают личный состав через </a:t>
            </a:r>
            <a:r>
              <a:rPr lang="ru-RU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органы </a:t>
            </a:r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дыхания, </a:t>
            </a:r>
            <a:r>
              <a:rPr lang="ru-RU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слизистые </a:t>
            </a:r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оболочки и поры кожи.</a:t>
            </a:r>
            <a:endParaRPr lang="ru-RU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3332" y="3741468"/>
            <a:ext cx="8888980" cy="3019256"/>
          </a:xfrm>
          <a:prstGeom prst="rect">
            <a:avLst/>
          </a:prstGeom>
          <a:gradFill flip="none" rotWithShape="1">
            <a:gsLst>
              <a:gs pos="0">
                <a:srgbClr val="FFFFCC">
                  <a:shade val="30000"/>
                  <a:satMod val="115000"/>
                </a:srgbClr>
              </a:gs>
              <a:gs pos="50000">
                <a:srgbClr val="FFFFCC">
                  <a:shade val="67500"/>
                  <a:satMod val="115000"/>
                </a:srgbClr>
              </a:gs>
              <a:gs pos="100000">
                <a:srgbClr val="FFFFCC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ts val="2200"/>
              </a:lnSpc>
            </a:pP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ОВ </a:t>
            </a: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 грубодисперсном аэрозольном,  капельно‑жидком и твердом состояниях заражают личный состав, технику и материальные средства, укрытия, местность и источники воды</a:t>
            </a: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lvl="0" algn="just">
              <a:lnSpc>
                <a:spcPts val="2200"/>
              </a:lnSpc>
            </a:pP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Поражение личного состава происходит в результате оседания  аэрозоля  и  капель  на открытые участки тела и участки тела, закрытые обмундированием, не обладающим защитными свойствами,  контакта личного состава с зараженными поверхностями, а также употребления зараженных продуктов питания и воды.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79936" y="46654"/>
            <a:ext cx="8013685" cy="575303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75000"/>
                  <a:tint val="66000"/>
                  <a:satMod val="160000"/>
                </a:schemeClr>
              </a:gs>
              <a:gs pos="50000">
                <a:schemeClr val="accent4">
                  <a:lumMod val="75000"/>
                  <a:tint val="44500"/>
                  <a:satMod val="160000"/>
                </a:schemeClr>
              </a:gs>
              <a:gs pos="100000">
                <a:schemeClr val="accent4">
                  <a:lumMod val="75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ts val="2200"/>
              </a:lnSpc>
            </a:pPr>
            <a:r>
              <a:rPr lang="ru-RU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Основные боевые состояния </a:t>
            </a:r>
            <a:r>
              <a:rPr lang="ru-RU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ОВ </a:t>
            </a:r>
          </a:p>
        </p:txBody>
      </p:sp>
    </p:spTree>
    <p:extLst>
      <p:ext uri="{BB962C8B-B14F-4D97-AF65-F5344CB8AC3E}">
        <p14:creationId xmlns:p14="http://schemas.microsoft.com/office/powerpoint/2010/main" val="4075428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179512" y="-675456"/>
            <a:ext cx="8661648" cy="7200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0"/>
            <a:ext cx="9144000" cy="6858000"/>
          </a:xfrm>
          <a:solidFill>
            <a:schemeClr val="bg2"/>
          </a:solidFill>
        </p:spPr>
        <p:txBody>
          <a:bodyPr>
            <a:normAutofit/>
          </a:bodyPr>
          <a:lstStyle/>
          <a:p>
            <a:pPr marL="0" indent="0" algn="just">
              <a:lnSpc>
                <a:spcPts val="2200"/>
              </a:lnSpc>
              <a:spcBef>
                <a:spcPts val="0"/>
              </a:spcBef>
              <a:buNone/>
            </a:pPr>
            <a:endParaRPr lang="ru-RU" sz="3200" b="1" dirty="0" smtClean="0"/>
          </a:p>
          <a:p>
            <a:pPr marL="0" indent="0" algn="just">
              <a:lnSpc>
                <a:spcPts val="2200"/>
              </a:lnSpc>
              <a:spcBef>
                <a:spcPts val="0"/>
              </a:spcBef>
              <a:buNone/>
            </a:pPr>
            <a:endParaRPr lang="ru-RU" sz="3200" b="1" dirty="0"/>
          </a:p>
          <a:p>
            <a:pPr marL="0" indent="0" algn="just">
              <a:lnSpc>
                <a:spcPts val="2200"/>
              </a:lnSpc>
              <a:spcBef>
                <a:spcPts val="0"/>
              </a:spcBef>
              <a:buNone/>
            </a:pPr>
            <a:endParaRPr lang="ru-RU" sz="3200" b="1" dirty="0" smtClean="0"/>
          </a:p>
          <a:p>
            <a:pPr marL="0" indent="0" algn="just">
              <a:lnSpc>
                <a:spcPts val="2200"/>
              </a:lnSpc>
              <a:spcBef>
                <a:spcPts val="0"/>
              </a:spcBef>
              <a:buNone/>
            </a:pPr>
            <a:endParaRPr lang="ru-RU" sz="3200" b="1" dirty="0"/>
          </a:p>
          <a:p>
            <a:pPr marL="0" indent="0" algn="just">
              <a:lnSpc>
                <a:spcPts val="2200"/>
              </a:lnSpc>
              <a:spcBef>
                <a:spcPts val="0"/>
              </a:spcBef>
              <a:buNone/>
            </a:pPr>
            <a:endParaRPr lang="ru-RU" sz="3200" b="1" dirty="0" smtClean="0"/>
          </a:p>
          <a:p>
            <a:pPr marL="0" indent="0" algn="just">
              <a:lnSpc>
                <a:spcPts val="2200"/>
              </a:lnSpc>
              <a:spcBef>
                <a:spcPts val="0"/>
              </a:spcBef>
              <a:buNone/>
            </a:pPr>
            <a:endParaRPr lang="ru-RU" sz="3200" b="1" dirty="0"/>
          </a:p>
          <a:p>
            <a:pPr marL="0" indent="0" algn="just">
              <a:lnSpc>
                <a:spcPts val="2200"/>
              </a:lnSpc>
              <a:spcBef>
                <a:spcPts val="0"/>
              </a:spcBef>
              <a:buNone/>
            </a:pPr>
            <a:endParaRPr lang="ru-RU" sz="3200" b="1" dirty="0" smtClean="0"/>
          </a:p>
          <a:p>
            <a:pPr marL="0" indent="0" algn="just">
              <a:lnSpc>
                <a:spcPts val="2200"/>
              </a:lnSpc>
              <a:spcBef>
                <a:spcPts val="0"/>
              </a:spcBef>
              <a:buNone/>
            </a:pPr>
            <a:endParaRPr lang="ru-RU" sz="3200" b="1" dirty="0"/>
          </a:p>
          <a:p>
            <a:pPr marL="0" indent="0" algn="just">
              <a:lnSpc>
                <a:spcPts val="2200"/>
              </a:lnSpc>
              <a:spcBef>
                <a:spcPts val="0"/>
              </a:spcBef>
              <a:buNone/>
            </a:pPr>
            <a:endParaRPr lang="ru-RU" sz="3200" b="1" dirty="0" smtClean="0"/>
          </a:p>
          <a:p>
            <a:pPr marL="0" indent="0" algn="just">
              <a:lnSpc>
                <a:spcPts val="2200"/>
              </a:lnSpc>
              <a:spcBef>
                <a:spcPts val="0"/>
              </a:spcBef>
              <a:buNone/>
            </a:pPr>
            <a:endParaRPr lang="ru-RU" sz="32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83331" y="523220"/>
            <a:ext cx="8963391" cy="3426734"/>
          </a:xfrm>
          <a:prstGeom prst="rect">
            <a:avLst/>
          </a:prstGeom>
          <a:gradFill flip="none" rotWithShape="1">
            <a:gsLst>
              <a:gs pos="0">
                <a:srgbClr val="FFFFCC">
                  <a:shade val="30000"/>
                  <a:satMod val="115000"/>
                </a:srgbClr>
              </a:gs>
              <a:gs pos="50000">
                <a:srgbClr val="FFFFCC">
                  <a:shade val="67500"/>
                  <a:satMod val="115000"/>
                </a:srgbClr>
              </a:gs>
              <a:gs pos="100000">
                <a:srgbClr val="FFFFCC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ts val="2200"/>
              </a:lnSpc>
            </a:pP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организм человека ОВ могут проникать через органы </a:t>
            </a: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дыхания, </a:t>
            </a: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через кожные покровы при контакте с ОВ или  за счет кожного </a:t>
            </a: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дыхания, </a:t>
            </a: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через слизистые оболочки </a:t>
            </a: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глаз, </a:t>
            </a: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через желудочно‑кишечный тракт с пищей и </a:t>
            </a: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водой, </a:t>
            </a: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 также через раны при ранении зараженными </a:t>
            </a: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осколками.</a:t>
            </a:r>
            <a:endParaRPr lang="ru-RU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algn="just">
              <a:lnSpc>
                <a:spcPts val="2200"/>
              </a:lnSpc>
            </a:pP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При всех путях проникновения ОВ попадает в кровяной поток, которым и доставляется к поражаемому органу или ткани. Основными объектами воздействия  ОВ на организм являются ферменты и рецепторы органов чувств.</a:t>
            </a:r>
          </a:p>
          <a:p>
            <a:pPr lvl="0" algn="just">
              <a:lnSpc>
                <a:spcPts val="2200"/>
              </a:lnSpc>
            </a:pP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Вещества, которые  восстанавливают  ферменты  или защищают их от ОВ, называются антидотами.</a:t>
            </a:r>
          </a:p>
        </p:txBody>
      </p:sp>
      <p:pic>
        <p:nvPicPr>
          <p:cNvPr id="13" name="Picture 2" descr="Картинки по запросу химическое оружие виды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8" t="31631" r="15213" b="11773"/>
          <a:stretch/>
        </p:blipFill>
        <p:spPr bwMode="auto">
          <a:xfrm>
            <a:off x="1750979" y="3979825"/>
            <a:ext cx="5710136" cy="287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679936" y="46654"/>
            <a:ext cx="8013685" cy="446695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75000"/>
                  <a:tint val="66000"/>
                  <a:satMod val="160000"/>
                </a:schemeClr>
              </a:gs>
              <a:gs pos="50000">
                <a:schemeClr val="accent4">
                  <a:lumMod val="75000"/>
                  <a:tint val="44500"/>
                  <a:satMod val="160000"/>
                </a:schemeClr>
              </a:gs>
              <a:gs pos="100000">
                <a:schemeClr val="accent4">
                  <a:lumMod val="75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ts val="2200"/>
              </a:lnSpc>
            </a:pPr>
            <a:r>
              <a:rPr lang="ru-RU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Пути </a:t>
            </a:r>
            <a:r>
              <a:rPr lang="ru-RU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проникновения </a:t>
            </a:r>
            <a:r>
              <a:rPr lang="ru-RU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ОВ в </a:t>
            </a:r>
            <a:r>
              <a:rPr lang="ru-RU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организм человека  </a:t>
            </a:r>
          </a:p>
        </p:txBody>
      </p:sp>
    </p:spTree>
    <p:extLst>
      <p:ext uri="{BB962C8B-B14F-4D97-AF65-F5344CB8AC3E}">
        <p14:creationId xmlns:p14="http://schemas.microsoft.com/office/powerpoint/2010/main" val="61390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2132856"/>
            <a:ext cx="8136904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None/>
            </a:pPr>
            <a: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Учебный вопрос №2</a:t>
            </a:r>
          </a:p>
          <a:p>
            <a:pPr lvl="0" algn="just">
              <a:buNone/>
            </a:pPr>
            <a:endParaRPr lang="ru-R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buNone/>
            </a:pP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Классификация и характеристика отравляющих веществ. Первая помощь при поражении военнослужащего отравляющими веществами.</a:t>
            </a:r>
          </a:p>
          <a:p>
            <a:pPr lvl="0"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69892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48072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200" b="1" dirty="0"/>
              <a:t>Классификация отравляющих </a:t>
            </a:r>
            <a:r>
              <a:rPr lang="ru-RU" sz="3200" b="1" dirty="0" smtClean="0"/>
              <a:t>веществ</a:t>
            </a:r>
            <a:endParaRPr lang="ru-RU" sz="3200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8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70915230"/>
              </p:ext>
            </p:extLst>
          </p:nvPr>
        </p:nvGraphicFramePr>
        <p:xfrm>
          <a:off x="0" y="836712"/>
          <a:ext cx="9396536" cy="6021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07983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Прямоугольник 1"/>
          <p:cNvSpPr>
            <a:spLocks noChangeArrowheads="1"/>
          </p:cNvSpPr>
          <p:nvPr/>
        </p:nvSpPr>
        <p:spPr bwMode="auto">
          <a:xfrm>
            <a:off x="156501" y="211039"/>
            <a:ext cx="8785225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indent="363538" algn="just"/>
            <a:r>
              <a:rPr lang="ru-RU" sz="1700" b="1" dirty="0">
                <a:latin typeface="Arial" pitchFamily="34" charset="0"/>
                <a:cs typeface="Arial" pitchFamily="34" charset="0"/>
              </a:rPr>
              <a:t>К середине 1948 года в Комитете начальников штабов был составлен план ядерной войны с СССР, получивший кодовое название "</a:t>
            </a:r>
            <a:r>
              <a:rPr lang="ru-RU" sz="1700" b="1" dirty="0" err="1">
                <a:latin typeface="Arial" pitchFamily="34" charset="0"/>
                <a:cs typeface="Arial" pitchFamily="34" charset="0"/>
              </a:rPr>
              <a:t>Чариотир</a:t>
            </a:r>
            <a:r>
              <a:rPr lang="ru-RU" sz="1700" b="1" dirty="0">
                <a:latin typeface="Arial" pitchFamily="34" charset="0"/>
                <a:cs typeface="Arial" pitchFamily="34" charset="0"/>
              </a:rPr>
              <a:t>". </a:t>
            </a:r>
          </a:p>
          <a:p>
            <a:pPr indent="363538" algn="just"/>
            <a:r>
              <a:rPr lang="ru-RU" sz="1700" b="1" dirty="0">
                <a:latin typeface="Arial" pitchFamily="34" charset="0"/>
                <a:cs typeface="Arial" pitchFamily="34" charset="0"/>
              </a:rPr>
              <a:t>Только за первые 30 дней намечалось сбросить 133 ядерные бомбы на 70 советских городов.</a:t>
            </a:r>
          </a:p>
        </p:txBody>
      </p:sp>
      <p:sp>
        <p:nvSpPr>
          <p:cNvPr id="47107" name="Прямоугольник 2"/>
          <p:cNvSpPr>
            <a:spLocks noChangeArrowheads="1"/>
          </p:cNvSpPr>
          <p:nvPr/>
        </p:nvSpPr>
        <p:spPr bwMode="auto">
          <a:xfrm>
            <a:off x="141712" y="1412776"/>
            <a:ext cx="8785225" cy="5062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indent="363538" algn="just"/>
            <a:r>
              <a:rPr lang="ru-RU" sz="1700" b="1" dirty="0">
                <a:latin typeface="Arial" pitchFamily="34" charset="0"/>
                <a:cs typeface="Arial" pitchFamily="34" charset="0"/>
              </a:rPr>
              <a:t>Сообщение о том, что американцы взорвали атомное устройство впечатления на И.В. Сталина не произвело. Но последствия бомбардировок г. Хиросимы и г. Нагасаки потрясли его. </a:t>
            </a:r>
          </a:p>
          <a:p>
            <a:pPr indent="363538" algn="just"/>
            <a:r>
              <a:rPr lang="ru-RU" sz="1700" b="1" dirty="0">
                <a:latin typeface="Arial" pitchFamily="34" charset="0"/>
                <a:cs typeface="Arial" pitchFamily="34" charset="0"/>
              </a:rPr>
              <a:t>Сталин приказал Л. Берию продумать вопрос о создании собственного ядерного оружия. По его настоянию 20 августа 1945 года был образован специальный комитет по атомной энергии под руководством Л. Берия. В комитет вошли видные ученые А.Ф. Иоффе, П.Л. </a:t>
            </a:r>
            <a:r>
              <a:rPr lang="ru-RU" sz="1700" b="1" dirty="0" err="1">
                <a:latin typeface="Arial" pitchFamily="34" charset="0"/>
                <a:cs typeface="Arial" pitchFamily="34" charset="0"/>
              </a:rPr>
              <a:t>Капица</a:t>
            </a:r>
            <a:r>
              <a:rPr lang="ru-RU" sz="1700" b="1" dirty="0">
                <a:latin typeface="Arial" pitchFamily="34" charset="0"/>
                <a:cs typeface="Arial" pitchFamily="34" charset="0"/>
              </a:rPr>
              <a:t> и И.В. Курчатов.</a:t>
            </a:r>
          </a:p>
          <a:p>
            <a:pPr indent="363538" algn="just"/>
            <a:r>
              <a:rPr lang="ru-RU" sz="1700" b="1" dirty="0">
                <a:latin typeface="Arial" pitchFamily="34" charset="0"/>
                <a:cs typeface="Arial" pitchFamily="34" charset="0"/>
              </a:rPr>
              <a:t>Сообщение о том, что Советский Союз овладел секретом ядерного оружия вызвало у правящих кругов США желание как можно быстрее развязать превентивную войну. Был разработан план "</a:t>
            </a:r>
            <a:r>
              <a:rPr lang="ru-RU" sz="1700" b="1" dirty="0" err="1">
                <a:latin typeface="Arial" pitchFamily="34" charset="0"/>
                <a:cs typeface="Arial" pitchFamily="34" charset="0"/>
              </a:rPr>
              <a:t>Тройан</a:t>
            </a:r>
            <a:r>
              <a:rPr lang="ru-RU" sz="1700" b="1" dirty="0">
                <a:latin typeface="Arial" pitchFamily="34" charset="0"/>
                <a:cs typeface="Arial" pitchFamily="34" charset="0"/>
              </a:rPr>
              <a:t>", в котором предусматривалось начать боевые действия 1 января 1950 года. </a:t>
            </a:r>
          </a:p>
          <a:p>
            <a:pPr indent="363538" algn="just"/>
            <a:r>
              <a:rPr lang="ru-RU" sz="1700" b="1" dirty="0">
                <a:latin typeface="Arial" pitchFamily="34" charset="0"/>
                <a:cs typeface="Arial" pitchFamily="34" charset="0"/>
              </a:rPr>
              <a:t>В районе г. Семипалатинска был построен испытательный полигон. Ровно в 7.00 утра 29 августа 1949 года на этом полигоне было подорвано первое советское ядерное устройство под кодовым названием "РДС-1". План "</a:t>
            </a:r>
            <a:r>
              <a:rPr lang="ru-RU" sz="1700" b="1" dirty="0" err="1">
                <a:latin typeface="Arial" pitchFamily="34" charset="0"/>
                <a:cs typeface="Arial" pitchFamily="34" charset="0"/>
              </a:rPr>
              <a:t>Тройан</a:t>
            </a:r>
            <a:r>
              <a:rPr lang="ru-RU" sz="1700" b="1" dirty="0">
                <a:latin typeface="Arial" pitchFamily="34" charset="0"/>
                <a:cs typeface="Arial" pitchFamily="34" charset="0"/>
              </a:rPr>
              <a:t>", согласно которому на 70 городов СССР должны были быть сброшены атомные бомбы, был сорван из-за угрозы ответного удара. Событие, происшедшее на Семипалатинском полигоне, известило мир о создании в СССР ядерного оружия, что положило конец американскому монополизму на владение новым для человечества оружием.</a:t>
            </a:r>
          </a:p>
        </p:txBody>
      </p:sp>
    </p:spTree>
    <p:extLst>
      <p:ext uri="{BB962C8B-B14F-4D97-AF65-F5344CB8AC3E}">
        <p14:creationId xmlns:p14="http://schemas.microsoft.com/office/powerpoint/2010/main" val="94213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454165" y="1427058"/>
            <a:ext cx="8536880" cy="4857750"/>
            <a:chOff x="428625" y="1785938"/>
            <a:chExt cx="8359775" cy="4857750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3214688" y="1785938"/>
              <a:ext cx="2143125" cy="500062"/>
            </a:xfrm>
            <a:prstGeom prst="rect">
              <a:avLst/>
            </a:prstGeom>
            <a:solidFill>
              <a:srgbClr val="92D05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4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Группа ОВ</a:t>
              </a:r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428625" y="2714625"/>
              <a:ext cx="1071563" cy="642938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400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Нервно-паралити-ческие</a:t>
              </a:r>
              <a:endParaRPr lang="ru-RU" sz="14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7480038" y="2714625"/>
              <a:ext cx="1163899" cy="642938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400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Раздража-ющие</a:t>
              </a: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6069756" y="2714625"/>
              <a:ext cx="1145432" cy="642938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Психо</a:t>
              </a:r>
              <a:r>
                <a:rPr lang="ru-RU" sz="1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-химические</a:t>
              </a:r>
              <a:endParaRPr lang="ru-RU" sz="14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4659473" y="2714625"/>
              <a:ext cx="1126965" cy="642938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Удушающие</a:t>
              </a:r>
              <a:endParaRPr lang="ru-RU" sz="14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3286125" y="2714625"/>
              <a:ext cx="1071563" cy="642938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400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Обще-ядовитые</a:t>
              </a: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1857375" y="2714625"/>
              <a:ext cx="1071563" cy="642938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400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Кожно-нарывные</a:t>
              </a: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428625" y="5357813"/>
              <a:ext cx="1071563" cy="642937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VX</a:t>
              </a:r>
              <a:endParaRPr lang="ru-RU" sz="14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428625" y="4500563"/>
              <a:ext cx="1071563" cy="642937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4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Зоман</a:t>
              </a: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428625" y="3643313"/>
              <a:ext cx="1071563" cy="642937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4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Зарин</a:t>
              </a: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1857375" y="3643313"/>
              <a:ext cx="1071563" cy="642937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4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Иприт</a:t>
              </a: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3286125" y="4500563"/>
              <a:ext cx="1071563" cy="642937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400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Хлорциан</a:t>
              </a: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3143250" y="3643313"/>
              <a:ext cx="1214438" cy="642937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4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Синильная кислота</a:t>
              </a: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4714875" y="3643313"/>
              <a:ext cx="1071563" cy="642937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400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Фозген</a:t>
              </a:r>
              <a:endParaRPr lang="ru-RU" sz="14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6143625" y="3643313"/>
              <a:ext cx="1071563" cy="642937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BZ</a:t>
              </a:r>
              <a:endParaRPr lang="ru-RU" sz="1400" dirty="0" err="1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7572375" y="6000750"/>
              <a:ext cx="1071563" cy="642938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400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Адамсит</a:t>
              </a: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7572375" y="5214938"/>
              <a:ext cx="1071563" cy="642937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400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Хлороце-тафенон</a:t>
              </a:r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7572375" y="4429125"/>
              <a:ext cx="1071563" cy="642938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SR</a:t>
              </a:r>
              <a:endParaRPr lang="ru-RU" sz="1400" dirty="0" err="1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7572375" y="3643313"/>
              <a:ext cx="1071563" cy="642937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CS</a:t>
              </a:r>
              <a:endParaRPr lang="ru-RU" sz="1400" dirty="0" err="1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cxnSp>
          <p:nvCxnSpPr>
            <p:cNvPr id="24" name="Прямая соединительная линия 23"/>
            <p:cNvCxnSpPr/>
            <p:nvPr/>
          </p:nvCxnSpPr>
          <p:spPr>
            <a:xfrm>
              <a:off x="928688" y="2500313"/>
              <a:ext cx="7072312" cy="1587"/>
            </a:xfrm>
            <a:prstGeom prst="line">
              <a:avLst/>
            </a:prstGeom>
            <a:ln w="15875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/>
            <p:cNvCxnSpPr/>
            <p:nvPr/>
          </p:nvCxnSpPr>
          <p:spPr>
            <a:xfrm rot="5400000">
              <a:off x="822326" y="2606675"/>
              <a:ext cx="214312" cy="1587"/>
            </a:xfrm>
            <a:prstGeom prst="line">
              <a:avLst/>
            </a:prstGeom>
            <a:ln w="158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/>
            <p:cNvCxnSpPr/>
            <p:nvPr/>
          </p:nvCxnSpPr>
          <p:spPr>
            <a:xfrm rot="5400000">
              <a:off x="6608763" y="2606675"/>
              <a:ext cx="214312" cy="1588"/>
            </a:xfrm>
            <a:prstGeom prst="line">
              <a:avLst/>
            </a:prstGeom>
            <a:ln w="158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/>
            <p:cNvCxnSpPr/>
            <p:nvPr/>
          </p:nvCxnSpPr>
          <p:spPr>
            <a:xfrm rot="5400000">
              <a:off x="5180013" y="2606675"/>
              <a:ext cx="214312" cy="1588"/>
            </a:xfrm>
            <a:prstGeom prst="line">
              <a:avLst/>
            </a:prstGeom>
            <a:ln w="158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/>
            <p:cNvCxnSpPr/>
            <p:nvPr/>
          </p:nvCxnSpPr>
          <p:spPr>
            <a:xfrm rot="5400000">
              <a:off x="3751263" y="2606675"/>
              <a:ext cx="214312" cy="1588"/>
            </a:xfrm>
            <a:prstGeom prst="line">
              <a:avLst/>
            </a:prstGeom>
            <a:ln w="158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 rot="5400000">
              <a:off x="2322513" y="2606675"/>
              <a:ext cx="214312" cy="1588"/>
            </a:xfrm>
            <a:prstGeom prst="line">
              <a:avLst/>
            </a:prstGeom>
            <a:ln w="158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894638" y="2606675"/>
              <a:ext cx="214312" cy="1588"/>
            </a:xfrm>
            <a:prstGeom prst="line">
              <a:avLst/>
            </a:prstGeom>
            <a:ln w="158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Прямая соединительная линия 38"/>
            <p:cNvCxnSpPr/>
            <p:nvPr/>
          </p:nvCxnSpPr>
          <p:spPr>
            <a:xfrm>
              <a:off x="1500188" y="3071813"/>
              <a:ext cx="142875" cy="1587"/>
            </a:xfrm>
            <a:prstGeom prst="line">
              <a:avLst/>
            </a:prstGeom>
            <a:ln w="158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Прямая соединительная линия 40"/>
            <p:cNvCxnSpPr/>
            <p:nvPr/>
          </p:nvCxnSpPr>
          <p:spPr>
            <a:xfrm>
              <a:off x="1500188" y="4857750"/>
              <a:ext cx="142875" cy="1588"/>
            </a:xfrm>
            <a:prstGeom prst="line">
              <a:avLst/>
            </a:prstGeom>
            <a:ln w="158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/>
            <p:nvPr/>
          </p:nvCxnSpPr>
          <p:spPr>
            <a:xfrm>
              <a:off x="1500188" y="4000500"/>
              <a:ext cx="142875" cy="1588"/>
            </a:xfrm>
            <a:prstGeom prst="line">
              <a:avLst/>
            </a:prstGeom>
            <a:ln w="158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Прямая соединительная линия 42"/>
            <p:cNvCxnSpPr/>
            <p:nvPr/>
          </p:nvCxnSpPr>
          <p:spPr>
            <a:xfrm>
              <a:off x="1500188" y="5715000"/>
              <a:ext cx="142875" cy="1588"/>
            </a:xfrm>
            <a:prstGeom prst="line">
              <a:avLst/>
            </a:prstGeom>
            <a:ln w="158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Прямая соединительная линия 44"/>
            <p:cNvCxnSpPr/>
            <p:nvPr/>
          </p:nvCxnSpPr>
          <p:spPr>
            <a:xfrm rot="5400000">
              <a:off x="319881" y="4393407"/>
              <a:ext cx="2644775" cy="1588"/>
            </a:xfrm>
            <a:prstGeom prst="line">
              <a:avLst/>
            </a:prstGeom>
            <a:ln w="158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/>
            <p:cNvCxnSpPr/>
            <p:nvPr/>
          </p:nvCxnSpPr>
          <p:spPr>
            <a:xfrm>
              <a:off x="7215188" y="4000500"/>
              <a:ext cx="142875" cy="1588"/>
            </a:xfrm>
            <a:prstGeom prst="line">
              <a:avLst/>
            </a:prstGeom>
            <a:ln w="158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Прямая соединительная линия 46"/>
            <p:cNvCxnSpPr/>
            <p:nvPr/>
          </p:nvCxnSpPr>
          <p:spPr>
            <a:xfrm>
              <a:off x="8643938" y="3071813"/>
              <a:ext cx="142875" cy="1587"/>
            </a:xfrm>
            <a:prstGeom prst="line">
              <a:avLst/>
            </a:prstGeom>
            <a:ln w="158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Прямая соединительная линия 47"/>
            <p:cNvCxnSpPr/>
            <p:nvPr/>
          </p:nvCxnSpPr>
          <p:spPr>
            <a:xfrm>
              <a:off x="7215188" y="3071813"/>
              <a:ext cx="142875" cy="1587"/>
            </a:xfrm>
            <a:prstGeom prst="line">
              <a:avLst/>
            </a:prstGeom>
            <a:ln w="158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Прямая соединительная линия 48"/>
            <p:cNvCxnSpPr/>
            <p:nvPr/>
          </p:nvCxnSpPr>
          <p:spPr>
            <a:xfrm>
              <a:off x="5786438" y="3000375"/>
              <a:ext cx="142875" cy="1588"/>
            </a:xfrm>
            <a:prstGeom prst="line">
              <a:avLst/>
            </a:prstGeom>
            <a:ln w="158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/>
            <p:cNvCxnSpPr/>
            <p:nvPr/>
          </p:nvCxnSpPr>
          <p:spPr>
            <a:xfrm>
              <a:off x="5786438" y="4000500"/>
              <a:ext cx="142875" cy="1588"/>
            </a:xfrm>
            <a:prstGeom prst="line">
              <a:avLst/>
            </a:prstGeom>
            <a:ln w="158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Прямая соединительная линия 50"/>
            <p:cNvCxnSpPr/>
            <p:nvPr/>
          </p:nvCxnSpPr>
          <p:spPr>
            <a:xfrm>
              <a:off x="4357688" y="4857750"/>
              <a:ext cx="142875" cy="1588"/>
            </a:xfrm>
            <a:prstGeom prst="line">
              <a:avLst/>
            </a:prstGeom>
            <a:ln w="158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Прямая соединительная линия 51"/>
            <p:cNvCxnSpPr/>
            <p:nvPr/>
          </p:nvCxnSpPr>
          <p:spPr>
            <a:xfrm>
              <a:off x="4357688" y="3929063"/>
              <a:ext cx="142875" cy="1587"/>
            </a:xfrm>
            <a:prstGeom prst="line">
              <a:avLst/>
            </a:prstGeom>
            <a:ln w="158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Прямая соединительная линия 52"/>
            <p:cNvCxnSpPr/>
            <p:nvPr/>
          </p:nvCxnSpPr>
          <p:spPr>
            <a:xfrm>
              <a:off x="4357688" y="3071813"/>
              <a:ext cx="142875" cy="1587"/>
            </a:xfrm>
            <a:prstGeom prst="line">
              <a:avLst/>
            </a:prstGeom>
            <a:ln w="158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Прямая соединительная линия 53"/>
            <p:cNvCxnSpPr/>
            <p:nvPr/>
          </p:nvCxnSpPr>
          <p:spPr>
            <a:xfrm>
              <a:off x="2928938" y="4000500"/>
              <a:ext cx="142875" cy="1588"/>
            </a:xfrm>
            <a:prstGeom prst="line">
              <a:avLst/>
            </a:prstGeom>
            <a:ln w="158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Прямая соединительная линия 54"/>
            <p:cNvCxnSpPr/>
            <p:nvPr/>
          </p:nvCxnSpPr>
          <p:spPr>
            <a:xfrm>
              <a:off x="2928938" y="3000375"/>
              <a:ext cx="142875" cy="1588"/>
            </a:xfrm>
            <a:prstGeom prst="line">
              <a:avLst/>
            </a:prstGeom>
            <a:ln w="158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Прямая соединительная линия 56"/>
            <p:cNvCxnSpPr/>
            <p:nvPr/>
          </p:nvCxnSpPr>
          <p:spPr>
            <a:xfrm>
              <a:off x="8643938" y="6286500"/>
              <a:ext cx="142875" cy="1588"/>
            </a:xfrm>
            <a:prstGeom prst="line">
              <a:avLst/>
            </a:prstGeom>
            <a:ln w="158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Прямая соединительная линия 57"/>
            <p:cNvCxnSpPr/>
            <p:nvPr/>
          </p:nvCxnSpPr>
          <p:spPr>
            <a:xfrm>
              <a:off x="8643938" y="5572125"/>
              <a:ext cx="142875" cy="1588"/>
            </a:xfrm>
            <a:prstGeom prst="line">
              <a:avLst/>
            </a:prstGeom>
            <a:ln w="158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9" name="Прямая соединительная линия 58"/>
            <p:cNvCxnSpPr/>
            <p:nvPr/>
          </p:nvCxnSpPr>
          <p:spPr>
            <a:xfrm>
              <a:off x="8643938" y="4786313"/>
              <a:ext cx="142875" cy="1587"/>
            </a:xfrm>
            <a:prstGeom prst="line">
              <a:avLst/>
            </a:prstGeom>
            <a:ln w="158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Прямая соединительная линия 59"/>
            <p:cNvCxnSpPr/>
            <p:nvPr/>
          </p:nvCxnSpPr>
          <p:spPr>
            <a:xfrm>
              <a:off x="8643938" y="4000500"/>
              <a:ext cx="142875" cy="1588"/>
            </a:xfrm>
            <a:prstGeom prst="line">
              <a:avLst/>
            </a:prstGeom>
            <a:ln w="158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Прямая соединительная линия 60"/>
            <p:cNvCxnSpPr/>
            <p:nvPr/>
          </p:nvCxnSpPr>
          <p:spPr>
            <a:xfrm rot="5400000">
              <a:off x="2572544" y="3499644"/>
              <a:ext cx="1000125" cy="1587"/>
            </a:xfrm>
            <a:prstGeom prst="line">
              <a:avLst/>
            </a:prstGeom>
            <a:ln w="158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Прямая соединительная линия 62"/>
            <p:cNvCxnSpPr/>
            <p:nvPr/>
          </p:nvCxnSpPr>
          <p:spPr>
            <a:xfrm rot="5400000">
              <a:off x="6894513" y="3535363"/>
              <a:ext cx="928687" cy="1587"/>
            </a:xfrm>
            <a:prstGeom prst="line">
              <a:avLst/>
            </a:prstGeom>
            <a:ln w="158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4" name="Прямая соединительная линия 63"/>
            <p:cNvCxnSpPr/>
            <p:nvPr/>
          </p:nvCxnSpPr>
          <p:spPr>
            <a:xfrm rot="5400000">
              <a:off x="5430044" y="3499644"/>
              <a:ext cx="1000125" cy="1587"/>
            </a:xfrm>
            <a:prstGeom prst="line">
              <a:avLst/>
            </a:prstGeom>
            <a:ln w="158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5" name="Прямая соединительная линия 64"/>
            <p:cNvCxnSpPr/>
            <p:nvPr/>
          </p:nvCxnSpPr>
          <p:spPr>
            <a:xfrm rot="5400000">
              <a:off x="3608388" y="3963988"/>
              <a:ext cx="1785937" cy="1587"/>
            </a:xfrm>
            <a:prstGeom prst="line">
              <a:avLst/>
            </a:prstGeom>
            <a:ln w="158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Прямая соединительная линия 65"/>
            <p:cNvCxnSpPr/>
            <p:nvPr/>
          </p:nvCxnSpPr>
          <p:spPr>
            <a:xfrm rot="5400000">
              <a:off x="7180263" y="4678363"/>
              <a:ext cx="3214687" cy="1587"/>
            </a:xfrm>
            <a:prstGeom prst="line">
              <a:avLst/>
            </a:prstGeom>
            <a:ln w="158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2" name="Прямая соединительная линия 71"/>
            <p:cNvCxnSpPr/>
            <p:nvPr/>
          </p:nvCxnSpPr>
          <p:spPr>
            <a:xfrm rot="5400000">
              <a:off x="4179887" y="2392363"/>
              <a:ext cx="214313" cy="1588"/>
            </a:xfrm>
            <a:prstGeom prst="line">
              <a:avLst/>
            </a:prstGeom>
            <a:ln w="158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6" name="Rectangle 5"/>
          <p:cNvSpPr>
            <a:spLocks noChangeArrowheads="1"/>
          </p:cNvSpPr>
          <p:nvPr/>
        </p:nvSpPr>
        <p:spPr bwMode="auto">
          <a:xfrm>
            <a:off x="347222" y="476673"/>
            <a:ext cx="8496300" cy="4320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/>
            <a:r>
              <a:rPr lang="ru-RU" altLang="ru-RU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Характеристика </a:t>
            </a:r>
            <a:r>
              <a:rPr lang="ru-RU" altLang="ru-RU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ОВ</a:t>
            </a:r>
          </a:p>
        </p:txBody>
      </p:sp>
    </p:spTree>
    <p:extLst>
      <p:ext uri="{BB962C8B-B14F-4D97-AF65-F5344CB8AC3E}">
        <p14:creationId xmlns:p14="http://schemas.microsoft.com/office/powerpoint/2010/main" val="292380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516"/>
          <a:stretch/>
        </p:blipFill>
        <p:spPr>
          <a:xfrm>
            <a:off x="107504" y="3626707"/>
            <a:ext cx="3366030" cy="24638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579" y="4941168"/>
            <a:ext cx="3167565" cy="199556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49" r="1685"/>
          <a:stretch/>
        </p:blipFill>
        <p:spPr>
          <a:xfrm>
            <a:off x="5357168" y="3626707"/>
            <a:ext cx="3786832" cy="223781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9001000" cy="72008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000" b="1" dirty="0">
                <a:latin typeface="Arial" pitchFamily="34" charset="0"/>
                <a:cs typeface="Arial" pitchFamily="34" charset="0"/>
              </a:rPr>
              <a:t>ОВ нервно-паралитического действия</a:t>
            </a: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467544" y="980728"/>
            <a:ext cx="8280920" cy="1726016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Поражают нервную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систему, попадают в организм через органы дыхания, кожные покровы и пищеварительный тракт. 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Самые опасные ОВ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64259" y="2738851"/>
            <a:ext cx="2280619" cy="120032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dirty="0" smtClean="0"/>
              <a:t>Представители данной группы ОВ:</a:t>
            </a:r>
            <a:endParaRPr lang="ru-RU" sz="2400" dirty="0"/>
          </a:p>
        </p:txBody>
      </p:sp>
      <p:sp>
        <p:nvSpPr>
          <p:cNvPr id="4" name="Стрелка вниз 3"/>
          <p:cNvSpPr/>
          <p:nvPr/>
        </p:nvSpPr>
        <p:spPr>
          <a:xfrm>
            <a:off x="4424549" y="4077072"/>
            <a:ext cx="360040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право 5"/>
          <p:cNvSpPr/>
          <p:nvPr/>
        </p:nvSpPr>
        <p:spPr>
          <a:xfrm>
            <a:off x="5868144" y="3194999"/>
            <a:ext cx="648072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право 6"/>
          <p:cNvSpPr/>
          <p:nvPr/>
        </p:nvSpPr>
        <p:spPr>
          <a:xfrm rot="10800000">
            <a:off x="2735795" y="3194999"/>
            <a:ext cx="648072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860456" y="2861962"/>
            <a:ext cx="1319198" cy="107721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i="1" dirty="0"/>
              <a:t>Зарин (</a:t>
            </a:r>
            <a:r>
              <a:rPr lang="en-US" sz="3200" b="1" i="1" dirty="0" smtClean="0"/>
              <a:t>GB</a:t>
            </a:r>
            <a:r>
              <a:rPr lang="ru-RU" sz="3200" b="1" i="1" dirty="0" smtClean="0"/>
              <a:t>)</a:t>
            </a:r>
            <a:endParaRPr lang="ru-RU" sz="3200" b="1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3944969" y="4725144"/>
            <a:ext cx="1319199" cy="107721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/>
              <a:t>Зоман (</a:t>
            </a:r>
            <a:r>
              <a:rPr lang="en-US" sz="3200" b="1" i="1" dirty="0" smtClean="0"/>
              <a:t>GD</a:t>
            </a:r>
            <a:r>
              <a:rPr lang="ru-RU" sz="3200" b="1" i="1" dirty="0" smtClean="0"/>
              <a:t>)</a:t>
            </a:r>
            <a:endParaRPr lang="ru-RU" sz="3200" b="1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7020273" y="2861962"/>
            <a:ext cx="1319198" cy="9541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/>
              <a:t>Ви-Икс (</a:t>
            </a:r>
            <a:r>
              <a:rPr lang="en-US" sz="2800" b="1" i="1" dirty="0" smtClean="0"/>
              <a:t>V</a:t>
            </a:r>
            <a:r>
              <a:rPr lang="ru-RU" sz="2800" b="1" i="1" dirty="0" smtClean="0"/>
              <a:t>Х)</a:t>
            </a:r>
            <a:endParaRPr lang="ru-RU" sz="2800" b="1" i="1" dirty="0"/>
          </a:p>
        </p:txBody>
      </p:sp>
    </p:spTree>
    <p:extLst>
      <p:ext uri="{BB962C8B-B14F-4D97-AF65-F5344CB8AC3E}">
        <p14:creationId xmlns:p14="http://schemas.microsoft.com/office/powerpoint/2010/main" val="2223446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64" r="55516"/>
          <a:stretch/>
        </p:blipFill>
        <p:spPr>
          <a:xfrm>
            <a:off x="1235488" y="3055257"/>
            <a:ext cx="3552536" cy="214440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123727" y="1652127"/>
            <a:ext cx="6773007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ru-RU" dirty="0"/>
              <a:t>При попадании на кожу человека, обмундирование, обувь, дерево и другие пористые материалы, а также на продукты питания зарин быстро в них впитывается.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9001000" cy="72008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000" b="1" dirty="0">
                <a:latin typeface="Arial" pitchFamily="34" charset="0"/>
                <a:cs typeface="Arial" pitchFamily="34" charset="0"/>
              </a:rPr>
              <a:t>ОВ нервно-паралитического действия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3775" y="1084094"/>
            <a:ext cx="1850864" cy="14465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400" b="1" i="1" dirty="0"/>
              <a:t>Зарин (</a:t>
            </a:r>
            <a:r>
              <a:rPr lang="en-US" sz="4400" b="1" i="1" dirty="0" smtClean="0"/>
              <a:t>GB</a:t>
            </a:r>
            <a:r>
              <a:rPr lang="ru-RU" sz="4400" b="1" i="1" dirty="0" smtClean="0"/>
              <a:t>)</a:t>
            </a:r>
            <a:endParaRPr lang="ru-RU" sz="4400" b="1" i="1" dirty="0"/>
          </a:p>
        </p:txBody>
      </p:sp>
      <p:sp>
        <p:nvSpPr>
          <p:cNvPr id="9" name="TextBox 8"/>
          <p:cNvSpPr txBox="1"/>
          <p:nvPr/>
        </p:nvSpPr>
        <p:spPr>
          <a:xfrm>
            <a:off x="2051720" y="1084094"/>
            <a:ext cx="6917022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/>
              <a:t>Применяется для заражения источников воды на длительное время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57963" y="2699628"/>
            <a:ext cx="3938771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Не имеет периода </a:t>
            </a:r>
            <a:r>
              <a:rPr lang="ru-RU" dirty="0"/>
              <a:t>скрытого действия.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483768" y="4648200"/>
            <a:ext cx="2089091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Симптомы</a:t>
            </a:r>
            <a:endParaRPr lang="ru-RU" sz="32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5724129" y="4293096"/>
            <a:ext cx="1319177" cy="1015663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сужение зрачков (</a:t>
            </a:r>
            <a:r>
              <a:rPr lang="ru-RU" sz="2000" dirty="0" err="1"/>
              <a:t>миоз</a:t>
            </a:r>
            <a:r>
              <a:rPr lang="ru-RU" sz="2000" dirty="0" smtClean="0"/>
              <a:t>)</a:t>
            </a:r>
            <a:endParaRPr lang="ru-RU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7236296" y="3971382"/>
            <a:ext cx="1873718" cy="707886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выделение </a:t>
            </a:r>
            <a:endParaRPr lang="ru-RU" sz="2000" dirty="0" smtClean="0"/>
          </a:p>
          <a:p>
            <a:pPr algn="ctr"/>
            <a:r>
              <a:rPr lang="ru-RU" sz="2000" dirty="0" smtClean="0"/>
              <a:t>слюны</a:t>
            </a:r>
            <a:endParaRPr lang="ru-RU" sz="2000" dirty="0"/>
          </a:p>
        </p:txBody>
      </p:sp>
      <p:sp>
        <p:nvSpPr>
          <p:cNvPr id="22" name="TextBox 21"/>
          <p:cNvSpPr txBox="1"/>
          <p:nvPr/>
        </p:nvSpPr>
        <p:spPr>
          <a:xfrm>
            <a:off x="7219539" y="3212976"/>
            <a:ext cx="1873717" cy="707886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Затруднение дыхания </a:t>
            </a:r>
            <a:endParaRPr lang="ru-RU" sz="2000" dirty="0"/>
          </a:p>
        </p:txBody>
      </p:sp>
      <p:sp>
        <p:nvSpPr>
          <p:cNvPr id="23" name="TextBox 22"/>
          <p:cNvSpPr txBox="1"/>
          <p:nvPr/>
        </p:nvSpPr>
        <p:spPr>
          <a:xfrm>
            <a:off x="5724128" y="3789040"/>
            <a:ext cx="1319180" cy="40011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рвота</a:t>
            </a:r>
            <a:endParaRPr lang="ru-RU" sz="2000" dirty="0"/>
          </a:p>
        </p:txBody>
      </p:sp>
      <p:sp>
        <p:nvSpPr>
          <p:cNvPr id="24" name="TextBox 23"/>
          <p:cNvSpPr txBox="1"/>
          <p:nvPr/>
        </p:nvSpPr>
        <p:spPr>
          <a:xfrm>
            <a:off x="7219540" y="5797713"/>
            <a:ext cx="1895242" cy="1015663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нарушение </a:t>
            </a:r>
            <a:r>
              <a:rPr lang="ru-RU" sz="2000" dirty="0"/>
              <a:t>координации </a:t>
            </a:r>
            <a:r>
              <a:rPr lang="ru-RU" sz="2000" dirty="0" smtClean="0"/>
              <a:t>движений</a:t>
            </a:r>
            <a:endParaRPr lang="ru-RU" sz="2000" dirty="0"/>
          </a:p>
        </p:txBody>
      </p:sp>
      <p:sp>
        <p:nvSpPr>
          <p:cNvPr id="25" name="TextBox 24"/>
          <p:cNvSpPr txBox="1"/>
          <p:nvPr/>
        </p:nvSpPr>
        <p:spPr>
          <a:xfrm>
            <a:off x="5724128" y="5457418"/>
            <a:ext cx="1315145" cy="707886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 </a:t>
            </a:r>
            <a:r>
              <a:rPr lang="ru-RU" sz="2000" dirty="0"/>
              <a:t>потеря </a:t>
            </a:r>
            <a:r>
              <a:rPr lang="ru-RU" sz="2000" dirty="0" smtClean="0"/>
              <a:t>сознания</a:t>
            </a:r>
            <a:endParaRPr lang="ru-RU" sz="2000" dirty="0"/>
          </a:p>
        </p:txBody>
      </p:sp>
      <p:sp>
        <p:nvSpPr>
          <p:cNvPr id="26" name="TextBox 25"/>
          <p:cNvSpPr txBox="1"/>
          <p:nvPr/>
        </p:nvSpPr>
        <p:spPr>
          <a:xfrm>
            <a:off x="7219539" y="4725144"/>
            <a:ext cx="1873718" cy="1015663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 </a:t>
            </a:r>
            <a:r>
              <a:rPr lang="ru-RU" sz="2000" dirty="0"/>
              <a:t>приступы сильных </a:t>
            </a:r>
            <a:r>
              <a:rPr lang="ru-RU" sz="2000" dirty="0" smtClean="0"/>
              <a:t>судорог</a:t>
            </a:r>
            <a:endParaRPr lang="ru-RU" sz="2000" dirty="0"/>
          </a:p>
        </p:txBody>
      </p:sp>
      <p:sp>
        <p:nvSpPr>
          <p:cNvPr id="27" name="TextBox 26"/>
          <p:cNvSpPr txBox="1"/>
          <p:nvPr/>
        </p:nvSpPr>
        <p:spPr>
          <a:xfrm>
            <a:off x="5724128" y="3316922"/>
            <a:ext cx="1315146" cy="40011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 паралич</a:t>
            </a:r>
            <a:endParaRPr lang="ru-RU" sz="2000" dirty="0"/>
          </a:p>
        </p:txBody>
      </p:sp>
      <p:sp>
        <p:nvSpPr>
          <p:cNvPr id="28" name="TextBox 27"/>
          <p:cNvSpPr txBox="1"/>
          <p:nvPr/>
        </p:nvSpPr>
        <p:spPr>
          <a:xfrm>
            <a:off x="5724129" y="6309320"/>
            <a:ext cx="1319180" cy="40011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смерть</a:t>
            </a:r>
            <a:endParaRPr lang="ru-RU" sz="2000" dirty="0"/>
          </a:p>
        </p:txBody>
      </p:sp>
      <p:sp>
        <p:nvSpPr>
          <p:cNvPr id="29" name="Стрелка вправо 28"/>
          <p:cNvSpPr/>
          <p:nvPr/>
        </p:nvSpPr>
        <p:spPr>
          <a:xfrm>
            <a:off x="4788024" y="4509120"/>
            <a:ext cx="722207" cy="809218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615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9001000" cy="72008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000" b="1" dirty="0">
                <a:latin typeface="Arial" pitchFamily="34" charset="0"/>
                <a:cs typeface="Arial" pitchFamily="34" charset="0"/>
              </a:rPr>
              <a:t>ОВ нервно-паралитического действия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851920" y="1391870"/>
            <a:ext cx="5040560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dirty="0" smtClean="0"/>
              <a:t>действует </a:t>
            </a:r>
            <a:r>
              <a:rPr lang="ru-RU" sz="2400" dirty="0"/>
              <a:t>на организм человека, как зарин, но токсичнее его в 5-10 раз.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870176" y="2729423"/>
            <a:ext cx="5040560" cy="267765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400" dirty="0"/>
              <a:t>Вооружение и военная техника, зараженные каплями зомана, после ее дегазации может эксплуатироваться без средств защиты кожи, но представляет опасность поражения через органы дыхания.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3775" y="1084094"/>
            <a:ext cx="1850864" cy="14465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400" b="1" i="1" dirty="0"/>
              <a:t>Зоман (</a:t>
            </a:r>
            <a:r>
              <a:rPr lang="en-US" sz="4400" b="1" i="1" dirty="0"/>
              <a:t>GD</a:t>
            </a:r>
            <a:r>
              <a:rPr lang="ru-RU" sz="4400" b="1" i="1" dirty="0"/>
              <a:t>)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67" y="2708920"/>
            <a:ext cx="3096344" cy="24516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53930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123727" y="1556792"/>
            <a:ext cx="6773007" cy="120032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/>
              <a:t>поражают живую силу через органы дыхания, открытые участки кожи и обычное летнее армейское обмундирование, а также заражают местность, вооружение, военную технику и открытые водоемы. 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9001000" cy="72008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000" b="1" dirty="0">
                <a:latin typeface="Arial" pitchFamily="34" charset="0"/>
                <a:cs typeface="Arial" pitchFamily="34" charset="0"/>
              </a:rPr>
              <a:t>ОВ нервно-паралитического действия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3775" y="1084094"/>
            <a:ext cx="1850864" cy="14465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400" b="1" i="1" dirty="0"/>
              <a:t>Ви-Икс (</a:t>
            </a:r>
            <a:r>
              <a:rPr lang="en-US" sz="4400" b="1" i="1" dirty="0"/>
              <a:t>V</a:t>
            </a:r>
            <a:r>
              <a:rPr lang="ru-RU" sz="4400" b="1" i="1" dirty="0"/>
              <a:t>Х)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23726" y="1084094"/>
            <a:ext cx="6773008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/>
              <a:t>заражает воду на очень длительный срок.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855858" y="2977182"/>
            <a:ext cx="2089091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Симптомы</a:t>
            </a:r>
            <a:endParaRPr lang="ru-RU" sz="32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5724129" y="4293096"/>
            <a:ext cx="1319177" cy="1015663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сужение зрачков (</a:t>
            </a:r>
            <a:r>
              <a:rPr lang="ru-RU" sz="2000" dirty="0" err="1"/>
              <a:t>миоз</a:t>
            </a:r>
            <a:r>
              <a:rPr lang="ru-RU" sz="2000" dirty="0" smtClean="0"/>
              <a:t>)</a:t>
            </a:r>
            <a:endParaRPr lang="ru-RU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7236296" y="3971382"/>
            <a:ext cx="1873718" cy="707886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выделение </a:t>
            </a:r>
            <a:endParaRPr lang="ru-RU" sz="2000" dirty="0" smtClean="0"/>
          </a:p>
          <a:p>
            <a:pPr algn="ctr"/>
            <a:r>
              <a:rPr lang="ru-RU" sz="2000" dirty="0" smtClean="0"/>
              <a:t>слюны</a:t>
            </a:r>
            <a:endParaRPr lang="ru-RU" sz="2000" dirty="0"/>
          </a:p>
        </p:txBody>
      </p:sp>
      <p:sp>
        <p:nvSpPr>
          <p:cNvPr id="22" name="TextBox 21"/>
          <p:cNvSpPr txBox="1"/>
          <p:nvPr/>
        </p:nvSpPr>
        <p:spPr>
          <a:xfrm>
            <a:off x="7219539" y="3212976"/>
            <a:ext cx="1873717" cy="707886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Затруднение дыхания </a:t>
            </a:r>
            <a:endParaRPr lang="ru-RU" sz="2000" dirty="0"/>
          </a:p>
        </p:txBody>
      </p:sp>
      <p:sp>
        <p:nvSpPr>
          <p:cNvPr id="23" name="TextBox 22"/>
          <p:cNvSpPr txBox="1"/>
          <p:nvPr/>
        </p:nvSpPr>
        <p:spPr>
          <a:xfrm>
            <a:off x="5724128" y="3789040"/>
            <a:ext cx="1319180" cy="40011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рвота</a:t>
            </a:r>
            <a:endParaRPr lang="ru-RU" sz="2000" dirty="0"/>
          </a:p>
        </p:txBody>
      </p:sp>
      <p:sp>
        <p:nvSpPr>
          <p:cNvPr id="24" name="TextBox 23"/>
          <p:cNvSpPr txBox="1"/>
          <p:nvPr/>
        </p:nvSpPr>
        <p:spPr>
          <a:xfrm>
            <a:off x="7219540" y="5797713"/>
            <a:ext cx="1895242" cy="1015663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нарушение </a:t>
            </a:r>
            <a:r>
              <a:rPr lang="ru-RU" sz="2000" dirty="0"/>
              <a:t>координации </a:t>
            </a:r>
            <a:r>
              <a:rPr lang="ru-RU" sz="2000" dirty="0" smtClean="0"/>
              <a:t>движений</a:t>
            </a:r>
            <a:endParaRPr lang="ru-RU" sz="2000" dirty="0"/>
          </a:p>
        </p:txBody>
      </p:sp>
      <p:sp>
        <p:nvSpPr>
          <p:cNvPr id="25" name="TextBox 24"/>
          <p:cNvSpPr txBox="1"/>
          <p:nvPr/>
        </p:nvSpPr>
        <p:spPr>
          <a:xfrm>
            <a:off x="5724128" y="5457418"/>
            <a:ext cx="1315145" cy="707886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 </a:t>
            </a:r>
            <a:r>
              <a:rPr lang="ru-RU" sz="2000" dirty="0"/>
              <a:t>потеря </a:t>
            </a:r>
            <a:r>
              <a:rPr lang="ru-RU" sz="2000" dirty="0" smtClean="0"/>
              <a:t>сознания</a:t>
            </a:r>
            <a:endParaRPr lang="ru-RU" sz="2000" dirty="0"/>
          </a:p>
        </p:txBody>
      </p:sp>
      <p:sp>
        <p:nvSpPr>
          <p:cNvPr id="26" name="TextBox 25"/>
          <p:cNvSpPr txBox="1"/>
          <p:nvPr/>
        </p:nvSpPr>
        <p:spPr>
          <a:xfrm>
            <a:off x="7219539" y="4725144"/>
            <a:ext cx="1873718" cy="1015663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 </a:t>
            </a:r>
            <a:r>
              <a:rPr lang="ru-RU" sz="2000" dirty="0"/>
              <a:t>приступы сильных </a:t>
            </a:r>
            <a:r>
              <a:rPr lang="ru-RU" sz="2000" dirty="0" smtClean="0"/>
              <a:t>судорог</a:t>
            </a:r>
            <a:endParaRPr lang="ru-RU" sz="2000" dirty="0"/>
          </a:p>
        </p:txBody>
      </p:sp>
      <p:sp>
        <p:nvSpPr>
          <p:cNvPr id="27" name="TextBox 26"/>
          <p:cNvSpPr txBox="1"/>
          <p:nvPr/>
        </p:nvSpPr>
        <p:spPr>
          <a:xfrm>
            <a:off x="5724128" y="3316922"/>
            <a:ext cx="1315146" cy="40011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 паралич</a:t>
            </a:r>
            <a:endParaRPr lang="ru-RU" sz="2000" dirty="0"/>
          </a:p>
        </p:txBody>
      </p:sp>
      <p:sp>
        <p:nvSpPr>
          <p:cNvPr id="28" name="TextBox 27"/>
          <p:cNvSpPr txBox="1"/>
          <p:nvPr/>
        </p:nvSpPr>
        <p:spPr>
          <a:xfrm>
            <a:off x="5724129" y="6309320"/>
            <a:ext cx="1319180" cy="40011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смерть</a:t>
            </a:r>
            <a:endParaRPr lang="ru-RU" sz="2000" dirty="0"/>
          </a:p>
        </p:txBody>
      </p:sp>
      <p:sp>
        <p:nvSpPr>
          <p:cNvPr id="29" name="Стрелка вправо 28"/>
          <p:cNvSpPr/>
          <p:nvPr/>
        </p:nvSpPr>
        <p:spPr>
          <a:xfrm>
            <a:off x="5076056" y="4632538"/>
            <a:ext cx="508309" cy="676221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 rot="16200000">
            <a:off x="3131150" y="5002142"/>
            <a:ext cx="3140115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через </a:t>
            </a:r>
            <a:r>
              <a:rPr lang="ru-RU" sz="2400" u="sng" dirty="0"/>
              <a:t>органы дыхания </a:t>
            </a:r>
          </a:p>
        </p:txBody>
      </p:sp>
      <p:sp>
        <p:nvSpPr>
          <p:cNvPr id="20" name="TextBox 19"/>
          <p:cNvSpPr txBox="1"/>
          <p:nvPr/>
        </p:nvSpPr>
        <p:spPr>
          <a:xfrm rot="5400000">
            <a:off x="1607369" y="4971365"/>
            <a:ext cx="3140115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 </a:t>
            </a:r>
            <a:r>
              <a:rPr lang="ru-RU" sz="2800" dirty="0"/>
              <a:t>через </a:t>
            </a:r>
            <a:r>
              <a:rPr lang="ru-RU" sz="2800" u="sng" dirty="0" smtClean="0"/>
              <a:t>кожу</a:t>
            </a:r>
            <a:endParaRPr lang="ru-RU" sz="2800" u="sng" dirty="0"/>
          </a:p>
        </p:txBody>
      </p:sp>
      <p:sp>
        <p:nvSpPr>
          <p:cNvPr id="30" name="Стрелка вправо 29"/>
          <p:cNvSpPr/>
          <p:nvPr/>
        </p:nvSpPr>
        <p:spPr>
          <a:xfrm rot="10800000">
            <a:off x="2267745" y="4685664"/>
            <a:ext cx="508309" cy="676221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>
            <a:off x="250008" y="3212976"/>
            <a:ext cx="1873718" cy="1323439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мышечное подергивание в месте попадания ОВ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50008" y="4581128"/>
            <a:ext cx="1873718" cy="40011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судороги</a:t>
            </a:r>
            <a:endParaRPr lang="ru-RU" sz="2000" dirty="0"/>
          </a:p>
        </p:txBody>
      </p:sp>
      <p:sp>
        <p:nvSpPr>
          <p:cNvPr id="33" name="TextBox 32"/>
          <p:cNvSpPr txBox="1"/>
          <p:nvPr/>
        </p:nvSpPr>
        <p:spPr>
          <a:xfrm>
            <a:off x="250008" y="5085184"/>
            <a:ext cx="1873718" cy="40011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 паралич</a:t>
            </a:r>
            <a:endParaRPr lang="ru-RU" sz="2000" dirty="0"/>
          </a:p>
        </p:txBody>
      </p:sp>
      <p:sp>
        <p:nvSpPr>
          <p:cNvPr id="34" name="TextBox 33"/>
          <p:cNvSpPr txBox="1"/>
          <p:nvPr/>
        </p:nvSpPr>
        <p:spPr>
          <a:xfrm>
            <a:off x="250010" y="5589240"/>
            <a:ext cx="1873717" cy="40011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слюнотечение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50010" y="6093296"/>
            <a:ext cx="1873717" cy="707886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Затруднение дыхания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788541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06" r="26689"/>
          <a:stretch/>
        </p:blipFill>
        <p:spPr>
          <a:xfrm>
            <a:off x="6043950" y="3691167"/>
            <a:ext cx="1624394" cy="2991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52529" y="4269360"/>
            <a:ext cx="3000727" cy="1844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26" y="3691167"/>
            <a:ext cx="1980772" cy="2748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03136" y="4096619"/>
            <a:ext cx="2748432" cy="1937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107503" y="1090424"/>
            <a:ext cx="6773007" cy="175432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 Обладают многосторонним поражающим действием. В капельно-жидком и парообразном состоянии они поражают кожу и глаза, при вдыхании паров - дыхательные пути и легкие, при попадании с пищей и водой - органы </a:t>
            </a:r>
            <a:r>
              <a:rPr lang="ru-RU" dirty="0" smtClean="0"/>
              <a:t>пищеварения;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Легко впитывается в дерево, кожу, ткани и </a:t>
            </a:r>
            <a:r>
              <a:rPr lang="ru-RU" dirty="0" smtClean="0"/>
              <a:t>краску;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 Имеет период скрытого действия и кумулятивным эффектом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9001000" cy="72008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000" b="1" dirty="0">
                <a:latin typeface="Arial" pitchFamily="34" charset="0"/>
                <a:cs typeface="Arial" pitchFamily="34" charset="0"/>
              </a:rPr>
              <a:t>ОВ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кожно-нарывного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действия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68260" y="1090424"/>
            <a:ext cx="1850864" cy="76944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400" b="1" i="1" dirty="0" smtClean="0"/>
              <a:t>иприт</a:t>
            </a:r>
            <a:endParaRPr lang="ru-RU" sz="4400" b="1" i="1" dirty="0"/>
          </a:p>
        </p:txBody>
      </p:sp>
      <p:sp>
        <p:nvSpPr>
          <p:cNvPr id="18" name="TextBox 17"/>
          <p:cNvSpPr txBox="1"/>
          <p:nvPr/>
        </p:nvSpPr>
        <p:spPr>
          <a:xfrm>
            <a:off x="2699792" y="2996952"/>
            <a:ext cx="2089091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Симптомы</a:t>
            </a:r>
            <a:endParaRPr lang="ru-RU" sz="24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7427607" y="6291785"/>
            <a:ext cx="1731384" cy="40011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недомогание</a:t>
            </a:r>
            <a:endParaRPr lang="ru-RU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2072398" y="5676233"/>
            <a:ext cx="1873718" cy="1015663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образование мелких пузырей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6969" y="5984010"/>
            <a:ext cx="1873717" cy="707886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покраснение кожи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348646" y="5476178"/>
            <a:ext cx="1821281" cy="707886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повышение температуры</a:t>
            </a:r>
            <a:endParaRPr lang="ru-RU" sz="2000" dirty="0"/>
          </a:p>
        </p:txBody>
      </p:sp>
      <p:sp>
        <p:nvSpPr>
          <p:cNvPr id="26" name="TextBox 25"/>
          <p:cNvSpPr txBox="1"/>
          <p:nvPr/>
        </p:nvSpPr>
        <p:spPr>
          <a:xfrm>
            <a:off x="4130721" y="5676233"/>
            <a:ext cx="1844343" cy="1015663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мелкие пузыри сливаются </a:t>
            </a:r>
            <a:r>
              <a:rPr lang="ru-RU" sz="2000" dirty="0"/>
              <a:t>в крупные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043950" y="6291785"/>
            <a:ext cx="1319180" cy="40011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язвы</a:t>
            </a:r>
          </a:p>
        </p:txBody>
      </p:sp>
    </p:spTree>
    <p:extLst>
      <p:ext uri="{BB962C8B-B14F-4D97-AF65-F5344CB8AC3E}">
        <p14:creationId xmlns:p14="http://schemas.microsoft.com/office/powerpoint/2010/main" val="1658439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68815" y="1844823"/>
            <a:ext cx="8924442" cy="163121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/>
              <a:t>Поражают только при вдыхании воздуха, зараженного их парами (через кожу они не действуют</a:t>
            </a:r>
            <a:r>
              <a:rPr lang="ru-RU" sz="2000" dirty="0" smtClean="0"/>
              <a:t>);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/>
              <a:t>Попадая в организм, нарушают передачу кислорода из крови к </a:t>
            </a:r>
            <a:r>
              <a:rPr lang="ru-RU" sz="2000" dirty="0" smtClean="0"/>
              <a:t>тканям;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/>
              <a:t>Один из самых быстродействующих  видов </a:t>
            </a:r>
            <a:r>
              <a:rPr lang="ru-RU" sz="2000" dirty="0" smtClean="0"/>
              <a:t>ОВ;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/>
              <a:t>Поражают кровеносную и центральную нервную </a:t>
            </a:r>
            <a:r>
              <a:rPr lang="ru-RU" sz="2000" dirty="0" smtClean="0"/>
              <a:t>системы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9001000" cy="72008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000" b="1" i="1" dirty="0" smtClean="0">
                <a:latin typeface="Arial" pitchFamily="34" charset="0"/>
                <a:cs typeface="Arial" pitchFamily="34" charset="0"/>
              </a:rPr>
              <a:t>ОВ  </a:t>
            </a:r>
            <a:r>
              <a:rPr lang="ru-RU" sz="2000" b="1" i="1" dirty="0" err="1" smtClean="0">
                <a:latin typeface="Arial" pitchFamily="34" charset="0"/>
                <a:cs typeface="Arial" pitchFamily="34" charset="0"/>
              </a:rPr>
              <a:t>общеядовитого</a:t>
            </a:r>
            <a:r>
              <a:rPr lang="ru-RU" sz="20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i="1" dirty="0">
                <a:latin typeface="Arial" pitchFamily="34" charset="0"/>
                <a:cs typeface="Arial" pitchFamily="34" charset="0"/>
              </a:rPr>
              <a:t>действия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5782" y="1084094"/>
            <a:ext cx="4858265" cy="60016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300" b="1" i="1" dirty="0"/>
              <a:t>Синильная кислота  </a:t>
            </a:r>
            <a:r>
              <a:rPr lang="ru-RU" sz="3300" b="1" i="1" dirty="0" smtClean="0"/>
              <a:t>(АС)</a:t>
            </a:r>
            <a:endParaRPr lang="ru-RU" sz="3300" b="1" i="1" dirty="0"/>
          </a:p>
        </p:txBody>
      </p:sp>
      <p:sp>
        <p:nvSpPr>
          <p:cNvPr id="18" name="TextBox 17"/>
          <p:cNvSpPr txBox="1"/>
          <p:nvPr/>
        </p:nvSpPr>
        <p:spPr>
          <a:xfrm>
            <a:off x="180332" y="3783815"/>
            <a:ext cx="8901408" cy="29238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Общие </a:t>
            </a:r>
            <a:r>
              <a:rPr lang="ru-RU" sz="2400" dirty="0"/>
              <a:t>с</a:t>
            </a:r>
            <a:r>
              <a:rPr lang="ru-RU" sz="2400" dirty="0" smtClean="0"/>
              <a:t>имптомы: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000" dirty="0"/>
              <a:t>металлический привкус во </a:t>
            </a:r>
            <a:r>
              <a:rPr lang="ru-RU" sz="2000" dirty="0" smtClean="0"/>
              <a:t>рту;                                                        </a:t>
            </a:r>
            <a:r>
              <a:rPr lang="ru-RU" sz="2000" dirty="0" smtClean="0">
                <a:cs typeface="Times New Roman"/>
              </a:rPr>
              <a:t>•</a:t>
            </a:r>
            <a:r>
              <a:rPr lang="ru-RU" sz="2000" dirty="0" smtClean="0"/>
              <a:t> слабость;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000" dirty="0"/>
              <a:t>раздражение </a:t>
            </a:r>
            <a:r>
              <a:rPr lang="ru-RU" sz="2000" dirty="0" smtClean="0"/>
              <a:t>горла;                                                                             </a:t>
            </a:r>
            <a:r>
              <a:rPr lang="ru-RU" sz="2000" dirty="0" smtClean="0">
                <a:cs typeface="Times New Roman"/>
              </a:rPr>
              <a:t>•</a:t>
            </a:r>
            <a:r>
              <a:rPr lang="ru-RU" sz="2000" dirty="0" smtClean="0"/>
              <a:t> страх;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000" dirty="0" smtClean="0"/>
              <a:t>головокружение;                                                                                   </a:t>
            </a:r>
            <a:r>
              <a:rPr lang="ru-RU" sz="2000" dirty="0" smtClean="0">
                <a:cs typeface="Times New Roman"/>
              </a:rPr>
              <a:t>•</a:t>
            </a:r>
            <a:r>
              <a:rPr lang="ru-RU" sz="2000" dirty="0" smtClean="0"/>
              <a:t> одышка;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000" dirty="0" smtClean="0"/>
              <a:t>замедленный пульс;                                                                              </a:t>
            </a:r>
            <a:r>
              <a:rPr lang="ru-RU" sz="2000" dirty="0" smtClean="0">
                <a:cs typeface="Times New Roman"/>
              </a:rPr>
              <a:t>•судороги;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000" dirty="0">
                <a:cs typeface="Times New Roman"/>
              </a:rPr>
              <a:t>р</a:t>
            </a:r>
            <a:r>
              <a:rPr lang="ru-RU" sz="2000" dirty="0" smtClean="0">
                <a:cs typeface="Times New Roman"/>
              </a:rPr>
              <a:t>асширенные зрачки;                                                                            •потеря сознания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000" dirty="0" smtClean="0"/>
              <a:t>непроизвольное отделение</a:t>
            </a:r>
          </a:p>
          <a:p>
            <a:r>
              <a:rPr lang="ru-RU" sz="2000" dirty="0"/>
              <a:t> </a:t>
            </a:r>
            <a:r>
              <a:rPr lang="ru-RU" sz="2000" dirty="0" smtClean="0"/>
              <a:t>        </a:t>
            </a:r>
            <a:r>
              <a:rPr lang="ru-RU" sz="2000" dirty="0"/>
              <a:t>мочи и кала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5149127" y="1075383"/>
            <a:ext cx="3921097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/>
              <a:t>Хлорциан (АК)</a:t>
            </a:r>
            <a:endParaRPr lang="ru-RU" sz="3600" b="1" i="1" dirty="0"/>
          </a:p>
        </p:txBody>
      </p:sp>
    </p:spTree>
    <p:extLst>
      <p:ext uri="{BB962C8B-B14F-4D97-AF65-F5344CB8AC3E}">
        <p14:creationId xmlns:p14="http://schemas.microsoft.com/office/powerpoint/2010/main" val="91341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9001000" cy="72008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ОВ удушающего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действия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3774" y="1084094"/>
            <a:ext cx="2193969" cy="14465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400" dirty="0"/>
              <a:t>Ф</a:t>
            </a:r>
            <a:r>
              <a:rPr lang="ru-RU" sz="4400" dirty="0" smtClean="0"/>
              <a:t>осген </a:t>
            </a:r>
            <a:r>
              <a:rPr lang="ru-RU" sz="4400" dirty="0"/>
              <a:t>(</a:t>
            </a:r>
            <a:r>
              <a:rPr lang="en-US" sz="4400" dirty="0"/>
              <a:t>CG</a:t>
            </a:r>
            <a:r>
              <a:rPr lang="ru-RU" sz="4400" dirty="0"/>
              <a:t>)</a:t>
            </a:r>
            <a:endParaRPr lang="ru-RU" sz="4400" b="1" i="1" dirty="0"/>
          </a:p>
        </p:txBody>
      </p:sp>
      <p:sp>
        <p:nvSpPr>
          <p:cNvPr id="9" name="TextBox 8"/>
          <p:cNvSpPr txBox="1"/>
          <p:nvPr/>
        </p:nvSpPr>
        <p:spPr>
          <a:xfrm>
            <a:off x="2483768" y="1084094"/>
            <a:ext cx="641296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/>
              <a:t>П</a:t>
            </a:r>
            <a:r>
              <a:rPr lang="ru-RU" dirty="0" smtClean="0"/>
              <a:t>рименяется </a:t>
            </a:r>
            <a:r>
              <a:rPr lang="ru-RU" dirty="0"/>
              <a:t>для заражения воздуха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483769" y="1563555"/>
            <a:ext cx="641296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/>
              <a:t>Д</a:t>
            </a:r>
            <a:r>
              <a:rPr lang="ru-RU" dirty="0" smtClean="0"/>
              <a:t>ействует </a:t>
            </a:r>
            <a:r>
              <a:rPr lang="ru-RU" dirty="0"/>
              <a:t>на органы дыхания, вызывая острый отек легких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483769" y="2115145"/>
            <a:ext cx="6412966" cy="193899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u="sng" dirty="0"/>
              <a:t>Первые признаки </a:t>
            </a:r>
            <a:r>
              <a:rPr lang="ru-RU" sz="2400" u="sng" dirty="0" smtClean="0"/>
              <a:t>поражения: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слабое раздражение </a:t>
            </a:r>
            <a:r>
              <a:rPr lang="ru-RU" sz="2400" dirty="0" smtClean="0"/>
              <a:t>глаз;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 слезотечение;                     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 головокружение;                         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общая слабость.</a:t>
            </a:r>
            <a:endParaRPr lang="ru-RU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06441" y="4221088"/>
            <a:ext cx="4354654" cy="203132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u="sng" dirty="0" smtClean="0"/>
              <a:t>Период скрытого действия ( 4-5 часов):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Кашель;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посинение </a:t>
            </a:r>
            <a:r>
              <a:rPr lang="ru-RU" dirty="0"/>
              <a:t>губ и </a:t>
            </a:r>
            <a:r>
              <a:rPr lang="ru-RU" dirty="0" smtClean="0"/>
              <a:t>щек;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головная боль;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одышка;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у</a:t>
            </a:r>
            <a:r>
              <a:rPr lang="ru-RU" dirty="0" smtClean="0"/>
              <a:t>душье;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повышение </a:t>
            </a:r>
            <a:r>
              <a:rPr lang="ru-RU" dirty="0"/>
              <a:t>температуры тела до 39°С.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72200" y="4339786"/>
            <a:ext cx="2194116" cy="193899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400" b="1" dirty="0"/>
              <a:t>Смерть </a:t>
            </a:r>
            <a:r>
              <a:rPr lang="ru-RU" sz="2400" b="1" dirty="0" smtClean="0"/>
              <a:t>в </a:t>
            </a:r>
            <a:r>
              <a:rPr lang="ru-RU" sz="2400" b="1" dirty="0"/>
              <a:t>первые </a:t>
            </a:r>
            <a:r>
              <a:rPr lang="ru-RU" sz="2400" b="1" u="sng" dirty="0"/>
              <a:t>двое суток </a:t>
            </a:r>
            <a:r>
              <a:rPr lang="ru-RU" sz="2400" b="1" dirty="0"/>
              <a:t>от отека легких. </a:t>
            </a:r>
          </a:p>
          <a:p>
            <a:endParaRPr lang="ru-RU" sz="2400" b="1" dirty="0"/>
          </a:p>
        </p:txBody>
      </p:sp>
      <p:sp>
        <p:nvSpPr>
          <p:cNvPr id="13" name="Стрелка углом вверх 12"/>
          <p:cNvSpPr/>
          <p:nvPr/>
        </p:nvSpPr>
        <p:spPr>
          <a:xfrm rot="10800000">
            <a:off x="964184" y="2765115"/>
            <a:ext cx="1313011" cy="1368152"/>
          </a:xfrm>
          <a:prstGeom prst="bentUp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15"/>
          <p:cNvSpPr/>
          <p:nvPr/>
        </p:nvSpPr>
        <p:spPr>
          <a:xfrm>
            <a:off x="4860032" y="4960518"/>
            <a:ext cx="1368152" cy="496507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2065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123727" y="1652127"/>
            <a:ext cx="6552729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ru-RU" dirty="0"/>
              <a:t>П</a:t>
            </a:r>
            <a:r>
              <a:rPr lang="ru-RU" dirty="0" smtClean="0"/>
              <a:t>оражает </a:t>
            </a:r>
            <a:r>
              <a:rPr lang="ru-RU" dirty="0"/>
              <a:t>через органы дыхания и желудочно-кишечный тракт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9001000" cy="72008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000" b="1" dirty="0" err="1">
                <a:latin typeface="Arial" pitchFamily="34" charset="0"/>
                <a:cs typeface="Arial" pitchFamily="34" charset="0"/>
              </a:rPr>
              <a:t>Психохимические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ОВ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774" y="1084094"/>
            <a:ext cx="1977945" cy="14465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400" b="1" i="1" dirty="0"/>
              <a:t>Би-Зет (</a:t>
            </a:r>
            <a:r>
              <a:rPr lang="en-US" sz="4400" b="1" i="1" dirty="0"/>
              <a:t>BZ</a:t>
            </a:r>
            <a:r>
              <a:rPr lang="en-US" sz="4400" b="1" i="1" dirty="0" smtClean="0"/>
              <a:t>)</a:t>
            </a:r>
            <a:endParaRPr lang="ru-RU" sz="4400" b="1" i="1" dirty="0"/>
          </a:p>
        </p:txBody>
      </p:sp>
      <p:sp>
        <p:nvSpPr>
          <p:cNvPr id="9" name="TextBox 8"/>
          <p:cNvSpPr txBox="1"/>
          <p:nvPr/>
        </p:nvSpPr>
        <p:spPr>
          <a:xfrm>
            <a:off x="2123727" y="1101388"/>
            <a:ext cx="4778103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/>
              <a:t>ОВ временно выводящие из строя живую силу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15072" y="2161312"/>
            <a:ext cx="3480312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/>
              <a:t>Имеет период скрытого действия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79512" y="3789040"/>
            <a:ext cx="2089091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Симптомы</a:t>
            </a:r>
            <a:endParaRPr lang="ru-RU" sz="32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3551525" y="4399711"/>
            <a:ext cx="2244609" cy="40011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начинается рвота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226433" y="4399711"/>
            <a:ext cx="1873718" cy="40011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галлюцинации</a:t>
            </a:r>
            <a:endParaRPr lang="ru-RU" sz="2000" dirty="0"/>
          </a:p>
        </p:txBody>
      </p:sp>
      <p:sp>
        <p:nvSpPr>
          <p:cNvPr id="22" name="TextBox 21"/>
          <p:cNvSpPr txBox="1"/>
          <p:nvPr/>
        </p:nvSpPr>
        <p:spPr>
          <a:xfrm>
            <a:off x="3551525" y="2912059"/>
            <a:ext cx="2244609" cy="1323439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нарушаются функции вестибулярного аппарата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577384" y="5032921"/>
            <a:ext cx="2244608" cy="707886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появляется оцепенение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224829" y="5032921"/>
            <a:ext cx="1849520" cy="707886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 состояние возбуждения</a:t>
            </a:r>
            <a:endParaRPr lang="ru-RU" sz="2000" dirty="0"/>
          </a:p>
        </p:txBody>
      </p:sp>
      <p:sp>
        <p:nvSpPr>
          <p:cNvPr id="28" name="TextBox 27"/>
          <p:cNvSpPr txBox="1"/>
          <p:nvPr/>
        </p:nvSpPr>
        <p:spPr>
          <a:xfrm>
            <a:off x="3577384" y="5951601"/>
            <a:ext cx="2244609" cy="707886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заторможенность речи</a:t>
            </a:r>
          </a:p>
        </p:txBody>
      </p:sp>
      <p:sp>
        <p:nvSpPr>
          <p:cNvPr id="29" name="Стрелка вправо 28"/>
          <p:cNvSpPr/>
          <p:nvPr/>
        </p:nvSpPr>
        <p:spPr>
          <a:xfrm>
            <a:off x="2555776" y="3666490"/>
            <a:ext cx="722207" cy="809218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065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9001000" cy="72008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000" b="1" dirty="0">
                <a:latin typeface="Arial" pitchFamily="34" charset="0"/>
                <a:cs typeface="Arial" pitchFamily="34" charset="0"/>
              </a:rPr>
              <a:t>ОВ раздражающего действия</a:t>
            </a: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236379" y="4653136"/>
            <a:ext cx="8712968" cy="1726016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800" i="1" dirty="0" smtClean="0"/>
              <a:t>Симптомы </a:t>
            </a:r>
            <a:r>
              <a:rPr lang="ru-RU" sz="2800" i="1" dirty="0"/>
              <a:t>поражения:</a:t>
            </a:r>
            <a:r>
              <a:rPr lang="ru-RU" sz="2800" dirty="0"/>
              <a:t> жжение и боль в глазах и в груди, слезотечение, насморк, кашель. При выходе из зараженной атмосферы симптомы постепенно проходят в течение 1-3 ч.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52554" y="1081220"/>
            <a:ext cx="2280619" cy="120032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dirty="0" smtClean="0"/>
              <a:t>Представители данной группы ОВ:</a:t>
            </a:r>
            <a:endParaRPr lang="ru-RU" sz="2400" dirty="0"/>
          </a:p>
        </p:txBody>
      </p:sp>
      <p:sp>
        <p:nvSpPr>
          <p:cNvPr id="4" name="Стрелка вниз 3"/>
          <p:cNvSpPr/>
          <p:nvPr/>
        </p:nvSpPr>
        <p:spPr>
          <a:xfrm>
            <a:off x="3485122" y="2419441"/>
            <a:ext cx="360040" cy="576064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право 5"/>
          <p:cNvSpPr/>
          <p:nvPr/>
        </p:nvSpPr>
        <p:spPr>
          <a:xfrm>
            <a:off x="5856439" y="1537368"/>
            <a:ext cx="648072" cy="28803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право 6"/>
          <p:cNvSpPr/>
          <p:nvPr/>
        </p:nvSpPr>
        <p:spPr>
          <a:xfrm rot="10800000">
            <a:off x="2724090" y="1537368"/>
            <a:ext cx="648072" cy="28803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99855" y="1204331"/>
            <a:ext cx="1872208" cy="107721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i="1" dirty="0"/>
              <a:t>адамсит (ДМ),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99855" y="2995505"/>
            <a:ext cx="3456384" cy="107721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i="1" dirty="0"/>
              <a:t>хлорацетофенон (</a:t>
            </a:r>
            <a:r>
              <a:rPr lang="en-US" sz="3200" b="1" i="1" dirty="0" smtClean="0"/>
              <a:t>CN</a:t>
            </a:r>
            <a:r>
              <a:rPr lang="ru-RU" sz="3200" b="1" i="1" dirty="0" smtClean="0"/>
              <a:t>)</a:t>
            </a:r>
            <a:endParaRPr lang="ru-RU" sz="3200" b="1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7008568" y="1204331"/>
            <a:ext cx="1319198" cy="9541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i="1" dirty="0"/>
              <a:t>Си-Эс (</a:t>
            </a:r>
            <a:r>
              <a:rPr lang="en-US" sz="2800" b="1" i="1" dirty="0"/>
              <a:t>CS) </a:t>
            </a:r>
            <a:endParaRPr lang="ru-RU" sz="2800" b="1" i="1" dirty="0"/>
          </a:p>
        </p:txBody>
      </p:sp>
      <p:sp>
        <p:nvSpPr>
          <p:cNvPr id="14" name="Стрелка вниз 13"/>
          <p:cNvSpPr/>
          <p:nvPr/>
        </p:nvSpPr>
        <p:spPr>
          <a:xfrm>
            <a:off x="5208367" y="2419441"/>
            <a:ext cx="360040" cy="576064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4908808" y="3118616"/>
            <a:ext cx="1319198" cy="9541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i="1" dirty="0"/>
              <a:t>Си-Ар (</a:t>
            </a:r>
            <a:r>
              <a:rPr lang="en-US" sz="2800" b="1" i="1" dirty="0"/>
              <a:t>CR</a:t>
            </a:r>
            <a:r>
              <a:rPr lang="en-US" sz="2800" b="1" i="1" dirty="0" smtClean="0"/>
              <a:t>)</a:t>
            </a:r>
            <a:endParaRPr lang="ru-RU" sz="2800" b="1" i="1" dirty="0"/>
          </a:p>
        </p:txBody>
      </p:sp>
    </p:spTree>
    <p:extLst>
      <p:ext uri="{BB962C8B-B14F-4D97-AF65-F5344CB8AC3E}">
        <p14:creationId xmlns:p14="http://schemas.microsoft.com/office/powerpoint/2010/main" val="82695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96752"/>
            <a:ext cx="8136904" cy="544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6910" y="17084"/>
            <a:ext cx="911709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Царь-бомба</a:t>
            </a:r>
          </a:p>
          <a:p>
            <a:pPr algn="ctr">
              <a:defRPr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Термоядерная авиационная бомба, </a:t>
            </a:r>
            <a:endParaRPr lang="ru-RU" b="1" dirty="0" smtClean="0">
              <a:solidFill>
                <a:schemeClr val="accent6">
                  <a:lumMod val="50000"/>
                </a:schemeClr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разработанная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СССР в 1954-1961 гг. </a:t>
            </a:r>
          </a:p>
        </p:txBody>
      </p:sp>
      <p:pic>
        <p:nvPicPr>
          <p:cNvPr id="4813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365105"/>
            <a:ext cx="3384748" cy="2276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507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719931" y="115888"/>
            <a:ext cx="7632700" cy="43338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Способы доставки химического оружия:</a:t>
            </a:r>
          </a:p>
        </p:txBody>
      </p:sp>
      <p:sp>
        <p:nvSpPr>
          <p:cNvPr id="29699" name="TextBox 5"/>
          <p:cNvSpPr txBox="1">
            <a:spLocks noChangeArrowheads="1"/>
          </p:cNvSpPr>
          <p:nvPr/>
        </p:nvSpPr>
        <p:spPr bwMode="auto">
          <a:xfrm>
            <a:off x="468313" y="692150"/>
            <a:ext cx="8135937" cy="517048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ts val="1000"/>
              </a:spcBef>
              <a:buClr>
                <a:schemeClr val="accent1"/>
              </a:buClr>
              <a:buFont typeface="Wingdings 3" pitchFamily="18" charset="2"/>
              <a:buChar char=""/>
              <a:defRPr>
                <a:solidFill>
                  <a:srgbClr val="404040"/>
                </a:solidFill>
                <a:latin typeface="Century Gothic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itchFamily="18" charset="2"/>
              <a:buChar char=""/>
              <a:defRPr sz="1600">
                <a:solidFill>
                  <a:srgbClr val="404040"/>
                </a:solidFill>
                <a:latin typeface="Century Gothic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itchFamily="18" charset="2"/>
              <a:buChar char=""/>
              <a:defRPr sz="1400">
                <a:solidFill>
                  <a:srgbClr val="404040"/>
                </a:solidFill>
                <a:latin typeface="Century Gothic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itchFamily="18" charset="2"/>
              <a:buChar char=""/>
              <a:defRPr sz="1200">
                <a:solidFill>
                  <a:srgbClr val="404040"/>
                </a:solidFill>
                <a:latin typeface="Century Gothic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itchFamily="18" charset="2"/>
              <a:buChar char=""/>
              <a:defRPr sz="1200">
                <a:solidFill>
                  <a:srgbClr val="404040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itchFamily="18" charset="2"/>
              <a:buChar char=""/>
              <a:defRPr sz="1200">
                <a:solidFill>
                  <a:srgbClr val="404040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itchFamily="18" charset="2"/>
              <a:buChar char=""/>
              <a:defRPr sz="1200">
                <a:solidFill>
                  <a:srgbClr val="404040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itchFamily="18" charset="2"/>
              <a:buChar char=""/>
              <a:defRPr sz="1200">
                <a:solidFill>
                  <a:srgbClr val="404040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itchFamily="18" charset="2"/>
              <a:buChar char=""/>
              <a:defRPr sz="1200">
                <a:solidFill>
                  <a:srgbClr val="404040"/>
                </a:solidFill>
                <a:latin typeface="Century Gothic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ru-RU" altLang="ru-RU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огневые налеты и методический огонь артиллерии и из минометов</a:t>
            </a:r>
          </a:p>
          <a:p>
            <a:pPr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ru-RU" altLang="ru-RU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залпы реактивной артиллерии</a:t>
            </a:r>
          </a:p>
          <a:p>
            <a:pPr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ru-RU" altLang="ru-RU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одиночные и групповые пуски ракет классов «земля-земля» и «воздух-земля»</a:t>
            </a:r>
          </a:p>
          <a:p>
            <a:pPr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ru-RU" altLang="ru-RU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групповое применения авиацией химических бомб и бомбовых кассет</a:t>
            </a:r>
          </a:p>
          <a:p>
            <a:pPr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ru-RU" altLang="ru-RU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поливка ОВ или </a:t>
            </a:r>
            <a:r>
              <a:rPr lang="ru-RU" altLang="ru-RU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фитотоксикантами</a:t>
            </a:r>
            <a:r>
              <a:rPr lang="ru-RU" altLang="ru-RU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из выливных авиационных приборов (ВАП)</a:t>
            </a:r>
          </a:p>
          <a:p>
            <a:pPr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ru-RU" altLang="ru-RU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распыление ОВ и токсинов из распылительных авиационных приборов (РАП)</a:t>
            </a:r>
          </a:p>
          <a:p>
            <a:pPr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ru-RU" altLang="ru-RU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подрыв полей химическими фугасами</a:t>
            </a:r>
          </a:p>
          <a:p>
            <a:pPr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ru-RU" altLang="ru-RU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выпуск ОВ с помощью аэрозольных генераторов</a:t>
            </a:r>
          </a:p>
          <a:p>
            <a:pPr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ru-RU" altLang="ru-RU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метание гранат и патронов с помощью гранатометов или вручную</a:t>
            </a:r>
          </a:p>
        </p:txBody>
      </p:sp>
    </p:spTree>
    <p:extLst>
      <p:ext uri="{BB962C8B-B14F-4D97-AF65-F5344CB8AC3E}">
        <p14:creationId xmlns:p14="http://schemas.microsoft.com/office/powerpoint/2010/main" val="3395888771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807" y="1844824"/>
            <a:ext cx="4431490" cy="411898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43939" y="2463751"/>
            <a:ext cx="4118986" cy="28811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2" t="15808" r="17138"/>
          <a:stretch/>
        </p:blipFill>
        <p:spPr>
          <a:xfrm>
            <a:off x="179512" y="1763331"/>
            <a:ext cx="3053356" cy="4293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9001000" cy="72008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000" b="1" dirty="0">
                <a:latin typeface="Arial" pitchFamily="34" charset="0"/>
                <a:cs typeface="Arial" pitchFamily="34" charset="0"/>
              </a:rPr>
              <a:t>Способы защиты от отравляющих веществ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22531" y="5756624"/>
            <a:ext cx="2546323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Защитная одежда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23928" y="5752461"/>
            <a:ext cx="1528560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000" dirty="0">
                <a:latin typeface="Arial" pitchFamily="34" charset="0"/>
                <a:cs typeface="Arial" pitchFamily="34" charset="0"/>
              </a:rPr>
              <a:t>Противогаз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516408" y="5752461"/>
            <a:ext cx="2374048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Жидкость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из ИПП 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10"/>
          <p:cNvSpPr txBox="1"/>
          <p:nvPr/>
        </p:nvSpPr>
        <p:spPr>
          <a:xfrm>
            <a:off x="322531" y="1052736"/>
            <a:ext cx="8641957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i="1" dirty="0"/>
              <a:t>ОВ нервно-паралитического действия, ОВ кожно-нарывного действия </a:t>
            </a:r>
          </a:p>
        </p:txBody>
      </p:sp>
    </p:spTree>
    <p:extLst>
      <p:ext uri="{BB962C8B-B14F-4D97-AF65-F5344CB8AC3E}">
        <p14:creationId xmlns:p14="http://schemas.microsoft.com/office/powerpoint/2010/main" val="1696058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4202"/>
          <a:stretch/>
        </p:blipFill>
        <p:spPr>
          <a:xfrm>
            <a:off x="181891" y="1616798"/>
            <a:ext cx="3354140" cy="4563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698" y="1916832"/>
            <a:ext cx="4445000" cy="3911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9001000" cy="72008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Способы защиты от отравляющих веществ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3774" y="1084094"/>
            <a:ext cx="8746698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i="1" dirty="0"/>
              <a:t>ОВ удушающего действия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556960" y="5379067"/>
            <a:ext cx="2258291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dirty="0" smtClean="0"/>
              <a:t>выведение </a:t>
            </a:r>
            <a:r>
              <a:rPr lang="ru-RU" sz="2400" dirty="0"/>
              <a:t>из зараженного района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92716" y="5570789"/>
            <a:ext cx="1932489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dirty="0" smtClean="0"/>
              <a:t>противогаз</a:t>
            </a:r>
            <a:endParaRPr lang="ru-RU" sz="2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878876" y="1772816"/>
            <a:ext cx="2241460" cy="101566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dirty="0" smtClean="0"/>
              <a:t>Тепло укрыть пострадавшего и дать покой</a:t>
            </a:r>
            <a:endParaRPr lang="ru-RU" sz="20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352079" y="5272492"/>
            <a:ext cx="535724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1</a:t>
            </a:r>
            <a:endParaRPr lang="ru-RU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2985499" y="5379067"/>
            <a:ext cx="535724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2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6343152" y="1772816"/>
            <a:ext cx="535724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3</a:t>
            </a:r>
            <a:endParaRPr lang="ru-RU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50" b="14454"/>
          <a:stretch/>
        </p:blipFill>
        <p:spPr>
          <a:xfrm>
            <a:off x="6343152" y="4014482"/>
            <a:ext cx="2656741" cy="20520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1" name="Прямоугольник 30"/>
          <p:cNvSpPr/>
          <p:nvPr/>
        </p:nvSpPr>
        <p:spPr>
          <a:xfrm>
            <a:off x="6406974" y="4014482"/>
            <a:ext cx="566181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Х</a:t>
            </a:r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2813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9" t="11311" r="30364" b="21570"/>
          <a:stretch/>
        </p:blipFill>
        <p:spPr>
          <a:xfrm>
            <a:off x="3860522" y="4691037"/>
            <a:ext cx="2869523" cy="2164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9001000" cy="72008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800" i="1" dirty="0"/>
              <a:t>Способы защиты от отравляющих веществ</a:t>
            </a:r>
            <a:endParaRPr lang="ru-RU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73774" y="1084094"/>
            <a:ext cx="8746698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i="1" dirty="0"/>
              <a:t>ОВ </a:t>
            </a:r>
            <a:r>
              <a:rPr lang="ru-RU" sz="2800" i="1" dirty="0" err="1"/>
              <a:t>общеядовитого</a:t>
            </a:r>
            <a:r>
              <a:rPr lang="ru-RU" sz="2800" i="1" dirty="0"/>
              <a:t> </a:t>
            </a:r>
            <a:r>
              <a:rPr lang="ru-RU" sz="2800" i="1" dirty="0" smtClean="0"/>
              <a:t>действия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3774" y="1797269"/>
            <a:ext cx="5866378" cy="120032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/>
              <a:t>раздавить ампулу с антидотом, ввести ее под шлем-маску противогаза. В тяжелых случаях пострадавшему делают искусственное дыхание, согревают его и отправляют в медицинский пункт.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50" b="14454"/>
          <a:stretch/>
        </p:blipFill>
        <p:spPr>
          <a:xfrm>
            <a:off x="6154100" y="1797269"/>
            <a:ext cx="2656741" cy="20520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Прямоугольник 17"/>
          <p:cNvSpPr/>
          <p:nvPr/>
        </p:nvSpPr>
        <p:spPr>
          <a:xfrm>
            <a:off x="6217922" y="1797269"/>
            <a:ext cx="593432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</a:t>
            </a:r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4751" y="4080115"/>
            <a:ext cx="8746698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i="1" dirty="0"/>
              <a:t>ОВ </a:t>
            </a:r>
            <a:r>
              <a:rPr lang="ru-RU" sz="2800" i="1" dirty="0" err="1"/>
              <a:t>общеядовитого</a:t>
            </a:r>
            <a:r>
              <a:rPr lang="ru-RU" sz="2800" i="1" dirty="0"/>
              <a:t> </a:t>
            </a:r>
            <a:r>
              <a:rPr lang="ru-RU" sz="2800" i="1" dirty="0" smtClean="0"/>
              <a:t>действия</a:t>
            </a:r>
            <a:endParaRPr lang="ru-RU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70756" y="4621203"/>
            <a:ext cx="4572000" cy="203132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dirty="0" smtClean="0"/>
              <a:t>Зараженные </a:t>
            </a:r>
            <a:r>
              <a:rPr lang="ru-RU" dirty="0"/>
              <a:t>участки тела обработать мыльной водой, глаза и носоглотку тщательно промыть чистой водой, а обмундирование вытряхнуть или вычистить щеткой. Пострадавших следует вывести с зараженного участка и оказать им медицинскую помощь.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240" y="4746455"/>
            <a:ext cx="2218498" cy="19522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81661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1988840"/>
            <a:ext cx="813690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None/>
            </a:pPr>
            <a: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Учебный вопрос №3</a:t>
            </a:r>
          </a:p>
          <a:p>
            <a:pPr lvl="0" algn="just">
              <a:buNone/>
            </a:pPr>
            <a:endParaRPr lang="ru-R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buNone/>
            </a:pP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Общие сведения о биологическом оружии, его поражающие факторы и способы защиты от него.</a:t>
            </a:r>
          </a:p>
          <a:p>
            <a:pPr lvl="0"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683" y="3501008"/>
            <a:ext cx="4140460" cy="2605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8" y="247288"/>
            <a:ext cx="856895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4013" algn="just"/>
            <a:r>
              <a:rPr lang="ru-RU" sz="2000" b="1" cap="all" dirty="0" smtClean="0">
                <a:ln>
                  <a:solidFill>
                    <a:srgbClr val="FFFF00"/>
                  </a:solidFill>
                </a:ln>
                <a:latin typeface="Calibri" pitchFamily="34" charset="0"/>
              </a:rPr>
              <a:t>Биологическое оружие </a:t>
            </a:r>
            <a:r>
              <a:rPr lang="ru-RU" sz="2000" b="1" dirty="0" smtClean="0">
                <a:latin typeface="Calibri" pitchFamily="34" charset="0"/>
              </a:rPr>
              <a:t>— это патогенные микроорганизмы или их споры, вирусы, бактериальные токсины, заражённые люди и животные, а также средства их доставки (ракеты, артиллерийские снаряды, миномётные мины, авиационные бомбы, автоматические дрейфующие аэростаты), предназначенные для массового поражения живой силы и населения противника, сельскохозяйственных животных, посевов сельскохозяйственных культур, заражения продовольствия и источников воды. Является оружием массового поражения и запрещено согласно Женевскому протоколу1925 года.</a:t>
            </a:r>
            <a:endParaRPr lang="ru-RU" sz="2000" b="1" dirty="0">
              <a:latin typeface="Calibri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25383" y="3834289"/>
            <a:ext cx="426709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4013" algn="just"/>
            <a:r>
              <a:rPr lang="ru-RU" sz="2000" b="1" dirty="0" smtClean="0">
                <a:latin typeface="Calibri" pitchFamily="34" charset="0"/>
              </a:rPr>
              <a:t>Поражающее действие биологи-</a:t>
            </a:r>
            <a:r>
              <a:rPr lang="ru-RU" sz="2000" b="1" dirty="0" err="1" smtClean="0">
                <a:latin typeface="Calibri" pitchFamily="34" charset="0"/>
              </a:rPr>
              <a:t>ческого</a:t>
            </a:r>
            <a:r>
              <a:rPr lang="ru-RU" sz="2000" b="1" dirty="0" smtClean="0">
                <a:latin typeface="Calibri" pitchFamily="34" charset="0"/>
              </a:rPr>
              <a:t> оружия основано в первую очередь на использовании </a:t>
            </a:r>
            <a:r>
              <a:rPr lang="ru-RU" sz="2000" b="1" dirty="0" err="1" smtClean="0">
                <a:latin typeface="Calibri" pitchFamily="34" charset="0"/>
              </a:rPr>
              <a:t>болезне-творных</a:t>
            </a:r>
            <a:r>
              <a:rPr lang="ru-RU" sz="2000" b="1" dirty="0" smtClean="0">
                <a:latin typeface="Calibri" pitchFamily="34" charset="0"/>
              </a:rPr>
              <a:t> свойств патогенных микроорганизмов и токсичных продуктов их жизнедеятельности</a:t>
            </a:r>
            <a:endParaRPr lang="ru-RU" sz="20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1079059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8476" y="260648"/>
            <a:ext cx="856895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4013" algn="just"/>
            <a:r>
              <a:rPr lang="ru-RU" sz="2000" b="1" dirty="0" smtClean="0">
                <a:latin typeface="Calibri" pitchFamily="34" charset="0"/>
              </a:rPr>
              <a:t>Биологическое оружие – это самый старый вид  оружия  массового поражения, применять его люди пытались еще в глубокой древности. Это не всегда было эффективным, но иногда приводило к впечатляющим последствиям. </a:t>
            </a:r>
          </a:p>
          <a:p>
            <a:pPr indent="354013" algn="just"/>
            <a:r>
              <a:rPr lang="ru-RU" sz="2000" b="1" dirty="0" smtClean="0">
                <a:latin typeface="Calibri" pitchFamily="34" charset="0"/>
              </a:rPr>
              <a:t>Применение своеобразного биологического оружия было известно ещё в древнем Риме, когда при осаде городов за крепостные стены перебрасывались трупы умерших от чумы, чтобы вызвать эпидемию среди защитников. Подобные меры были относительно эффективны, так как в замкнутых пространствах, при высокой плотности населения и при ощутимом недостатке средств гигиены подобные эпидемии развивались очень быстро.</a:t>
            </a:r>
            <a:endParaRPr lang="ru-RU" sz="2000" b="1" dirty="0">
              <a:latin typeface="Calibri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391" y="3738523"/>
            <a:ext cx="6624736" cy="3095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5064867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528" y="476672"/>
            <a:ext cx="865056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latin typeface="Calibri" pitchFamily="34" charset="0"/>
              </a:rPr>
              <a:t>1346 — Начало бубонной чумы в Европе. Существует предположение, что этот страшный «подарок» сделал хан </a:t>
            </a:r>
            <a:r>
              <a:rPr lang="ru-RU" sz="2000" b="1" dirty="0" err="1" smtClean="0">
                <a:latin typeface="Calibri" pitchFamily="34" charset="0"/>
              </a:rPr>
              <a:t>Джанибек</a:t>
            </a:r>
            <a:r>
              <a:rPr lang="ru-RU" sz="2000" b="1" dirty="0" smtClean="0">
                <a:latin typeface="Calibri" pitchFamily="34" charset="0"/>
              </a:rPr>
              <a:t>. После неудачной попытки захватить город Кафа (современная Феодосия) он забрасывал за стены крепости трупы людей умерших  от чумы. В городе началась эпидемия. Часть горожан сбежала от нее на корабле в Венецию, и в итоге они привезли инфекцию туда.</a:t>
            </a:r>
            <a:endParaRPr lang="ru-RU" sz="2000" b="1" dirty="0">
              <a:latin typeface="Calibri" pitchFamily="34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415664"/>
            <a:ext cx="6552728" cy="410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3954799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39552" y="476672"/>
            <a:ext cx="813690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4013" algn="just"/>
            <a:r>
              <a:rPr lang="ru-RU" sz="2000" b="1" dirty="0" smtClean="0">
                <a:latin typeface="Calibri" pitchFamily="34" charset="0"/>
              </a:rPr>
              <a:t>1763 — Первый конкретный исторический факт применения бактериологического оружия в войне — преднамеренное распространение оспы среди индейских племён. Джеффри </a:t>
            </a:r>
            <a:r>
              <a:rPr lang="ru-RU" sz="2000" b="1" dirty="0" err="1" smtClean="0">
                <a:latin typeface="Calibri" pitchFamily="34" charset="0"/>
              </a:rPr>
              <a:t>Амхерст</a:t>
            </a:r>
            <a:r>
              <a:rPr lang="ru-RU" sz="2000" b="1" dirty="0" smtClean="0">
                <a:latin typeface="Calibri" pitchFamily="34" charset="0"/>
              </a:rPr>
              <a:t>, британский генерал, приказал выдать индейцам зараженные оспой одеяла: среди индейцев вспыхнула эпидемия оспы.</a:t>
            </a:r>
            <a:endParaRPr lang="ru-RU" sz="2000" b="1" dirty="0">
              <a:latin typeface="Calibri" pitchFamily="34" charset="0"/>
            </a:endParaRPr>
          </a:p>
        </p:txBody>
      </p:sp>
      <p:pic>
        <p:nvPicPr>
          <p:cNvPr id="5" name="Рисунок 4" descr="https://ic.pics.livejournal.com/folkvald/20166848/78036/78036_original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974" y="3356992"/>
            <a:ext cx="3923482" cy="2880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s://avatars.mds.yandex.net/get-zen_doc/59919/pub_5ad4f8a8f03173e1c38732ab_5ad4f8bb2394dfd3dea3732f/scale_120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56992"/>
            <a:ext cx="4212468" cy="28803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1269910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536" y="260648"/>
            <a:ext cx="849694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4013" algn="just"/>
            <a:r>
              <a:rPr lang="ru-RU" sz="2000" b="1" dirty="0" smtClean="0">
                <a:latin typeface="Calibri" pitchFamily="34" charset="0"/>
              </a:rPr>
              <a:t>Процесс бурного развития биологического оружия начался сравнительно недавно — примерно в конце XIX столетия. Немцы во время Первой мировой войны безрезультатно пытались вызвать эпизоотию сибирской язвы во вражеских войсках. </a:t>
            </a:r>
          </a:p>
          <a:p>
            <a:pPr indent="354013" algn="just"/>
            <a:r>
              <a:rPr lang="ru-RU" sz="2000" b="1" dirty="0" smtClean="0">
                <a:latin typeface="Calibri" pitchFamily="34" charset="0"/>
              </a:rPr>
              <a:t>   </a:t>
            </a:r>
            <a:endParaRPr lang="ru-RU" sz="2000" b="1" dirty="0">
              <a:latin typeface="Calibri" pitchFamily="34" charset="0"/>
            </a:endParaRPr>
          </a:p>
        </p:txBody>
      </p:sp>
      <p:pic>
        <p:nvPicPr>
          <p:cNvPr id="5" name="Рисунок 4" descr="https://todayinhistorydotblog.files.wordpress.com/2018/09/unit-731-germs.jpg?w=84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063" y="1621508"/>
            <a:ext cx="3168352" cy="2376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://kakzachem.ru/wp-content/uploads/2017/03/9-5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666" y="4033287"/>
            <a:ext cx="3105150" cy="255498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3693155" y="1621508"/>
            <a:ext cx="515165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4013" algn="just"/>
            <a:r>
              <a:rPr lang="ru-RU" b="1" dirty="0" smtClean="0">
                <a:latin typeface="Calibri" pitchFamily="34" charset="0"/>
              </a:rPr>
              <a:t>Во время Второй Мировой Япония создала специальную секретную часть – отряд 731, который проводил работы в области биологического оружия, включая опыты над военнопленными.</a:t>
            </a:r>
            <a:endParaRPr lang="ru-RU" b="1" dirty="0">
              <a:latin typeface="Calibri" pitchFamily="34" charset="0"/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79" y="4016346"/>
            <a:ext cx="3195298" cy="2571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720021" y="3098836"/>
            <a:ext cx="513690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Calibri" pitchFamily="34" charset="0"/>
              </a:rPr>
              <a:t>Во время войны японцы заражали население Китая бубонной чумой, в результате погибло 400 тысяч китайцев. </a:t>
            </a:r>
          </a:p>
        </p:txBody>
      </p:sp>
    </p:spTree>
    <p:extLst>
      <p:ext uri="{BB962C8B-B14F-4D97-AF65-F5344CB8AC3E}">
        <p14:creationId xmlns:p14="http://schemas.microsoft.com/office/powerpoint/2010/main" val="16189648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07720430"/>
              </p:ext>
            </p:extLst>
          </p:nvPr>
        </p:nvGraphicFramePr>
        <p:xfrm>
          <a:off x="181803" y="1196752"/>
          <a:ext cx="8712200" cy="5540620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1491278"/>
                <a:gridCol w="2864822"/>
                <a:gridCol w="2178050"/>
                <a:gridCol w="2178050"/>
              </a:tblGrid>
              <a:tr h="493040">
                <a:tc>
                  <a:txBody>
                    <a:bodyPr/>
                    <a:lstStyle/>
                    <a:p>
                      <a:pPr algn="ctr"/>
                      <a:r>
                        <a:rPr lang="ru-RU" sz="1400" b="0" u="none" cap="all" spc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</a:rPr>
                        <a:t>страна</a:t>
                      </a:r>
                      <a:endParaRPr lang="ru-RU" sz="1400" b="0" u="none" cap="all" spc="0" baseline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Impact" pitchFamily="34" charset="0"/>
                      </a:endParaRPr>
                    </a:p>
                  </a:txBody>
                  <a:tcPr marL="37713" marR="37713" marT="18856" marB="18856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u="none" cap="all" spc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</a:rPr>
                        <a:t>количество боеголовок</a:t>
                      </a:r>
                      <a:br>
                        <a:rPr lang="ru-RU" sz="1400" b="0" u="none" cap="all" spc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</a:rPr>
                      </a:br>
                      <a:r>
                        <a:rPr lang="ru-RU" sz="1400" b="0" u="none" cap="all" spc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</a:rPr>
                        <a:t>(</a:t>
                      </a:r>
                      <a:r>
                        <a:rPr lang="ru-RU" sz="1400" b="0" u="none" cap="all" spc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</a:rPr>
                        <a:t>активных/всего)</a:t>
                      </a:r>
                      <a:endParaRPr lang="ru-RU" sz="1400" b="0" u="none" cap="all" spc="0" baseline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Impact" pitchFamily="34" charset="0"/>
                      </a:endParaRPr>
                    </a:p>
                  </a:txBody>
                  <a:tcPr marL="37713" marR="37713" marT="18856" marB="18856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u="none" cap="all" spc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</a:rPr>
                        <a:t>дата первого испытания</a:t>
                      </a:r>
                    </a:p>
                  </a:txBody>
                  <a:tcPr marL="37713" marR="37713" marT="18856" marB="18856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u="none" cap="all" spc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</a:rPr>
                        <a:t>территория испытаний</a:t>
                      </a:r>
                    </a:p>
                  </a:txBody>
                  <a:tcPr marL="37713" marR="37713" marT="18856" marB="18856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270872">
                <a:tc gridSpan="4">
                  <a:txBody>
                    <a:bodyPr/>
                    <a:lstStyle/>
                    <a:p>
                      <a:pPr algn="ctr"/>
                      <a:r>
                        <a:rPr lang="ru-RU" sz="1400" b="0" u="none" cap="all" spc="0" baseline="0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FF00"/>
                          </a:solidFill>
                          <a:effectLst/>
                          <a:latin typeface="Impact" pitchFamily="34" charset="0"/>
                        </a:rPr>
                        <a:t>«Старые» ядерные державы</a:t>
                      </a:r>
                    </a:p>
                  </a:txBody>
                  <a:tcPr marL="37713" marR="37713" marT="18856" marB="18856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03472">
                <a:tc>
                  <a:txBody>
                    <a:bodyPr/>
                    <a:lstStyle/>
                    <a:p>
                      <a:pPr algn="ctr"/>
                      <a:r>
                        <a:rPr lang="ru-RU" sz="1400" b="0" u="none" cap="none" spc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</a:rPr>
                        <a:t> </a:t>
                      </a:r>
                      <a:r>
                        <a:rPr lang="ru-RU" sz="1400" b="0" u="none" strike="noStrike" cap="none" spc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</a:rPr>
                        <a:t>Россия</a:t>
                      </a:r>
                      <a:r>
                        <a:rPr lang="ru-RU" sz="1400" b="0" u="none" cap="none" spc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</a:rPr>
                        <a:t> (</a:t>
                      </a:r>
                      <a:r>
                        <a:rPr lang="ru-RU" sz="1400" b="0" u="none" strike="noStrike" cap="none" spc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</a:rPr>
                        <a:t>СССР</a:t>
                      </a:r>
                      <a:r>
                        <a:rPr lang="ru-RU" sz="1400" b="0" u="none" cap="none" spc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</a:rPr>
                        <a:t>)</a:t>
                      </a:r>
                    </a:p>
                  </a:txBody>
                  <a:tcPr marL="37713" marR="37713" marT="18856" marB="18856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cap="none" spc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</a:rPr>
                        <a:t>2603/8000</a:t>
                      </a:r>
                      <a:endParaRPr lang="en-US" sz="1400" b="0" u="none" cap="none" spc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Impact" pitchFamily="34" charset="0"/>
                      </a:endParaRPr>
                    </a:p>
                  </a:txBody>
                  <a:tcPr marL="37713" marR="37713" marT="18856" marB="18856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u="none" strike="noStrike" cap="none" spc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</a:rPr>
                        <a:t>29 августа</a:t>
                      </a:r>
                      <a:r>
                        <a:rPr lang="ru-RU" sz="1400" b="0" u="none" cap="none" spc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</a:rPr>
                        <a:t> </a:t>
                      </a:r>
                      <a:r>
                        <a:rPr lang="ru-RU" sz="1400" b="0" u="none" strike="noStrike" cap="none" spc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</a:rPr>
                        <a:t>1949</a:t>
                      </a:r>
                      <a:r>
                        <a:rPr lang="ru-RU" sz="1400" b="0" u="none" cap="none" spc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</a:rPr>
                        <a:t> («</a:t>
                      </a:r>
                      <a:r>
                        <a:rPr lang="ru-RU" sz="1400" b="0" u="none" strike="noStrike" cap="none" spc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</a:rPr>
                        <a:t>РДС-1</a:t>
                      </a:r>
                      <a:r>
                        <a:rPr lang="ru-RU" sz="1400" b="0" u="none" cap="none" spc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</a:rPr>
                        <a:t>»)</a:t>
                      </a:r>
                    </a:p>
                  </a:txBody>
                  <a:tcPr marL="37713" marR="37713" marT="18856" marB="18856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u="none" cap="none" spc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</a:rPr>
                        <a:t> </a:t>
                      </a:r>
                      <a:r>
                        <a:rPr lang="ru-RU" sz="1400" b="0" u="none" strike="noStrike" cap="none" spc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</a:rPr>
                        <a:t>Россия</a:t>
                      </a:r>
                      <a:r>
                        <a:rPr lang="ru-RU" sz="1400" b="0" u="none" cap="none" spc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</a:rPr>
                        <a:t/>
                      </a:r>
                      <a:br>
                        <a:rPr lang="ru-RU" sz="1400" b="0" u="none" cap="none" spc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</a:rPr>
                      </a:br>
                      <a:r>
                        <a:rPr lang="ru-RU" sz="1400" b="0" u="none" cap="none" spc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</a:rPr>
                        <a:t> </a:t>
                      </a:r>
                      <a:r>
                        <a:rPr lang="ru-RU" sz="1400" b="0" u="none" strike="noStrike" cap="none" spc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</a:rPr>
                        <a:t>Казахстан</a:t>
                      </a:r>
                      <a:endParaRPr lang="ru-RU" sz="1400" b="0" u="none" cap="none" spc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Impact" pitchFamily="34" charset="0"/>
                      </a:endParaRPr>
                    </a:p>
                  </a:txBody>
                  <a:tcPr marL="37713" marR="37713" marT="18856" marB="18856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379613">
                <a:tc>
                  <a:txBody>
                    <a:bodyPr/>
                    <a:lstStyle/>
                    <a:p>
                      <a:pPr algn="ctr"/>
                      <a:r>
                        <a:rPr lang="ru-RU" sz="1400" b="0" u="none" cap="none" spc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</a:rPr>
                        <a:t> </a:t>
                      </a:r>
                      <a:r>
                        <a:rPr lang="ru-RU" sz="1400" b="0" u="none" strike="noStrike" cap="none" spc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</a:rPr>
                        <a:t>США</a:t>
                      </a:r>
                      <a:endParaRPr lang="ru-RU" sz="1400" b="0" u="none" cap="none" spc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Impact" pitchFamily="34" charset="0"/>
                      </a:endParaRPr>
                    </a:p>
                  </a:txBody>
                  <a:tcPr marL="37713" marR="37713" marT="18856" marB="18856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cap="none" spc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</a:rPr>
                        <a:t>2104/7315</a:t>
                      </a:r>
                      <a:endParaRPr lang="en-US" sz="1400" b="0" u="none" cap="none" spc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Impact" pitchFamily="34" charset="0"/>
                      </a:endParaRPr>
                    </a:p>
                  </a:txBody>
                  <a:tcPr marL="37713" marR="37713" marT="18856" marB="18856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u="none" strike="noStrike" cap="none" spc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</a:rPr>
                        <a:t>16 июля</a:t>
                      </a:r>
                      <a:r>
                        <a:rPr lang="ru-RU" sz="1400" b="0" u="none" cap="none" spc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</a:rPr>
                        <a:t> </a:t>
                      </a:r>
                      <a:r>
                        <a:rPr lang="ru-RU" sz="1400" b="0" u="none" strike="noStrike" cap="none" spc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</a:rPr>
                        <a:t>1945</a:t>
                      </a:r>
                      <a:r>
                        <a:rPr lang="ru-RU" sz="1400" b="0" u="none" cap="none" spc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</a:rPr>
                        <a:t> («</a:t>
                      </a:r>
                      <a:r>
                        <a:rPr lang="ru-RU" sz="1400" b="0" u="none" strike="noStrike" cap="none" spc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</a:rPr>
                        <a:t>Тринити</a:t>
                      </a:r>
                      <a:r>
                        <a:rPr lang="ru-RU" sz="1400" b="0" u="none" cap="none" spc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</a:rPr>
                        <a:t>»)</a:t>
                      </a:r>
                    </a:p>
                  </a:txBody>
                  <a:tcPr marL="37713" marR="37713" marT="18856" marB="18856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u="none" cap="none" spc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</a:rPr>
                        <a:t> </a:t>
                      </a:r>
                      <a:r>
                        <a:rPr lang="ru-RU" sz="1400" b="0" u="none" strike="noStrike" cap="none" spc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</a:rPr>
                        <a:t>США</a:t>
                      </a:r>
                      <a:r>
                        <a:rPr lang="ru-RU" sz="1400" b="0" u="none" cap="none" spc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</a:rPr>
                        <a:t>  </a:t>
                      </a:r>
                      <a:r>
                        <a:rPr lang="ru-RU" sz="1400" b="0" u="none" strike="noStrike" cap="none" spc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</a:rPr>
                        <a:t>Японская империя</a:t>
                      </a:r>
                      <a:endParaRPr lang="ru-RU" sz="1400" b="0" u="none" cap="none" spc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Impact" pitchFamily="34" charset="0"/>
                      </a:endParaRPr>
                    </a:p>
                  </a:txBody>
                  <a:tcPr marL="37713" marR="37713" marT="18856" marB="18856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495431">
                <a:tc>
                  <a:txBody>
                    <a:bodyPr/>
                    <a:lstStyle/>
                    <a:p>
                      <a:pPr algn="ctr"/>
                      <a:r>
                        <a:rPr lang="ru-RU" sz="1400" b="0" u="none" cap="none" spc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</a:rPr>
                        <a:t> </a:t>
                      </a:r>
                      <a:r>
                        <a:rPr lang="ru-RU" sz="1400" b="0" u="none" strike="noStrike" cap="none" spc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</a:rPr>
                        <a:t>Великобритания</a:t>
                      </a:r>
                      <a:endParaRPr lang="ru-RU" sz="1400" b="0" u="none" cap="none" spc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Impact" pitchFamily="34" charset="0"/>
                      </a:endParaRPr>
                    </a:p>
                  </a:txBody>
                  <a:tcPr marL="37713" marR="37713" marT="18856" marB="18856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u="none" cap="none" spc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</a:rPr>
                        <a:t>160/225</a:t>
                      </a:r>
                      <a:endParaRPr lang="ru-RU" sz="1400" b="0" u="none" cap="none" spc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Impact" pitchFamily="34" charset="0"/>
                      </a:endParaRPr>
                    </a:p>
                  </a:txBody>
                  <a:tcPr marL="37713" marR="37713" marT="18856" marB="18856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u="none" strike="noStrike" cap="none" spc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</a:rPr>
                        <a:t>3 октября</a:t>
                      </a:r>
                      <a:r>
                        <a:rPr lang="ru-RU" sz="1400" b="0" u="none" cap="none" spc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</a:rPr>
                        <a:t> </a:t>
                      </a:r>
                      <a:r>
                        <a:rPr lang="ru-RU" sz="1400" b="0" u="none" strike="noStrike" cap="none" spc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</a:rPr>
                        <a:t>1952</a:t>
                      </a:r>
                      <a:r>
                        <a:rPr lang="ru-RU" sz="1400" b="0" u="none" cap="none" spc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</a:rPr>
                        <a:t> («</a:t>
                      </a:r>
                      <a:r>
                        <a:rPr lang="ru-RU" sz="1400" b="0" u="none" strike="noStrike" cap="none" spc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</a:rPr>
                        <a:t>Ураган»</a:t>
                      </a:r>
                      <a:r>
                        <a:rPr lang="ru-RU" sz="1400" b="0" u="none" cap="none" spc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</a:rPr>
                        <a:t>)</a:t>
                      </a:r>
                    </a:p>
                  </a:txBody>
                  <a:tcPr marL="37713" marR="37713" marT="18856" marB="18856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u="none" cap="none" spc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</a:rPr>
                        <a:t> </a:t>
                      </a:r>
                      <a:r>
                        <a:rPr lang="ru-RU" sz="1400" b="0" u="none" strike="noStrike" cap="none" spc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</a:rPr>
                        <a:t>США</a:t>
                      </a:r>
                      <a:r>
                        <a:rPr lang="ru-RU" sz="1400" b="0" u="none" cap="none" spc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</a:rPr>
                        <a:t/>
                      </a:r>
                      <a:br>
                        <a:rPr lang="ru-RU" sz="1400" b="0" u="none" cap="none" spc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</a:rPr>
                      </a:br>
                      <a:r>
                        <a:rPr lang="ru-RU" sz="1400" b="0" u="none" cap="none" spc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</a:rPr>
                        <a:t> </a:t>
                      </a:r>
                      <a:r>
                        <a:rPr lang="ru-RU" sz="1400" b="0" u="none" strike="noStrike" cap="none" spc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</a:rPr>
                        <a:t>Австралия</a:t>
                      </a:r>
                      <a:endParaRPr lang="ru-RU" sz="1400" b="0" u="none" cap="none" spc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Impact" pitchFamily="34" charset="0"/>
                      </a:endParaRPr>
                    </a:p>
                  </a:txBody>
                  <a:tcPr marL="37713" marR="37713" marT="18856" marB="18856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495431">
                <a:tc>
                  <a:txBody>
                    <a:bodyPr/>
                    <a:lstStyle/>
                    <a:p>
                      <a:pPr algn="ctr"/>
                      <a:r>
                        <a:rPr lang="ru-RU" sz="1400" b="0" u="none" cap="none" spc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</a:rPr>
                        <a:t> </a:t>
                      </a:r>
                      <a:r>
                        <a:rPr lang="ru-RU" sz="1400" b="0" u="none" strike="noStrike" cap="none" spc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</a:rPr>
                        <a:t>Франция</a:t>
                      </a:r>
                      <a:endParaRPr lang="ru-RU" sz="1400" b="0" u="none" cap="none" spc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Impact" pitchFamily="34" charset="0"/>
                      </a:endParaRPr>
                    </a:p>
                  </a:txBody>
                  <a:tcPr marL="37713" marR="37713" marT="18856" marB="18856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u="none" cap="none" spc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</a:rPr>
                        <a:t>290/300</a:t>
                      </a:r>
                    </a:p>
                  </a:txBody>
                  <a:tcPr marL="37713" marR="37713" marT="18856" marB="18856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u="none" strike="noStrike" cap="none" spc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</a:rPr>
                        <a:t>13 февраля</a:t>
                      </a:r>
                      <a:r>
                        <a:rPr lang="ru-RU" sz="1400" b="0" u="none" cap="none" spc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</a:rPr>
                        <a:t> </a:t>
                      </a:r>
                      <a:r>
                        <a:rPr lang="ru-RU" sz="1400" b="0" u="none" strike="noStrike" cap="none" spc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</a:rPr>
                        <a:t>1960</a:t>
                      </a:r>
                      <a:r>
                        <a:rPr lang="ru-RU" sz="1400" b="0" u="none" cap="none" spc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</a:rPr>
                        <a:t> </a:t>
                      </a:r>
                      <a:endParaRPr lang="ru-RU" sz="1400" b="0" u="none" cap="none" spc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Impact" pitchFamily="34" charset="0"/>
                      </a:endParaRPr>
                    </a:p>
                    <a:p>
                      <a:pPr algn="ctr"/>
                      <a:r>
                        <a:rPr lang="ru-RU" sz="1400" b="0" u="none" cap="none" spc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</a:rPr>
                        <a:t>(«</a:t>
                      </a:r>
                      <a:r>
                        <a:rPr lang="en-US" sz="1400" b="0" u="none" strike="noStrike" cap="none" spc="0" dirty="0" err="1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</a:rPr>
                        <a:t>Gerboise</a:t>
                      </a:r>
                      <a:r>
                        <a:rPr lang="en-US" sz="1400" b="0" u="none" strike="noStrike" cap="none" spc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</a:rPr>
                        <a:t> </a:t>
                      </a:r>
                      <a:r>
                        <a:rPr lang="en-US" sz="1400" b="0" u="none" strike="noStrike" cap="none" spc="0" dirty="0" err="1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</a:rPr>
                        <a:t>Bleue</a:t>
                      </a:r>
                      <a:r>
                        <a:rPr lang="en-US" sz="1400" b="0" u="none" cap="none" spc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</a:rPr>
                        <a:t>»)</a:t>
                      </a:r>
                    </a:p>
                  </a:txBody>
                  <a:tcPr marL="37713" marR="37713" marT="18856" marB="18856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u="none" cap="none" spc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</a:rPr>
                        <a:t> </a:t>
                      </a:r>
                      <a:r>
                        <a:rPr lang="ru-RU" sz="1400" b="0" u="none" strike="noStrike" cap="none" spc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</a:rPr>
                        <a:t>Алжир</a:t>
                      </a:r>
                      <a:r>
                        <a:rPr lang="ru-RU" sz="1400" b="0" u="none" cap="none" spc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</a:rPr>
                        <a:t/>
                      </a:r>
                      <a:br>
                        <a:rPr lang="ru-RU" sz="1400" b="0" u="none" cap="none" spc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</a:rPr>
                      </a:br>
                      <a:r>
                        <a:rPr lang="ru-RU" sz="1400" b="0" u="none" cap="none" spc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</a:rPr>
                        <a:t> </a:t>
                      </a:r>
                      <a:r>
                        <a:rPr lang="ru-RU" sz="1400" b="0" u="none" strike="noStrike" cap="none" spc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</a:rPr>
                        <a:t>Французская Полинезия</a:t>
                      </a:r>
                      <a:endParaRPr lang="ru-RU" sz="1400" b="0" u="none" cap="none" spc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Impact" pitchFamily="34" charset="0"/>
                      </a:endParaRPr>
                    </a:p>
                  </a:txBody>
                  <a:tcPr marL="37713" marR="37713" marT="18856" marB="18856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377111">
                <a:tc>
                  <a:txBody>
                    <a:bodyPr/>
                    <a:lstStyle/>
                    <a:p>
                      <a:pPr algn="ctr"/>
                      <a:r>
                        <a:rPr lang="ru-RU" sz="1400" b="0" u="none" cap="none" spc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</a:rPr>
                        <a:t> </a:t>
                      </a:r>
                      <a:r>
                        <a:rPr lang="ru-RU" sz="1400" b="0" u="none" strike="noStrike" cap="none" spc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</a:rPr>
                        <a:t>Китай</a:t>
                      </a:r>
                      <a:endParaRPr lang="ru-RU" sz="1400" b="0" u="none" cap="none" spc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Impact" pitchFamily="34" charset="0"/>
                      </a:endParaRPr>
                    </a:p>
                  </a:txBody>
                  <a:tcPr marL="37713" marR="37713" marT="18856" marB="18856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u="none" cap="none" spc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</a:rPr>
                        <a:t>250/400</a:t>
                      </a:r>
                    </a:p>
                  </a:txBody>
                  <a:tcPr marL="37713" marR="37713" marT="18856" marB="18856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u="none" strike="noStrike" cap="none" spc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</a:rPr>
                        <a:t>16 октября</a:t>
                      </a:r>
                      <a:r>
                        <a:rPr lang="ru-RU" sz="1400" b="0" u="none" cap="none" spc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</a:rPr>
                        <a:t> </a:t>
                      </a:r>
                      <a:r>
                        <a:rPr lang="ru-RU" sz="1400" b="0" u="none" strike="noStrike" cap="none" spc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</a:rPr>
                        <a:t>1964</a:t>
                      </a:r>
                      <a:r>
                        <a:rPr lang="ru-RU" sz="1400" b="0" u="none" cap="none" spc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</a:rPr>
                        <a:t> («</a:t>
                      </a:r>
                      <a:r>
                        <a:rPr lang="ru-RU" sz="1400" b="0" u="none" strike="noStrike" cap="none" spc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</a:rPr>
                        <a:t>596</a:t>
                      </a:r>
                      <a:r>
                        <a:rPr lang="ru-RU" sz="1400" b="0" u="none" cap="none" spc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</a:rPr>
                        <a:t>»)</a:t>
                      </a:r>
                    </a:p>
                  </a:txBody>
                  <a:tcPr marL="37713" marR="37713" marT="18856" marB="18856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u="none" cap="none" spc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</a:rPr>
                        <a:t> </a:t>
                      </a:r>
                      <a:r>
                        <a:rPr lang="ru-RU" sz="1400" b="0" u="none" strike="noStrike" cap="none" spc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</a:rPr>
                        <a:t>Китай</a:t>
                      </a:r>
                      <a:endParaRPr lang="ru-RU" sz="1400" b="0" u="none" cap="none" spc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Impact" pitchFamily="34" charset="0"/>
                      </a:endParaRPr>
                    </a:p>
                  </a:txBody>
                  <a:tcPr marL="37713" marR="37713" marT="18856" marB="18856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270872">
                <a:tc gridSpan="4">
                  <a:txBody>
                    <a:bodyPr/>
                    <a:lstStyle/>
                    <a:p>
                      <a:pPr algn="ctr"/>
                      <a:r>
                        <a:rPr lang="ru-RU" sz="1600" b="0" u="none" cap="none" spc="0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FF00"/>
                          </a:solidFill>
                          <a:effectLst/>
                          <a:latin typeface="Impact" pitchFamily="34" charset="0"/>
                        </a:rPr>
                        <a:t>«Молодые» ядерные державы</a:t>
                      </a:r>
                    </a:p>
                  </a:txBody>
                  <a:tcPr marL="37713" marR="37713" marT="18856" marB="18856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03472">
                <a:tc>
                  <a:txBody>
                    <a:bodyPr/>
                    <a:lstStyle/>
                    <a:p>
                      <a:pPr algn="ctr"/>
                      <a:r>
                        <a:rPr lang="ru-RU" sz="1400" b="0" u="none" cap="none" spc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</a:rPr>
                        <a:t> </a:t>
                      </a:r>
                      <a:r>
                        <a:rPr lang="ru-RU" sz="1400" b="0" u="none" strike="noStrike" cap="none" spc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</a:rPr>
                        <a:t>Индия</a:t>
                      </a:r>
                      <a:endParaRPr lang="ru-RU" sz="1400" b="0" u="none" cap="none" spc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Impact" pitchFamily="34" charset="0"/>
                      </a:endParaRPr>
                    </a:p>
                  </a:txBody>
                  <a:tcPr marL="37713" marR="37713" marT="18856" marB="18856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u="none" cap="none" spc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</a:rPr>
                        <a:t>90—110</a:t>
                      </a:r>
                    </a:p>
                  </a:txBody>
                  <a:tcPr marL="37713" marR="37713" marT="18856" marB="18856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u="none" strike="noStrike" cap="none" spc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</a:rPr>
                        <a:t>18 мая</a:t>
                      </a:r>
                      <a:r>
                        <a:rPr lang="ru-RU" sz="1400" b="0" u="none" cap="none" spc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</a:rPr>
                        <a:t> </a:t>
                      </a:r>
                      <a:r>
                        <a:rPr lang="ru-RU" sz="1400" b="0" u="none" strike="noStrike" cap="none" spc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</a:rPr>
                        <a:t>1974</a:t>
                      </a:r>
                    </a:p>
                    <a:p>
                      <a:pPr algn="ctr"/>
                      <a:r>
                        <a:rPr lang="ru-RU" sz="1400" b="0" u="none" cap="none" spc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</a:rPr>
                        <a:t> («</a:t>
                      </a:r>
                      <a:r>
                        <a:rPr lang="ru-RU" sz="1400" b="0" u="none" strike="noStrike" cap="none" spc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</a:rPr>
                        <a:t>Улыбающийся Будда</a:t>
                      </a:r>
                      <a:r>
                        <a:rPr lang="ru-RU" sz="1400" b="0" u="none" cap="none" spc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</a:rPr>
                        <a:t>»)</a:t>
                      </a:r>
                    </a:p>
                  </a:txBody>
                  <a:tcPr marL="37713" marR="37713" marT="18856" marB="18856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u="none" cap="none" spc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</a:rPr>
                        <a:t> </a:t>
                      </a:r>
                      <a:r>
                        <a:rPr lang="ru-RU" sz="1400" b="0" u="none" strike="noStrike" cap="none" spc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</a:rPr>
                        <a:t>Индия</a:t>
                      </a:r>
                      <a:endParaRPr lang="ru-RU" sz="1400" b="0" u="none" cap="none" spc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Impact" pitchFamily="34" charset="0"/>
                      </a:endParaRPr>
                    </a:p>
                  </a:txBody>
                  <a:tcPr marL="37713" marR="37713" marT="18856" marB="18856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549681">
                <a:tc>
                  <a:txBody>
                    <a:bodyPr/>
                    <a:lstStyle/>
                    <a:p>
                      <a:pPr algn="ctr"/>
                      <a:r>
                        <a:rPr lang="ru-RU" sz="1400" b="0" u="none" cap="none" spc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</a:rPr>
                        <a:t> </a:t>
                      </a:r>
                      <a:r>
                        <a:rPr lang="ru-RU" sz="1400" b="0" u="none" strike="noStrike" cap="none" spc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</a:rPr>
                        <a:t>Израиль</a:t>
                      </a:r>
                      <a:endParaRPr lang="ru-RU" sz="1400" b="0" u="none" cap="none" spc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Impact" pitchFamily="34" charset="0"/>
                      </a:endParaRPr>
                    </a:p>
                  </a:txBody>
                  <a:tcPr marL="37713" marR="37713" marT="18856" marB="18856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u="none" cap="none" spc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</a:rPr>
                        <a:t>80/200</a:t>
                      </a:r>
                    </a:p>
                  </a:txBody>
                  <a:tcPr marL="37713" marR="37713" marT="18856" marB="18856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u="none" cap="none" spc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</a:rPr>
                        <a:t>предположительно </a:t>
                      </a:r>
                      <a:r>
                        <a:rPr lang="ru-RU" sz="1400" b="0" u="none" strike="noStrike" cap="none" spc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</a:rPr>
                        <a:t>22 сентября</a:t>
                      </a:r>
                      <a:r>
                        <a:rPr lang="ru-RU" sz="1400" b="0" u="none" cap="none" spc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</a:rPr>
                        <a:t> </a:t>
                      </a:r>
                      <a:r>
                        <a:rPr lang="ru-RU" sz="1400" b="0" u="none" strike="noStrike" cap="none" spc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</a:rPr>
                        <a:t>1979</a:t>
                      </a:r>
                      <a:r>
                        <a:rPr lang="ru-RU" sz="1400" b="0" u="none" cap="none" spc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</a:rPr>
                        <a:t> (</a:t>
                      </a:r>
                      <a:r>
                        <a:rPr lang="ru-RU" sz="1400" b="0" u="none" strike="noStrike" cap="none" spc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</a:rPr>
                        <a:t>Инцидент Вела</a:t>
                      </a:r>
                      <a:r>
                        <a:rPr lang="ru-RU" sz="1400" b="0" u="none" cap="none" spc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</a:rPr>
                        <a:t>)</a:t>
                      </a:r>
                    </a:p>
                  </a:txBody>
                  <a:tcPr marL="37713" marR="37713" marT="18856" marB="18856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u="none" cap="none" spc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</a:rPr>
                        <a:t>предположительно  </a:t>
                      </a:r>
                      <a:endParaRPr lang="ru-RU" sz="1400" b="0" u="none" cap="none" spc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Impact" pitchFamily="34" charset="0"/>
                      </a:endParaRPr>
                    </a:p>
                    <a:p>
                      <a:pPr algn="ctr"/>
                      <a:r>
                        <a:rPr lang="ru-RU" sz="1400" b="0" u="none" strike="noStrike" cap="none" spc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</a:rPr>
                        <a:t>Норвегия</a:t>
                      </a:r>
                      <a:r>
                        <a:rPr lang="ru-RU" sz="1400" b="0" u="none" cap="none" spc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</a:rPr>
                        <a:t> </a:t>
                      </a:r>
                      <a:r>
                        <a:rPr lang="ru-RU" sz="1400" b="0" u="none" cap="none" spc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</a:rPr>
                        <a:t> (</a:t>
                      </a:r>
                      <a:r>
                        <a:rPr lang="ru-RU" sz="1400" b="0" u="none" cap="none" spc="0" dirty="0" err="1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</a:rPr>
                        <a:t>Буве</a:t>
                      </a:r>
                      <a:r>
                        <a:rPr lang="ru-RU" sz="1400" b="0" u="none" cap="none" spc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</a:rPr>
                        <a:t>)</a:t>
                      </a:r>
                      <a:endParaRPr lang="ru-RU" sz="1400" b="0" u="none" cap="none" spc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Impact" pitchFamily="34" charset="0"/>
                      </a:endParaRPr>
                    </a:p>
                  </a:txBody>
                  <a:tcPr marL="37713" marR="37713" marT="18856" marB="18856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463122">
                <a:tc>
                  <a:txBody>
                    <a:bodyPr/>
                    <a:lstStyle/>
                    <a:p>
                      <a:pPr algn="ctr"/>
                      <a:r>
                        <a:rPr lang="ru-RU" sz="1400" b="0" u="none" cap="none" spc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</a:rPr>
                        <a:t> </a:t>
                      </a:r>
                      <a:r>
                        <a:rPr lang="ru-RU" sz="1400" b="0" u="none" strike="noStrike" cap="none" spc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</a:rPr>
                        <a:t>Пакистан</a:t>
                      </a:r>
                      <a:endParaRPr lang="ru-RU" sz="1400" b="0" u="none" cap="none" spc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Impact" pitchFamily="34" charset="0"/>
                      </a:endParaRPr>
                    </a:p>
                  </a:txBody>
                  <a:tcPr marL="37713" marR="37713" marT="18856" marB="18856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u="none" cap="none" spc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</a:rPr>
                        <a:t>100—120</a:t>
                      </a:r>
                    </a:p>
                  </a:txBody>
                  <a:tcPr marL="37713" marR="37713" marT="18856" marB="18856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u="none" strike="noStrike" cap="none" spc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</a:rPr>
                        <a:t>28 мая</a:t>
                      </a:r>
                      <a:r>
                        <a:rPr lang="ru-RU" sz="1400" b="0" u="none" cap="none" spc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</a:rPr>
                        <a:t> </a:t>
                      </a:r>
                      <a:r>
                        <a:rPr lang="ru-RU" sz="1400" b="0" u="none" strike="noStrike" cap="none" spc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</a:rPr>
                        <a:t>1998</a:t>
                      </a:r>
                      <a:r>
                        <a:rPr lang="ru-RU" sz="1400" b="0" u="none" cap="none" spc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</a:rPr>
                        <a:t> («</a:t>
                      </a:r>
                      <a:r>
                        <a:rPr lang="ru-RU" sz="1400" b="0" u="none" strike="noStrike" cap="none" spc="0" dirty="0" err="1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</a:rPr>
                        <a:t>Чагай</a:t>
                      </a:r>
                      <a:r>
                        <a:rPr lang="ru-RU" sz="1400" b="0" u="none" strike="noStrike" cap="none" spc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</a:rPr>
                        <a:t>-</a:t>
                      </a:r>
                      <a:r>
                        <a:rPr lang="en-US" sz="1400" b="0" u="none" strike="noStrike" cap="none" spc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</a:rPr>
                        <a:t>I</a:t>
                      </a:r>
                      <a:r>
                        <a:rPr lang="en-US" sz="1400" b="0" u="none" cap="none" spc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</a:rPr>
                        <a:t>»)</a:t>
                      </a:r>
                    </a:p>
                  </a:txBody>
                  <a:tcPr marL="37713" marR="37713" marT="18856" marB="18856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u="none" cap="none" spc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</a:rPr>
                        <a:t> Пакистан</a:t>
                      </a:r>
                    </a:p>
                  </a:txBody>
                  <a:tcPr marL="37713" marR="37713" marT="18856" marB="18856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586352">
                <a:tc>
                  <a:txBody>
                    <a:bodyPr/>
                    <a:lstStyle/>
                    <a:p>
                      <a:pPr algn="ctr"/>
                      <a:r>
                        <a:rPr lang="ru-RU" sz="1400" b="0" u="none" cap="none" spc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</a:rPr>
                        <a:t> </a:t>
                      </a:r>
                      <a:r>
                        <a:rPr lang="ru-RU" sz="1400" b="0" u="none" strike="noStrike" cap="none" spc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</a:rPr>
                        <a:t>КНДР</a:t>
                      </a:r>
                      <a:endParaRPr lang="ru-RU" sz="1400" b="0" u="none" cap="none" spc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Impact" pitchFamily="34" charset="0"/>
                      </a:endParaRPr>
                    </a:p>
                  </a:txBody>
                  <a:tcPr marL="37713" marR="37713" marT="18856" marB="18856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u="none" cap="none" spc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</a:rPr>
                        <a:t>10</a:t>
                      </a:r>
                    </a:p>
                  </a:txBody>
                  <a:tcPr marL="37713" marR="37713" marT="18856" marB="18856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u="none" cap="none" spc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</a:rPr>
                        <a:t>предположительно </a:t>
                      </a:r>
                      <a:endParaRPr lang="ru-RU" sz="1400" b="0" u="none" cap="none" spc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Impact" pitchFamily="34" charset="0"/>
                      </a:endParaRPr>
                    </a:p>
                    <a:p>
                      <a:pPr algn="ctr"/>
                      <a:r>
                        <a:rPr lang="ru-RU" sz="1400" b="0" u="none" strike="noStrike" cap="none" spc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</a:rPr>
                        <a:t>9 </a:t>
                      </a:r>
                      <a:r>
                        <a:rPr lang="ru-RU" sz="1400" b="0" u="none" strike="noStrike" cap="none" spc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</a:rPr>
                        <a:t>октября</a:t>
                      </a:r>
                      <a:r>
                        <a:rPr lang="ru-RU" sz="1400" b="0" u="none" cap="none" spc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</a:rPr>
                        <a:t> </a:t>
                      </a:r>
                      <a:r>
                        <a:rPr lang="ru-RU" sz="1400" b="0" u="none" strike="noStrike" cap="none" spc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</a:rPr>
                        <a:t>2006</a:t>
                      </a:r>
                      <a:r>
                        <a:rPr lang="ru-RU" sz="1400" b="0" u="none" cap="none" spc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</a:rPr>
                        <a:t/>
                      </a:r>
                      <a:br>
                        <a:rPr lang="ru-RU" sz="1400" b="0" u="none" cap="none" spc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</a:rPr>
                      </a:br>
                      <a:r>
                        <a:rPr lang="ru-RU" sz="1400" b="0" u="none" cap="none" spc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</a:rPr>
                        <a:t>25 мая 2009 </a:t>
                      </a:r>
                      <a:r>
                        <a:rPr lang="ru-RU" sz="1400" b="0" u="none" cap="none" spc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</a:rPr>
                        <a:t>года</a:t>
                      </a:r>
                      <a:endParaRPr lang="ru-RU" sz="1400" b="0" u="none" cap="none" spc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Impact" pitchFamily="34" charset="0"/>
                      </a:endParaRPr>
                    </a:p>
                  </a:txBody>
                  <a:tcPr marL="37713" marR="37713" marT="18856" marB="18856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u="none" cap="none" spc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</a:rPr>
                        <a:t> </a:t>
                      </a:r>
                      <a:r>
                        <a:rPr lang="ru-RU" sz="1400" b="0" u="none" strike="noStrike" cap="none" spc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</a:rPr>
                        <a:t>КНДР</a:t>
                      </a:r>
                      <a:endParaRPr lang="ru-RU" sz="1400" b="0" u="none" cap="none" spc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Impact" pitchFamily="34" charset="0"/>
                      </a:endParaRPr>
                    </a:p>
                  </a:txBody>
                  <a:tcPr marL="37713" marR="37713" marT="18856" marB="18856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411760" y="283972"/>
            <a:ext cx="4709660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ru-RU" b="1" spc="50" dirty="0">
                <a:ln w="11430"/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ЯДЕРНЫЙ ПОТЕНЦИАЛ СТРАН МИРА</a:t>
            </a:r>
          </a:p>
        </p:txBody>
      </p:sp>
    </p:spTree>
    <p:extLst>
      <p:ext uri="{BB962C8B-B14F-4D97-AF65-F5344CB8AC3E}">
        <p14:creationId xmlns:p14="http://schemas.microsoft.com/office/powerpoint/2010/main" val="753299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7544" y="245839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n>
                  <a:solidFill>
                    <a:srgbClr val="FFFF00"/>
                  </a:solidFill>
                </a:ln>
                <a:latin typeface="Calibri" pitchFamily="34" charset="0"/>
              </a:rPr>
              <a:t>ПРЕИМУЩЕСТВА БИОЛОГИЧЕСКОГО ОРУЖИЯ</a:t>
            </a:r>
            <a:endParaRPr lang="ru-RU" sz="2400" dirty="0">
              <a:ln>
                <a:solidFill>
                  <a:srgbClr val="FFFF00"/>
                </a:solidFill>
              </a:ln>
              <a:latin typeface="Calibri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707504"/>
            <a:ext cx="864096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4013" algn="just" defTabSz="265113"/>
            <a:r>
              <a:rPr lang="ru-RU" dirty="0" smtClean="0">
                <a:latin typeface="Calibri" pitchFamily="34" charset="0"/>
              </a:rPr>
              <a:t>1. 	</a:t>
            </a:r>
            <a:r>
              <a:rPr lang="ru-RU" b="1" dirty="0" smtClean="0">
                <a:latin typeface="Calibri" pitchFamily="34" charset="0"/>
              </a:rPr>
              <a:t>Высокая эффективность применения;</a:t>
            </a:r>
          </a:p>
          <a:p>
            <a:pPr indent="354013" algn="just" defTabSz="265113"/>
            <a:r>
              <a:rPr lang="ru-RU" b="1" dirty="0" smtClean="0">
                <a:latin typeface="Calibri" pitchFamily="34" charset="0"/>
              </a:rPr>
              <a:t>2.	 Трудность своевременного обнаружения противником факта использования биологического оружия;</a:t>
            </a:r>
          </a:p>
          <a:p>
            <a:pPr indent="354013" algn="just" defTabSz="265113"/>
            <a:r>
              <a:rPr lang="ru-RU" b="1" dirty="0" smtClean="0">
                <a:latin typeface="Calibri" pitchFamily="34" charset="0"/>
              </a:rPr>
              <a:t>3.	 Наличие скрытого (инкубационного) периода заражения делает факт применения этого ОМП еще менее заметным;</a:t>
            </a:r>
          </a:p>
          <a:p>
            <a:pPr indent="354013" algn="just" defTabSz="265113"/>
            <a:r>
              <a:rPr lang="ru-RU" b="1" dirty="0" smtClean="0">
                <a:latin typeface="Calibri" pitchFamily="34" charset="0"/>
              </a:rPr>
              <a:t>4.	 Большое разнообразие биологических агентов, которые можно использовать для поражения противника;</a:t>
            </a:r>
          </a:p>
          <a:p>
            <a:pPr indent="354013" algn="just" defTabSz="265113"/>
            <a:r>
              <a:rPr lang="ru-RU" b="1" dirty="0" smtClean="0">
                <a:latin typeface="Calibri" pitchFamily="34" charset="0"/>
              </a:rPr>
              <a:t>5.	 Многие виды биологического оружия способны к эпидемическому распространению, то есть поражение противника, по сути, становится самоподдерживающимся процессом;</a:t>
            </a:r>
          </a:p>
          <a:p>
            <a:pPr indent="354013" algn="just" defTabSz="265113"/>
            <a:r>
              <a:rPr lang="ru-RU" b="1" dirty="0" smtClean="0">
                <a:latin typeface="Calibri" pitchFamily="34" charset="0"/>
              </a:rPr>
              <a:t>6.	 Гибкость данного оружия массового поражения: есть болезни, которые временно делают человека недееспособным, а другие же недуги приводят к летальному исходу;</a:t>
            </a:r>
          </a:p>
          <a:p>
            <a:pPr indent="354013" algn="just" defTabSz="265113"/>
            <a:r>
              <a:rPr lang="ru-RU" b="1" dirty="0" smtClean="0">
                <a:latin typeface="Calibri" pitchFamily="34" charset="0"/>
              </a:rPr>
              <a:t>7.	 Микроорганизмы способны проникать в любые помещения, инженерные сооружения и боевая техника также не гарантирует защиты от заражения;</a:t>
            </a:r>
          </a:p>
          <a:p>
            <a:pPr indent="354013" algn="just" defTabSz="265113"/>
            <a:r>
              <a:rPr lang="ru-RU" b="1" dirty="0" smtClean="0">
                <a:latin typeface="Calibri" pitchFamily="34" charset="0"/>
              </a:rPr>
              <a:t>8. 	Способность биологического оружия поражать и людей, и животных, и сельскохозяйственные растения. Причем эта способность очень избирательна: одни патогены вызывают болезни человека, другие – заражают только животных;</a:t>
            </a:r>
          </a:p>
          <a:p>
            <a:pPr indent="354013" algn="just" defTabSz="265113"/>
            <a:r>
              <a:rPr lang="ru-RU" b="1" dirty="0" smtClean="0">
                <a:latin typeface="Calibri" pitchFamily="34" charset="0"/>
              </a:rPr>
              <a:t>9. 	Биологическое оружие оказывает сильное психологическое воздействие на население, мгновенно распространяется паника и страх.</a:t>
            </a:r>
            <a:endParaRPr lang="ru-RU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946240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528" y="836712"/>
            <a:ext cx="856895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4013" algn="just"/>
            <a:r>
              <a:rPr lang="ru-RU" sz="2000" b="1" dirty="0" smtClean="0">
                <a:latin typeface="Calibri" pitchFamily="34" charset="0"/>
              </a:rPr>
              <a:t>Также следует отметить, что биологическое оружие очень дешево, создать его не составляет особого труда даже для государства с низким уровнем технического развития.</a:t>
            </a:r>
          </a:p>
          <a:p>
            <a:pPr indent="354013" algn="just"/>
            <a:r>
              <a:rPr lang="ru-RU" sz="2000" b="1" dirty="0" smtClean="0">
                <a:ln>
                  <a:solidFill>
                    <a:srgbClr val="FFFF00"/>
                  </a:solidFill>
                </a:ln>
                <a:latin typeface="Calibri" pitchFamily="34" charset="0"/>
              </a:rPr>
              <a:t>Однако у данного вида ОМП есть и существенный недостаток, который ограничивает применение биологического оружия</a:t>
            </a:r>
            <a:r>
              <a:rPr lang="ru-RU" sz="2000" b="1" dirty="0" smtClean="0">
                <a:latin typeface="Calibri" pitchFamily="34" charset="0"/>
              </a:rPr>
              <a:t>: </a:t>
            </a:r>
            <a:r>
              <a:rPr lang="ru-RU" sz="20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Calibri" pitchFamily="34" charset="0"/>
              </a:rPr>
              <a:t>оно крайне не избирательно.</a:t>
            </a:r>
          </a:p>
          <a:p>
            <a:pPr indent="354013" algn="just"/>
            <a:r>
              <a:rPr lang="ru-RU" sz="2000" b="1" dirty="0" smtClean="0">
                <a:latin typeface="Calibri" pitchFamily="34" charset="0"/>
              </a:rPr>
              <a:t>После применения патогенного вируса или бациллы сибирской язвы вы не сможете гарантировать, что инфекция не опустошит и вашу страну. Наука пока не в силах обеспечить гарантированную защиту против микроорганизмов. Более того: даже заранее созданный антидот может оказаться неэффективным, потому что вирусы и бактерии постоянно мутируют.</a:t>
            </a:r>
          </a:p>
          <a:p>
            <a:pPr indent="354013" algn="just"/>
            <a:r>
              <a:rPr lang="ru-RU" sz="2000" b="1" dirty="0" smtClean="0">
                <a:ln>
                  <a:solidFill>
                    <a:srgbClr val="FFFF00"/>
                  </a:solidFill>
                </a:ln>
                <a:latin typeface="Calibri" pitchFamily="34" charset="0"/>
              </a:rPr>
              <a:t>Именно поэтому в новейшей истории биологическое оружие практически не применялось. </a:t>
            </a:r>
            <a:endParaRPr lang="ru-RU" sz="2000" b="1" dirty="0">
              <a:ln>
                <a:solidFill>
                  <a:srgbClr val="FFFF00"/>
                </a:solidFill>
              </a:ln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2316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536" y="548680"/>
            <a:ext cx="842493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4013" algn="ctr"/>
            <a:r>
              <a:rPr lang="ru-RU" sz="2000" b="1" cap="all" dirty="0" smtClean="0">
                <a:ln>
                  <a:solidFill>
                    <a:srgbClr val="FFFF00"/>
                  </a:solidFill>
                </a:ln>
                <a:latin typeface="Calibri" pitchFamily="34" charset="0"/>
              </a:rPr>
              <a:t>Конвенции о биологическом оружии</a:t>
            </a:r>
          </a:p>
          <a:p>
            <a:pPr indent="354013" algn="ctr"/>
            <a:endParaRPr lang="ru-RU" sz="2000" b="1" cap="all" dirty="0" smtClean="0">
              <a:ln>
                <a:solidFill>
                  <a:srgbClr val="FFFF00"/>
                </a:solidFill>
              </a:ln>
              <a:latin typeface="Calibri" pitchFamily="34" charset="0"/>
            </a:endParaRPr>
          </a:p>
          <a:p>
            <a:pPr indent="354013" algn="just"/>
            <a:r>
              <a:rPr lang="ru-RU" sz="2000" b="1" dirty="0" smtClean="0">
                <a:latin typeface="Calibri" pitchFamily="34" charset="0"/>
              </a:rPr>
              <a:t>Существует несколько конвенций, запрещающих разработку и использование биологического оружия. </a:t>
            </a:r>
          </a:p>
          <a:p>
            <a:pPr indent="354013" algn="just"/>
            <a:r>
              <a:rPr lang="ru-RU" sz="2000" b="1" dirty="0" smtClean="0">
                <a:latin typeface="Calibri" pitchFamily="34" charset="0"/>
              </a:rPr>
              <a:t>Первая из них (Женевский протокол) была принята еще в 1925 году и прямо запрещала заниматься подобными работами. </a:t>
            </a:r>
          </a:p>
          <a:p>
            <a:pPr indent="354013" algn="just"/>
            <a:r>
              <a:rPr lang="ru-RU" sz="2000" b="1" dirty="0" smtClean="0">
                <a:latin typeface="Calibri" pitchFamily="34" charset="0"/>
              </a:rPr>
              <a:t>Еще одна аналогичная конвенция появилась в Женеве в 1972 году, на январь 2012 года ее ратифицировали 165 государств.</a:t>
            </a:r>
          </a:p>
          <a:p>
            <a:pPr indent="354013" algn="just"/>
            <a:endParaRPr lang="ru-RU" sz="2000" b="1" dirty="0" smtClean="0">
              <a:latin typeface="Calibri" pitchFamily="34" charset="0"/>
            </a:endParaRPr>
          </a:p>
          <a:p>
            <a:pPr indent="354013" algn="just"/>
            <a:endParaRPr lang="ru-RU" sz="2000" b="1" dirty="0" smtClean="0">
              <a:latin typeface="Calibri" pitchFamily="34" charset="0"/>
            </a:endParaRPr>
          </a:p>
          <a:p>
            <a:pPr indent="354013" algn="just"/>
            <a:r>
              <a:rPr lang="ru-RU" sz="2000" b="1" dirty="0" smtClean="0">
                <a:ln>
                  <a:solidFill>
                    <a:srgbClr val="FFFF00"/>
                  </a:solidFill>
                </a:ln>
                <a:latin typeface="Calibri" pitchFamily="34" charset="0"/>
              </a:rPr>
              <a:t>Многие эксперты считают, что бактериологическое оружие в чем-то даже опаснее ядерного. </a:t>
            </a:r>
          </a:p>
          <a:p>
            <a:pPr indent="354013" algn="just"/>
            <a:r>
              <a:rPr lang="ru-RU" sz="2000" b="1" dirty="0" smtClean="0">
                <a:ln>
                  <a:solidFill>
                    <a:srgbClr val="FFFF00"/>
                  </a:solidFill>
                </a:ln>
                <a:latin typeface="Calibri" pitchFamily="34" charset="0"/>
              </a:rPr>
              <a:t>Его свойства и особенности таковы, что вполне могут привести к полному уничтожению человеческой расы на планете. Действие биологического оружия не отличается избирательностью. Вирус или патогенная бактерия не разбирает, где свой и чужой (хотя такие исследования проводятся), и попав на свободу, они уничтожают все живое на своем пути.</a:t>
            </a:r>
            <a:endParaRPr lang="ru-RU" sz="2000" b="1" dirty="0">
              <a:ln>
                <a:solidFill>
                  <a:srgbClr val="FFFF00"/>
                </a:solidFill>
              </a:ln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604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AutoShape 2"/>
          <p:cNvSpPr>
            <a:spLocks noChangeArrowheads="1"/>
          </p:cNvSpPr>
          <p:nvPr/>
        </p:nvSpPr>
        <p:spPr bwMode="auto">
          <a:xfrm>
            <a:off x="1066800" y="0"/>
            <a:ext cx="7315200" cy="47625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5E765E"/>
              </a:gs>
              <a:gs pos="50000">
                <a:srgbClr val="CCFFCC"/>
              </a:gs>
              <a:gs pos="100000">
                <a:srgbClr val="5E765E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altLang="ru-RU" sz="2000" b="1" dirty="0"/>
              <a:t>Биологическое оружие</a:t>
            </a:r>
          </a:p>
        </p:txBody>
      </p:sp>
      <p:sp>
        <p:nvSpPr>
          <p:cNvPr id="40963" name="AutoShape 4"/>
          <p:cNvSpPr>
            <a:spLocks noChangeArrowheads="1"/>
          </p:cNvSpPr>
          <p:nvPr/>
        </p:nvSpPr>
        <p:spPr bwMode="auto">
          <a:xfrm>
            <a:off x="280988" y="474663"/>
            <a:ext cx="8699500" cy="1804749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99CCFF"/>
              </a:gs>
              <a:gs pos="50000">
                <a:srgbClr val="FFFFFF"/>
              </a:gs>
              <a:gs pos="100000">
                <a:srgbClr val="99CCFF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indent="273050" algn="just">
              <a:spcBef>
                <a:spcPct val="50000"/>
              </a:spcBef>
            </a:pPr>
            <a:r>
              <a:rPr lang="ru-RU" sz="2000" b="1" dirty="0" smtClean="0"/>
              <a:t>Биологическим </a:t>
            </a:r>
            <a:r>
              <a:rPr lang="ru-RU" sz="2000" b="1" dirty="0"/>
              <a:t>оружием называется оружие, поражающее действие которого основано на использовании патогенных микроорганизмов и токсичных продуктов их жизнедеятельности, способных вызывать различные массовые заболевания и гибель людей, животных и растений</a:t>
            </a:r>
            <a:r>
              <a:rPr lang="ru-RU" sz="2000" b="1" dirty="0" smtClean="0"/>
              <a:t>.</a:t>
            </a:r>
            <a:endParaRPr lang="ru-RU" sz="2000" b="1" dirty="0"/>
          </a:p>
        </p:txBody>
      </p:sp>
      <p:sp>
        <p:nvSpPr>
          <p:cNvPr id="40964" name="AutoShape 6"/>
          <p:cNvSpPr>
            <a:spLocks noChangeArrowheads="1"/>
          </p:cNvSpPr>
          <p:nvPr/>
        </p:nvSpPr>
        <p:spPr bwMode="auto">
          <a:xfrm>
            <a:off x="405892" y="3262322"/>
            <a:ext cx="8543925" cy="117479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99CCFF"/>
              </a:gs>
              <a:gs pos="50000">
                <a:srgbClr val="FFFFFF"/>
              </a:gs>
              <a:gs pos="100000">
                <a:srgbClr val="99CCFF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buFontTx/>
              <a:buChar char="-"/>
            </a:pPr>
            <a:r>
              <a:rPr lang="ru-RU" altLang="ru-RU" b="1" dirty="0"/>
              <a:t> непосредственного поражения личного состава войск и населения;</a:t>
            </a:r>
          </a:p>
          <a:p>
            <a:pPr algn="just">
              <a:spcBef>
                <a:spcPct val="50000"/>
              </a:spcBef>
              <a:buFontTx/>
              <a:buChar char="-"/>
            </a:pPr>
            <a:r>
              <a:rPr lang="ru-RU" altLang="ru-RU" b="1" dirty="0"/>
              <a:t> создания угрозы их поражения путем длительного заражения местности.</a:t>
            </a:r>
            <a:r>
              <a:rPr lang="ru-RU" altLang="ru-RU" dirty="0"/>
              <a:t> </a:t>
            </a:r>
          </a:p>
        </p:txBody>
      </p:sp>
      <p:sp>
        <p:nvSpPr>
          <p:cNvPr id="40965" name="AutoShape 7"/>
          <p:cNvSpPr>
            <a:spLocks noChangeArrowheads="1"/>
          </p:cNvSpPr>
          <p:nvPr/>
        </p:nvSpPr>
        <p:spPr bwMode="auto">
          <a:xfrm>
            <a:off x="1195387" y="2302581"/>
            <a:ext cx="7058025" cy="865187"/>
          </a:xfrm>
          <a:prstGeom prst="downArrow">
            <a:avLst>
              <a:gd name="adj1" fmla="val 50000"/>
              <a:gd name="adj2" fmla="val 81819"/>
            </a:avLst>
          </a:prstGeom>
          <a:gradFill rotWithShape="0">
            <a:gsLst>
              <a:gs pos="0">
                <a:srgbClr val="FFFFFF"/>
              </a:gs>
              <a:gs pos="100000">
                <a:srgbClr val="FF0000"/>
              </a:gs>
            </a:gsLst>
            <a:lin ang="5400000" scaled="1"/>
          </a:gra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altLang="ru-RU" b="1" dirty="0"/>
              <a:t>БО может быть применено</a:t>
            </a:r>
          </a:p>
          <a:p>
            <a:pPr algn="ctr"/>
            <a:r>
              <a:rPr lang="ru-RU" altLang="ru-RU" b="1" dirty="0"/>
              <a:t>в целях:</a:t>
            </a:r>
          </a:p>
        </p:txBody>
      </p:sp>
      <p:sp>
        <p:nvSpPr>
          <p:cNvPr id="40966" name="AutoShape 9"/>
          <p:cNvSpPr>
            <a:spLocks noChangeArrowheads="1"/>
          </p:cNvSpPr>
          <p:nvPr/>
        </p:nvSpPr>
        <p:spPr bwMode="auto">
          <a:xfrm>
            <a:off x="280988" y="4725144"/>
            <a:ext cx="8642350" cy="1512168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CCFF33"/>
              </a:gs>
              <a:gs pos="50000">
                <a:srgbClr val="FFFFFF"/>
              </a:gs>
              <a:gs pos="100000">
                <a:srgbClr val="CCFF33"/>
              </a:gs>
            </a:gsLst>
            <a:lin ang="5400000" scaled="1"/>
          </a:gradFill>
          <a:ln w="28575">
            <a:solidFill>
              <a:srgbClr val="FF3300"/>
            </a:solidFill>
            <a:round/>
            <a:headEnd/>
            <a:tailEnd/>
          </a:ln>
          <a:effectLst/>
        </p:spPr>
        <p:txBody>
          <a:bodyPr anchor="ctr"/>
          <a:lstStyle/>
          <a:p>
            <a:pPr marL="182563" lvl="1" algn="ctr"/>
            <a:r>
              <a:rPr lang="ru-RU" altLang="ru-RU" sz="2000" b="1" dirty="0"/>
              <a:t>Средства боевого применения:</a:t>
            </a:r>
          </a:p>
          <a:p>
            <a:pPr marL="182563" lvl="1" algn="ctr"/>
            <a:r>
              <a:rPr lang="ru-RU" altLang="ru-RU" sz="2000" b="1" dirty="0"/>
              <a:t>авиационные бомбы и кассеты, </a:t>
            </a:r>
            <a:r>
              <a:rPr lang="ru-RU" altLang="ru-RU" sz="2000" b="1" dirty="0" err="1"/>
              <a:t>распыливающие</a:t>
            </a:r>
            <a:r>
              <a:rPr lang="ru-RU" altLang="ru-RU" sz="2000" b="1" dirty="0"/>
              <a:t> приборы для диверсионного применения БС, энтомологические боеприпасы (авиационные бомбы и контейнеры специальной конструкции).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0B43C-34CE-4853-A179-723EA66AC93C}" type="slidenum">
              <a:rPr lang="ru-RU" altLang="ru-RU" sz="1800" smtClean="0">
                <a:solidFill>
                  <a:schemeClr val="tx1"/>
                </a:solidFill>
              </a:rPr>
              <a:pPr/>
              <a:t>133</a:t>
            </a:fld>
            <a:endParaRPr lang="ru-RU" altLang="ru-RU" sz="1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4"/>
          <p:cNvSpPr txBox="1">
            <a:spLocks noChangeArrowheads="1"/>
          </p:cNvSpPr>
          <p:nvPr/>
        </p:nvSpPr>
        <p:spPr bwMode="auto">
          <a:xfrm>
            <a:off x="900113" y="333375"/>
            <a:ext cx="7488237" cy="466725"/>
          </a:xfrm>
          <a:prstGeom prst="rect">
            <a:avLst/>
          </a:prstGeom>
          <a:gradFill rotWithShape="1">
            <a:gsLst>
              <a:gs pos="0">
                <a:srgbClr val="767600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ru-RU" altLang="ru-RU" sz="2400" b="1">
                <a:solidFill>
                  <a:schemeClr val="bg1"/>
                </a:solidFill>
              </a:rPr>
              <a:t>БИОЛОГИЧЕСКОЕ ОРУЖИЕ</a:t>
            </a:r>
          </a:p>
        </p:txBody>
      </p:sp>
      <p:sp>
        <p:nvSpPr>
          <p:cNvPr id="41987" name="AutoShape 5"/>
          <p:cNvSpPr>
            <a:spLocks noChangeArrowheads="1"/>
          </p:cNvSpPr>
          <p:nvPr/>
        </p:nvSpPr>
        <p:spPr bwMode="auto">
          <a:xfrm>
            <a:off x="898525" y="836613"/>
            <a:ext cx="7489825" cy="1008062"/>
          </a:xfrm>
          <a:prstGeom prst="downArrowCallout">
            <a:avLst>
              <a:gd name="adj1" fmla="val 200608"/>
              <a:gd name="adj2" fmla="val 185748"/>
              <a:gd name="adj3" fmla="val 79056"/>
              <a:gd name="adj4" fmla="val 500"/>
            </a:avLst>
          </a:prstGeom>
          <a:gradFill rotWithShape="1">
            <a:gsLst>
              <a:gs pos="0">
                <a:srgbClr val="FFFF00"/>
              </a:gs>
              <a:gs pos="100000">
                <a:srgbClr val="7676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lang="ru-RU" altLang="ru-RU"/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468313" y="1196975"/>
            <a:ext cx="8424862" cy="3024188"/>
            <a:chOff x="295" y="754"/>
            <a:chExt cx="5307" cy="1905"/>
          </a:xfrm>
        </p:grpSpPr>
        <p:sp>
          <p:nvSpPr>
            <p:cNvPr id="41997" name="Rectangle 9"/>
            <p:cNvSpPr>
              <a:spLocks noChangeArrowheads="1"/>
            </p:cNvSpPr>
            <p:nvPr/>
          </p:nvSpPr>
          <p:spPr bwMode="auto">
            <a:xfrm>
              <a:off x="3743" y="754"/>
              <a:ext cx="1859" cy="1044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/>
              <a:r>
                <a:rPr lang="ru-RU" altLang="ru-RU" sz="2400"/>
                <a:t>СРЕДСТВА </a:t>
              </a:r>
            </a:p>
            <a:p>
              <a:pPr algn="ctr" eaLnBrk="1" hangingPunct="1"/>
              <a:r>
                <a:rPr lang="ru-RU" altLang="ru-RU" sz="2400"/>
                <a:t>ДОСТАВКИ</a:t>
              </a:r>
              <a:endParaRPr lang="en-US" altLang="ru-RU" sz="2400"/>
            </a:p>
            <a:p>
              <a:pPr algn="ctr" eaLnBrk="1" hangingPunct="1"/>
              <a:endParaRPr lang="en-US" altLang="ru-RU" sz="2400"/>
            </a:p>
            <a:p>
              <a:pPr algn="ctr" eaLnBrk="1" hangingPunct="1"/>
              <a:endParaRPr lang="ru-RU" altLang="ru-RU" sz="2400"/>
            </a:p>
          </p:txBody>
        </p:sp>
        <p:sp>
          <p:nvSpPr>
            <p:cNvPr id="41998" name="Rectangle 8"/>
            <p:cNvSpPr>
              <a:spLocks noChangeArrowheads="1"/>
            </p:cNvSpPr>
            <p:nvPr/>
          </p:nvSpPr>
          <p:spPr bwMode="auto">
            <a:xfrm>
              <a:off x="295" y="754"/>
              <a:ext cx="1723" cy="1044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/>
              <a:r>
                <a:rPr lang="ru-RU" altLang="ru-RU" sz="2400"/>
                <a:t>СПЕЦИАЛЬНЫЕ</a:t>
              </a:r>
            </a:p>
            <a:p>
              <a:pPr algn="ctr" eaLnBrk="1" hangingPunct="1"/>
              <a:r>
                <a:rPr lang="ru-RU" altLang="ru-RU" sz="2400"/>
                <a:t>БОЕПРИПАСЫ</a:t>
              </a:r>
              <a:endParaRPr lang="en-US" altLang="ru-RU" sz="2400"/>
            </a:p>
            <a:p>
              <a:pPr algn="ctr" eaLnBrk="1" hangingPunct="1"/>
              <a:endParaRPr lang="en-US" altLang="ru-RU" sz="2400"/>
            </a:p>
            <a:p>
              <a:pPr algn="ctr" eaLnBrk="1" hangingPunct="1"/>
              <a:endParaRPr lang="ru-RU" altLang="ru-RU" sz="2400"/>
            </a:p>
          </p:txBody>
        </p:sp>
        <p:pic>
          <p:nvPicPr>
            <p:cNvPr id="41999" name="Picture 1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95" y="1344"/>
              <a:ext cx="1724" cy="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2000" name="Picture 16"/>
            <p:cNvPicPr>
              <a:picLocks noChangeAspect="1" noChangeArrowheads="1"/>
            </p:cNvPicPr>
            <p:nvPr/>
          </p:nvPicPr>
          <p:blipFill>
            <a:blip r:embed="rId3" cstate="print"/>
            <a:srcRect t="22276" b="10751"/>
            <a:stretch>
              <a:fillRect/>
            </a:stretch>
          </p:blipFill>
          <p:spPr bwMode="auto">
            <a:xfrm>
              <a:off x="3833" y="1322"/>
              <a:ext cx="1769" cy="9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2001" name="Rectangle 7"/>
            <p:cNvSpPr>
              <a:spLocks noChangeArrowheads="1"/>
            </p:cNvSpPr>
            <p:nvPr/>
          </p:nvSpPr>
          <p:spPr bwMode="auto">
            <a:xfrm>
              <a:off x="1927" y="1162"/>
              <a:ext cx="1905" cy="1497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/>
              <a:r>
                <a:rPr lang="ru-RU" altLang="ru-RU" sz="2400"/>
                <a:t>БИОЛОГИЧЕСКИЕ </a:t>
              </a:r>
            </a:p>
            <a:p>
              <a:pPr algn="ctr" eaLnBrk="1" hangingPunct="1"/>
              <a:r>
                <a:rPr lang="ru-RU" altLang="ru-RU" sz="2400"/>
                <a:t>РЕЦЕПТУРЫ</a:t>
              </a:r>
              <a:endParaRPr lang="en-US" altLang="ru-RU" sz="2400"/>
            </a:p>
            <a:p>
              <a:pPr algn="ctr" eaLnBrk="1" hangingPunct="1"/>
              <a:endParaRPr lang="en-US" altLang="ru-RU" sz="2400"/>
            </a:p>
            <a:p>
              <a:pPr algn="ctr" eaLnBrk="1" hangingPunct="1"/>
              <a:endParaRPr lang="en-US" altLang="ru-RU" sz="2400"/>
            </a:p>
            <a:p>
              <a:pPr algn="ctr" eaLnBrk="1" hangingPunct="1"/>
              <a:endParaRPr lang="ru-RU" altLang="ru-RU" sz="2400"/>
            </a:p>
          </p:txBody>
        </p:sp>
        <p:pic>
          <p:nvPicPr>
            <p:cNvPr id="42002" name="Picture 1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90" y="1797"/>
              <a:ext cx="1225" cy="8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41989" name="Text Box 11"/>
          <p:cNvSpPr txBox="1">
            <a:spLocks noChangeArrowheads="1"/>
          </p:cNvSpPr>
          <p:nvPr/>
        </p:nvSpPr>
        <p:spPr bwMode="auto">
          <a:xfrm>
            <a:off x="107950" y="5157788"/>
            <a:ext cx="2233613" cy="120808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eaLnBrk="1" hangingPunct="1">
              <a:spcBef>
                <a:spcPct val="50000"/>
              </a:spcBef>
            </a:pPr>
            <a:r>
              <a:rPr lang="ru-RU" altLang="ru-RU" b="1" dirty="0" smtClean="0"/>
              <a:t>ЧУМА, СИБИРСКАЯ </a:t>
            </a:r>
            <a:r>
              <a:rPr lang="ru-RU" altLang="ru-RU" b="1" dirty="0"/>
              <a:t>ЯЗВА, СЫПНОЙ ТИФ, ХОЛЕРА</a:t>
            </a:r>
          </a:p>
        </p:txBody>
      </p:sp>
      <p:sp>
        <p:nvSpPr>
          <p:cNvPr id="41990" name="Text Box 12"/>
          <p:cNvSpPr txBox="1">
            <a:spLocks noChangeArrowheads="1"/>
          </p:cNvSpPr>
          <p:nvPr/>
        </p:nvSpPr>
        <p:spPr bwMode="auto">
          <a:xfrm>
            <a:off x="2339975" y="5157788"/>
            <a:ext cx="2233613" cy="12001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eaLnBrk="1" hangingPunct="1">
              <a:spcBef>
                <a:spcPct val="50000"/>
              </a:spcBef>
            </a:pPr>
            <a:r>
              <a:rPr lang="ru-RU" altLang="ru-RU" b="1" dirty="0" smtClean="0"/>
              <a:t>КОКЦИДИОИДО-МИТОЗ</a:t>
            </a:r>
            <a:r>
              <a:rPr lang="ru-RU" altLang="ru-RU" b="1" dirty="0"/>
              <a:t>, ГИСТОПЛАЗМОЗ, МИКОЗ КОЖИ</a:t>
            </a:r>
          </a:p>
        </p:txBody>
      </p:sp>
      <p:sp>
        <p:nvSpPr>
          <p:cNvPr id="41991" name="Text Box 13"/>
          <p:cNvSpPr txBox="1">
            <a:spLocks noChangeArrowheads="1"/>
          </p:cNvSpPr>
          <p:nvPr/>
        </p:nvSpPr>
        <p:spPr bwMode="auto">
          <a:xfrm>
            <a:off x="4572000" y="5157788"/>
            <a:ext cx="2233613" cy="11906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eaLnBrk="1" hangingPunct="1">
              <a:spcBef>
                <a:spcPct val="50000"/>
              </a:spcBef>
            </a:pPr>
            <a:r>
              <a:rPr lang="ru-RU" altLang="ru-RU" b="1"/>
              <a:t>НАТУРАЛЬНАЯ ОСПА, ЯЩУР, </a:t>
            </a:r>
            <a:r>
              <a:rPr lang="en-US" altLang="ru-RU" b="1"/>
              <a:t>H5N1,</a:t>
            </a:r>
            <a:r>
              <a:rPr lang="ru-RU" altLang="ru-RU" b="1"/>
              <a:t> Н5</a:t>
            </a:r>
            <a:r>
              <a:rPr lang="en-US" altLang="ru-RU" b="1"/>
              <a:t>N5, SARS</a:t>
            </a:r>
            <a:endParaRPr lang="ru-RU" altLang="ru-RU" b="1"/>
          </a:p>
        </p:txBody>
      </p:sp>
      <p:sp>
        <p:nvSpPr>
          <p:cNvPr id="41992" name="Rectangle 17"/>
          <p:cNvSpPr>
            <a:spLocks noChangeArrowheads="1"/>
          </p:cNvSpPr>
          <p:nvPr/>
        </p:nvSpPr>
        <p:spPr bwMode="auto">
          <a:xfrm>
            <a:off x="107950" y="4221163"/>
            <a:ext cx="2232025" cy="865187"/>
          </a:xfrm>
          <a:prstGeom prst="rect">
            <a:avLst/>
          </a:prstGeom>
          <a:solidFill>
            <a:srgbClr val="00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ru-RU" altLang="ru-RU" sz="2400"/>
              <a:t>БАКТЕРИИ</a:t>
            </a:r>
          </a:p>
        </p:txBody>
      </p:sp>
      <p:sp>
        <p:nvSpPr>
          <p:cNvPr id="41993" name="Rectangle 18"/>
          <p:cNvSpPr>
            <a:spLocks noChangeArrowheads="1"/>
          </p:cNvSpPr>
          <p:nvPr/>
        </p:nvSpPr>
        <p:spPr bwMode="auto">
          <a:xfrm>
            <a:off x="2339975" y="4221163"/>
            <a:ext cx="2232025" cy="865187"/>
          </a:xfrm>
          <a:prstGeom prst="rect">
            <a:avLst/>
          </a:prstGeom>
          <a:solidFill>
            <a:srgbClr val="00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ru-RU" altLang="ru-RU" sz="2400"/>
              <a:t>ГРИБКИ</a:t>
            </a:r>
          </a:p>
        </p:txBody>
      </p:sp>
      <p:sp>
        <p:nvSpPr>
          <p:cNvPr id="41994" name="Rectangle 19"/>
          <p:cNvSpPr>
            <a:spLocks noChangeArrowheads="1"/>
          </p:cNvSpPr>
          <p:nvPr/>
        </p:nvSpPr>
        <p:spPr bwMode="auto">
          <a:xfrm>
            <a:off x="4572000" y="4221163"/>
            <a:ext cx="2232025" cy="865187"/>
          </a:xfrm>
          <a:prstGeom prst="rect">
            <a:avLst/>
          </a:prstGeom>
          <a:solidFill>
            <a:srgbClr val="00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ru-RU" altLang="ru-RU" sz="2400"/>
              <a:t>ВИРУСЫ</a:t>
            </a:r>
          </a:p>
        </p:txBody>
      </p:sp>
      <p:sp>
        <p:nvSpPr>
          <p:cNvPr id="41995" name="Rectangle 20"/>
          <p:cNvSpPr>
            <a:spLocks noChangeArrowheads="1"/>
          </p:cNvSpPr>
          <p:nvPr/>
        </p:nvSpPr>
        <p:spPr bwMode="auto">
          <a:xfrm>
            <a:off x="6805613" y="4221163"/>
            <a:ext cx="2232025" cy="865187"/>
          </a:xfrm>
          <a:prstGeom prst="rect">
            <a:avLst/>
          </a:prstGeom>
          <a:solidFill>
            <a:srgbClr val="00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ru-RU" altLang="ru-RU" sz="2400"/>
              <a:t>РИККЕТСИИ</a:t>
            </a:r>
          </a:p>
        </p:txBody>
      </p:sp>
      <p:sp>
        <p:nvSpPr>
          <p:cNvPr id="41996" name="Text Box 21"/>
          <p:cNvSpPr txBox="1">
            <a:spLocks noChangeArrowheads="1"/>
          </p:cNvSpPr>
          <p:nvPr/>
        </p:nvSpPr>
        <p:spPr bwMode="auto">
          <a:xfrm>
            <a:off x="6804025" y="5157788"/>
            <a:ext cx="2233613" cy="119538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eaLnBrk="1" hangingPunct="1">
              <a:spcBef>
                <a:spcPct val="50000"/>
              </a:spcBef>
            </a:pPr>
            <a:r>
              <a:rPr lang="ru-RU" altLang="ru-RU" b="1"/>
              <a:t>ЛИХОРАДКА СКАЛИСТЫХ ГОР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660232" y="6383887"/>
            <a:ext cx="2133600" cy="365125"/>
          </a:xfrm>
        </p:spPr>
        <p:txBody>
          <a:bodyPr/>
          <a:lstStyle/>
          <a:p>
            <a:fld id="{0B00B43C-34CE-4853-A179-723EA66AC93C}" type="slidenum">
              <a:rPr lang="ru-RU" altLang="ru-RU" sz="1800" smtClean="0">
                <a:solidFill>
                  <a:schemeClr val="tx1"/>
                </a:solidFill>
              </a:rPr>
              <a:pPr/>
              <a:t>134</a:t>
            </a:fld>
            <a:endParaRPr lang="ru-RU" altLang="ru-RU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353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ChangeArrowheads="1"/>
          </p:cNvSpPr>
          <p:nvPr/>
        </p:nvSpPr>
        <p:spPr bwMode="auto">
          <a:xfrm>
            <a:off x="0" y="5661025"/>
            <a:ext cx="9144000" cy="64611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1" hangingPunct="1">
              <a:defRPr/>
            </a:pPr>
            <a:r>
              <a:rPr lang="ru-RU" b="1" dirty="0">
                <a:cs typeface="Arial" pitchFamily="34" charset="0"/>
              </a:rPr>
              <a:t>Некоторые виды бактерий для выживания в неблагоприятных условиях способны покрываться защитной капсулой или образуют спору. </a:t>
            </a:r>
          </a:p>
        </p:txBody>
      </p:sp>
      <p:pic>
        <p:nvPicPr>
          <p:cNvPr id="57347" name="Picture 8" descr="0490560541240530480490490540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857250"/>
            <a:ext cx="4214812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10" descr="clip_image001_013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57250"/>
            <a:ext cx="4357688" cy="252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3351213"/>
            <a:ext cx="9144000" cy="14779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1" hangingPunct="1">
              <a:defRPr/>
            </a:pPr>
            <a:r>
              <a:rPr lang="ru-RU" b="1" dirty="0">
                <a:cs typeface="Arial" pitchFamily="34" charset="0"/>
              </a:rPr>
              <a:t>Бактерии в вегетативной форме, т.е. в форме роста и развития, весьма чувствительны к воздействию высокой температуры, солнечного света, резким колебаниям влажности и дезинфицирующим средствам и, наоборот, сохраняют достаточную устойчивость при пониженных температурах даже до минус 15-25</a:t>
            </a:r>
            <a:r>
              <a:rPr lang="ru-RU" b="1" baseline="30000" dirty="0">
                <a:cs typeface="Arial" pitchFamily="34" charset="0"/>
              </a:rPr>
              <a:t>o</a:t>
            </a:r>
            <a:r>
              <a:rPr lang="ru-RU" b="1" dirty="0">
                <a:cs typeface="Arial" pitchFamily="34" charset="0"/>
              </a:rPr>
              <a:t>C. 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-26988"/>
            <a:ext cx="9144000" cy="10160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just" eaLnBrk="1" hangingPunct="1">
              <a:defRPr/>
            </a:pP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Бактерии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  <a:r>
              <a:rPr lang="ru-RU" sz="2000" b="1" dirty="0">
                <a:cs typeface="Arial" pitchFamily="34" charset="0"/>
              </a:rPr>
              <a:t>- одноклеточные микроорганизмы растительной природы, весьма разнообразные по своей форме. Их размеры от 0,5 до 8-10 мкм.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4797425"/>
            <a:ext cx="9144000" cy="9223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1" hangingPunct="1">
              <a:defRPr/>
            </a:pPr>
            <a:r>
              <a:rPr lang="ru-RU" b="1" dirty="0">
                <a:cs typeface="Arial" pitchFamily="34" charset="0"/>
              </a:rPr>
              <a:t>Бактерии в споровой форме обладают очень высокой устойчивостью к высыханию, недостатку питательных веществ, действию высоких и низких температур и дезинфицирующих средств. 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6237288"/>
            <a:ext cx="9144000" cy="64611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1" hangingPunct="1">
              <a:defRPr/>
            </a:pPr>
            <a:r>
              <a:rPr lang="ru-RU" b="1" dirty="0">
                <a:cs typeface="Arial" pitchFamily="34" charset="0"/>
              </a:rPr>
              <a:t>Из патогенных бактерий способностью образовывать споры обладают возбудители сибирской язвы, ботулизма, столбняка и др. 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660232" y="6492875"/>
            <a:ext cx="2133600" cy="365125"/>
          </a:xfrm>
        </p:spPr>
        <p:txBody>
          <a:bodyPr/>
          <a:lstStyle/>
          <a:p>
            <a:pPr>
              <a:defRPr/>
            </a:pPr>
            <a:fld id="{84C5E317-E174-4B7A-8F75-2D0BD3D47F42}" type="slidenum">
              <a:rPr lang="ru-RU" smtClean="0"/>
              <a:pPr>
                <a:defRPr/>
              </a:pPr>
              <a:t>135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7134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6" descr="0490560541240540480530500480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1714500"/>
            <a:ext cx="4286250" cy="350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8" descr="GEP-C18598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1714500"/>
            <a:ext cx="4113213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0" y="302686"/>
            <a:ext cx="9144000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 eaLnBrk="1" hangingPunct="1">
              <a:defRPr/>
            </a:pP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Вирусы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  <a:r>
              <a:rPr lang="ru-RU" sz="2000" b="1" dirty="0">
                <a:cs typeface="Arial" pitchFamily="34" charset="0"/>
              </a:rPr>
              <a:t>- обширная группа микроорганизмов, имеющих размеры от 0,08 до 0,35 мкм. Они способны жить и размножаться только в живых клетках за счет использования биосинтетического аппарата клетки хозяина, т.е. являются внутриклеточными паразитами. 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5226050"/>
            <a:ext cx="9144000" cy="16319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1" hangingPunct="1">
              <a:defRPr/>
            </a:pPr>
            <a:r>
              <a:rPr lang="ru-RU" sz="2000" b="1" dirty="0">
                <a:cs typeface="Arial" pitchFamily="34" charset="0"/>
              </a:rPr>
              <a:t>Вирусы обладают относительно высокой устойчивостью к низким температурам и высушиванию. Солнечный свет, особенно ультрафиолетовые лучи, а также температура выше 60</a:t>
            </a:r>
            <a:r>
              <a:rPr lang="ru-RU" sz="2000" b="1" baseline="30000" dirty="0">
                <a:cs typeface="Arial" pitchFamily="34" charset="0"/>
              </a:rPr>
              <a:t>о</a:t>
            </a:r>
            <a:r>
              <a:rPr lang="ru-RU" sz="2000" b="1" dirty="0">
                <a:cs typeface="Arial" pitchFamily="34" charset="0"/>
              </a:rPr>
              <a:t>С и дезинфицирующие средства (формалин, хлорамин и др.) действуют на вирусы губительно. 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682663" y="6469459"/>
            <a:ext cx="2133600" cy="365125"/>
          </a:xfrm>
        </p:spPr>
        <p:txBody>
          <a:bodyPr/>
          <a:lstStyle/>
          <a:p>
            <a:pPr>
              <a:defRPr/>
            </a:pPr>
            <a:fld id="{84C5E317-E174-4B7A-8F75-2D0BD3D47F42}" type="slidenum">
              <a:rPr lang="ru-RU" smtClean="0"/>
              <a:pPr>
                <a:defRPr/>
              </a:pPr>
              <a:t>136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2570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0" y="311219"/>
            <a:ext cx="9144000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1" hangingPunct="1">
              <a:defRPr/>
            </a:pP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Риккетсии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  <a:r>
              <a:rPr lang="ru-RU" sz="2000" b="1" dirty="0">
                <a:cs typeface="Arial" pitchFamily="34" charset="0"/>
              </a:rPr>
              <a:t>- группа микроорганизмов, занимающая промежуточное положение между бактериями и вирусами. </a:t>
            </a:r>
          </a:p>
        </p:txBody>
      </p:sp>
      <p:pic>
        <p:nvPicPr>
          <p:cNvPr id="59395" name="Picture 6" descr="bacterium-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750"/>
            <a:ext cx="4572000" cy="309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7" descr="rikkets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28750"/>
            <a:ext cx="4572000" cy="309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4725561"/>
            <a:ext cx="9144000" cy="16312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1" hangingPunct="1">
              <a:defRPr/>
            </a:pPr>
            <a:r>
              <a:rPr lang="ru-RU" sz="2000" b="1" dirty="0">
                <a:cs typeface="Arial" pitchFamily="34" charset="0"/>
              </a:rPr>
              <a:t>Размеры их - от 0,3 до 0,5 мкм. Риккетсии спор не образуют, устойчивы к высушиванию, замораживанию и колебаниям относительной влажности воздуха, однако достаточно чувствительны к действию высоких температур и дезинфицирующих средств.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C5E317-E174-4B7A-8F75-2D0BD3D47F42}" type="slidenum">
              <a:rPr lang="ru-RU" smtClean="0"/>
              <a:pPr>
                <a:defRPr/>
              </a:pPr>
              <a:t>137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8728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0" y="-33338"/>
            <a:ext cx="9144000" cy="7080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 eaLnBrk="1" hangingPunct="1">
              <a:defRPr/>
            </a:pP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Грибки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  <a:r>
              <a:rPr lang="ru-RU" sz="2000" b="1" dirty="0">
                <a:cs typeface="Arial" pitchFamily="34" charset="0"/>
              </a:rPr>
              <a:t>- одно- или многоклеточные микроорганизмы растительного происхождения. </a:t>
            </a:r>
          </a:p>
        </p:txBody>
      </p:sp>
      <p:pic>
        <p:nvPicPr>
          <p:cNvPr id="60419" name="Picture 7" descr="ples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150"/>
            <a:ext cx="3408363" cy="424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Picture 9" descr="Dust_Mit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692150"/>
            <a:ext cx="5795962" cy="428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4937125"/>
            <a:ext cx="9144000" cy="9239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1" hangingPunct="1">
              <a:defRPr/>
            </a:pPr>
            <a:r>
              <a:rPr lang="ru-RU" b="1" dirty="0">
                <a:cs typeface="Arial" pitchFamily="34" charset="0"/>
              </a:rPr>
              <a:t>Их размеры от 3 до 50 мкм и более. Грибки могут образовывать споры, обладающие высокой устойчивостью к замораживанию, высушиванию, действию солнечных лучей и дезинфицирующих средств.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C5E317-E174-4B7A-8F75-2D0BD3D47F42}" type="slidenum">
              <a:rPr lang="ru-RU" smtClean="0"/>
              <a:pPr>
                <a:defRPr/>
              </a:pPr>
              <a:t>138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2980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3"/>
          <p:cNvSpPr txBox="1">
            <a:spLocks noChangeArrowheads="1"/>
          </p:cNvSpPr>
          <p:nvPr/>
        </p:nvSpPr>
        <p:spPr bwMode="auto">
          <a:xfrm>
            <a:off x="5302378" y="402000"/>
            <a:ext cx="3589617" cy="77405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215" b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Бактериальные средства для поражения людей</a:t>
            </a:r>
            <a:endParaRPr lang="ru-RU" altLang="ru-RU" sz="2215" b="1">
              <a:solidFill>
                <a:srgbClr val="C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1049047" y="1169739"/>
            <a:ext cx="2193330" cy="53185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eaLnBrk="1" hangingPunct="1">
              <a:buClr>
                <a:srgbClr val="000000"/>
              </a:buClr>
              <a:buSzPct val="100000"/>
              <a:defRPr/>
            </a:pPr>
            <a:r>
              <a:rPr lang="x-none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возбудител</a:t>
            </a:r>
            <a:r>
              <a:rPr lang="ru-RU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x-none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чумы</a:t>
            </a:r>
            <a:endParaRPr lang="x-none" dirty="0">
              <a:latin typeface="+mn-lt"/>
            </a:endParaRPr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1053443" y="1851034"/>
            <a:ext cx="2587455" cy="53184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eaLnBrk="1" hangingPunct="1">
              <a:buClr>
                <a:srgbClr val="000000"/>
              </a:buClr>
              <a:buSzPct val="100000"/>
              <a:defRPr/>
            </a:pPr>
            <a:r>
              <a:rPr lang="x-none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натуральн</a:t>
            </a:r>
            <a:r>
              <a:rPr lang="ru-RU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ая</a:t>
            </a:r>
            <a:r>
              <a:rPr lang="x-none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осп</a:t>
            </a:r>
            <a:r>
              <a:rPr lang="ru-RU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endParaRPr lang="x-none" dirty="0">
              <a:latin typeface="+mn-lt"/>
            </a:endParaRPr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1049047" y="2634889"/>
            <a:ext cx="2991836" cy="53185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eaLnBrk="1" hangingPunct="1">
              <a:buClr>
                <a:srgbClr val="000000"/>
              </a:buClr>
              <a:buSzPct val="100000"/>
              <a:defRPr/>
            </a:pPr>
            <a:r>
              <a:rPr lang="x-none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сибирск</a:t>
            </a:r>
            <a:r>
              <a:rPr lang="ru-RU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ая</a:t>
            </a:r>
            <a:r>
              <a:rPr lang="x-none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язв</a:t>
            </a:r>
            <a:r>
              <a:rPr lang="ru-RU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endParaRPr lang="x-none" dirty="0">
              <a:latin typeface="+mn-lt"/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1049047" y="3437791"/>
            <a:ext cx="3523686" cy="53185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eaLnBrk="1" hangingPunct="1">
              <a:buClr>
                <a:srgbClr val="000000"/>
              </a:buClr>
              <a:buSzPct val="100000"/>
              <a:defRPr/>
            </a:pPr>
            <a:r>
              <a:rPr lang="x-none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туляреми</a:t>
            </a:r>
            <a:r>
              <a:rPr lang="ru-RU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я</a:t>
            </a:r>
            <a:endParaRPr lang="x-none" dirty="0">
              <a:latin typeface="+mn-lt"/>
            </a:endParaRP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1049048" y="4240693"/>
            <a:ext cx="3788877" cy="53185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eaLnBrk="1" hangingPunct="1">
              <a:buClr>
                <a:srgbClr val="000000"/>
              </a:buClr>
              <a:buSzPct val="100000"/>
              <a:defRPr/>
            </a:pPr>
            <a:r>
              <a:rPr lang="x-none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бруцеллёз</a:t>
            </a:r>
            <a:endParaRPr lang="x-none" dirty="0">
              <a:latin typeface="+mn-lt"/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066629" y="4998176"/>
            <a:ext cx="4502406" cy="53184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x-none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ятнист</a:t>
            </a:r>
            <a:r>
              <a:rPr lang="ru-RU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ая</a:t>
            </a:r>
            <a:r>
              <a:rPr lang="ru-RU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и ж</a:t>
            </a:r>
            <a:r>
              <a:rPr lang="x-none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ёлт</a:t>
            </a:r>
            <a:r>
              <a:rPr lang="ru-RU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ая</a:t>
            </a:r>
            <a:r>
              <a:rPr lang="x-none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лихорадки</a:t>
            </a:r>
            <a:endParaRPr lang="x-none" dirty="0">
              <a:latin typeface="+mn-lt"/>
            </a:endParaRPr>
          </a:p>
        </p:txBody>
      </p:sp>
      <p:sp>
        <p:nvSpPr>
          <p:cNvPr id="13" name="Прямоугольник 12"/>
          <p:cNvSpPr/>
          <p:nvPr/>
        </p:nvSpPr>
        <p:spPr bwMode="auto">
          <a:xfrm>
            <a:off x="1066629" y="5714634"/>
            <a:ext cx="5166118" cy="53185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x-none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ботулинический токсин</a:t>
            </a:r>
            <a:endParaRPr lang="x-none">
              <a:latin typeface="+mn-lt"/>
            </a:endParaRPr>
          </a:p>
        </p:txBody>
      </p:sp>
      <p:cxnSp>
        <p:nvCxnSpPr>
          <p:cNvPr id="12298" name="Прямая соединительная линия 14"/>
          <p:cNvCxnSpPr>
            <a:cxnSpLocks noChangeShapeType="1"/>
            <a:stCxn id="12290" idx="2"/>
          </p:cNvCxnSpPr>
          <p:nvPr/>
        </p:nvCxnSpPr>
        <p:spPr bwMode="auto">
          <a:xfrm>
            <a:off x="7097185" y="1169739"/>
            <a:ext cx="0" cy="4811552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299" name="Прямая со стрелкой 18"/>
          <p:cNvCxnSpPr>
            <a:cxnSpLocks noChangeShapeType="1"/>
          </p:cNvCxnSpPr>
          <p:nvPr/>
        </p:nvCxnSpPr>
        <p:spPr bwMode="auto">
          <a:xfrm flipH="1" flipV="1">
            <a:off x="3640898" y="1490607"/>
            <a:ext cx="3390357" cy="11721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300" name="Прямая со стрелкой 21"/>
          <p:cNvCxnSpPr>
            <a:cxnSpLocks noChangeShapeType="1"/>
          </p:cNvCxnSpPr>
          <p:nvPr/>
        </p:nvCxnSpPr>
        <p:spPr bwMode="auto">
          <a:xfrm flipH="1">
            <a:off x="3907555" y="2032713"/>
            <a:ext cx="3123699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301" name="Прямая со стрелкой 23"/>
          <p:cNvCxnSpPr>
            <a:cxnSpLocks noChangeShapeType="1"/>
          </p:cNvCxnSpPr>
          <p:nvPr/>
        </p:nvCxnSpPr>
        <p:spPr bwMode="auto">
          <a:xfrm flipH="1">
            <a:off x="4240143" y="2831219"/>
            <a:ext cx="2791111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302" name="Прямая со стрелкой 25"/>
          <p:cNvCxnSpPr>
            <a:cxnSpLocks noChangeShapeType="1"/>
          </p:cNvCxnSpPr>
          <p:nvPr/>
        </p:nvCxnSpPr>
        <p:spPr bwMode="auto">
          <a:xfrm flipH="1">
            <a:off x="4771994" y="3704448"/>
            <a:ext cx="2259261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303" name="Прямая со стрелкой 27"/>
          <p:cNvCxnSpPr>
            <a:cxnSpLocks noChangeShapeType="1"/>
          </p:cNvCxnSpPr>
          <p:nvPr/>
        </p:nvCxnSpPr>
        <p:spPr bwMode="auto">
          <a:xfrm flipH="1">
            <a:off x="5103118" y="4505886"/>
            <a:ext cx="1994068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304" name="Прямая со стрелкой 29"/>
          <p:cNvCxnSpPr>
            <a:cxnSpLocks noChangeShapeType="1"/>
          </p:cNvCxnSpPr>
          <p:nvPr/>
        </p:nvCxnSpPr>
        <p:spPr bwMode="auto">
          <a:xfrm flipH="1">
            <a:off x="5768296" y="5263368"/>
            <a:ext cx="1262959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305" name="Прямая со стрелкой 31"/>
          <p:cNvCxnSpPr>
            <a:cxnSpLocks noChangeShapeType="1"/>
          </p:cNvCxnSpPr>
          <p:nvPr/>
        </p:nvCxnSpPr>
        <p:spPr bwMode="auto">
          <a:xfrm flipH="1">
            <a:off x="6433474" y="5981291"/>
            <a:ext cx="663712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C5E317-E174-4B7A-8F75-2D0BD3D47F42}" type="slidenum">
              <a:rPr lang="ru-RU" smtClean="0"/>
              <a:pPr>
                <a:defRPr/>
              </a:pPr>
              <a:t>139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4699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63491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63492" name="Picture 2" descr="https://upload.wikimedia.org/wikipedia/commons/d/da/%D0%A0%D0%B0%D0%BA%D0%B5%D1%82%D0%BD%D1%8B%D0%B9_%D0%BA%D0%BE%D0%BC%D0%BF%D0%BB%D0%B5%D0%BA%D1%81_%C2%AB%D0%92%D0%BE%D0%B5%D0%B2%D0%BE%D0%B4%D0%B0%C2%BB_%D1%81_%D1%80%D0%B0%D0%BA%D0%B5%D1%82%D0%BE%D0%B9_%D0%A0-36%D0%9C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4454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10 лучших фотографов лошадей в мире — Российское фот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254" y="2387280"/>
            <a:ext cx="3454823" cy="2304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292192" y="523609"/>
            <a:ext cx="2591850" cy="92333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Б</a:t>
            </a:r>
            <a:r>
              <a:rPr lang="x-none" b="1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актериальны</a:t>
            </a:r>
            <a:r>
              <a:rPr lang="ru-RU" b="1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е</a:t>
            </a:r>
            <a:r>
              <a:rPr lang="x-none" b="1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средства поражения животных</a:t>
            </a:r>
            <a:endParaRPr lang="x-none" b="1" dirty="0">
              <a:latin typeface="+mn-lt"/>
            </a:endParaRPr>
          </a:p>
        </p:txBody>
      </p:sp>
      <p:sp>
        <p:nvSpPr>
          <p:cNvPr id="7" name="Прямоугольник: скругленные углы 6"/>
          <p:cNvSpPr/>
          <p:nvPr/>
        </p:nvSpPr>
        <p:spPr bwMode="auto">
          <a:xfrm>
            <a:off x="186075" y="837150"/>
            <a:ext cx="2591850" cy="1076885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2215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Я</a:t>
            </a:r>
            <a:r>
              <a:rPr lang="x-none" sz="2215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щур</a:t>
            </a:r>
            <a:endParaRPr lang="x-none" sz="2215" dirty="0">
              <a:latin typeface="+mn-lt"/>
            </a:endParaRPr>
          </a:p>
        </p:txBody>
      </p:sp>
      <p:sp>
        <p:nvSpPr>
          <p:cNvPr id="10" name="Прямоугольник: скругленные углы 9"/>
          <p:cNvSpPr/>
          <p:nvPr/>
        </p:nvSpPr>
        <p:spPr bwMode="auto">
          <a:xfrm>
            <a:off x="6386589" y="837150"/>
            <a:ext cx="2591850" cy="1076885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2215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Ч</a:t>
            </a:r>
            <a:r>
              <a:rPr lang="x-none" sz="2215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ум</a:t>
            </a:r>
            <a:r>
              <a:rPr lang="ru-RU" sz="2215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endParaRPr lang="x-none" sz="2215" dirty="0">
              <a:latin typeface="+mn-lt"/>
            </a:endParaRPr>
          </a:p>
        </p:txBody>
      </p:sp>
      <p:sp>
        <p:nvSpPr>
          <p:cNvPr id="11" name="Прямоугольник: скругленные углы 10"/>
          <p:cNvSpPr/>
          <p:nvPr/>
        </p:nvSpPr>
        <p:spPr bwMode="auto">
          <a:xfrm>
            <a:off x="385335" y="5430395"/>
            <a:ext cx="2591850" cy="1075420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2215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x-none" sz="2215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ибирск</a:t>
            </a:r>
            <a:r>
              <a:rPr lang="ru-RU" sz="2215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ая</a:t>
            </a:r>
            <a:r>
              <a:rPr lang="ru-RU" sz="2215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x-none" sz="2215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язв</a:t>
            </a:r>
            <a:r>
              <a:rPr lang="ru-RU" sz="2215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endParaRPr lang="x-none" sz="2215" dirty="0">
              <a:latin typeface="+mn-lt"/>
            </a:endParaRPr>
          </a:p>
        </p:txBody>
      </p:sp>
      <p:sp>
        <p:nvSpPr>
          <p:cNvPr id="12" name="Прямоугольник: скругленные углы 11"/>
          <p:cNvSpPr/>
          <p:nvPr/>
        </p:nvSpPr>
        <p:spPr bwMode="auto">
          <a:xfrm>
            <a:off x="3406474" y="5389371"/>
            <a:ext cx="2591850" cy="107688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2215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x-none" sz="2215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фриканск</a:t>
            </a:r>
            <a:r>
              <a:rPr lang="ru-RU" sz="2215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ая</a:t>
            </a:r>
            <a:r>
              <a:rPr lang="ru-RU" sz="2215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x-none" sz="2215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чум</a:t>
            </a:r>
            <a:r>
              <a:rPr lang="ru-RU" sz="2215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x-none" sz="2215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свиней</a:t>
            </a:r>
            <a:endParaRPr lang="x-none" sz="2215" dirty="0">
              <a:latin typeface="+mn-lt"/>
            </a:endParaRPr>
          </a:p>
        </p:txBody>
      </p:sp>
      <p:sp>
        <p:nvSpPr>
          <p:cNvPr id="13" name="Прямоугольник: скругленные углы 12"/>
          <p:cNvSpPr/>
          <p:nvPr/>
        </p:nvSpPr>
        <p:spPr bwMode="auto">
          <a:xfrm>
            <a:off x="6366076" y="5398162"/>
            <a:ext cx="2591850" cy="1075420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2215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Б</a:t>
            </a:r>
            <a:r>
              <a:rPr lang="x-none" sz="2215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руцеллёз</a:t>
            </a:r>
            <a:endParaRPr lang="x-none" sz="2215" dirty="0">
              <a:latin typeface="+mn-lt"/>
            </a:endParaRPr>
          </a:p>
        </p:txBody>
      </p:sp>
      <p:cxnSp>
        <p:nvCxnSpPr>
          <p:cNvPr id="13321" name="Прямая со стрелкой 15"/>
          <p:cNvCxnSpPr>
            <a:cxnSpLocks noChangeShapeType="1"/>
            <a:stCxn id="7" idx="2"/>
          </p:cNvCxnSpPr>
          <p:nvPr/>
        </p:nvCxnSpPr>
        <p:spPr bwMode="auto">
          <a:xfrm>
            <a:off x="1481267" y="1914035"/>
            <a:ext cx="1296657" cy="131570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322" name="Прямая со стрелкой 19"/>
          <p:cNvCxnSpPr>
            <a:cxnSpLocks noChangeShapeType="1"/>
          </p:cNvCxnSpPr>
          <p:nvPr/>
        </p:nvCxnSpPr>
        <p:spPr bwMode="auto">
          <a:xfrm flipH="1">
            <a:off x="6565337" y="2032713"/>
            <a:ext cx="1097397" cy="13962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323" name="Прямая со стрелкой 21"/>
          <p:cNvCxnSpPr>
            <a:cxnSpLocks noChangeShapeType="1"/>
          </p:cNvCxnSpPr>
          <p:nvPr/>
        </p:nvCxnSpPr>
        <p:spPr bwMode="auto">
          <a:xfrm flipV="1">
            <a:off x="1791879" y="3960850"/>
            <a:ext cx="986045" cy="1428521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324" name="Прямая со стрелкой 23"/>
          <p:cNvCxnSpPr>
            <a:cxnSpLocks noChangeShapeType="1"/>
          </p:cNvCxnSpPr>
          <p:nvPr/>
        </p:nvCxnSpPr>
        <p:spPr bwMode="auto">
          <a:xfrm flipH="1" flipV="1">
            <a:off x="6625407" y="4026782"/>
            <a:ext cx="1037326" cy="1362589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615714" y="6466257"/>
            <a:ext cx="2133600" cy="365125"/>
          </a:xfrm>
        </p:spPr>
        <p:txBody>
          <a:bodyPr/>
          <a:lstStyle/>
          <a:p>
            <a:pPr>
              <a:defRPr/>
            </a:pPr>
            <a:fld id="{84C5E317-E174-4B7A-8F75-2D0BD3D47F42}" type="slidenum">
              <a:rPr lang="ru-RU" smtClean="0"/>
              <a:pPr>
                <a:defRPr/>
              </a:pPr>
              <a:t>140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2284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2377" y="421048"/>
            <a:ext cx="7510358" cy="4331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215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Ба</a:t>
            </a:r>
            <a:r>
              <a:rPr lang="x-none" sz="2215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ктериальны</a:t>
            </a:r>
            <a:r>
              <a:rPr lang="ru-RU" sz="2215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е</a:t>
            </a:r>
            <a:r>
              <a:rPr lang="x-none" sz="2215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средства поражения растений</a:t>
            </a:r>
            <a:endParaRPr lang="x-none" sz="2215" dirty="0">
              <a:latin typeface="+mj-lt"/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679759" y="1546283"/>
            <a:ext cx="3047512" cy="7970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x-none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стеблевой ржавчины пшеницы</a:t>
            </a:r>
            <a:endParaRPr lang="x-none" dirty="0">
              <a:latin typeface="+mn-lt"/>
            </a:endParaRPr>
          </a:p>
        </p:txBody>
      </p:sp>
      <p:sp>
        <p:nvSpPr>
          <p:cNvPr id="13" name="Прямоугольник 12"/>
          <p:cNvSpPr/>
          <p:nvPr/>
        </p:nvSpPr>
        <p:spPr bwMode="auto">
          <a:xfrm>
            <a:off x="2679760" y="3411418"/>
            <a:ext cx="3189631" cy="7970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x-none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фитофторы картофеля</a:t>
            </a:r>
            <a:endParaRPr lang="x-none" dirty="0">
              <a:latin typeface="+mn-lt"/>
            </a:endParaRPr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2679759" y="5311718"/>
            <a:ext cx="3186700" cy="7970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x-none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пирикуляриоза</a:t>
            </a:r>
            <a:r>
              <a:rPr lang="x-none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риса </a:t>
            </a:r>
            <a:endParaRPr lang="x-none" dirty="0">
              <a:latin typeface="+mn-lt"/>
            </a:endParaRPr>
          </a:p>
        </p:txBody>
      </p:sp>
      <p:pic>
        <p:nvPicPr>
          <p:cNvPr id="13318" name="Picture 2" descr="Стеблевая ржавчина – угроза мировому производству пшениц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837" y="1012968"/>
            <a:ext cx="2588919" cy="1721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4" descr="Первые признаки фитофторы на картофеле – описание и фот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420" y="2900082"/>
            <a:ext cx="2575733" cy="1819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6" descr="Пирикуляриоз риса - лечение и методы борьбы с болезнями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837" y="4885359"/>
            <a:ext cx="2588919" cy="1551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/>
          <p:nvPr/>
        </p:nvSpPr>
        <p:spPr bwMode="auto">
          <a:xfrm>
            <a:off x="186075" y="3295672"/>
            <a:ext cx="1994068" cy="119702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1" hangingPunct="1">
              <a:buClr>
                <a:srgbClr val="000000"/>
              </a:buClr>
              <a:buSzPct val="100000"/>
              <a:defRPr/>
            </a:pPr>
            <a:r>
              <a:rPr lang="ru-RU" sz="1846" b="1"/>
              <a:t>Возбудители</a:t>
            </a:r>
            <a:endParaRPr lang="x-none" sz="1846" b="1" dirty="0"/>
          </a:p>
        </p:txBody>
      </p:sp>
      <p:cxnSp>
        <p:nvCxnSpPr>
          <p:cNvPr id="14346" name="Прямая со стрелкой 16"/>
          <p:cNvCxnSpPr>
            <a:cxnSpLocks noChangeShapeType="1"/>
            <a:stCxn id="15" idx="3"/>
            <a:endCxn id="12" idx="1"/>
          </p:cNvCxnSpPr>
          <p:nvPr/>
        </p:nvCxnSpPr>
        <p:spPr bwMode="auto">
          <a:xfrm flipV="1">
            <a:off x="2180142" y="1944804"/>
            <a:ext cx="499617" cy="1950114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347" name="Прямая со стрелкой 18"/>
          <p:cNvCxnSpPr>
            <a:cxnSpLocks noChangeShapeType="1"/>
            <a:stCxn id="15" idx="3"/>
          </p:cNvCxnSpPr>
          <p:nvPr/>
        </p:nvCxnSpPr>
        <p:spPr bwMode="auto">
          <a:xfrm>
            <a:off x="2180142" y="3894918"/>
            <a:ext cx="499617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348" name="Прямая со стрелкой 20"/>
          <p:cNvCxnSpPr>
            <a:cxnSpLocks noChangeShapeType="1"/>
            <a:stCxn id="15" idx="3"/>
            <a:endCxn id="14" idx="1"/>
          </p:cNvCxnSpPr>
          <p:nvPr/>
        </p:nvCxnSpPr>
        <p:spPr bwMode="auto">
          <a:xfrm>
            <a:off x="2180142" y="3894918"/>
            <a:ext cx="499617" cy="1815321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88224" y="6436953"/>
            <a:ext cx="2133600" cy="365125"/>
          </a:xfrm>
        </p:spPr>
        <p:txBody>
          <a:bodyPr/>
          <a:lstStyle/>
          <a:p>
            <a:pPr>
              <a:defRPr/>
            </a:pPr>
            <a:fld id="{84C5E317-E174-4B7A-8F75-2D0BD3D47F42}" type="slidenum">
              <a:rPr lang="ru-RU" smtClean="0"/>
              <a:pPr>
                <a:defRPr/>
              </a:pPr>
              <a:t>141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7846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Рисунок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04813"/>
            <a:ext cx="8424862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686550" y="6447527"/>
            <a:ext cx="2133600" cy="365125"/>
          </a:xfrm>
        </p:spPr>
        <p:txBody>
          <a:bodyPr/>
          <a:lstStyle/>
          <a:p>
            <a:pPr>
              <a:defRPr/>
            </a:pPr>
            <a:fld id="{E86D155C-C0AE-4FFE-B706-6C74F79DAAA0}" type="slidenum">
              <a:rPr lang="ru-RU" sz="1800" smtClean="0">
                <a:solidFill>
                  <a:schemeClr val="tx1"/>
                </a:solidFill>
              </a:rPr>
              <a:pPr>
                <a:defRPr/>
              </a:pPr>
              <a:t>142</a:t>
            </a:fld>
            <a:endParaRPr lang="ru-RU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29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504" y="1403152"/>
            <a:ext cx="5976664" cy="166580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355600" indent="-2667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20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ru-RU" sz="2000" b="1" i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аэрозольный способ</a:t>
            </a:r>
            <a:r>
              <a:rPr lang="ru-RU" sz="20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ru-RU" sz="200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р а с п ы л е н и е биологических рецептур из боеприпасов кассетного и бакового типов для заражения приземного слоя воздуха биологическими средствами.</a:t>
            </a:r>
            <a:endParaRPr lang="ru-RU" sz="2000" smtClean="0">
              <a:solidFill>
                <a:srgbClr val="FFFFD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07950" y="188913"/>
            <a:ext cx="8856663" cy="792162"/>
          </a:xfrm>
          <a:prstGeom prst="roundRect">
            <a:avLst/>
          </a:prstGeom>
          <a:solidFill>
            <a:srgbClr val="C2E49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СПОСОБЫ ПРИМЕНЕНИЯ БО</a:t>
            </a:r>
            <a:endParaRPr lang="ru-RU" sz="2400" dirty="0">
              <a:solidFill>
                <a:srgbClr val="FFFFD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4520" y="3212976"/>
            <a:ext cx="5976664" cy="17281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355600" indent="-2667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ru-RU" sz="2000" b="1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трансмиссивный способ:</a:t>
            </a:r>
            <a:r>
              <a:rPr lang="ru-RU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рассеивание в районе объекта специальными боеприпасами искусственно зараженных биологическими средствами кровососущих переносчиков (блох, комаров, вшей, клещей)</a:t>
            </a:r>
            <a:endParaRPr lang="ru-RU" sz="2000" dirty="0" smtClean="0">
              <a:solidFill>
                <a:srgbClr val="FFFFD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24520" y="5229200"/>
            <a:ext cx="5976664" cy="133620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glow rad="101600">
              <a:schemeClr val="bg1">
                <a:lumMod val="25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indent="88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20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ru-RU" sz="2000" b="1" i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диверсионный способ</a:t>
            </a:r>
            <a:r>
              <a:rPr lang="ru-RU" sz="20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ru-RU" sz="200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з а р а ж е н и е биологическими средствами воздуха, воды, пищи при помощи диверсионного снаряжения.</a:t>
            </a:r>
            <a:endParaRPr lang="ru-RU" sz="2000" smtClean="0">
              <a:solidFill>
                <a:srgbClr val="FFFFD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2476" name="Picture 8" descr="http://www.contrainjerencia.com/wp-content/uploads/2013/09/sari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5218113"/>
            <a:ext cx="2160588" cy="134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7" name="Picture 10" descr="http://i.wp.pl/a/f/jpeg/31770/agent_orange_wiki_4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850" y="3213100"/>
            <a:ext cx="2317750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8" name="Picture 4" descr="http://topwar.ru/uploads/posts/2011-10/thumbs/1319228953_AFDF2DCA7E8D4D7542AA81783A4CF0B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1403350"/>
            <a:ext cx="2324100" cy="166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831013" y="6459594"/>
            <a:ext cx="2133600" cy="365125"/>
          </a:xfrm>
        </p:spPr>
        <p:txBody>
          <a:bodyPr/>
          <a:lstStyle/>
          <a:p>
            <a:pPr>
              <a:defRPr/>
            </a:pPr>
            <a:fld id="{E86D155C-C0AE-4FFE-B706-6C74F79DAAA0}" type="slidenum">
              <a:rPr lang="ru-RU" sz="1800" smtClean="0">
                <a:solidFill>
                  <a:schemeClr val="tx1"/>
                </a:solidFill>
              </a:rPr>
              <a:pPr>
                <a:defRPr/>
              </a:pPr>
              <a:t>143</a:t>
            </a:fld>
            <a:endParaRPr lang="ru-RU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016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2"/>
          <p:cNvSpPr>
            <a:spLocks noChangeArrowheads="1"/>
          </p:cNvSpPr>
          <p:nvPr/>
        </p:nvSpPr>
        <p:spPr bwMode="auto">
          <a:xfrm>
            <a:off x="685800" y="404664"/>
            <a:ext cx="7848600" cy="6858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CCFF33"/>
              </a:gs>
              <a:gs pos="50000">
                <a:srgbClr val="FFFFFF"/>
              </a:gs>
              <a:gs pos="100000">
                <a:srgbClr val="CCFF33"/>
              </a:gs>
            </a:gsLst>
            <a:lin ang="5400000" scaled="1"/>
          </a:gradFill>
          <a:ln w="28575">
            <a:solidFill>
              <a:srgbClr val="FF3300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ru-RU" sz="2000" b="1" dirty="0"/>
              <a:t>Виды, поражающие свойства и средства применения биологического оружия</a:t>
            </a:r>
            <a:endParaRPr lang="ru-RU" sz="2000" dirty="0"/>
          </a:p>
        </p:txBody>
      </p:sp>
      <p:sp>
        <p:nvSpPr>
          <p:cNvPr id="18435" name="AutoShape 3"/>
          <p:cNvSpPr>
            <a:spLocks noChangeArrowheads="1"/>
          </p:cNvSpPr>
          <p:nvPr/>
        </p:nvSpPr>
        <p:spPr bwMode="auto">
          <a:xfrm>
            <a:off x="228600" y="1594838"/>
            <a:ext cx="8763000" cy="4354442"/>
          </a:xfrm>
          <a:prstGeom prst="roundRect">
            <a:avLst>
              <a:gd name="adj" fmla="val 16667"/>
            </a:avLst>
          </a:prstGeom>
          <a:solidFill>
            <a:schemeClr val="bg2">
              <a:lumMod val="90000"/>
            </a:schemeClr>
          </a:solidFill>
          <a:ln w="28575">
            <a:solidFill>
              <a:srgbClr val="FF3300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just"/>
            <a:r>
              <a:rPr lang="ru-RU" sz="2000" b="1" dirty="0"/>
              <a:t>Биологические средства по эффекту воздействия могут быть </a:t>
            </a:r>
          </a:p>
          <a:p>
            <a:pPr algn="just"/>
            <a:r>
              <a:rPr lang="ru-RU" sz="2000" b="1" dirty="0"/>
              <a:t>подразделены на</a:t>
            </a:r>
            <a:r>
              <a:rPr lang="ru-RU" sz="2000" b="1" dirty="0" smtClean="0"/>
              <a:t>:</a:t>
            </a:r>
          </a:p>
          <a:p>
            <a:pPr algn="just"/>
            <a:endParaRPr lang="ru-RU" sz="2000" b="1" dirty="0"/>
          </a:p>
          <a:p>
            <a:pPr algn="just"/>
            <a:r>
              <a:rPr lang="ru-RU" sz="2000" b="1" dirty="0" smtClean="0"/>
              <a:t>- смертельного </a:t>
            </a:r>
            <a:r>
              <a:rPr lang="ru-RU" sz="2000" b="1" dirty="0"/>
              <a:t>действия - например, на основе возбудителей чумы, натуральной оспы и сибирской язвы</a:t>
            </a:r>
            <a:r>
              <a:rPr lang="ru-RU" sz="2000" b="1" dirty="0" smtClean="0"/>
              <a:t>;</a:t>
            </a:r>
          </a:p>
          <a:p>
            <a:pPr algn="just"/>
            <a:endParaRPr lang="ru-RU" sz="2000" b="1" dirty="0" smtClean="0"/>
          </a:p>
          <a:p>
            <a:pPr algn="just">
              <a:buFontTx/>
              <a:buChar char="-"/>
            </a:pPr>
            <a:r>
              <a:rPr lang="ru-RU" sz="2000" b="1" dirty="0" smtClean="0"/>
              <a:t> выводящие </a:t>
            </a:r>
            <a:r>
              <a:rPr lang="ru-RU" sz="2000" b="1" dirty="0"/>
              <a:t>из строя - например, на основе возбудителей бруцеллеза</a:t>
            </a:r>
            <a:r>
              <a:rPr lang="ru-RU" sz="2000" b="1" dirty="0" smtClean="0"/>
              <a:t>.</a:t>
            </a:r>
          </a:p>
          <a:p>
            <a:pPr marL="342900" indent="-342900" algn="just">
              <a:buFontTx/>
              <a:buChar char="-"/>
            </a:pPr>
            <a:endParaRPr lang="ru-RU" sz="2000" b="1" dirty="0"/>
          </a:p>
          <a:p>
            <a:pPr algn="just"/>
            <a:r>
              <a:rPr lang="ru-RU" sz="2000" b="1" dirty="0"/>
              <a:t>В зависимости от способности микроорганизмов пере­даваться от человека к человеку и тем самым вызывать эпи­демии, биологические средства на их основе могут быть кон­тагиозного и неконтагиозного действия</a:t>
            </a:r>
          </a:p>
        </p:txBody>
      </p:sp>
      <p:sp>
        <p:nvSpPr>
          <p:cNvPr id="18438" name="AutoShape 6"/>
          <p:cNvSpPr>
            <a:spLocks noChangeArrowheads="1"/>
          </p:cNvSpPr>
          <p:nvPr/>
        </p:nvSpPr>
        <p:spPr bwMode="auto">
          <a:xfrm>
            <a:off x="1981200" y="1168470"/>
            <a:ext cx="5181600" cy="426368"/>
          </a:xfrm>
          <a:prstGeom prst="downArrow">
            <a:avLst>
              <a:gd name="adj1" fmla="val 50000"/>
              <a:gd name="adj2" fmla="val 81819"/>
            </a:avLst>
          </a:prstGeom>
          <a:gradFill rotWithShape="0">
            <a:gsLst>
              <a:gs pos="0">
                <a:srgbClr val="FFFFFF"/>
              </a:gs>
              <a:gs pos="100000">
                <a:srgbClr val="CCFF33"/>
              </a:gs>
            </a:gsLst>
            <a:lin ang="5400000" scaled="1"/>
          </a:gradFill>
          <a:ln w="2857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endParaRPr lang="ru-RU" altLang="ru-RU" sz="1600" b="1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C5E317-E174-4B7A-8F75-2D0BD3D47F42}" type="slidenum">
              <a:rPr lang="ru-RU" smtClean="0"/>
              <a:pPr>
                <a:defRPr/>
              </a:pPr>
              <a:t>144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5703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3"/>
          <p:cNvSpPr txBox="1">
            <a:spLocks noChangeArrowheads="1"/>
          </p:cNvSpPr>
          <p:nvPr/>
        </p:nvSpPr>
        <p:spPr bwMode="auto">
          <a:xfrm>
            <a:off x="319402" y="371233"/>
            <a:ext cx="8240003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buSzPct val="100000"/>
            </a:pPr>
            <a:r>
              <a:rPr lang="ru-RU" altLang="ru-RU" b="1">
                <a:solidFill>
                  <a:srgbClr val="993300"/>
                </a:solidFill>
              </a:rPr>
              <a:t>Заражение личного состава в естественных условиях или в условиях применения противником бактериологического оружия (БО)</a:t>
            </a:r>
          </a:p>
        </p:txBody>
      </p:sp>
      <p:pic>
        <p:nvPicPr>
          <p:cNvPr id="16387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08" y="2306696"/>
            <a:ext cx="2561082" cy="2893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Прямоугольник: скругленные углы 1"/>
          <p:cNvSpPr>
            <a:spLocks noChangeArrowheads="1"/>
          </p:cNvSpPr>
          <p:nvPr/>
        </p:nvSpPr>
        <p:spPr bwMode="auto">
          <a:xfrm>
            <a:off x="3550058" y="1043736"/>
            <a:ext cx="5450357" cy="99630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9050" algn="ctr">
            <a:solidFill>
              <a:srgbClr val="993300"/>
            </a:solidFill>
            <a:round/>
            <a:headEnd/>
            <a:tailEnd/>
          </a:ln>
        </p:spPr>
        <p:txBody>
          <a:bodyPr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1846"/>
              <a:t>Вирусно – капельный: при вдыхании зараженного    воздуха</a:t>
            </a:r>
          </a:p>
        </p:txBody>
      </p:sp>
      <p:sp>
        <p:nvSpPr>
          <p:cNvPr id="6" name="Прямоугольник: скругленные углы 5"/>
          <p:cNvSpPr>
            <a:spLocks noChangeArrowheads="1"/>
          </p:cNvSpPr>
          <p:nvPr/>
        </p:nvSpPr>
        <p:spPr bwMode="auto">
          <a:xfrm>
            <a:off x="3550058" y="2129413"/>
            <a:ext cx="5450357" cy="99630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9050" algn="ctr">
            <a:solidFill>
              <a:srgbClr val="993300"/>
            </a:solidFill>
            <a:round/>
            <a:headEnd/>
            <a:tailEnd/>
          </a:ln>
        </p:spPr>
        <p:txBody>
          <a:bodyPr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1846"/>
              <a:t>Фекально – оральный: при употреблении зараженных пищевых продуктов и воды</a:t>
            </a:r>
          </a:p>
        </p:txBody>
      </p:sp>
      <p:sp>
        <p:nvSpPr>
          <p:cNvPr id="7" name="Прямоугольник: скругленные углы 6"/>
          <p:cNvSpPr>
            <a:spLocks noChangeArrowheads="1"/>
          </p:cNvSpPr>
          <p:nvPr/>
        </p:nvSpPr>
        <p:spPr bwMode="auto">
          <a:xfrm>
            <a:off x="3573500" y="3256112"/>
            <a:ext cx="5448892" cy="99630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9050" algn="ctr">
            <a:solidFill>
              <a:srgbClr val="993300"/>
            </a:solidFill>
            <a:round/>
            <a:headEnd/>
            <a:tailEnd/>
          </a:ln>
        </p:spPr>
        <p:txBody>
          <a:bodyPr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1846"/>
              <a:t>Жидкостный: при укусах зараженных насекомых и клещей</a:t>
            </a:r>
          </a:p>
        </p:txBody>
      </p:sp>
      <p:sp>
        <p:nvSpPr>
          <p:cNvPr id="8" name="Прямоугольник: скругленные углы 7"/>
          <p:cNvSpPr>
            <a:spLocks noChangeArrowheads="1"/>
          </p:cNvSpPr>
          <p:nvPr/>
        </p:nvSpPr>
        <p:spPr bwMode="auto">
          <a:xfrm>
            <a:off x="3582292" y="4347650"/>
            <a:ext cx="5450357" cy="99776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9050" algn="ctr">
            <a:solidFill>
              <a:srgbClr val="993300"/>
            </a:solidFill>
            <a:round/>
            <a:headEnd/>
            <a:tailEnd/>
          </a:ln>
        </p:spPr>
        <p:txBody>
          <a:bodyPr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1846"/>
              <a:t>Контактный: при контакте с больными людьми, животными и соприкосновении с зараженными предметами</a:t>
            </a:r>
          </a:p>
        </p:txBody>
      </p:sp>
      <p:sp>
        <p:nvSpPr>
          <p:cNvPr id="9" name="Прямоугольник: скругленные углы 8"/>
          <p:cNvSpPr>
            <a:spLocks noChangeArrowheads="1"/>
          </p:cNvSpPr>
          <p:nvPr/>
        </p:nvSpPr>
        <p:spPr bwMode="auto">
          <a:xfrm>
            <a:off x="3582292" y="5486070"/>
            <a:ext cx="5450357" cy="99630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9050" algn="ctr">
            <a:solidFill>
              <a:srgbClr val="993300"/>
            </a:solidFill>
            <a:round/>
            <a:headEnd/>
            <a:tailEnd/>
          </a:ln>
        </p:spPr>
        <p:txBody>
          <a:bodyPr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1846"/>
              <a:t>Ранении осколками боеприпасов, снаряженных бактериологическими средствами</a:t>
            </a:r>
          </a:p>
        </p:txBody>
      </p:sp>
      <p:cxnSp>
        <p:nvCxnSpPr>
          <p:cNvPr id="4" name="Прямая со стрелкой 3"/>
          <p:cNvCxnSpPr>
            <a:cxnSpLocks noChangeShapeType="1"/>
            <a:stCxn id="2" idx="1"/>
            <a:endCxn id="16387" idx="3"/>
          </p:cNvCxnSpPr>
          <p:nvPr/>
        </p:nvCxnSpPr>
        <p:spPr bwMode="auto">
          <a:xfrm flipH="1">
            <a:off x="2682689" y="1541888"/>
            <a:ext cx="867369" cy="2212376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Прямая со стрелкой 9"/>
          <p:cNvCxnSpPr>
            <a:cxnSpLocks noChangeShapeType="1"/>
            <a:stCxn id="6" idx="1"/>
            <a:endCxn id="16387" idx="3"/>
          </p:cNvCxnSpPr>
          <p:nvPr/>
        </p:nvCxnSpPr>
        <p:spPr bwMode="auto">
          <a:xfrm flipH="1">
            <a:off x="2682689" y="2627564"/>
            <a:ext cx="867369" cy="11267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Прямая со стрелкой 11"/>
          <p:cNvCxnSpPr>
            <a:cxnSpLocks noChangeShapeType="1"/>
            <a:stCxn id="7" idx="1"/>
            <a:endCxn id="16387" idx="3"/>
          </p:cNvCxnSpPr>
          <p:nvPr/>
        </p:nvCxnSpPr>
        <p:spPr bwMode="auto">
          <a:xfrm flipH="1">
            <a:off x="2682690" y="3754263"/>
            <a:ext cx="890811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Прямая со стрелкой 13"/>
          <p:cNvCxnSpPr>
            <a:cxnSpLocks noChangeShapeType="1"/>
            <a:stCxn id="8" idx="1"/>
            <a:endCxn id="16387" idx="3"/>
          </p:cNvCxnSpPr>
          <p:nvPr/>
        </p:nvCxnSpPr>
        <p:spPr bwMode="auto">
          <a:xfrm flipH="1" flipV="1">
            <a:off x="2682690" y="3754264"/>
            <a:ext cx="899602" cy="1093002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Прямая со стрелкой 15"/>
          <p:cNvCxnSpPr>
            <a:cxnSpLocks noChangeShapeType="1"/>
            <a:stCxn id="9" idx="1"/>
            <a:endCxn id="16387" idx="3"/>
          </p:cNvCxnSpPr>
          <p:nvPr/>
        </p:nvCxnSpPr>
        <p:spPr bwMode="auto">
          <a:xfrm flipH="1" flipV="1">
            <a:off x="2682690" y="3754264"/>
            <a:ext cx="899602" cy="222995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>
          <a:xfrm>
            <a:off x="6899049" y="6482372"/>
            <a:ext cx="2133600" cy="365125"/>
          </a:xfrm>
        </p:spPr>
        <p:txBody>
          <a:bodyPr/>
          <a:lstStyle/>
          <a:p>
            <a:pPr>
              <a:defRPr/>
            </a:pPr>
            <a:fld id="{84C5E317-E174-4B7A-8F75-2D0BD3D47F42}" type="slidenum">
              <a:rPr lang="ru-RU" smtClean="0"/>
              <a:pPr>
                <a:defRPr/>
              </a:pPr>
              <a:t>145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2696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2"/>
          <p:cNvSpPr>
            <a:spLocks noChangeArrowheads="1"/>
          </p:cNvSpPr>
          <p:nvPr/>
        </p:nvSpPr>
        <p:spPr bwMode="auto">
          <a:xfrm>
            <a:off x="685800" y="404664"/>
            <a:ext cx="7848600" cy="6858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CCFF33"/>
              </a:gs>
              <a:gs pos="50000">
                <a:srgbClr val="FFFFFF"/>
              </a:gs>
              <a:gs pos="100000">
                <a:srgbClr val="CCFF33"/>
              </a:gs>
            </a:gsLst>
            <a:lin ang="5400000" scaled="1"/>
          </a:gradFill>
          <a:ln w="28575">
            <a:solidFill>
              <a:srgbClr val="FF3300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ru-RU" sz="2000" b="1" dirty="0"/>
              <a:t>Виды, поражающие свойства и средства применения биологического оружия</a:t>
            </a:r>
            <a:endParaRPr lang="ru-RU" sz="2000" dirty="0"/>
          </a:p>
        </p:txBody>
      </p:sp>
      <p:sp>
        <p:nvSpPr>
          <p:cNvPr id="18435" name="AutoShape 3"/>
          <p:cNvSpPr>
            <a:spLocks noChangeArrowheads="1"/>
          </p:cNvSpPr>
          <p:nvPr/>
        </p:nvSpPr>
        <p:spPr bwMode="auto">
          <a:xfrm>
            <a:off x="228600" y="1594838"/>
            <a:ext cx="8763000" cy="2338218"/>
          </a:xfrm>
          <a:prstGeom prst="roundRect">
            <a:avLst>
              <a:gd name="adj" fmla="val 16667"/>
            </a:avLst>
          </a:prstGeom>
          <a:solidFill>
            <a:schemeClr val="bg2">
              <a:lumMod val="90000"/>
            </a:schemeClr>
          </a:solidFill>
          <a:ln w="28575">
            <a:solidFill>
              <a:srgbClr val="FF3300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just"/>
            <a:r>
              <a:rPr lang="ru-RU" sz="2000" b="1" dirty="0"/>
              <a:t>Возбудитель	чумы	</a:t>
            </a:r>
            <a:r>
              <a:rPr lang="ru-RU" sz="2000" b="1" dirty="0" smtClean="0"/>
              <a:t>вызывает крайне</a:t>
            </a:r>
            <a:r>
              <a:rPr lang="ru-RU" sz="2000" b="1" dirty="0"/>
              <a:t> </a:t>
            </a:r>
            <a:r>
              <a:rPr lang="ru-RU" sz="2000" b="1" dirty="0" smtClean="0"/>
              <a:t>тяжелое заболевание с большой </a:t>
            </a:r>
            <a:r>
              <a:rPr lang="ru-RU" sz="2000" b="1" dirty="0"/>
              <a:t>эпидемической способностью к распространению. Человек исключительно восприимчив к данному заболеванию. Заболевание наступает внезапно и быстро развивается. Через 2-3 дня погибает 100% людей при легочной форме в </a:t>
            </a:r>
            <a:r>
              <a:rPr lang="ru-RU" sz="2000" b="1" dirty="0" err="1"/>
              <a:t>нелеченных</a:t>
            </a:r>
            <a:r>
              <a:rPr lang="ru-RU" sz="2000" b="1" dirty="0"/>
              <a:t> случаях. В случае излечения процесс заболевания 1,5-2 месяца. Инкубационный период 1-3 дня.</a:t>
            </a:r>
          </a:p>
        </p:txBody>
      </p:sp>
      <p:sp>
        <p:nvSpPr>
          <p:cNvPr id="18438" name="AutoShape 6"/>
          <p:cNvSpPr>
            <a:spLocks noChangeArrowheads="1"/>
          </p:cNvSpPr>
          <p:nvPr/>
        </p:nvSpPr>
        <p:spPr bwMode="auto">
          <a:xfrm>
            <a:off x="1981200" y="1168470"/>
            <a:ext cx="5181600" cy="426368"/>
          </a:xfrm>
          <a:prstGeom prst="downArrow">
            <a:avLst>
              <a:gd name="adj1" fmla="val 50000"/>
              <a:gd name="adj2" fmla="val 81819"/>
            </a:avLst>
          </a:prstGeom>
          <a:gradFill rotWithShape="0">
            <a:gsLst>
              <a:gs pos="0">
                <a:srgbClr val="FFFFFF"/>
              </a:gs>
              <a:gs pos="100000">
                <a:srgbClr val="CCFF33"/>
              </a:gs>
            </a:gsLst>
            <a:lin ang="5400000" scaled="1"/>
          </a:gradFill>
          <a:ln w="2857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endParaRPr lang="ru-RU" altLang="ru-RU" sz="1600" b="1" dirty="0"/>
          </a:p>
        </p:txBody>
      </p:sp>
      <p:sp>
        <p:nvSpPr>
          <p:cNvPr id="9" name="AutoShape 3"/>
          <p:cNvSpPr>
            <a:spLocks noChangeArrowheads="1"/>
          </p:cNvSpPr>
          <p:nvPr/>
        </p:nvSpPr>
        <p:spPr bwMode="auto">
          <a:xfrm>
            <a:off x="190500" y="4293096"/>
            <a:ext cx="8763000" cy="2232248"/>
          </a:xfrm>
          <a:prstGeom prst="roundRect">
            <a:avLst>
              <a:gd name="adj" fmla="val 16667"/>
            </a:avLst>
          </a:prstGeom>
          <a:solidFill>
            <a:schemeClr val="bg2">
              <a:lumMod val="90000"/>
            </a:schemeClr>
          </a:solidFill>
          <a:ln w="28575">
            <a:solidFill>
              <a:srgbClr val="FF3300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just"/>
            <a:r>
              <a:rPr lang="ru-RU" sz="2000" b="1" dirty="0"/>
              <a:t>Возбудитель натуральной оспы вызывает тяжелое заболевание, характеризуется внезапным началом, значительной продолжительностью (до 6 недель) и исключительно высокой </a:t>
            </a:r>
            <a:r>
              <a:rPr lang="ru-RU" sz="2000" b="1" dirty="0" err="1"/>
              <a:t>эпидемичностью</a:t>
            </a:r>
            <a:r>
              <a:rPr lang="ru-RU" sz="2000" b="1" dirty="0"/>
              <a:t> (больной остается источником инфекции в течение 40 суток). Продолжительность скрытого периода 10-14 суток. Летальность 25-30%.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732240" y="6468472"/>
            <a:ext cx="2133600" cy="365125"/>
          </a:xfrm>
        </p:spPr>
        <p:txBody>
          <a:bodyPr/>
          <a:lstStyle/>
          <a:p>
            <a:pPr>
              <a:defRPr/>
            </a:pPr>
            <a:fld id="{84C5E317-E174-4B7A-8F75-2D0BD3D47F42}" type="slidenum">
              <a:rPr lang="ru-RU" smtClean="0"/>
              <a:pPr>
                <a:defRPr/>
              </a:pPr>
              <a:t>146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3916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2"/>
          <p:cNvSpPr>
            <a:spLocks noChangeArrowheads="1"/>
          </p:cNvSpPr>
          <p:nvPr/>
        </p:nvSpPr>
        <p:spPr bwMode="auto">
          <a:xfrm>
            <a:off x="685800" y="404664"/>
            <a:ext cx="7848600" cy="6858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CCFF33"/>
              </a:gs>
              <a:gs pos="50000">
                <a:srgbClr val="FFFFFF"/>
              </a:gs>
              <a:gs pos="100000">
                <a:srgbClr val="CCFF33"/>
              </a:gs>
            </a:gsLst>
            <a:lin ang="5400000" scaled="1"/>
          </a:gradFill>
          <a:ln w="28575">
            <a:solidFill>
              <a:srgbClr val="FF3300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ru-RU" sz="2000" b="1" dirty="0"/>
              <a:t>Виды, поражающие свойства и средства применения биологического оружия</a:t>
            </a:r>
            <a:endParaRPr lang="ru-RU" sz="2000" dirty="0"/>
          </a:p>
        </p:txBody>
      </p:sp>
      <p:sp>
        <p:nvSpPr>
          <p:cNvPr id="18435" name="AutoShape 3"/>
          <p:cNvSpPr>
            <a:spLocks noChangeArrowheads="1"/>
          </p:cNvSpPr>
          <p:nvPr/>
        </p:nvSpPr>
        <p:spPr bwMode="auto">
          <a:xfrm>
            <a:off x="228600" y="1594838"/>
            <a:ext cx="8763000" cy="2050186"/>
          </a:xfrm>
          <a:prstGeom prst="roundRect">
            <a:avLst>
              <a:gd name="adj" fmla="val 16667"/>
            </a:avLst>
          </a:prstGeom>
          <a:solidFill>
            <a:schemeClr val="bg2">
              <a:lumMod val="90000"/>
            </a:schemeClr>
          </a:solidFill>
          <a:ln w="28575">
            <a:solidFill>
              <a:srgbClr val="FF3300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just"/>
            <a:r>
              <a:rPr lang="ru-RU" sz="2000" b="1" dirty="0"/>
              <a:t>Возбудитель бруцеллеза вызывав заболевание (от нескольких недель до нескольких лет). Человек сально восприимчив к заболеванию бруцеллезом. Заболевание от больного к здоровому не передается. Летальность 1-3%. Скрытый период 7-21 сутки.</a:t>
            </a:r>
          </a:p>
        </p:txBody>
      </p:sp>
      <p:sp>
        <p:nvSpPr>
          <p:cNvPr id="18438" name="AutoShape 6"/>
          <p:cNvSpPr>
            <a:spLocks noChangeArrowheads="1"/>
          </p:cNvSpPr>
          <p:nvPr/>
        </p:nvSpPr>
        <p:spPr bwMode="auto">
          <a:xfrm>
            <a:off x="1981200" y="1168470"/>
            <a:ext cx="5181600" cy="426368"/>
          </a:xfrm>
          <a:prstGeom prst="downArrow">
            <a:avLst>
              <a:gd name="adj1" fmla="val 50000"/>
              <a:gd name="adj2" fmla="val 81819"/>
            </a:avLst>
          </a:prstGeom>
          <a:gradFill rotWithShape="0">
            <a:gsLst>
              <a:gs pos="0">
                <a:srgbClr val="FFFFFF"/>
              </a:gs>
              <a:gs pos="100000">
                <a:srgbClr val="CCFF33"/>
              </a:gs>
            </a:gsLst>
            <a:lin ang="5400000" scaled="1"/>
          </a:gradFill>
          <a:ln w="2857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endParaRPr lang="ru-RU" altLang="ru-RU" sz="1600" b="1" dirty="0"/>
          </a:p>
        </p:txBody>
      </p:sp>
      <p:sp>
        <p:nvSpPr>
          <p:cNvPr id="9" name="AutoShape 3"/>
          <p:cNvSpPr>
            <a:spLocks noChangeArrowheads="1"/>
          </p:cNvSpPr>
          <p:nvPr/>
        </p:nvSpPr>
        <p:spPr bwMode="auto">
          <a:xfrm>
            <a:off x="246286" y="3927376"/>
            <a:ext cx="8763000" cy="2232248"/>
          </a:xfrm>
          <a:prstGeom prst="roundRect">
            <a:avLst>
              <a:gd name="adj" fmla="val 16667"/>
            </a:avLst>
          </a:prstGeom>
          <a:solidFill>
            <a:schemeClr val="bg2">
              <a:lumMod val="90000"/>
            </a:schemeClr>
          </a:solidFill>
          <a:ln w="28575">
            <a:solidFill>
              <a:srgbClr val="FF3300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just"/>
            <a:r>
              <a:rPr lang="ru-RU" sz="2000" b="1" dirty="0"/>
              <a:t>Возбудитель сибирской язвы вызывает тяжелое заболевание с высокой летальностью (до100% при легочной, до 15% при кожной формах). Продолжительность заболевания от 2-3 дней до одного-двух месяцев (при излечении)- Скрытый период 2-3 суток. Не передается.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C5E317-E174-4B7A-8F75-2D0BD3D47F42}" type="slidenum">
              <a:rPr lang="ru-RU" smtClean="0"/>
              <a:pPr>
                <a:defRPr/>
              </a:pPr>
              <a:t>147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170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2"/>
          <p:cNvSpPr>
            <a:spLocks noChangeArrowheads="1"/>
          </p:cNvSpPr>
          <p:nvPr/>
        </p:nvSpPr>
        <p:spPr bwMode="auto">
          <a:xfrm>
            <a:off x="685800" y="404664"/>
            <a:ext cx="7848600" cy="6858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CCFF33"/>
              </a:gs>
              <a:gs pos="50000">
                <a:srgbClr val="FFFFFF"/>
              </a:gs>
              <a:gs pos="100000">
                <a:srgbClr val="CCFF33"/>
              </a:gs>
            </a:gsLst>
            <a:lin ang="5400000" scaled="1"/>
          </a:gradFill>
          <a:ln w="28575">
            <a:solidFill>
              <a:srgbClr val="FF3300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ru-RU" sz="2000" b="1" dirty="0"/>
              <a:t>Виды, поражающие свойства и средства применения биологического оружия</a:t>
            </a:r>
            <a:endParaRPr lang="ru-RU" sz="2000" dirty="0"/>
          </a:p>
        </p:txBody>
      </p:sp>
      <p:sp>
        <p:nvSpPr>
          <p:cNvPr id="18435" name="AutoShape 3"/>
          <p:cNvSpPr>
            <a:spLocks noChangeArrowheads="1"/>
          </p:cNvSpPr>
          <p:nvPr/>
        </p:nvSpPr>
        <p:spPr bwMode="auto">
          <a:xfrm>
            <a:off x="228600" y="1594838"/>
            <a:ext cx="8763000" cy="2482234"/>
          </a:xfrm>
          <a:prstGeom prst="roundRect">
            <a:avLst>
              <a:gd name="adj" fmla="val 16667"/>
            </a:avLst>
          </a:prstGeom>
          <a:solidFill>
            <a:schemeClr val="bg2">
              <a:lumMod val="90000"/>
            </a:schemeClr>
          </a:solidFill>
          <a:ln w="28575">
            <a:solidFill>
              <a:srgbClr val="FF3300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just"/>
            <a:r>
              <a:rPr lang="ru-RU" sz="2000" b="1" dirty="0"/>
              <a:t>Возбудитель холеры вызывает тяжелое заболевание желудочно-кишечного тракта. В естественных условиях к заболеванию приводит употребление заражен­ной воды и пищи. Средний инкубационный период 2-3 суток. Продолжительность потери боеспособности 5-30 суток. Летальность при заболевании 10-80%. За­болевание обладает очень высокой </a:t>
            </a:r>
            <a:r>
              <a:rPr lang="ru-RU" sz="2000" b="1" dirty="0" err="1"/>
              <a:t>контагиозностъю</a:t>
            </a:r>
            <a:r>
              <a:rPr lang="ru-RU" sz="2000" b="1" dirty="0"/>
              <a:t>.</a:t>
            </a:r>
          </a:p>
        </p:txBody>
      </p:sp>
      <p:sp>
        <p:nvSpPr>
          <p:cNvPr id="18438" name="AutoShape 6"/>
          <p:cNvSpPr>
            <a:spLocks noChangeArrowheads="1"/>
          </p:cNvSpPr>
          <p:nvPr/>
        </p:nvSpPr>
        <p:spPr bwMode="auto">
          <a:xfrm>
            <a:off x="1981200" y="1168470"/>
            <a:ext cx="5181600" cy="426368"/>
          </a:xfrm>
          <a:prstGeom prst="downArrow">
            <a:avLst>
              <a:gd name="adj1" fmla="val 50000"/>
              <a:gd name="adj2" fmla="val 81819"/>
            </a:avLst>
          </a:prstGeom>
          <a:gradFill rotWithShape="0">
            <a:gsLst>
              <a:gs pos="0">
                <a:srgbClr val="FFFFFF"/>
              </a:gs>
              <a:gs pos="100000">
                <a:srgbClr val="CCFF33"/>
              </a:gs>
            </a:gsLst>
            <a:lin ang="5400000" scaled="1"/>
          </a:gradFill>
          <a:ln w="2857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endParaRPr lang="ru-RU" altLang="ru-RU" sz="1600" b="1" dirty="0"/>
          </a:p>
        </p:txBody>
      </p:sp>
      <p:sp>
        <p:nvSpPr>
          <p:cNvPr id="9" name="AutoShape 3"/>
          <p:cNvSpPr>
            <a:spLocks noChangeArrowheads="1"/>
          </p:cNvSpPr>
          <p:nvPr/>
        </p:nvSpPr>
        <p:spPr bwMode="auto">
          <a:xfrm>
            <a:off x="215346" y="4231570"/>
            <a:ext cx="8763000" cy="2232248"/>
          </a:xfrm>
          <a:prstGeom prst="roundRect">
            <a:avLst>
              <a:gd name="adj" fmla="val 16667"/>
            </a:avLst>
          </a:prstGeom>
          <a:solidFill>
            <a:schemeClr val="bg2">
              <a:lumMod val="90000"/>
            </a:schemeClr>
          </a:solidFill>
          <a:ln w="28575">
            <a:solidFill>
              <a:srgbClr val="FF3300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just"/>
            <a:r>
              <a:rPr lang="ru-RU" sz="2000" b="1" dirty="0"/>
              <a:t>Токсин   человека с высокой летальностью (до 80%). При поражении токсином ботулизма живая сила может быть выведена из строя на срок 3-6 месяцев. Скрытый период в среднем составляет 1-2 суток (реже несколько часов).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804248" y="6463818"/>
            <a:ext cx="2133600" cy="365125"/>
          </a:xfrm>
        </p:spPr>
        <p:txBody>
          <a:bodyPr/>
          <a:lstStyle/>
          <a:p>
            <a:pPr>
              <a:defRPr/>
            </a:pPr>
            <a:fld id="{84C5E317-E174-4B7A-8F75-2D0BD3D47F42}" type="slidenum">
              <a:rPr lang="ru-RU" smtClean="0"/>
              <a:pPr>
                <a:defRPr/>
              </a:pPr>
              <a:t>148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045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2"/>
          <p:cNvSpPr>
            <a:spLocks noChangeArrowheads="1"/>
          </p:cNvSpPr>
          <p:nvPr/>
        </p:nvSpPr>
        <p:spPr bwMode="auto">
          <a:xfrm>
            <a:off x="685800" y="404664"/>
            <a:ext cx="7848600" cy="6858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CCFF33"/>
              </a:gs>
              <a:gs pos="50000">
                <a:srgbClr val="FFFFFF"/>
              </a:gs>
              <a:gs pos="100000">
                <a:srgbClr val="CCFF33"/>
              </a:gs>
            </a:gsLst>
            <a:lin ang="5400000" scaled="1"/>
          </a:gradFill>
          <a:ln w="28575">
            <a:solidFill>
              <a:srgbClr val="FF3300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ru-RU" b="1" dirty="0"/>
              <a:t>Способы защиты личного состава от биологического оружия</a:t>
            </a:r>
            <a:endParaRPr lang="ru-RU" dirty="0"/>
          </a:p>
        </p:txBody>
      </p:sp>
      <p:sp>
        <p:nvSpPr>
          <p:cNvPr id="18435" name="AutoShape 3"/>
          <p:cNvSpPr>
            <a:spLocks noChangeArrowheads="1"/>
          </p:cNvSpPr>
          <p:nvPr/>
        </p:nvSpPr>
        <p:spPr bwMode="auto">
          <a:xfrm>
            <a:off x="228600" y="1594838"/>
            <a:ext cx="8763000" cy="4930506"/>
          </a:xfrm>
          <a:prstGeom prst="roundRect">
            <a:avLst>
              <a:gd name="adj" fmla="val 16667"/>
            </a:avLst>
          </a:prstGeom>
          <a:solidFill>
            <a:schemeClr val="bg2">
              <a:lumMod val="90000"/>
            </a:schemeClr>
          </a:solidFill>
          <a:ln w="28575">
            <a:solidFill>
              <a:srgbClr val="FF3300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just"/>
            <a:r>
              <a:rPr lang="ru-RU" sz="2000" b="1" dirty="0"/>
              <a:t>Система защиты от биологического оружия включает в основном четыре группы мероприятий:</a:t>
            </a:r>
          </a:p>
          <a:p>
            <a:pPr algn="just"/>
            <a:r>
              <a:rPr lang="ru-RU" sz="2000" b="1" dirty="0"/>
              <a:t>- тактические мероприятия: разведка подготовки применения биологического оружия, укрытие и маскировка войск, инженерное оборудование районов и позиций, оповещение войск и т. д.</a:t>
            </a:r>
          </a:p>
          <a:p>
            <a:pPr algn="just"/>
            <a:r>
              <a:rPr lang="ru-RU" sz="2000" b="1" dirty="0"/>
              <a:t>- физическая защита личного состава: использование индивидуальных и коллективных средств защиты;</a:t>
            </a:r>
          </a:p>
          <a:p>
            <a:pPr algn="just"/>
            <a:r>
              <a:rPr lang="ru-RU" sz="2000" b="1" dirty="0"/>
              <a:t>- медицинская защита личного состава: вакцинопрофилактика, экстренные общая и специальная профилактика, изоляционно-ограничительные мероприятия (обсервация и карантин), лечебно-эвакуационные мероприятия (</a:t>
            </a:r>
            <a:r>
              <a:rPr lang="ru-RU" sz="2000" b="1" dirty="0" err="1"/>
              <a:t>вмедицинские</a:t>
            </a:r>
            <a:r>
              <a:rPr lang="ru-RU" sz="2000" b="1" dirty="0"/>
              <a:t> пункты </a:t>
            </a:r>
            <a:r>
              <a:rPr lang="ru-RU" sz="2000" b="1" dirty="0" err="1"/>
              <a:t>игоспитали</a:t>
            </a:r>
            <a:r>
              <a:rPr lang="ru-RU" sz="2000" b="1" dirty="0"/>
              <a:t>) и др.;</a:t>
            </a:r>
          </a:p>
          <a:p>
            <a:pPr algn="just"/>
            <a:r>
              <a:rPr lang="ru-RU" sz="2000" b="1" dirty="0" smtClean="0"/>
              <a:t>- специальная </a:t>
            </a:r>
            <a:r>
              <a:rPr lang="ru-RU" sz="2000" b="1" dirty="0"/>
              <a:t>обработка войск и дезинфекционные мероприятия.</a:t>
            </a:r>
          </a:p>
        </p:txBody>
      </p:sp>
      <p:sp>
        <p:nvSpPr>
          <p:cNvPr id="18438" name="AutoShape 6"/>
          <p:cNvSpPr>
            <a:spLocks noChangeArrowheads="1"/>
          </p:cNvSpPr>
          <p:nvPr/>
        </p:nvSpPr>
        <p:spPr bwMode="auto">
          <a:xfrm>
            <a:off x="1981200" y="1168470"/>
            <a:ext cx="5181600" cy="426368"/>
          </a:xfrm>
          <a:prstGeom prst="downArrow">
            <a:avLst>
              <a:gd name="adj1" fmla="val 50000"/>
              <a:gd name="adj2" fmla="val 81819"/>
            </a:avLst>
          </a:prstGeom>
          <a:gradFill rotWithShape="0">
            <a:gsLst>
              <a:gs pos="0">
                <a:srgbClr val="FFFFFF"/>
              </a:gs>
              <a:gs pos="100000">
                <a:srgbClr val="CCFF33"/>
              </a:gs>
            </a:gsLst>
            <a:lin ang="5400000" scaled="1"/>
          </a:gradFill>
          <a:ln w="2857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endParaRPr lang="ru-RU" altLang="ru-RU" sz="1600" b="1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660232" y="6492875"/>
            <a:ext cx="2133600" cy="365125"/>
          </a:xfrm>
        </p:spPr>
        <p:txBody>
          <a:bodyPr/>
          <a:lstStyle/>
          <a:p>
            <a:pPr>
              <a:defRPr/>
            </a:pPr>
            <a:fld id="{84C5E317-E174-4B7A-8F75-2D0BD3D47F42}" type="slidenum">
              <a:rPr lang="ru-RU" smtClean="0"/>
              <a:pPr>
                <a:defRPr/>
              </a:pPr>
              <a:t>149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062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65539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6554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4698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2060848"/>
            <a:ext cx="813690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None/>
            </a:pPr>
            <a: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Учебный вопрос №4</a:t>
            </a:r>
          </a:p>
          <a:p>
            <a:pPr lvl="0" algn="just">
              <a:buNone/>
            </a:pPr>
            <a:endParaRPr lang="ru-R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buNone/>
            </a:pP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Зажигательное оружие и защита от него.</a:t>
            </a:r>
          </a:p>
          <a:p>
            <a:pPr lvl="0"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C5E317-E174-4B7A-8F75-2D0BD3D47F42}" type="slidenum">
              <a:rPr lang="ru-RU" smtClean="0"/>
              <a:pPr>
                <a:defRPr/>
              </a:pPr>
              <a:t>150</a:t>
            </a:fld>
            <a:endParaRPr lang="ru-RU"/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/>
          <p:cNvSpPr>
            <a:spLocks noChangeArrowheads="1"/>
          </p:cNvSpPr>
          <p:nvPr/>
        </p:nvSpPr>
        <p:spPr bwMode="auto">
          <a:xfrm>
            <a:off x="1066800" y="304800"/>
            <a:ext cx="7315200" cy="4572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5E765E"/>
              </a:gs>
              <a:gs pos="50000">
                <a:srgbClr val="CCFFCC"/>
              </a:gs>
              <a:gs pos="100000">
                <a:srgbClr val="5E765E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altLang="ru-RU" b="1"/>
              <a:t>Зажигательное оружие</a:t>
            </a:r>
          </a:p>
        </p:txBody>
      </p:sp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1979613" y="765175"/>
            <a:ext cx="5181600" cy="719138"/>
          </a:xfrm>
          <a:prstGeom prst="downArrow">
            <a:avLst>
              <a:gd name="adj1" fmla="val 50000"/>
              <a:gd name="adj2" fmla="val 81819"/>
            </a:avLst>
          </a:prstGeom>
          <a:gradFill rotWithShape="0">
            <a:gsLst>
              <a:gs pos="0">
                <a:srgbClr val="FFFFFF"/>
              </a:gs>
              <a:gs pos="100000">
                <a:srgbClr val="FF0000"/>
              </a:gs>
            </a:gsLst>
            <a:lin ang="5400000" scaled="1"/>
          </a:gra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altLang="ru-RU" sz="1600" b="1" dirty="0"/>
              <a:t>Характеристика</a:t>
            </a: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>
            <a:off x="179388" y="1557338"/>
            <a:ext cx="8731250" cy="2485787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99CCFF"/>
              </a:gs>
              <a:gs pos="50000">
                <a:srgbClr val="FFFFFF"/>
              </a:gs>
              <a:gs pos="100000">
                <a:srgbClr val="99CCFF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algn="just"/>
            <a:r>
              <a:rPr lang="ru-RU" altLang="ru-RU" sz="2000" b="1" dirty="0" smtClean="0"/>
              <a:t>Зажигательное оружие (ЗЖО) - средства для поражения живой силы и военной техники противника, действие которых основано на использовании зажигательных веществ.</a:t>
            </a:r>
          </a:p>
          <a:p>
            <a:pPr algn="just"/>
            <a:endParaRPr lang="ru-RU" altLang="ru-RU" sz="2000" b="1" dirty="0" smtClean="0"/>
          </a:p>
          <a:p>
            <a:pPr algn="just"/>
            <a:r>
              <a:rPr lang="ru-RU" altLang="ru-RU" sz="2000" b="1" dirty="0" smtClean="0"/>
              <a:t>Основными поражающими факторами ЗЖО являются выделяемые при его применении тепловая энергия и токсичные для человека продукты горения.</a:t>
            </a:r>
            <a:endParaRPr lang="ru-RU" altLang="ru-RU" sz="2000" b="1" dirty="0"/>
          </a:p>
        </p:txBody>
      </p:sp>
      <p:sp>
        <p:nvSpPr>
          <p:cNvPr id="46085" name="AutoShape 6"/>
          <p:cNvSpPr>
            <a:spLocks noChangeArrowheads="1"/>
          </p:cNvSpPr>
          <p:nvPr/>
        </p:nvSpPr>
        <p:spPr bwMode="auto">
          <a:xfrm>
            <a:off x="179388" y="4955938"/>
            <a:ext cx="8601075" cy="1430179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99CCFF"/>
              </a:gs>
              <a:gs pos="50000">
                <a:srgbClr val="FFFFFF"/>
              </a:gs>
              <a:gs pos="100000">
                <a:srgbClr val="99CCFF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algn="just"/>
            <a:r>
              <a:rPr lang="ru-RU" altLang="ru-RU" sz="2000" b="1" dirty="0"/>
              <a:t>Для поражения живой силы противника, уничтожения его вооружения, военной техники, запасов материальных средств и для создания пожаров в районах боевых действий.</a:t>
            </a:r>
          </a:p>
          <a:p>
            <a:endParaRPr lang="ru-RU" altLang="ru-RU" b="1" dirty="0"/>
          </a:p>
        </p:txBody>
      </p:sp>
      <p:sp>
        <p:nvSpPr>
          <p:cNvPr id="46086" name="AutoShape 7"/>
          <p:cNvSpPr>
            <a:spLocks noChangeArrowheads="1"/>
          </p:cNvSpPr>
          <p:nvPr/>
        </p:nvSpPr>
        <p:spPr bwMode="auto">
          <a:xfrm>
            <a:off x="1889125" y="4100323"/>
            <a:ext cx="5181600" cy="720725"/>
          </a:xfrm>
          <a:prstGeom prst="downArrow">
            <a:avLst>
              <a:gd name="adj1" fmla="val 50000"/>
              <a:gd name="adj2" fmla="val 81819"/>
            </a:avLst>
          </a:prstGeom>
          <a:gradFill rotWithShape="0">
            <a:gsLst>
              <a:gs pos="0">
                <a:srgbClr val="FFFFFF"/>
              </a:gs>
              <a:gs pos="100000">
                <a:srgbClr val="FF0000"/>
              </a:gs>
            </a:gsLst>
            <a:lin ang="5400000" scaled="1"/>
          </a:gra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altLang="ru-RU" sz="1600" b="1" dirty="0"/>
              <a:t>Предназначено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C5E317-E174-4B7A-8F75-2D0BD3D47F42}" type="slidenum">
              <a:rPr lang="ru-RU" smtClean="0"/>
              <a:pPr>
                <a:defRPr/>
              </a:pPr>
              <a:t>151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96926" y="2056176"/>
            <a:ext cx="3881181" cy="23083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993300"/>
            </a:solidFill>
          </a:ln>
        </p:spPr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ru-RU" altLang="x-none" dirty="0">
                <a:solidFill>
                  <a:schemeClr val="tx1"/>
                </a:solidFill>
              </a:rPr>
              <a:t>Специальное подобранное вещество или смесь веществ, способных воспламеняться, устойчиво гореть и обеспечивать максимальное проявление поражающих факторов зажигательного оружия при боевом применении.</a:t>
            </a:r>
          </a:p>
        </p:txBody>
      </p:sp>
      <p:sp>
        <p:nvSpPr>
          <p:cNvPr id="5" name="Облачко с текстом: овальное 4"/>
          <p:cNvSpPr/>
          <p:nvPr/>
        </p:nvSpPr>
        <p:spPr bwMode="auto">
          <a:xfrm>
            <a:off x="3851920" y="748032"/>
            <a:ext cx="4185933" cy="996302"/>
          </a:xfrm>
          <a:prstGeom prst="wedgeEllipseCallout">
            <a:avLst>
              <a:gd name="adj1" fmla="val -44470"/>
              <a:gd name="adj2" fmla="val 64447"/>
            </a:avLst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1" hangingPunct="1">
              <a:buClr>
                <a:srgbClr val="000000"/>
              </a:buClr>
              <a:buSzPct val="100000"/>
              <a:defRPr/>
            </a:pPr>
            <a:r>
              <a:rPr lang="ru-RU" altLang="x-none" sz="1846" b="1" i="1" dirty="0"/>
              <a:t>Зажигательное вещество</a:t>
            </a:r>
            <a:r>
              <a:rPr lang="ru-RU" altLang="x-none" sz="1846" b="1" dirty="0"/>
              <a:t> </a:t>
            </a:r>
            <a:endParaRPr lang="x-none" sz="1846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596926" y="4573642"/>
            <a:ext cx="3881181" cy="14773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993300"/>
            </a:solidFill>
          </a:ln>
        </p:spPr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ru-RU" altLang="x-none" dirty="0">
                <a:solidFill>
                  <a:schemeClr val="tx1"/>
                </a:solidFill>
              </a:rPr>
              <a:t>Основным поражающим фактором зажигательного оружия (ЗЖО) является выделение тепловой энергии и токсичных для человека продуктов горения.</a:t>
            </a:r>
          </a:p>
        </p:txBody>
      </p:sp>
      <p:pic>
        <p:nvPicPr>
          <p:cNvPr id="39941" name="Рисунок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72" t="43579" r="9105" b="22568"/>
          <a:stretch>
            <a:fillRect/>
          </a:stretch>
        </p:blipFill>
        <p:spPr bwMode="auto">
          <a:xfrm>
            <a:off x="659317" y="941176"/>
            <a:ext cx="2794041" cy="1677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Рисунок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52" t="47900" r="24510" b="18501"/>
          <a:stretch>
            <a:fillRect/>
          </a:stretch>
        </p:blipFill>
        <p:spPr bwMode="auto">
          <a:xfrm>
            <a:off x="659316" y="4735167"/>
            <a:ext cx="2773529" cy="1776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316" y="2780299"/>
            <a:ext cx="2794041" cy="1793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39945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4076950" y="1937478"/>
            <a:ext cx="41024" cy="309732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946" name="Прямая со стрелкой 8"/>
          <p:cNvCxnSpPr>
            <a:cxnSpLocks noChangeShapeType="1"/>
          </p:cNvCxnSpPr>
          <p:nvPr/>
        </p:nvCxnSpPr>
        <p:spPr bwMode="auto">
          <a:xfrm>
            <a:off x="4076950" y="5055958"/>
            <a:ext cx="546501" cy="146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947" name="Прямая со стрелкой 11"/>
          <p:cNvCxnSpPr>
            <a:cxnSpLocks noChangeShapeType="1"/>
          </p:cNvCxnSpPr>
          <p:nvPr/>
        </p:nvCxnSpPr>
        <p:spPr bwMode="auto">
          <a:xfrm>
            <a:off x="4049673" y="3210338"/>
            <a:ext cx="499617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C5E317-E174-4B7A-8F75-2D0BD3D47F42}" type="slidenum">
              <a:rPr lang="ru-RU" smtClean="0"/>
              <a:pPr>
                <a:defRPr/>
              </a:pPr>
              <a:t>152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7794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Овал 1"/>
          <p:cNvSpPr>
            <a:spLocks noChangeArrowheads="1"/>
          </p:cNvSpPr>
          <p:nvPr/>
        </p:nvSpPr>
        <p:spPr bwMode="auto">
          <a:xfrm>
            <a:off x="2877554" y="2523537"/>
            <a:ext cx="3388892" cy="2051210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1" hangingPunct="1">
              <a:buSzPct val="100000"/>
            </a:pPr>
            <a:r>
              <a:rPr lang="ru-RU" altLang="ru-RU" sz="1846" b="1">
                <a:solidFill>
                  <a:srgbClr val="C00000"/>
                </a:solidFill>
              </a:rPr>
              <a:t>Зажигательные вещества делятся на четыре основные группы:</a:t>
            </a:r>
          </a:p>
        </p:txBody>
      </p:sp>
      <p:sp>
        <p:nvSpPr>
          <p:cNvPr id="3" name="Прямоугольник: скругленные углы 2"/>
          <p:cNvSpPr>
            <a:spLocks noChangeArrowheads="1"/>
          </p:cNvSpPr>
          <p:nvPr/>
        </p:nvSpPr>
        <p:spPr bwMode="auto">
          <a:xfrm>
            <a:off x="186075" y="637890"/>
            <a:ext cx="2990370" cy="185781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 eaLnBrk="1" hangingPunct="1">
              <a:buSzPct val="100000"/>
            </a:pPr>
            <a:r>
              <a:rPr lang="ru-RU" altLang="ru-RU" sz="1846"/>
              <a:t>Основанные на нефтепродуктах</a:t>
            </a:r>
          </a:p>
        </p:txBody>
      </p:sp>
      <p:sp>
        <p:nvSpPr>
          <p:cNvPr id="8" name="Прямоугольник: скругленные углы 7"/>
          <p:cNvSpPr>
            <a:spLocks noChangeArrowheads="1"/>
          </p:cNvSpPr>
          <p:nvPr/>
        </p:nvSpPr>
        <p:spPr bwMode="auto">
          <a:xfrm>
            <a:off x="5967556" y="4328602"/>
            <a:ext cx="2990370" cy="200579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 eaLnBrk="1" hangingPunct="1">
              <a:buClr>
                <a:srgbClr val="000000"/>
              </a:buClr>
              <a:buSzPct val="100000"/>
            </a:pPr>
            <a:r>
              <a:rPr lang="ru-RU" altLang="ru-RU" sz="1846"/>
              <a:t>Самовоспламеняющиеся вещества (обычный и пластифицированный фосфор, щелочные металлы, смесь на основе триэтиленалюминия).</a:t>
            </a:r>
          </a:p>
        </p:txBody>
      </p:sp>
      <p:sp>
        <p:nvSpPr>
          <p:cNvPr id="9" name="Прямоугольник: скругленные углы 8"/>
          <p:cNvSpPr>
            <a:spLocks noChangeArrowheads="1"/>
          </p:cNvSpPr>
          <p:nvPr/>
        </p:nvSpPr>
        <p:spPr bwMode="auto">
          <a:xfrm>
            <a:off x="196330" y="4334462"/>
            <a:ext cx="2990371" cy="200579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 eaLnBrk="1" hangingPunct="1">
              <a:buClr>
                <a:srgbClr val="000000"/>
              </a:buClr>
              <a:buSzPct val="100000"/>
            </a:pPr>
            <a:r>
              <a:rPr lang="ru-RU" altLang="ru-RU" sz="1846"/>
              <a:t>Термит и термитные составы;</a:t>
            </a:r>
          </a:p>
        </p:txBody>
      </p:sp>
      <p:sp>
        <p:nvSpPr>
          <p:cNvPr id="10" name="Прямоугольник: скругленные углы 9"/>
          <p:cNvSpPr>
            <a:spLocks noChangeArrowheads="1"/>
          </p:cNvSpPr>
          <p:nvPr/>
        </p:nvSpPr>
        <p:spPr bwMode="auto">
          <a:xfrm>
            <a:off x="5967556" y="634960"/>
            <a:ext cx="2990370" cy="188418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 eaLnBrk="1" hangingPunct="1">
              <a:buClr>
                <a:srgbClr val="000000"/>
              </a:buClr>
              <a:buSzPct val="100000"/>
            </a:pPr>
            <a:r>
              <a:rPr lang="ru-RU" altLang="ru-RU" sz="1846"/>
              <a:t>Металлизированные зажигательные смеси (пирогели);</a:t>
            </a:r>
          </a:p>
        </p:txBody>
      </p:sp>
      <p:cxnSp>
        <p:nvCxnSpPr>
          <p:cNvPr id="40967" name="Прямая со стрелкой 4"/>
          <p:cNvCxnSpPr>
            <a:cxnSpLocks/>
            <a:stCxn id="40962" idx="0"/>
            <a:endCxn id="3" idx="3"/>
          </p:cNvCxnSpPr>
          <p:nvPr/>
        </p:nvCxnSpPr>
        <p:spPr bwMode="auto">
          <a:xfrm flipH="1" flipV="1">
            <a:off x="3176445" y="1566796"/>
            <a:ext cx="1396288" cy="956742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0968" name="Прямая со стрелкой 6"/>
          <p:cNvCxnSpPr>
            <a:cxnSpLocks/>
            <a:stCxn id="40962" idx="0"/>
            <a:endCxn id="10" idx="1"/>
          </p:cNvCxnSpPr>
          <p:nvPr/>
        </p:nvCxnSpPr>
        <p:spPr bwMode="auto">
          <a:xfrm flipV="1">
            <a:off x="4572733" y="1577051"/>
            <a:ext cx="1394823" cy="9464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0969" name="Прямая со стрелкой 13"/>
          <p:cNvCxnSpPr>
            <a:cxnSpLocks/>
            <a:stCxn id="40962" idx="4"/>
            <a:endCxn id="9" idx="3"/>
          </p:cNvCxnSpPr>
          <p:nvPr/>
        </p:nvCxnSpPr>
        <p:spPr bwMode="auto">
          <a:xfrm flipH="1">
            <a:off x="3186701" y="4574747"/>
            <a:ext cx="1386032" cy="76187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0970" name="Прямая со стрелкой 15"/>
          <p:cNvCxnSpPr>
            <a:cxnSpLocks/>
            <a:stCxn id="40962" idx="4"/>
            <a:endCxn id="8" idx="1"/>
          </p:cNvCxnSpPr>
          <p:nvPr/>
        </p:nvCxnSpPr>
        <p:spPr bwMode="auto">
          <a:xfrm>
            <a:off x="4572733" y="4574747"/>
            <a:ext cx="1394823" cy="75601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C5E317-E174-4B7A-8F75-2D0BD3D47F42}" type="slidenum">
              <a:rPr lang="ru-RU" smtClean="0"/>
              <a:pPr>
                <a:defRPr/>
              </a:pPr>
              <a:t>153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74753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  <p:bldP spid="10" grpId="0" animBg="1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Box 3"/>
          <p:cNvSpPr txBox="1">
            <a:spLocks noChangeArrowheads="1"/>
          </p:cNvSpPr>
          <p:nvPr/>
        </p:nvSpPr>
        <p:spPr bwMode="auto">
          <a:xfrm>
            <a:off x="2285205" y="228991"/>
            <a:ext cx="4572733" cy="923330"/>
          </a:xfrm>
          <a:prstGeom prst="rect">
            <a:avLst/>
          </a:prstGeom>
          <a:solidFill>
            <a:schemeClr val="bg1"/>
          </a:solidFill>
          <a:ln w="9525">
            <a:solidFill>
              <a:srgbClr val="9933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b="1" dirty="0" smtClean="0">
                <a:solidFill>
                  <a:srgbClr val="C00000"/>
                </a:solidFill>
                <a:latin typeface="Roboto" pitchFamily="2" charset="0"/>
              </a:rPr>
              <a:t>Зажигательные </a:t>
            </a:r>
            <a:r>
              <a:rPr lang="ru-RU" altLang="ru-RU" b="1" dirty="0">
                <a:solidFill>
                  <a:srgbClr val="C00000"/>
                </a:solidFill>
                <a:latin typeface="Roboto" pitchFamily="2" charset="0"/>
              </a:rPr>
              <a:t>составы применяемые для снаряжения зажигательных боеприпасов</a:t>
            </a:r>
            <a:endParaRPr lang="ru-RU" altLang="ru-RU" b="1" dirty="0">
              <a:solidFill>
                <a:srgbClr val="C00000"/>
              </a:solidFill>
            </a:endParaRP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252005" y="1449583"/>
            <a:ext cx="2725179" cy="2479033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ru-RU" altLang="ru-RU" sz="16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Напалмы</a:t>
            </a:r>
            <a:r>
              <a:rPr lang="ru-RU" altLang="ru-RU" sz="16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вязкие и жидкие смеси, приготовленные на основе нефтепродуктов. При их горении достигается температура до 1200 °С.</a:t>
            </a:r>
            <a:endParaRPr lang="ru-RU" alt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6166816" y="1421745"/>
            <a:ext cx="2725179" cy="2487824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ru-RU" altLang="ru-RU" sz="16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Белый фосфор</a:t>
            </a:r>
            <a:r>
              <a:rPr lang="ru-RU" altLang="ru-RU" sz="16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воскообразное ядовитое вещество, которое на воздухе самопроизвольно воспламеняется и горит, достигая температуры до 1200°С</a:t>
            </a:r>
            <a:r>
              <a:rPr lang="ru-RU" altLang="ru-RU" dirty="0">
                <a:solidFill>
                  <a:srgbClr val="333333"/>
                </a:solidFill>
                <a:latin typeface="Roboto" pitchFamily="2" charset="0"/>
              </a:rPr>
              <a:t>.</a:t>
            </a:r>
            <a:endParaRPr lang="ru-RU" altLang="ru-RU" dirty="0"/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252006" y="4155715"/>
            <a:ext cx="4054070" cy="2331054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ru-RU" altLang="ru-RU" sz="16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Термит и термитные составы</a:t>
            </a:r>
            <a:r>
              <a:rPr lang="ru-RU" altLang="ru-RU" sz="16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порошкообразная смесь окиси железа и алюминия, спрессованная в брикеты. Температура горения до 3000 °С. Горящая термитная смесь способна прожигать листы стали</a:t>
            </a:r>
          </a:p>
          <a:p>
            <a:pPr algn="ctr"/>
            <a:r>
              <a:rPr lang="ru-RU" altLang="ru-RU" sz="16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alt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22"/>
          <p:cNvSpPr>
            <a:spLocks noChangeArrowheads="1"/>
          </p:cNvSpPr>
          <p:nvPr/>
        </p:nvSpPr>
        <p:spPr bwMode="auto">
          <a:xfrm>
            <a:off x="4832064" y="4155715"/>
            <a:ext cx="4054070" cy="2331054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ru-RU" altLang="ru-RU" sz="16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Электрон </a:t>
            </a:r>
            <a:r>
              <a:rPr lang="ru-RU" altLang="ru-RU" sz="16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сплав магния, алюминия и других элементов. Он воспламеняется при температуре 600 °С и горит ослепительно белым и голубым пламенем, достигая температуру до 2800 °С. Применяется электрон для изготовления корпусов авиационных зажигательных бомб</a:t>
            </a:r>
            <a:r>
              <a:rPr lang="ru-RU" altLang="ru-RU" dirty="0">
                <a:solidFill>
                  <a:srgbClr val="333333"/>
                </a:solidFill>
                <a:latin typeface="Roboto" pitchFamily="2" charset="0"/>
              </a:rPr>
              <a:t>.</a:t>
            </a:r>
            <a:endParaRPr lang="ru-RU" altLang="ru-RU" dirty="0"/>
          </a:p>
        </p:txBody>
      </p:sp>
      <p:cxnSp>
        <p:nvCxnSpPr>
          <p:cNvPr id="43015" name="Прямая со стрелкой 25"/>
          <p:cNvCxnSpPr>
            <a:cxnSpLocks noChangeShapeType="1"/>
            <a:stCxn id="43010" idx="2"/>
            <a:endCxn id="15" idx="0"/>
          </p:cNvCxnSpPr>
          <p:nvPr/>
        </p:nvCxnSpPr>
        <p:spPr bwMode="auto">
          <a:xfrm flipH="1">
            <a:off x="1614595" y="1152321"/>
            <a:ext cx="2956977" cy="297262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3016" name="Прямая со стрелкой 27"/>
          <p:cNvCxnSpPr>
            <a:cxnSpLocks noChangeShapeType="1"/>
            <a:stCxn id="43010" idx="2"/>
            <a:endCxn id="19" idx="0"/>
          </p:cNvCxnSpPr>
          <p:nvPr/>
        </p:nvCxnSpPr>
        <p:spPr bwMode="auto">
          <a:xfrm>
            <a:off x="4571572" y="1152321"/>
            <a:ext cx="2957834" cy="269424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3017" name="Прямая со стрелкой 29"/>
          <p:cNvCxnSpPr>
            <a:cxnSpLocks/>
            <a:stCxn id="43010" idx="2"/>
          </p:cNvCxnSpPr>
          <p:nvPr/>
        </p:nvCxnSpPr>
        <p:spPr bwMode="auto">
          <a:xfrm>
            <a:off x="4572304" y="1081708"/>
            <a:ext cx="0" cy="238819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3018" name="Прямая со стрелкой 31"/>
          <p:cNvCxnSpPr>
            <a:cxnSpLocks noChangeShapeType="1"/>
            <a:stCxn id="43010" idx="2"/>
          </p:cNvCxnSpPr>
          <p:nvPr/>
        </p:nvCxnSpPr>
        <p:spPr bwMode="auto">
          <a:xfrm flipH="1">
            <a:off x="2874837" y="1152321"/>
            <a:ext cx="1696735" cy="3003394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3019" name="Прямая со стрелкой 33"/>
          <p:cNvCxnSpPr>
            <a:cxnSpLocks noChangeShapeType="1"/>
            <a:stCxn id="43010" idx="2"/>
          </p:cNvCxnSpPr>
          <p:nvPr/>
        </p:nvCxnSpPr>
        <p:spPr bwMode="auto">
          <a:xfrm>
            <a:off x="4571572" y="1152321"/>
            <a:ext cx="1390855" cy="3003394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5" name="Прямоугольник 34"/>
          <p:cNvSpPr>
            <a:spLocks noChangeArrowheads="1"/>
          </p:cNvSpPr>
          <p:nvPr/>
        </p:nvSpPr>
        <p:spPr bwMode="auto">
          <a:xfrm>
            <a:off x="3198423" y="1462769"/>
            <a:ext cx="2747155" cy="2537926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ru-RU" altLang="ru-RU" sz="1600" b="1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Пирогели</a:t>
            </a:r>
            <a:r>
              <a:rPr lang="ru-RU" altLang="ru-RU" sz="16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металлизированные смеси нефтепродуктов с добавлением порошкообразного или в виде стружек магния и каучука и других веществ. Температура горения </a:t>
            </a:r>
            <a:r>
              <a:rPr lang="ru-RU" altLang="ru-RU" sz="16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пирогелей</a:t>
            </a:r>
            <a:r>
              <a:rPr lang="ru-RU" altLang="ru-RU" sz="16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до 1600 °С</a:t>
            </a:r>
            <a:r>
              <a:rPr lang="ru-RU" altLang="ru-RU" dirty="0">
                <a:solidFill>
                  <a:srgbClr val="333333"/>
                </a:solidFill>
                <a:latin typeface="Roboto" pitchFamily="2" charset="0"/>
              </a:rPr>
              <a:t>.</a:t>
            </a:r>
            <a:endParaRPr lang="ru-RU" alt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777150" y="6486769"/>
            <a:ext cx="2133600" cy="365125"/>
          </a:xfrm>
        </p:spPr>
        <p:txBody>
          <a:bodyPr/>
          <a:lstStyle/>
          <a:p>
            <a:pPr>
              <a:defRPr/>
            </a:pPr>
            <a:fld id="{84C5E317-E174-4B7A-8F75-2D0BD3D47F42}" type="slidenum">
              <a:rPr lang="ru-RU" smtClean="0"/>
              <a:pPr>
                <a:defRPr/>
              </a:pPr>
              <a:t>154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6250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 animBg="1"/>
      <p:bldP spid="22" grpId="0" animBg="1"/>
      <p:bldP spid="23" grpId="0" animBg="1"/>
      <p:bldP spid="35" grpId="0" animBg="1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130" name="Object 2"/>
          <p:cNvGraphicFramePr>
            <a:graphicFrameLocks noGrp="1" noChangeAspect="1"/>
          </p:cNvGraphicFramePr>
          <p:nvPr>
            <p:ph type="tbl" idx="1"/>
          </p:nvPr>
        </p:nvGraphicFramePr>
        <p:xfrm>
          <a:off x="554038" y="1190625"/>
          <a:ext cx="8085137" cy="481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4" name="Документ" r:id="rId4" imgW="9179863" imgH="5466893" progId="Word.Document.8">
                  <p:embed/>
                </p:oleObj>
              </mc:Choice>
              <mc:Fallback>
                <p:oleObj name="Документ" r:id="rId4" imgW="9179863" imgH="5466893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4038" y="1190625"/>
                        <a:ext cx="8085137" cy="481330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131" name="Rectangle 3"/>
          <p:cNvSpPr>
            <a:spLocks noChangeArrowheads="1"/>
          </p:cNvSpPr>
          <p:nvPr/>
        </p:nvSpPr>
        <p:spPr bwMode="auto">
          <a:xfrm>
            <a:off x="430213" y="404664"/>
            <a:ext cx="8208962" cy="432048"/>
          </a:xfrm>
          <a:prstGeom prst="rect">
            <a:avLst/>
          </a:prstGeom>
          <a:gradFill rotWithShape="0">
            <a:gsLst>
              <a:gs pos="0">
                <a:srgbClr val="007676"/>
              </a:gs>
              <a:gs pos="50000">
                <a:srgbClr val="00FFFF"/>
              </a:gs>
              <a:gs pos="100000">
                <a:srgbClr val="007676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lIns="18000" tIns="10800" rIns="18000" bIns="10800"/>
          <a:lstStyle/>
          <a:p>
            <a:pPr algn="ctr"/>
            <a:r>
              <a:rPr lang="ru-RU" altLang="ru-RU" b="1" dirty="0" smtClean="0"/>
              <a:t>Тактические </a:t>
            </a:r>
            <a:r>
              <a:rPr lang="ru-RU" altLang="ru-RU" b="1" dirty="0"/>
              <a:t>свойства зажигательных веществ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660232" y="6381328"/>
            <a:ext cx="2133600" cy="365125"/>
          </a:xfrm>
        </p:spPr>
        <p:txBody>
          <a:bodyPr/>
          <a:lstStyle/>
          <a:p>
            <a:fld id="{0B00B43C-34CE-4853-A179-723EA66AC93C}" type="slidenum">
              <a:rPr lang="ru-RU" altLang="ru-RU" sz="1800" smtClean="0">
                <a:solidFill>
                  <a:schemeClr val="tx1"/>
                </a:solidFill>
              </a:rPr>
              <a:pPr/>
              <a:t>155</a:t>
            </a:fld>
            <a:endParaRPr lang="ru-RU" altLang="ru-RU" sz="180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48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1" grpId="0" animBg="1" autoUpdateAnimBg="0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5"/>
          <p:cNvSpPr>
            <a:spLocks noChangeArrowheads="1"/>
          </p:cNvSpPr>
          <p:nvPr/>
        </p:nvSpPr>
        <p:spPr bwMode="auto">
          <a:xfrm>
            <a:off x="457200" y="167451"/>
            <a:ext cx="8229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Результаты применения </a:t>
            </a:r>
            <a:r>
              <a:rPr lang="ru-RU" altLang="ru-RU" sz="20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altLang="ru-RU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зажигательного оружия</a:t>
            </a:r>
            <a:endParaRPr lang="ru-RU" altLang="ru-RU" sz="2000" b="1" dirty="0"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9635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pic>
        <p:nvPicPr>
          <p:cNvPr id="6963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908050"/>
            <a:ext cx="4176713" cy="30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908050"/>
            <a:ext cx="4176713" cy="30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005263"/>
            <a:ext cx="4149725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9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375" y="3994150"/>
            <a:ext cx="4186238" cy="277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6D155C-C0AE-4FFE-B706-6C74F79DAAA0}" type="slidenum">
              <a:rPr lang="ru-RU" sz="1800" smtClean="0">
                <a:solidFill>
                  <a:schemeClr val="tx1"/>
                </a:solidFill>
              </a:rPr>
              <a:pPr>
                <a:defRPr/>
              </a:pPr>
              <a:t>156</a:t>
            </a:fld>
            <a:endParaRPr lang="ru-RU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37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684213" y="188913"/>
            <a:ext cx="8208962" cy="431800"/>
          </a:xfrm>
          <a:prstGeom prst="rect">
            <a:avLst/>
          </a:prstGeom>
          <a:gradFill rotWithShape="0">
            <a:gsLst>
              <a:gs pos="0">
                <a:srgbClr val="007676"/>
              </a:gs>
              <a:gs pos="50000">
                <a:srgbClr val="00FFFF"/>
              </a:gs>
              <a:gs pos="100000">
                <a:srgbClr val="007676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lIns="18000" tIns="10800" rIns="18000" bIns="10800"/>
          <a:lstStyle/>
          <a:p>
            <a:pPr algn="ctr"/>
            <a:r>
              <a:rPr lang="ru-RU" altLang="ru-RU" b="1"/>
              <a:t>Средства применения зажигательных веществ</a:t>
            </a:r>
          </a:p>
        </p:txBody>
      </p:sp>
      <p:sp>
        <p:nvSpPr>
          <p:cNvPr id="48131" name="AutoShape 3"/>
          <p:cNvSpPr>
            <a:spLocks noChangeArrowheads="1"/>
          </p:cNvSpPr>
          <p:nvPr/>
        </p:nvSpPr>
        <p:spPr bwMode="auto">
          <a:xfrm>
            <a:off x="755650" y="2420938"/>
            <a:ext cx="7848600" cy="5048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CCFF33"/>
              </a:gs>
              <a:gs pos="50000">
                <a:srgbClr val="FFFFFF"/>
              </a:gs>
              <a:gs pos="100000">
                <a:srgbClr val="CCFF33"/>
              </a:gs>
            </a:gsLst>
            <a:lin ang="5400000" scaled="1"/>
          </a:gradFill>
          <a:ln w="28575">
            <a:solidFill>
              <a:srgbClr val="FF3300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ru-RU" altLang="ru-RU" b="1"/>
              <a:t>Авиационные зажигательные боеприпасы</a:t>
            </a:r>
          </a:p>
        </p:txBody>
      </p:sp>
      <p:sp>
        <p:nvSpPr>
          <p:cNvPr id="48132" name="AutoShape 10"/>
          <p:cNvSpPr>
            <a:spLocks noChangeArrowheads="1"/>
          </p:cNvSpPr>
          <p:nvPr/>
        </p:nvSpPr>
        <p:spPr bwMode="auto">
          <a:xfrm>
            <a:off x="755650" y="3068638"/>
            <a:ext cx="7848600" cy="649287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CCFF33"/>
              </a:gs>
              <a:gs pos="50000">
                <a:srgbClr val="FFFFFF"/>
              </a:gs>
              <a:gs pos="100000">
                <a:srgbClr val="CCFF33"/>
              </a:gs>
            </a:gsLst>
            <a:lin ang="5400000" scaled="1"/>
          </a:gradFill>
          <a:ln w="28575">
            <a:solidFill>
              <a:srgbClr val="FF3300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ru-RU" altLang="ru-RU" b="1"/>
              <a:t>Артиллерийские зажигательные</a:t>
            </a:r>
          </a:p>
          <a:p>
            <a:pPr algn="ctr"/>
            <a:r>
              <a:rPr lang="ru-RU" altLang="ru-RU" b="1"/>
              <a:t>(зажигательно-дымообразующие) боеприпасы</a:t>
            </a:r>
          </a:p>
        </p:txBody>
      </p:sp>
      <p:sp>
        <p:nvSpPr>
          <p:cNvPr id="48133" name="AutoShape 11"/>
          <p:cNvSpPr>
            <a:spLocks noChangeArrowheads="1"/>
          </p:cNvSpPr>
          <p:nvPr/>
        </p:nvSpPr>
        <p:spPr bwMode="auto">
          <a:xfrm>
            <a:off x="755650" y="3860800"/>
            <a:ext cx="7848600" cy="649288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CCFF33"/>
              </a:gs>
              <a:gs pos="50000">
                <a:srgbClr val="FFFFFF"/>
              </a:gs>
              <a:gs pos="100000">
                <a:srgbClr val="CCFF33"/>
              </a:gs>
            </a:gsLst>
            <a:lin ang="5400000" scaled="1"/>
          </a:gradFill>
          <a:ln w="28575">
            <a:solidFill>
              <a:srgbClr val="FF3300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ru-RU" altLang="ru-RU" b="1"/>
              <a:t>Огнеметы</a:t>
            </a:r>
          </a:p>
        </p:txBody>
      </p:sp>
      <p:sp>
        <p:nvSpPr>
          <p:cNvPr id="48134" name="AutoShape 12"/>
          <p:cNvSpPr>
            <a:spLocks noChangeArrowheads="1"/>
          </p:cNvSpPr>
          <p:nvPr/>
        </p:nvSpPr>
        <p:spPr bwMode="auto">
          <a:xfrm>
            <a:off x="755650" y="4652963"/>
            <a:ext cx="7848600" cy="649287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CCFF33"/>
              </a:gs>
              <a:gs pos="50000">
                <a:srgbClr val="FFFFFF"/>
              </a:gs>
              <a:gs pos="100000">
                <a:srgbClr val="CCFF33"/>
              </a:gs>
            </a:gsLst>
            <a:lin ang="5400000" scaled="1"/>
          </a:gradFill>
          <a:ln w="28575">
            <a:solidFill>
              <a:srgbClr val="FF3300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ru-RU" altLang="ru-RU" b="1"/>
              <a:t>Зажигательные патроны и шашки</a:t>
            </a:r>
          </a:p>
        </p:txBody>
      </p:sp>
      <p:sp>
        <p:nvSpPr>
          <p:cNvPr id="48135" name="AutoShape 13"/>
          <p:cNvSpPr>
            <a:spLocks noChangeArrowheads="1"/>
          </p:cNvSpPr>
          <p:nvPr/>
        </p:nvSpPr>
        <p:spPr bwMode="auto">
          <a:xfrm>
            <a:off x="755650" y="5445125"/>
            <a:ext cx="7848600" cy="649288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CCFF33"/>
              </a:gs>
              <a:gs pos="50000">
                <a:srgbClr val="FFFFFF"/>
              </a:gs>
              <a:gs pos="100000">
                <a:srgbClr val="CCFF33"/>
              </a:gs>
            </a:gsLst>
            <a:lin ang="5400000" scaled="1"/>
          </a:gradFill>
          <a:ln w="28575">
            <a:solidFill>
              <a:srgbClr val="FF3300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ru-RU" altLang="ru-RU" b="1"/>
              <a:t>Огневые (зажигательные) фугасы</a:t>
            </a:r>
          </a:p>
        </p:txBody>
      </p:sp>
      <p:sp>
        <p:nvSpPr>
          <p:cNvPr id="48136" name="AutoShape 14"/>
          <p:cNvSpPr>
            <a:spLocks noChangeArrowheads="1"/>
          </p:cNvSpPr>
          <p:nvPr/>
        </p:nvSpPr>
        <p:spPr bwMode="auto">
          <a:xfrm>
            <a:off x="1979613" y="1844675"/>
            <a:ext cx="5181600" cy="503238"/>
          </a:xfrm>
          <a:prstGeom prst="downArrow">
            <a:avLst>
              <a:gd name="adj1" fmla="val 50000"/>
              <a:gd name="adj2" fmla="val 81819"/>
            </a:avLst>
          </a:prstGeom>
          <a:gradFill rotWithShape="0">
            <a:gsLst>
              <a:gs pos="0">
                <a:srgbClr val="FFFFFF"/>
              </a:gs>
              <a:gs pos="100000">
                <a:srgbClr val="CCFF33"/>
              </a:gs>
            </a:gsLst>
            <a:lin ang="5400000" scaled="1"/>
          </a:gradFill>
          <a:ln w="2857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ru-RU" altLang="ru-RU" sz="1600" b="1"/>
              <a:t>относятся:</a:t>
            </a:r>
          </a:p>
        </p:txBody>
      </p:sp>
      <p:sp>
        <p:nvSpPr>
          <p:cNvPr id="48137" name="AutoShape 15"/>
          <p:cNvSpPr>
            <a:spLocks noChangeArrowheads="1"/>
          </p:cNvSpPr>
          <p:nvPr/>
        </p:nvSpPr>
        <p:spPr bwMode="auto">
          <a:xfrm>
            <a:off x="395288" y="836613"/>
            <a:ext cx="8521700" cy="98107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99CCFF"/>
              </a:gs>
              <a:gs pos="50000">
                <a:srgbClr val="FFFFFF"/>
              </a:gs>
              <a:gs pos="100000">
                <a:srgbClr val="99CCFF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ru-RU" altLang="ru-RU" sz="1000" b="1"/>
          </a:p>
          <a:p>
            <a:pPr algn="ctr">
              <a:spcBef>
                <a:spcPct val="50000"/>
              </a:spcBef>
            </a:pPr>
            <a:r>
              <a:rPr lang="ru-RU" altLang="ru-RU" b="1"/>
              <a:t>К средствам применения зажигательных веществ</a:t>
            </a:r>
          </a:p>
          <a:p>
            <a:pPr algn="ctr">
              <a:spcBef>
                <a:spcPct val="50000"/>
              </a:spcBef>
            </a:pPr>
            <a:endParaRPr lang="ru-RU" altLang="ru-RU" sz="1000" b="1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C5E317-E174-4B7A-8F75-2D0BD3D47F42}" type="slidenum">
              <a:rPr lang="ru-RU" smtClean="0"/>
              <a:pPr>
                <a:defRPr/>
              </a:pPr>
              <a:t>157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4" grpId="0" animBg="1" autoUpdateAnimBg="0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02" y="1235671"/>
            <a:ext cx="3101723" cy="191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 descr="Шмель (огнемёт) — Википеди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973" y="3894918"/>
            <a:ext cx="5482591" cy="21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638" y="1225415"/>
            <a:ext cx="2739830" cy="1914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473" y="1235671"/>
            <a:ext cx="2591850" cy="191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0" name="TextBox 7"/>
          <p:cNvSpPr txBox="1">
            <a:spLocks noChangeArrowheads="1"/>
          </p:cNvSpPr>
          <p:nvPr/>
        </p:nvSpPr>
        <p:spPr bwMode="auto">
          <a:xfrm>
            <a:off x="717923" y="371233"/>
            <a:ext cx="77081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Средства боевого применения зажигательных веществ</a:t>
            </a:r>
            <a:endParaRPr lang="ru-RU" alt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111" name="TextBox 9"/>
          <p:cNvSpPr txBox="1">
            <a:spLocks noChangeArrowheads="1"/>
          </p:cNvSpPr>
          <p:nvPr/>
        </p:nvSpPr>
        <p:spPr bwMode="auto">
          <a:xfrm>
            <a:off x="2285634" y="743382"/>
            <a:ext cx="457273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Оперативно -тактические</a:t>
            </a:r>
            <a:endParaRPr lang="ru-RU" alt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112" name="TextBox 11"/>
          <p:cNvSpPr txBox="1">
            <a:spLocks noChangeArrowheads="1"/>
          </p:cNvSpPr>
          <p:nvPr/>
        </p:nvSpPr>
        <p:spPr bwMode="auto">
          <a:xfrm>
            <a:off x="1978833" y="3369070"/>
            <a:ext cx="518487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Тактические (рота, взвод): РПО «Шмель</a:t>
            </a:r>
            <a:r>
              <a:rPr lang="ru-RU" altLang="ru-RU" dirty="0">
                <a:solidFill>
                  <a:srgbClr val="333333"/>
                </a:solidFill>
                <a:latin typeface="Roboto" pitchFamily="2" charset="0"/>
              </a:rPr>
              <a:t>»</a:t>
            </a:r>
            <a:endParaRPr lang="ru-RU" alt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C5E317-E174-4B7A-8F75-2D0BD3D47F42}" type="slidenum">
              <a:rPr lang="ru-RU" smtClean="0"/>
              <a:pPr>
                <a:defRPr/>
              </a:pPr>
              <a:t>158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5697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ChangeArrowheads="1"/>
          </p:cNvSpPr>
          <p:nvPr/>
        </p:nvSpPr>
        <p:spPr bwMode="auto">
          <a:xfrm>
            <a:off x="684213" y="188913"/>
            <a:ext cx="8208962" cy="431800"/>
          </a:xfrm>
          <a:prstGeom prst="rect">
            <a:avLst/>
          </a:prstGeom>
          <a:gradFill rotWithShape="0">
            <a:gsLst>
              <a:gs pos="0">
                <a:srgbClr val="007676"/>
              </a:gs>
              <a:gs pos="50000">
                <a:srgbClr val="00FFFF"/>
              </a:gs>
              <a:gs pos="100000">
                <a:srgbClr val="007676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lIns="18000" tIns="10800" rIns="18000" bIns="10800"/>
          <a:lstStyle/>
          <a:p>
            <a:pPr algn="ctr"/>
            <a:r>
              <a:rPr lang="ru-RU" altLang="ru-RU" b="1"/>
              <a:t>Поражающее действие зажигательного оружия на личный состав</a:t>
            </a:r>
          </a:p>
        </p:txBody>
      </p:sp>
      <p:sp>
        <p:nvSpPr>
          <p:cNvPr id="49155" name="AutoShape 3"/>
          <p:cNvSpPr>
            <a:spLocks noChangeArrowheads="1"/>
          </p:cNvSpPr>
          <p:nvPr/>
        </p:nvSpPr>
        <p:spPr bwMode="auto">
          <a:xfrm>
            <a:off x="179388" y="746125"/>
            <a:ext cx="8732837" cy="9144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99CCFF"/>
              </a:gs>
              <a:gs pos="50000">
                <a:srgbClr val="FFFFFF"/>
              </a:gs>
              <a:gs pos="100000">
                <a:srgbClr val="99CCFF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indent="533400" algn="just"/>
            <a:r>
              <a:rPr lang="ru-RU" altLang="ru-RU" sz="1600" b="1"/>
              <a:t>Поверхностные ожоги (первой и второй степени) области глаз и кистей рук практически сразу приводят к полной или частичной утрате личным составом боеспособности</a:t>
            </a:r>
          </a:p>
        </p:txBody>
      </p:sp>
      <p:sp>
        <p:nvSpPr>
          <p:cNvPr id="49156" name="AutoShape 4"/>
          <p:cNvSpPr>
            <a:spLocks noChangeArrowheads="1"/>
          </p:cNvSpPr>
          <p:nvPr/>
        </p:nvSpPr>
        <p:spPr bwMode="auto">
          <a:xfrm>
            <a:off x="196850" y="1717675"/>
            <a:ext cx="8718550" cy="642938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99CCFF"/>
              </a:gs>
              <a:gs pos="50000">
                <a:srgbClr val="FFFFFF"/>
              </a:gs>
              <a:gs pos="100000">
                <a:srgbClr val="99CCFF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indent="533400" algn="just"/>
            <a:r>
              <a:rPr lang="ru-RU" altLang="ru-RU" sz="1600" b="1"/>
              <a:t>Глубокие ожоги опасны, если общая площадь поражения превышает      20-25% поверхности тела</a:t>
            </a:r>
          </a:p>
        </p:txBody>
      </p:sp>
      <p:sp>
        <p:nvSpPr>
          <p:cNvPr id="49157" name="AutoShape 5"/>
          <p:cNvSpPr>
            <a:spLocks noChangeArrowheads="1"/>
          </p:cNvSpPr>
          <p:nvPr/>
        </p:nvSpPr>
        <p:spPr bwMode="auto">
          <a:xfrm>
            <a:off x="196850" y="2438400"/>
            <a:ext cx="8718550" cy="642938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99CCFF"/>
              </a:gs>
              <a:gs pos="50000">
                <a:srgbClr val="FFFFFF"/>
              </a:gs>
              <a:gs pos="100000">
                <a:srgbClr val="99CCFF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indent="533400" algn="just"/>
            <a:r>
              <a:rPr lang="ru-RU" altLang="ru-RU" sz="1600" b="1"/>
              <a:t>Вредное воздействие на человека оказывают также выделяющиеся продукты горения зажигательных веществ и смесей</a:t>
            </a:r>
          </a:p>
        </p:txBody>
      </p:sp>
      <p:sp>
        <p:nvSpPr>
          <p:cNvPr id="53255" name="Rectangle 7"/>
          <p:cNvSpPr>
            <a:spLocks noChangeArrowheads="1"/>
          </p:cNvSpPr>
          <p:nvPr/>
        </p:nvSpPr>
        <p:spPr bwMode="auto">
          <a:xfrm>
            <a:off x="611188" y="3500438"/>
            <a:ext cx="8208962" cy="431800"/>
          </a:xfrm>
          <a:prstGeom prst="rect">
            <a:avLst/>
          </a:prstGeom>
          <a:gradFill rotWithShape="0">
            <a:gsLst>
              <a:gs pos="0">
                <a:srgbClr val="007676"/>
              </a:gs>
              <a:gs pos="50000">
                <a:srgbClr val="00FFFF"/>
              </a:gs>
              <a:gs pos="100000">
                <a:srgbClr val="007676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lIns="18000" tIns="10800" rIns="18000" bIns="10800"/>
          <a:lstStyle/>
          <a:p>
            <a:pPr algn="ctr"/>
            <a:r>
              <a:rPr lang="ru-RU" altLang="ru-RU" b="1"/>
              <a:t>Поражающее действие зажигательного оружия на ВВТ</a:t>
            </a:r>
          </a:p>
        </p:txBody>
      </p:sp>
      <p:sp>
        <p:nvSpPr>
          <p:cNvPr id="49159" name="AutoShape 8"/>
          <p:cNvSpPr>
            <a:spLocks noChangeArrowheads="1"/>
          </p:cNvSpPr>
          <p:nvPr/>
        </p:nvSpPr>
        <p:spPr bwMode="auto">
          <a:xfrm>
            <a:off x="250825" y="4005263"/>
            <a:ext cx="8674100" cy="9144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99CCFF"/>
              </a:gs>
              <a:gs pos="50000">
                <a:srgbClr val="FFFFFF"/>
              </a:gs>
              <a:gs pos="100000">
                <a:srgbClr val="99CCFF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indent="533400" algn="just"/>
            <a:r>
              <a:rPr lang="ru-RU" altLang="ru-RU" sz="1600" b="1"/>
              <a:t>Поражение бронетанкового вооружения и техники существенно зависит от того, находится ли она в движении или стоит на месте, открыты или закрыты люки машин</a:t>
            </a:r>
          </a:p>
        </p:txBody>
      </p:sp>
      <p:sp>
        <p:nvSpPr>
          <p:cNvPr id="49160" name="AutoShape 9"/>
          <p:cNvSpPr>
            <a:spLocks noChangeArrowheads="1"/>
          </p:cNvSpPr>
          <p:nvPr/>
        </p:nvSpPr>
        <p:spPr bwMode="auto">
          <a:xfrm>
            <a:off x="250825" y="5013325"/>
            <a:ext cx="8707438" cy="642938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99CCFF"/>
              </a:gs>
              <a:gs pos="50000">
                <a:srgbClr val="FFFFFF"/>
              </a:gs>
              <a:gs pos="100000">
                <a:srgbClr val="99CCFF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indent="533400"/>
            <a:r>
              <a:rPr lang="ru-RU" altLang="ru-RU" sz="1600" b="1"/>
              <a:t>При воздействии зажигательных веществ на автомобильную технику она, как правило, выходит из строя</a:t>
            </a:r>
            <a:endParaRPr lang="ru-RU" altLang="ru-RU" sz="1600"/>
          </a:p>
        </p:txBody>
      </p:sp>
      <p:sp>
        <p:nvSpPr>
          <p:cNvPr id="49161" name="AutoShape 10"/>
          <p:cNvSpPr>
            <a:spLocks noChangeArrowheads="1"/>
          </p:cNvSpPr>
          <p:nvPr/>
        </p:nvSpPr>
        <p:spPr bwMode="auto">
          <a:xfrm>
            <a:off x="250825" y="5734050"/>
            <a:ext cx="8745538" cy="9144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99CCFF"/>
              </a:gs>
              <a:gs pos="50000">
                <a:srgbClr val="FFFFFF"/>
              </a:gs>
              <a:gs pos="100000">
                <a:srgbClr val="99CCFF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indent="533400" algn="just"/>
            <a:r>
              <a:rPr lang="ru-RU" altLang="ru-RU" sz="1600" b="1"/>
              <a:t>Взрывы и пожары могут происходить при попадании зажигательных веществ на взрывчатые вещества и особенно на ВВТ, укомплектованную емкостями с горючим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882504" y="6597352"/>
            <a:ext cx="2133600" cy="365125"/>
          </a:xfrm>
        </p:spPr>
        <p:txBody>
          <a:bodyPr/>
          <a:lstStyle/>
          <a:p>
            <a:pPr>
              <a:defRPr/>
            </a:pPr>
            <a:fld id="{84C5E317-E174-4B7A-8F75-2D0BD3D47F42}" type="slidenum">
              <a:rPr lang="ru-RU" smtClean="0"/>
              <a:pPr>
                <a:defRPr/>
              </a:pPr>
              <a:t>159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3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53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0" grpId="0" animBg="1" autoUpdateAnimBg="0"/>
      <p:bldP spid="53255" grpId="0" animBg="1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6656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66564" name="Picture 2" descr="http://cn13.nevsedoma.com.ua/photo/299/2/yars_0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6358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AutoShape 2"/>
          <p:cNvSpPr>
            <a:spLocks noChangeArrowheads="1"/>
          </p:cNvSpPr>
          <p:nvPr/>
        </p:nvSpPr>
        <p:spPr bwMode="auto">
          <a:xfrm>
            <a:off x="179388" y="836613"/>
            <a:ext cx="4321175" cy="360362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CCFF33"/>
              </a:gs>
              <a:gs pos="50000">
                <a:srgbClr val="FFFFFF"/>
              </a:gs>
              <a:gs pos="100000">
                <a:srgbClr val="CCFF33"/>
              </a:gs>
            </a:gsLst>
            <a:lin ang="5400000" scaled="1"/>
          </a:gradFill>
          <a:ln w="28575">
            <a:solidFill>
              <a:srgbClr val="FF3300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ru-RU" altLang="ru-RU" b="1" dirty="0"/>
              <a:t>Личного состава</a:t>
            </a:r>
          </a:p>
        </p:txBody>
      </p:sp>
      <p:sp>
        <p:nvSpPr>
          <p:cNvPr id="50179" name="AutoShape 3"/>
          <p:cNvSpPr>
            <a:spLocks noChangeArrowheads="1"/>
          </p:cNvSpPr>
          <p:nvPr/>
        </p:nvSpPr>
        <p:spPr bwMode="auto">
          <a:xfrm>
            <a:off x="4643438" y="836613"/>
            <a:ext cx="4327525" cy="360362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CCFF33"/>
              </a:gs>
              <a:gs pos="50000">
                <a:srgbClr val="FFFFFF"/>
              </a:gs>
              <a:gs pos="100000">
                <a:srgbClr val="CCFF33"/>
              </a:gs>
            </a:gsLst>
            <a:lin ang="5400000" scaled="1"/>
          </a:gradFill>
          <a:ln w="28575">
            <a:solidFill>
              <a:srgbClr val="FF3300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ru-RU" altLang="ru-RU" b="1">
                <a:solidFill>
                  <a:srgbClr val="000000"/>
                </a:solidFill>
              </a:rPr>
              <a:t>Вооружения и военной техники</a:t>
            </a:r>
            <a:endParaRPr lang="ru-RU" altLang="ru-RU" b="1"/>
          </a:p>
        </p:txBody>
      </p:sp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179388" y="1196975"/>
            <a:ext cx="4321175" cy="5254625"/>
          </a:xfrm>
          <a:prstGeom prst="rect">
            <a:avLst/>
          </a:prstGeom>
          <a:gradFill rotWithShape="0">
            <a:gsLst>
              <a:gs pos="0">
                <a:srgbClr val="FF9966"/>
              </a:gs>
              <a:gs pos="50000">
                <a:srgbClr val="FFFFFF"/>
              </a:gs>
              <a:gs pos="100000">
                <a:srgbClr val="FF9966"/>
              </a:gs>
            </a:gsLst>
            <a:lin ang="0" scaled="1"/>
          </a:gra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indent="274638">
              <a:buFontTx/>
              <a:buChar char="-"/>
            </a:pPr>
            <a:endParaRPr lang="ru-RU" altLang="ru-RU" sz="1600" b="1" dirty="0"/>
          </a:p>
          <a:p>
            <a:pPr indent="274638">
              <a:buFontTx/>
              <a:buChar char="-"/>
            </a:pPr>
            <a:endParaRPr lang="ru-RU" altLang="ru-RU" sz="1600" b="1" dirty="0"/>
          </a:p>
          <a:p>
            <a:pPr indent="274638">
              <a:buFontTx/>
              <a:buChar char="-"/>
            </a:pPr>
            <a:r>
              <a:rPr lang="ru-RU" altLang="ru-RU" sz="1600" b="1" dirty="0"/>
              <a:t>закрытые фортификационные сооружения;</a:t>
            </a:r>
          </a:p>
          <a:p>
            <a:pPr indent="274638">
              <a:buFontTx/>
              <a:buChar char="-"/>
            </a:pPr>
            <a:endParaRPr lang="ru-RU" altLang="ru-RU" sz="1600" b="1" dirty="0"/>
          </a:p>
          <a:p>
            <a:pPr indent="274638">
              <a:buFontTx/>
              <a:buChar char="-"/>
            </a:pPr>
            <a:r>
              <a:rPr lang="ru-RU" altLang="ru-RU" sz="1600" b="1" dirty="0"/>
              <a:t>ВВТ;</a:t>
            </a:r>
          </a:p>
          <a:p>
            <a:pPr indent="274638">
              <a:buFontTx/>
              <a:buChar char="-"/>
            </a:pPr>
            <a:endParaRPr lang="ru-RU" altLang="ru-RU" sz="1600" b="1" dirty="0"/>
          </a:p>
          <a:p>
            <a:pPr indent="274638">
              <a:buFontTx/>
              <a:buChar char="-"/>
            </a:pPr>
            <a:r>
              <a:rPr lang="ru-RU" altLang="ru-RU" sz="1600" b="1" dirty="0"/>
              <a:t>естественные укрытия (овраги, ямы, каменные здания), а также различные местные материалы (щиты, настилы, маты из веток и травы);</a:t>
            </a:r>
          </a:p>
          <a:p>
            <a:pPr indent="274638">
              <a:buFontTx/>
              <a:buChar char="-"/>
            </a:pPr>
            <a:endParaRPr lang="ru-RU" altLang="ru-RU" sz="1600" b="1" dirty="0"/>
          </a:p>
          <a:p>
            <a:pPr indent="274638">
              <a:buFontTx/>
              <a:buChar char="-"/>
            </a:pPr>
            <a:r>
              <a:rPr lang="ru-RU" altLang="ru-RU" sz="1600" b="1" dirty="0"/>
              <a:t>средства индивидуальной защиты кожи и органов дыхания;</a:t>
            </a:r>
          </a:p>
          <a:p>
            <a:pPr indent="274638">
              <a:buFontTx/>
              <a:buChar char="-"/>
            </a:pPr>
            <a:endParaRPr lang="ru-RU" altLang="ru-RU" sz="1600" b="1" dirty="0"/>
          </a:p>
          <a:p>
            <a:pPr indent="274638">
              <a:buFontTx/>
              <a:buChar char="-"/>
            </a:pPr>
            <a:r>
              <a:rPr lang="ru-RU" altLang="ru-RU" sz="1600" b="1" dirty="0"/>
              <a:t>обмундирование, плащ-палатки и плащ-накидки.</a:t>
            </a:r>
          </a:p>
          <a:p>
            <a:pPr indent="274638">
              <a:buFontTx/>
              <a:buChar char="-"/>
            </a:pPr>
            <a:endParaRPr lang="ru-RU" altLang="ru-RU" sz="1600" b="1" dirty="0"/>
          </a:p>
          <a:p>
            <a:pPr indent="274638">
              <a:buFontTx/>
              <a:buChar char="-"/>
            </a:pPr>
            <a:endParaRPr lang="ru-RU" altLang="ru-RU" sz="1600" b="1" dirty="0"/>
          </a:p>
          <a:p>
            <a:pPr indent="274638"/>
            <a:endParaRPr lang="ru-RU" altLang="ru-RU" sz="1600" b="1" dirty="0"/>
          </a:p>
          <a:p>
            <a:pPr indent="274638"/>
            <a:endParaRPr lang="ru-RU" altLang="ru-RU" sz="1600" b="1" dirty="0"/>
          </a:p>
        </p:txBody>
      </p:sp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4643438" y="1196975"/>
            <a:ext cx="4321175" cy="5254625"/>
          </a:xfrm>
          <a:prstGeom prst="rect">
            <a:avLst/>
          </a:prstGeom>
          <a:gradFill rotWithShape="0">
            <a:gsLst>
              <a:gs pos="0">
                <a:srgbClr val="FF9966"/>
              </a:gs>
              <a:gs pos="50000">
                <a:srgbClr val="FFFFFF"/>
              </a:gs>
              <a:gs pos="100000">
                <a:srgbClr val="FF9966"/>
              </a:gs>
            </a:gsLst>
            <a:lin ang="0" scaled="1"/>
          </a:gra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indent="274638">
              <a:buFontTx/>
              <a:buChar char="-"/>
            </a:pPr>
            <a:endParaRPr lang="ru-RU" altLang="ru-RU" sz="1600" b="1"/>
          </a:p>
          <a:p>
            <a:pPr indent="274638">
              <a:buFontTx/>
              <a:buChar char="-"/>
            </a:pPr>
            <a:endParaRPr lang="ru-RU" altLang="ru-RU" sz="1600" b="1"/>
          </a:p>
          <a:p>
            <a:pPr indent="274638">
              <a:buFontTx/>
              <a:buChar char="-"/>
            </a:pPr>
            <a:r>
              <a:rPr lang="ru-RU" altLang="ru-RU" sz="1600" b="1"/>
              <a:t>окопы и укрытия, оборудованные перекрытиями;</a:t>
            </a:r>
          </a:p>
          <a:p>
            <a:pPr indent="274638">
              <a:buFontTx/>
              <a:buChar char="-"/>
            </a:pPr>
            <a:endParaRPr lang="ru-RU" altLang="ru-RU" sz="1600" b="1"/>
          </a:p>
          <a:p>
            <a:pPr indent="274638">
              <a:buFontTx/>
              <a:buChar char="-"/>
            </a:pPr>
            <a:r>
              <a:rPr lang="ru-RU" altLang="ru-RU" sz="1600" b="1"/>
              <a:t>естественные укрытия (балки, лощины, пещеры, выработки);</a:t>
            </a:r>
          </a:p>
          <a:p>
            <a:pPr indent="274638">
              <a:buFontTx/>
              <a:buChar char="-"/>
            </a:pPr>
            <a:endParaRPr lang="ru-RU" altLang="ru-RU" sz="1600" b="1"/>
          </a:p>
          <a:p>
            <a:pPr indent="274638">
              <a:buFontTx/>
              <a:buChar char="-"/>
            </a:pPr>
            <a:r>
              <a:rPr lang="ru-RU" altLang="ru-RU" sz="1600" b="1"/>
              <a:t>брезенты, тенты и чехлы;</a:t>
            </a:r>
          </a:p>
          <a:p>
            <a:pPr indent="274638">
              <a:buFontTx/>
              <a:buChar char="-"/>
            </a:pPr>
            <a:endParaRPr lang="ru-RU" altLang="ru-RU" sz="1600" b="1"/>
          </a:p>
          <a:p>
            <a:pPr indent="274638">
              <a:buFontTx/>
              <a:buChar char="-"/>
            </a:pPr>
            <a:r>
              <a:rPr lang="ru-RU" altLang="ru-RU" sz="1600" b="1"/>
              <a:t>покрытия, изготовленные из местных материалов;</a:t>
            </a:r>
          </a:p>
          <a:p>
            <a:pPr indent="274638">
              <a:buFontTx/>
              <a:buChar char="-"/>
            </a:pPr>
            <a:endParaRPr lang="ru-RU" altLang="ru-RU" sz="1600" b="1"/>
          </a:p>
          <a:p>
            <a:pPr indent="274638">
              <a:buFontTx/>
              <a:buChar char="-"/>
            </a:pPr>
            <a:r>
              <a:rPr lang="ru-RU" altLang="ru-RU" sz="1600" b="1"/>
              <a:t>табельные и местные средства пожаротушения.</a:t>
            </a:r>
          </a:p>
          <a:p>
            <a:pPr indent="274638">
              <a:buFontTx/>
              <a:buChar char="-"/>
            </a:pPr>
            <a:endParaRPr lang="ru-RU" altLang="ru-RU" sz="1600" b="1"/>
          </a:p>
          <a:p>
            <a:pPr indent="274638"/>
            <a:endParaRPr lang="ru-RU" altLang="ru-RU" sz="1600" b="1"/>
          </a:p>
          <a:p>
            <a:pPr indent="274638"/>
            <a:endParaRPr lang="ru-RU" altLang="ru-RU" sz="1600" b="1"/>
          </a:p>
          <a:p>
            <a:pPr indent="274638"/>
            <a:endParaRPr lang="ru-RU" altLang="ru-RU" sz="1600" b="1"/>
          </a:p>
          <a:p>
            <a:pPr indent="274638"/>
            <a:endParaRPr lang="ru-RU" altLang="ru-RU" sz="1600" b="1"/>
          </a:p>
          <a:p>
            <a:pPr indent="274638"/>
            <a:endParaRPr lang="ru-RU" altLang="ru-RU" sz="1600" b="1"/>
          </a:p>
        </p:txBody>
      </p:sp>
      <p:sp>
        <p:nvSpPr>
          <p:cNvPr id="56327" name="Rectangle 7"/>
          <p:cNvSpPr>
            <a:spLocks noChangeArrowheads="1"/>
          </p:cNvSpPr>
          <p:nvPr/>
        </p:nvSpPr>
        <p:spPr bwMode="auto">
          <a:xfrm>
            <a:off x="611188" y="260350"/>
            <a:ext cx="8208962" cy="431800"/>
          </a:xfrm>
          <a:prstGeom prst="rect">
            <a:avLst/>
          </a:prstGeom>
          <a:gradFill rotWithShape="0">
            <a:gsLst>
              <a:gs pos="0">
                <a:srgbClr val="007676"/>
              </a:gs>
              <a:gs pos="50000">
                <a:srgbClr val="00FFFF"/>
              </a:gs>
              <a:gs pos="100000">
                <a:srgbClr val="007676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lIns="18000" tIns="10800" rIns="18000" bIns="10800"/>
          <a:lstStyle/>
          <a:p>
            <a:pPr algn="ctr"/>
            <a:r>
              <a:rPr lang="ru-RU" altLang="ru-RU" b="1"/>
              <a:t>Средства и способы защиты от зажигательного оружия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686550" y="6472572"/>
            <a:ext cx="2133600" cy="365125"/>
          </a:xfrm>
        </p:spPr>
        <p:txBody>
          <a:bodyPr/>
          <a:lstStyle/>
          <a:p>
            <a:fld id="{F771376D-AE9B-4DD1-8BA1-27A5500A41D3}" type="slidenum">
              <a:rPr lang="ru-RU" altLang="ru-RU" sz="1800" smtClean="0">
                <a:solidFill>
                  <a:schemeClr val="tx1"/>
                </a:solidFill>
              </a:rPr>
              <a:pPr/>
              <a:t>160</a:t>
            </a:fld>
            <a:endParaRPr lang="ru-RU" alt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6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7" grpId="0" animBg="1" autoUpdateAnimBg="0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AutoShape 2"/>
          <p:cNvSpPr>
            <a:spLocks noChangeArrowheads="1"/>
          </p:cNvSpPr>
          <p:nvPr/>
        </p:nvSpPr>
        <p:spPr bwMode="auto">
          <a:xfrm>
            <a:off x="179388" y="836613"/>
            <a:ext cx="4321175" cy="360362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CCFF33"/>
              </a:gs>
              <a:gs pos="50000">
                <a:srgbClr val="FFFFFF"/>
              </a:gs>
              <a:gs pos="100000">
                <a:srgbClr val="CCFF33"/>
              </a:gs>
            </a:gsLst>
            <a:lin ang="5400000" scaled="1"/>
          </a:gradFill>
          <a:ln w="28575">
            <a:solidFill>
              <a:srgbClr val="FF3300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ru-RU" altLang="ru-RU" b="1"/>
              <a:t>Фортификационных сооружений</a:t>
            </a:r>
          </a:p>
        </p:txBody>
      </p:sp>
      <p:sp>
        <p:nvSpPr>
          <p:cNvPr id="51203" name="AutoShape 3"/>
          <p:cNvSpPr>
            <a:spLocks noChangeArrowheads="1"/>
          </p:cNvSpPr>
          <p:nvPr/>
        </p:nvSpPr>
        <p:spPr bwMode="auto">
          <a:xfrm>
            <a:off x="4643438" y="836613"/>
            <a:ext cx="4327525" cy="360362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CCFF33"/>
              </a:gs>
              <a:gs pos="50000">
                <a:srgbClr val="FFFFFF"/>
              </a:gs>
              <a:gs pos="100000">
                <a:srgbClr val="CCFF33"/>
              </a:gs>
            </a:gsLst>
            <a:lin ang="5400000" scaled="1"/>
          </a:gradFill>
          <a:ln w="28575">
            <a:solidFill>
              <a:srgbClr val="FF3300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ru-RU" altLang="ru-RU" b="1">
                <a:solidFill>
                  <a:srgbClr val="000000"/>
                </a:solidFill>
              </a:rPr>
              <a:t>Боеприпасов, горючего и др. МС</a:t>
            </a:r>
            <a:endParaRPr lang="ru-RU" altLang="ru-RU" b="1"/>
          </a:p>
        </p:txBody>
      </p:sp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179388" y="1196975"/>
            <a:ext cx="4321175" cy="5607050"/>
          </a:xfrm>
          <a:prstGeom prst="rect">
            <a:avLst/>
          </a:prstGeom>
          <a:gradFill rotWithShape="0">
            <a:gsLst>
              <a:gs pos="0">
                <a:srgbClr val="FF9966"/>
              </a:gs>
              <a:gs pos="50000">
                <a:srgbClr val="FFFFFF"/>
              </a:gs>
              <a:gs pos="100000">
                <a:srgbClr val="FF9966"/>
              </a:gs>
            </a:gsLst>
            <a:lin ang="0" scaled="1"/>
          </a:gra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altLang="ru-RU" sz="1500" b="1"/>
              <a:t>- засыпание возгораемых покрытий слоем земли;</a:t>
            </a:r>
          </a:p>
          <a:p>
            <a:r>
              <a:rPr lang="ru-RU" altLang="ru-RU" sz="1500" b="1"/>
              <a:t>- удаление легковозгораемых предметов и покрытие огнезащитными составами одежды крутостей и открытых элементов сооружений, выполненных из горючих материалов;</a:t>
            </a:r>
          </a:p>
          <a:p>
            <a:r>
              <a:rPr lang="ru-RU" altLang="ru-RU" sz="1500" b="1"/>
              <a:t>- оборудование закрытых сооружений плотно закрывающимися дверями и щитами;</a:t>
            </a:r>
          </a:p>
          <a:p>
            <a:r>
              <a:rPr lang="ru-RU" altLang="ru-RU" sz="1500" b="1"/>
              <a:t>- применение трудновозгораемых табельных и местных маскировочных перекрытий и материалов, пропитанных огнезащитными составами;</a:t>
            </a:r>
          </a:p>
          <a:p>
            <a:r>
              <a:rPr lang="ru-RU" altLang="ru-RU" sz="1500" b="1"/>
              <a:t>- устройство у входов в сооружения порогов для исключения возможности затекания в них горящей зажигательной смеси;</a:t>
            </a:r>
          </a:p>
          <a:p>
            <a:r>
              <a:rPr lang="ru-RU" altLang="ru-RU" sz="1500" b="1"/>
              <a:t>- устройство противопожарных разрывов в одежде крутостей траншей, ходов сообщений шириной не менее 2 м через каждые 40-50 м и у входов в укрытия;</a:t>
            </a:r>
          </a:p>
          <a:p>
            <a:r>
              <a:rPr lang="ru-RU" altLang="ru-RU" sz="1500" b="1"/>
              <a:t>устройство ровиков на брустверах и траверсах окопов для сбора огнесмеси.</a:t>
            </a:r>
          </a:p>
        </p:txBody>
      </p:sp>
      <p:sp>
        <p:nvSpPr>
          <p:cNvPr id="51205" name="Text Box 5"/>
          <p:cNvSpPr txBox="1">
            <a:spLocks noChangeArrowheads="1"/>
          </p:cNvSpPr>
          <p:nvPr/>
        </p:nvSpPr>
        <p:spPr bwMode="auto">
          <a:xfrm>
            <a:off x="4643438" y="1196975"/>
            <a:ext cx="4321175" cy="5607050"/>
          </a:xfrm>
          <a:prstGeom prst="rect">
            <a:avLst/>
          </a:prstGeom>
          <a:gradFill rotWithShape="0">
            <a:gsLst>
              <a:gs pos="0">
                <a:srgbClr val="FF9966"/>
              </a:gs>
              <a:gs pos="50000">
                <a:srgbClr val="FFFFFF"/>
              </a:gs>
              <a:gs pos="100000">
                <a:srgbClr val="FF9966"/>
              </a:gs>
            </a:gsLst>
            <a:lin ang="0" scaled="1"/>
          </a:gra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altLang="ru-RU" sz="1400" b="1"/>
              <a:t>- </a:t>
            </a:r>
            <a:r>
              <a:rPr lang="ru-RU" altLang="ru-RU" sz="1500" b="1"/>
              <a:t>используются естественные укрытия, фортификационные сооружения, тенты и брезенты, покрытия, изготовленные из местных материалов, средства пожаротушения;</a:t>
            </a:r>
          </a:p>
          <a:p>
            <a:r>
              <a:rPr lang="ru-RU" altLang="ru-RU" sz="1500" b="1"/>
              <a:t>- емкости для горючего покрываются огнезащитными красками. После заполнения горючим горловины емкостей тщательно протираются ветошью, потёки удаляются и пролитое горючее засыпается песком;</a:t>
            </a:r>
          </a:p>
          <a:p>
            <a:r>
              <a:rPr lang="ru-RU" altLang="ru-RU" sz="1500" b="1"/>
              <a:t>- для хранения боеприпасов и горючего оборудуются укрытия котлованного и траншейного типа, сверху укрываются рулонным материалом и хворостом с последующей обсыпкой их слоем грунта толщиной 10-15 см.;</a:t>
            </a:r>
          </a:p>
          <a:p>
            <a:r>
              <a:rPr lang="ru-RU" altLang="ru-RU" sz="1500" b="1"/>
              <a:t>- взрывчатые вещества перевозятся в упаковке, укрытой брезентами, на транспорте, обеспеченном средствами пожаротушения, а хранятся в нишах и погребах, входы в которые закрываются щитами (занавесами) из трудновозгораемых материалов.</a:t>
            </a:r>
          </a:p>
        </p:txBody>
      </p:sp>
      <p:sp>
        <p:nvSpPr>
          <p:cNvPr id="57351" name="Rectangle 7"/>
          <p:cNvSpPr>
            <a:spLocks noChangeArrowheads="1"/>
          </p:cNvSpPr>
          <p:nvPr/>
        </p:nvSpPr>
        <p:spPr bwMode="auto">
          <a:xfrm>
            <a:off x="611188" y="260350"/>
            <a:ext cx="8208962" cy="431800"/>
          </a:xfrm>
          <a:prstGeom prst="rect">
            <a:avLst/>
          </a:prstGeom>
          <a:gradFill rotWithShape="0">
            <a:gsLst>
              <a:gs pos="0">
                <a:srgbClr val="007676"/>
              </a:gs>
              <a:gs pos="50000">
                <a:srgbClr val="00FFFF"/>
              </a:gs>
              <a:gs pos="100000">
                <a:srgbClr val="007676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lIns="18000" tIns="10800" rIns="18000" bIns="10800"/>
          <a:lstStyle/>
          <a:p>
            <a:pPr algn="ctr"/>
            <a:r>
              <a:rPr lang="ru-RU" altLang="ru-RU" b="1"/>
              <a:t>Средства и способы защиты от зажигательного оружия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1376D-AE9B-4DD1-8BA1-27A5500A41D3}" type="slidenum">
              <a:rPr lang="ru-RU" altLang="ru-RU" sz="1800" smtClean="0">
                <a:solidFill>
                  <a:schemeClr val="tx1"/>
                </a:solidFill>
              </a:rPr>
              <a:pPr/>
              <a:t>161</a:t>
            </a:fld>
            <a:endParaRPr lang="ru-RU" altLang="ru-RU" sz="1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7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51" grpId="0" animBg="1" autoUpdateAnimBg="0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4787" y="2526758"/>
            <a:ext cx="5062287" cy="994172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6D155C-C0AE-4FFE-B706-6C74F79DAAA0}" type="slidenum">
              <a:rPr lang="ru-RU" sz="1800" smtClean="0">
                <a:solidFill>
                  <a:schemeClr val="tx1"/>
                </a:solidFill>
              </a:rPr>
              <a:pPr>
                <a:defRPr/>
              </a:pPr>
              <a:t>162</a:t>
            </a:fld>
            <a:endParaRPr lang="ru-RU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448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700" y="0"/>
            <a:ext cx="9512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2" descr="i59198_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04" b="5838"/>
          <a:stretch>
            <a:fillRect/>
          </a:stretch>
        </p:blipFill>
        <p:spPr bwMode="auto">
          <a:xfrm>
            <a:off x="-266700" y="0"/>
            <a:ext cx="9512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010400" y="6237312"/>
            <a:ext cx="2133600" cy="365125"/>
          </a:xfrm>
        </p:spPr>
        <p:txBody>
          <a:bodyPr/>
          <a:lstStyle/>
          <a:p>
            <a:pPr>
              <a:defRPr/>
            </a:pPr>
            <a:fld id="{F8810D0F-1EE6-4E02-B138-2CAB639C7F33}" type="slidenum">
              <a:rPr lang="ru-RU" smtClean="0"/>
              <a:pPr>
                <a:defRPr/>
              </a:pPr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162367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2132856"/>
            <a:ext cx="81369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None/>
            </a:pPr>
            <a: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Учебный вопрос №1</a:t>
            </a:r>
          </a:p>
          <a:p>
            <a:pPr lvl="0" algn="just">
              <a:buNone/>
            </a:pPr>
            <a:endParaRPr lang="ru-R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buNone/>
            </a:pP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Физико – технические основы устройства ядерного оружия. </a:t>
            </a: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4">
            <a:extLst>
              <a:ext uri="{FF2B5EF4-FFF2-40B4-BE49-F238E27FC236}">
                <a16:creationId xmlns="" xmlns:a16="http://schemas.microsoft.com/office/drawing/2014/main" id="{757D47F5-0984-8A72-7C65-BF07825D89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194" y="980728"/>
            <a:ext cx="8721548" cy="1846659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76200" cmpd="tri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0" algn="just">
              <a:buNone/>
            </a:pPr>
            <a:r>
              <a:rPr lang="ru-RU" sz="1800" dirty="0" smtClean="0"/>
              <a:t>      </a:t>
            </a:r>
            <a:r>
              <a:rPr lang="ru-RU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Ядерным </a:t>
            </a:r>
            <a:r>
              <a:rPr lang="ru-RU" sz="1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оружием называется оружие массового поражения взрывного действия, основанное на использовании внутриядерной энергии, выделяющейся при цепных реакциях деления тяжелых ядер некоторых изотопов урана и плутония или при термоядерных реакциях синтеза легких ядер изотопов водорода (дейтерия и трития) в более тяжелые, например ядра изотопов гелия.</a:t>
            </a:r>
          </a:p>
        </p:txBody>
      </p:sp>
      <p:sp>
        <p:nvSpPr>
          <p:cNvPr id="12292" name="Rectangle 12">
            <a:extLst>
              <a:ext uri="{FF2B5EF4-FFF2-40B4-BE49-F238E27FC236}">
                <a16:creationId xmlns="" xmlns:a16="http://schemas.microsoft.com/office/drawing/2014/main" id="{D0F89964-D5AD-044E-DC21-DA71A2E7B5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703" y="3861048"/>
            <a:ext cx="8721548" cy="180280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0" algn="just">
              <a:buNone/>
            </a:pPr>
            <a:r>
              <a:rPr lang="ru-RU" sz="1800" dirty="0" smtClean="0"/>
              <a:t>      </a:t>
            </a:r>
            <a:r>
              <a:rPr lang="ru-RU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Ядерный </a:t>
            </a:r>
            <a:r>
              <a:rPr lang="ru-RU" sz="1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взрыв сопровождается выделением огромного количества энергии, поэтому по разрушающему и поражающему действию он в сотни и тысячи раз может превосходить взрывы самых крупных боеприпасов, снаряженных обычными взрывчатыми веществами.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endParaRPr lang="ru-RU" altLang="ru-RU" sz="1900" b="1" dirty="0">
              <a:latin typeface="Times New Roman" panose="02020603050405020304" pitchFamily="18" charset="0"/>
            </a:endParaRPr>
          </a:p>
        </p:txBody>
      </p:sp>
      <p:sp>
        <p:nvSpPr>
          <p:cNvPr id="9226" name="Rectangle 10">
            <a:extLst>
              <a:ext uri="{FF2B5EF4-FFF2-40B4-BE49-F238E27FC236}">
                <a16:creationId xmlns="" xmlns:a16="http://schemas.microsoft.com/office/drawing/2014/main" id="{D961757C-E343-F8B2-1B7F-817C1B880AA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0"/>
            <a:ext cx="8135937" cy="90805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1800" b="1" dirty="0">
                <a:solidFill>
                  <a:srgbClr val="99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Ядерное оружие(ЯО)</a:t>
            </a:r>
          </a:p>
        </p:txBody>
      </p:sp>
    </p:spTree>
    <p:extLst>
      <p:ext uri="{BB962C8B-B14F-4D97-AF65-F5344CB8AC3E}">
        <p14:creationId xmlns:p14="http://schemas.microsoft.com/office/powerpoint/2010/main" val="263316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2132856"/>
            <a:ext cx="81369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None/>
            </a:pPr>
            <a: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Занятие №1</a:t>
            </a:r>
          </a:p>
          <a:p>
            <a:pPr lvl="0" algn="just">
              <a:buNone/>
            </a:pPr>
            <a:endParaRPr lang="ru-R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buNone/>
            </a:pP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Боевые свойства и поражающие факторы ядерного оружия, способы защиты от них. </a:t>
            </a: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4689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35359" y="1196752"/>
            <a:ext cx="8352928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/>
              <a:t>Существует ряд веществ, способных привести к цепной реакции деления. В ядерном оружии используются </a:t>
            </a:r>
            <a:r>
              <a:rPr lang="ru-RU" sz="1600" dirty="0">
                <a:hlinkClick r:id="rId2" tooltip="Уран-235"/>
              </a:rPr>
              <a:t>уран-235</a:t>
            </a:r>
            <a:r>
              <a:rPr lang="ru-RU" sz="1600" dirty="0"/>
              <a:t> или </a:t>
            </a:r>
            <a:r>
              <a:rPr lang="ru-RU" sz="1600" dirty="0">
                <a:hlinkClick r:id="rId3" tooltip="Плутоний-239"/>
              </a:rPr>
              <a:t>плутоний-239</a:t>
            </a:r>
            <a:r>
              <a:rPr lang="ru-RU" sz="1600" dirty="0"/>
              <a:t>. </a:t>
            </a:r>
            <a:r>
              <a:rPr lang="ru-RU" sz="1600" dirty="0">
                <a:hlinkClick r:id="rId4" tooltip="Уран (элемент)"/>
              </a:rPr>
              <a:t>Уран</a:t>
            </a:r>
            <a:r>
              <a:rPr lang="ru-RU" sz="1600" dirty="0"/>
              <a:t> в природе встречается в виде смеси трёх изотопов: </a:t>
            </a:r>
            <a:r>
              <a:rPr lang="ru-RU" sz="1600" b="1" baseline="30000" dirty="0">
                <a:hlinkClick r:id="rId5" tooltip="Уран-238"/>
              </a:rPr>
              <a:t>238</a:t>
            </a:r>
            <a:r>
              <a:rPr lang="ru-RU" sz="1600" b="1" dirty="0">
                <a:hlinkClick r:id="rId5" tooltip="Уран-238"/>
              </a:rPr>
              <a:t>U</a:t>
            </a:r>
            <a:r>
              <a:rPr lang="ru-RU" sz="1600" dirty="0"/>
              <a:t> (99,2745 % природного урана), </a:t>
            </a:r>
            <a:r>
              <a:rPr lang="ru-RU" sz="1600" b="1" baseline="30000" dirty="0">
                <a:hlinkClick r:id="rId2" tooltip="Уран-235"/>
              </a:rPr>
              <a:t>235</a:t>
            </a:r>
            <a:r>
              <a:rPr lang="ru-RU" sz="1600" b="1" dirty="0">
                <a:hlinkClick r:id="rId2" tooltip="Уран-235"/>
              </a:rPr>
              <a:t>U</a:t>
            </a:r>
            <a:r>
              <a:rPr lang="ru-RU" sz="1600" dirty="0"/>
              <a:t> (0,72 %) и  </a:t>
            </a:r>
            <a:r>
              <a:rPr lang="ru-RU" sz="1600" b="1" baseline="30000" dirty="0">
                <a:hlinkClick r:id="rId6" tooltip="Уран-234"/>
              </a:rPr>
              <a:t>234</a:t>
            </a:r>
            <a:r>
              <a:rPr lang="ru-RU" sz="1600" b="1" dirty="0">
                <a:hlinkClick r:id="rId6" tooltip="Уран-234"/>
              </a:rPr>
              <a:t>U</a:t>
            </a:r>
            <a:r>
              <a:rPr lang="ru-RU" sz="1600" dirty="0"/>
              <a:t> (0,0055 %). Цепную ядерную реакцию поддерживает только изотоп </a:t>
            </a:r>
            <a:r>
              <a:rPr lang="ru-RU" sz="1600" b="1" baseline="30000" dirty="0">
                <a:hlinkClick r:id="rId2" tooltip="Уран-235"/>
              </a:rPr>
              <a:t> 235</a:t>
            </a:r>
            <a:r>
              <a:rPr lang="ru-RU" sz="1600" b="1" dirty="0">
                <a:hlinkClick r:id="rId2" tooltip="Уран-235"/>
              </a:rPr>
              <a:t>U</a:t>
            </a:r>
            <a:r>
              <a:rPr lang="ru-RU" sz="1600" dirty="0" smtClean="0"/>
              <a:t>. </a:t>
            </a:r>
            <a:r>
              <a:rPr lang="ru-RU" sz="1600" dirty="0"/>
              <a:t>Для обеспечения максимальной энергоёмкости уранового взрывного устройства (урановой ядерной бомбы) содержание </a:t>
            </a:r>
            <a:r>
              <a:rPr lang="ru-RU" sz="1600" b="1" baseline="30000" dirty="0" smtClean="0">
                <a:hlinkClick r:id="rId2" tooltip="Уран-235"/>
              </a:rPr>
              <a:t>235</a:t>
            </a:r>
            <a:r>
              <a:rPr lang="ru-RU" sz="1600" b="1" dirty="0" smtClean="0">
                <a:hlinkClick r:id="rId2" tooltip="Уран-235"/>
              </a:rPr>
              <a:t>U</a:t>
            </a:r>
            <a:r>
              <a:rPr lang="ru-RU" sz="1600" dirty="0" smtClean="0"/>
              <a:t> </a:t>
            </a:r>
            <a:r>
              <a:rPr lang="ru-RU" sz="1600" dirty="0"/>
              <a:t>в нём должно быть не менее 80 %. Поэтому при производстве оружейного урана для повышения доли </a:t>
            </a:r>
            <a:r>
              <a:rPr lang="ru-RU" sz="1600" b="1" baseline="30000" dirty="0" smtClean="0">
                <a:hlinkClick r:id="rId2" tooltip="Уран-235"/>
              </a:rPr>
              <a:t>235</a:t>
            </a:r>
            <a:r>
              <a:rPr lang="ru-RU" sz="1600" b="1" dirty="0" smtClean="0">
                <a:hlinkClick r:id="rId2" tooltip="Уран-235"/>
              </a:rPr>
              <a:t>U</a:t>
            </a:r>
            <a:r>
              <a:rPr lang="ru-RU" sz="1600" dirty="0" smtClean="0"/>
              <a:t> </a:t>
            </a:r>
            <a:r>
              <a:rPr lang="ru-RU" sz="1600" dirty="0"/>
              <a:t>выполняют </a:t>
            </a:r>
            <a:r>
              <a:rPr lang="ru-RU" sz="1600" dirty="0">
                <a:hlinkClick r:id="rId7" tooltip="Обогащение урана"/>
              </a:rPr>
              <a:t>обогащение урана</a:t>
            </a:r>
            <a:r>
              <a:rPr lang="ru-RU" sz="1600" dirty="0"/>
              <a:t>. Обычно в ядерном оружии используют </a:t>
            </a:r>
            <a:r>
              <a:rPr lang="ru-RU" sz="1600" b="1" baseline="30000" dirty="0" smtClean="0">
                <a:hlinkClick r:id="rId2" tooltip="Уран-235"/>
              </a:rPr>
              <a:t>235</a:t>
            </a:r>
            <a:r>
              <a:rPr lang="ru-RU" sz="1600" b="1" dirty="0" smtClean="0">
                <a:hlinkClick r:id="rId2" tooltip="Уран-235"/>
              </a:rPr>
              <a:t>U</a:t>
            </a:r>
            <a:r>
              <a:rPr lang="ru-RU" sz="1600" dirty="0" smtClean="0"/>
              <a:t> </a:t>
            </a:r>
            <a:r>
              <a:rPr lang="ru-RU" sz="1600" dirty="0"/>
              <a:t>с обогащением выше 90 %, либо </a:t>
            </a:r>
            <a:r>
              <a:rPr lang="ru-RU" sz="1600" dirty="0">
                <a:hlinkClick r:id="rId3" tooltip="Плутоний-239"/>
              </a:rPr>
              <a:t> плутоний-239</a:t>
            </a:r>
            <a:r>
              <a:rPr lang="ru-RU" sz="1600" dirty="0" smtClean="0"/>
              <a:t> </a:t>
            </a:r>
            <a:r>
              <a:rPr lang="ru-RU" sz="1600" dirty="0"/>
              <a:t>с обогащением 94 %. Также были созданы экспериментальные ядерные заряды на базе </a:t>
            </a:r>
            <a:r>
              <a:rPr lang="ru-RU" sz="1600" baseline="30000" dirty="0">
                <a:hlinkClick r:id="rId5" tooltip="Уран-238"/>
              </a:rPr>
              <a:t> </a:t>
            </a:r>
            <a:r>
              <a:rPr lang="ru-RU" sz="1600" b="1" baseline="30000" dirty="0" smtClean="0">
                <a:hlinkClick r:id="rId5" tooltip="Уран-238"/>
              </a:rPr>
              <a:t>233</a:t>
            </a:r>
            <a:r>
              <a:rPr lang="ru-RU" sz="1600" b="1" dirty="0" smtClean="0">
                <a:hlinkClick r:id="rId5" tooltip="Уран-238"/>
              </a:rPr>
              <a:t>U</a:t>
            </a:r>
            <a:r>
              <a:rPr lang="ru-RU" sz="1600" dirty="0" smtClean="0"/>
              <a:t>, </a:t>
            </a:r>
            <a:r>
              <a:rPr lang="ru-RU" sz="1600" dirty="0"/>
              <a:t>но </a:t>
            </a:r>
            <a:r>
              <a:rPr lang="ru-RU" sz="1600" b="1" baseline="30000" dirty="0">
                <a:hlinkClick r:id="rId5" tooltip="Уран-238"/>
              </a:rPr>
              <a:t> 233</a:t>
            </a:r>
            <a:r>
              <a:rPr lang="ru-RU" sz="1600" b="1" dirty="0">
                <a:hlinkClick r:id="rId5" tooltip="Уран-238"/>
              </a:rPr>
              <a:t>U</a:t>
            </a:r>
            <a:r>
              <a:rPr lang="ru-RU" sz="1600" b="1" dirty="0" smtClean="0"/>
              <a:t> </a:t>
            </a:r>
            <a:r>
              <a:rPr lang="ru-RU" sz="1600" dirty="0"/>
              <a:t>не нашёл применения в ядерном оружии, несмотря на меньшую критическую массу урана-233 по сравнению с ураном-235, из-за примеси </a:t>
            </a:r>
            <a:r>
              <a:rPr lang="ru-RU" sz="1600" b="1" baseline="30000" dirty="0" smtClean="0">
                <a:hlinkClick r:id="rId5" tooltip="Уран-238"/>
              </a:rPr>
              <a:t>232</a:t>
            </a:r>
            <a:r>
              <a:rPr lang="ru-RU" sz="1600" b="1" dirty="0" smtClean="0">
                <a:hlinkClick r:id="rId5" tooltip="Уран-238"/>
              </a:rPr>
              <a:t>U</a:t>
            </a:r>
            <a:r>
              <a:rPr lang="ru-RU" sz="1600" dirty="0" smtClean="0"/>
              <a:t>, </a:t>
            </a:r>
            <a:r>
              <a:rPr lang="ru-RU" sz="1600" dirty="0"/>
              <a:t>продукты распада которого создают жёсткое проникающее излучение для персонала, обслуживающего такое ядерное оружие.</a:t>
            </a:r>
          </a:p>
          <a:p>
            <a:pPr algn="just"/>
            <a:r>
              <a:rPr lang="ru-RU" sz="1600" dirty="0"/>
              <a:t>Альтернативой процессу обогащения урана служит создание плутониевых ядерных взрывных устройств на основе изотопа </a:t>
            </a:r>
            <a:r>
              <a:rPr lang="ru-RU" sz="1600" dirty="0">
                <a:hlinkClick r:id="rId3" tooltip="Плутоний-239"/>
              </a:rPr>
              <a:t>плутоний-239</a:t>
            </a:r>
            <a:r>
              <a:rPr lang="ru-RU" sz="1600" dirty="0"/>
              <a:t> в качестве основного ядерного взрывчатого вещества. Плутоний не встречается в природе, и этот элемент получают искусственно, облучая нейтронами </a:t>
            </a:r>
            <a:r>
              <a:rPr lang="ru-RU" sz="1600" b="1" baseline="30000" dirty="0" smtClean="0">
                <a:hlinkClick r:id="rId5" tooltip="Уран-238"/>
              </a:rPr>
              <a:t>238</a:t>
            </a:r>
            <a:r>
              <a:rPr lang="ru-RU" sz="1600" b="1" dirty="0" smtClean="0">
                <a:hlinkClick r:id="rId5" tooltip="Уран-238"/>
              </a:rPr>
              <a:t>U</a:t>
            </a:r>
            <a:r>
              <a:rPr lang="ru-RU" sz="1600" dirty="0" smtClean="0"/>
              <a:t>. </a:t>
            </a:r>
            <a:r>
              <a:rPr lang="ru-RU" sz="1600" dirty="0"/>
              <a:t>Технологически такое облучение осуществляют в ядерных реакторах. После облучения уран с полученным плутонием отправляют на радиохимический завод, где химическим способом извлекают наработанный плутоний. Регулируя параметры облучения в реакторе, добиваются преимущественной наработки нужного </a:t>
            </a:r>
            <a:r>
              <a:rPr lang="ru-RU" sz="1600" dirty="0">
                <a:hlinkClick r:id="rId8" tooltip="Изотопы плутония"/>
              </a:rPr>
              <a:t>изотопа плутония</a:t>
            </a:r>
            <a:r>
              <a:rPr lang="ru-RU" sz="1600" dirty="0"/>
              <a:t>.</a:t>
            </a:r>
          </a:p>
        </p:txBody>
      </p:sp>
      <p:sp>
        <p:nvSpPr>
          <p:cNvPr id="4" name="Rectangle 10">
            <a:extLst>
              <a:ext uri="{FF2B5EF4-FFF2-40B4-BE49-F238E27FC236}">
                <a16:creationId xmlns="" xmlns:a16="http://schemas.microsoft.com/office/drawing/2014/main" id="{D961757C-E343-F8B2-1B7F-817C1B880AA7}"/>
              </a:ext>
            </a:extLst>
          </p:cNvPr>
          <p:cNvSpPr txBox="1">
            <a:spLocks noChangeArrowheads="1"/>
          </p:cNvSpPr>
          <p:nvPr/>
        </p:nvSpPr>
        <p:spPr>
          <a:xfrm>
            <a:off x="439697" y="332656"/>
            <a:ext cx="8135937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800" b="1" smtClean="0">
                <a:solidFill>
                  <a:srgbClr val="99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Ядерное оружие(ЯО)</a:t>
            </a:r>
            <a:endParaRPr lang="ru-RU" sz="1800" b="1" dirty="0">
              <a:solidFill>
                <a:srgbClr val="99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4121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2112316" y="1614224"/>
            <a:ext cx="5383066" cy="4278340"/>
            <a:chOff x="0" y="0"/>
            <a:chExt cx="38271" cy="27089"/>
          </a:xfrm>
        </p:grpSpPr>
        <p:sp>
          <p:nvSpPr>
            <p:cNvPr id="3" name="Graphic 19"/>
            <p:cNvSpPr>
              <a:spLocks/>
            </p:cNvSpPr>
            <p:nvPr/>
          </p:nvSpPr>
          <p:spPr bwMode="auto">
            <a:xfrm>
              <a:off x="9357" y="10629"/>
              <a:ext cx="14840" cy="16339"/>
            </a:xfrm>
            <a:custGeom>
              <a:avLst/>
              <a:gdLst>
                <a:gd name="T0" fmla="*/ 696289 w 1483995"/>
                <a:gd name="T1" fmla="*/ 1490 h 1633855"/>
                <a:gd name="T2" fmla="*/ 608228 w 1483995"/>
                <a:gd name="T3" fmla="*/ 13162 h 1633855"/>
                <a:gd name="T4" fmla="*/ 523635 w 1483995"/>
                <a:gd name="T5" fmla="*/ 35848 h 1633855"/>
                <a:gd name="T6" fmla="*/ 443131 w 1483995"/>
                <a:gd name="T7" fmla="*/ 68867 h 1633855"/>
                <a:gd name="T8" fmla="*/ 367340 w 1483995"/>
                <a:gd name="T9" fmla="*/ 111534 h 1633855"/>
                <a:gd name="T10" fmla="*/ 296884 w 1483995"/>
                <a:gd name="T11" fmla="*/ 163165 h 1633855"/>
                <a:gd name="T12" fmla="*/ 232386 w 1483995"/>
                <a:gd name="T13" fmla="*/ 223076 h 1633855"/>
                <a:gd name="T14" fmla="*/ 174467 w 1483995"/>
                <a:gd name="T15" fmla="*/ 290584 h 1633855"/>
                <a:gd name="T16" fmla="*/ 123751 w 1483995"/>
                <a:gd name="T17" fmla="*/ 365004 h 1633855"/>
                <a:gd name="T18" fmla="*/ 80861 w 1483995"/>
                <a:gd name="T19" fmla="*/ 445654 h 1633855"/>
                <a:gd name="T20" fmla="*/ 46418 w 1483995"/>
                <a:gd name="T21" fmla="*/ 531848 h 1633855"/>
                <a:gd name="T22" fmla="*/ 21045 w 1483995"/>
                <a:gd name="T23" fmla="*/ 622904 h 1633855"/>
                <a:gd name="T24" fmla="*/ 5365 w 1483995"/>
                <a:gd name="T25" fmla="*/ 718137 h 1633855"/>
                <a:gd name="T26" fmla="*/ 0 w 1483995"/>
                <a:gd name="T27" fmla="*/ 816863 h 1633855"/>
                <a:gd name="T28" fmla="*/ 5365 w 1483995"/>
                <a:gd name="T29" fmla="*/ 915590 h 1633855"/>
                <a:gd name="T30" fmla="*/ 21045 w 1483995"/>
                <a:gd name="T31" fmla="*/ 1010823 h 1633855"/>
                <a:gd name="T32" fmla="*/ 46418 w 1483995"/>
                <a:gd name="T33" fmla="*/ 1101879 h 1633855"/>
                <a:gd name="T34" fmla="*/ 80861 w 1483995"/>
                <a:gd name="T35" fmla="*/ 1188073 h 1633855"/>
                <a:gd name="T36" fmla="*/ 123751 w 1483995"/>
                <a:gd name="T37" fmla="*/ 1268723 h 1633855"/>
                <a:gd name="T38" fmla="*/ 174467 w 1483995"/>
                <a:gd name="T39" fmla="*/ 1343143 h 1633855"/>
                <a:gd name="T40" fmla="*/ 232386 w 1483995"/>
                <a:gd name="T41" fmla="*/ 1410651 h 1633855"/>
                <a:gd name="T42" fmla="*/ 296884 w 1483995"/>
                <a:gd name="T43" fmla="*/ 1470562 h 1633855"/>
                <a:gd name="T44" fmla="*/ 367340 w 1483995"/>
                <a:gd name="T45" fmla="*/ 1522193 h 1633855"/>
                <a:gd name="T46" fmla="*/ 443131 w 1483995"/>
                <a:gd name="T47" fmla="*/ 1564860 h 1633855"/>
                <a:gd name="T48" fmla="*/ 523635 w 1483995"/>
                <a:gd name="T49" fmla="*/ 1597879 h 1633855"/>
                <a:gd name="T50" fmla="*/ 608228 w 1483995"/>
                <a:gd name="T51" fmla="*/ 1620565 h 1633855"/>
                <a:gd name="T52" fmla="*/ 696289 w 1483995"/>
                <a:gd name="T53" fmla="*/ 1632237 h 1633855"/>
                <a:gd name="T54" fmla="*/ 786643 w 1483995"/>
                <a:gd name="T55" fmla="*/ 1632237 h 1633855"/>
                <a:gd name="T56" fmla="*/ 874850 w 1483995"/>
                <a:gd name="T57" fmla="*/ 1620565 h 1633855"/>
                <a:gd name="T58" fmla="*/ 959566 w 1483995"/>
                <a:gd name="T59" fmla="*/ 1597879 h 1633855"/>
                <a:gd name="T60" fmla="*/ 1040172 w 1483995"/>
                <a:gd name="T61" fmla="*/ 1564860 h 1633855"/>
                <a:gd name="T62" fmla="*/ 1116047 w 1483995"/>
                <a:gd name="T63" fmla="*/ 1522193 h 1633855"/>
                <a:gd name="T64" fmla="*/ 1186570 w 1483995"/>
                <a:gd name="T65" fmla="*/ 1470562 h 1633855"/>
                <a:gd name="T66" fmla="*/ 1251121 w 1483995"/>
                <a:gd name="T67" fmla="*/ 1410651 h 1633855"/>
                <a:gd name="T68" fmla="*/ 1309079 w 1483995"/>
                <a:gd name="T69" fmla="*/ 1343143 h 1633855"/>
                <a:gd name="T70" fmla="*/ 1359823 w 1483995"/>
                <a:gd name="T71" fmla="*/ 1268723 h 1633855"/>
                <a:gd name="T72" fmla="*/ 1402732 w 1483995"/>
                <a:gd name="T73" fmla="*/ 1188073 h 1633855"/>
                <a:gd name="T74" fmla="*/ 1437187 w 1483995"/>
                <a:gd name="T75" fmla="*/ 1101879 h 1633855"/>
                <a:gd name="T76" fmla="*/ 1462566 w 1483995"/>
                <a:gd name="T77" fmla="*/ 1010823 h 1633855"/>
                <a:gd name="T78" fmla="*/ 1478248 w 1483995"/>
                <a:gd name="T79" fmla="*/ 915590 h 1633855"/>
                <a:gd name="T80" fmla="*/ 1483614 w 1483995"/>
                <a:gd name="T81" fmla="*/ 816863 h 1633855"/>
                <a:gd name="T82" fmla="*/ 1478248 w 1483995"/>
                <a:gd name="T83" fmla="*/ 718137 h 1633855"/>
                <a:gd name="T84" fmla="*/ 1462566 w 1483995"/>
                <a:gd name="T85" fmla="*/ 622904 h 1633855"/>
                <a:gd name="T86" fmla="*/ 1437187 w 1483995"/>
                <a:gd name="T87" fmla="*/ 531848 h 1633855"/>
                <a:gd name="T88" fmla="*/ 1402732 w 1483995"/>
                <a:gd name="T89" fmla="*/ 445654 h 1633855"/>
                <a:gd name="T90" fmla="*/ 1359823 w 1483995"/>
                <a:gd name="T91" fmla="*/ 365004 h 1633855"/>
                <a:gd name="T92" fmla="*/ 1309079 w 1483995"/>
                <a:gd name="T93" fmla="*/ 290584 h 1633855"/>
                <a:gd name="T94" fmla="*/ 1251121 w 1483995"/>
                <a:gd name="T95" fmla="*/ 223076 h 1633855"/>
                <a:gd name="T96" fmla="*/ 1186570 w 1483995"/>
                <a:gd name="T97" fmla="*/ 163165 h 1633855"/>
                <a:gd name="T98" fmla="*/ 1116047 w 1483995"/>
                <a:gd name="T99" fmla="*/ 111534 h 1633855"/>
                <a:gd name="T100" fmla="*/ 1040172 w 1483995"/>
                <a:gd name="T101" fmla="*/ 68867 h 1633855"/>
                <a:gd name="T102" fmla="*/ 959566 w 1483995"/>
                <a:gd name="T103" fmla="*/ 35848 h 1633855"/>
                <a:gd name="T104" fmla="*/ 874850 w 1483995"/>
                <a:gd name="T105" fmla="*/ 13162 h 1633855"/>
                <a:gd name="T106" fmla="*/ 786643 w 1483995"/>
                <a:gd name="T107" fmla="*/ 1490 h 16338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483995" h="1633855">
                  <a:moveTo>
                    <a:pt x="741426" y="0"/>
                  </a:moveTo>
                  <a:lnTo>
                    <a:pt x="696289" y="1490"/>
                  </a:lnTo>
                  <a:lnTo>
                    <a:pt x="651864" y="5906"/>
                  </a:lnTo>
                  <a:lnTo>
                    <a:pt x="608228" y="13162"/>
                  </a:lnTo>
                  <a:lnTo>
                    <a:pt x="565459" y="23171"/>
                  </a:lnTo>
                  <a:lnTo>
                    <a:pt x="523635" y="35848"/>
                  </a:lnTo>
                  <a:lnTo>
                    <a:pt x="482833" y="51109"/>
                  </a:lnTo>
                  <a:lnTo>
                    <a:pt x="443131" y="68867"/>
                  </a:lnTo>
                  <a:lnTo>
                    <a:pt x="404607" y="89037"/>
                  </a:lnTo>
                  <a:lnTo>
                    <a:pt x="367340" y="111534"/>
                  </a:lnTo>
                  <a:lnTo>
                    <a:pt x="331406" y="136271"/>
                  </a:lnTo>
                  <a:lnTo>
                    <a:pt x="296884" y="163165"/>
                  </a:lnTo>
                  <a:lnTo>
                    <a:pt x="263851" y="192128"/>
                  </a:lnTo>
                  <a:lnTo>
                    <a:pt x="232386" y="223076"/>
                  </a:lnTo>
                  <a:lnTo>
                    <a:pt x="202565" y="255923"/>
                  </a:lnTo>
                  <a:lnTo>
                    <a:pt x="174467" y="290584"/>
                  </a:lnTo>
                  <a:lnTo>
                    <a:pt x="148170" y="326973"/>
                  </a:lnTo>
                  <a:lnTo>
                    <a:pt x="123751" y="365004"/>
                  </a:lnTo>
                  <a:lnTo>
                    <a:pt x="101289" y="404593"/>
                  </a:lnTo>
                  <a:lnTo>
                    <a:pt x="80861" y="445654"/>
                  </a:lnTo>
                  <a:lnTo>
                    <a:pt x="62544" y="488101"/>
                  </a:lnTo>
                  <a:lnTo>
                    <a:pt x="46418" y="531848"/>
                  </a:lnTo>
                  <a:lnTo>
                    <a:pt x="32559" y="576811"/>
                  </a:lnTo>
                  <a:lnTo>
                    <a:pt x="21045" y="622904"/>
                  </a:lnTo>
                  <a:lnTo>
                    <a:pt x="11954" y="670041"/>
                  </a:lnTo>
                  <a:lnTo>
                    <a:pt x="5365" y="718137"/>
                  </a:lnTo>
                  <a:lnTo>
                    <a:pt x="1354" y="767106"/>
                  </a:lnTo>
                  <a:lnTo>
                    <a:pt x="0" y="816863"/>
                  </a:lnTo>
                  <a:lnTo>
                    <a:pt x="1354" y="866621"/>
                  </a:lnTo>
                  <a:lnTo>
                    <a:pt x="5365" y="915590"/>
                  </a:lnTo>
                  <a:lnTo>
                    <a:pt x="11954" y="963686"/>
                  </a:lnTo>
                  <a:lnTo>
                    <a:pt x="21045" y="1010823"/>
                  </a:lnTo>
                  <a:lnTo>
                    <a:pt x="32559" y="1056916"/>
                  </a:lnTo>
                  <a:lnTo>
                    <a:pt x="46418" y="1101879"/>
                  </a:lnTo>
                  <a:lnTo>
                    <a:pt x="62544" y="1145626"/>
                  </a:lnTo>
                  <a:lnTo>
                    <a:pt x="80861" y="1188073"/>
                  </a:lnTo>
                  <a:lnTo>
                    <a:pt x="101289" y="1229134"/>
                  </a:lnTo>
                  <a:lnTo>
                    <a:pt x="123751" y="1268723"/>
                  </a:lnTo>
                  <a:lnTo>
                    <a:pt x="148170" y="1306754"/>
                  </a:lnTo>
                  <a:lnTo>
                    <a:pt x="174467" y="1343143"/>
                  </a:lnTo>
                  <a:lnTo>
                    <a:pt x="202565" y="1377804"/>
                  </a:lnTo>
                  <a:lnTo>
                    <a:pt x="232386" y="1410651"/>
                  </a:lnTo>
                  <a:lnTo>
                    <a:pt x="263851" y="1441599"/>
                  </a:lnTo>
                  <a:lnTo>
                    <a:pt x="296884" y="1470562"/>
                  </a:lnTo>
                  <a:lnTo>
                    <a:pt x="331406" y="1497456"/>
                  </a:lnTo>
                  <a:lnTo>
                    <a:pt x="367340" y="1522193"/>
                  </a:lnTo>
                  <a:lnTo>
                    <a:pt x="404607" y="1544690"/>
                  </a:lnTo>
                  <a:lnTo>
                    <a:pt x="443131" y="1564860"/>
                  </a:lnTo>
                  <a:lnTo>
                    <a:pt x="482833" y="1582618"/>
                  </a:lnTo>
                  <a:lnTo>
                    <a:pt x="523635" y="1597879"/>
                  </a:lnTo>
                  <a:lnTo>
                    <a:pt x="565459" y="1610556"/>
                  </a:lnTo>
                  <a:lnTo>
                    <a:pt x="608228" y="1620565"/>
                  </a:lnTo>
                  <a:lnTo>
                    <a:pt x="651864" y="1627821"/>
                  </a:lnTo>
                  <a:lnTo>
                    <a:pt x="696289" y="1632237"/>
                  </a:lnTo>
                  <a:lnTo>
                    <a:pt x="741426" y="1633727"/>
                  </a:lnTo>
                  <a:lnTo>
                    <a:pt x="786643" y="1632237"/>
                  </a:lnTo>
                  <a:lnTo>
                    <a:pt x="831144" y="1627821"/>
                  </a:lnTo>
                  <a:lnTo>
                    <a:pt x="874850" y="1620565"/>
                  </a:lnTo>
                  <a:lnTo>
                    <a:pt x="917683" y="1610556"/>
                  </a:lnTo>
                  <a:lnTo>
                    <a:pt x="959566" y="1597879"/>
                  </a:lnTo>
                  <a:lnTo>
                    <a:pt x="1000422" y="1582618"/>
                  </a:lnTo>
                  <a:lnTo>
                    <a:pt x="1040172" y="1564860"/>
                  </a:lnTo>
                  <a:lnTo>
                    <a:pt x="1078740" y="1544690"/>
                  </a:lnTo>
                  <a:lnTo>
                    <a:pt x="1116047" y="1522193"/>
                  </a:lnTo>
                  <a:lnTo>
                    <a:pt x="1152017" y="1497456"/>
                  </a:lnTo>
                  <a:lnTo>
                    <a:pt x="1186570" y="1470562"/>
                  </a:lnTo>
                  <a:lnTo>
                    <a:pt x="1219631" y="1441599"/>
                  </a:lnTo>
                  <a:lnTo>
                    <a:pt x="1251121" y="1410651"/>
                  </a:lnTo>
                  <a:lnTo>
                    <a:pt x="1280963" y="1377804"/>
                  </a:lnTo>
                  <a:lnTo>
                    <a:pt x="1309079" y="1343143"/>
                  </a:lnTo>
                  <a:lnTo>
                    <a:pt x="1335391" y="1306754"/>
                  </a:lnTo>
                  <a:lnTo>
                    <a:pt x="1359823" y="1268723"/>
                  </a:lnTo>
                  <a:lnTo>
                    <a:pt x="1382296" y="1229134"/>
                  </a:lnTo>
                  <a:lnTo>
                    <a:pt x="1402732" y="1188073"/>
                  </a:lnTo>
                  <a:lnTo>
                    <a:pt x="1421055" y="1145626"/>
                  </a:lnTo>
                  <a:lnTo>
                    <a:pt x="1437187" y="1101879"/>
                  </a:lnTo>
                  <a:lnTo>
                    <a:pt x="1451050" y="1056916"/>
                  </a:lnTo>
                  <a:lnTo>
                    <a:pt x="1462566" y="1010823"/>
                  </a:lnTo>
                  <a:lnTo>
                    <a:pt x="1471658" y="963686"/>
                  </a:lnTo>
                  <a:lnTo>
                    <a:pt x="1478248" y="915590"/>
                  </a:lnTo>
                  <a:lnTo>
                    <a:pt x="1482259" y="866621"/>
                  </a:lnTo>
                  <a:lnTo>
                    <a:pt x="1483614" y="816863"/>
                  </a:lnTo>
                  <a:lnTo>
                    <a:pt x="1482259" y="767106"/>
                  </a:lnTo>
                  <a:lnTo>
                    <a:pt x="1478248" y="718137"/>
                  </a:lnTo>
                  <a:lnTo>
                    <a:pt x="1471658" y="670041"/>
                  </a:lnTo>
                  <a:lnTo>
                    <a:pt x="1462566" y="622904"/>
                  </a:lnTo>
                  <a:lnTo>
                    <a:pt x="1451050" y="576811"/>
                  </a:lnTo>
                  <a:lnTo>
                    <a:pt x="1437187" y="531848"/>
                  </a:lnTo>
                  <a:lnTo>
                    <a:pt x="1421055" y="488101"/>
                  </a:lnTo>
                  <a:lnTo>
                    <a:pt x="1402732" y="445654"/>
                  </a:lnTo>
                  <a:lnTo>
                    <a:pt x="1382296" y="404593"/>
                  </a:lnTo>
                  <a:lnTo>
                    <a:pt x="1359823" y="365004"/>
                  </a:lnTo>
                  <a:lnTo>
                    <a:pt x="1335391" y="326973"/>
                  </a:lnTo>
                  <a:lnTo>
                    <a:pt x="1309079" y="290584"/>
                  </a:lnTo>
                  <a:lnTo>
                    <a:pt x="1280963" y="255923"/>
                  </a:lnTo>
                  <a:lnTo>
                    <a:pt x="1251121" y="223076"/>
                  </a:lnTo>
                  <a:lnTo>
                    <a:pt x="1219631" y="192128"/>
                  </a:lnTo>
                  <a:lnTo>
                    <a:pt x="1186570" y="163165"/>
                  </a:lnTo>
                  <a:lnTo>
                    <a:pt x="1152017" y="136271"/>
                  </a:lnTo>
                  <a:lnTo>
                    <a:pt x="1116047" y="111534"/>
                  </a:lnTo>
                  <a:lnTo>
                    <a:pt x="1078740" y="89037"/>
                  </a:lnTo>
                  <a:lnTo>
                    <a:pt x="1040172" y="68867"/>
                  </a:lnTo>
                  <a:lnTo>
                    <a:pt x="1000422" y="51109"/>
                  </a:lnTo>
                  <a:lnTo>
                    <a:pt x="959566" y="35848"/>
                  </a:lnTo>
                  <a:lnTo>
                    <a:pt x="917683" y="23171"/>
                  </a:lnTo>
                  <a:lnTo>
                    <a:pt x="874850" y="13162"/>
                  </a:lnTo>
                  <a:lnTo>
                    <a:pt x="831144" y="5906"/>
                  </a:lnTo>
                  <a:lnTo>
                    <a:pt x="786643" y="1490"/>
                  </a:lnTo>
                  <a:lnTo>
                    <a:pt x="741426" y="0"/>
                  </a:lnTo>
                  <a:close/>
                </a:path>
              </a:pathLst>
            </a:custGeom>
            <a:noFill/>
            <a:ln w="2400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" name="Graphic 20"/>
            <p:cNvSpPr>
              <a:spLocks/>
            </p:cNvSpPr>
            <p:nvPr/>
          </p:nvSpPr>
          <p:spPr bwMode="auto">
            <a:xfrm>
              <a:off x="6301" y="3802"/>
              <a:ext cx="20295" cy="17793"/>
            </a:xfrm>
            <a:custGeom>
              <a:avLst/>
              <a:gdLst>
                <a:gd name="T0" fmla="*/ 2029206 w 2029460"/>
                <a:gd name="T1" fmla="*/ 0 h 1779270"/>
                <a:gd name="T2" fmla="*/ 0 w 2029460"/>
                <a:gd name="T3" fmla="*/ 0 h 1779270"/>
                <a:gd name="T4" fmla="*/ 0 w 2029460"/>
                <a:gd name="T5" fmla="*/ 1779270 h 1779270"/>
                <a:gd name="T6" fmla="*/ 2029206 w 2029460"/>
                <a:gd name="T7" fmla="*/ 1779270 h 1779270"/>
                <a:gd name="T8" fmla="*/ 2029206 w 2029460"/>
                <a:gd name="T9" fmla="*/ 0 h 1779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9460" h="1779270">
                  <a:moveTo>
                    <a:pt x="2029206" y="0"/>
                  </a:moveTo>
                  <a:lnTo>
                    <a:pt x="0" y="0"/>
                  </a:lnTo>
                  <a:lnTo>
                    <a:pt x="0" y="1779270"/>
                  </a:lnTo>
                  <a:lnTo>
                    <a:pt x="2029206" y="1779270"/>
                  </a:lnTo>
                  <a:lnTo>
                    <a:pt x="20292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" name="Graphic 21"/>
            <p:cNvSpPr>
              <a:spLocks/>
            </p:cNvSpPr>
            <p:nvPr/>
          </p:nvSpPr>
          <p:spPr bwMode="auto">
            <a:xfrm>
              <a:off x="6301" y="3802"/>
              <a:ext cx="20295" cy="17793"/>
            </a:xfrm>
            <a:custGeom>
              <a:avLst/>
              <a:gdLst>
                <a:gd name="T0" fmla="*/ 0 w 2029460"/>
                <a:gd name="T1" fmla="*/ 1779270 h 1779270"/>
                <a:gd name="T2" fmla="*/ 2029206 w 2029460"/>
                <a:gd name="T3" fmla="*/ 1779270 h 1779270"/>
                <a:gd name="T4" fmla="*/ 2029206 w 2029460"/>
                <a:gd name="T5" fmla="*/ 0 h 1779270"/>
                <a:gd name="T6" fmla="*/ 0 w 2029460"/>
                <a:gd name="T7" fmla="*/ 0 h 1779270"/>
                <a:gd name="T8" fmla="*/ 0 w 2029460"/>
                <a:gd name="T9" fmla="*/ 1779270 h 1779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9460" h="1779270">
                  <a:moveTo>
                    <a:pt x="0" y="1779270"/>
                  </a:moveTo>
                  <a:lnTo>
                    <a:pt x="2029206" y="1779270"/>
                  </a:lnTo>
                  <a:lnTo>
                    <a:pt x="2029206" y="0"/>
                  </a:lnTo>
                  <a:lnTo>
                    <a:pt x="0" y="0"/>
                  </a:lnTo>
                  <a:lnTo>
                    <a:pt x="0" y="1779270"/>
                  </a:lnTo>
                  <a:close/>
                </a:path>
              </a:pathLst>
            </a:custGeom>
            <a:noFill/>
            <a:ln w="5537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22" name="Image 2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" y="5303"/>
              <a:ext cx="12214" cy="12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Graphic 23"/>
            <p:cNvSpPr>
              <a:spLocks/>
            </p:cNvSpPr>
            <p:nvPr/>
          </p:nvSpPr>
          <p:spPr bwMode="auto">
            <a:xfrm>
              <a:off x="14051" y="19918"/>
              <a:ext cx="5448" cy="1124"/>
            </a:xfrm>
            <a:custGeom>
              <a:avLst/>
              <a:gdLst>
                <a:gd name="T0" fmla="*/ 544829 w 544830"/>
                <a:gd name="T1" fmla="*/ 0 h 112395"/>
                <a:gd name="T2" fmla="*/ 0 w 544830"/>
                <a:gd name="T3" fmla="*/ 0 h 112395"/>
                <a:gd name="T4" fmla="*/ 0 w 544830"/>
                <a:gd name="T5" fmla="*/ 112014 h 112395"/>
                <a:gd name="T6" fmla="*/ 544829 w 544830"/>
                <a:gd name="T7" fmla="*/ 112014 h 112395"/>
                <a:gd name="T8" fmla="*/ 544829 w 544830"/>
                <a:gd name="T9" fmla="*/ 0 h 112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4830" h="112395">
                  <a:moveTo>
                    <a:pt x="544829" y="0"/>
                  </a:moveTo>
                  <a:lnTo>
                    <a:pt x="0" y="0"/>
                  </a:lnTo>
                  <a:lnTo>
                    <a:pt x="0" y="112014"/>
                  </a:lnTo>
                  <a:lnTo>
                    <a:pt x="544829" y="112014"/>
                  </a:lnTo>
                  <a:lnTo>
                    <a:pt x="544829" y="0"/>
                  </a:lnTo>
                  <a:close/>
                </a:path>
              </a:pathLst>
            </a:custGeom>
            <a:solidFill>
              <a:srgbClr val="505C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" name="Graphic 24"/>
            <p:cNvSpPr>
              <a:spLocks/>
            </p:cNvSpPr>
            <p:nvPr/>
          </p:nvSpPr>
          <p:spPr bwMode="auto">
            <a:xfrm>
              <a:off x="14051" y="19918"/>
              <a:ext cx="5448" cy="1124"/>
            </a:xfrm>
            <a:custGeom>
              <a:avLst/>
              <a:gdLst>
                <a:gd name="T0" fmla="*/ 0 w 544830"/>
                <a:gd name="T1" fmla="*/ 112014 h 112395"/>
                <a:gd name="T2" fmla="*/ 544829 w 544830"/>
                <a:gd name="T3" fmla="*/ 112014 h 112395"/>
                <a:gd name="T4" fmla="*/ 544829 w 544830"/>
                <a:gd name="T5" fmla="*/ 0 h 112395"/>
                <a:gd name="T6" fmla="*/ 0 w 544830"/>
                <a:gd name="T7" fmla="*/ 0 h 112395"/>
                <a:gd name="T8" fmla="*/ 0 w 544830"/>
                <a:gd name="T9" fmla="*/ 112014 h 112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4830" h="112395">
                  <a:moveTo>
                    <a:pt x="0" y="112014"/>
                  </a:moveTo>
                  <a:lnTo>
                    <a:pt x="544829" y="112014"/>
                  </a:lnTo>
                  <a:lnTo>
                    <a:pt x="544829" y="0"/>
                  </a:lnTo>
                  <a:lnTo>
                    <a:pt x="0" y="0"/>
                  </a:lnTo>
                  <a:lnTo>
                    <a:pt x="0" y="112014"/>
                  </a:lnTo>
                  <a:close/>
                </a:path>
              </a:pathLst>
            </a:custGeom>
            <a:noFill/>
            <a:ln w="5537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" name="Graphic 25"/>
            <p:cNvSpPr>
              <a:spLocks/>
            </p:cNvSpPr>
            <p:nvPr/>
          </p:nvSpPr>
          <p:spPr bwMode="auto">
            <a:xfrm>
              <a:off x="15140" y="21038"/>
              <a:ext cx="3271" cy="1124"/>
            </a:xfrm>
            <a:custGeom>
              <a:avLst/>
              <a:gdLst>
                <a:gd name="T0" fmla="*/ 326898 w 327025"/>
                <a:gd name="T1" fmla="*/ 0 h 112395"/>
                <a:gd name="T2" fmla="*/ 0 w 327025"/>
                <a:gd name="T3" fmla="*/ 0 h 112395"/>
                <a:gd name="T4" fmla="*/ 0 w 327025"/>
                <a:gd name="T5" fmla="*/ 112014 h 112395"/>
                <a:gd name="T6" fmla="*/ 326898 w 327025"/>
                <a:gd name="T7" fmla="*/ 112014 h 112395"/>
                <a:gd name="T8" fmla="*/ 326898 w 327025"/>
                <a:gd name="T9" fmla="*/ 0 h 112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7025" h="112395">
                  <a:moveTo>
                    <a:pt x="326898" y="0"/>
                  </a:moveTo>
                  <a:lnTo>
                    <a:pt x="0" y="0"/>
                  </a:lnTo>
                  <a:lnTo>
                    <a:pt x="0" y="112014"/>
                  </a:lnTo>
                  <a:lnTo>
                    <a:pt x="326898" y="112014"/>
                  </a:lnTo>
                  <a:lnTo>
                    <a:pt x="326898" y="0"/>
                  </a:lnTo>
                  <a:close/>
                </a:path>
              </a:pathLst>
            </a:custGeom>
            <a:solidFill>
              <a:srgbClr val="505C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" name="Graphic 26"/>
            <p:cNvSpPr>
              <a:spLocks/>
            </p:cNvSpPr>
            <p:nvPr/>
          </p:nvSpPr>
          <p:spPr bwMode="auto">
            <a:xfrm>
              <a:off x="15140" y="21038"/>
              <a:ext cx="3271" cy="1124"/>
            </a:xfrm>
            <a:custGeom>
              <a:avLst/>
              <a:gdLst>
                <a:gd name="T0" fmla="*/ 0 w 327025"/>
                <a:gd name="T1" fmla="*/ 112014 h 112395"/>
                <a:gd name="T2" fmla="*/ 326898 w 327025"/>
                <a:gd name="T3" fmla="*/ 112014 h 112395"/>
                <a:gd name="T4" fmla="*/ 326898 w 327025"/>
                <a:gd name="T5" fmla="*/ 0 h 112395"/>
                <a:gd name="T6" fmla="*/ 0 w 327025"/>
                <a:gd name="T7" fmla="*/ 0 h 112395"/>
                <a:gd name="T8" fmla="*/ 0 w 327025"/>
                <a:gd name="T9" fmla="*/ 112014 h 112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7025" h="112395">
                  <a:moveTo>
                    <a:pt x="0" y="112014"/>
                  </a:moveTo>
                  <a:lnTo>
                    <a:pt x="326898" y="112014"/>
                  </a:lnTo>
                  <a:lnTo>
                    <a:pt x="326898" y="0"/>
                  </a:lnTo>
                  <a:lnTo>
                    <a:pt x="0" y="0"/>
                  </a:lnTo>
                  <a:lnTo>
                    <a:pt x="0" y="112014"/>
                  </a:lnTo>
                  <a:close/>
                </a:path>
              </a:pathLst>
            </a:custGeom>
            <a:noFill/>
            <a:ln w="5537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" name="Graphic 27"/>
            <p:cNvSpPr>
              <a:spLocks/>
            </p:cNvSpPr>
            <p:nvPr/>
          </p:nvSpPr>
          <p:spPr bwMode="auto">
            <a:xfrm>
              <a:off x="18973" y="3375"/>
              <a:ext cx="477" cy="1791"/>
            </a:xfrm>
            <a:custGeom>
              <a:avLst/>
              <a:gdLst>
                <a:gd name="T0" fmla="*/ 47244 w 47625"/>
                <a:gd name="T1" fmla="*/ 0 h 179070"/>
                <a:gd name="T2" fmla="*/ 0 w 47625"/>
                <a:gd name="T3" fmla="*/ 179070 h 1790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7625" h="179070">
                  <a:moveTo>
                    <a:pt x="47244" y="0"/>
                  </a:moveTo>
                  <a:lnTo>
                    <a:pt x="0" y="179070"/>
                  </a:lnTo>
                </a:path>
              </a:pathLst>
            </a:custGeom>
            <a:noFill/>
            <a:ln w="2400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" name="Graphic 28"/>
            <p:cNvSpPr>
              <a:spLocks/>
            </p:cNvSpPr>
            <p:nvPr/>
          </p:nvSpPr>
          <p:spPr bwMode="auto">
            <a:xfrm>
              <a:off x="18455" y="5021"/>
              <a:ext cx="1003" cy="279"/>
            </a:xfrm>
            <a:custGeom>
              <a:avLst/>
              <a:gdLst>
                <a:gd name="T0" fmla="*/ 0 w 100330"/>
                <a:gd name="T1" fmla="*/ 0 h 27940"/>
                <a:gd name="T2" fmla="*/ 99822 w 100330"/>
                <a:gd name="T3" fmla="*/ 27432 h 27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0330" h="27940">
                  <a:moveTo>
                    <a:pt x="0" y="0"/>
                  </a:moveTo>
                  <a:lnTo>
                    <a:pt x="99822" y="27432"/>
                  </a:lnTo>
                </a:path>
              </a:pathLst>
            </a:custGeom>
            <a:noFill/>
            <a:ln w="2400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" name="Graphic 29"/>
            <p:cNvSpPr>
              <a:spLocks/>
            </p:cNvSpPr>
            <p:nvPr/>
          </p:nvSpPr>
          <p:spPr bwMode="auto">
            <a:xfrm>
              <a:off x="22197" y="6713"/>
              <a:ext cx="1555" cy="927"/>
            </a:xfrm>
            <a:custGeom>
              <a:avLst/>
              <a:gdLst>
                <a:gd name="T0" fmla="*/ 155448 w 155575"/>
                <a:gd name="T1" fmla="*/ 0 h 92710"/>
                <a:gd name="T2" fmla="*/ 0 w 155575"/>
                <a:gd name="T3" fmla="*/ 92202 h 92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55575" h="92710">
                  <a:moveTo>
                    <a:pt x="155448" y="0"/>
                  </a:moveTo>
                  <a:lnTo>
                    <a:pt x="0" y="92202"/>
                  </a:lnTo>
                </a:path>
              </a:pathLst>
            </a:custGeom>
            <a:noFill/>
            <a:ln w="2400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" name="Graphic 30"/>
            <p:cNvSpPr>
              <a:spLocks/>
            </p:cNvSpPr>
            <p:nvPr/>
          </p:nvSpPr>
          <p:spPr bwMode="auto">
            <a:xfrm>
              <a:off x="21922" y="7155"/>
              <a:ext cx="521" cy="927"/>
            </a:xfrm>
            <a:custGeom>
              <a:avLst/>
              <a:gdLst>
                <a:gd name="T0" fmla="*/ 0 w 52069"/>
                <a:gd name="T1" fmla="*/ 0 h 92710"/>
                <a:gd name="T2" fmla="*/ 51816 w 52069"/>
                <a:gd name="T3" fmla="*/ 92202 h 92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2069" h="92710">
                  <a:moveTo>
                    <a:pt x="0" y="0"/>
                  </a:moveTo>
                  <a:lnTo>
                    <a:pt x="51816" y="92202"/>
                  </a:lnTo>
                </a:path>
              </a:pathLst>
            </a:custGeom>
            <a:noFill/>
            <a:ln w="2400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" name="Graphic 31"/>
            <p:cNvSpPr>
              <a:spLocks/>
            </p:cNvSpPr>
            <p:nvPr/>
          </p:nvSpPr>
          <p:spPr bwMode="auto">
            <a:xfrm>
              <a:off x="23477" y="11658"/>
              <a:ext cx="1809" cy="13"/>
            </a:xfrm>
            <a:custGeom>
              <a:avLst/>
              <a:gdLst>
                <a:gd name="T0" fmla="*/ 180594 w 180975"/>
                <a:gd name="T1" fmla="*/ 0 h 1270"/>
                <a:gd name="T2" fmla="*/ 0 w 180975"/>
                <a:gd name="T3" fmla="*/ 0 h 1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0975" h="1270">
                  <a:moveTo>
                    <a:pt x="180594" y="0"/>
                  </a:moveTo>
                  <a:lnTo>
                    <a:pt x="0" y="0"/>
                  </a:lnTo>
                </a:path>
              </a:pathLst>
            </a:custGeom>
            <a:noFill/>
            <a:ln w="2400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" name="Graphic 32"/>
            <p:cNvSpPr>
              <a:spLocks/>
            </p:cNvSpPr>
            <p:nvPr/>
          </p:nvSpPr>
          <p:spPr bwMode="auto">
            <a:xfrm>
              <a:off x="23477" y="11102"/>
              <a:ext cx="12" cy="1067"/>
            </a:xfrm>
            <a:custGeom>
              <a:avLst/>
              <a:gdLst>
                <a:gd name="T0" fmla="*/ 0 w 1270"/>
                <a:gd name="T1" fmla="*/ 0 h 106680"/>
                <a:gd name="T2" fmla="*/ 0 w 1270"/>
                <a:gd name="T3" fmla="*/ 106680 h 106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70" h="106680">
                  <a:moveTo>
                    <a:pt x="0" y="0"/>
                  </a:moveTo>
                  <a:lnTo>
                    <a:pt x="0" y="106680"/>
                  </a:lnTo>
                </a:path>
              </a:pathLst>
            </a:custGeom>
            <a:noFill/>
            <a:ln w="2400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" name="Graphic 33"/>
            <p:cNvSpPr>
              <a:spLocks/>
            </p:cNvSpPr>
            <p:nvPr/>
          </p:nvSpPr>
          <p:spPr bwMode="auto">
            <a:xfrm>
              <a:off x="14211" y="3345"/>
              <a:ext cx="476" cy="1790"/>
            </a:xfrm>
            <a:custGeom>
              <a:avLst/>
              <a:gdLst>
                <a:gd name="T0" fmla="*/ 0 w 47625"/>
                <a:gd name="T1" fmla="*/ 0 h 179070"/>
                <a:gd name="T2" fmla="*/ 47244 w 47625"/>
                <a:gd name="T3" fmla="*/ 179070 h 1790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7625" h="179070">
                  <a:moveTo>
                    <a:pt x="0" y="0"/>
                  </a:moveTo>
                  <a:lnTo>
                    <a:pt x="47244" y="179070"/>
                  </a:lnTo>
                </a:path>
              </a:pathLst>
            </a:custGeom>
            <a:noFill/>
            <a:ln w="2400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" name="Graphic 34"/>
            <p:cNvSpPr>
              <a:spLocks/>
            </p:cNvSpPr>
            <p:nvPr/>
          </p:nvSpPr>
          <p:spPr bwMode="auto">
            <a:xfrm>
              <a:off x="14157" y="4998"/>
              <a:ext cx="1010" cy="286"/>
            </a:xfrm>
            <a:custGeom>
              <a:avLst/>
              <a:gdLst>
                <a:gd name="T0" fmla="*/ 0 w 100965"/>
                <a:gd name="T1" fmla="*/ 28194 h 28575"/>
                <a:gd name="T2" fmla="*/ 100584 w 100965"/>
                <a:gd name="T3" fmla="*/ 0 h 28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0965" h="28575">
                  <a:moveTo>
                    <a:pt x="0" y="28194"/>
                  </a:moveTo>
                  <a:lnTo>
                    <a:pt x="100584" y="0"/>
                  </a:lnTo>
                </a:path>
              </a:pathLst>
            </a:custGeom>
            <a:noFill/>
            <a:ln w="2400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" name="Graphic 35"/>
            <p:cNvSpPr>
              <a:spLocks/>
            </p:cNvSpPr>
            <p:nvPr/>
          </p:nvSpPr>
          <p:spPr bwMode="auto">
            <a:xfrm>
              <a:off x="9852" y="6644"/>
              <a:ext cx="1556" cy="934"/>
            </a:xfrm>
            <a:custGeom>
              <a:avLst/>
              <a:gdLst>
                <a:gd name="T0" fmla="*/ 0 w 155575"/>
                <a:gd name="T1" fmla="*/ 0 h 93345"/>
                <a:gd name="T2" fmla="*/ 155448 w 155575"/>
                <a:gd name="T3" fmla="*/ 92964 h 93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55575" h="93345">
                  <a:moveTo>
                    <a:pt x="0" y="0"/>
                  </a:moveTo>
                  <a:lnTo>
                    <a:pt x="155448" y="92964"/>
                  </a:lnTo>
                </a:path>
              </a:pathLst>
            </a:custGeom>
            <a:noFill/>
            <a:ln w="2400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" name="Graphic 36"/>
            <p:cNvSpPr>
              <a:spLocks/>
            </p:cNvSpPr>
            <p:nvPr/>
          </p:nvSpPr>
          <p:spPr bwMode="auto">
            <a:xfrm>
              <a:off x="11140" y="7132"/>
              <a:ext cx="521" cy="927"/>
            </a:xfrm>
            <a:custGeom>
              <a:avLst/>
              <a:gdLst>
                <a:gd name="T0" fmla="*/ 0 w 52069"/>
                <a:gd name="T1" fmla="*/ 92201 h 92710"/>
                <a:gd name="T2" fmla="*/ 51816 w 52069"/>
                <a:gd name="T3" fmla="*/ 0 h 92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2069" h="92710">
                  <a:moveTo>
                    <a:pt x="0" y="92201"/>
                  </a:moveTo>
                  <a:lnTo>
                    <a:pt x="51816" y="0"/>
                  </a:lnTo>
                </a:path>
              </a:pathLst>
            </a:custGeom>
            <a:noFill/>
            <a:ln w="2400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" name="Graphic 37"/>
            <p:cNvSpPr>
              <a:spLocks/>
            </p:cNvSpPr>
            <p:nvPr/>
          </p:nvSpPr>
          <p:spPr bwMode="auto">
            <a:xfrm>
              <a:off x="8313" y="11696"/>
              <a:ext cx="1803" cy="13"/>
            </a:xfrm>
            <a:custGeom>
              <a:avLst/>
              <a:gdLst>
                <a:gd name="T0" fmla="*/ 0 w 180340"/>
                <a:gd name="T1" fmla="*/ 0 h 1270"/>
                <a:gd name="T2" fmla="*/ 179832 w 180340"/>
                <a:gd name="T3" fmla="*/ 0 h 1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0340" h="1270">
                  <a:moveTo>
                    <a:pt x="0" y="0"/>
                  </a:moveTo>
                  <a:lnTo>
                    <a:pt x="179832" y="0"/>
                  </a:lnTo>
                </a:path>
              </a:pathLst>
            </a:custGeom>
            <a:noFill/>
            <a:ln w="2400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" name="Graphic 38"/>
            <p:cNvSpPr>
              <a:spLocks/>
            </p:cNvSpPr>
            <p:nvPr/>
          </p:nvSpPr>
          <p:spPr bwMode="auto">
            <a:xfrm>
              <a:off x="10111" y="11186"/>
              <a:ext cx="13" cy="1066"/>
            </a:xfrm>
            <a:custGeom>
              <a:avLst/>
              <a:gdLst>
                <a:gd name="T0" fmla="*/ 0 w 1270"/>
                <a:gd name="T1" fmla="*/ 106679 h 106680"/>
                <a:gd name="T2" fmla="*/ 0 w 1270"/>
                <a:gd name="T3" fmla="*/ 0 h 106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70" h="106680">
                  <a:moveTo>
                    <a:pt x="0" y="106679"/>
                  </a:moveTo>
                  <a:lnTo>
                    <a:pt x="0" y="0"/>
                  </a:lnTo>
                </a:path>
              </a:pathLst>
            </a:custGeom>
            <a:noFill/>
            <a:ln w="2400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" name="Graphic 39"/>
            <p:cNvSpPr>
              <a:spLocks/>
            </p:cNvSpPr>
            <p:nvPr/>
          </p:nvSpPr>
          <p:spPr bwMode="auto">
            <a:xfrm>
              <a:off x="9837" y="15689"/>
              <a:ext cx="1562" cy="934"/>
            </a:xfrm>
            <a:custGeom>
              <a:avLst/>
              <a:gdLst>
                <a:gd name="T0" fmla="*/ 0 w 156210"/>
                <a:gd name="T1" fmla="*/ 92964 h 93345"/>
                <a:gd name="T2" fmla="*/ 156210 w 156210"/>
                <a:gd name="T3" fmla="*/ 0 h 93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56210" h="93345">
                  <a:moveTo>
                    <a:pt x="0" y="92964"/>
                  </a:moveTo>
                  <a:lnTo>
                    <a:pt x="156210" y="0"/>
                  </a:lnTo>
                </a:path>
              </a:pathLst>
            </a:custGeom>
            <a:noFill/>
            <a:ln w="2400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" name="Graphic 40"/>
            <p:cNvSpPr>
              <a:spLocks/>
            </p:cNvSpPr>
            <p:nvPr/>
          </p:nvSpPr>
          <p:spPr bwMode="auto">
            <a:xfrm>
              <a:off x="11148" y="15247"/>
              <a:ext cx="520" cy="927"/>
            </a:xfrm>
            <a:custGeom>
              <a:avLst/>
              <a:gdLst>
                <a:gd name="T0" fmla="*/ 51816 w 52069"/>
                <a:gd name="T1" fmla="*/ 92201 h 92710"/>
                <a:gd name="T2" fmla="*/ 0 w 52069"/>
                <a:gd name="T3" fmla="*/ 0 h 92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2069" h="92710">
                  <a:moveTo>
                    <a:pt x="51816" y="92201"/>
                  </a:moveTo>
                  <a:lnTo>
                    <a:pt x="0" y="0"/>
                  </a:lnTo>
                </a:path>
              </a:pathLst>
            </a:custGeom>
            <a:noFill/>
            <a:ln w="2400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" name="Graphic 41"/>
            <p:cNvSpPr>
              <a:spLocks/>
            </p:cNvSpPr>
            <p:nvPr/>
          </p:nvSpPr>
          <p:spPr bwMode="auto">
            <a:xfrm>
              <a:off x="22197" y="15636"/>
              <a:ext cx="1555" cy="927"/>
            </a:xfrm>
            <a:custGeom>
              <a:avLst/>
              <a:gdLst>
                <a:gd name="T0" fmla="*/ 155448 w 155575"/>
                <a:gd name="T1" fmla="*/ 92201 h 92710"/>
                <a:gd name="T2" fmla="*/ 0 w 155575"/>
                <a:gd name="T3" fmla="*/ 0 h 92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55575" h="92710">
                  <a:moveTo>
                    <a:pt x="155448" y="92201"/>
                  </a:moveTo>
                  <a:lnTo>
                    <a:pt x="0" y="0"/>
                  </a:lnTo>
                </a:path>
              </a:pathLst>
            </a:custGeom>
            <a:noFill/>
            <a:ln w="2400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" name="Graphic 42"/>
            <p:cNvSpPr>
              <a:spLocks/>
            </p:cNvSpPr>
            <p:nvPr/>
          </p:nvSpPr>
          <p:spPr bwMode="auto">
            <a:xfrm>
              <a:off x="21945" y="15156"/>
              <a:ext cx="521" cy="927"/>
            </a:xfrm>
            <a:custGeom>
              <a:avLst/>
              <a:gdLst>
                <a:gd name="T0" fmla="*/ 51815 w 52069"/>
                <a:gd name="T1" fmla="*/ 0 h 92710"/>
                <a:gd name="T2" fmla="*/ 0 w 52069"/>
                <a:gd name="T3" fmla="*/ 92202 h 92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2069" h="92710">
                  <a:moveTo>
                    <a:pt x="51815" y="0"/>
                  </a:moveTo>
                  <a:lnTo>
                    <a:pt x="0" y="92202"/>
                  </a:lnTo>
                </a:path>
              </a:pathLst>
            </a:custGeom>
            <a:noFill/>
            <a:ln w="2400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" name="Graphic 43"/>
            <p:cNvSpPr>
              <a:spLocks/>
            </p:cNvSpPr>
            <p:nvPr/>
          </p:nvSpPr>
          <p:spPr bwMode="auto">
            <a:xfrm>
              <a:off x="18905" y="18150"/>
              <a:ext cx="412" cy="927"/>
            </a:xfrm>
            <a:custGeom>
              <a:avLst/>
              <a:gdLst>
                <a:gd name="T0" fmla="*/ 0 w 41275"/>
                <a:gd name="T1" fmla="*/ 0 h 92710"/>
                <a:gd name="T2" fmla="*/ 41148 w 41275"/>
                <a:gd name="T3" fmla="*/ 92202 h 92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1275" h="92710">
                  <a:moveTo>
                    <a:pt x="0" y="0"/>
                  </a:moveTo>
                  <a:lnTo>
                    <a:pt x="41148" y="92202"/>
                  </a:lnTo>
                </a:path>
              </a:pathLst>
            </a:custGeom>
            <a:noFill/>
            <a:ln w="2400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" name="Graphic 44"/>
            <p:cNvSpPr>
              <a:spLocks/>
            </p:cNvSpPr>
            <p:nvPr/>
          </p:nvSpPr>
          <p:spPr bwMode="auto">
            <a:xfrm>
              <a:off x="18356" y="17899"/>
              <a:ext cx="1105" cy="508"/>
            </a:xfrm>
            <a:custGeom>
              <a:avLst/>
              <a:gdLst>
                <a:gd name="T0" fmla="*/ 0 w 110489"/>
                <a:gd name="T1" fmla="*/ 50292 h 50800"/>
                <a:gd name="T2" fmla="*/ 110489 w 110489"/>
                <a:gd name="T3" fmla="*/ 0 h 50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10489" h="50800">
                  <a:moveTo>
                    <a:pt x="0" y="50292"/>
                  </a:moveTo>
                  <a:lnTo>
                    <a:pt x="110489" y="0"/>
                  </a:lnTo>
                </a:path>
              </a:pathLst>
            </a:custGeom>
            <a:noFill/>
            <a:ln w="2400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" name="Graphic 45"/>
            <p:cNvSpPr>
              <a:spLocks/>
            </p:cNvSpPr>
            <p:nvPr/>
          </p:nvSpPr>
          <p:spPr bwMode="auto">
            <a:xfrm>
              <a:off x="14287" y="18036"/>
              <a:ext cx="343" cy="953"/>
            </a:xfrm>
            <a:custGeom>
              <a:avLst/>
              <a:gdLst>
                <a:gd name="T0" fmla="*/ 34289 w 34290"/>
                <a:gd name="T1" fmla="*/ 0 h 95250"/>
                <a:gd name="T2" fmla="*/ 0 w 34290"/>
                <a:gd name="T3" fmla="*/ 95250 h 95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4290" h="95250">
                  <a:moveTo>
                    <a:pt x="34289" y="0"/>
                  </a:moveTo>
                  <a:lnTo>
                    <a:pt x="0" y="95250"/>
                  </a:lnTo>
                </a:path>
              </a:pathLst>
            </a:custGeom>
            <a:noFill/>
            <a:ln w="2400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" name="Graphic 46"/>
            <p:cNvSpPr>
              <a:spLocks/>
            </p:cNvSpPr>
            <p:nvPr/>
          </p:nvSpPr>
          <p:spPr bwMode="auto">
            <a:xfrm>
              <a:off x="14066" y="17815"/>
              <a:ext cx="1130" cy="445"/>
            </a:xfrm>
            <a:custGeom>
              <a:avLst/>
              <a:gdLst>
                <a:gd name="T0" fmla="*/ 0 w 113030"/>
                <a:gd name="T1" fmla="*/ 0 h 44450"/>
                <a:gd name="T2" fmla="*/ 112776 w 113030"/>
                <a:gd name="T3" fmla="*/ 44196 h 44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13030" h="44450">
                  <a:moveTo>
                    <a:pt x="0" y="0"/>
                  </a:moveTo>
                  <a:lnTo>
                    <a:pt x="112776" y="44196"/>
                  </a:lnTo>
                </a:path>
              </a:pathLst>
            </a:custGeom>
            <a:noFill/>
            <a:ln w="2400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" name="Graphic 47"/>
            <p:cNvSpPr>
              <a:spLocks/>
            </p:cNvSpPr>
            <p:nvPr/>
          </p:nvSpPr>
          <p:spPr bwMode="auto">
            <a:xfrm>
              <a:off x="19316" y="3375"/>
              <a:ext cx="5969" cy="15697"/>
            </a:xfrm>
            <a:custGeom>
              <a:avLst/>
              <a:gdLst>
                <a:gd name="T0" fmla="*/ 12953 w 596900"/>
                <a:gd name="T1" fmla="*/ 0 h 1569720"/>
                <a:gd name="T2" fmla="*/ 441959 w 596900"/>
                <a:gd name="T3" fmla="*/ 334518 h 1569720"/>
                <a:gd name="T4" fmla="*/ 596645 w 596900"/>
                <a:gd name="T5" fmla="*/ 828294 h 1569720"/>
                <a:gd name="T6" fmla="*/ 439673 w 596900"/>
                <a:gd name="T7" fmla="*/ 1315974 h 1569720"/>
                <a:gd name="T8" fmla="*/ 0 w 596900"/>
                <a:gd name="T9" fmla="*/ 1569720 h 1569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6900" h="1569720">
                  <a:moveTo>
                    <a:pt x="12953" y="0"/>
                  </a:moveTo>
                  <a:lnTo>
                    <a:pt x="441959" y="334518"/>
                  </a:lnTo>
                  <a:lnTo>
                    <a:pt x="596645" y="828294"/>
                  </a:lnTo>
                  <a:lnTo>
                    <a:pt x="439673" y="1315974"/>
                  </a:lnTo>
                  <a:lnTo>
                    <a:pt x="0" y="1569720"/>
                  </a:lnTo>
                </a:path>
              </a:pathLst>
            </a:custGeom>
            <a:noFill/>
            <a:ln w="2400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168" name="Graphic 48"/>
            <p:cNvSpPr>
              <a:spLocks/>
            </p:cNvSpPr>
            <p:nvPr/>
          </p:nvSpPr>
          <p:spPr bwMode="auto">
            <a:xfrm>
              <a:off x="8374" y="3474"/>
              <a:ext cx="5918" cy="15520"/>
            </a:xfrm>
            <a:custGeom>
              <a:avLst/>
              <a:gdLst>
                <a:gd name="T0" fmla="*/ 591312 w 591820"/>
                <a:gd name="T1" fmla="*/ 1551431 h 1551940"/>
                <a:gd name="T2" fmla="*/ 146304 w 591820"/>
                <a:gd name="T3" fmla="*/ 1314449 h 1551940"/>
                <a:gd name="T4" fmla="*/ 0 w 591820"/>
                <a:gd name="T5" fmla="*/ 822197 h 1551940"/>
                <a:gd name="T6" fmla="*/ 155448 w 591820"/>
                <a:gd name="T7" fmla="*/ 322325 h 1551940"/>
                <a:gd name="T8" fmla="*/ 587502 w 591820"/>
                <a:gd name="T9" fmla="*/ 0 h 1551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1820" h="1551940">
                  <a:moveTo>
                    <a:pt x="591312" y="1551431"/>
                  </a:moveTo>
                  <a:lnTo>
                    <a:pt x="146304" y="1314449"/>
                  </a:lnTo>
                  <a:lnTo>
                    <a:pt x="0" y="822197"/>
                  </a:lnTo>
                  <a:lnTo>
                    <a:pt x="155448" y="322325"/>
                  </a:lnTo>
                  <a:lnTo>
                    <a:pt x="587502" y="0"/>
                  </a:lnTo>
                </a:path>
              </a:pathLst>
            </a:custGeom>
            <a:noFill/>
            <a:ln w="2400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169" name="Graphic 49"/>
            <p:cNvSpPr>
              <a:spLocks/>
            </p:cNvSpPr>
            <p:nvPr/>
          </p:nvSpPr>
          <p:spPr bwMode="auto">
            <a:xfrm>
              <a:off x="19499" y="17960"/>
              <a:ext cx="1753" cy="2413"/>
            </a:xfrm>
            <a:custGeom>
              <a:avLst/>
              <a:gdLst>
                <a:gd name="T0" fmla="*/ 175260 w 175260"/>
                <a:gd name="T1" fmla="*/ 0 h 241300"/>
                <a:gd name="T2" fmla="*/ 0 w 175260"/>
                <a:gd name="T3" fmla="*/ 240792 h 241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75260" h="241300">
                  <a:moveTo>
                    <a:pt x="175260" y="0"/>
                  </a:moveTo>
                  <a:lnTo>
                    <a:pt x="0" y="240792"/>
                  </a:lnTo>
                </a:path>
              </a:pathLst>
            </a:custGeom>
            <a:noFill/>
            <a:ln w="2400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171" name="Graphic 50"/>
            <p:cNvSpPr>
              <a:spLocks/>
            </p:cNvSpPr>
            <p:nvPr/>
          </p:nvSpPr>
          <p:spPr bwMode="auto">
            <a:xfrm>
              <a:off x="12352" y="17960"/>
              <a:ext cx="1701" cy="2432"/>
            </a:xfrm>
            <a:custGeom>
              <a:avLst/>
              <a:gdLst>
                <a:gd name="T0" fmla="*/ 0 w 170180"/>
                <a:gd name="T1" fmla="*/ 0 h 243204"/>
                <a:gd name="T2" fmla="*/ 169926 w 170180"/>
                <a:gd name="T3" fmla="*/ 243078 h 243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70180" h="243204">
                  <a:moveTo>
                    <a:pt x="0" y="0"/>
                  </a:moveTo>
                  <a:lnTo>
                    <a:pt x="169926" y="243078"/>
                  </a:lnTo>
                </a:path>
              </a:pathLst>
            </a:custGeom>
            <a:noFill/>
            <a:ln w="2400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172" name="Graphic 51"/>
            <p:cNvSpPr>
              <a:spLocks/>
            </p:cNvSpPr>
            <p:nvPr/>
          </p:nvSpPr>
          <p:spPr bwMode="auto">
            <a:xfrm>
              <a:off x="23644" y="2682"/>
              <a:ext cx="5131" cy="19189"/>
            </a:xfrm>
            <a:custGeom>
              <a:avLst/>
              <a:gdLst>
                <a:gd name="T0" fmla="*/ 0 w 513080"/>
                <a:gd name="T1" fmla="*/ 1918716 h 1918970"/>
                <a:gd name="T2" fmla="*/ 512826 w 513080"/>
                <a:gd name="T3" fmla="*/ 0 h 1918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13080" h="1918970">
                  <a:moveTo>
                    <a:pt x="0" y="1918716"/>
                  </a:moveTo>
                  <a:lnTo>
                    <a:pt x="512826" y="0"/>
                  </a:lnTo>
                </a:path>
              </a:pathLst>
            </a:custGeom>
            <a:noFill/>
            <a:ln w="2400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173" name="Graphic 52"/>
            <p:cNvSpPr>
              <a:spLocks/>
            </p:cNvSpPr>
            <p:nvPr/>
          </p:nvSpPr>
          <p:spPr bwMode="auto">
            <a:xfrm>
              <a:off x="4777" y="2682"/>
              <a:ext cx="23997" cy="19050"/>
            </a:xfrm>
            <a:custGeom>
              <a:avLst/>
              <a:gdLst>
                <a:gd name="T0" fmla="*/ 507492 w 2399665"/>
                <a:gd name="T1" fmla="*/ 1905000 h 1905000"/>
                <a:gd name="T2" fmla="*/ 0 w 2399665"/>
                <a:gd name="T3" fmla="*/ 0 h 1905000"/>
                <a:gd name="T4" fmla="*/ 2399538 w 2399665"/>
                <a:gd name="T5" fmla="*/ 0 h 1905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99665" h="1905000">
                  <a:moveTo>
                    <a:pt x="507492" y="1905000"/>
                  </a:moveTo>
                  <a:lnTo>
                    <a:pt x="0" y="0"/>
                  </a:lnTo>
                  <a:lnTo>
                    <a:pt x="2399538" y="0"/>
                  </a:lnTo>
                </a:path>
              </a:pathLst>
            </a:custGeom>
            <a:noFill/>
            <a:ln w="2400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174" name="Graphic 53"/>
            <p:cNvSpPr>
              <a:spLocks/>
            </p:cNvSpPr>
            <p:nvPr/>
          </p:nvSpPr>
          <p:spPr bwMode="auto">
            <a:xfrm>
              <a:off x="26189" y="13876"/>
              <a:ext cx="2833" cy="1593"/>
            </a:xfrm>
            <a:custGeom>
              <a:avLst/>
              <a:gdLst>
                <a:gd name="T0" fmla="*/ 0 w 283210"/>
                <a:gd name="T1" fmla="*/ 159257 h 159385"/>
                <a:gd name="T2" fmla="*/ 282702 w 283210"/>
                <a:gd name="T3" fmla="*/ 0 h 159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3210" h="159385">
                  <a:moveTo>
                    <a:pt x="0" y="159257"/>
                  </a:moveTo>
                  <a:lnTo>
                    <a:pt x="282702" y="0"/>
                  </a:lnTo>
                </a:path>
              </a:pathLst>
            </a:custGeom>
            <a:noFill/>
            <a:ln w="9232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175" name="Graphic 54"/>
            <p:cNvSpPr>
              <a:spLocks/>
            </p:cNvSpPr>
            <p:nvPr/>
          </p:nvSpPr>
          <p:spPr bwMode="auto">
            <a:xfrm>
              <a:off x="25496" y="15171"/>
              <a:ext cx="895" cy="686"/>
            </a:xfrm>
            <a:custGeom>
              <a:avLst/>
              <a:gdLst>
                <a:gd name="T0" fmla="*/ 61721 w 89535"/>
                <a:gd name="T1" fmla="*/ 0 h 68580"/>
                <a:gd name="T2" fmla="*/ 0 w 89535"/>
                <a:gd name="T3" fmla="*/ 68580 h 68580"/>
                <a:gd name="T4" fmla="*/ 89153 w 89535"/>
                <a:gd name="T5" fmla="*/ 51816 h 68580"/>
                <a:gd name="T6" fmla="*/ 61721 w 89535"/>
                <a:gd name="T7" fmla="*/ 0 h 68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535" h="68580">
                  <a:moveTo>
                    <a:pt x="61721" y="0"/>
                  </a:moveTo>
                  <a:lnTo>
                    <a:pt x="0" y="68580"/>
                  </a:lnTo>
                  <a:lnTo>
                    <a:pt x="89153" y="51816"/>
                  </a:lnTo>
                  <a:lnTo>
                    <a:pt x="6172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176" name="Graphic 55"/>
            <p:cNvSpPr>
              <a:spLocks/>
            </p:cNvSpPr>
            <p:nvPr/>
          </p:nvSpPr>
          <p:spPr bwMode="auto">
            <a:xfrm>
              <a:off x="19293" y="21724"/>
              <a:ext cx="5772" cy="934"/>
            </a:xfrm>
            <a:custGeom>
              <a:avLst/>
              <a:gdLst>
                <a:gd name="T0" fmla="*/ 0 w 577215"/>
                <a:gd name="T1" fmla="*/ 0 h 93345"/>
                <a:gd name="T2" fmla="*/ 576834 w 577215"/>
                <a:gd name="T3" fmla="*/ 92964 h 93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7215" h="93345">
                  <a:moveTo>
                    <a:pt x="0" y="0"/>
                  </a:moveTo>
                  <a:lnTo>
                    <a:pt x="576834" y="92964"/>
                  </a:lnTo>
                </a:path>
              </a:pathLst>
            </a:custGeom>
            <a:noFill/>
            <a:ln w="9232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177" name="Graphic 56"/>
            <p:cNvSpPr>
              <a:spLocks/>
            </p:cNvSpPr>
            <p:nvPr/>
          </p:nvSpPr>
          <p:spPr bwMode="auto">
            <a:xfrm>
              <a:off x="18516" y="21442"/>
              <a:ext cx="902" cy="584"/>
            </a:xfrm>
            <a:custGeom>
              <a:avLst/>
              <a:gdLst>
                <a:gd name="T0" fmla="*/ 89916 w 90170"/>
                <a:gd name="T1" fmla="*/ 0 h 58419"/>
                <a:gd name="T2" fmla="*/ 0 w 90170"/>
                <a:gd name="T3" fmla="*/ 15239 h 58419"/>
                <a:gd name="T4" fmla="*/ 80772 w 90170"/>
                <a:gd name="T5" fmla="*/ 57911 h 58419"/>
                <a:gd name="T6" fmla="*/ 89916 w 90170"/>
                <a:gd name="T7" fmla="*/ 0 h 58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170" h="58419">
                  <a:moveTo>
                    <a:pt x="89916" y="0"/>
                  </a:moveTo>
                  <a:lnTo>
                    <a:pt x="0" y="15239"/>
                  </a:lnTo>
                  <a:lnTo>
                    <a:pt x="80772" y="57911"/>
                  </a:lnTo>
                  <a:lnTo>
                    <a:pt x="8991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178" name="Graphic 57"/>
            <p:cNvSpPr>
              <a:spLocks/>
            </p:cNvSpPr>
            <p:nvPr/>
          </p:nvSpPr>
          <p:spPr bwMode="auto">
            <a:xfrm>
              <a:off x="8046" y="16710"/>
              <a:ext cx="4280" cy="4890"/>
            </a:xfrm>
            <a:custGeom>
              <a:avLst/>
              <a:gdLst>
                <a:gd name="T0" fmla="*/ 0 w 427990"/>
                <a:gd name="T1" fmla="*/ 488442 h 488950"/>
                <a:gd name="T2" fmla="*/ 427481 w 427990"/>
                <a:gd name="T3" fmla="*/ 0 h 488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27990" h="488950">
                  <a:moveTo>
                    <a:pt x="0" y="488442"/>
                  </a:moveTo>
                  <a:lnTo>
                    <a:pt x="427481" y="0"/>
                  </a:lnTo>
                </a:path>
              </a:pathLst>
            </a:custGeom>
            <a:noFill/>
            <a:ln w="9232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179" name="Graphic 58"/>
            <p:cNvSpPr>
              <a:spLocks/>
            </p:cNvSpPr>
            <p:nvPr/>
          </p:nvSpPr>
          <p:spPr bwMode="auto">
            <a:xfrm>
              <a:off x="12062" y="16116"/>
              <a:ext cx="787" cy="851"/>
            </a:xfrm>
            <a:custGeom>
              <a:avLst/>
              <a:gdLst>
                <a:gd name="T0" fmla="*/ 78486 w 78740"/>
                <a:gd name="T1" fmla="*/ 0 h 85090"/>
                <a:gd name="T2" fmla="*/ 0 w 78740"/>
                <a:gd name="T3" fmla="*/ 45720 h 85090"/>
                <a:gd name="T4" fmla="*/ 42672 w 78740"/>
                <a:gd name="T5" fmla="*/ 84582 h 85090"/>
                <a:gd name="T6" fmla="*/ 78486 w 78740"/>
                <a:gd name="T7" fmla="*/ 0 h 850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8740" h="85090">
                  <a:moveTo>
                    <a:pt x="78486" y="0"/>
                  </a:moveTo>
                  <a:lnTo>
                    <a:pt x="0" y="45720"/>
                  </a:lnTo>
                  <a:lnTo>
                    <a:pt x="42672" y="84582"/>
                  </a:lnTo>
                  <a:lnTo>
                    <a:pt x="7848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180" name="Graphic 59"/>
            <p:cNvSpPr>
              <a:spLocks/>
            </p:cNvSpPr>
            <p:nvPr/>
          </p:nvSpPr>
          <p:spPr bwMode="auto">
            <a:xfrm>
              <a:off x="18653" y="8336"/>
              <a:ext cx="14478" cy="1060"/>
            </a:xfrm>
            <a:custGeom>
              <a:avLst/>
              <a:gdLst>
                <a:gd name="T0" fmla="*/ 0 w 1447800"/>
                <a:gd name="T1" fmla="*/ 0 h 106045"/>
                <a:gd name="T2" fmla="*/ 1447800 w 1447800"/>
                <a:gd name="T3" fmla="*/ 105918 h 1060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47800" h="106045">
                  <a:moveTo>
                    <a:pt x="0" y="0"/>
                  </a:moveTo>
                  <a:lnTo>
                    <a:pt x="1447800" y="105918"/>
                  </a:lnTo>
                </a:path>
              </a:pathLst>
            </a:custGeom>
            <a:noFill/>
            <a:ln w="9232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181" name="Graphic 60"/>
            <p:cNvSpPr>
              <a:spLocks/>
            </p:cNvSpPr>
            <p:nvPr/>
          </p:nvSpPr>
          <p:spPr bwMode="auto">
            <a:xfrm>
              <a:off x="17861" y="8046"/>
              <a:ext cx="889" cy="591"/>
            </a:xfrm>
            <a:custGeom>
              <a:avLst/>
              <a:gdLst>
                <a:gd name="T0" fmla="*/ 88392 w 88900"/>
                <a:gd name="T1" fmla="*/ 0 h 59055"/>
                <a:gd name="T2" fmla="*/ 0 w 88900"/>
                <a:gd name="T3" fmla="*/ 22860 h 59055"/>
                <a:gd name="T4" fmla="*/ 83820 w 88900"/>
                <a:gd name="T5" fmla="*/ 58674 h 59055"/>
                <a:gd name="T6" fmla="*/ 88392 w 88900"/>
                <a:gd name="T7" fmla="*/ 0 h 59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8900" h="59055">
                  <a:moveTo>
                    <a:pt x="88392" y="0"/>
                  </a:moveTo>
                  <a:lnTo>
                    <a:pt x="0" y="22860"/>
                  </a:lnTo>
                  <a:lnTo>
                    <a:pt x="83820" y="58674"/>
                  </a:lnTo>
                  <a:lnTo>
                    <a:pt x="8839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182" name="Graphic 61"/>
            <p:cNvSpPr>
              <a:spLocks/>
            </p:cNvSpPr>
            <p:nvPr/>
          </p:nvSpPr>
          <p:spPr bwMode="auto">
            <a:xfrm>
              <a:off x="20916" y="9395"/>
              <a:ext cx="12211" cy="2070"/>
            </a:xfrm>
            <a:custGeom>
              <a:avLst/>
              <a:gdLst>
                <a:gd name="T0" fmla="*/ 0 w 1221105"/>
                <a:gd name="T1" fmla="*/ 206501 h 207010"/>
                <a:gd name="T2" fmla="*/ 1220724 w 1221105"/>
                <a:gd name="T3" fmla="*/ 0 h 2070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21105" h="207010">
                  <a:moveTo>
                    <a:pt x="0" y="206501"/>
                  </a:moveTo>
                  <a:lnTo>
                    <a:pt x="1220724" y="0"/>
                  </a:lnTo>
                </a:path>
              </a:pathLst>
            </a:custGeom>
            <a:noFill/>
            <a:ln w="5537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183" name="Graphic 62"/>
            <p:cNvSpPr>
              <a:spLocks/>
            </p:cNvSpPr>
            <p:nvPr/>
          </p:nvSpPr>
          <p:spPr bwMode="auto">
            <a:xfrm>
              <a:off x="20246" y="11201"/>
              <a:ext cx="781" cy="508"/>
            </a:xfrm>
            <a:custGeom>
              <a:avLst/>
              <a:gdLst>
                <a:gd name="T0" fmla="*/ 69342 w 78105"/>
                <a:gd name="T1" fmla="*/ 0 h 50800"/>
                <a:gd name="T2" fmla="*/ 0 w 78105"/>
                <a:gd name="T3" fmla="*/ 37338 h 50800"/>
                <a:gd name="T4" fmla="*/ 77724 w 78105"/>
                <a:gd name="T5" fmla="*/ 50292 h 50800"/>
                <a:gd name="T6" fmla="*/ 69342 w 78105"/>
                <a:gd name="T7" fmla="*/ 0 h 50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8105" h="50800">
                  <a:moveTo>
                    <a:pt x="69342" y="0"/>
                  </a:moveTo>
                  <a:lnTo>
                    <a:pt x="0" y="37338"/>
                  </a:lnTo>
                  <a:lnTo>
                    <a:pt x="77724" y="50292"/>
                  </a:lnTo>
                  <a:lnTo>
                    <a:pt x="6934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184" name="Graphic 63"/>
            <p:cNvSpPr>
              <a:spLocks/>
            </p:cNvSpPr>
            <p:nvPr/>
          </p:nvSpPr>
          <p:spPr bwMode="auto">
            <a:xfrm>
              <a:off x="4777" y="11894"/>
              <a:ext cx="10929" cy="3823"/>
            </a:xfrm>
            <a:custGeom>
              <a:avLst/>
              <a:gdLst>
                <a:gd name="T0" fmla="*/ 1092708 w 1092835"/>
                <a:gd name="T1" fmla="*/ 0 h 382270"/>
                <a:gd name="T2" fmla="*/ 0 w 1092835"/>
                <a:gd name="T3" fmla="*/ 381762 h 382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92835" h="382270">
                  <a:moveTo>
                    <a:pt x="1092708" y="0"/>
                  </a:moveTo>
                  <a:lnTo>
                    <a:pt x="0" y="381762"/>
                  </a:lnTo>
                </a:path>
              </a:pathLst>
            </a:custGeom>
            <a:noFill/>
            <a:ln w="9232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185" name="Graphic 64"/>
            <p:cNvSpPr>
              <a:spLocks/>
            </p:cNvSpPr>
            <p:nvPr/>
          </p:nvSpPr>
          <p:spPr bwMode="auto">
            <a:xfrm>
              <a:off x="15544" y="11635"/>
              <a:ext cx="902" cy="565"/>
            </a:xfrm>
            <a:custGeom>
              <a:avLst/>
              <a:gdLst>
                <a:gd name="T0" fmla="*/ 89916 w 90170"/>
                <a:gd name="T1" fmla="*/ 0 h 56515"/>
                <a:gd name="T2" fmla="*/ 0 w 90170"/>
                <a:gd name="T3" fmla="*/ 761 h 56515"/>
                <a:gd name="T4" fmla="*/ 18288 w 90170"/>
                <a:gd name="T5" fmla="*/ 56387 h 56515"/>
                <a:gd name="T6" fmla="*/ 89916 w 90170"/>
                <a:gd name="T7" fmla="*/ 0 h 565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170" h="56515">
                  <a:moveTo>
                    <a:pt x="89916" y="0"/>
                  </a:moveTo>
                  <a:lnTo>
                    <a:pt x="0" y="761"/>
                  </a:lnTo>
                  <a:lnTo>
                    <a:pt x="18288" y="56387"/>
                  </a:lnTo>
                  <a:lnTo>
                    <a:pt x="8991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186" name="Graphic 65"/>
            <p:cNvSpPr>
              <a:spLocks/>
            </p:cNvSpPr>
            <p:nvPr/>
          </p:nvSpPr>
          <p:spPr bwMode="auto">
            <a:xfrm>
              <a:off x="15902" y="891"/>
              <a:ext cx="6325" cy="4261"/>
            </a:xfrm>
            <a:custGeom>
              <a:avLst/>
              <a:gdLst>
                <a:gd name="T0" fmla="*/ 0 w 632460"/>
                <a:gd name="T1" fmla="*/ 425957 h 426084"/>
                <a:gd name="T2" fmla="*/ 632460 w 632460"/>
                <a:gd name="T3" fmla="*/ 0 h 426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32460" h="426084">
                  <a:moveTo>
                    <a:pt x="0" y="425957"/>
                  </a:moveTo>
                  <a:lnTo>
                    <a:pt x="632460" y="0"/>
                  </a:lnTo>
                </a:path>
              </a:pathLst>
            </a:custGeom>
            <a:noFill/>
            <a:ln w="9232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187" name="Graphic 66"/>
            <p:cNvSpPr>
              <a:spLocks/>
            </p:cNvSpPr>
            <p:nvPr/>
          </p:nvSpPr>
          <p:spPr bwMode="auto">
            <a:xfrm>
              <a:off x="15247" y="4861"/>
              <a:ext cx="876" cy="737"/>
            </a:xfrm>
            <a:custGeom>
              <a:avLst/>
              <a:gdLst>
                <a:gd name="T0" fmla="*/ 56387 w 87630"/>
                <a:gd name="T1" fmla="*/ 0 h 73660"/>
                <a:gd name="T2" fmla="*/ 0 w 87630"/>
                <a:gd name="T3" fmla="*/ 73152 h 73660"/>
                <a:gd name="T4" fmla="*/ 87629 w 87630"/>
                <a:gd name="T5" fmla="*/ 48768 h 73660"/>
                <a:gd name="T6" fmla="*/ 56387 w 87630"/>
                <a:gd name="T7" fmla="*/ 0 h 73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630" h="73660">
                  <a:moveTo>
                    <a:pt x="56387" y="0"/>
                  </a:moveTo>
                  <a:lnTo>
                    <a:pt x="0" y="73152"/>
                  </a:lnTo>
                  <a:lnTo>
                    <a:pt x="87629" y="48768"/>
                  </a:lnTo>
                  <a:lnTo>
                    <a:pt x="5638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188" name="Graphic 67"/>
            <p:cNvSpPr>
              <a:spLocks/>
            </p:cNvSpPr>
            <p:nvPr/>
          </p:nvSpPr>
          <p:spPr bwMode="auto">
            <a:xfrm>
              <a:off x="9304" y="1562"/>
              <a:ext cx="1295" cy="4876"/>
            </a:xfrm>
            <a:custGeom>
              <a:avLst/>
              <a:gdLst>
                <a:gd name="T0" fmla="*/ 129539 w 129539"/>
                <a:gd name="T1" fmla="*/ 487679 h 487680"/>
                <a:gd name="T2" fmla="*/ 0 w 129539"/>
                <a:gd name="T3" fmla="*/ 0 h 487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9539" h="487680">
                  <a:moveTo>
                    <a:pt x="129539" y="487679"/>
                  </a:moveTo>
                  <a:lnTo>
                    <a:pt x="0" y="0"/>
                  </a:lnTo>
                </a:path>
              </a:pathLst>
            </a:custGeom>
            <a:noFill/>
            <a:ln w="9232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189" name="Graphic 68"/>
            <p:cNvSpPr>
              <a:spLocks/>
            </p:cNvSpPr>
            <p:nvPr/>
          </p:nvSpPr>
          <p:spPr bwMode="auto">
            <a:xfrm>
              <a:off x="10309" y="6286"/>
              <a:ext cx="553" cy="933"/>
            </a:xfrm>
            <a:custGeom>
              <a:avLst/>
              <a:gdLst>
                <a:gd name="T0" fmla="*/ 54863 w 55244"/>
                <a:gd name="T1" fmla="*/ 0 h 93345"/>
                <a:gd name="T2" fmla="*/ 0 w 55244"/>
                <a:gd name="T3" fmla="*/ 16002 h 93345"/>
                <a:gd name="T4" fmla="*/ 50291 w 55244"/>
                <a:gd name="T5" fmla="*/ 92964 h 93345"/>
                <a:gd name="T6" fmla="*/ 54863 w 55244"/>
                <a:gd name="T7" fmla="*/ 0 h 93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244" h="93345">
                  <a:moveTo>
                    <a:pt x="54863" y="0"/>
                  </a:moveTo>
                  <a:lnTo>
                    <a:pt x="0" y="16002"/>
                  </a:lnTo>
                  <a:lnTo>
                    <a:pt x="50291" y="92964"/>
                  </a:lnTo>
                  <a:lnTo>
                    <a:pt x="5486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69" name="Image 6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14820"/>
              <a:ext cx="4511" cy="22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" name="Image 7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162"/>
              <a:ext cx="4754" cy="1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" name="Image 7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7" y="20711"/>
              <a:ext cx="4511" cy="2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" name="Image 7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56" y="21930"/>
              <a:ext cx="4511" cy="19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Image 7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28" y="23271"/>
              <a:ext cx="5121" cy="1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" name="Image 7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5" y="259"/>
              <a:ext cx="5547" cy="19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" name="Image 75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06" y="0"/>
              <a:ext cx="5791" cy="1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" name="Image 76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23" y="12801"/>
              <a:ext cx="3353" cy="29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" name="Image 77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09" y="14097"/>
              <a:ext cx="5242" cy="20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" name="Image 78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68" y="8107"/>
              <a:ext cx="4999" cy="1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Image 79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34" y="9654"/>
              <a:ext cx="4267" cy="19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190" name="Прямоугольник 7189"/>
          <p:cNvSpPr/>
          <p:nvPr/>
        </p:nvSpPr>
        <p:spPr>
          <a:xfrm>
            <a:off x="1642598" y="466953"/>
            <a:ext cx="62721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Схема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устройства ядерного заряда пушечного типа</a:t>
            </a:r>
          </a:p>
        </p:txBody>
      </p:sp>
    </p:spTree>
    <p:extLst>
      <p:ext uri="{BB962C8B-B14F-4D97-AF65-F5344CB8AC3E}">
        <p14:creationId xmlns:p14="http://schemas.microsoft.com/office/powerpoint/2010/main" val="55048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8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70869" y="1412776"/>
            <a:ext cx="1672203" cy="2736304"/>
          </a:xfrm>
          <a:prstGeom prst="rect">
            <a:avLst/>
          </a:prstGeom>
        </p:spPr>
      </p:pic>
      <p:pic>
        <p:nvPicPr>
          <p:cNvPr id="5" name="Image 8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75656" y="1412776"/>
            <a:ext cx="1685538" cy="273630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907702" y="4305962"/>
            <a:ext cx="55702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а	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б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28437" y="4869160"/>
            <a:ext cx="71287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/>
              <a:t>а </a:t>
            </a:r>
            <a:r>
              <a:rPr lang="ru-RU" dirty="0"/>
              <a:t>– плотность нормальная, масса меньше критической; </a:t>
            </a:r>
            <a:endParaRPr lang="ru-RU" dirty="0" smtClean="0"/>
          </a:p>
          <a:p>
            <a:r>
              <a:rPr lang="ru-RU" i="1" dirty="0" smtClean="0"/>
              <a:t>б </a:t>
            </a:r>
            <a:r>
              <a:rPr lang="ru-RU" dirty="0"/>
              <a:t>– плотность больше нормальной, масса больше критической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39552" y="332656"/>
            <a:ext cx="8208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Принципиальная схема осуществления ядерного взрыва с помощью направленного внутрь взрыва обычного ВВ (имплозии): </a:t>
            </a:r>
          </a:p>
        </p:txBody>
      </p:sp>
    </p:spTree>
    <p:extLst>
      <p:ext uri="{BB962C8B-B14F-4D97-AF65-F5344CB8AC3E}">
        <p14:creationId xmlns:p14="http://schemas.microsoft.com/office/powerpoint/2010/main" val="73460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31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885151"/>
            <a:ext cx="5256584" cy="412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2" name="TextBox 14"/>
          <p:cNvSpPr txBox="1">
            <a:spLocks noChangeArrowheads="1"/>
          </p:cNvSpPr>
          <p:nvPr/>
        </p:nvSpPr>
        <p:spPr bwMode="auto">
          <a:xfrm>
            <a:off x="251520" y="4667694"/>
            <a:ext cx="828092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/>
            <a:r>
              <a:rPr lang="ru-RU" sz="1600" b="1" dirty="0">
                <a:latin typeface="Arial" pitchFamily="34" charset="0"/>
                <a:cs typeface="Arial" pitchFamily="34" charset="0"/>
              </a:rPr>
              <a:t>1 — корпус </a:t>
            </a:r>
          </a:p>
          <a:p>
            <a:pPr algn="just" eaLnBrk="1" hangingPunct="1"/>
            <a:r>
              <a:rPr lang="ru-RU" sz="1600" b="1" dirty="0">
                <a:latin typeface="Arial" pitchFamily="34" charset="0"/>
                <a:cs typeface="Arial" pitchFamily="34" charset="0"/>
              </a:rPr>
              <a:t> 2 — взрывной механизм </a:t>
            </a:r>
          </a:p>
          <a:p>
            <a:pPr algn="just" eaLnBrk="1" hangingPunct="1"/>
            <a:r>
              <a:rPr lang="ru-RU" sz="1600" b="1" dirty="0">
                <a:latin typeface="Arial" pitchFamily="34" charset="0"/>
                <a:cs typeface="Arial" pitchFamily="34" charset="0"/>
              </a:rPr>
              <a:t> 3 — обычное взрывчатое вещество </a:t>
            </a:r>
          </a:p>
          <a:p>
            <a:pPr algn="just" eaLnBrk="1" hangingPunct="1"/>
            <a:r>
              <a:rPr lang="ru-RU" sz="1600" b="1" dirty="0">
                <a:latin typeface="Arial" pitchFamily="34" charset="0"/>
                <a:cs typeface="Arial" pitchFamily="34" charset="0"/>
              </a:rPr>
              <a:t> 4 — электродетонатор </a:t>
            </a:r>
          </a:p>
          <a:p>
            <a:pPr algn="just" eaLnBrk="1" hangingPunct="1"/>
            <a:r>
              <a:rPr lang="ru-RU" sz="1600" b="1" dirty="0">
                <a:latin typeface="Arial" pitchFamily="34" charset="0"/>
                <a:cs typeface="Arial" pitchFamily="34" charset="0"/>
              </a:rPr>
              <a:t> 5 — нейтронный отражатель </a:t>
            </a:r>
          </a:p>
          <a:p>
            <a:pPr algn="just" eaLnBrk="1" hangingPunct="1"/>
            <a:r>
              <a:rPr lang="ru-RU" sz="1600" b="1" dirty="0">
                <a:latin typeface="Arial" pitchFamily="34" charset="0"/>
                <a:cs typeface="Arial" pitchFamily="34" charset="0"/>
              </a:rPr>
              <a:t> 6 — ядерное горючее (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238U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) </a:t>
            </a:r>
          </a:p>
          <a:p>
            <a:pPr algn="just" eaLnBrk="1" hangingPunct="1"/>
            <a:r>
              <a:rPr lang="ru-RU" sz="1600" b="1" dirty="0">
                <a:latin typeface="Arial" pitchFamily="34" charset="0"/>
                <a:cs typeface="Arial" pitchFamily="34" charset="0"/>
              </a:rPr>
              <a:t> 7 — источник нейтронов </a:t>
            </a:r>
          </a:p>
          <a:p>
            <a:pPr algn="just" eaLnBrk="1" hangingPunct="1"/>
            <a:r>
              <a:rPr lang="ru-RU" sz="1600" b="1" dirty="0">
                <a:latin typeface="Arial" pitchFamily="34" charset="0"/>
                <a:cs typeface="Arial" pitchFamily="34" charset="0"/>
              </a:rPr>
              <a:t> 8 — процесс обжатия ядерного горючего направленным внутрь взрывом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971600" y="232656"/>
            <a:ext cx="7560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Схема устройства комбинированного ядерного заряда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типа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«деление – синтез – деление»: </a:t>
            </a:r>
          </a:p>
        </p:txBody>
      </p:sp>
    </p:spTree>
    <p:extLst>
      <p:ext uri="{BB962C8B-B14F-4D97-AF65-F5344CB8AC3E}">
        <p14:creationId xmlns:p14="http://schemas.microsoft.com/office/powerpoint/2010/main" val="66773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4">
            <a:extLst>
              <a:ext uri="{FF2B5EF4-FFF2-40B4-BE49-F238E27FC236}">
                <a16:creationId xmlns="" xmlns:a16="http://schemas.microsoft.com/office/drawing/2014/main" id="{3398A99B-2B3A-2A64-E210-CF6F338BDA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1652123"/>
            <a:ext cx="8785225" cy="82484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2746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ru-RU" altLang="ru-RU" sz="2000" b="1" dirty="0">
                <a:latin typeface="Times New Roman" panose="02020603050405020304" pitchFamily="18" charset="0"/>
              </a:rPr>
              <a:t>      </a:t>
            </a:r>
            <a:r>
              <a:rPr lang="ru-RU" altLang="ru-RU" sz="1800" b="1" dirty="0">
                <a:cs typeface="Arial" pitchFamily="34" charset="0"/>
              </a:rPr>
              <a:t>За единицу измерения принимается 1 тонна тротила, при взрыве которой выделяется энергия, равная 10 </a:t>
            </a:r>
            <a:r>
              <a:rPr lang="ru-RU" altLang="ru-RU" sz="1800" b="1" baseline="30000" dirty="0">
                <a:cs typeface="Arial" pitchFamily="34" charset="0"/>
              </a:rPr>
              <a:t>6</a:t>
            </a:r>
            <a:r>
              <a:rPr lang="ru-RU" altLang="ru-RU" sz="1800" b="1" dirty="0">
                <a:cs typeface="Arial" pitchFamily="34" charset="0"/>
              </a:rPr>
              <a:t> ккал. Тротиловый эквивалент выражают также в тысячах тонн (</a:t>
            </a:r>
            <a:r>
              <a:rPr lang="ru-RU" altLang="ru-RU" sz="1800" b="1" i="1" dirty="0" err="1">
                <a:cs typeface="Arial" pitchFamily="34" charset="0"/>
              </a:rPr>
              <a:t>кт</a:t>
            </a:r>
            <a:r>
              <a:rPr lang="ru-RU" altLang="ru-RU" sz="1800" b="1" dirty="0">
                <a:cs typeface="Arial" pitchFamily="34" charset="0"/>
              </a:rPr>
              <a:t>) и миллионах тонн (</a:t>
            </a:r>
            <a:r>
              <a:rPr lang="ru-RU" altLang="ru-RU" sz="1800" b="1" i="1" dirty="0" err="1">
                <a:cs typeface="Arial" pitchFamily="34" charset="0"/>
              </a:rPr>
              <a:t>мт</a:t>
            </a:r>
            <a:r>
              <a:rPr lang="ru-RU" altLang="ru-RU" sz="1800" b="1" dirty="0">
                <a:cs typeface="Arial" pitchFamily="34" charset="0"/>
              </a:rPr>
              <a:t>). </a:t>
            </a:r>
          </a:p>
        </p:txBody>
      </p:sp>
      <p:sp>
        <p:nvSpPr>
          <p:cNvPr id="13316" name="Rectangle 5">
            <a:extLst>
              <a:ext uri="{FF2B5EF4-FFF2-40B4-BE49-F238E27FC236}">
                <a16:creationId xmlns="" xmlns:a16="http://schemas.microsoft.com/office/drawing/2014/main" id="{6354B163-924A-7AA0-A39B-1AA25C7523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333375"/>
            <a:ext cx="8785225" cy="82484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ru-RU" altLang="ru-RU" sz="2000" b="1" dirty="0">
                <a:latin typeface="Times New Roman" panose="02020603050405020304" pitchFamily="18" charset="0"/>
              </a:rPr>
              <a:t>       </a:t>
            </a:r>
            <a:r>
              <a:rPr lang="ru-RU" altLang="ru-RU" sz="1800" b="1" dirty="0">
                <a:cs typeface="Arial" pitchFamily="34" charset="0"/>
              </a:rPr>
              <a:t>Мощность ядерного заряда (ядерного взрыва) оценивается </a:t>
            </a:r>
            <a:r>
              <a:rPr lang="ru-RU" altLang="ru-RU" sz="1800" b="1" i="1" dirty="0">
                <a:cs typeface="Arial" pitchFamily="34" charset="0"/>
              </a:rPr>
              <a:t>тротиловым эквивалентом, </a:t>
            </a:r>
            <a:r>
              <a:rPr lang="ru-RU" altLang="ru-RU" sz="1800" b="1" dirty="0">
                <a:cs typeface="Arial" pitchFamily="34" charset="0"/>
              </a:rPr>
              <a:t>т.е. таким количеством тротила, энергия взрыва которого равна энергии взрыва ядерного заряда. </a:t>
            </a:r>
          </a:p>
        </p:txBody>
      </p:sp>
      <p:sp>
        <p:nvSpPr>
          <p:cNvPr id="13318" name="Rectangle 7">
            <a:extLst>
              <a:ext uri="{FF2B5EF4-FFF2-40B4-BE49-F238E27FC236}">
                <a16:creationId xmlns="" xmlns:a16="http://schemas.microsoft.com/office/drawing/2014/main" id="{30BC899E-BAC6-4848-7999-9E066EC8FD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3011658"/>
            <a:ext cx="4681538" cy="2472985"/>
          </a:xfrm>
          <a:prstGeom prst="rect">
            <a:avLst/>
          </a:prstGeom>
          <a:gradFill rotWithShape="1">
            <a:gsLst>
              <a:gs pos="0">
                <a:srgbClr val="C4D7DA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>
                <a:cs typeface="Arial" pitchFamily="34" charset="0"/>
              </a:rPr>
              <a:t>Ядерные боеприпасы по мощности условно подразделяют на пять калибров:</a:t>
            </a: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endParaRPr lang="ru-RU" altLang="ru-RU" sz="1800" b="1" dirty="0">
              <a:cs typeface="Arial" pitchFamily="34" charset="0"/>
            </a:endParaRPr>
          </a:p>
          <a:p>
            <a:pPr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>
                <a:cs typeface="Arial" pitchFamily="34" charset="0"/>
              </a:rPr>
              <a:t>- сверхмалый       – от </a:t>
            </a:r>
            <a:r>
              <a:rPr lang="ru-RU" altLang="ru-RU" sz="1800" b="1" i="1" dirty="0">
                <a:cs typeface="Arial" pitchFamily="34" charset="0"/>
              </a:rPr>
              <a:t>1</a:t>
            </a:r>
            <a:r>
              <a:rPr lang="ru-RU" altLang="ru-RU" sz="1800" b="1" dirty="0">
                <a:cs typeface="Arial" pitchFamily="34" charset="0"/>
              </a:rPr>
              <a:t> </a:t>
            </a:r>
            <a:r>
              <a:rPr lang="ru-RU" altLang="ru-RU" sz="1800" b="1" i="1" dirty="0" err="1">
                <a:cs typeface="Arial" pitchFamily="34" charset="0"/>
              </a:rPr>
              <a:t>кт</a:t>
            </a:r>
            <a:r>
              <a:rPr lang="ru-RU" altLang="ru-RU" sz="1800" b="1" dirty="0">
                <a:cs typeface="Arial" pitchFamily="34" charset="0"/>
              </a:rPr>
              <a:t>;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>
                <a:cs typeface="Arial" pitchFamily="34" charset="0"/>
              </a:rPr>
              <a:t>- малый                – от </a:t>
            </a:r>
            <a:r>
              <a:rPr lang="ru-RU" altLang="ru-RU" sz="1800" b="1" i="1" dirty="0">
                <a:cs typeface="Arial" pitchFamily="34" charset="0"/>
              </a:rPr>
              <a:t>1</a:t>
            </a:r>
            <a:r>
              <a:rPr lang="ru-RU" altLang="ru-RU" sz="1800" b="1" dirty="0">
                <a:cs typeface="Arial" pitchFamily="34" charset="0"/>
              </a:rPr>
              <a:t> до </a:t>
            </a:r>
            <a:r>
              <a:rPr lang="ru-RU" altLang="ru-RU" sz="1800" b="1" i="1" dirty="0">
                <a:cs typeface="Arial" pitchFamily="34" charset="0"/>
              </a:rPr>
              <a:t>10</a:t>
            </a:r>
            <a:r>
              <a:rPr lang="ru-RU" altLang="ru-RU" sz="1800" b="1" dirty="0">
                <a:cs typeface="Arial" pitchFamily="34" charset="0"/>
              </a:rPr>
              <a:t> </a:t>
            </a:r>
            <a:r>
              <a:rPr lang="ru-RU" altLang="ru-RU" sz="1800" b="1" i="1" dirty="0" err="1">
                <a:cs typeface="Arial" pitchFamily="34" charset="0"/>
              </a:rPr>
              <a:t>кт</a:t>
            </a:r>
            <a:r>
              <a:rPr lang="ru-RU" altLang="ru-RU" sz="1800" b="1" dirty="0">
                <a:cs typeface="Arial" pitchFamily="34" charset="0"/>
              </a:rPr>
              <a:t>;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>
                <a:cs typeface="Arial" pitchFamily="34" charset="0"/>
              </a:rPr>
              <a:t>- средний             – от </a:t>
            </a:r>
            <a:r>
              <a:rPr lang="ru-RU" altLang="ru-RU" sz="1800" b="1" i="1" dirty="0">
                <a:cs typeface="Arial" pitchFamily="34" charset="0"/>
              </a:rPr>
              <a:t>10</a:t>
            </a:r>
            <a:r>
              <a:rPr lang="ru-RU" altLang="ru-RU" sz="1800" b="1" dirty="0">
                <a:cs typeface="Arial" pitchFamily="34" charset="0"/>
              </a:rPr>
              <a:t> до </a:t>
            </a:r>
            <a:r>
              <a:rPr lang="ru-RU" altLang="ru-RU" sz="1800" b="1" i="1" dirty="0">
                <a:cs typeface="Arial" pitchFamily="34" charset="0"/>
              </a:rPr>
              <a:t>100</a:t>
            </a:r>
            <a:r>
              <a:rPr lang="ru-RU" altLang="ru-RU" sz="1800" b="1" dirty="0">
                <a:cs typeface="Arial" pitchFamily="34" charset="0"/>
              </a:rPr>
              <a:t> </a:t>
            </a:r>
            <a:r>
              <a:rPr lang="ru-RU" altLang="ru-RU" sz="1800" b="1" i="1" dirty="0" err="1">
                <a:cs typeface="Arial" pitchFamily="34" charset="0"/>
              </a:rPr>
              <a:t>кт</a:t>
            </a:r>
            <a:r>
              <a:rPr lang="ru-RU" altLang="ru-RU" sz="1800" b="1" dirty="0">
                <a:cs typeface="Arial" pitchFamily="34" charset="0"/>
              </a:rPr>
              <a:t>;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>
                <a:cs typeface="Arial" pitchFamily="34" charset="0"/>
              </a:rPr>
              <a:t>- крупный            – от </a:t>
            </a:r>
            <a:r>
              <a:rPr lang="ru-RU" altLang="ru-RU" sz="1800" b="1" i="1" dirty="0">
                <a:cs typeface="Arial" pitchFamily="34" charset="0"/>
              </a:rPr>
              <a:t>100</a:t>
            </a:r>
            <a:r>
              <a:rPr lang="ru-RU" altLang="ru-RU" sz="1800" b="1" dirty="0">
                <a:cs typeface="Arial" pitchFamily="34" charset="0"/>
              </a:rPr>
              <a:t> </a:t>
            </a:r>
            <a:r>
              <a:rPr lang="ru-RU" altLang="ru-RU" sz="1800" b="1" i="1" dirty="0" err="1">
                <a:cs typeface="Arial" pitchFamily="34" charset="0"/>
              </a:rPr>
              <a:t>кт</a:t>
            </a:r>
            <a:r>
              <a:rPr lang="ru-RU" altLang="ru-RU" sz="1800" b="1" dirty="0">
                <a:cs typeface="Arial" pitchFamily="34" charset="0"/>
              </a:rPr>
              <a:t> до </a:t>
            </a:r>
            <a:r>
              <a:rPr lang="ru-RU" altLang="ru-RU" sz="1800" b="1" i="1" dirty="0">
                <a:cs typeface="Arial" pitchFamily="34" charset="0"/>
              </a:rPr>
              <a:t>1</a:t>
            </a:r>
            <a:r>
              <a:rPr lang="ru-RU" altLang="ru-RU" sz="1800" b="1" dirty="0">
                <a:cs typeface="Arial" pitchFamily="34" charset="0"/>
              </a:rPr>
              <a:t> </a:t>
            </a:r>
            <a:r>
              <a:rPr lang="ru-RU" altLang="ru-RU" sz="1800" b="1" i="1" dirty="0" err="1">
                <a:cs typeface="Arial" pitchFamily="34" charset="0"/>
              </a:rPr>
              <a:t>мт</a:t>
            </a:r>
            <a:r>
              <a:rPr lang="ru-RU" altLang="ru-RU" sz="1800" b="1" dirty="0">
                <a:cs typeface="Arial" pitchFamily="34" charset="0"/>
              </a:rPr>
              <a:t>;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buFontTx/>
              <a:buChar char="-"/>
            </a:pPr>
            <a:r>
              <a:rPr lang="ru-RU" altLang="ru-RU" sz="1800" b="1" dirty="0">
                <a:cs typeface="Arial" pitchFamily="34" charset="0"/>
              </a:rPr>
              <a:t>сверхкрупный  – свыше </a:t>
            </a:r>
            <a:r>
              <a:rPr lang="ru-RU" altLang="ru-RU" sz="1800" b="1" i="1" dirty="0">
                <a:cs typeface="Arial" pitchFamily="34" charset="0"/>
              </a:rPr>
              <a:t>1 </a:t>
            </a:r>
            <a:r>
              <a:rPr lang="ru-RU" altLang="ru-RU" sz="1800" b="1" i="1" dirty="0" err="1">
                <a:cs typeface="Arial" pitchFamily="34" charset="0"/>
              </a:rPr>
              <a:t>мт</a:t>
            </a:r>
            <a:r>
              <a:rPr lang="ru-RU" altLang="ru-RU" sz="1800" b="1" i="1" dirty="0">
                <a:cs typeface="Arial" pitchFamily="34" charset="0"/>
              </a:rPr>
              <a:t>.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buFontTx/>
              <a:buChar char="-"/>
            </a:pPr>
            <a:endParaRPr lang="ru-RU" altLang="ru-RU" sz="2000" b="1" i="1" dirty="0">
              <a:latin typeface="Times New Roman" panose="02020603050405020304" pitchFamily="18" charset="0"/>
            </a:endParaRPr>
          </a:p>
        </p:txBody>
      </p:sp>
      <p:pic>
        <p:nvPicPr>
          <p:cNvPr id="13319" name="Picture 8" descr="i (7)">
            <a:extLst>
              <a:ext uri="{FF2B5EF4-FFF2-40B4-BE49-F238E27FC236}">
                <a16:creationId xmlns="" xmlns:a16="http://schemas.microsoft.com/office/drawing/2014/main" id="{025C3C44-9EF9-E780-6E2F-6441FB8F2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2781300"/>
            <a:ext cx="3671888" cy="291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3419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Rectangle 14">
            <a:extLst>
              <a:ext uri="{FF2B5EF4-FFF2-40B4-BE49-F238E27FC236}">
                <a16:creationId xmlns="" xmlns:a16="http://schemas.microsoft.com/office/drawing/2014/main" id="{4DC170D0-03DE-A1B5-4EA4-A90F64AB50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4349753"/>
            <a:ext cx="8721548" cy="133498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ru-RU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Ядерное </a:t>
            </a:r>
            <a:r>
              <a:rPr lang="ru-RU" sz="1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оружие включает различные ядерные боеприпасы (боевые части ракет и торпед, авиационные и глубинные бомбы, артиллерийские снаряды и мины, снаряженные ядерными зарядными устройствами), средства управления ими и доставки их к цели (носители</a:t>
            </a:r>
            <a:r>
              <a:rPr lang="ru-RU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 </a:t>
            </a:r>
            <a:endParaRPr lang="ru-RU" altLang="ru-RU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9223" name="Rectangle 17">
            <a:extLst>
              <a:ext uri="{FF2B5EF4-FFF2-40B4-BE49-F238E27FC236}">
                <a16:creationId xmlns="" xmlns:a16="http://schemas.microsoft.com/office/drawing/2014/main" id="{C8B98602-489B-5C47-3485-C9D7000E59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836712"/>
            <a:ext cx="8721548" cy="30162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just"/>
            <a:r>
              <a:rPr lang="ru-RU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Среди </a:t>
            </a:r>
            <a:r>
              <a:rPr lang="ru-RU" sz="1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современных средств вооруженной борьбы ядерное оружие занимает особое место - оно является главным средством поражения противника. Ядерное оружие позволяет уничтожать средства массового поражения противника, в короткие сроки наносить ему большие потери в живой силе и боевой технике, разрушать сооружения и другие объекты, заражать местность радиоактивными веществами, а также оказывать на личный состав сильное морально-психологическое воздействие и тем самым создавать стороне, применяющей ядерное оружие, выгодные условия для достижения победы в бою.</a:t>
            </a:r>
          </a:p>
        </p:txBody>
      </p:sp>
      <p:sp>
        <p:nvSpPr>
          <p:cNvPr id="9226" name="Rectangle 10">
            <a:extLst>
              <a:ext uri="{FF2B5EF4-FFF2-40B4-BE49-F238E27FC236}">
                <a16:creationId xmlns="" xmlns:a16="http://schemas.microsoft.com/office/drawing/2014/main" id="{D961757C-E343-F8B2-1B7F-817C1B880AA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0"/>
            <a:ext cx="8135937" cy="90805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1800" b="1" dirty="0">
                <a:solidFill>
                  <a:srgbClr val="99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Ядерное оружие(ЯО)</a:t>
            </a:r>
          </a:p>
        </p:txBody>
      </p:sp>
    </p:spTree>
    <p:extLst>
      <p:ext uri="{BB962C8B-B14F-4D97-AF65-F5344CB8AC3E}">
        <p14:creationId xmlns:p14="http://schemas.microsoft.com/office/powerpoint/2010/main" val="38248111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16632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Ракетные комплексы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1124744"/>
            <a:ext cx="8229600" cy="4525963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РТ2ПМ «Тополь» (Серп) 171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171</a:t>
            </a:r>
          </a:p>
        </p:txBody>
      </p:sp>
      <p:pic>
        <p:nvPicPr>
          <p:cNvPr id="7475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628800"/>
            <a:ext cx="5832475" cy="389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89351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16632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Ракетные комплексы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РТ-2ПМ2 «Тополь-М» 52</a:t>
            </a:r>
            <a:r>
              <a:rPr lang="en-US" sz="1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/</a:t>
            </a:r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52</a:t>
            </a:r>
          </a:p>
        </p:txBody>
      </p:sp>
      <p:pic>
        <p:nvPicPr>
          <p:cNvPr id="7578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2349500"/>
            <a:ext cx="571500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94137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Ракетные комплексы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РТ-2ПМ2 «Тополь-М» 18</a:t>
            </a:r>
            <a:r>
              <a:rPr lang="en-US" sz="1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/</a:t>
            </a:r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18</a:t>
            </a:r>
          </a:p>
        </p:txBody>
      </p:sp>
      <p:pic>
        <p:nvPicPr>
          <p:cNvPr id="7680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2708275"/>
            <a:ext cx="6096000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89492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Ракетные комплексы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РС-24 «</a:t>
            </a:r>
            <a:r>
              <a:rPr lang="ru-RU" sz="18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Ярс</a:t>
            </a:r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» 6</a:t>
            </a:r>
            <a:r>
              <a:rPr lang="en-US" sz="1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/</a:t>
            </a:r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18</a:t>
            </a:r>
          </a:p>
        </p:txBody>
      </p:sp>
      <p:pic>
        <p:nvPicPr>
          <p:cNvPr id="7782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2565400"/>
            <a:ext cx="5256981" cy="361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21805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980728"/>
            <a:ext cx="8611779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УЧЕБНЫЕ ВОПРОСЫ</a:t>
            </a:r>
            <a:r>
              <a:rPr lang="ru-RU" sz="2000" b="1" i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:</a:t>
            </a:r>
          </a:p>
          <a:p>
            <a:endParaRPr lang="ru-RU" sz="2400" b="1" i="1" dirty="0" smtClean="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just">
              <a:buFontTx/>
              <a:buAutoNum type="arabicPeriod"/>
            </a:pPr>
            <a:r>
              <a:rPr lang="ru-RU" b="1" dirty="0" smtClean="0">
                <a:latin typeface="Arial" pitchFamily="34" charset="0"/>
                <a:cs typeface="Arial" panose="020B0604020202020204" pitchFamily="34" charset="0"/>
              </a:rPr>
              <a:t>   Физико </a:t>
            </a:r>
            <a:r>
              <a:rPr lang="ru-RU" b="1" dirty="0">
                <a:latin typeface="Arial" pitchFamily="34" charset="0"/>
                <a:cs typeface="Arial" panose="020B0604020202020204" pitchFamily="34" charset="0"/>
              </a:rPr>
              <a:t>– технические основы устройства ядерного оружия.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just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2.   Виды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и поражающие факторы ядерных взрывов.</a:t>
            </a:r>
          </a:p>
          <a:p>
            <a:pPr algn="just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buNone/>
              <a:tabLst>
                <a:tab pos="177800" algn="l"/>
              </a:tabLst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3. Противорадиационные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препараты и порядок их использования. Защита личного состава при радиационных авариях на предприятиях атомной энергетики.</a:t>
            </a:r>
          </a:p>
          <a:p>
            <a:pPr algn="just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Подводные лодки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«Кальмар» 5</a:t>
            </a:r>
            <a:r>
              <a:rPr lang="en-US" sz="1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/</a:t>
            </a:r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69</a:t>
            </a:r>
            <a:r>
              <a:rPr lang="en-US" sz="1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/</a:t>
            </a:r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207</a:t>
            </a:r>
          </a:p>
        </p:txBody>
      </p:sp>
      <p:pic>
        <p:nvPicPr>
          <p:cNvPr id="7885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302" y="1844824"/>
            <a:ext cx="5616575" cy="421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0304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Подводные лодки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«Дельфин» 6</a:t>
            </a:r>
            <a:r>
              <a:rPr lang="en-US" sz="1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/</a:t>
            </a:r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96</a:t>
            </a:r>
            <a:r>
              <a:rPr lang="en-US" sz="1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/384</a:t>
            </a:r>
            <a:endParaRPr lang="ru-RU" sz="1800" b="1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7987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884" y="2204864"/>
            <a:ext cx="5905500" cy="366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77088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Подводные лодки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«Борей» 1</a:t>
            </a:r>
            <a:r>
              <a:rPr lang="en-US" sz="1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/</a:t>
            </a:r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</a:t>
            </a:r>
          </a:p>
        </p:txBody>
      </p:sp>
      <p:pic>
        <p:nvPicPr>
          <p:cNvPr id="8090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4076700"/>
            <a:ext cx="7610475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88413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Подводные лодки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«Акула» </a:t>
            </a:r>
          </a:p>
        </p:txBody>
      </p:sp>
      <p:pic>
        <p:nvPicPr>
          <p:cNvPr id="8192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2636838"/>
            <a:ext cx="4897438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39328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Бомбардировщики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ТУ-95МС6 32</a:t>
            </a:r>
            <a:r>
              <a:rPr lang="en-US" sz="1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/</a:t>
            </a:r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192</a:t>
            </a:r>
          </a:p>
        </p:txBody>
      </p:sp>
      <p:pic>
        <p:nvPicPr>
          <p:cNvPr id="8294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1700808"/>
            <a:ext cx="5472113" cy="433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37810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Бомбардировщики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ТУ-95МС16 31</a:t>
            </a:r>
            <a:r>
              <a:rPr lang="en-US" sz="1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/</a:t>
            </a:r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496</a:t>
            </a:r>
          </a:p>
        </p:txBody>
      </p:sp>
      <p:pic>
        <p:nvPicPr>
          <p:cNvPr id="8397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844824"/>
            <a:ext cx="5826125" cy="419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75857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Бомбардировщики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ТУ-160 13</a:t>
            </a:r>
            <a:r>
              <a:rPr lang="en-US" sz="1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/</a:t>
            </a:r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156</a:t>
            </a:r>
          </a:p>
        </p:txBody>
      </p:sp>
      <p:pic>
        <p:nvPicPr>
          <p:cNvPr id="8499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803" y="1916832"/>
            <a:ext cx="6186487" cy="414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04772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2132856"/>
            <a:ext cx="813690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None/>
            </a:pPr>
            <a: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Учебный вопрос №2</a:t>
            </a:r>
          </a:p>
          <a:p>
            <a:pPr lvl="0" algn="just">
              <a:buNone/>
            </a:pPr>
            <a:endParaRPr lang="ru-R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buNone/>
            </a:pP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Виды и поражающие факторы ядерных взрывов.</a:t>
            </a:r>
          </a:p>
          <a:p>
            <a:pPr lvl="0"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708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2362200" y="2133600"/>
            <a:ext cx="6553200" cy="590550"/>
          </a:xfrm>
          <a:prstGeom prst="rect">
            <a:avLst/>
          </a:prstGeom>
          <a:solidFill>
            <a:srgbClr val="99FF99"/>
          </a:solidFill>
          <a:ln w="9525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/>
            <a:r>
              <a:rPr lang="ru-RU" altLang="ru-RU" sz="1600" b="1"/>
              <a:t>-это взрыв, для которого средой, окружающей зону взрыва, является разряженный воздух </a:t>
            </a:r>
            <a:r>
              <a:rPr lang="ru-RU" altLang="ru-RU" sz="1600"/>
              <a:t>(на высотах свыше 10 км).</a:t>
            </a:r>
            <a:r>
              <a:rPr lang="ru-RU" altLang="ru-RU" sz="1600" b="1"/>
              <a:t> </a:t>
            </a:r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2438400" y="3505200"/>
            <a:ext cx="6553200" cy="590550"/>
          </a:xfrm>
          <a:prstGeom prst="rect">
            <a:avLst/>
          </a:prstGeom>
          <a:solidFill>
            <a:srgbClr val="99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/>
            <a:r>
              <a:rPr lang="ru-RU" altLang="ru-RU" sz="1600" b="1"/>
              <a:t>-это взрыв, произведенный на высоте до 10 км, когда святящаяся область не касается земли (воды).</a:t>
            </a: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2438400" y="4191000"/>
            <a:ext cx="6553200" cy="1079500"/>
          </a:xfrm>
          <a:prstGeom prst="rect">
            <a:avLst/>
          </a:prstGeom>
          <a:solidFill>
            <a:srgbClr val="99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/>
            <a:r>
              <a:rPr lang="ru-RU" altLang="ru-RU" sz="1600" b="1"/>
              <a:t>-это взрыв, произведенный на поверхности земли (воды), при котором святящаяся область касается поверхности земли (воды), а пылевой (водяной) столб с момента образования соединен с облаком взрыва.</a:t>
            </a: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2438400" y="5410200"/>
            <a:ext cx="6553200" cy="1079500"/>
          </a:xfrm>
          <a:prstGeom prst="rect">
            <a:avLst/>
          </a:prstGeom>
          <a:solidFill>
            <a:srgbClr val="99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/>
            <a:r>
              <a:rPr lang="ru-RU" altLang="ru-RU" sz="1600" b="1"/>
              <a:t>-это взрыв, произведенный под землей (под водой) и характеризующийся выбросом большого количества грунта (воды), перемешанного с продуктами ядерного взрывчатого вещества.</a:t>
            </a:r>
          </a:p>
        </p:txBody>
      </p:sp>
      <p:sp>
        <p:nvSpPr>
          <p:cNvPr id="10246" name="AutoShape 6"/>
          <p:cNvSpPr>
            <a:spLocks noChangeArrowheads="1"/>
          </p:cNvSpPr>
          <p:nvPr/>
        </p:nvSpPr>
        <p:spPr bwMode="auto">
          <a:xfrm rot="5400000">
            <a:off x="892175" y="2308225"/>
            <a:ext cx="306388" cy="719138"/>
          </a:xfrm>
          <a:custGeom>
            <a:avLst/>
            <a:gdLst>
              <a:gd name="T0" fmla="*/ 655823514 w 21600"/>
              <a:gd name="T1" fmla="*/ 0 h 21600"/>
              <a:gd name="T2" fmla="*/ 0 w 21600"/>
              <a:gd name="T3" fmla="*/ 2147483646 h 21600"/>
              <a:gd name="T4" fmla="*/ 655823514 w 21600"/>
              <a:gd name="T5" fmla="*/ 2147483646 h 21600"/>
              <a:gd name="T6" fmla="*/ 874431352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gradFill rotWithShape="0">
            <a:gsLst>
              <a:gs pos="0">
                <a:srgbClr val="FFEBFA"/>
              </a:gs>
              <a:gs pos="30000">
                <a:srgbClr val="C4D6EB"/>
              </a:gs>
              <a:gs pos="60001">
                <a:srgbClr val="85C2FF"/>
              </a:gs>
              <a:gs pos="100000">
                <a:srgbClr val="5E9E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18000" tIns="36000" rIns="18000" bIns="36000" anchor="ctr"/>
          <a:lstStyle/>
          <a:p>
            <a:endParaRPr lang="ru-RU"/>
          </a:p>
        </p:txBody>
      </p:sp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381000" y="2819400"/>
            <a:ext cx="4648200" cy="590550"/>
          </a:xfrm>
          <a:prstGeom prst="rect">
            <a:avLst/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altLang="ru-RU" sz="1600" b="1"/>
              <a:t>стратосферный</a:t>
            </a:r>
            <a:r>
              <a:rPr lang="ru-RU" altLang="ru-RU" sz="1600"/>
              <a:t> (на высотах от 10 до 80 км);         </a:t>
            </a:r>
          </a:p>
          <a:p>
            <a:r>
              <a:rPr lang="ru-RU" altLang="ru-RU" sz="1600" b="1"/>
              <a:t>космический </a:t>
            </a:r>
            <a:r>
              <a:rPr lang="ru-RU" altLang="ru-RU" sz="1600"/>
              <a:t>(на высотах более 80 км).</a:t>
            </a:r>
            <a:endParaRPr lang="ru-RU" altLang="ru-RU" sz="1600" b="1"/>
          </a:p>
        </p:txBody>
      </p:sp>
      <p:sp>
        <p:nvSpPr>
          <p:cNvPr id="10248" name="Rectangle 8"/>
          <p:cNvSpPr>
            <a:spLocks noChangeArrowheads="1"/>
          </p:cNvSpPr>
          <p:nvPr/>
        </p:nvSpPr>
        <p:spPr bwMode="auto">
          <a:xfrm>
            <a:off x="990600" y="228600"/>
            <a:ext cx="6858000" cy="457200"/>
          </a:xfrm>
          <a:prstGeom prst="rect">
            <a:avLst/>
          </a:prstGeom>
          <a:gradFill rotWithShape="0">
            <a:gsLst>
              <a:gs pos="0">
                <a:srgbClr val="007676"/>
              </a:gs>
              <a:gs pos="50000">
                <a:srgbClr val="00FFFF"/>
              </a:gs>
              <a:gs pos="100000">
                <a:srgbClr val="007676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lIns="18000" tIns="10800" rIns="18000" bIns="10800"/>
          <a:lstStyle/>
          <a:p>
            <a:pPr algn="ctr"/>
            <a:r>
              <a:rPr lang="ru-RU" altLang="ru-RU" sz="2400" b="1"/>
              <a:t>Виды ядерных взрывов</a:t>
            </a:r>
          </a:p>
          <a:p>
            <a:pPr algn="ctr" eaLnBrk="1" hangingPunct="1"/>
            <a:endParaRPr lang="ru-RU" altLang="ru-RU" sz="2400" b="1"/>
          </a:p>
        </p:txBody>
      </p:sp>
      <p:sp>
        <p:nvSpPr>
          <p:cNvPr id="15369" name="AutoShape 9"/>
          <p:cNvSpPr>
            <a:spLocks noChangeArrowheads="1"/>
          </p:cNvSpPr>
          <p:nvPr/>
        </p:nvSpPr>
        <p:spPr bwMode="auto">
          <a:xfrm>
            <a:off x="533400" y="762000"/>
            <a:ext cx="8229600" cy="86677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CCFF33"/>
              </a:gs>
              <a:gs pos="50000">
                <a:srgbClr val="FFFFFF"/>
              </a:gs>
              <a:gs pos="100000">
                <a:srgbClr val="CCFF33"/>
              </a:gs>
            </a:gsLst>
            <a:lin ang="5400000" scaled="1"/>
          </a:gradFill>
          <a:ln w="28575">
            <a:solidFill>
              <a:srgbClr val="FF3300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just">
              <a:spcAft>
                <a:spcPts val="600"/>
              </a:spcAft>
            </a:pPr>
            <a:endParaRPr lang="ru-RU" altLang="ru-RU" sz="1600" b="1" dirty="0"/>
          </a:p>
          <a:p>
            <a:pPr algn="ctr">
              <a:spcAft>
                <a:spcPts val="600"/>
              </a:spcAft>
            </a:pPr>
            <a:r>
              <a:rPr lang="ru-RU" altLang="ru-RU" sz="1600" b="1" dirty="0"/>
              <a:t>Ядерный взрыв - это процесс быстрого освобождения большого количества     внутриядерной энергии в ограниченном объеме.</a:t>
            </a:r>
          </a:p>
          <a:p>
            <a:pPr algn="ctr">
              <a:spcAft>
                <a:spcPts val="600"/>
              </a:spcAft>
            </a:pPr>
            <a:r>
              <a:rPr lang="ru-RU" altLang="ru-RU" sz="1600" b="1" dirty="0"/>
              <a:t> В зависимости от свойств окружающей зону взрыва среды</a:t>
            </a:r>
            <a:endParaRPr lang="ru-RU" altLang="ru-RU" sz="1400" dirty="0"/>
          </a:p>
          <a:p>
            <a:pPr lvl="1" algn="ctr"/>
            <a:endParaRPr lang="ru-RU" altLang="ru-RU" sz="1600" b="1" dirty="0"/>
          </a:p>
        </p:txBody>
      </p:sp>
      <p:sp>
        <p:nvSpPr>
          <p:cNvPr id="15370" name="AutoShape 10"/>
          <p:cNvSpPr>
            <a:spLocks noChangeArrowheads="1"/>
          </p:cNvSpPr>
          <p:nvPr/>
        </p:nvSpPr>
        <p:spPr bwMode="auto">
          <a:xfrm>
            <a:off x="2051050" y="1628775"/>
            <a:ext cx="5181600" cy="457200"/>
          </a:xfrm>
          <a:prstGeom prst="downArrow">
            <a:avLst>
              <a:gd name="adj1" fmla="val 50000"/>
              <a:gd name="adj2" fmla="val 81819"/>
            </a:avLst>
          </a:prstGeom>
          <a:gradFill rotWithShape="0">
            <a:gsLst>
              <a:gs pos="0">
                <a:srgbClr val="FFFFFF"/>
              </a:gs>
              <a:gs pos="100000">
                <a:srgbClr val="CCFF33"/>
              </a:gs>
            </a:gsLst>
            <a:lin ang="5400000" scaled="1"/>
          </a:gradFill>
          <a:ln w="2857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ru-RU" altLang="ru-RU" b="1"/>
              <a:t>различают</a:t>
            </a:r>
            <a:r>
              <a:rPr lang="ru-RU" altLang="ru-RU" sz="1600" b="1"/>
              <a:t> </a:t>
            </a:r>
          </a:p>
        </p:txBody>
      </p:sp>
      <p:sp>
        <p:nvSpPr>
          <p:cNvPr id="15371" name="AutoShape 12"/>
          <p:cNvSpPr>
            <a:spLocks noChangeArrowheads="1"/>
          </p:cNvSpPr>
          <p:nvPr/>
        </p:nvSpPr>
        <p:spPr bwMode="auto">
          <a:xfrm>
            <a:off x="228600" y="2133600"/>
            <a:ext cx="1981200" cy="381000"/>
          </a:xfrm>
          <a:prstGeom prst="homePlate">
            <a:avLst>
              <a:gd name="adj" fmla="val 64687"/>
            </a:avLst>
          </a:prstGeom>
          <a:gradFill rotWithShape="0">
            <a:gsLst>
              <a:gs pos="0">
                <a:srgbClr val="FFA7A7"/>
              </a:gs>
              <a:gs pos="50000">
                <a:srgbClr val="FFFFFF"/>
              </a:gs>
              <a:gs pos="100000">
                <a:srgbClr val="FFA7A7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56796" dir="3806097" algn="ctr" rotWithShape="0">
              <a:schemeClr val="folHlink"/>
            </a:outerShdw>
          </a:effectLst>
        </p:spPr>
        <p:txBody>
          <a:bodyPr lIns="54000" tIns="10800" rIns="54000" bIns="10800" anchor="ctr"/>
          <a:lstStyle/>
          <a:p>
            <a:pPr algn="ctr">
              <a:lnSpc>
                <a:spcPct val="110000"/>
              </a:lnSpc>
            </a:pPr>
            <a:r>
              <a:rPr lang="ru-RU" altLang="ru-RU" sz="1600" b="1"/>
              <a:t>Высотный</a:t>
            </a:r>
          </a:p>
        </p:txBody>
      </p:sp>
      <p:sp>
        <p:nvSpPr>
          <p:cNvPr id="15372" name="AutoShape 13"/>
          <p:cNvSpPr>
            <a:spLocks noChangeArrowheads="1"/>
          </p:cNvSpPr>
          <p:nvPr/>
        </p:nvSpPr>
        <p:spPr bwMode="auto">
          <a:xfrm>
            <a:off x="228600" y="3581400"/>
            <a:ext cx="2133600" cy="533400"/>
          </a:xfrm>
          <a:prstGeom prst="homePlate">
            <a:avLst>
              <a:gd name="adj" fmla="val 49759"/>
            </a:avLst>
          </a:prstGeom>
          <a:gradFill rotWithShape="0">
            <a:gsLst>
              <a:gs pos="0">
                <a:srgbClr val="FFA7A7"/>
              </a:gs>
              <a:gs pos="50000">
                <a:srgbClr val="FFFFFF"/>
              </a:gs>
              <a:gs pos="100000">
                <a:srgbClr val="FFA7A7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56796" dir="3806097" algn="ctr" rotWithShape="0">
              <a:schemeClr val="folHlink"/>
            </a:outerShdw>
          </a:effectLst>
        </p:spPr>
        <p:txBody>
          <a:bodyPr lIns="54000" tIns="10800" rIns="54000" bIns="10800" anchor="ctr"/>
          <a:lstStyle/>
          <a:p>
            <a:pPr algn="ctr">
              <a:lnSpc>
                <a:spcPct val="110000"/>
              </a:lnSpc>
            </a:pPr>
            <a:r>
              <a:rPr lang="ru-RU" altLang="ru-RU" sz="1600" b="1"/>
              <a:t>Воздушный</a:t>
            </a:r>
          </a:p>
        </p:txBody>
      </p:sp>
      <p:sp>
        <p:nvSpPr>
          <p:cNvPr id="15373" name="AutoShape 14"/>
          <p:cNvSpPr>
            <a:spLocks noChangeArrowheads="1"/>
          </p:cNvSpPr>
          <p:nvPr/>
        </p:nvSpPr>
        <p:spPr bwMode="auto">
          <a:xfrm>
            <a:off x="228600" y="4419600"/>
            <a:ext cx="2133600" cy="685800"/>
          </a:xfrm>
          <a:prstGeom prst="homePlate">
            <a:avLst>
              <a:gd name="adj" fmla="val 38702"/>
            </a:avLst>
          </a:prstGeom>
          <a:gradFill rotWithShape="0">
            <a:gsLst>
              <a:gs pos="0">
                <a:srgbClr val="FFA7A7"/>
              </a:gs>
              <a:gs pos="50000">
                <a:srgbClr val="FFFFFF"/>
              </a:gs>
              <a:gs pos="100000">
                <a:srgbClr val="FFA7A7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56796" dir="3806097" algn="ctr" rotWithShape="0">
              <a:schemeClr val="folHlink"/>
            </a:outerShdw>
          </a:effectLst>
        </p:spPr>
        <p:txBody>
          <a:bodyPr lIns="54000" tIns="10800" rIns="54000" bIns="10800" anchor="ctr"/>
          <a:lstStyle/>
          <a:p>
            <a:pPr algn="ctr">
              <a:lnSpc>
                <a:spcPct val="110000"/>
              </a:lnSpc>
            </a:pPr>
            <a:r>
              <a:rPr lang="ru-RU" altLang="ru-RU" sz="1600" b="1"/>
              <a:t>Наземный (надводный)</a:t>
            </a:r>
          </a:p>
        </p:txBody>
      </p:sp>
      <p:sp>
        <p:nvSpPr>
          <p:cNvPr id="15374" name="AutoShape 15"/>
          <p:cNvSpPr>
            <a:spLocks noChangeArrowheads="1"/>
          </p:cNvSpPr>
          <p:nvPr/>
        </p:nvSpPr>
        <p:spPr bwMode="auto">
          <a:xfrm>
            <a:off x="228600" y="5486400"/>
            <a:ext cx="2133600" cy="685800"/>
          </a:xfrm>
          <a:prstGeom prst="homePlate">
            <a:avLst>
              <a:gd name="adj" fmla="val 38702"/>
            </a:avLst>
          </a:prstGeom>
          <a:gradFill rotWithShape="0">
            <a:gsLst>
              <a:gs pos="0">
                <a:srgbClr val="FFA7A7"/>
              </a:gs>
              <a:gs pos="50000">
                <a:srgbClr val="FFFFFF"/>
              </a:gs>
              <a:gs pos="100000">
                <a:srgbClr val="FFA7A7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56796" dir="3806097" algn="ctr" rotWithShape="0">
              <a:schemeClr val="folHlink"/>
            </a:outerShdw>
          </a:effectLst>
        </p:spPr>
        <p:txBody>
          <a:bodyPr lIns="54000" tIns="10800" rIns="54000" bIns="10800" anchor="ctr"/>
          <a:lstStyle/>
          <a:p>
            <a:pPr algn="ctr">
              <a:lnSpc>
                <a:spcPct val="110000"/>
              </a:lnSpc>
            </a:pPr>
            <a:r>
              <a:rPr lang="ru-RU" altLang="ru-RU" sz="1600" b="1"/>
              <a:t>Подземный (подводный)</a:t>
            </a:r>
          </a:p>
        </p:txBody>
      </p:sp>
    </p:spTree>
    <p:extLst>
      <p:ext uri="{BB962C8B-B14F-4D97-AF65-F5344CB8AC3E}">
        <p14:creationId xmlns:p14="http://schemas.microsoft.com/office/powerpoint/2010/main" val="2353471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1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1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6" grpId="0" animBg="1"/>
      <p:bldP spid="10248" grpId="0" animBg="1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774">
            <a:extLst>
              <a:ext uri="{FF2B5EF4-FFF2-40B4-BE49-F238E27FC236}">
                <a16:creationId xmlns="" xmlns:a16="http://schemas.microsoft.com/office/drawing/2014/main" id="{C376AE7B-6C6A-47DA-66C0-4E8E67A97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1052513"/>
            <a:ext cx="2662237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Rectangle 4">
            <a:extLst>
              <a:ext uri="{FF2B5EF4-FFF2-40B4-BE49-F238E27FC236}">
                <a16:creationId xmlns="" xmlns:a16="http://schemas.microsoft.com/office/drawing/2014/main" id="{9D3658C2-0483-045B-876D-36EC1B46DC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5445125"/>
            <a:ext cx="2286000" cy="798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>
                <a:cs typeface="Arial" pitchFamily="34" charset="0"/>
              </a:rPr>
              <a:t>Низкий воздушный </a:t>
            </a: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>
                <a:cs typeface="Arial" pitchFamily="34" charset="0"/>
              </a:rPr>
              <a:t>ядерный взрыв</a:t>
            </a:r>
            <a:r>
              <a:rPr lang="ru-RU" altLang="ru-RU" sz="1800" dirty="0">
                <a:cs typeface="Arial" pitchFamily="34" charset="0"/>
              </a:rPr>
              <a:t> </a:t>
            </a:r>
          </a:p>
        </p:txBody>
      </p:sp>
      <p:pic>
        <p:nvPicPr>
          <p:cNvPr id="14341" name="Picture 5" descr="777">
            <a:extLst>
              <a:ext uri="{FF2B5EF4-FFF2-40B4-BE49-F238E27FC236}">
                <a16:creationId xmlns="" xmlns:a16="http://schemas.microsoft.com/office/drawing/2014/main" id="{ED62CA1A-AF2D-BCB4-F3A3-0346E9849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313" y="1052513"/>
            <a:ext cx="2473325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Rectangle 6">
            <a:extLst>
              <a:ext uri="{FF2B5EF4-FFF2-40B4-BE49-F238E27FC236}">
                <a16:creationId xmlns="" xmlns:a16="http://schemas.microsoft.com/office/drawing/2014/main" id="{CEBF1AF5-4FC5-FC60-21FC-D25351BBD3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3575" y="5373688"/>
            <a:ext cx="22860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>
                <a:cs typeface="Arial" pitchFamily="34" charset="0"/>
              </a:rPr>
              <a:t>Высокий  воздушный </a:t>
            </a: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>
                <a:cs typeface="Arial" pitchFamily="34" charset="0"/>
              </a:rPr>
              <a:t>ядерный взрыв</a:t>
            </a:r>
          </a:p>
        </p:txBody>
      </p:sp>
      <p:pic>
        <p:nvPicPr>
          <p:cNvPr id="14343" name="Picture 7" descr="775">
            <a:extLst>
              <a:ext uri="{FF2B5EF4-FFF2-40B4-BE49-F238E27FC236}">
                <a16:creationId xmlns="" xmlns:a16="http://schemas.microsoft.com/office/drawing/2014/main" id="{2EBFD21C-925A-295A-D78D-552B5F2D9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238" y="1052513"/>
            <a:ext cx="2982912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4" name="Rectangle 8">
            <a:extLst>
              <a:ext uri="{FF2B5EF4-FFF2-40B4-BE49-F238E27FC236}">
                <a16:creationId xmlns="" xmlns:a16="http://schemas.microsoft.com/office/drawing/2014/main" id="{3D57AE77-C5A5-D097-2DFA-5809C2C220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7763" y="5373688"/>
            <a:ext cx="2447925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>
                <a:latin typeface="Times New Roman" panose="02020603050405020304" pitchFamily="18" charset="0"/>
              </a:rPr>
              <a:t> </a:t>
            </a:r>
            <a:r>
              <a:rPr lang="ru-RU" altLang="ru-RU" sz="1800" b="1" dirty="0">
                <a:cs typeface="Arial" pitchFamily="34" charset="0"/>
              </a:rPr>
              <a:t>Космический</a:t>
            </a: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>
                <a:cs typeface="Arial" pitchFamily="34" charset="0"/>
              </a:rPr>
              <a:t>ядерный </a:t>
            </a: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>
                <a:cs typeface="Arial" pitchFamily="34" charset="0"/>
              </a:rPr>
              <a:t>взрыв</a:t>
            </a:r>
            <a:r>
              <a:rPr lang="ru-RU" altLang="ru-RU" sz="1800" dirty="0">
                <a:cs typeface="Arial" pitchFamily="34" charset="0"/>
              </a:rPr>
              <a:t> </a:t>
            </a:r>
          </a:p>
        </p:txBody>
      </p:sp>
      <p:sp>
        <p:nvSpPr>
          <p:cNvPr id="11274" name="Rectangle 10">
            <a:extLst>
              <a:ext uri="{FF2B5EF4-FFF2-40B4-BE49-F238E27FC236}">
                <a16:creationId xmlns="" xmlns:a16="http://schemas.microsoft.com/office/drawing/2014/main" id="{C5FA2D4F-04DA-BDC9-7AB0-B4BE3990B46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119697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1800" b="1" dirty="0">
                <a:solidFill>
                  <a:srgbClr val="99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Виды ядерных взрывов</a:t>
            </a:r>
          </a:p>
        </p:txBody>
      </p:sp>
    </p:spTree>
    <p:extLst>
      <p:ext uri="{BB962C8B-B14F-4D97-AF65-F5344CB8AC3E}">
        <p14:creationId xmlns:p14="http://schemas.microsoft.com/office/powerpoint/2010/main" val="33312071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90500" y="949325"/>
            <a:ext cx="8845550" cy="266382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indent="354013" algn="just" eaLnBrk="1" hangingPunct="1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ru-RU" altLang="ru-RU" sz="2000" dirty="0">
                <a:solidFill>
                  <a:srgbClr val="000000"/>
                </a:solidFill>
                <a:cs typeface="Arial" pitchFamily="34" charset="0"/>
              </a:rPr>
              <a:t>Учебник сержанта войск РХБ защиты, 2014 г. </a:t>
            </a:r>
          </a:p>
          <a:p>
            <a:pPr indent="354013" algn="just" eaLnBrk="1" hangingPunct="1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ru-RU" altLang="ru-RU" sz="2000" dirty="0">
                <a:solidFill>
                  <a:srgbClr val="000000"/>
                </a:solidFill>
                <a:cs typeface="Arial" pitchFamily="34" charset="0"/>
              </a:rPr>
              <a:t>Учебник сержанта </a:t>
            </a:r>
            <a:r>
              <a:rPr lang="ru-RU" altLang="ru-RU" sz="2000" dirty="0" smtClean="0">
                <a:solidFill>
                  <a:srgbClr val="000000"/>
                </a:solidFill>
                <a:cs typeface="Arial" pitchFamily="34" charset="0"/>
              </a:rPr>
              <a:t>мотострелковых войск, 2003 </a:t>
            </a:r>
            <a:r>
              <a:rPr lang="ru-RU" altLang="ru-RU" sz="2000" dirty="0">
                <a:solidFill>
                  <a:srgbClr val="000000"/>
                </a:solidFill>
                <a:cs typeface="Arial" pitchFamily="34" charset="0"/>
              </a:rPr>
              <a:t>г. </a:t>
            </a:r>
          </a:p>
          <a:p>
            <a:pPr indent="354013" algn="just" eaLnBrk="1" hangingPunct="1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ru-RU" altLang="ru-RU" sz="2000" dirty="0" smtClean="0">
                <a:solidFill>
                  <a:srgbClr val="000000"/>
                </a:solidFill>
                <a:cs typeface="Arial" pitchFamily="34" charset="0"/>
              </a:rPr>
              <a:t>Руководство </a:t>
            </a:r>
            <a:r>
              <a:rPr lang="ru-RU" altLang="ru-RU" sz="2000" dirty="0">
                <a:solidFill>
                  <a:srgbClr val="000000"/>
                </a:solidFill>
                <a:cs typeface="Arial" pitchFamily="34" charset="0"/>
              </a:rPr>
              <a:t>по эксплуатации средств индивидуальной и коллективной защиты,, М., Воениздат, 2014 г. </a:t>
            </a:r>
          </a:p>
          <a:p>
            <a:pPr indent="354013" algn="just" eaLnBrk="1" hangingPunct="1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ru-RU" altLang="ru-RU" sz="2000" dirty="0">
                <a:solidFill>
                  <a:srgbClr val="000000"/>
                </a:solidFill>
                <a:cs typeface="Arial" pitchFamily="34" charset="0"/>
              </a:rPr>
              <a:t>Руководство по специальной обработке в подразделениях,, М., Воениздат, 2002 г. ДСП.</a:t>
            </a:r>
          </a:p>
          <a:p>
            <a:pPr indent="354013" algn="just" eaLnBrk="1" hangingPunct="1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ru-RU" altLang="ru-RU" sz="2000" dirty="0">
                <a:solidFill>
                  <a:srgbClr val="000000"/>
                </a:solidFill>
                <a:cs typeface="Arial" pitchFamily="34" charset="0"/>
              </a:rPr>
              <a:t>Сборник нормативов по боевой подготовке Сухопутных войск. Книга 5. Для частей и подразделений войск РХБ защиты, М., Воениздат, 2014 г.</a:t>
            </a:r>
          </a:p>
        </p:txBody>
      </p:sp>
      <p:pic>
        <p:nvPicPr>
          <p:cNvPr id="4099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3622675"/>
            <a:ext cx="2170112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Rectangle 8"/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838200" y="304800"/>
            <a:ext cx="777240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ctr"/>
          <a:lstStyle/>
          <a:p>
            <a:pPr algn="ctr" eaLnBrk="1" hangingPunct="1">
              <a:lnSpc>
                <a:spcPct val="80000"/>
              </a:lnSpc>
            </a:pPr>
            <a:r>
              <a:rPr lang="ru-RU" altLang="ru-RU" sz="2400" b="1" dirty="0">
                <a:solidFill>
                  <a:srgbClr val="FC0410"/>
                </a:solidFill>
                <a:latin typeface="Arial" pitchFamily="34" charset="0"/>
                <a:cs typeface="Arial" pitchFamily="34" charset="0"/>
              </a:rPr>
              <a:t>Литература</a:t>
            </a:r>
            <a:r>
              <a:rPr lang="ru-RU" altLang="ru-RU" sz="4000" dirty="0">
                <a:solidFill>
                  <a:schemeClr val="bg1"/>
                </a:solidFill>
                <a:latin typeface="Calibri" pitchFamily="34" charset="0"/>
              </a:rPr>
              <a:t>: </a:t>
            </a:r>
            <a:endParaRPr lang="en-US" altLang="ru-RU" sz="4000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4101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700" y="3636963"/>
            <a:ext cx="2147888" cy="323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Рисунок 1"/>
          <p:cNvPicPr>
            <a:picLocks noChangeAspect="1"/>
          </p:cNvPicPr>
          <p:nvPr/>
        </p:nvPicPr>
        <p:blipFill>
          <a:blip r:embed="rId6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025" y="3651250"/>
            <a:ext cx="2117725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6" descr="image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3" y="3644900"/>
            <a:ext cx="2320925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992657" y="6381328"/>
            <a:ext cx="2133600" cy="365125"/>
          </a:xfrm>
        </p:spPr>
        <p:txBody>
          <a:bodyPr/>
          <a:lstStyle/>
          <a:p>
            <a:pPr>
              <a:defRPr/>
            </a:pPr>
            <a:fld id="{84C5E317-E174-4B7A-8F75-2D0BD3D47F42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68570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2" descr="772">
            <a:extLst>
              <a:ext uri="{FF2B5EF4-FFF2-40B4-BE49-F238E27FC236}">
                <a16:creationId xmlns="" xmlns:a16="http://schemas.microsoft.com/office/drawing/2014/main" id="{6A32258F-A013-8FCD-17B9-C17B0DA4D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981075"/>
            <a:ext cx="273685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Rectangle 3">
            <a:extLst>
              <a:ext uri="{FF2B5EF4-FFF2-40B4-BE49-F238E27FC236}">
                <a16:creationId xmlns="" xmlns:a16="http://schemas.microsoft.com/office/drawing/2014/main" id="{0ABF67B3-5FA7-E000-FF11-05CF0A290F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1323" y="5403767"/>
            <a:ext cx="1590692" cy="798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>
                <a:cs typeface="Arial" pitchFamily="34" charset="0"/>
              </a:rPr>
              <a:t>Подземный </a:t>
            </a: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>
                <a:cs typeface="Arial" pitchFamily="34" charset="0"/>
              </a:rPr>
              <a:t>ядерный </a:t>
            </a: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>
                <a:cs typeface="Arial" pitchFamily="34" charset="0"/>
              </a:rPr>
              <a:t>взрыв</a:t>
            </a:r>
            <a:r>
              <a:rPr lang="ru-RU" altLang="ru-RU" sz="1800" dirty="0">
                <a:cs typeface="Arial" pitchFamily="34" charset="0"/>
              </a:rPr>
              <a:t> </a:t>
            </a:r>
          </a:p>
        </p:txBody>
      </p:sp>
      <p:pic>
        <p:nvPicPr>
          <p:cNvPr id="15365" name="Picture 4" descr="771">
            <a:extLst>
              <a:ext uri="{FF2B5EF4-FFF2-40B4-BE49-F238E27FC236}">
                <a16:creationId xmlns="" xmlns:a16="http://schemas.microsoft.com/office/drawing/2014/main" id="{A70C1DC5-2589-BFC4-635C-7E30511A5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981075"/>
            <a:ext cx="266065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Rectangle 5">
            <a:extLst>
              <a:ext uri="{FF2B5EF4-FFF2-40B4-BE49-F238E27FC236}">
                <a16:creationId xmlns="" xmlns:a16="http://schemas.microsoft.com/office/drawing/2014/main" id="{C35CD4A9-2D14-A391-099C-799C475BF9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5407025"/>
            <a:ext cx="1655762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>
                <a:cs typeface="Arial" pitchFamily="34" charset="0"/>
              </a:rPr>
              <a:t>Подводный </a:t>
            </a: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>
                <a:cs typeface="Arial" pitchFamily="34" charset="0"/>
              </a:rPr>
              <a:t>ядерный</a:t>
            </a: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>
                <a:cs typeface="Arial" pitchFamily="34" charset="0"/>
              </a:rPr>
              <a:t> взрыв</a:t>
            </a:r>
            <a:r>
              <a:rPr lang="ru-RU" altLang="ru-RU" sz="1800" dirty="0">
                <a:cs typeface="Arial" pitchFamily="34" charset="0"/>
              </a:rPr>
              <a:t> </a:t>
            </a:r>
          </a:p>
        </p:txBody>
      </p:sp>
      <p:pic>
        <p:nvPicPr>
          <p:cNvPr id="15367" name="Picture 7" descr="777">
            <a:extLst>
              <a:ext uri="{FF2B5EF4-FFF2-40B4-BE49-F238E27FC236}">
                <a16:creationId xmlns="" xmlns:a16="http://schemas.microsoft.com/office/drawing/2014/main" id="{31AE37C2-9F97-07A0-040B-D72B96C2F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981075"/>
            <a:ext cx="295275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8" name="Rectangle 8">
            <a:extLst>
              <a:ext uri="{FF2B5EF4-FFF2-40B4-BE49-F238E27FC236}">
                <a16:creationId xmlns="" xmlns:a16="http://schemas.microsoft.com/office/drawing/2014/main" id="{07E321F8-9CF1-0149-4BCA-E1E65B7435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9475" y="5445125"/>
            <a:ext cx="2303463" cy="798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>
                <a:cs typeface="Arial" pitchFamily="34" charset="0"/>
              </a:rPr>
              <a:t>Наземный ядерный </a:t>
            </a: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>
                <a:cs typeface="Arial" pitchFamily="34" charset="0"/>
              </a:rPr>
              <a:t>взрыв</a:t>
            </a:r>
          </a:p>
        </p:txBody>
      </p:sp>
      <p:sp>
        <p:nvSpPr>
          <p:cNvPr id="12298" name="Rectangle 10">
            <a:extLst>
              <a:ext uri="{FF2B5EF4-FFF2-40B4-BE49-F238E27FC236}">
                <a16:creationId xmlns="" xmlns:a16="http://schemas.microsoft.com/office/drawing/2014/main" id="{1F30C664-F1BF-26C3-8090-E27DEF8656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0"/>
            <a:ext cx="8229600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ru-RU" b="1">
                <a:solidFill>
                  <a:srgbClr val="99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Виды ядерных взрывов</a:t>
            </a:r>
          </a:p>
        </p:txBody>
      </p:sp>
    </p:spTree>
    <p:extLst>
      <p:ext uri="{BB962C8B-B14F-4D97-AF65-F5344CB8AC3E}">
        <p14:creationId xmlns:p14="http://schemas.microsoft.com/office/powerpoint/2010/main" val="13335427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9" name="AutoShape 9"/>
          <p:cNvSpPr>
            <a:spLocks noChangeArrowheads="1"/>
          </p:cNvSpPr>
          <p:nvPr/>
        </p:nvSpPr>
        <p:spPr bwMode="auto">
          <a:xfrm>
            <a:off x="323528" y="1196752"/>
            <a:ext cx="4320480" cy="5256584"/>
          </a:xfrm>
          <a:prstGeom prst="roundRect">
            <a:avLst>
              <a:gd name="adj" fmla="val 16667"/>
            </a:avLst>
          </a:prstGeom>
          <a:solidFill>
            <a:schemeClr val="bg2">
              <a:lumMod val="90000"/>
            </a:schemeClr>
          </a:solidFill>
          <a:ln w="28575">
            <a:solidFill>
              <a:srgbClr val="FF3300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just">
              <a:spcAft>
                <a:spcPts val="600"/>
              </a:spcAft>
            </a:pPr>
            <a:endParaRPr lang="ru-RU" altLang="ru-RU" sz="1600" b="1" dirty="0"/>
          </a:p>
          <a:p>
            <a:pPr indent="358775" algn="just"/>
            <a:r>
              <a:rPr lang="ru-RU" b="1" dirty="0" smtClean="0">
                <a:latin typeface="Arial" pitchFamily="34" charset="0"/>
                <a:cs typeface="Arial" pitchFamily="34" charset="0"/>
              </a:rPr>
              <a:t>Высотный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(космический) ядерный взрыв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называется взрыв выше границы тропосферы (8-18 км). Применяется для поражения в полете воздушных и космических целей. Наземная боевая техника и вооружение существенных разрушений не получают.</a:t>
            </a:r>
          </a:p>
          <a:p>
            <a:pPr lvl="1" algn="ctr"/>
            <a:endParaRPr lang="ru-RU" altLang="ru-RU" sz="1600" b="1" dirty="0"/>
          </a:p>
        </p:txBody>
      </p:sp>
      <p:pic>
        <p:nvPicPr>
          <p:cNvPr id="15" name="drawingObject81"/>
          <p:cNvPicPr/>
          <p:nvPr/>
        </p:nvPicPr>
        <p:blipFill>
          <a:blip r:embed="rId2"/>
          <a:stretch/>
        </p:blipFill>
        <p:spPr>
          <a:xfrm>
            <a:off x="4896035" y="1946640"/>
            <a:ext cx="3924437" cy="3642599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763688" y="260648"/>
            <a:ext cx="62646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Arial" pitchFamily="34" charset="0"/>
                <a:cs typeface="Arial" pitchFamily="34" charset="0"/>
              </a:rPr>
              <a:t>Высотный (космический) ядерный взрыв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1169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9" name="AutoShape 9"/>
          <p:cNvSpPr>
            <a:spLocks noChangeArrowheads="1"/>
          </p:cNvSpPr>
          <p:nvPr/>
        </p:nvSpPr>
        <p:spPr bwMode="auto">
          <a:xfrm>
            <a:off x="323528" y="1112164"/>
            <a:ext cx="4104256" cy="5209736"/>
          </a:xfrm>
          <a:prstGeom prst="roundRect">
            <a:avLst>
              <a:gd name="adj" fmla="val 16667"/>
            </a:avLst>
          </a:prstGeom>
          <a:solidFill>
            <a:schemeClr val="bg2">
              <a:lumMod val="90000"/>
            </a:schemeClr>
          </a:solidFill>
          <a:ln w="28575">
            <a:solidFill>
              <a:srgbClr val="FF3300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just">
              <a:spcAft>
                <a:spcPts val="600"/>
              </a:spcAft>
            </a:pPr>
            <a:endParaRPr lang="ru-RU" altLang="ru-RU" sz="1600" b="1" dirty="0"/>
          </a:p>
          <a:p>
            <a:pPr indent="268288" algn="just"/>
            <a:r>
              <a:rPr lang="ru-RU" b="1" dirty="0" smtClean="0"/>
              <a:t>Воздушный </a:t>
            </a:r>
            <a:r>
              <a:rPr lang="ru-RU" b="1" dirty="0"/>
              <a:t>ядерный взрыв </a:t>
            </a:r>
            <a:r>
              <a:rPr lang="ru-RU" b="1" dirty="0" smtClean="0"/>
              <a:t> </a:t>
            </a:r>
            <a:r>
              <a:rPr lang="ru-RU" b="1" dirty="0"/>
              <a:t>называется взрыв на такой высоте, когда светящаяся область не касается поверхности земли. Применяется главным образом для поражения наземных (надводных) объектов, а также разрушить сравнительно прочные наземные сооружения и вместе с тем избежать сильного радиоактивного заражения местности.</a:t>
            </a:r>
          </a:p>
          <a:p>
            <a:pPr lvl="1" algn="ctr"/>
            <a:endParaRPr lang="ru-RU" altLang="ru-RU" sz="1600" b="1" dirty="0"/>
          </a:p>
        </p:txBody>
      </p:sp>
      <p:pic>
        <p:nvPicPr>
          <p:cNvPr id="5" name="drawingObject79"/>
          <p:cNvPicPr/>
          <p:nvPr/>
        </p:nvPicPr>
        <p:blipFill>
          <a:blip r:embed="rId2"/>
          <a:stretch/>
        </p:blipFill>
        <p:spPr>
          <a:xfrm>
            <a:off x="4788024" y="1844824"/>
            <a:ext cx="4116090" cy="3744416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2553039" y="332656"/>
            <a:ext cx="44644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Воздушный ядерный взрыв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7867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9" name="AutoShape 9"/>
          <p:cNvSpPr>
            <a:spLocks noChangeArrowheads="1"/>
          </p:cNvSpPr>
          <p:nvPr/>
        </p:nvSpPr>
        <p:spPr bwMode="auto">
          <a:xfrm>
            <a:off x="323528" y="1066785"/>
            <a:ext cx="4248272" cy="5328592"/>
          </a:xfrm>
          <a:prstGeom prst="roundRect">
            <a:avLst>
              <a:gd name="adj" fmla="val 16667"/>
            </a:avLst>
          </a:prstGeom>
          <a:solidFill>
            <a:schemeClr val="bg2">
              <a:lumMod val="90000"/>
            </a:schemeClr>
          </a:solidFill>
          <a:ln w="28575">
            <a:solidFill>
              <a:srgbClr val="FF3300"/>
            </a:solidFill>
            <a:round/>
            <a:headEnd/>
            <a:tailEnd/>
          </a:ln>
          <a:effectLst/>
        </p:spPr>
        <p:txBody>
          <a:bodyPr anchor="ctr"/>
          <a:lstStyle/>
          <a:p>
            <a:pPr indent="268288" algn="just"/>
            <a:r>
              <a:rPr lang="ru-RU" b="1" dirty="0" smtClean="0"/>
              <a:t>Наземный </a:t>
            </a:r>
            <a:r>
              <a:rPr lang="ru-RU" b="1" dirty="0"/>
              <a:t>ядерный взрыв </a:t>
            </a:r>
            <a:r>
              <a:rPr lang="ru-RU" b="1" dirty="0" smtClean="0"/>
              <a:t> </a:t>
            </a:r>
            <a:r>
              <a:rPr lang="ru-RU" b="1" dirty="0"/>
              <a:t>называется взрыв на поверхности земли, когда светящаяся область касается поверхности земли. Наземный взрыв применяется для поражения объектов, состоящих из сооружений большой прочности, и войск, находящихся в прочных укрытиях. При взрыв может применяться только в том случае, если по условиям обстановки допустимо или желательно сильное заражение </a:t>
            </a:r>
            <a:r>
              <a:rPr lang="ru-RU" b="1" dirty="0" smtClean="0"/>
              <a:t>местности.</a:t>
            </a:r>
            <a:endParaRPr lang="ru-RU" altLang="ru-RU" b="1" dirty="0"/>
          </a:p>
        </p:txBody>
      </p:sp>
      <p:pic>
        <p:nvPicPr>
          <p:cNvPr id="4" name="drawingObject85"/>
          <p:cNvPicPr/>
          <p:nvPr/>
        </p:nvPicPr>
        <p:blipFill>
          <a:blip r:embed="rId2"/>
          <a:stretch/>
        </p:blipFill>
        <p:spPr>
          <a:xfrm>
            <a:off x="4932040" y="2074897"/>
            <a:ext cx="3888432" cy="3312368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2843808" y="332656"/>
            <a:ext cx="32672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/>
              <a:t>Наземный ядерный взрыв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7252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9" name="AutoShape 9"/>
          <p:cNvSpPr>
            <a:spLocks noChangeArrowheads="1"/>
          </p:cNvSpPr>
          <p:nvPr/>
        </p:nvSpPr>
        <p:spPr bwMode="auto">
          <a:xfrm>
            <a:off x="497293" y="1196752"/>
            <a:ext cx="4464296" cy="4392488"/>
          </a:xfrm>
          <a:prstGeom prst="roundRect">
            <a:avLst>
              <a:gd name="adj" fmla="val 16667"/>
            </a:avLst>
          </a:prstGeom>
          <a:solidFill>
            <a:schemeClr val="bg2">
              <a:lumMod val="90000"/>
            </a:schemeClr>
          </a:solidFill>
          <a:ln w="28575">
            <a:solidFill>
              <a:srgbClr val="FF3300"/>
            </a:solidFill>
            <a:round/>
            <a:headEnd/>
            <a:tailEnd/>
          </a:ln>
          <a:effectLst/>
        </p:spPr>
        <p:txBody>
          <a:bodyPr anchor="ctr"/>
          <a:lstStyle/>
          <a:p>
            <a:pPr indent="268288" algn="just"/>
            <a:r>
              <a:rPr lang="ru-RU" b="1" dirty="0" smtClean="0"/>
              <a:t>Подземный </a:t>
            </a:r>
            <a:r>
              <a:rPr lang="ru-RU" b="1" dirty="0"/>
              <a:t>ядерный взрыв </a:t>
            </a:r>
            <a:r>
              <a:rPr lang="ru-RU" b="1" dirty="0" smtClean="0"/>
              <a:t>называется </a:t>
            </a:r>
            <a:r>
              <a:rPr lang="ru-RU" b="1" dirty="0"/>
              <a:t>взрыв, произведенный под землей. Он применяется с целью создания заграждений, а также для разрушений особо прочных подземных сооружений.</a:t>
            </a:r>
            <a:endParaRPr lang="ru-RU" altLang="ru-RU" b="1" dirty="0"/>
          </a:p>
        </p:txBody>
      </p:sp>
      <p:pic>
        <p:nvPicPr>
          <p:cNvPr id="5" name="drawingObject83"/>
          <p:cNvPicPr/>
          <p:nvPr/>
        </p:nvPicPr>
        <p:blipFill>
          <a:blip r:embed="rId2"/>
          <a:stretch/>
        </p:blipFill>
        <p:spPr>
          <a:xfrm>
            <a:off x="5364088" y="1988840"/>
            <a:ext cx="3428771" cy="3460045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2878294" y="332656"/>
            <a:ext cx="34229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/>
              <a:t>Подземный ядерный взрыв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6881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9" name="AutoShape 9"/>
          <p:cNvSpPr>
            <a:spLocks noChangeArrowheads="1"/>
          </p:cNvSpPr>
          <p:nvPr/>
        </p:nvSpPr>
        <p:spPr bwMode="auto">
          <a:xfrm>
            <a:off x="395536" y="836712"/>
            <a:ext cx="4032448" cy="5688632"/>
          </a:xfrm>
          <a:prstGeom prst="roundRect">
            <a:avLst>
              <a:gd name="adj" fmla="val 16667"/>
            </a:avLst>
          </a:prstGeom>
          <a:solidFill>
            <a:schemeClr val="bg2">
              <a:lumMod val="90000"/>
            </a:schemeClr>
          </a:solidFill>
          <a:ln w="28575">
            <a:solidFill>
              <a:srgbClr val="FF3300"/>
            </a:solidFill>
            <a:round/>
            <a:headEnd/>
            <a:tailEnd/>
          </a:ln>
          <a:effectLst/>
        </p:spPr>
        <p:txBody>
          <a:bodyPr anchor="ctr"/>
          <a:lstStyle/>
          <a:p>
            <a:pPr indent="268288" algn="just"/>
            <a:r>
              <a:rPr lang="ru-RU" b="1" dirty="0" smtClean="0"/>
              <a:t>Надводный </a:t>
            </a:r>
            <a:r>
              <a:rPr lang="ru-RU" b="1" dirty="0"/>
              <a:t>ядерный взрыв </a:t>
            </a:r>
            <a:r>
              <a:rPr lang="ru-RU" b="1" dirty="0" smtClean="0"/>
              <a:t> </a:t>
            </a:r>
            <a:r>
              <a:rPr lang="ru-RU" b="1" dirty="0"/>
              <a:t>называется взрыв на поверхности воды, когда светящаяся область касается поверхности воды. Надводный взрыв применяется для </a:t>
            </a:r>
            <a:r>
              <a:rPr lang="ru-RU" b="1" dirty="0" smtClean="0"/>
              <a:t>поражения надводных кораблей и  гидротехнических</a:t>
            </a:r>
            <a:r>
              <a:rPr lang="ru-RU" b="1" dirty="0"/>
              <a:t> </a:t>
            </a:r>
            <a:r>
              <a:rPr lang="ru-RU" b="1" dirty="0" smtClean="0"/>
              <a:t> сооружений.</a:t>
            </a:r>
            <a:r>
              <a:rPr lang="ru-RU" b="1" dirty="0"/>
              <a:t> </a:t>
            </a:r>
            <a:r>
              <a:rPr lang="ru-RU" b="1" dirty="0" smtClean="0"/>
              <a:t>Характерной </a:t>
            </a:r>
            <a:r>
              <a:rPr lang="ru-RU" b="1" dirty="0"/>
              <a:t>особенностью этого взрыва является сильное радиоактивное заражение прибрежной полосы местности и объектов, находящихся на суше и акватории</a:t>
            </a:r>
            <a:r>
              <a:rPr lang="ru-RU" b="1" dirty="0" smtClean="0"/>
              <a:t>.</a:t>
            </a:r>
            <a:endParaRPr lang="ru-RU" b="1" dirty="0"/>
          </a:p>
        </p:txBody>
      </p:sp>
      <p:pic>
        <p:nvPicPr>
          <p:cNvPr id="4" name="drawingObject89"/>
          <p:cNvPicPr/>
          <p:nvPr/>
        </p:nvPicPr>
        <p:blipFill>
          <a:blip r:embed="rId2"/>
          <a:stretch/>
        </p:blipFill>
        <p:spPr>
          <a:xfrm>
            <a:off x="4679876" y="1995487"/>
            <a:ext cx="4032448" cy="3659113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2859640" y="332656"/>
            <a:ext cx="34247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/>
              <a:t>Надводный ядерный взрыв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4999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 descr="ядерный взрыв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5" r="17792"/>
          <a:stretch>
            <a:fillRect/>
          </a:stretch>
        </p:blipFill>
        <p:spPr bwMode="auto">
          <a:xfrm>
            <a:off x="395536" y="764704"/>
            <a:ext cx="3690078" cy="472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4" name="Rectangle 4"/>
          <p:cNvSpPr>
            <a:spLocks noGrp="1" noChangeArrowheads="1"/>
          </p:cNvSpPr>
          <p:nvPr>
            <p:ph type="title"/>
          </p:nvPr>
        </p:nvSpPr>
        <p:spPr>
          <a:xfrm>
            <a:off x="4283968" y="858738"/>
            <a:ext cx="4680520" cy="4537075"/>
          </a:xfrm>
        </p:spPr>
        <p:txBody>
          <a:bodyPr>
            <a:normAutofit/>
          </a:bodyPr>
          <a:lstStyle/>
          <a:p>
            <a:pPr algn="l"/>
            <a:r>
              <a:rPr lang="ru-RU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Поражающие факторы </a:t>
            </a:r>
            <a:r>
              <a:rPr lang="ru-RU" sz="1800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ядерного оружия</a:t>
            </a:r>
            <a:r>
              <a:rPr lang="ru-RU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:</a:t>
            </a:r>
            <a:br>
              <a:rPr lang="ru-RU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- ударная волна;</a:t>
            </a:r>
            <a:br>
              <a:rPr lang="ru-RU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- световое излучение;</a:t>
            </a:r>
            <a:br>
              <a:rPr lang="ru-RU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- проникающая радиация;</a:t>
            </a:r>
            <a:br>
              <a:rPr lang="ru-RU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- радиоактивное загрязнение;</a:t>
            </a:r>
            <a:br>
              <a:rPr lang="ru-RU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- электромагнитный импульс (ЭМИ).</a:t>
            </a:r>
          </a:p>
        </p:txBody>
      </p:sp>
    </p:spTree>
    <p:extLst>
      <p:ext uri="{BB962C8B-B14F-4D97-AF65-F5344CB8AC3E}">
        <p14:creationId xmlns:p14="http://schemas.microsoft.com/office/powerpoint/2010/main" val="632167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14" descr="Plumbbob_1957_priscilla2">
            <a:extLst>
              <a:ext uri="{FF2B5EF4-FFF2-40B4-BE49-F238E27FC236}">
                <a16:creationId xmlns="" xmlns:a16="http://schemas.microsoft.com/office/drawing/2014/main" id="{B3104E7C-3F1C-4645-2B9F-70A149174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513"/>
            <a:ext cx="5064125" cy="580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Rectangle 15">
            <a:extLst>
              <a:ext uri="{FF2B5EF4-FFF2-40B4-BE49-F238E27FC236}">
                <a16:creationId xmlns="" xmlns:a16="http://schemas.microsoft.com/office/drawing/2014/main" id="{D5E7FD22-ABAA-3AEB-09F9-23B15C6CE1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4025" y="4365625"/>
            <a:ext cx="1800225" cy="508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DDDDC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ru-RU" altLang="ru-RU" sz="1600" b="1">
                <a:latin typeface="Times New Roman" panose="02020603050405020304" pitchFamily="18" charset="0"/>
              </a:rPr>
              <a:t>1% энергии</a:t>
            </a: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ru-RU" altLang="ru-RU" sz="1600" b="1">
                <a:latin typeface="Times New Roman" panose="02020603050405020304" pitchFamily="18" charset="0"/>
              </a:rPr>
              <a:t> ядерного взрыва </a:t>
            </a:r>
          </a:p>
        </p:txBody>
      </p:sp>
      <p:sp>
        <p:nvSpPr>
          <p:cNvPr id="16389" name="Rectangle 16">
            <a:extLst>
              <a:ext uri="{FF2B5EF4-FFF2-40B4-BE49-F238E27FC236}">
                <a16:creationId xmlns="" xmlns:a16="http://schemas.microsoft.com/office/drawing/2014/main" id="{08620805-BC8F-9A28-F715-FB05032060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7050" y="981075"/>
            <a:ext cx="1871663" cy="508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DDDDC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ru-RU" altLang="ru-RU" sz="1600" b="1">
                <a:latin typeface="Times New Roman" panose="02020603050405020304" pitchFamily="18" charset="0"/>
              </a:rPr>
              <a:t>50 % энергии</a:t>
            </a: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ru-RU" altLang="ru-RU" sz="1600" b="1">
                <a:latin typeface="Times New Roman" panose="02020603050405020304" pitchFamily="18" charset="0"/>
              </a:rPr>
              <a:t> ядерного взрыва </a:t>
            </a:r>
          </a:p>
        </p:txBody>
      </p:sp>
      <p:sp>
        <p:nvSpPr>
          <p:cNvPr id="16390" name="Rectangle 18">
            <a:extLst>
              <a:ext uri="{FF2B5EF4-FFF2-40B4-BE49-F238E27FC236}">
                <a16:creationId xmlns="" xmlns:a16="http://schemas.microsoft.com/office/drawing/2014/main" id="{C00770E0-3922-335F-1FF0-840238AA9F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8488" y="1989138"/>
            <a:ext cx="1800225" cy="508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DDDDC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ru-RU" altLang="ru-RU" sz="1600" b="1">
                <a:latin typeface="Times New Roman" panose="02020603050405020304" pitchFamily="18" charset="0"/>
              </a:rPr>
              <a:t>35% энергии </a:t>
            </a: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ru-RU" altLang="ru-RU" sz="1600" b="1">
                <a:latin typeface="Times New Roman" panose="02020603050405020304" pitchFamily="18" charset="0"/>
              </a:rPr>
              <a:t>ядерного взрыва</a:t>
            </a:r>
          </a:p>
        </p:txBody>
      </p:sp>
      <p:sp>
        <p:nvSpPr>
          <p:cNvPr id="16391" name="Rectangle 23">
            <a:extLst>
              <a:ext uri="{FF2B5EF4-FFF2-40B4-BE49-F238E27FC236}">
                <a16:creationId xmlns="" xmlns:a16="http://schemas.microsoft.com/office/drawing/2014/main" id="{BD204097-558E-6F62-CE09-A53C44870D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4025" y="5516563"/>
            <a:ext cx="1736725" cy="508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DDDDC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ru-RU" altLang="ru-RU" sz="1600" b="1">
                <a:latin typeface="Times New Roman" panose="02020603050405020304" pitchFamily="18" charset="0"/>
              </a:rPr>
              <a:t>10% энергии</a:t>
            </a: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ru-RU" altLang="ru-RU" sz="1600" b="1">
                <a:latin typeface="Times New Roman" panose="02020603050405020304" pitchFamily="18" charset="0"/>
              </a:rPr>
              <a:t>ядерного взрыва</a:t>
            </a:r>
          </a:p>
        </p:txBody>
      </p:sp>
      <p:sp>
        <p:nvSpPr>
          <p:cNvPr id="16392" name="Rectangle 26">
            <a:extLst>
              <a:ext uri="{FF2B5EF4-FFF2-40B4-BE49-F238E27FC236}">
                <a16:creationId xmlns="" xmlns:a16="http://schemas.microsoft.com/office/drawing/2014/main" id="{1D6A78AF-853E-6F7C-870A-298EA37F6C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7050" y="3213100"/>
            <a:ext cx="1800225" cy="508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DDDDC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ru-RU" altLang="ru-RU" sz="1600" b="1">
                <a:latin typeface="Times New Roman" panose="02020603050405020304" pitchFamily="18" charset="0"/>
              </a:rPr>
              <a:t>4% энергии</a:t>
            </a: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ru-RU" altLang="ru-RU" sz="1600" b="1">
                <a:latin typeface="Times New Roman" panose="02020603050405020304" pitchFamily="18" charset="0"/>
              </a:rPr>
              <a:t>ядерного взрыва</a:t>
            </a:r>
          </a:p>
        </p:txBody>
      </p:sp>
      <p:sp>
        <p:nvSpPr>
          <p:cNvPr id="94221" name="Rectangle 13">
            <a:extLst>
              <a:ext uri="{FF2B5EF4-FFF2-40B4-BE49-F238E27FC236}">
                <a16:creationId xmlns="" xmlns:a16="http://schemas.microsoft.com/office/drawing/2014/main" id="{1136F64A-1E09-3684-F852-9C3205A741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0"/>
            <a:ext cx="8229600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ru-RU" b="1">
                <a:solidFill>
                  <a:srgbClr val="99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Поражающие факторы ядерного оружия</a:t>
            </a:r>
          </a:p>
        </p:txBody>
      </p:sp>
      <p:sp>
        <p:nvSpPr>
          <p:cNvPr id="94222" name="AutoShape 14">
            <a:extLst>
              <a:ext uri="{FF2B5EF4-FFF2-40B4-BE49-F238E27FC236}">
                <a16:creationId xmlns="" xmlns:a16="http://schemas.microsoft.com/office/drawing/2014/main" id="{FF5ED6B1-E6E9-E144-2329-D533CA24C0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5375" y="692150"/>
            <a:ext cx="3241675" cy="1079500"/>
          </a:xfrm>
          <a:prstGeom prst="rightArrow">
            <a:avLst>
              <a:gd name="adj1" fmla="val 50000"/>
              <a:gd name="adj2" fmla="val 67066"/>
            </a:avLst>
          </a:prstGeom>
          <a:gradFill rotWithShape="1">
            <a:gsLst>
              <a:gs pos="0">
                <a:schemeClr val="accent1">
                  <a:gamma/>
                  <a:tint val="0"/>
                  <a:invGamma/>
                </a:schemeClr>
              </a:gs>
              <a:gs pos="100000">
                <a:schemeClr val="accent1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lnSpc>
                <a:spcPct val="85000"/>
              </a:lnSpc>
              <a:defRPr/>
            </a:pPr>
            <a:r>
              <a:rPr lang="ru-RU" sz="1600" b="1"/>
              <a:t>Механическое </a:t>
            </a:r>
          </a:p>
          <a:p>
            <a:pPr algn="ctr" eaLnBrk="1" hangingPunct="1">
              <a:lnSpc>
                <a:spcPct val="85000"/>
              </a:lnSpc>
              <a:defRPr/>
            </a:pPr>
            <a:r>
              <a:rPr lang="ru-RU" sz="1600" b="1"/>
              <a:t>воздействие ударной волны</a:t>
            </a:r>
          </a:p>
        </p:txBody>
      </p:sp>
      <p:sp>
        <p:nvSpPr>
          <p:cNvPr id="94223" name="AutoShape 15">
            <a:extLst>
              <a:ext uri="{FF2B5EF4-FFF2-40B4-BE49-F238E27FC236}">
                <a16:creationId xmlns="" xmlns:a16="http://schemas.microsoft.com/office/drawing/2014/main" id="{84BC49AB-EA48-AC26-03E7-541CAB7F4D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5375" y="1773238"/>
            <a:ext cx="3276600" cy="1008062"/>
          </a:xfrm>
          <a:prstGeom prst="rightArrow">
            <a:avLst>
              <a:gd name="adj1" fmla="val 44907"/>
              <a:gd name="adj2" fmla="val 74398"/>
            </a:avLst>
          </a:prstGeom>
          <a:gradFill rotWithShape="1">
            <a:gsLst>
              <a:gs pos="0">
                <a:schemeClr val="accent1">
                  <a:gamma/>
                  <a:tint val="0"/>
                  <a:invGamma/>
                </a:schemeClr>
              </a:gs>
              <a:gs pos="100000">
                <a:schemeClr val="accent1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lnSpc>
                <a:spcPct val="85000"/>
              </a:lnSpc>
              <a:defRPr/>
            </a:pPr>
            <a:r>
              <a:rPr lang="ru-RU" sz="1600" b="1"/>
              <a:t>Тепловое воздействие</a:t>
            </a:r>
          </a:p>
          <a:p>
            <a:pPr algn="ctr" eaLnBrk="1" hangingPunct="1">
              <a:lnSpc>
                <a:spcPct val="85000"/>
              </a:lnSpc>
              <a:defRPr/>
            </a:pPr>
            <a:r>
              <a:rPr lang="ru-RU" sz="1600" b="1"/>
              <a:t> светового излучения</a:t>
            </a:r>
          </a:p>
        </p:txBody>
      </p:sp>
      <p:sp>
        <p:nvSpPr>
          <p:cNvPr id="94224" name="AutoShape 16">
            <a:extLst>
              <a:ext uri="{FF2B5EF4-FFF2-40B4-BE49-F238E27FC236}">
                <a16:creationId xmlns="" xmlns:a16="http://schemas.microsoft.com/office/drawing/2014/main" id="{3A5E722A-27D3-BD5B-58D9-59557EEDD2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3938" y="2852738"/>
            <a:ext cx="3275012" cy="1152525"/>
          </a:xfrm>
          <a:prstGeom prst="rightArrow">
            <a:avLst>
              <a:gd name="adj1" fmla="val 49861"/>
              <a:gd name="adj2" fmla="val 61160"/>
            </a:avLst>
          </a:prstGeom>
          <a:gradFill rotWithShape="1">
            <a:gsLst>
              <a:gs pos="0">
                <a:schemeClr val="accent1">
                  <a:gamma/>
                  <a:tint val="0"/>
                  <a:invGamma/>
                </a:schemeClr>
              </a:gs>
              <a:gs pos="100000">
                <a:schemeClr val="accent1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lnSpc>
                <a:spcPct val="85000"/>
              </a:lnSpc>
              <a:defRPr/>
            </a:pPr>
            <a:r>
              <a:rPr lang="ru-RU" sz="1600" b="1"/>
              <a:t>Радиационное воздействие </a:t>
            </a:r>
          </a:p>
          <a:p>
            <a:pPr algn="ctr" eaLnBrk="1" hangingPunct="1">
              <a:lnSpc>
                <a:spcPct val="85000"/>
              </a:lnSpc>
              <a:defRPr/>
            </a:pPr>
            <a:r>
              <a:rPr lang="ru-RU" sz="1600" b="1"/>
              <a:t>проникающей радиации</a:t>
            </a:r>
          </a:p>
        </p:txBody>
      </p:sp>
      <p:sp>
        <p:nvSpPr>
          <p:cNvPr id="94225" name="AutoShape 17">
            <a:extLst>
              <a:ext uri="{FF2B5EF4-FFF2-40B4-BE49-F238E27FC236}">
                <a16:creationId xmlns="" xmlns:a16="http://schemas.microsoft.com/office/drawing/2014/main" id="{1D66F6F8-8D5A-EBAA-C1DC-48369C9C7D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3938" y="4005263"/>
            <a:ext cx="3240087" cy="1152525"/>
          </a:xfrm>
          <a:prstGeom prst="rightArrow">
            <a:avLst>
              <a:gd name="adj1" fmla="val 49861"/>
              <a:gd name="adj2" fmla="val 60326"/>
            </a:avLst>
          </a:prstGeom>
          <a:gradFill rotWithShape="1">
            <a:gsLst>
              <a:gs pos="0">
                <a:schemeClr val="accent1">
                  <a:gamma/>
                  <a:tint val="0"/>
                  <a:invGamma/>
                </a:schemeClr>
              </a:gs>
              <a:gs pos="100000">
                <a:schemeClr val="accent1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lnSpc>
                <a:spcPct val="85000"/>
              </a:lnSpc>
              <a:defRPr/>
            </a:pPr>
            <a:r>
              <a:rPr lang="ru-RU" sz="1600" b="1"/>
              <a:t>Электромагнитный </a:t>
            </a:r>
          </a:p>
          <a:p>
            <a:pPr algn="ctr" eaLnBrk="1" hangingPunct="1">
              <a:lnSpc>
                <a:spcPct val="85000"/>
              </a:lnSpc>
              <a:defRPr/>
            </a:pPr>
            <a:r>
              <a:rPr lang="ru-RU" sz="1600" b="1"/>
              <a:t>импульс</a:t>
            </a:r>
          </a:p>
        </p:txBody>
      </p:sp>
      <p:sp>
        <p:nvSpPr>
          <p:cNvPr id="94226" name="AutoShape 18">
            <a:extLst>
              <a:ext uri="{FF2B5EF4-FFF2-40B4-BE49-F238E27FC236}">
                <a16:creationId xmlns="" xmlns:a16="http://schemas.microsoft.com/office/drawing/2014/main" id="{172F4AF8-20AA-2F17-FB95-A68E25D1B9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5375" y="5229225"/>
            <a:ext cx="3060700" cy="1152525"/>
          </a:xfrm>
          <a:prstGeom prst="rightArrow">
            <a:avLst>
              <a:gd name="adj1" fmla="val 57296"/>
              <a:gd name="adj2" fmla="val 48761"/>
            </a:avLst>
          </a:prstGeom>
          <a:gradFill rotWithShape="1">
            <a:gsLst>
              <a:gs pos="0">
                <a:schemeClr val="accent1">
                  <a:gamma/>
                  <a:tint val="0"/>
                  <a:invGamma/>
                </a:schemeClr>
              </a:gs>
              <a:gs pos="100000">
                <a:schemeClr val="accent1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lnSpc>
                <a:spcPct val="85000"/>
              </a:lnSpc>
              <a:defRPr/>
            </a:pPr>
            <a:r>
              <a:rPr lang="ru-RU" sz="1600" b="1"/>
              <a:t>Радиационное</a:t>
            </a:r>
          </a:p>
          <a:p>
            <a:pPr algn="ctr" eaLnBrk="1" hangingPunct="1">
              <a:lnSpc>
                <a:spcPct val="85000"/>
              </a:lnSpc>
              <a:defRPr/>
            </a:pPr>
            <a:r>
              <a:rPr lang="ru-RU" sz="1600" b="1"/>
              <a:t> заражение местности</a:t>
            </a:r>
          </a:p>
        </p:txBody>
      </p:sp>
    </p:spTree>
    <p:extLst>
      <p:ext uri="{BB962C8B-B14F-4D97-AF65-F5344CB8AC3E}">
        <p14:creationId xmlns:p14="http://schemas.microsoft.com/office/powerpoint/2010/main" val="58750629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6" name="Picture 8" descr="ядерный взрыв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4213" y="188913"/>
            <a:ext cx="7772400" cy="722312"/>
          </a:xfrm>
        </p:spPr>
        <p:txBody>
          <a:bodyPr/>
          <a:lstStyle/>
          <a:p>
            <a:r>
              <a:rPr lang="ru-RU" sz="40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Ударная волна</a:t>
            </a:r>
            <a:r>
              <a:rPr lang="ru-RU" sz="4000"/>
              <a:t> </a:t>
            </a:r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0" y="3573463"/>
            <a:ext cx="9144000" cy="3095625"/>
          </a:xfrm>
        </p:spPr>
        <p:txBody>
          <a:bodyPr/>
          <a:lstStyle/>
          <a:p>
            <a:pPr algn="l">
              <a:lnSpc>
                <a:spcPct val="80000"/>
              </a:lnSpc>
            </a:pPr>
            <a:r>
              <a:rPr lang="ru-RU" sz="2800" dirty="0"/>
              <a:t>   </a:t>
            </a:r>
            <a:r>
              <a:rPr lang="ru-RU" sz="280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Основной поражающий фактор ядерного взрыва.</a:t>
            </a:r>
          </a:p>
          <a:p>
            <a:pPr algn="l">
              <a:lnSpc>
                <a:spcPct val="80000"/>
              </a:lnSpc>
            </a:pPr>
            <a:r>
              <a:rPr lang="ru-RU" sz="280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Она представляет собой область резкого сжатия среды, распространяющуюся во все стороны от места взрыва со сверхзвуковой скоростью. Передняя граница сжатого слоя воздуха называется фронтом ударной волны.</a:t>
            </a:r>
          </a:p>
          <a:p>
            <a:pPr algn="l">
              <a:lnSpc>
                <a:spcPct val="80000"/>
              </a:lnSpc>
            </a:pPr>
            <a:r>
              <a:rPr lang="ru-RU" sz="280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Поражающее действие ударной волны характеризуется величиной избыточного давления. </a:t>
            </a:r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4654550" y="5726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2662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3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12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12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122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/>
      <p:bldP spid="1229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1" name="Picture 5" descr="ударная волн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797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3"/>
          <p:cNvSpPr txBox="1">
            <a:spLocks noChangeArrowheads="1"/>
          </p:cNvSpPr>
          <p:nvPr/>
        </p:nvSpPr>
        <p:spPr bwMode="auto">
          <a:xfrm>
            <a:off x="467544" y="188640"/>
            <a:ext cx="8280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ru-RU" dirty="0">
                <a:ln w="18000">
                  <a:noFill/>
                  <a:prstDash val="solid"/>
                  <a:miter lim="800000"/>
                </a:ln>
                <a:solidFill>
                  <a:srgbClr val="FFFF00"/>
                </a:solidFill>
                <a:effectLst>
                  <a:glow rad="228600">
                    <a:srgbClr val="00B0F0">
                      <a:alpha val="40000"/>
                    </a:srgb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История создания и развития </a:t>
            </a:r>
          </a:p>
          <a:p>
            <a:pPr algn="ctr">
              <a:spcBef>
                <a:spcPts val="0"/>
              </a:spcBef>
              <a:defRPr/>
            </a:pPr>
            <a:r>
              <a:rPr lang="ru-RU" dirty="0">
                <a:ln w="18000">
                  <a:noFill/>
                  <a:prstDash val="solid"/>
                  <a:miter lim="800000"/>
                </a:ln>
                <a:solidFill>
                  <a:srgbClr val="FFFF00"/>
                </a:solidFill>
                <a:effectLst>
                  <a:glow rad="228600">
                    <a:srgbClr val="00B0F0">
                      <a:alpha val="40000"/>
                    </a:srgb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ядерного оружия</a:t>
            </a:r>
          </a:p>
        </p:txBody>
      </p:sp>
      <p:sp>
        <p:nvSpPr>
          <p:cNvPr id="39939" name="Прямоугольник 1"/>
          <p:cNvSpPr>
            <a:spLocks noChangeArrowheads="1"/>
          </p:cNvSpPr>
          <p:nvPr/>
        </p:nvSpPr>
        <p:spPr bwMode="auto">
          <a:xfrm>
            <a:off x="107950" y="1124744"/>
            <a:ext cx="8783638" cy="535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indent="363538" algn="just"/>
            <a:r>
              <a:rPr lang="ru-RU" b="1" dirty="0">
                <a:latin typeface="Arial" pitchFamily="34" charset="0"/>
                <a:cs typeface="Arial" pitchFamily="34" charset="0"/>
              </a:rPr>
              <a:t>В первой половине 20 века правительством Соединённых Штатов было принято решение -- в кратчайшие сроки создать атомную бомбу. Этот проект вошел историю как «Манхэттен». </a:t>
            </a:r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indent="363538" algn="just"/>
            <a:r>
              <a:rPr lang="ru-RU" b="1" dirty="0" smtClean="0">
                <a:latin typeface="Arial" pitchFamily="34" charset="0"/>
                <a:cs typeface="Arial" pitchFamily="34" charset="0"/>
              </a:rPr>
              <a:t>На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территории Соединенных Штатов, в пустынных просторах штата Нью-Мексико, в 1942 году был создан американский ядерный центр.</a:t>
            </a:r>
          </a:p>
          <a:p>
            <a:pPr indent="363538" algn="just"/>
            <a:r>
              <a:rPr lang="ru-RU" b="1" dirty="0">
                <a:latin typeface="Arial" pitchFamily="34" charset="0"/>
                <a:cs typeface="Arial" pitchFamily="34" charset="0"/>
              </a:rPr>
              <a:t>16 июля 1945 года, США провели первое испытание созданной ядерной бомбы, так было положено начало атомной эре.</a:t>
            </a:r>
          </a:p>
          <a:p>
            <a:pPr indent="363538" algn="just"/>
            <a:r>
              <a:rPr lang="ru-RU" b="1" dirty="0">
                <a:latin typeface="Arial" pitchFamily="34" charset="0"/>
                <a:cs typeface="Arial" pitchFamily="34" charset="0"/>
              </a:rPr>
              <a:t>К лету 1945 года американцам удалось собрать две атомные бомбы, получившие названия «Малыш» и «Толстяк». Первая бомба весила 2722 кг и была снаряжена обогащенным Ураном-235. «Толстяк» с зарядом из Плутония-239 мощностью более 20 </a:t>
            </a:r>
            <a:r>
              <a:rPr lang="ru-RU" b="1" dirty="0" err="1">
                <a:latin typeface="Arial" pitchFamily="34" charset="0"/>
                <a:cs typeface="Arial" pitchFamily="34" charset="0"/>
              </a:rPr>
              <a:t>кт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 имела массу 3175 кг.</a:t>
            </a:r>
          </a:p>
          <a:p>
            <a:pPr indent="363538" algn="just"/>
            <a:r>
              <a:rPr lang="ru-RU" b="1" dirty="0">
                <a:latin typeface="Arial" pitchFamily="34" charset="0"/>
                <a:cs typeface="Arial" pitchFamily="34" charset="0"/>
              </a:rPr>
              <a:t>Утром 6 августа 1945 г. над Хиросимой была сброшена бомба «Малыш». 9 августа еще одна бомба была сброшена над городом Нагасаки. Общие людские потери и масштабы разрушений от этих бомбардировок характеризуются следующими цифрами: мгновенно погибло от теплового излучения (температура около 5000 градусов С) и ударной волны -- 300 тысяч человек, еще 200 тысяч получили ранение, ожоги, облучились. На площади 12 </a:t>
            </a:r>
            <a:r>
              <a:rPr lang="ru-RU" b="1" dirty="0" err="1">
                <a:latin typeface="Arial" pitchFamily="34" charset="0"/>
                <a:cs typeface="Arial" pitchFamily="34" charset="0"/>
              </a:rPr>
              <a:t>кв.км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 были полностью разрушены все строения. </a:t>
            </a:r>
          </a:p>
        </p:txBody>
      </p:sp>
    </p:spTree>
    <p:extLst>
      <p:ext uri="{BB962C8B-B14F-4D97-AF65-F5344CB8AC3E}">
        <p14:creationId xmlns:p14="http://schemas.microsoft.com/office/powerpoint/2010/main" val="361098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ударная волна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2"/>
          <a:stretch>
            <a:fillRect/>
          </a:stretch>
        </p:blipFill>
        <p:spPr bwMode="auto">
          <a:xfrm>
            <a:off x="0" y="0"/>
            <a:ext cx="9144000" cy="688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9" name="Rectangle 5"/>
          <p:cNvSpPr>
            <a:spLocks noGrp="1" noChangeArrowheads="1"/>
          </p:cNvSpPr>
          <p:nvPr>
            <p:ph type="title"/>
          </p:nvPr>
        </p:nvSpPr>
        <p:spPr>
          <a:xfrm>
            <a:off x="395288" y="6165850"/>
            <a:ext cx="8229600" cy="692150"/>
          </a:xfrm>
        </p:spPr>
        <p:txBody>
          <a:bodyPr/>
          <a:lstStyle/>
          <a:p>
            <a:r>
              <a:rPr lang="ru-RU" sz="2400"/>
              <a:t>Скорость распространения</a:t>
            </a:r>
          </a:p>
        </p:txBody>
      </p:sp>
    </p:spTree>
    <p:extLst>
      <p:ext uri="{BB962C8B-B14F-4D97-AF65-F5344CB8AC3E}">
        <p14:creationId xmlns:p14="http://schemas.microsoft.com/office/powerpoint/2010/main" val="1120232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ударная волна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83"/>
          <a:stretch>
            <a:fillRect/>
          </a:stretch>
        </p:blipFill>
        <p:spPr bwMode="auto">
          <a:xfrm>
            <a:off x="0" y="0"/>
            <a:ext cx="9144000" cy="3919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7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4005263"/>
            <a:ext cx="9144000" cy="2852737"/>
          </a:xfrm>
        </p:spPr>
        <p:txBody>
          <a:bodyPr/>
          <a:lstStyle/>
          <a:p>
            <a:r>
              <a:rPr lang="ru-RU" sz="2200"/>
              <a:t>При избыточном давлении </a:t>
            </a:r>
            <a:r>
              <a:rPr lang="ru-RU" sz="2200" b="1"/>
              <a:t>20-40 кПа</a:t>
            </a:r>
            <a:r>
              <a:rPr lang="ru-RU" sz="2200"/>
              <a:t> незащищенные люди могут получить легкие поражения (легкие ушибы и контузии). Воздействие ударной волны с избыточным давлением </a:t>
            </a:r>
            <a:r>
              <a:rPr lang="ru-RU" sz="2200" b="1"/>
              <a:t>40-60 кПа</a:t>
            </a:r>
            <a:r>
              <a:rPr lang="ru-RU" sz="2200"/>
              <a:t> приводит к поражениям средней тяжести: потере сознания, повреждению органов слуха, сильным вывихам конечностей, кровотечению из носа и ушей. Тяжелые травмы возникают при избыточном давлении свыше </a:t>
            </a:r>
            <a:r>
              <a:rPr lang="ru-RU" sz="2200" b="1"/>
              <a:t>60 кПа</a:t>
            </a:r>
            <a:r>
              <a:rPr lang="ru-RU" sz="2200"/>
              <a:t>. Крайне тяжелые поражения наблюдаются при избыточном давлении свыше </a:t>
            </a:r>
            <a:r>
              <a:rPr lang="ru-RU" sz="2200" b="1"/>
              <a:t>100 кПа</a:t>
            </a:r>
            <a:r>
              <a:rPr lang="ru-RU" sz="220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99980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7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3" name="Picture 5" descr="nucl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" t="11011" r="1181"/>
          <a:stretch>
            <a:fillRect/>
          </a:stretch>
        </p:blipFill>
        <p:spPr bwMode="auto">
          <a:xfrm>
            <a:off x="0" y="0"/>
            <a:ext cx="9144000" cy="692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7540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4">
            <a:extLst>
              <a:ext uri="{FF2B5EF4-FFF2-40B4-BE49-F238E27FC236}">
                <a16:creationId xmlns="" xmlns:a16="http://schemas.microsoft.com/office/drawing/2014/main" id="{6D526443-3925-7EDF-2BC7-71CD28FE98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912813"/>
            <a:ext cx="8064500" cy="5588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Times New Roman" panose="02020603050405020304" pitchFamily="18" charset="0"/>
              </a:rPr>
              <a:t>область резкого сжатия среды, распространяющуюся в виде сферического слоя от места взрыва со сверхзвуковой скоростью. </a:t>
            </a:r>
          </a:p>
        </p:txBody>
      </p:sp>
      <p:pic>
        <p:nvPicPr>
          <p:cNvPr id="17412" name="Picture 5" descr="nucl18">
            <a:extLst>
              <a:ext uri="{FF2B5EF4-FFF2-40B4-BE49-F238E27FC236}">
                <a16:creationId xmlns="" xmlns:a16="http://schemas.microsoft.com/office/drawing/2014/main" id="{022028EA-987A-F045-A50F-4C900C26C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628775"/>
            <a:ext cx="3600450" cy="342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6" descr="nucl19">
            <a:extLst>
              <a:ext uri="{FF2B5EF4-FFF2-40B4-BE49-F238E27FC236}">
                <a16:creationId xmlns="" xmlns:a16="http://schemas.microsoft.com/office/drawing/2014/main" id="{205C2748-561E-4841-6476-E8C83E97B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628775"/>
            <a:ext cx="4257675" cy="343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Rectangle 7">
            <a:extLst>
              <a:ext uri="{FF2B5EF4-FFF2-40B4-BE49-F238E27FC236}">
                <a16:creationId xmlns="" xmlns:a16="http://schemas.microsoft.com/office/drawing/2014/main" id="{A01BE1C0-9A10-9218-6481-8C7BD783DE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5300663"/>
            <a:ext cx="7993063" cy="792162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539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Times New Roman" panose="02020603050405020304" pitchFamily="18" charset="0"/>
              </a:rPr>
              <a:t>Разрушающее действие ударной волны характеризуют избыточное давление в ее фронте (передней границе) , давление скоростного напора, длительность фазы сжатия. </a:t>
            </a:r>
          </a:p>
        </p:txBody>
      </p:sp>
      <p:sp>
        <p:nvSpPr>
          <p:cNvPr id="14345" name="Rectangle 9">
            <a:extLst>
              <a:ext uri="{FF2B5EF4-FFF2-40B4-BE49-F238E27FC236}">
                <a16:creationId xmlns="" xmlns:a16="http://schemas.microsoft.com/office/drawing/2014/main" id="{8CC81600-2BF0-B8B4-7BA4-D63111A201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0"/>
            <a:ext cx="8229600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ru-RU" b="1">
                <a:solidFill>
                  <a:srgbClr val="99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Ударная волна</a:t>
            </a:r>
          </a:p>
        </p:txBody>
      </p:sp>
    </p:spTree>
    <p:extLst>
      <p:ext uri="{BB962C8B-B14F-4D97-AF65-F5344CB8AC3E}">
        <p14:creationId xmlns:p14="http://schemas.microsoft.com/office/powerpoint/2010/main" val="199016733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23"/>
          <p:cNvPicPr/>
          <p:nvPr/>
        </p:nvPicPr>
        <p:blipFill>
          <a:blip r:embed="rId2"/>
          <a:stretch/>
        </p:blipFill>
        <p:spPr>
          <a:xfrm>
            <a:off x="395536" y="1196752"/>
            <a:ext cx="8568952" cy="504056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547664" y="188640"/>
            <a:ext cx="58326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Поражающее действие ударной волны</a:t>
            </a:r>
            <a:endParaRPr lang="ru-RU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32008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4">
            <a:extLst>
              <a:ext uri="{FF2B5EF4-FFF2-40B4-BE49-F238E27FC236}">
                <a16:creationId xmlns="" xmlns:a16="http://schemas.microsoft.com/office/drawing/2014/main" id="{ECC43D8D-9134-3915-FBD6-6135620D85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912813"/>
            <a:ext cx="7993062" cy="817562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ru-RU" altLang="ru-RU" sz="2000">
                <a:latin typeface="Times New Roman" panose="02020603050405020304" pitchFamily="18" charset="0"/>
              </a:rPr>
              <a:t>          </a:t>
            </a:r>
            <a:r>
              <a:rPr lang="ru-RU" altLang="ru-RU" sz="1800" b="1">
                <a:latin typeface="Times New Roman" panose="02020603050405020304" pitchFamily="18" charset="0"/>
              </a:rPr>
              <a:t>Световое излучение представляет собой совокупность видимого спектра и инфракрасных и ультрафиолетовых лучей при очень высокой температуре светящейся области ядерного</a:t>
            </a:r>
          </a:p>
        </p:txBody>
      </p:sp>
      <p:pic>
        <p:nvPicPr>
          <p:cNvPr id="18436" name="Picture 6" descr="nucl21">
            <a:extLst>
              <a:ext uri="{FF2B5EF4-FFF2-40B4-BE49-F238E27FC236}">
                <a16:creationId xmlns="" xmlns:a16="http://schemas.microsoft.com/office/drawing/2014/main" id="{CF9037A4-504C-47A7-E443-1E72151FC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989138"/>
            <a:ext cx="7993062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Rectangle 6">
            <a:extLst>
              <a:ext uri="{FF2B5EF4-FFF2-40B4-BE49-F238E27FC236}">
                <a16:creationId xmlns="" xmlns:a16="http://schemas.microsoft.com/office/drawing/2014/main" id="{D12EF566-3859-0EFA-B4C1-97534F332B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-242888"/>
            <a:ext cx="8229600" cy="1196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ru-RU" b="1">
                <a:solidFill>
                  <a:srgbClr val="99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Световое излучение</a:t>
            </a:r>
          </a:p>
        </p:txBody>
      </p:sp>
    </p:spTree>
    <p:extLst>
      <p:ext uri="{BB962C8B-B14F-4D97-AF65-F5344CB8AC3E}">
        <p14:creationId xmlns:p14="http://schemas.microsoft.com/office/powerpoint/2010/main" val="260687135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2" name="Picture 6" descr="nucl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" r="1181"/>
          <a:stretch>
            <a:fillRect/>
          </a:stretch>
        </p:blipFill>
        <p:spPr bwMode="auto">
          <a:xfrm>
            <a:off x="-7895" y="-38100"/>
            <a:ext cx="9144000" cy="689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755650" y="0"/>
            <a:ext cx="7772400" cy="863600"/>
          </a:xfrm>
        </p:spPr>
        <p:txBody>
          <a:bodyPr/>
          <a:lstStyle/>
          <a:p>
            <a:r>
              <a:rPr lang="ru-RU" sz="40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Световое излучение</a:t>
            </a:r>
            <a:r>
              <a:rPr lang="ru-RU"/>
              <a:t> </a:t>
            </a:r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97093" y="5085184"/>
            <a:ext cx="9036050" cy="1439391"/>
          </a:xfrm>
        </p:spPr>
        <p:txBody>
          <a:bodyPr/>
          <a:lstStyle/>
          <a:p>
            <a:pPr algn="just">
              <a:lnSpc>
                <a:spcPct val="80000"/>
              </a:lnSpc>
            </a:pPr>
            <a:r>
              <a:rPr lang="ru-RU" sz="2800" dirty="0"/>
              <a:t>   </a:t>
            </a:r>
            <a:r>
              <a:rPr lang="ru-RU" sz="18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Поток лучистой энергии, включающий видимые ультрафиолетовые и инфракрасные лучи. Его источник - светящаяся область, образуемая раскаленными продуктами взрыва и раскаленным воздухом. </a:t>
            </a:r>
          </a:p>
          <a:p>
            <a:pPr algn="just">
              <a:lnSpc>
                <a:spcPct val="80000"/>
              </a:lnSpc>
            </a:pPr>
            <a:r>
              <a:rPr lang="ru-RU" sz="18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  Световое излучение распространяется практически мгновенно и длится в зависимости от мощности ядерного взрыва до 20 с. </a:t>
            </a:r>
          </a:p>
        </p:txBody>
      </p:sp>
    </p:spTree>
    <p:extLst>
      <p:ext uri="{BB962C8B-B14F-4D97-AF65-F5344CB8AC3E}">
        <p14:creationId xmlns:p14="http://schemas.microsoft.com/office/powerpoint/2010/main" val="652877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2" name="Picture 6" descr="ядерный взрыв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0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2349500"/>
          </a:xfrm>
        </p:spPr>
        <p:txBody>
          <a:bodyPr/>
          <a:lstStyle/>
          <a:p>
            <a:pPr algn="l"/>
            <a:r>
              <a:rPr lang="ru-RU" sz="2800" dirty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</a:t>
            </a:r>
            <a:r>
              <a:rPr lang="ru-RU" sz="280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Сила светового излучения такова, что, несмотря на кратковременность, оно способно вызывать ожоги кожи (кожных покровов), поражение (постоянное или временное) органов зрения людей и возгорание горючих материалов и объектов.</a:t>
            </a:r>
          </a:p>
        </p:txBody>
      </p:sp>
    </p:spTree>
    <p:extLst>
      <p:ext uri="{BB962C8B-B14F-4D97-AF65-F5344CB8AC3E}">
        <p14:creationId xmlns:p14="http://schemas.microsoft.com/office/powerpoint/2010/main" val="1421868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9" name="Picture 5" descr="ядерный взры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1" r="9662"/>
          <a:stretch>
            <a:fillRect/>
          </a:stretch>
        </p:blipFill>
        <p:spPr bwMode="auto">
          <a:xfrm>
            <a:off x="0" y="0"/>
            <a:ext cx="91805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827088" y="188913"/>
            <a:ext cx="7772400" cy="576262"/>
          </a:xfrm>
        </p:spPr>
        <p:txBody>
          <a:bodyPr>
            <a:normAutofit fontScale="90000"/>
          </a:bodyPr>
          <a:lstStyle/>
          <a:p>
            <a:r>
              <a:rPr lang="ru-RU" sz="36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Проникающая радиация</a:t>
            </a:r>
            <a:r>
              <a:rPr lang="ru-RU" sz="4000"/>
              <a:t> 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116013" y="981075"/>
            <a:ext cx="7304087" cy="1055688"/>
          </a:xfrm>
        </p:spPr>
        <p:txBody>
          <a:bodyPr/>
          <a:lstStyle/>
          <a:p>
            <a:r>
              <a:rPr lang="ru-RU" sz="280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Поток гамма-лучей и нейтронов, распространяющийся в течение 10-15 с.</a:t>
            </a:r>
            <a:r>
              <a:rPr lang="ru-RU" sz="2800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26631" name="Rectangle 7"/>
          <p:cNvSpPr>
            <a:spLocks noChangeArrowheads="1"/>
          </p:cNvSpPr>
          <p:nvPr/>
        </p:nvSpPr>
        <p:spPr bwMode="auto">
          <a:xfrm>
            <a:off x="179388" y="5057775"/>
            <a:ext cx="8964612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2200" dirty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</a:t>
            </a:r>
            <a:r>
              <a:rPr lang="ru-RU" sz="220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Проходя через живую ткань, гамма-излучение и нейтроны ионизируют молекулы, входящие в состав клеток. Под влиянием ионизации в организме возникают биологические процессы, приводящие к нарушению жизненных функций отдельных органов и развитию лучевой болезни. </a:t>
            </a:r>
          </a:p>
        </p:txBody>
      </p:sp>
    </p:spTree>
    <p:extLst>
      <p:ext uri="{BB962C8B-B14F-4D97-AF65-F5344CB8AC3E}">
        <p14:creationId xmlns:p14="http://schemas.microsoft.com/office/powerpoint/2010/main" val="1161051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4">
            <a:extLst>
              <a:ext uri="{FF2B5EF4-FFF2-40B4-BE49-F238E27FC236}">
                <a16:creationId xmlns="" xmlns:a16="http://schemas.microsoft.com/office/drawing/2014/main" id="{E3AAFBC8-E8BF-C604-F279-07D713F847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1196975"/>
            <a:ext cx="7993062" cy="10255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Times New Roman" panose="02020603050405020304" pitchFamily="18" charset="0"/>
              </a:rPr>
              <a:t>Проникающая радиация - это гамма-излучение и поток нейтронов, испускаемых в окружающую среду. Время ее воздействия не превышает 10-15 с. Основными характеристиками излучения являются поток и плотность потока частиц, доза и мощность дозы излучения. </a:t>
            </a:r>
          </a:p>
        </p:txBody>
      </p:sp>
      <p:pic>
        <p:nvPicPr>
          <p:cNvPr id="19460" name="Picture 6" descr="0254446808">
            <a:extLst>
              <a:ext uri="{FF2B5EF4-FFF2-40B4-BE49-F238E27FC236}">
                <a16:creationId xmlns="" xmlns:a16="http://schemas.microsoft.com/office/drawing/2014/main" id="{EA10EF41-413A-AE3A-C556-D8EF77024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DFE9E1"/>
              </a:clrFrom>
              <a:clrTo>
                <a:srgbClr val="DFE9E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1844675"/>
            <a:ext cx="5543550" cy="355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Rectangle 6">
            <a:extLst>
              <a:ext uri="{FF2B5EF4-FFF2-40B4-BE49-F238E27FC236}">
                <a16:creationId xmlns="" xmlns:a16="http://schemas.microsoft.com/office/drawing/2014/main" id="{4BE3BB8C-FB70-A971-150B-A16435802A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5376863"/>
            <a:ext cx="7920037" cy="5588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Times New Roman" panose="02020603050405020304" pitchFamily="18" charset="0"/>
              </a:rPr>
              <a:t>Основные параметры, характеризующие ионизирующие излучения, </a:t>
            </a:r>
          </a:p>
          <a:p>
            <a:pPr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Times New Roman" panose="02020603050405020304" pitchFamily="18" charset="0"/>
              </a:rPr>
              <a:t>- доза и мощность дозы излучения, поток и плотность потока частиц</a:t>
            </a:r>
          </a:p>
        </p:txBody>
      </p:sp>
      <p:sp>
        <p:nvSpPr>
          <p:cNvPr id="16391" name="Rectangle 7">
            <a:extLst>
              <a:ext uri="{FF2B5EF4-FFF2-40B4-BE49-F238E27FC236}">
                <a16:creationId xmlns="" xmlns:a16="http://schemas.microsoft.com/office/drawing/2014/main" id="{A945E457-378A-D78B-05EC-59C7F111A1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0"/>
            <a:ext cx="8229600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ru-RU" b="1">
                <a:solidFill>
                  <a:srgbClr val="99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Проникающая радиация</a:t>
            </a:r>
          </a:p>
        </p:txBody>
      </p:sp>
    </p:spTree>
    <p:extLst>
      <p:ext uri="{BB962C8B-B14F-4D97-AF65-F5344CB8AC3E}">
        <p14:creationId xmlns:p14="http://schemas.microsoft.com/office/powerpoint/2010/main" val="34463257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5580062" cy="321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63" name="Прямоугольник 7"/>
          <p:cNvSpPr>
            <a:spLocks noChangeArrowheads="1"/>
          </p:cNvSpPr>
          <p:nvPr/>
        </p:nvSpPr>
        <p:spPr bwMode="auto">
          <a:xfrm>
            <a:off x="5724128" y="836613"/>
            <a:ext cx="33099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Бомба «Малыш»</a:t>
            </a:r>
          </a:p>
          <a:p>
            <a:pPr algn="ctr"/>
            <a:r>
              <a:rPr 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Мощность до 18 килотонн ТНТ</a:t>
            </a:r>
          </a:p>
        </p:txBody>
      </p:sp>
      <p:pic>
        <p:nvPicPr>
          <p:cNvPr id="40964" name="Picture 5" descr="http://atomicbomb.ru/images/Hirosima_Nagasaki/Fat_ma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7" y="3221039"/>
            <a:ext cx="5470179" cy="3520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Прямоугольник 4"/>
          <p:cNvSpPr>
            <a:spLocks noChangeArrowheads="1"/>
          </p:cNvSpPr>
          <p:nvPr/>
        </p:nvSpPr>
        <p:spPr bwMode="auto">
          <a:xfrm>
            <a:off x="124268" y="4437112"/>
            <a:ext cx="343862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Бомба «Толстяк»</a:t>
            </a:r>
          </a:p>
          <a:p>
            <a:pPr algn="ctr"/>
            <a:r>
              <a:rPr 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Мощность 21 килотонна ТНТ</a:t>
            </a:r>
          </a:p>
        </p:txBody>
      </p:sp>
    </p:spTree>
    <p:extLst>
      <p:ext uri="{BB962C8B-B14F-4D97-AF65-F5344CB8AC3E}">
        <p14:creationId xmlns:p14="http://schemas.microsoft.com/office/powerpoint/2010/main" val="3228702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1447800" y="152400"/>
            <a:ext cx="6400800" cy="609600"/>
          </a:xfrm>
          <a:prstGeom prst="rect">
            <a:avLst/>
          </a:prstGeom>
          <a:gradFill rotWithShape="0">
            <a:gsLst>
              <a:gs pos="0">
                <a:srgbClr val="99CC00"/>
              </a:gs>
              <a:gs pos="50000">
                <a:srgbClr val="FFFFFF"/>
              </a:gs>
              <a:gs pos="100000">
                <a:srgbClr val="99CC00"/>
              </a:gs>
            </a:gsLst>
            <a:lin ang="0" scaled="1"/>
          </a:gra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1600" b="1"/>
              <a:t>Радиоактивные продукты ядерного взрыва являются источником</a:t>
            </a: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250825" y="990600"/>
            <a:ext cx="2797175" cy="365125"/>
          </a:xfrm>
          <a:prstGeom prst="rect">
            <a:avLst/>
          </a:prstGeom>
          <a:gradFill rotWithShape="0">
            <a:gsLst>
              <a:gs pos="0">
                <a:srgbClr val="99CC00"/>
              </a:gs>
              <a:gs pos="50000">
                <a:srgbClr val="FFFFFF"/>
              </a:gs>
              <a:gs pos="100000">
                <a:srgbClr val="99CC00"/>
              </a:gs>
            </a:gsLst>
            <a:lin ang="0" scaled="1"/>
          </a:gra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1600" b="1"/>
              <a:t>Альфа-излучения</a:t>
            </a: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3276600" y="990600"/>
            <a:ext cx="2667000" cy="365125"/>
          </a:xfrm>
          <a:prstGeom prst="rect">
            <a:avLst/>
          </a:prstGeom>
          <a:gradFill rotWithShape="0">
            <a:gsLst>
              <a:gs pos="0">
                <a:srgbClr val="99CC00"/>
              </a:gs>
              <a:gs pos="50000">
                <a:srgbClr val="FFFFFF"/>
              </a:gs>
              <a:gs pos="100000">
                <a:srgbClr val="99CC00"/>
              </a:gs>
            </a:gsLst>
            <a:lin ang="0" scaled="1"/>
          </a:gra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1600" b="1"/>
              <a:t>Бета-излучения</a:t>
            </a:r>
          </a:p>
        </p:txBody>
      </p:sp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6324600" y="990600"/>
            <a:ext cx="2667000" cy="365125"/>
          </a:xfrm>
          <a:prstGeom prst="rect">
            <a:avLst/>
          </a:prstGeom>
          <a:gradFill rotWithShape="0">
            <a:gsLst>
              <a:gs pos="0">
                <a:srgbClr val="99CC00"/>
              </a:gs>
              <a:gs pos="50000">
                <a:srgbClr val="FFFFFF"/>
              </a:gs>
              <a:gs pos="100000">
                <a:srgbClr val="99CC00"/>
              </a:gs>
            </a:gsLst>
            <a:lin ang="0" scaled="1"/>
          </a:gra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1600" b="1"/>
              <a:t>Гамма-излучения</a:t>
            </a:r>
          </a:p>
        </p:txBody>
      </p:sp>
      <p:sp>
        <p:nvSpPr>
          <p:cNvPr id="25606" name="Freeform 6"/>
          <p:cNvSpPr>
            <a:spLocks/>
          </p:cNvSpPr>
          <p:nvPr/>
        </p:nvSpPr>
        <p:spPr bwMode="auto">
          <a:xfrm>
            <a:off x="2205038" y="762000"/>
            <a:ext cx="690562" cy="203200"/>
          </a:xfrm>
          <a:custGeom>
            <a:avLst/>
            <a:gdLst>
              <a:gd name="T0" fmla="*/ 690562 w 435"/>
              <a:gd name="T1" fmla="*/ 0 h 128"/>
              <a:gd name="T2" fmla="*/ 0 w 435"/>
              <a:gd name="T3" fmla="*/ 203200 h 128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35" h="128">
                <a:moveTo>
                  <a:pt x="435" y="0"/>
                </a:moveTo>
                <a:lnTo>
                  <a:pt x="0" y="128"/>
                </a:ln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5607" name="Freeform 7"/>
          <p:cNvSpPr>
            <a:spLocks/>
          </p:cNvSpPr>
          <p:nvPr/>
        </p:nvSpPr>
        <p:spPr bwMode="auto">
          <a:xfrm>
            <a:off x="6172200" y="762000"/>
            <a:ext cx="704850" cy="203200"/>
          </a:xfrm>
          <a:custGeom>
            <a:avLst/>
            <a:gdLst>
              <a:gd name="T0" fmla="*/ 0 w 444"/>
              <a:gd name="T1" fmla="*/ 0 h 128"/>
              <a:gd name="T2" fmla="*/ 704850 w 444"/>
              <a:gd name="T3" fmla="*/ 203200 h 128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44" h="128">
                <a:moveTo>
                  <a:pt x="0" y="0"/>
                </a:moveTo>
                <a:lnTo>
                  <a:pt x="444" y="128"/>
                </a:ln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5608" name="Line 8"/>
          <p:cNvSpPr>
            <a:spLocks noChangeShapeType="1"/>
          </p:cNvSpPr>
          <p:nvPr/>
        </p:nvSpPr>
        <p:spPr bwMode="auto">
          <a:xfrm flipH="1">
            <a:off x="4495800" y="7620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250825" y="1371600"/>
            <a:ext cx="2797175" cy="1098550"/>
          </a:xfrm>
          <a:prstGeom prst="rect">
            <a:avLst/>
          </a:prstGeom>
          <a:gradFill rotWithShape="0">
            <a:gsLst>
              <a:gs pos="0">
                <a:srgbClr val="FF9966"/>
              </a:gs>
              <a:gs pos="50000">
                <a:srgbClr val="FFFFFF"/>
              </a:gs>
              <a:gs pos="100000">
                <a:srgbClr val="FF9966"/>
              </a:gs>
            </a:gsLst>
            <a:lin ang="0" scaled="1"/>
          </a:gra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1600" b="1" dirty="0"/>
              <a:t>Источник - непрореагировавшая часть делящегося вещества</a:t>
            </a:r>
          </a:p>
        </p:txBody>
      </p:sp>
      <p:sp>
        <p:nvSpPr>
          <p:cNvPr id="25610" name="Text Box 10"/>
          <p:cNvSpPr txBox="1">
            <a:spLocks noChangeArrowheads="1"/>
          </p:cNvSpPr>
          <p:nvPr/>
        </p:nvSpPr>
        <p:spPr bwMode="auto">
          <a:xfrm>
            <a:off x="3276600" y="1365112"/>
            <a:ext cx="5715000" cy="1098550"/>
          </a:xfrm>
          <a:prstGeom prst="rect">
            <a:avLst/>
          </a:prstGeom>
          <a:gradFill rotWithShape="0">
            <a:gsLst>
              <a:gs pos="0">
                <a:srgbClr val="FF9966"/>
              </a:gs>
              <a:gs pos="50000">
                <a:srgbClr val="FFFFFF"/>
              </a:gs>
              <a:gs pos="100000">
                <a:srgbClr val="FF9966"/>
              </a:gs>
            </a:gsLst>
            <a:lin ang="0" scaled="1"/>
          </a:gra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1600" b="1" dirty="0"/>
              <a:t>Источник </a:t>
            </a:r>
            <a:r>
              <a:rPr lang="ru-RU" altLang="ru-RU" sz="1600" b="1" dirty="0" smtClean="0"/>
              <a:t>бета и </a:t>
            </a:r>
            <a:r>
              <a:rPr lang="ru-RU" altLang="ru-RU" sz="1600" b="1" dirty="0"/>
              <a:t>гамма-излучения - осколки деления и радиоактивные вещества , образующиеся по действием нейтронов в грунте в районе взрыва, в материалах ВВТ</a:t>
            </a:r>
          </a:p>
        </p:txBody>
      </p:sp>
      <p:sp>
        <p:nvSpPr>
          <p:cNvPr id="25611" name="Text Box 11"/>
          <p:cNvSpPr txBox="1">
            <a:spLocks noChangeArrowheads="1"/>
          </p:cNvSpPr>
          <p:nvPr/>
        </p:nvSpPr>
        <p:spPr bwMode="auto">
          <a:xfrm>
            <a:off x="239712" y="2590800"/>
            <a:ext cx="5616575" cy="1246495"/>
          </a:xfrm>
          <a:prstGeom prst="rect">
            <a:avLst/>
          </a:prstGeom>
          <a:gradFill rotWithShape="0">
            <a:gsLst>
              <a:gs pos="0">
                <a:srgbClr val="FFFF00"/>
              </a:gs>
              <a:gs pos="50000">
                <a:srgbClr val="FFFFFF"/>
              </a:gs>
              <a:gs pos="100000">
                <a:srgbClr val="FFFF00"/>
              </a:gs>
            </a:gsLst>
            <a:lin ang="0" scaled="1"/>
          </a:gradFill>
          <a:ln w="28575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1500" b="1" dirty="0"/>
              <a:t>Альфа- и бета-частицы имеют малую проникающую способность и поэтому могут оказывать поражающее действие на организм только при контакте с открытыми участками тела или при попадании их внутрь организма с пищей, водой и </a:t>
            </a:r>
            <a:r>
              <a:rPr lang="ru-RU" altLang="ru-RU" sz="1500" b="1" dirty="0" smtClean="0"/>
              <a:t>воздухом.</a:t>
            </a:r>
            <a:endParaRPr lang="ru-RU" altLang="ru-RU" sz="1500" b="1" dirty="0"/>
          </a:p>
        </p:txBody>
      </p:sp>
      <p:sp>
        <p:nvSpPr>
          <p:cNvPr id="25612" name="Text Box 12"/>
          <p:cNvSpPr txBox="1">
            <a:spLocks noChangeArrowheads="1"/>
          </p:cNvSpPr>
          <p:nvPr/>
        </p:nvSpPr>
        <p:spPr bwMode="auto">
          <a:xfrm>
            <a:off x="6019800" y="2613882"/>
            <a:ext cx="2971800" cy="1200329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50000">
                <a:srgbClr val="FFFFFF"/>
              </a:gs>
              <a:gs pos="100000">
                <a:srgbClr val="FF0000"/>
              </a:gs>
            </a:gsLst>
            <a:lin ang="0" scaled="1"/>
          </a:gra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1600" b="1" dirty="0"/>
              <a:t> </a:t>
            </a:r>
            <a:r>
              <a:rPr lang="ru-RU" altLang="ru-RU" sz="1500" b="1" dirty="0" smtClean="0"/>
              <a:t>Внешнее облучение </a:t>
            </a:r>
            <a:r>
              <a:rPr lang="ru-RU" altLang="ru-RU" sz="1500" b="1" dirty="0"/>
              <a:t>людей определяется в основном </a:t>
            </a:r>
            <a:r>
              <a:rPr lang="ru-RU" altLang="ru-RU" sz="1500" b="1" dirty="0" smtClean="0"/>
              <a:t>гамма-излучением.</a:t>
            </a:r>
            <a:endParaRPr lang="ru-RU" altLang="ru-RU" sz="1500" b="1" dirty="0"/>
          </a:p>
          <a:p>
            <a:pPr algn="ctr">
              <a:spcBef>
                <a:spcPct val="50000"/>
              </a:spcBef>
            </a:pPr>
            <a:endParaRPr lang="ru-RU" altLang="ru-RU" sz="1600" b="1" dirty="0"/>
          </a:p>
        </p:txBody>
      </p:sp>
      <p:pic>
        <p:nvPicPr>
          <p:cNvPr id="18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528" y="4221088"/>
            <a:ext cx="8668072" cy="2348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5653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7" name="Picture 7" descr="nucl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92" b="9052"/>
          <a:stretch>
            <a:fillRect/>
          </a:stretch>
        </p:blipFill>
        <p:spPr bwMode="auto">
          <a:xfrm>
            <a:off x="2339752" y="1124744"/>
            <a:ext cx="4752975" cy="4187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5" name="Rectangle 5"/>
          <p:cNvSpPr>
            <a:spLocks noGrp="1" noChangeArrowheads="1"/>
          </p:cNvSpPr>
          <p:nvPr>
            <p:ph type="ctrTitle"/>
          </p:nvPr>
        </p:nvSpPr>
        <p:spPr>
          <a:xfrm>
            <a:off x="611188" y="115888"/>
            <a:ext cx="7772400" cy="792162"/>
          </a:xfrm>
        </p:spPr>
        <p:txBody>
          <a:bodyPr>
            <a:normAutofit/>
          </a:bodyPr>
          <a:lstStyle/>
          <a:p>
            <a:r>
              <a:rPr lang="ru-RU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Электромагнитный импульс</a:t>
            </a: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323528" y="5589240"/>
            <a:ext cx="8642350" cy="1080293"/>
          </a:xfrm>
        </p:spPr>
        <p:txBody>
          <a:bodyPr/>
          <a:lstStyle/>
          <a:p>
            <a:pPr algn="just">
              <a:lnSpc>
                <a:spcPct val="90000"/>
              </a:lnSpc>
            </a:pPr>
            <a:r>
              <a:rPr lang="ru-RU" sz="2800" dirty="0"/>
              <a:t>    </a:t>
            </a:r>
            <a:r>
              <a:rPr lang="ru-RU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Кратковременное электромагнитное поле, возникающее при взрыве ядерного боеприпаса в результате взаимодействия гамма-лучей и нейтронов, испускаемых при ядерном взрыве, с атомами окружающей среды. </a:t>
            </a:r>
          </a:p>
        </p:txBody>
      </p:sp>
    </p:spTree>
    <p:extLst>
      <p:ext uri="{BB962C8B-B14F-4D97-AF65-F5344CB8AC3E}">
        <p14:creationId xmlns:p14="http://schemas.microsoft.com/office/powerpoint/2010/main" val="2234419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6">
            <a:extLst>
              <a:ext uri="{FF2B5EF4-FFF2-40B4-BE49-F238E27FC236}">
                <a16:creationId xmlns="" xmlns:a16="http://schemas.microsoft.com/office/drawing/2014/main" id="{C6AD3A47-F63C-F3F5-8B15-D65D188609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158875"/>
            <a:ext cx="8424862" cy="1258888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54292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ru-RU" altLang="ru-RU" sz="1800" b="1" i="1">
                <a:latin typeface="Times New Roman" panose="02020603050405020304" pitchFamily="18" charset="0"/>
              </a:rPr>
              <a:t>Электромагнитный импульс</a:t>
            </a:r>
            <a:r>
              <a:rPr lang="ru-RU" altLang="ru-RU" sz="1800" b="1">
                <a:latin typeface="Times New Roman" panose="02020603050405020304" pitchFamily="18" charset="0"/>
              </a:rPr>
              <a:t> (ЭМИ) представляет собой кратковременные (длится несколько десятых долей секунды) электрические и магнитные поля, создаваемые потоком гамма-квантов и нейтронов, в огромном количестве мгновенно испускаемых при ЯВ (наземных и низких воздушных).</a:t>
            </a:r>
          </a:p>
        </p:txBody>
      </p:sp>
      <p:pic>
        <p:nvPicPr>
          <p:cNvPr id="20484" name="Picture 16" descr="i (1)">
            <a:extLst>
              <a:ext uri="{FF2B5EF4-FFF2-40B4-BE49-F238E27FC236}">
                <a16:creationId xmlns="" xmlns:a16="http://schemas.microsoft.com/office/drawing/2014/main" id="{39BC2145-E858-6150-A0B7-EC1857A41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852738"/>
            <a:ext cx="2016125" cy="159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17" descr="i (4)">
            <a:extLst>
              <a:ext uri="{FF2B5EF4-FFF2-40B4-BE49-F238E27FC236}">
                <a16:creationId xmlns="" xmlns:a16="http://schemas.microsoft.com/office/drawing/2014/main" id="{A6E2BCF0-BEDC-63EA-A4DC-53E5DBC05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2852738"/>
            <a:ext cx="1871662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Rectangle 20">
            <a:extLst>
              <a:ext uri="{FF2B5EF4-FFF2-40B4-BE49-F238E27FC236}">
                <a16:creationId xmlns="" xmlns:a16="http://schemas.microsoft.com/office/drawing/2014/main" id="{81A9A5F5-E8CA-3F95-BEE1-215ABE1E14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5084763"/>
            <a:ext cx="8280400" cy="10255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54292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Times New Roman" panose="02020603050405020304" pitchFamily="18" charset="0"/>
              </a:rPr>
              <a:t>ЭМИ наземного ядерного взрыва характеризуется амплитудой напряженности поля и формой импульса изменения поля с течением времени. Длительность составляет несколько сотых долей микросекунды. Диапазон частот ЭМИ до 100Мгц-15 кгц.</a:t>
            </a:r>
          </a:p>
        </p:txBody>
      </p:sp>
      <p:pic>
        <p:nvPicPr>
          <p:cNvPr id="20487" name="Picture 21" descr="Электромагнитный импульс">
            <a:extLst>
              <a:ext uri="{FF2B5EF4-FFF2-40B4-BE49-F238E27FC236}">
                <a16:creationId xmlns="" xmlns:a16="http://schemas.microsoft.com/office/drawing/2014/main" id="{E269A6CA-9D77-1DCF-3D6E-C451A7008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2636838"/>
            <a:ext cx="4176712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30" name="Rectangle 22">
            <a:extLst>
              <a:ext uri="{FF2B5EF4-FFF2-40B4-BE49-F238E27FC236}">
                <a16:creationId xmlns="" xmlns:a16="http://schemas.microsoft.com/office/drawing/2014/main" id="{21334AD4-BFAD-CF6B-FE7F-CA8EFE81E6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0"/>
            <a:ext cx="8229600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99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Электромагнитный импульс</a:t>
            </a:r>
          </a:p>
        </p:txBody>
      </p:sp>
    </p:spTree>
    <p:extLst>
      <p:ext uri="{BB962C8B-B14F-4D97-AF65-F5344CB8AC3E}">
        <p14:creationId xmlns:p14="http://schemas.microsoft.com/office/powerpoint/2010/main" val="173438721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8" name="Picture 6" descr="romeo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1" r="8865"/>
          <a:stretch>
            <a:fillRect/>
          </a:stretch>
        </p:blipFill>
        <p:spPr bwMode="auto">
          <a:xfrm>
            <a:off x="0" y="0"/>
            <a:ext cx="9144000" cy="689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4213" y="115888"/>
            <a:ext cx="7772400" cy="1441450"/>
          </a:xfrm>
        </p:spPr>
        <p:txBody>
          <a:bodyPr>
            <a:normAutofit/>
          </a:bodyPr>
          <a:lstStyle/>
          <a:p>
            <a:r>
              <a:rPr lang="ru-RU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Радиоактивное заражение местности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3891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430213" y="5514975"/>
            <a:ext cx="8713787" cy="13430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sz="1800" dirty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Выпадения радиоактивных веществ из облака ядерного взрыва в приземный слой атмосферы, воздушное пространство, воды и другие объекты. </a:t>
            </a:r>
          </a:p>
        </p:txBody>
      </p:sp>
    </p:spTree>
    <p:extLst>
      <p:ext uri="{BB962C8B-B14F-4D97-AF65-F5344CB8AC3E}">
        <p14:creationId xmlns:p14="http://schemas.microsoft.com/office/powerpoint/2010/main" val="3430770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8" descr="i (10)">
            <a:extLst>
              <a:ext uri="{FF2B5EF4-FFF2-40B4-BE49-F238E27FC236}">
                <a16:creationId xmlns="" xmlns:a16="http://schemas.microsoft.com/office/drawing/2014/main" id="{F9E7CE30-D162-4EDB-CFE1-A87846178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644900"/>
            <a:ext cx="3960813" cy="298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Rectangle 19">
            <a:extLst>
              <a:ext uri="{FF2B5EF4-FFF2-40B4-BE49-F238E27FC236}">
                <a16:creationId xmlns="" xmlns:a16="http://schemas.microsoft.com/office/drawing/2014/main" id="{24DC483F-0249-6279-09A6-7DB10EA719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3575" y="5445125"/>
            <a:ext cx="3887788" cy="817563"/>
          </a:xfrm>
          <a:prstGeom prst="rect">
            <a:avLst/>
          </a:prstGeom>
          <a:gradFill rotWithShape="1">
            <a:gsLst>
              <a:gs pos="0">
                <a:srgbClr val="FF99CC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ru-RU" altLang="ru-RU" sz="2000" b="1" i="1">
                <a:solidFill>
                  <a:srgbClr val="FF0000"/>
                </a:solidFill>
                <a:latin typeface="Times New Roman" panose="02020603050405020304" pitchFamily="18" charset="0"/>
              </a:rPr>
              <a:t>гамма и бета</a:t>
            </a:r>
            <a:r>
              <a:rPr lang="ru-RU" altLang="ru-RU" sz="1800" b="1">
                <a:solidFill>
                  <a:srgbClr val="FF0000"/>
                </a:solidFill>
                <a:latin typeface="Times New Roman" panose="02020603050405020304" pitchFamily="18" charset="0"/>
              </a:rPr>
              <a:t> излучения представляют основную опасность для людей</a:t>
            </a:r>
          </a:p>
        </p:txBody>
      </p:sp>
      <p:sp>
        <p:nvSpPr>
          <p:cNvPr id="21509" name="Rectangle 6">
            <a:extLst>
              <a:ext uri="{FF2B5EF4-FFF2-40B4-BE49-F238E27FC236}">
                <a16:creationId xmlns="" xmlns:a16="http://schemas.microsoft.com/office/drawing/2014/main" id="{26A835D6-DD9B-2FC2-C23A-536A7D720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7763" y="3222625"/>
            <a:ext cx="2665412" cy="25019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CF45E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ru-RU" altLang="ru-RU" sz="1800" b="1" i="1">
              <a:latin typeface="Times New Roman" panose="02020603050405020304" pitchFamily="18" charset="0"/>
            </a:endParaRPr>
          </a:p>
          <a:p>
            <a:pPr algn="r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1800" b="1" i="1">
                <a:latin typeface="Times New Roman" panose="02020603050405020304" pitchFamily="18" charset="0"/>
              </a:rPr>
              <a:t>Состоит из трех видов лучей: альфа, бета и гамма. Наибольшей проникающей способностью обладают гамма лучи, меньшей - бета частицы и незначительной- альфа частицы. </a:t>
            </a:r>
          </a:p>
        </p:txBody>
      </p:sp>
      <p:sp>
        <p:nvSpPr>
          <p:cNvPr id="21510" name="Rectangle 7">
            <a:extLst>
              <a:ext uri="{FF2B5EF4-FFF2-40B4-BE49-F238E27FC236}">
                <a16:creationId xmlns="" xmlns:a16="http://schemas.microsoft.com/office/drawing/2014/main" id="{B24FA1C9-4BA9-974A-D8A1-467E8D4EB6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836613"/>
            <a:ext cx="7921625" cy="5588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Times New Roman" panose="02020603050405020304" pitchFamily="18" charset="0"/>
              </a:rPr>
              <a:t>Возникает в результате выпадения радиоактивных веществ из облака ядерного взрыва.</a:t>
            </a:r>
          </a:p>
        </p:txBody>
      </p:sp>
      <p:sp>
        <p:nvSpPr>
          <p:cNvPr id="21511" name="Rectangle 10">
            <a:extLst>
              <a:ext uri="{FF2B5EF4-FFF2-40B4-BE49-F238E27FC236}">
                <a16:creationId xmlns="" xmlns:a16="http://schemas.microsoft.com/office/drawing/2014/main" id="{86250901-E0B9-9424-A787-AA01AD1DF8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00" y="1557338"/>
            <a:ext cx="1873250" cy="6096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BBE0E3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Times New Roman" panose="02020603050405020304" pitchFamily="18" charset="0"/>
              </a:rPr>
              <a:t>Основные</a:t>
            </a: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Times New Roman" panose="02020603050405020304" pitchFamily="18" charset="0"/>
              </a:rPr>
              <a:t> источники</a:t>
            </a:r>
          </a:p>
        </p:txBody>
      </p:sp>
      <p:sp>
        <p:nvSpPr>
          <p:cNvPr id="21512" name="Rectangle 11">
            <a:extLst>
              <a:ext uri="{FF2B5EF4-FFF2-40B4-BE49-F238E27FC236}">
                <a16:creationId xmlns="" xmlns:a16="http://schemas.microsoft.com/office/drawing/2014/main" id="{62F183C3-18D5-62A0-4357-FAF7A0241F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3213" y="2636838"/>
            <a:ext cx="3241675" cy="91757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99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Times New Roman" panose="02020603050405020304" pitchFamily="18" charset="0"/>
              </a:rPr>
              <a:t>продукты деления веществ, составляющих ядерное горючее (200 р/акт. изотопов 36 хим. элем.);</a:t>
            </a:r>
          </a:p>
        </p:txBody>
      </p:sp>
      <p:sp>
        <p:nvSpPr>
          <p:cNvPr id="21513" name="Line 13">
            <a:extLst>
              <a:ext uri="{FF2B5EF4-FFF2-40B4-BE49-F238E27FC236}">
                <a16:creationId xmlns="" xmlns:a16="http://schemas.microsoft.com/office/drawing/2014/main" id="{23E4B48A-9D70-D167-CD1D-1CE17394170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79613" y="2205038"/>
            <a:ext cx="2449512" cy="431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4" name="Rectangle 17">
            <a:extLst>
              <a:ext uri="{FF2B5EF4-FFF2-40B4-BE49-F238E27FC236}">
                <a16:creationId xmlns="" xmlns:a16="http://schemas.microsoft.com/office/drawing/2014/main" id="{006ECAD4-A07F-E4F9-5AC5-694943698C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2636838"/>
            <a:ext cx="1539875" cy="868362"/>
          </a:xfrm>
          <a:prstGeom prst="rect">
            <a:avLst/>
          </a:prstGeom>
          <a:gradFill rotWithShape="1">
            <a:gsLst>
              <a:gs pos="0">
                <a:srgbClr val="00FFFF"/>
              </a:gs>
              <a:gs pos="100000">
                <a:srgbClr val="F3FFF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ru-RU" altLang="ru-RU" sz="2000">
                <a:latin typeface="Times New Roman" panose="02020603050405020304" pitchFamily="18" charset="0"/>
              </a:rPr>
              <a:t>наведенная активность</a:t>
            </a: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endParaRPr lang="ru-RU" altLang="ru-RU" sz="2000">
              <a:latin typeface="Times New Roman" panose="02020603050405020304" pitchFamily="18" charset="0"/>
            </a:endParaRPr>
          </a:p>
        </p:txBody>
      </p:sp>
      <p:sp>
        <p:nvSpPr>
          <p:cNvPr id="21515" name="Line 18">
            <a:extLst>
              <a:ext uri="{FF2B5EF4-FFF2-40B4-BE49-F238E27FC236}">
                <a16:creationId xmlns="" xmlns:a16="http://schemas.microsoft.com/office/drawing/2014/main" id="{025FB2C5-CACC-B312-BB44-01297A1DD8E7}"/>
              </a:ext>
            </a:extLst>
          </p:cNvPr>
          <p:cNvSpPr>
            <a:spLocks noChangeShapeType="1"/>
          </p:cNvSpPr>
          <p:nvPr/>
        </p:nvSpPr>
        <p:spPr bwMode="auto">
          <a:xfrm>
            <a:off x="4427538" y="2205038"/>
            <a:ext cx="2808287" cy="431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6" name="Rectangle 20">
            <a:extLst>
              <a:ext uri="{FF2B5EF4-FFF2-40B4-BE49-F238E27FC236}">
                <a16:creationId xmlns="" xmlns:a16="http://schemas.microsoft.com/office/drawing/2014/main" id="{07369478-E1CB-E763-773C-FF5DB15925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6688" y="2636838"/>
            <a:ext cx="1855787" cy="77787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CCFF6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ru-RU" altLang="ru-RU" sz="2000">
                <a:latin typeface="Times New Roman" panose="02020603050405020304" pitchFamily="18" charset="0"/>
              </a:rPr>
              <a:t>излучение </a:t>
            </a:r>
          </a:p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ru-RU" altLang="ru-RU" sz="2000">
                <a:latin typeface="Times New Roman" panose="02020603050405020304" pitchFamily="18" charset="0"/>
              </a:rPr>
              <a:t>радиоактивных</a:t>
            </a:r>
          </a:p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ru-RU" altLang="ru-RU" sz="2000">
                <a:latin typeface="Times New Roman" panose="02020603050405020304" pitchFamily="18" charset="0"/>
              </a:rPr>
              <a:t> веществ</a:t>
            </a:r>
          </a:p>
        </p:txBody>
      </p:sp>
      <p:sp>
        <p:nvSpPr>
          <p:cNvPr id="21517" name="Line 22">
            <a:extLst>
              <a:ext uri="{FF2B5EF4-FFF2-40B4-BE49-F238E27FC236}">
                <a16:creationId xmlns="" xmlns:a16="http://schemas.microsoft.com/office/drawing/2014/main" id="{E717D6BC-4196-9683-B734-0581ED176175}"/>
              </a:ext>
            </a:extLst>
          </p:cNvPr>
          <p:cNvSpPr>
            <a:spLocks noChangeShapeType="1"/>
          </p:cNvSpPr>
          <p:nvPr/>
        </p:nvSpPr>
        <p:spPr bwMode="auto">
          <a:xfrm>
            <a:off x="4427538" y="2205038"/>
            <a:ext cx="0" cy="43021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1518" name="Picture 25" descr="i (5)">
            <a:extLst>
              <a:ext uri="{FF2B5EF4-FFF2-40B4-BE49-F238E27FC236}">
                <a16:creationId xmlns="" xmlns:a16="http://schemas.microsoft.com/office/drawing/2014/main" id="{933029F6-F7E7-6EB6-99DA-89112C486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1628775"/>
            <a:ext cx="8636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58" name="Rectangle 26">
            <a:extLst>
              <a:ext uri="{FF2B5EF4-FFF2-40B4-BE49-F238E27FC236}">
                <a16:creationId xmlns="" xmlns:a16="http://schemas.microsoft.com/office/drawing/2014/main" id="{7A0F9B91-B4B9-1EE1-726E-4AE19AE06C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0"/>
            <a:ext cx="822960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ru-RU" b="1">
                <a:solidFill>
                  <a:srgbClr val="99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Радиоактивное заражение местности</a:t>
            </a:r>
          </a:p>
        </p:txBody>
      </p:sp>
    </p:spTree>
    <p:extLst>
      <p:ext uri="{BB962C8B-B14F-4D97-AF65-F5344CB8AC3E}">
        <p14:creationId xmlns:p14="http://schemas.microsoft.com/office/powerpoint/2010/main" val="169142210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58" name="Rectangle 26">
            <a:extLst>
              <a:ext uri="{FF2B5EF4-FFF2-40B4-BE49-F238E27FC236}">
                <a16:creationId xmlns="" xmlns:a16="http://schemas.microsoft.com/office/drawing/2014/main" id="{7A0F9B91-B4B9-1EE1-726E-4AE19AE06C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0"/>
            <a:ext cx="822960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ru-RU" b="1">
                <a:solidFill>
                  <a:srgbClr val="99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Радиоактивное заражение местности</a:t>
            </a:r>
          </a:p>
        </p:txBody>
      </p:sp>
      <p:pic>
        <p:nvPicPr>
          <p:cNvPr id="16" name="Image 9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5576" y="836712"/>
            <a:ext cx="7776864" cy="511256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259632" y="6011872"/>
            <a:ext cx="69127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Схема формирования следа радиоактивного облака наземного ядерного взрыва</a:t>
            </a:r>
          </a:p>
        </p:txBody>
      </p:sp>
    </p:spTree>
    <p:extLst>
      <p:ext uri="{BB962C8B-B14F-4D97-AF65-F5344CB8AC3E}">
        <p14:creationId xmlns:p14="http://schemas.microsoft.com/office/powerpoint/2010/main" val="263726796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Рисунок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062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42875" y="2852738"/>
            <a:ext cx="8893175" cy="3816350"/>
          </a:xfrm>
          <a:ln>
            <a:solidFill>
              <a:srgbClr val="CC66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AutoNum type="arabicParenR"/>
            </a:pPr>
            <a:r>
              <a:rPr lang="ru-RU" sz="1800" b="1" smtClean="0">
                <a:solidFill>
                  <a:schemeClr val="accent2"/>
                </a:solidFill>
              </a:rPr>
              <a:t>зона А - умеренного заражения</a:t>
            </a:r>
            <a:r>
              <a:rPr lang="ru-RU" sz="1800" smtClean="0"/>
              <a:t> (синий цвет). Находясь в этой зоне, можно получить дозу облучения от 40 до 400 Р за время полного распада выпавших в этой зоне РВ. На внешней границе зоны А через 1 ч после взрыва уровень радиации не превышает 8 Р/ч. </a:t>
            </a:r>
            <a:r>
              <a:rPr lang="ru-RU" sz="1800" b="1" smtClean="0"/>
              <a:t>Личный состав из строя не выходит;</a:t>
            </a:r>
          </a:p>
          <a:p>
            <a:pPr eaLnBrk="1" hangingPunct="1">
              <a:lnSpc>
                <a:spcPct val="80000"/>
              </a:lnSpc>
              <a:buFontTx/>
              <a:buAutoNum type="arabicParenR"/>
            </a:pPr>
            <a:r>
              <a:rPr lang="ru-RU" sz="1800" b="1" smtClean="0">
                <a:solidFill>
                  <a:srgbClr val="008000"/>
                </a:solidFill>
              </a:rPr>
              <a:t>зона Б - сильного заражения</a:t>
            </a:r>
            <a:r>
              <a:rPr lang="ru-RU" sz="1800" smtClean="0"/>
              <a:t> (зеленый цвет). Можно получить дозу от 400 до 1 200 Р за время полного распада РВ. Уровень радиации на границе с зоной А через 1 ч после взрыва равен 80 Р/ч. </a:t>
            </a:r>
            <a:r>
              <a:rPr lang="ru-RU" sz="1800" b="1" smtClean="0"/>
              <a:t>50 % личного состава выходит из строя;</a:t>
            </a:r>
          </a:p>
          <a:p>
            <a:pPr eaLnBrk="1" hangingPunct="1">
              <a:lnSpc>
                <a:spcPct val="80000"/>
              </a:lnSpc>
              <a:buFontTx/>
              <a:buAutoNum type="arabicParenR"/>
            </a:pPr>
            <a:r>
              <a:rPr lang="ru-RU" sz="1800" b="1" smtClean="0">
                <a:solidFill>
                  <a:srgbClr val="663300"/>
                </a:solidFill>
              </a:rPr>
              <a:t>зона В - опасного заражения</a:t>
            </a:r>
            <a:r>
              <a:rPr lang="ru-RU" sz="1800" smtClean="0"/>
              <a:t> (коричневый цвет). В этой зоне, можно получить дозу облучения от 1200 до 4000 Р за время полного распада РВ. Уровень радиации на границе с зоной Б через 1 ч после взрыва равен 240 Р/ч. </a:t>
            </a:r>
            <a:r>
              <a:rPr lang="ru-RU" sz="1800" b="1" smtClean="0"/>
              <a:t>100 % личного состава выходит из строя;</a:t>
            </a:r>
          </a:p>
          <a:p>
            <a:pPr eaLnBrk="1" hangingPunct="1">
              <a:lnSpc>
                <a:spcPct val="80000"/>
              </a:lnSpc>
              <a:buFontTx/>
              <a:buAutoNum type="arabicParenR"/>
            </a:pPr>
            <a:r>
              <a:rPr lang="ru-RU" sz="1800" b="1" smtClean="0"/>
              <a:t>зона Г - чрезвычайно опасного заражения</a:t>
            </a:r>
            <a:r>
              <a:rPr lang="ru-RU" sz="1800" smtClean="0"/>
              <a:t> (черный цвет). Можно получить дозу от 4 000 до 10 000 Р за время полного распада РВ. Уровень радиации на границе с зоной В через 1 ч после взрыва равен 800 Р/ч. </a:t>
            </a:r>
            <a:r>
              <a:rPr lang="ru-RU" sz="1800" b="1" smtClean="0"/>
              <a:t>100 % личного состава выходит из строя.</a:t>
            </a:r>
            <a:r>
              <a:rPr lang="ru-RU" sz="1400" b="1" smtClean="0"/>
              <a:t> </a:t>
            </a:r>
          </a:p>
        </p:txBody>
      </p:sp>
      <p:grpSp>
        <p:nvGrpSpPr>
          <p:cNvPr id="73731" name="Group 3"/>
          <p:cNvGrpSpPr>
            <a:grpSpLocks/>
          </p:cNvGrpSpPr>
          <p:nvPr/>
        </p:nvGrpSpPr>
        <p:grpSpPr bwMode="auto">
          <a:xfrm>
            <a:off x="42863" y="188913"/>
            <a:ext cx="9036050" cy="2476500"/>
            <a:chOff x="27" y="119"/>
            <a:chExt cx="5692" cy="1560"/>
          </a:xfrm>
        </p:grpSpPr>
        <p:pic>
          <p:nvPicPr>
            <p:cNvPr id="73732" name="Picture 4" descr="Картинка 11 из 25524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32" r="16209"/>
            <a:stretch>
              <a:fillRect/>
            </a:stretch>
          </p:blipFill>
          <p:spPr bwMode="auto">
            <a:xfrm>
              <a:off x="57" y="182"/>
              <a:ext cx="557" cy="708"/>
            </a:xfrm>
            <a:prstGeom prst="rect">
              <a:avLst/>
            </a:prstGeom>
            <a:noFill/>
            <a:ln w="9525">
              <a:solidFill>
                <a:srgbClr val="CC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3733" name="Group 5"/>
            <p:cNvGrpSpPr>
              <a:grpSpLocks/>
            </p:cNvGrpSpPr>
            <p:nvPr/>
          </p:nvGrpSpPr>
          <p:grpSpPr bwMode="auto">
            <a:xfrm>
              <a:off x="296" y="255"/>
              <a:ext cx="5374" cy="1315"/>
              <a:chOff x="385" y="255"/>
              <a:chExt cx="5361" cy="1315"/>
            </a:xfrm>
          </p:grpSpPr>
          <p:sp>
            <p:nvSpPr>
              <p:cNvPr id="73735" name="Oval 6"/>
              <p:cNvSpPr>
                <a:spLocks noChangeArrowheads="1"/>
              </p:cNvSpPr>
              <p:nvPr/>
            </p:nvSpPr>
            <p:spPr bwMode="auto">
              <a:xfrm>
                <a:off x="385" y="255"/>
                <a:ext cx="5216" cy="1315"/>
              </a:xfrm>
              <a:prstGeom prst="ellips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3736" name="Oval 7"/>
              <p:cNvSpPr>
                <a:spLocks noChangeArrowheads="1"/>
              </p:cNvSpPr>
              <p:nvPr/>
            </p:nvSpPr>
            <p:spPr bwMode="auto">
              <a:xfrm>
                <a:off x="385" y="437"/>
                <a:ext cx="3402" cy="952"/>
              </a:xfrm>
              <a:prstGeom prst="ellipse">
                <a:avLst/>
              </a:prstGeom>
              <a:noFill/>
              <a:ln w="38100">
                <a:solidFill>
                  <a:srgbClr val="CC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ru-RU" sz="1800">
                  <a:solidFill>
                    <a:srgbClr val="CC6600"/>
                  </a:solidFill>
                </a:endParaRPr>
              </a:p>
            </p:txBody>
          </p:sp>
          <p:sp>
            <p:nvSpPr>
              <p:cNvPr id="73737" name="Oval 8"/>
              <p:cNvSpPr>
                <a:spLocks noChangeArrowheads="1"/>
              </p:cNvSpPr>
              <p:nvPr/>
            </p:nvSpPr>
            <p:spPr bwMode="auto">
              <a:xfrm>
                <a:off x="385" y="346"/>
                <a:ext cx="4173" cy="1134"/>
              </a:xfrm>
              <a:prstGeom prst="ellipse">
                <a:avLst/>
              </a:prstGeom>
              <a:noFill/>
              <a:ln w="38100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3738" name="Oval 9"/>
              <p:cNvSpPr>
                <a:spLocks noChangeArrowheads="1"/>
              </p:cNvSpPr>
              <p:nvPr/>
            </p:nvSpPr>
            <p:spPr bwMode="auto">
              <a:xfrm>
                <a:off x="385" y="582"/>
                <a:ext cx="2585" cy="635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3739" name="Line 10"/>
              <p:cNvSpPr>
                <a:spLocks noChangeShapeType="1"/>
              </p:cNvSpPr>
              <p:nvPr/>
            </p:nvSpPr>
            <p:spPr bwMode="auto">
              <a:xfrm>
                <a:off x="385" y="890"/>
                <a:ext cx="5352" cy="0"/>
              </a:xfrm>
              <a:prstGeom prst="line">
                <a:avLst/>
              </a:prstGeom>
              <a:noFill/>
              <a:ln w="12700">
                <a:solidFill>
                  <a:srgbClr val="8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3740" name="Rectangle 11"/>
              <p:cNvSpPr>
                <a:spLocks noChangeArrowheads="1"/>
              </p:cNvSpPr>
              <p:nvPr/>
            </p:nvSpPr>
            <p:spPr bwMode="auto">
              <a:xfrm>
                <a:off x="4558" y="677"/>
                <a:ext cx="587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ru-RU" sz="1800" b="1">
                    <a:solidFill>
                      <a:schemeClr val="accent2"/>
                    </a:solidFill>
                  </a:rPr>
                  <a:t>зона А</a:t>
                </a:r>
              </a:p>
            </p:txBody>
          </p:sp>
          <p:sp>
            <p:nvSpPr>
              <p:cNvPr id="73741" name="Rectangle 12"/>
              <p:cNvSpPr>
                <a:spLocks noChangeArrowheads="1"/>
              </p:cNvSpPr>
              <p:nvPr/>
            </p:nvSpPr>
            <p:spPr bwMode="auto">
              <a:xfrm>
                <a:off x="3751" y="663"/>
                <a:ext cx="587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ru-RU" sz="1800" b="1">
                    <a:solidFill>
                      <a:srgbClr val="008000"/>
                    </a:solidFill>
                  </a:rPr>
                  <a:t>зона Б</a:t>
                </a:r>
              </a:p>
            </p:txBody>
          </p:sp>
          <p:sp>
            <p:nvSpPr>
              <p:cNvPr id="73742" name="Rectangle 13"/>
              <p:cNvSpPr>
                <a:spLocks noChangeArrowheads="1"/>
              </p:cNvSpPr>
              <p:nvPr/>
            </p:nvSpPr>
            <p:spPr bwMode="auto">
              <a:xfrm>
                <a:off x="2966" y="673"/>
                <a:ext cx="587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ru-RU" sz="1800" b="1">
                    <a:solidFill>
                      <a:srgbClr val="CC6600"/>
                    </a:solidFill>
                  </a:rPr>
                  <a:t>зона В</a:t>
                </a:r>
              </a:p>
            </p:txBody>
          </p:sp>
          <p:sp>
            <p:nvSpPr>
              <p:cNvPr id="73743" name="Rectangle 14"/>
              <p:cNvSpPr>
                <a:spLocks noChangeArrowheads="1"/>
              </p:cNvSpPr>
              <p:nvPr/>
            </p:nvSpPr>
            <p:spPr bwMode="auto">
              <a:xfrm>
                <a:off x="2017" y="673"/>
                <a:ext cx="565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ru-RU" sz="1800" b="1"/>
                  <a:t>зона Г</a:t>
                </a:r>
              </a:p>
            </p:txBody>
          </p:sp>
          <p:sp>
            <p:nvSpPr>
              <p:cNvPr id="73744" name="Rectangle 15"/>
              <p:cNvSpPr>
                <a:spLocks noChangeArrowheads="1"/>
              </p:cNvSpPr>
              <p:nvPr/>
            </p:nvSpPr>
            <p:spPr bwMode="auto">
              <a:xfrm>
                <a:off x="5146" y="890"/>
                <a:ext cx="456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ru-RU" sz="1800" b="1"/>
                  <a:t>8 Р/ч</a:t>
                </a:r>
              </a:p>
            </p:txBody>
          </p:sp>
          <p:sp>
            <p:nvSpPr>
              <p:cNvPr id="73745" name="Rectangle 16"/>
              <p:cNvSpPr>
                <a:spLocks noChangeArrowheads="1"/>
              </p:cNvSpPr>
              <p:nvPr/>
            </p:nvSpPr>
            <p:spPr bwMode="auto">
              <a:xfrm>
                <a:off x="4022" y="890"/>
                <a:ext cx="536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ru-RU" sz="1800" b="1"/>
                  <a:t>80 Р/ч</a:t>
                </a:r>
              </a:p>
            </p:txBody>
          </p:sp>
          <p:sp>
            <p:nvSpPr>
              <p:cNvPr id="73746" name="Rectangle 17"/>
              <p:cNvSpPr>
                <a:spLocks noChangeArrowheads="1"/>
              </p:cNvSpPr>
              <p:nvPr/>
            </p:nvSpPr>
            <p:spPr bwMode="auto">
              <a:xfrm>
                <a:off x="3171" y="890"/>
                <a:ext cx="616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ru-RU" sz="1800" b="1"/>
                  <a:t>240 Р/ч</a:t>
                </a:r>
              </a:p>
            </p:txBody>
          </p:sp>
          <p:sp>
            <p:nvSpPr>
              <p:cNvPr id="73747" name="Rectangle 18"/>
              <p:cNvSpPr>
                <a:spLocks noChangeArrowheads="1"/>
              </p:cNvSpPr>
              <p:nvPr/>
            </p:nvSpPr>
            <p:spPr bwMode="auto">
              <a:xfrm>
                <a:off x="2219" y="897"/>
                <a:ext cx="616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ru-RU" sz="1800" b="1"/>
                  <a:t>800 Р/ч</a:t>
                </a:r>
              </a:p>
            </p:txBody>
          </p:sp>
          <p:sp>
            <p:nvSpPr>
              <p:cNvPr id="73748" name="Rectangle 19"/>
              <p:cNvSpPr>
                <a:spLocks noChangeArrowheads="1"/>
              </p:cNvSpPr>
              <p:nvPr/>
            </p:nvSpPr>
            <p:spPr bwMode="auto">
              <a:xfrm>
                <a:off x="884" y="890"/>
                <a:ext cx="1089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ru-RU" sz="1800" b="1"/>
                  <a:t>Через 1 час</a:t>
                </a:r>
              </a:p>
            </p:txBody>
          </p:sp>
          <p:sp>
            <p:nvSpPr>
              <p:cNvPr id="73749" name="Line 20"/>
              <p:cNvSpPr>
                <a:spLocks noChangeShapeType="1"/>
              </p:cNvSpPr>
              <p:nvPr/>
            </p:nvSpPr>
            <p:spPr bwMode="auto">
              <a:xfrm>
                <a:off x="1864" y="1008"/>
                <a:ext cx="181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3750" name="Rectangle 21"/>
              <p:cNvSpPr>
                <a:spLocks noChangeArrowheads="1"/>
              </p:cNvSpPr>
              <p:nvPr/>
            </p:nvSpPr>
            <p:spPr bwMode="auto">
              <a:xfrm>
                <a:off x="5367" y="482"/>
                <a:ext cx="379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ru-RU" sz="1600" b="1"/>
                  <a:t>40 Р</a:t>
                </a:r>
              </a:p>
            </p:txBody>
          </p:sp>
          <p:sp>
            <p:nvSpPr>
              <p:cNvPr id="73751" name="Rectangle 22"/>
              <p:cNvSpPr>
                <a:spLocks noChangeArrowheads="1"/>
              </p:cNvSpPr>
              <p:nvPr/>
            </p:nvSpPr>
            <p:spPr bwMode="auto">
              <a:xfrm>
                <a:off x="4270" y="478"/>
                <a:ext cx="450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ru-RU" sz="1600" b="1"/>
                  <a:t>400 Р</a:t>
                </a:r>
              </a:p>
            </p:txBody>
          </p:sp>
          <p:sp>
            <p:nvSpPr>
              <p:cNvPr id="73752" name="Rectangle 23"/>
              <p:cNvSpPr>
                <a:spLocks noChangeArrowheads="1"/>
              </p:cNvSpPr>
              <p:nvPr/>
            </p:nvSpPr>
            <p:spPr bwMode="auto">
              <a:xfrm>
                <a:off x="3452" y="477"/>
                <a:ext cx="521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ru-RU" sz="1600" b="1"/>
                  <a:t>1200 Р</a:t>
                </a:r>
              </a:p>
            </p:txBody>
          </p:sp>
          <p:sp>
            <p:nvSpPr>
              <p:cNvPr id="73753" name="Rectangle 24"/>
              <p:cNvSpPr>
                <a:spLocks noChangeArrowheads="1"/>
              </p:cNvSpPr>
              <p:nvPr/>
            </p:nvSpPr>
            <p:spPr bwMode="auto">
              <a:xfrm>
                <a:off x="2139" y="442"/>
                <a:ext cx="521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ru-RU" sz="1600" b="1"/>
                  <a:t>4000 Р</a:t>
                </a:r>
              </a:p>
            </p:txBody>
          </p:sp>
        </p:grpSp>
        <p:sp>
          <p:nvSpPr>
            <p:cNvPr id="73734" name="Rectangle 25"/>
            <p:cNvSpPr>
              <a:spLocks noChangeArrowheads="1"/>
            </p:cNvSpPr>
            <p:nvPr/>
          </p:nvSpPr>
          <p:spPr bwMode="auto">
            <a:xfrm>
              <a:off x="27" y="119"/>
              <a:ext cx="5692" cy="1560"/>
            </a:xfrm>
            <a:prstGeom prst="rect">
              <a:avLst/>
            </a:prstGeom>
            <a:noFill/>
            <a:ln w="9525">
              <a:solidFill>
                <a:srgbClr val="CC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98374710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 descr="радиоза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" r="4480"/>
          <a:stretch>
            <a:fillRect/>
          </a:stretch>
        </p:blipFill>
        <p:spPr bwMode="auto">
          <a:xfrm>
            <a:off x="0" y="0"/>
            <a:ext cx="9144000" cy="665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1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5359400"/>
            <a:ext cx="9144000" cy="1498600"/>
          </a:xfrm>
        </p:spPr>
        <p:txBody>
          <a:bodyPr/>
          <a:lstStyle/>
          <a:p>
            <a:r>
              <a:rPr lang="ru-RU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Высокий уровень радиации может наблюдаться не только в районе, прилегающем к месту взрыва, но и на расстоянии десятков и даже сотен километров от него. Радиоактивное заражение местности может быть опасным на протяжении нескольких недель после взрыва.</a:t>
            </a:r>
          </a:p>
        </p:txBody>
      </p:sp>
    </p:spTree>
    <p:extLst>
      <p:ext uri="{BB962C8B-B14F-4D97-AF65-F5344CB8AC3E}">
        <p14:creationId xmlns:p14="http://schemas.microsoft.com/office/powerpoint/2010/main" val="3722704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2132856"/>
            <a:ext cx="8136904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None/>
            </a:pPr>
            <a: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Учебный вопрос №3</a:t>
            </a:r>
          </a:p>
          <a:p>
            <a:pPr lvl="0" algn="just">
              <a:buNone/>
            </a:pPr>
            <a:endParaRPr lang="ru-R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buNone/>
            </a:pP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Противорадиационные препараты и порядок их использования. Защита личного состава при радиационных авариях на предприятиях атомной энергетики.</a:t>
            </a:r>
          </a:p>
          <a:p>
            <a:pPr lvl="0"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58212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404664"/>
            <a:ext cx="8572500" cy="642937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Последствия ядерного взрыва в ХИРОСИМЕ и НАГАСАКИ</a:t>
            </a:r>
            <a:b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endParaRPr lang="ru-RU" sz="1600" b="1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30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9144000" cy="521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982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115616" y="188640"/>
            <a:ext cx="6718300" cy="720080"/>
          </a:xfrm>
          <a:ln w="82550" cmpd="thinThick">
            <a:solidFill>
              <a:schemeClr val="bg2"/>
            </a:solidFill>
            <a:miter lim="800000"/>
            <a:headEnd/>
            <a:tailEnd/>
          </a:ln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altLang="ru-RU" sz="1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Аптечка АИ-2</a:t>
            </a:r>
            <a:br>
              <a:rPr lang="ru-RU" altLang="ru-RU" sz="1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altLang="ru-RU" sz="1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Предназначение  </a:t>
            </a:r>
          </a:p>
        </p:txBody>
      </p:sp>
      <p:sp>
        <p:nvSpPr>
          <p:cNvPr id="4099" name="Text Box 10"/>
          <p:cNvSpPr txBox="1">
            <a:spLocks noChangeArrowheads="1"/>
          </p:cNvSpPr>
          <p:nvPr/>
        </p:nvSpPr>
        <p:spPr bwMode="auto">
          <a:xfrm>
            <a:off x="395536" y="1268760"/>
            <a:ext cx="4608513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5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5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5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5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5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endParaRPr lang="ru-RU" altLang="ru-RU" sz="1800" b="1" i="1" dirty="0"/>
          </a:p>
          <a:p>
            <a:pPr algn="just" eaLnBrk="1" hangingPunct="1"/>
            <a:r>
              <a:rPr lang="ru-RU" altLang="ru-RU" sz="1800" b="1" i="1" dirty="0"/>
              <a:t>Аптечка индивидуальная - набор средств медицинской самопомощи военнослужащего. Аптечка предназначена для оказания само-, взаимопомощи, предупреждения или ослабления поражающего действия радиационных веществ (РВ), бактериальных средств (БС) и фосфорорганических отравляющих веществ (ФОБ), а также для оказания первой медицинской помощи при механических и термических поражениях личного состава. </a:t>
            </a:r>
          </a:p>
        </p:txBody>
      </p:sp>
      <p:pic>
        <p:nvPicPr>
          <p:cNvPr id="4100" name="Picture 11" descr="DSCF217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554" y="1700807"/>
            <a:ext cx="3741738" cy="3384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0896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404664"/>
            <a:ext cx="6769100" cy="792386"/>
          </a:xfrm>
          <a:ln w="82550" cmpd="thinThick">
            <a:solidFill>
              <a:schemeClr val="bg2"/>
            </a:solidFill>
            <a:miter lim="800000"/>
            <a:headEnd/>
            <a:tailEnd/>
          </a:ln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altLang="ru-RU" sz="1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Порядок  размещения лекарств.</a:t>
            </a:r>
          </a:p>
        </p:txBody>
      </p:sp>
      <p:sp>
        <p:nvSpPr>
          <p:cNvPr id="5123" name="Text Box 6"/>
          <p:cNvSpPr txBox="1">
            <a:spLocks noChangeArrowheads="1"/>
          </p:cNvSpPr>
          <p:nvPr/>
        </p:nvSpPr>
        <p:spPr bwMode="auto">
          <a:xfrm>
            <a:off x="950913" y="1628775"/>
            <a:ext cx="29733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5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5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5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5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5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endParaRPr lang="ru-RU" altLang="ru-RU" sz="1800"/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684213" y="1700213"/>
            <a:ext cx="7559675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5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5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5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5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5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ru-RU" altLang="ru-RU" sz="1800" b="1" i="1" dirty="0"/>
              <a:t>В аптечке находится набор медицинских средств, распределенных по гнездам в пластмассовой коробочке. Размер коробочки 90х100х20 мм, АИ-2 - 130 г. Размер и форма коробочки позволяют носить ее в кармане, кармашке противогазной сумки и всегда иметь при себе.</a:t>
            </a:r>
          </a:p>
          <a:p>
            <a:pPr algn="just" eaLnBrk="1" hangingPunct="1"/>
            <a:r>
              <a:rPr lang="ru-RU" altLang="ru-RU" sz="1800" b="1" i="1" dirty="0"/>
              <a:t>Каждое лекарственное средство в аптечке находится в строго определенном месте, порядок размещения указан на внутренней стороне крышки</a:t>
            </a:r>
            <a:r>
              <a:rPr lang="ru-RU" altLang="ru-RU" sz="1800" b="1" i="1" dirty="0" smtClean="0"/>
              <a:t>. </a:t>
            </a:r>
            <a:endParaRPr lang="ru-RU" altLang="ru-RU" sz="1800" b="1" i="1" dirty="0"/>
          </a:p>
        </p:txBody>
      </p:sp>
    </p:spTree>
    <p:extLst>
      <p:ext uri="{BB962C8B-B14F-4D97-AF65-F5344CB8AC3E}">
        <p14:creationId xmlns:p14="http://schemas.microsoft.com/office/powerpoint/2010/main" val="2941690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403350" y="188640"/>
            <a:ext cx="6623050" cy="290661"/>
          </a:xfrm>
          <a:prstGeom prst="rect">
            <a:avLst/>
          </a:prstGeom>
          <a:effectLst>
            <a:outerShdw dist="35921" dir="2700000" algn="ctr" rotWithShape="0">
              <a:srgbClr val="FF0000"/>
            </a:outerShdw>
          </a:effectLst>
        </p:spPr>
        <p:txBody>
          <a:bodyPr lIns="0" rIns="0" bIns="0" anchor="b">
            <a:normAutofit fontScale="92500" lnSpcReduction="1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i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АПТЕЧКА  ИНДИВИДУАЛЬНАЯ   АИ-2</a:t>
            </a:r>
          </a:p>
        </p:txBody>
      </p:sp>
      <p:pic>
        <p:nvPicPr>
          <p:cNvPr id="5" name="Picture 4" descr="АПТЕКА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413" y="701675"/>
            <a:ext cx="4081462" cy="485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195263" y="1406525"/>
            <a:ext cx="2720975" cy="1158379"/>
          </a:xfrm>
          <a:prstGeom prst="wedgeRectCallout">
            <a:avLst>
              <a:gd name="adj1" fmla="val 67787"/>
              <a:gd name="adj2" fmla="val 1608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just"/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Гнездо 1 – шприц-тюбик,</a:t>
            </a:r>
          </a:p>
          <a:p>
            <a:pPr algn="just"/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Противоболевое средство  </a:t>
            </a: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195263" y="3079750"/>
            <a:ext cx="2700337" cy="1187435"/>
          </a:xfrm>
          <a:prstGeom prst="wedgeRectCallout">
            <a:avLst>
              <a:gd name="adj1" fmla="val 88527"/>
              <a:gd name="adj2" fmla="val 70726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just"/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Гнездо 2 – средство применяется при </a:t>
            </a: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отравлениях </a:t>
            </a:r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ФОВ </a:t>
            </a: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174625" y="4968875"/>
            <a:ext cx="3101975" cy="1339850"/>
          </a:xfrm>
          <a:prstGeom prst="wedgeRectCallout">
            <a:avLst>
              <a:gd name="adj1" fmla="val 77189"/>
              <a:gd name="adj2" fmla="val -10498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just"/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Гнездо 3 – средство №2,</a:t>
            </a:r>
          </a:p>
          <a:p>
            <a:pPr algn="just"/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Используется при желудочно-кишечных расстройствах</a:t>
            </a:r>
          </a:p>
        </p:txBody>
      </p:sp>
      <p:sp>
        <p:nvSpPr>
          <p:cNvPr id="9" name="AutoShape 9"/>
          <p:cNvSpPr>
            <a:spLocks noChangeArrowheads="1"/>
          </p:cNvSpPr>
          <p:nvPr/>
        </p:nvSpPr>
        <p:spPr bwMode="auto">
          <a:xfrm>
            <a:off x="6008688" y="1754163"/>
            <a:ext cx="3135312" cy="949350"/>
          </a:xfrm>
          <a:prstGeom prst="wedgeRectCallout">
            <a:avLst>
              <a:gd name="adj1" fmla="val -73724"/>
              <a:gd name="adj2" fmla="val 138964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just"/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Гнездо 7 –Противорвотное средство применяется после облучения, ушибов головы .</a:t>
            </a:r>
          </a:p>
        </p:txBody>
      </p:sp>
      <p:sp>
        <p:nvSpPr>
          <p:cNvPr id="11" name="AutoShape 10"/>
          <p:cNvSpPr>
            <a:spLocks noChangeArrowheads="1"/>
          </p:cNvSpPr>
          <p:nvPr/>
        </p:nvSpPr>
        <p:spPr bwMode="auto">
          <a:xfrm>
            <a:off x="6316502" y="4267185"/>
            <a:ext cx="2519684" cy="1087438"/>
          </a:xfrm>
          <a:prstGeom prst="wedgeRectCallout">
            <a:avLst>
              <a:gd name="adj1" fmla="val -74130"/>
              <a:gd name="adj2" fmla="val -58088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just"/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Гнездо 6 –  </a:t>
            </a: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радиозащитное </a:t>
            </a:r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средство №2</a:t>
            </a:r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AutoShape 11"/>
          <p:cNvSpPr>
            <a:spLocks noChangeArrowheads="1"/>
          </p:cNvSpPr>
          <p:nvPr/>
        </p:nvSpPr>
        <p:spPr bwMode="auto">
          <a:xfrm>
            <a:off x="6126163" y="2844245"/>
            <a:ext cx="2694309" cy="1354385"/>
          </a:xfrm>
          <a:prstGeom prst="wedgeRectCallout">
            <a:avLst>
              <a:gd name="adj1" fmla="val -91368"/>
              <a:gd name="adj2" fmla="val 7378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just"/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Гнездо 5- противобактериальное </a:t>
            </a:r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средство №1</a:t>
            </a:r>
          </a:p>
          <a:p>
            <a:pPr algn="just"/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Принимают при </a:t>
            </a: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инфекционных </a:t>
            </a:r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заболеваниях</a:t>
            </a:r>
          </a:p>
        </p:txBody>
      </p:sp>
      <p:sp>
        <p:nvSpPr>
          <p:cNvPr id="13" name="AutoShape 12"/>
          <p:cNvSpPr>
            <a:spLocks noChangeArrowheads="1"/>
          </p:cNvSpPr>
          <p:nvPr/>
        </p:nvSpPr>
        <p:spPr bwMode="auto">
          <a:xfrm>
            <a:off x="4932363" y="5561013"/>
            <a:ext cx="3516312" cy="896639"/>
          </a:xfrm>
          <a:prstGeom prst="wedgeRectCallout">
            <a:avLst>
              <a:gd name="adj1" fmla="val -54828"/>
              <a:gd name="adj2" fmla="val -173034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just"/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Гнездо 4 – радиозащитное средство №1, принимают при угрозе облучения  </a:t>
            </a:r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4840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640" y="116632"/>
            <a:ext cx="6789737" cy="791741"/>
          </a:xfrm>
          <a:ln w="82550" cmpd="thinThick">
            <a:solidFill>
              <a:schemeClr val="bg2"/>
            </a:solidFill>
            <a:miter lim="800000"/>
            <a:headEnd/>
            <a:tailEnd/>
          </a:ln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altLang="ru-RU" sz="1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Состав аптечки: противоболевое средство </a:t>
            </a:r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179388" y="908720"/>
            <a:ext cx="8641084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altLang="ru-RU" sz="1800" b="1" dirty="0">
                <a:solidFill>
                  <a:schemeClr val="accent4">
                    <a:lumMod val="50000"/>
                  </a:schemeClr>
                </a:solidFill>
              </a:rPr>
              <a:t>Противоболевое средство</a:t>
            </a:r>
            <a:r>
              <a:rPr lang="ru-RU" altLang="ru-RU" sz="1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altLang="ru-RU" sz="1800" dirty="0"/>
              <a:t>(</a:t>
            </a:r>
            <a:r>
              <a:rPr lang="ru-RU" altLang="ru-RU" sz="1800" dirty="0" err="1"/>
              <a:t>промедол</a:t>
            </a:r>
            <a:r>
              <a:rPr lang="ru-RU" altLang="ru-RU" sz="1800" dirty="0"/>
              <a:t>, </a:t>
            </a:r>
            <a:r>
              <a:rPr lang="ru-RU" altLang="ru-RU" sz="1800" dirty="0" err="1"/>
              <a:t>тримепередин</a:t>
            </a:r>
            <a:r>
              <a:rPr lang="ru-RU" altLang="ru-RU" sz="1800" dirty="0"/>
              <a:t>), гнездо №1, шприц-тюбик с неокрашенным колпачком. Применяется при переломах, обширных ранах и ожогах.</a:t>
            </a:r>
          </a:p>
          <a:p>
            <a:pPr algn="just">
              <a:defRPr/>
            </a:pPr>
            <a:r>
              <a:rPr lang="ru-RU" altLang="ru-RU" sz="1800" dirty="0"/>
              <a:t>Правила пользования шприц-тюбиком: извлечь из аптечки шприц-тюбик и, держа его в одной руке, другой взяться за ребристый ободок. Вращательным движением энергично продвинуть ободок до упора, после чего снять колпачок, защищающий иглу. Не касаясь иглы руками, вколоть ее в мягкие ткани бедра в верхней трети снаружи (можно через одежду). Сильно сжимая пальцами тюбик, выдавить содержимое и извлечь иглу, не разжимая пальцев. Отнесен к классу А препаратов (наркотики и </a:t>
            </a:r>
            <a:r>
              <a:rPr lang="ru-RU" altLang="ru-RU" sz="1800" dirty="0" err="1"/>
              <a:t>прекурсоры</a:t>
            </a:r>
            <a:r>
              <a:rPr lang="ru-RU" altLang="ru-RU" sz="1800" dirty="0"/>
              <a:t>). </a:t>
            </a:r>
          </a:p>
        </p:txBody>
      </p:sp>
      <p:pic>
        <p:nvPicPr>
          <p:cNvPr id="7172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56822" y="3327754"/>
            <a:ext cx="2893852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00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861046"/>
            <a:ext cx="3960044" cy="2893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7971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908050"/>
            <a:ext cx="8594725" cy="501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5"/>
          <p:cNvSpPr>
            <a:spLocks noChangeArrowheads="1"/>
          </p:cNvSpPr>
          <p:nvPr/>
        </p:nvSpPr>
        <p:spPr bwMode="auto">
          <a:xfrm>
            <a:off x="3059832" y="221684"/>
            <a:ext cx="37786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ru-RU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Использования шприц-тюбика </a:t>
            </a:r>
          </a:p>
        </p:txBody>
      </p:sp>
    </p:spTree>
    <p:extLst>
      <p:ext uri="{BB962C8B-B14F-4D97-AF65-F5344CB8AC3E}">
        <p14:creationId xmlns:p14="http://schemas.microsoft.com/office/powerpoint/2010/main" val="355154580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78098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Состав аптечки: </a:t>
            </a:r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противоядие ФОВ</a:t>
            </a:r>
            <a:endParaRPr lang="ru-RU" sz="18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908720"/>
            <a:ext cx="8418932" cy="2088232"/>
          </a:xfrm>
        </p:spPr>
        <p:txBody>
          <a:bodyPr>
            <a:noAutofit/>
          </a:bodyPr>
          <a:lstStyle/>
          <a:p>
            <a:pPr marL="137160" indent="0" algn="just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ru-RU" sz="1800" dirty="0">
                <a:latin typeface="Arial" pitchFamily="34" charset="0"/>
                <a:cs typeface="Arial" pitchFamily="34" charset="0"/>
              </a:rPr>
              <a:t>В гнезде 2, в красном круглом пенале с четырьмя полуовальными выступами на корпусе находится </a:t>
            </a:r>
            <a:r>
              <a:rPr lang="ru-RU" sz="1800" b="1" dirty="0">
                <a:latin typeface="Arial" pitchFamily="34" charset="0"/>
                <a:cs typeface="Arial" pitchFamily="34" charset="0"/>
              </a:rPr>
              <a:t>средство для предупреждения </a:t>
            </a:r>
            <a:r>
              <a:rPr lang="ru-RU" sz="1800" b="1" dirty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отравления фосфорорганическими отравляющими </a:t>
            </a:r>
            <a:r>
              <a:rPr lang="ru-RU" sz="1800" b="1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веществами (ФОВ). 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Принимать 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по 1 таблетке по сигналу гражданской обороны. При нарастании признаков отравления принять еще одну таблетку. Детям до 8 лет на 1 прием дают 1/4 таблетки, а от 8 до 15 лет - 1/2 таблетки. Отнесен к классу А препаратов (наркотики и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прекурсоры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).</a:t>
            </a:r>
          </a:p>
        </p:txBody>
      </p:sp>
      <p:pic>
        <p:nvPicPr>
          <p:cNvPr id="819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212976"/>
            <a:ext cx="5256584" cy="3141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8331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Состав аптечки: противобактериальное средство №2</a:t>
            </a:r>
            <a:endParaRPr lang="ru-RU" sz="18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196752"/>
            <a:ext cx="8496944" cy="2160240"/>
          </a:xfrm>
        </p:spPr>
        <p:txBody>
          <a:bodyPr>
            <a:normAutofit/>
          </a:bodyPr>
          <a:lstStyle/>
          <a:p>
            <a:pPr marL="0" indent="0" algn="just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Противобактериальное средство №2 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ru-RU" sz="1800" dirty="0" err="1" smtClean="0">
                <a:latin typeface="Arial" pitchFamily="34" charset="0"/>
                <a:cs typeface="Arial" pitchFamily="34" charset="0"/>
              </a:rPr>
              <a:t>сульфадиметоксин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 0,2 г = 15 таблеток), гнездо №3, большой пенал без окраски. Принимают после облучения при возникновении кишечно-желудочных расстройств по 7 таблеток в один прием в первые сутки, по 4 таблетки в последующие двое суток. Детям до 8 лет в 1 сутки на 1 прием дают 2 таблетки, а от 8 до 15 лет - 3,5 таблетки. В последующие 2 суток детям до 8 лет дают 1 таблетку на прием, а от 8 до 15 лет - 3 таблетки.</a:t>
            </a:r>
          </a:p>
        </p:txBody>
      </p:sp>
      <p:pic>
        <p:nvPicPr>
          <p:cNvPr id="92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501008"/>
            <a:ext cx="3528392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5317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Состав аптечки: радиозащитное средство №1</a:t>
            </a:r>
            <a:endParaRPr lang="ru-RU" sz="18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196752"/>
            <a:ext cx="8568952" cy="1728192"/>
          </a:xfrm>
        </p:spPr>
        <p:txBody>
          <a:bodyPr>
            <a:normAutofit/>
          </a:bodyPr>
          <a:lstStyle/>
          <a:p>
            <a:pPr marL="0" indent="0" algn="just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800" b="1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Радиозащитное средство № 1</a:t>
            </a:r>
            <a:r>
              <a:rPr lang="ru-RU" sz="1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ru-RU" sz="1800" dirty="0" err="1" smtClean="0">
                <a:latin typeface="Arial" pitchFamily="34" charset="0"/>
                <a:cs typeface="Arial" pitchFamily="34" charset="0"/>
              </a:rPr>
              <a:t>цистамин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 0,2 г = 12 таблеток), гнездо №4, два пенала малинового цвета. Принимать при угрозе облучения 6 таблеток, запивая водой. При новой угрозе облучения через 4-5 часов принять еще 6 таблеток. Детям до 8 лет на 1 прием дают 1,5 таблетки, а от 8 до 15 лет - 3 таблетки.</a:t>
            </a:r>
          </a:p>
          <a:p>
            <a:pPr marL="0" indent="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 dirty="0"/>
          </a:p>
        </p:txBody>
      </p:sp>
      <p:pic>
        <p:nvPicPr>
          <p:cNvPr id="1024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104" y="2780928"/>
            <a:ext cx="4344318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4646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Состав аптечки: противобактериальное средство №1</a:t>
            </a:r>
            <a:br>
              <a:rPr lang="ru-RU" sz="1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endParaRPr lang="ru-RU" sz="18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0362" y="1052736"/>
            <a:ext cx="8268102" cy="1944216"/>
          </a:xfrm>
        </p:spPr>
        <p:txBody>
          <a:bodyPr>
            <a:normAutofit/>
          </a:bodyPr>
          <a:lstStyle/>
          <a:p>
            <a:pPr marL="0" indent="0" algn="just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800" b="1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Противобактериальное средство </a:t>
            </a:r>
            <a:r>
              <a:rPr lang="ru-RU" sz="1800" b="1" dirty="0" smtClean="0">
                <a:latin typeface="Arial" pitchFamily="34" charset="0"/>
                <a:cs typeface="Arial" pitchFamily="34" charset="0"/>
              </a:rPr>
              <a:t>№1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 (хлортетрациклин 0,006 г = 10 таблеток), гнездо №5, два пенала без окраски с квадратными корпусами. Принимать при угрозе или бактериальном заражении, а также при ранах и ожогах содержимое одного пенала (5 таблеток), запивая водой. Содержимое второго пенала (5 таблеток) принять через 6 часов. Детям до 8 лет на 1 прием дают 1 таблетку, а от 8 до 15 лет - 2,5 таблетки.</a:t>
            </a:r>
          </a:p>
        </p:txBody>
      </p:sp>
      <p:pic>
        <p:nvPicPr>
          <p:cNvPr id="1126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068960"/>
            <a:ext cx="4149601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2213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Состав аптечки: радиозащитное средство №2</a:t>
            </a:r>
            <a:endParaRPr lang="ru-RU" sz="18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068760"/>
            <a:ext cx="7920880" cy="1352128"/>
          </a:xfrm>
        </p:spPr>
        <p:txBody>
          <a:bodyPr>
            <a:normAutofit/>
          </a:bodyPr>
          <a:lstStyle/>
          <a:p>
            <a:pPr marL="0" indent="0" algn="just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800" b="1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Радиозащитное средство </a:t>
            </a:r>
            <a:r>
              <a:rPr lang="ru-RU" sz="1800" b="1" dirty="0" smtClean="0">
                <a:latin typeface="Arial" pitchFamily="34" charset="0"/>
                <a:cs typeface="Arial" pitchFamily="34" charset="0"/>
              </a:rPr>
              <a:t>№2 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(калия йодид 0,125 г = 10 таблеток), гнездо №6, пенал белого цвета. Принимать взрослым и детям по 1 таблетке ежедневно в течение 10 дней после выпадения радиоактивных осадков, при употреблении в пищу свежего молока.</a:t>
            </a: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708920"/>
            <a:ext cx="4303707" cy="3356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2652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50" y="260648"/>
            <a:ext cx="8572500" cy="642937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Последствия ядерного взрыва в ХИРОСИМЕ и НАГАСАКИ</a:t>
            </a:r>
            <a:r>
              <a:rPr lang="ru-RU" sz="4000" b="1" dirty="0" smtClean="0">
                <a:solidFill>
                  <a:srgbClr val="FFFF00"/>
                </a:solidFill>
              </a:rPr>
              <a:t/>
            </a:r>
            <a:br>
              <a:rPr lang="ru-RU" sz="4000" b="1" dirty="0" smtClean="0">
                <a:solidFill>
                  <a:srgbClr val="FFFF00"/>
                </a:solidFill>
              </a:rPr>
            </a:br>
            <a:endParaRPr lang="ru-RU" sz="1400" b="1" dirty="0" smtClean="0">
              <a:solidFill>
                <a:srgbClr val="FFFF00"/>
              </a:solidFill>
            </a:endParaRPr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9144000" cy="521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3941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Состав аптечки: противорвотное средство</a:t>
            </a:r>
            <a:endParaRPr lang="ru-RU" sz="18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196752"/>
            <a:ext cx="8568952" cy="1296144"/>
          </a:xfrm>
        </p:spPr>
        <p:txBody>
          <a:bodyPr>
            <a:normAutofit/>
          </a:bodyPr>
          <a:lstStyle/>
          <a:p>
            <a:pPr marL="0" indent="0" algn="just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800" b="1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Противорвотное средство 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ru-RU" sz="1800" dirty="0" err="1" smtClean="0">
                <a:latin typeface="Arial" pitchFamily="34" charset="0"/>
                <a:cs typeface="Arial" pitchFamily="34" charset="0"/>
              </a:rPr>
              <a:t>перфеназин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1800" dirty="0" err="1" smtClean="0">
                <a:latin typeface="Arial" pitchFamily="34" charset="0"/>
                <a:cs typeface="Arial" pitchFamily="34" charset="0"/>
              </a:rPr>
              <a:t>этаперазин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 0,006 г = 6 таблеток), гнездо №7, пенал голубого цвета. Принять 1 таблетку сразу после облучения, а также при появлении тошноты после ушиба головы. Детям до 8 лет на 1 прием дают 1/4 таблетки, а от 8 до 15 лет - 1/2таблетки.</a:t>
            </a: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1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996952"/>
            <a:ext cx="4428554" cy="3159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7469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Grp="1" noChangeArrowheads="1"/>
          </p:cNvSpPr>
          <p:nvPr>
            <p:ph type="title"/>
          </p:nvPr>
        </p:nvSpPr>
        <p:spPr>
          <a:xfrm>
            <a:off x="1619672" y="404664"/>
            <a:ext cx="6299200" cy="553998"/>
          </a:xfrm>
          <a:solidFill>
            <a:schemeClr val="bg1"/>
          </a:solidFill>
        </p:spPr>
        <p:txBody>
          <a:bodyPr lIns="0" tIns="0" rIns="0" bIns="0">
            <a:spAutoFit/>
          </a:bodyPr>
          <a:lstStyle/>
          <a:p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Пакет перевязочный медицинский индивидуальный стерильный  (ППИ типа АВ-3) </a:t>
            </a:r>
          </a:p>
        </p:txBody>
      </p:sp>
      <p:pic>
        <p:nvPicPr>
          <p:cNvPr id="11267" name="Picture 5" descr="Медтехника для Дома в Мурманске - АППОЛО Пакет перевязочный …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" t="1649" r="2141" b="3691"/>
          <a:stretch>
            <a:fillRect/>
          </a:stretch>
        </p:blipFill>
        <p:spPr bwMode="auto">
          <a:xfrm>
            <a:off x="251520" y="2060848"/>
            <a:ext cx="3505200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294" y="1340768"/>
            <a:ext cx="4824536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237415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://www.nepropadu.ru/uploads/images/f/b/d/a/3636/a58d4776a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3" y="1412776"/>
            <a:ext cx="4392612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4" descr="http://www.nepropadu.ru/uploads/images/0/b/e/e/3636/aca231c53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925" y="1412775"/>
            <a:ext cx="3760788" cy="4968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4"/>
          <p:cNvSpPr>
            <a:spLocks noGrp="1" noChangeArrowheads="1"/>
          </p:cNvSpPr>
          <p:nvPr>
            <p:ph type="title"/>
          </p:nvPr>
        </p:nvSpPr>
        <p:spPr>
          <a:xfrm>
            <a:off x="1619672" y="404664"/>
            <a:ext cx="6299200" cy="553998"/>
          </a:xfrm>
          <a:solidFill>
            <a:schemeClr val="bg1"/>
          </a:solidFill>
        </p:spPr>
        <p:txBody>
          <a:bodyPr lIns="0" tIns="0" rIns="0" bIns="0">
            <a:spAutoFit/>
          </a:bodyPr>
          <a:lstStyle/>
          <a:p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Пакет перевязочный медицинский индивидуальный стерильный  (ППИ типа АВ-3) </a:t>
            </a:r>
          </a:p>
        </p:txBody>
      </p:sp>
    </p:spTree>
    <p:extLst>
      <p:ext uri="{BB962C8B-B14F-4D97-AF65-F5344CB8AC3E}">
        <p14:creationId xmlns:p14="http://schemas.microsoft.com/office/powerpoint/2010/main" val="828297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1747" name="Picture 2" descr="http://www.nepropadu.ru/uploads/images/1/5/0/1/3636/07fd79a6a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868363"/>
            <a:ext cx="7921625" cy="328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TextBox 3"/>
          <p:cNvSpPr txBox="1">
            <a:spLocks noChangeArrowheads="1"/>
          </p:cNvSpPr>
          <p:nvPr/>
        </p:nvSpPr>
        <p:spPr bwMode="auto">
          <a:xfrm>
            <a:off x="684213" y="4005263"/>
            <a:ext cx="78486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9pPr>
          </a:lstStyle>
          <a:p>
            <a:pPr eaLnBrk="1" hangingPunct="1"/>
            <a:r>
              <a:rPr lang="ru-RU"/>
              <a:t>Применение: пакет перевязочный индивидуальный АВ-3 предназначен для оказания первой доврачебной помощи пострадавшему. Пакет перевязочный индивидуальный АВ-3 рекомендован медиками персоналу всех полевых профессий, а также любителям активного отдыха.</a:t>
            </a:r>
          </a:p>
          <a:p>
            <a:pPr eaLnBrk="1" hangingPunct="1"/>
            <a:r>
              <a:rPr lang="ru-RU"/>
              <a:t>Особенности:</a:t>
            </a:r>
          </a:p>
          <a:p>
            <a:pPr eaLnBrk="1" hangingPunct="1"/>
            <a:r>
              <a:rPr lang="ru-RU"/>
              <a:t>— Пакет перевязочный индивидуальный АВ-3 находится в герметичной вакуумной упаковке. Упаковка пластичная, швы сварены и не подвержены высыханию и осыпанию;</a:t>
            </a:r>
          </a:p>
        </p:txBody>
      </p:sp>
      <p:sp>
        <p:nvSpPr>
          <p:cNvPr id="31749" name="TextBox 5"/>
          <p:cNvSpPr txBox="1">
            <a:spLocks noChangeArrowheads="1"/>
          </p:cNvSpPr>
          <p:nvPr/>
        </p:nvSpPr>
        <p:spPr bwMode="auto">
          <a:xfrm>
            <a:off x="3059832" y="288925"/>
            <a:ext cx="25205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9pPr>
          </a:lstStyle>
          <a:p>
            <a:pPr eaLnBrk="1" hangingPunct="1"/>
            <a:r>
              <a:rPr lang="ru-RU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Современный ППИ</a:t>
            </a:r>
          </a:p>
        </p:txBody>
      </p:sp>
    </p:spTree>
    <p:extLst>
      <p:ext uri="{BB962C8B-B14F-4D97-AF65-F5344CB8AC3E}">
        <p14:creationId xmlns:p14="http://schemas.microsoft.com/office/powerpoint/2010/main" val="1113516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2771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2772" name="Picture 2" descr="http://www.nepropadu.ru/uploads/images/3/2/1/3/3636/e5f81828e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49275"/>
            <a:ext cx="8280400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9985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/>
          <p:cNvSpPr>
            <a:spLocks noGrp="1" noChangeArrowheads="1"/>
          </p:cNvSpPr>
          <p:nvPr>
            <p:ph type="title"/>
          </p:nvPr>
        </p:nvSpPr>
        <p:spPr>
          <a:xfrm>
            <a:off x="34925" y="537776"/>
            <a:ext cx="8964613" cy="276999"/>
          </a:xfrm>
          <a:solidFill>
            <a:schemeClr val="bg1"/>
          </a:solidFill>
        </p:spPr>
        <p:txBody>
          <a:bodyPr lIns="0" tIns="0" rIns="0" bIns="0">
            <a:spAutoFit/>
          </a:bodyPr>
          <a:lstStyle/>
          <a:p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Пакет противохимический индивидуальный ИПП-8</a:t>
            </a:r>
          </a:p>
        </p:txBody>
      </p:sp>
      <p:pic>
        <p:nvPicPr>
          <p:cNvPr id="12291" name="Picture 5" descr="0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412875"/>
            <a:ext cx="7734300" cy="444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Rectangle 6"/>
          <p:cNvSpPr>
            <a:spLocks noChangeArrowheads="1"/>
          </p:cNvSpPr>
          <p:nvPr/>
        </p:nvSpPr>
        <p:spPr bwMode="auto">
          <a:xfrm>
            <a:off x="1835696" y="6130107"/>
            <a:ext cx="5688013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/>
          <a:p>
            <a:pPr algn="ctr" eaLnBrk="0" hangingPunct="0"/>
            <a:r>
              <a:rPr lang="ru-RU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Содержимое пакета ИПП-8 </a:t>
            </a:r>
          </a:p>
        </p:txBody>
      </p:sp>
    </p:spTree>
    <p:extLst>
      <p:ext uri="{BB962C8B-B14F-4D97-AF65-F5344CB8AC3E}">
        <p14:creationId xmlns:p14="http://schemas.microsoft.com/office/powerpoint/2010/main" val="119965963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/>
          <p:cNvSpPr>
            <a:spLocks noGrp="1" noChangeArrowheads="1"/>
          </p:cNvSpPr>
          <p:nvPr>
            <p:ph type="title"/>
          </p:nvPr>
        </p:nvSpPr>
        <p:spPr>
          <a:xfrm>
            <a:off x="755576" y="260648"/>
            <a:ext cx="8243962" cy="276999"/>
          </a:xfr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Пакет противохимический индивидуальный ИПП-8</a:t>
            </a:r>
          </a:p>
        </p:txBody>
      </p:sp>
      <p:pic>
        <p:nvPicPr>
          <p:cNvPr id="13315" name="Picture 5" descr="Лекции по Безопасности жизнедеятельности - Реферат , страниц…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750" y="1124744"/>
            <a:ext cx="5255816" cy="5255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Rectangle 6"/>
          <p:cNvSpPr>
            <a:spLocks noChangeArrowheads="1"/>
          </p:cNvSpPr>
          <p:nvPr/>
        </p:nvSpPr>
        <p:spPr bwMode="auto">
          <a:xfrm>
            <a:off x="71438" y="2904352"/>
            <a:ext cx="2916237" cy="55399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/>
          <a:p>
            <a:pPr algn="ctr" eaLnBrk="0" hangingPunct="0"/>
            <a:r>
              <a:rPr lang="ru-RU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Порядок  применения пакета ИПП-8 </a:t>
            </a:r>
          </a:p>
        </p:txBody>
      </p:sp>
    </p:spTree>
    <p:extLst>
      <p:ext uri="{BB962C8B-B14F-4D97-AF65-F5344CB8AC3E}">
        <p14:creationId xmlns:p14="http://schemas.microsoft.com/office/powerpoint/2010/main" val="195011603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5"/>
          <p:cNvSpPr>
            <a:spLocks noChangeArrowheads="1"/>
          </p:cNvSpPr>
          <p:nvPr/>
        </p:nvSpPr>
        <p:spPr bwMode="auto">
          <a:xfrm>
            <a:off x="144463" y="537776"/>
            <a:ext cx="8964612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/>
          <a:p>
            <a:pPr algn="ctr" eaLnBrk="0" hangingPunct="0"/>
            <a:r>
              <a:rPr lang="ru-RU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Пакет противохимический индивидуальный ИПП-10</a:t>
            </a:r>
          </a:p>
        </p:txBody>
      </p:sp>
      <p:pic>
        <p:nvPicPr>
          <p:cNvPr id="14339" name="Picture 7" descr="12. ВОЕННО-МЕДИЦИНСКАЯ ПОДГОТОВКА - Учебник сержанта мотостр…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989138"/>
            <a:ext cx="1727200" cy="418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8" descr="СПЕЦИАЛЬНАЯ ОБРАБОТКА - Пособие окажет определенную методиче…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2133600"/>
            <a:ext cx="5487987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877118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Магази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9" t="3195" r="2197" b="3195"/>
          <a:stretch>
            <a:fillRect/>
          </a:stretch>
        </p:blipFill>
        <p:spPr bwMode="auto">
          <a:xfrm>
            <a:off x="2267744" y="1171573"/>
            <a:ext cx="4783138" cy="336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5"/>
          <p:cNvSpPr>
            <a:spLocks noGrp="1" noChangeArrowheads="1"/>
          </p:cNvSpPr>
          <p:nvPr>
            <p:ph type="title"/>
          </p:nvPr>
        </p:nvSpPr>
        <p:spPr>
          <a:xfrm>
            <a:off x="144463" y="537776"/>
            <a:ext cx="8964612" cy="276999"/>
          </a:xfrm>
          <a:solidFill>
            <a:schemeClr val="bg1"/>
          </a:solidFill>
        </p:spPr>
        <p:txBody>
          <a:bodyPr lIns="0" tIns="0" rIns="0" bIns="0">
            <a:spAutoFit/>
          </a:bodyPr>
          <a:lstStyle/>
          <a:p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Пакет противохимический индивидуальный ИПП-11</a:t>
            </a:r>
          </a:p>
        </p:txBody>
      </p:sp>
      <p:sp>
        <p:nvSpPr>
          <p:cNvPr id="15364" name="Rectangle 6"/>
          <p:cNvSpPr>
            <a:spLocks noChangeArrowheads="1"/>
          </p:cNvSpPr>
          <p:nvPr/>
        </p:nvSpPr>
        <p:spPr bwMode="auto">
          <a:xfrm>
            <a:off x="323528" y="4869160"/>
            <a:ext cx="8496944" cy="110799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indent="363538" algn="just"/>
            <a:r>
              <a:rPr lang="ru-RU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предназначен для предварительной защиты личного состава от поражений отравляющими веществами вероятного противника, последующей дегазации открытых участков кожных покровов и прилегающего обмундирования.</a:t>
            </a:r>
          </a:p>
        </p:txBody>
      </p:sp>
    </p:spTree>
    <p:extLst>
      <p:ext uri="{BB962C8B-B14F-4D97-AF65-F5344CB8AC3E}">
        <p14:creationId xmlns:p14="http://schemas.microsoft.com/office/powerpoint/2010/main" val="222513188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2"/>
          <p:cNvSpPr txBox="1">
            <a:spLocks noChangeArrowheads="1"/>
          </p:cNvSpPr>
          <p:nvPr/>
        </p:nvSpPr>
        <p:spPr bwMode="auto">
          <a:xfrm>
            <a:off x="3944" y="116632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Радиоактивное заражение наступает в результате</a:t>
            </a:r>
            <a:endParaRPr lang="ru-RU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107" name="Rectangle 3"/>
          <p:cNvSpPr>
            <a:spLocks noChangeArrowheads="1"/>
          </p:cNvSpPr>
          <p:nvPr/>
        </p:nvSpPr>
        <p:spPr bwMode="auto">
          <a:xfrm>
            <a:off x="3348038" y="692150"/>
            <a:ext cx="5616575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just"/>
            <a:r>
              <a:rPr lang="ru-RU" b="1">
                <a:solidFill>
                  <a:schemeClr val="accent2"/>
                </a:solidFill>
                <a:latin typeface="Tahoma" pitchFamily="34" charset="0"/>
              </a:rPr>
              <a:t>РАДИАЦИОННАЯ АВАРИЯ</a:t>
            </a:r>
            <a:r>
              <a:rPr lang="ru-RU" b="1">
                <a:latin typeface="Tahoma" pitchFamily="34" charset="0"/>
              </a:rPr>
              <a:t> - </a:t>
            </a:r>
            <a:r>
              <a:rPr lang="ru-RU">
                <a:latin typeface="Tahoma" pitchFamily="34" charset="0"/>
              </a:rPr>
              <a:t>это неконтролируемый выход радиоактивных веществ за пределы санитарно-защитной зоны, приводящий к загрязнению окружающей среды и облучению населения. </a:t>
            </a:r>
          </a:p>
        </p:txBody>
      </p:sp>
      <p:sp>
        <p:nvSpPr>
          <p:cNvPr id="47108" name="AutoShape 4" descr="ÐÐ°ÑÑÐ¸Ð½ÐºÐ¸ Ð¿Ð¾ Ð·Ð°Ð¿ÑÐ¾ÑÑ ÑÐ°Ð´Ð¸Ð°ÑÐ¸Ð¾Ð½Ð½Ð°Ñ Ð°Ð²Ð°ÑÐ¸Ñ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47109" name="Picture 5" descr="ÐÐ°ÑÑÐ¸Ð½ÐºÐ¸ Ð¿Ð¾ Ð·Ð°Ð¿ÑÐ¾ÑÑ ÑÐ°Ð´Ð¸Ð°ÑÐ¸Ð¾Ð½Ð½Ð°Ñ Ð°Ð²Ð°ÑÐ¸Ñ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3168650" cy="211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10" name="Rectangle 6"/>
          <p:cNvSpPr>
            <a:spLocks noChangeArrowheads="1"/>
          </p:cNvSpPr>
          <p:nvPr/>
        </p:nvSpPr>
        <p:spPr bwMode="auto">
          <a:xfrm>
            <a:off x="0" y="4868863"/>
            <a:ext cx="9139238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just"/>
            <a:r>
              <a:rPr lang="ru-RU" sz="2000" b="1">
                <a:latin typeface="Tahoma" pitchFamily="34" charset="0"/>
              </a:rPr>
              <a:t>Радиационное воздействие на человека</a:t>
            </a:r>
            <a:r>
              <a:rPr lang="ru-RU" sz="2000">
                <a:latin typeface="Tahoma" pitchFamily="34" charset="0"/>
              </a:rPr>
              <a:t> заключается в нарушении жизненных функций различных органов, в том числе органов кроветворения, в результате нарушения структуры атомов, молекул, и соответственно, клеток, из которых состоит организм человека </a:t>
            </a:r>
          </a:p>
        </p:txBody>
      </p:sp>
      <p:sp>
        <p:nvSpPr>
          <p:cNvPr id="47111" name="Rectangle 7"/>
          <p:cNvSpPr>
            <a:spLocks noChangeArrowheads="1"/>
          </p:cNvSpPr>
          <p:nvPr/>
        </p:nvSpPr>
        <p:spPr bwMode="auto">
          <a:xfrm>
            <a:off x="0" y="3800475"/>
            <a:ext cx="9144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b="1">
                <a:solidFill>
                  <a:schemeClr val="accent2"/>
                </a:solidFill>
                <a:latin typeface="Tahoma" pitchFamily="34" charset="0"/>
              </a:rPr>
              <a:t>РАДИОАКТИВНОЕ ЗАРАЖЕНИЕ МЕСТНОСТИ ПОСЛЕ ПРИМЕНЕНИЯ ЯДЕРНОГО ОРУЖИЯ</a:t>
            </a:r>
            <a:endParaRPr lang="ru-RU">
              <a:solidFill>
                <a:schemeClr val="accent2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0958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404664"/>
            <a:ext cx="8572500" cy="642937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Последствия ядерного взрыва в ХИРОСИМЕ и НАГАСАКИ</a:t>
            </a:r>
            <a:r>
              <a:rPr lang="ru-RU" sz="4000" b="1" dirty="0" smtClean="0">
                <a:solidFill>
                  <a:srgbClr val="FFFF00"/>
                </a:solidFill>
              </a:rPr>
              <a:t/>
            </a:r>
            <a:br>
              <a:rPr lang="ru-RU" sz="4000" b="1" dirty="0" smtClean="0">
                <a:solidFill>
                  <a:srgbClr val="FFFF00"/>
                </a:solidFill>
              </a:rPr>
            </a:br>
            <a:endParaRPr lang="ru-RU" sz="1400" b="1" dirty="0" smtClean="0">
              <a:solidFill>
                <a:srgbClr val="FFFF00"/>
              </a:solidFill>
            </a:endParaRPr>
          </a:p>
        </p:txBody>
      </p:sp>
      <p:pic>
        <p:nvPicPr>
          <p:cNvPr id="45059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493395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248" y="1412776"/>
            <a:ext cx="4214812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915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23528" y="31802"/>
            <a:ext cx="8136904" cy="35083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2400" b="1" dirty="0" smtClean="0">
                <a:solidFill>
                  <a:srgbClr val="B1483D"/>
                </a:solidFill>
              </a:rPr>
              <a:t/>
            </a:r>
            <a:br>
              <a:rPr lang="ru-RU" sz="2400" b="1" dirty="0" smtClean="0">
                <a:solidFill>
                  <a:srgbClr val="B1483D"/>
                </a:solidFill>
              </a:rPr>
            </a:br>
            <a:r>
              <a:rPr lang="ru-RU" sz="2000" b="1" dirty="0" smtClean="0">
                <a:solidFill>
                  <a:srgbClr val="B148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Основные способы защиты населения </a:t>
            </a:r>
            <a:r>
              <a:rPr lang="ru-RU" sz="2400" b="1" dirty="0" smtClean="0">
                <a:solidFill>
                  <a:srgbClr val="B1483D"/>
                </a:solidFill>
              </a:rPr>
              <a:t/>
            </a:r>
            <a:br>
              <a:rPr lang="ru-RU" sz="2400" b="1" dirty="0" smtClean="0">
                <a:solidFill>
                  <a:srgbClr val="B1483D"/>
                </a:solidFill>
              </a:rPr>
            </a:br>
            <a:endParaRPr lang="ru-RU" sz="2400" b="1" dirty="0" smtClean="0">
              <a:solidFill>
                <a:srgbClr val="B1483D"/>
              </a:solidFill>
            </a:endParaRPr>
          </a:p>
        </p:txBody>
      </p:sp>
      <p:pic>
        <p:nvPicPr>
          <p:cNvPr id="95235" name="Picture 3" descr="ÐÐ°ÑÑÐ¸Ð½ÐºÐ¸ Ð¿Ð¾ Ð·Ð°Ð¿ÑÐ¾ÑÑ ÑÐ²Ð°ÐºÑÐ°ÑÐ¸Ñ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59125"/>
            <a:ext cx="1692275" cy="125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6" name="Picture 4" descr="ÐÐ°ÑÑÐ¸Ð½ÐºÐ¸ Ð¿Ð¾ Ð·Ð°Ð¿ÑÐ¾ÑÑ ÑÐºÑÑÑÐ¸Ðµ Ð½Ð°ÑÐµÐ»ÐµÐ½Ð¸Ñ Ð² Ð·Ð°ÑÐ¸ÑÐ½ÑÑ ÑÐ¾Ð¾ÑÑÐ¶ÐµÐ½Ð¸ÑÑ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3238"/>
            <a:ext cx="1692275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7" name="Picture 5" descr="ÐÐ°ÑÑÐ¸Ð½ÐºÐ¸ Ð¿Ð¾ Ð·Ð°Ð¿ÑÐ¾ÑÑ ÑÐ¸Ð¼Ð¸ÑÐµÑÐºÐ¾Ðµ Ð·Ð°ÑÐ°Ð¶ÐµÐ½Ð¸Ð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51513"/>
            <a:ext cx="1692275" cy="110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8" name="Rectangle 6"/>
          <p:cNvSpPr>
            <a:spLocks noChangeArrowheads="1"/>
          </p:cNvSpPr>
          <p:nvPr/>
        </p:nvSpPr>
        <p:spPr bwMode="auto">
          <a:xfrm>
            <a:off x="1979613" y="1773238"/>
            <a:ext cx="7164387" cy="1243012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ru-RU" b="1" dirty="0"/>
              <a:t>Укрытие населения в защитных сооружениях гражданской обороны</a:t>
            </a:r>
          </a:p>
        </p:txBody>
      </p:sp>
      <p:sp>
        <p:nvSpPr>
          <p:cNvPr id="95239" name="Rectangle 7"/>
          <p:cNvSpPr>
            <a:spLocks noChangeArrowheads="1"/>
          </p:cNvSpPr>
          <p:nvPr/>
        </p:nvSpPr>
        <p:spPr bwMode="auto">
          <a:xfrm>
            <a:off x="1979613" y="3141663"/>
            <a:ext cx="7164387" cy="1241425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ru-RU" b="1" dirty="0"/>
              <a:t>Эвакуация населения в безопасные районы</a:t>
            </a:r>
          </a:p>
        </p:txBody>
      </p:sp>
      <p:sp>
        <p:nvSpPr>
          <p:cNvPr id="95240" name="Rectangle 8"/>
          <p:cNvSpPr>
            <a:spLocks noChangeArrowheads="1"/>
          </p:cNvSpPr>
          <p:nvPr/>
        </p:nvSpPr>
        <p:spPr bwMode="auto">
          <a:xfrm>
            <a:off x="1979613" y="4481513"/>
            <a:ext cx="7164387" cy="1187450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ru-RU" b="1" dirty="0"/>
              <a:t>Радиационная, химическая и медико-биологическая защита населения Радиационная, химическая и медико-биологическая защита населения</a:t>
            </a:r>
          </a:p>
        </p:txBody>
      </p:sp>
      <p:pic>
        <p:nvPicPr>
          <p:cNvPr id="95241" name="Picture 9" descr="ÐÐ°ÑÑÐ¸Ð½ÐºÐ¸ Ð¿Ð¾ Ð·Ð°Ð¿ÑÐ¾ÑÑ ÑÐ°Ð½Ð¸ÑÐ°ÑÐ½Ð°Ñ Ð¾Ð±ÑÐ°Ð±Ð¾ÑÐºÐ° Ð½Ð°ÑÐµÐ»ÐµÐ½Ð¸Ñ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08500"/>
            <a:ext cx="16922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42" name="Rectangle 10"/>
          <p:cNvSpPr>
            <a:spLocks noChangeArrowheads="1"/>
          </p:cNvSpPr>
          <p:nvPr/>
        </p:nvSpPr>
        <p:spPr bwMode="auto">
          <a:xfrm>
            <a:off x="1979613" y="5751513"/>
            <a:ext cx="7164387" cy="1106487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ru-RU" b="1" dirty="0"/>
              <a:t>Использование средств индивидуальной защиты</a:t>
            </a:r>
          </a:p>
        </p:txBody>
      </p:sp>
      <p:sp>
        <p:nvSpPr>
          <p:cNvPr id="95243" name="Rectangle 11"/>
          <p:cNvSpPr>
            <a:spLocks noChangeArrowheads="1"/>
          </p:cNvSpPr>
          <p:nvPr/>
        </p:nvSpPr>
        <p:spPr bwMode="auto">
          <a:xfrm>
            <a:off x="1908175" y="512763"/>
            <a:ext cx="7235825" cy="1169987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lnSpc>
                <a:spcPct val="80000"/>
              </a:lnSpc>
            </a:pPr>
            <a:r>
              <a:rPr lang="ru-RU" b="1" dirty="0"/>
              <a:t>Организационный способ:</a:t>
            </a:r>
          </a:p>
          <a:p>
            <a:pPr>
              <a:lnSpc>
                <a:spcPct val="80000"/>
              </a:lnSpc>
              <a:buFontTx/>
              <a:buChar char="-"/>
            </a:pPr>
            <a:r>
              <a:rPr lang="ru-RU" dirty="0"/>
              <a:t>подготовка населения области защиты от ЧС</a:t>
            </a:r>
          </a:p>
          <a:p>
            <a:pPr>
              <a:lnSpc>
                <a:spcPct val="80000"/>
              </a:lnSpc>
              <a:buFontTx/>
              <a:buChar char="-"/>
            </a:pPr>
            <a:r>
              <a:rPr lang="ru-RU" dirty="0"/>
              <a:t>своевременное оповещение населения об угрозе и возникновении ЧС в военное или мирное время</a:t>
            </a:r>
            <a:r>
              <a:rPr lang="ru-RU" b="1" dirty="0"/>
              <a:t> </a:t>
            </a:r>
          </a:p>
        </p:txBody>
      </p:sp>
      <p:pic>
        <p:nvPicPr>
          <p:cNvPr id="95244" name="Picture 12" descr="ÐÐ°ÑÑÐ¸Ð½ÐºÐ¸ Ð¿Ð¾ Ð·Ð°Ð¿ÑÐ¾ÑÑ Ð¿Ð¾Ð´Ð³Ð¾ÑÐ¾Ð²ÐºÐ° Ð½Ð°ÑÐµÐ»ÐµÐ½Ð¸Ñ Ð² Ð¾Ð±Ð»Ð°ÑÑÐ¸ Ð·Ð°ÑÐ¸ÑÑ Ð½Ð°ÑÐµÐ»ÐµÐ½Ð¸Ñ Ð¾Ñ ÑÑ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" r="27525"/>
          <a:stretch>
            <a:fillRect/>
          </a:stretch>
        </p:blipFill>
        <p:spPr bwMode="auto">
          <a:xfrm>
            <a:off x="0" y="549275"/>
            <a:ext cx="1692275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70777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6">
            <a:extLst>
              <a:ext uri="{FF2B5EF4-FFF2-40B4-BE49-F238E27FC236}">
                <a16:creationId xmlns="" xmlns:a16="http://schemas.microsoft.com/office/drawing/2014/main" id="{E6025C1B-F207-8B81-63D1-F6E50B220E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56AFB50-2D5C-4424-877F-CF77D6AD1427}" type="slidenum">
              <a:rPr lang="ru-RU" altLang="ru-RU" sz="1400"/>
              <a:pPr>
                <a:spcBef>
                  <a:spcPct val="0"/>
                </a:spcBef>
                <a:buFontTx/>
                <a:buNone/>
              </a:pPr>
              <a:t>91</a:t>
            </a:fld>
            <a:endParaRPr lang="ru-RU" altLang="ru-RU" sz="1400"/>
          </a:p>
        </p:txBody>
      </p:sp>
      <p:pic>
        <p:nvPicPr>
          <p:cNvPr id="22531" name="Picture 23" descr="i (11)">
            <a:extLst>
              <a:ext uri="{FF2B5EF4-FFF2-40B4-BE49-F238E27FC236}">
                <a16:creationId xmlns="" xmlns:a16="http://schemas.microsoft.com/office/drawing/2014/main" id="{77D6E648-D03A-20D3-7440-633FB8862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130F1D"/>
              </a:clrFrom>
              <a:clrTo>
                <a:srgbClr val="130F1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1908175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Rectangle 6">
            <a:extLst>
              <a:ext uri="{FF2B5EF4-FFF2-40B4-BE49-F238E27FC236}">
                <a16:creationId xmlns="" xmlns:a16="http://schemas.microsoft.com/office/drawing/2014/main" id="{7FFD535B-A486-ADF3-1C72-9E77016C79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5250" y="1125538"/>
            <a:ext cx="3413499" cy="369332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100000">
                <a:srgbClr val="FFFFF3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cs typeface="Arial" pitchFamily="34" charset="0"/>
              </a:rPr>
              <a:t>Основные способы защиты</a:t>
            </a:r>
          </a:p>
        </p:txBody>
      </p:sp>
      <p:sp>
        <p:nvSpPr>
          <p:cNvPr id="22533" name="Rectangle 8">
            <a:extLst>
              <a:ext uri="{FF2B5EF4-FFF2-40B4-BE49-F238E27FC236}">
                <a16:creationId xmlns="" xmlns:a16="http://schemas.microsoft.com/office/drawing/2014/main" id="{F6A9CF0B-CCA8-7C96-7753-7CAF06B9A5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064" y="2414588"/>
            <a:ext cx="2685735" cy="510909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17669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ru-RU" altLang="ru-RU" sz="1600" b="1" dirty="0">
                <a:cs typeface="Arial" pitchFamily="34" charset="0"/>
              </a:rPr>
              <a:t>использование средств </a:t>
            </a: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ru-RU" altLang="ru-RU" sz="1600" b="1" dirty="0">
                <a:cs typeface="Arial" pitchFamily="34" charset="0"/>
              </a:rPr>
              <a:t>коллективной защиты</a:t>
            </a:r>
          </a:p>
        </p:txBody>
      </p:sp>
      <p:sp>
        <p:nvSpPr>
          <p:cNvPr id="22534" name="Rectangle 9">
            <a:extLst>
              <a:ext uri="{FF2B5EF4-FFF2-40B4-BE49-F238E27FC236}">
                <a16:creationId xmlns="" xmlns:a16="http://schemas.microsoft.com/office/drawing/2014/main" id="{6C2239FE-2DCD-104C-3908-9AC5416770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753" y="2406650"/>
            <a:ext cx="2890920" cy="510909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ru-RU" altLang="ru-RU" sz="1600" b="1" dirty="0">
                <a:cs typeface="Arial" pitchFamily="34" charset="0"/>
              </a:rPr>
              <a:t>использование защитных </a:t>
            </a: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ru-RU" altLang="ru-RU" sz="1600" b="1" dirty="0">
                <a:cs typeface="Arial" pitchFamily="34" charset="0"/>
              </a:rPr>
              <a:t>свойств местности</a:t>
            </a:r>
          </a:p>
        </p:txBody>
      </p:sp>
      <p:sp>
        <p:nvSpPr>
          <p:cNvPr id="45066" name="Rectangle 10">
            <a:extLst>
              <a:ext uri="{FF2B5EF4-FFF2-40B4-BE49-F238E27FC236}">
                <a16:creationId xmlns="" xmlns:a16="http://schemas.microsoft.com/office/drawing/2014/main" id="{CD152B84-DEAD-808F-9524-FF7A98D212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1620" y="2406650"/>
            <a:ext cx="2780248" cy="510909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tint val="0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>
              <a:lnSpc>
                <a:spcPct val="85000"/>
              </a:lnSpc>
              <a:defRPr/>
            </a:pPr>
            <a:r>
              <a:rPr lang="ru-RU" sz="1600" b="1" dirty="0"/>
              <a:t>использование средств </a:t>
            </a:r>
          </a:p>
          <a:p>
            <a:pPr algn="ctr" eaLnBrk="1" hangingPunct="1">
              <a:lnSpc>
                <a:spcPct val="85000"/>
              </a:lnSpc>
              <a:defRPr/>
            </a:pPr>
            <a:r>
              <a:rPr lang="ru-RU" sz="1600" b="1" dirty="0"/>
              <a:t>индивидуальной защиты</a:t>
            </a:r>
          </a:p>
        </p:txBody>
      </p:sp>
      <p:sp>
        <p:nvSpPr>
          <p:cNvPr id="22536" name="Line 11">
            <a:extLst>
              <a:ext uri="{FF2B5EF4-FFF2-40B4-BE49-F238E27FC236}">
                <a16:creationId xmlns="" xmlns:a16="http://schemas.microsoft.com/office/drawing/2014/main" id="{2D951CA1-0EA3-A353-CBE4-49C178AA51AD}"/>
              </a:ext>
            </a:extLst>
          </p:cNvPr>
          <p:cNvSpPr>
            <a:spLocks noChangeShapeType="1"/>
          </p:cNvSpPr>
          <p:nvPr/>
        </p:nvSpPr>
        <p:spPr bwMode="auto">
          <a:xfrm>
            <a:off x="1476375" y="1989138"/>
            <a:ext cx="61198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7" name="Line 12">
            <a:extLst>
              <a:ext uri="{FF2B5EF4-FFF2-40B4-BE49-F238E27FC236}">
                <a16:creationId xmlns="" xmlns:a16="http://schemas.microsoft.com/office/drawing/2014/main" id="{7F14CDD2-80DE-0AC1-1E0D-69BC164438A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96188" y="1989138"/>
            <a:ext cx="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8" name="Line 13">
            <a:extLst>
              <a:ext uri="{FF2B5EF4-FFF2-40B4-BE49-F238E27FC236}">
                <a16:creationId xmlns="" xmlns:a16="http://schemas.microsoft.com/office/drawing/2014/main" id="{F70E90F2-F360-03FD-2170-EDC6FC3D92A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476375" y="1989138"/>
            <a:ext cx="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9" name="Line 14">
            <a:extLst>
              <a:ext uri="{FF2B5EF4-FFF2-40B4-BE49-F238E27FC236}">
                <a16:creationId xmlns="" xmlns:a16="http://schemas.microsoft.com/office/drawing/2014/main" id="{A9568E2B-A2E6-7ACF-6B80-99D8F47C989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00563" y="1989138"/>
            <a:ext cx="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0" name="Line 15">
            <a:extLst>
              <a:ext uri="{FF2B5EF4-FFF2-40B4-BE49-F238E27FC236}">
                <a16:creationId xmlns="" xmlns:a16="http://schemas.microsoft.com/office/drawing/2014/main" id="{FA54F6AB-FC0F-177C-B8ED-7AA3A2382EB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00563" y="1557338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2541" name="Рисунок 91">
            <a:extLst>
              <a:ext uri="{FF2B5EF4-FFF2-40B4-BE49-F238E27FC236}">
                <a16:creationId xmlns="" xmlns:a16="http://schemas.microsoft.com/office/drawing/2014/main" id="{DFC2F620-030D-C7B4-0A97-2B983D6CA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3141663"/>
            <a:ext cx="2808288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2" name="Рисунок 70" descr="http://www.himvoiska.narod.ru/smk24.jpg">
            <a:extLst>
              <a:ext uri="{FF2B5EF4-FFF2-40B4-BE49-F238E27FC236}">
                <a16:creationId xmlns="" xmlns:a16="http://schemas.microsoft.com/office/drawing/2014/main" id="{5D9E591B-CA8B-1A5A-F684-8557E89DD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6C3D37"/>
              </a:clrFrom>
              <a:clrTo>
                <a:srgbClr val="6C3D3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800" y="5249863"/>
            <a:ext cx="1238250" cy="134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3" name="Рисунок 23" descr="http://www.himvoiska.narod.ru/zashita106.jpg">
            <a:extLst>
              <a:ext uri="{FF2B5EF4-FFF2-40B4-BE49-F238E27FC236}">
                <a16:creationId xmlns="" xmlns:a16="http://schemas.microsoft.com/office/drawing/2014/main" id="{149F06DF-442C-8ADC-91A0-B76AB2BAF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6E9E3"/>
              </a:clrFrom>
              <a:clrTo>
                <a:srgbClr val="F6E9E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0" y="5229225"/>
            <a:ext cx="1404938" cy="141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4" name="Рисунок 186">
            <a:extLst>
              <a:ext uri="{FF2B5EF4-FFF2-40B4-BE49-F238E27FC236}">
                <a16:creationId xmlns="" xmlns:a16="http://schemas.microsoft.com/office/drawing/2014/main" id="{6B752182-F588-00C7-2E4B-63923B38C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3141663"/>
            <a:ext cx="2736850" cy="156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5" name="Picture 33" descr="image8">
            <a:extLst>
              <a:ext uri="{FF2B5EF4-FFF2-40B4-BE49-F238E27FC236}">
                <a16:creationId xmlns="" xmlns:a16="http://schemas.microsoft.com/office/drawing/2014/main" id="{297052F6-E2C2-AD0C-B3A2-71C41ADED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DFCFD"/>
              </a:clrFrom>
              <a:clrTo>
                <a:srgbClr val="FDFC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656138"/>
            <a:ext cx="2305050" cy="220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90" name="Rectangle 34">
            <a:extLst>
              <a:ext uri="{FF2B5EF4-FFF2-40B4-BE49-F238E27FC236}">
                <a16:creationId xmlns="" xmlns:a16="http://schemas.microsoft.com/office/drawing/2014/main" id="{10211F14-476A-D7F3-25C5-DDD83125F0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0"/>
            <a:ext cx="8229600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ru-RU" b="1">
                <a:solidFill>
                  <a:srgbClr val="99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Способы защиты от ОМП</a:t>
            </a:r>
          </a:p>
        </p:txBody>
      </p:sp>
      <p:pic>
        <p:nvPicPr>
          <p:cNvPr id="22547" name="Picture 36" descr="Безымянный">
            <a:extLst>
              <a:ext uri="{FF2B5EF4-FFF2-40B4-BE49-F238E27FC236}">
                <a16:creationId xmlns="" xmlns:a16="http://schemas.microsoft.com/office/drawing/2014/main" id="{67BFFB87-BAF4-E42C-27CD-84B6A1CC0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2997200"/>
            <a:ext cx="338455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140211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AutoShape 3"/>
          <p:cNvSpPr>
            <a:spLocks noChangeArrowheads="1"/>
          </p:cNvSpPr>
          <p:nvPr/>
        </p:nvSpPr>
        <p:spPr bwMode="auto">
          <a:xfrm>
            <a:off x="179512" y="1052736"/>
            <a:ext cx="8763000" cy="1008112"/>
          </a:xfrm>
          <a:prstGeom prst="roundRect">
            <a:avLst>
              <a:gd name="adj" fmla="val 16667"/>
            </a:avLst>
          </a:prstGeom>
          <a:solidFill>
            <a:schemeClr val="bg2">
              <a:lumMod val="90000"/>
            </a:schemeClr>
          </a:solidFill>
          <a:ln w="28575">
            <a:solidFill>
              <a:srgbClr val="FF3300"/>
            </a:solidFill>
            <a:round/>
            <a:headEnd/>
            <a:tailEnd/>
          </a:ln>
          <a:effectLst/>
        </p:spPr>
        <p:txBody>
          <a:bodyPr anchor="ctr"/>
          <a:lstStyle/>
          <a:p>
            <a:pPr indent="358775" algn="just"/>
            <a:r>
              <a:rPr lang="ru-RU" sz="1600" b="1" dirty="0"/>
              <a:t>Защитой от проникающей радиации служат различные материалы. Гамма-излучение и нейтроны проникают через значительные их толщи, при этом их поток постепенно ослабляется.</a:t>
            </a:r>
          </a:p>
        </p:txBody>
      </p:sp>
      <p:pic>
        <p:nvPicPr>
          <p:cNvPr id="5" name="Picture 389"/>
          <p:cNvPicPr/>
          <p:nvPr/>
        </p:nvPicPr>
        <p:blipFill>
          <a:blip r:embed="rId2"/>
          <a:stretch/>
        </p:blipFill>
        <p:spPr>
          <a:xfrm>
            <a:off x="395536" y="2204864"/>
            <a:ext cx="8280920" cy="432048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611560" y="188640"/>
            <a:ext cx="79928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Защита личного состава, вооружения и военной техники </a:t>
            </a:r>
            <a:endParaRPr lang="ru-RU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 проникающей радиации</a:t>
            </a:r>
            <a:endParaRPr lang="ru-RU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44233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AutoShape 3"/>
          <p:cNvSpPr>
            <a:spLocks noChangeArrowheads="1"/>
          </p:cNvSpPr>
          <p:nvPr/>
        </p:nvSpPr>
        <p:spPr bwMode="auto">
          <a:xfrm>
            <a:off x="228600" y="980728"/>
            <a:ext cx="8763000" cy="1800200"/>
          </a:xfrm>
          <a:prstGeom prst="roundRect">
            <a:avLst>
              <a:gd name="adj" fmla="val 16667"/>
            </a:avLst>
          </a:prstGeom>
          <a:solidFill>
            <a:schemeClr val="bg2">
              <a:lumMod val="90000"/>
            </a:schemeClr>
          </a:solidFill>
          <a:ln w="28575">
            <a:solidFill>
              <a:srgbClr val="FF3300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just"/>
            <a:r>
              <a:rPr lang="ru-RU" sz="1600" b="1" dirty="0"/>
              <a:t>Защита личного состава при действиях на местности, зараженной радиоактивными веществами, достигается:</a:t>
            </a:r>
          </a:p>
          <a:p>
            <a:pPr algn="just"/>
            <a:r>
              <a:rPr lang="ru-RU" sz="1600" b="1" dirty="0" smtClean="0"/>
              <a:t>- укрытие </a:t>
            </a:r>
            <a:r>
              <a:rPr lang="ru-RU" sz="1600" b="1" dirty="0"/>
              <a:t>личного состава в защитных сооружениях (в фортификационных сооружениях</a:t>
            </a:r>
            <a:r>
              <a:rPr lang="ru-RU" sz="1600" b="1" dirty="0" smtClean="0"/>
              <a:t>), </a:t>
            </a:r>
            <a:r>
              <a:rPr lang="ru-RU" sz="1600" b="1" dirty="0"/>
              <a:t>в вооружении и военной техники на время спада высоких уровней радиации, особенно в первые часы после взрыва (если позволяет боевая обстановка</a:t>
            </a:r>
            <a:r>
              <a:rPr lang="ru-RU" sz="1600" b="1" dirty="0" smtClean="0"/>
              <a:t>).</a:t>
            </a:r>
          </a:p>
        </p:txBody>
      </p:sp>
      <p:pic>
        <p:nvPicPr>
          <p:cNvPr id="5" name="Picture 460"/>
          <p:cNvPicPr/>
          <p:nvPr/>
        </p:nvPicPr>
        <p:blipFill>
          <a:blip r:embed="rId2"/>
          <a:stretch/>
        </p:blipFill>
        <p:spPr>
          <a:xfrm>
            <a:off x="433635" y="3429000"/>
            <a:ext cx="4176465" cy="2664296"/>
          </a:xfrm>
          <a:prstGeom prst="rect">
            <a:avLst/>
          </a:prstGeom>
          <a:noFill/>
        </p:spPr>
      </p:pic>
      <p:pic>
        <p:nvPicPr>
          <p:cNvPr id="6" name="Picture 468"/>
          <p:cNvPicPr/>
          <p:nvPr/>
        </p:nvPicPr>
        <p:blipFill>
          <a:blip r:embed="rId3"/>
          <a:stretch/>
        </p:blipFill>
        <p:spPr>
          <a:xfrm>
            <a:off x="4608004" y="3429000"/>
            <a:ext cx="4248471" cy="2664296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611560" y="188640"/>
            <a:ext cx="79928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Защита личного состава, вооружения и военной техники </a:t>
            </a:r>
            <a:endParaRPr lang="ru-RU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 проникающей радиации</a:t>
            </a:r>
            <a:endParaRPr lang="ru-RU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02190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2132856"/>
            <a:ext cx="81369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None/>
            </a:pPr>
            <a: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Занятие №2</a:t>
            </a:r>
          </a:p>
          <a:p>
            <a:pPr lvl="0" algn="just">
              <a:buNone/>
            </a:pPr>
            <a:endParaRPr lang="ru-R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buNone/>
            </a:pP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Боевые свойства и поражающие факторы химического и биологического  оружия, способы защиты от них. </a:t>
            </a: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344172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980728"/>
            <a:ext cx="8611779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УЧЕБНЫЕ ВОПРОСЫ</a:t>
            </a:r>
            <a:r>
              <a:rPr lang="ru-RU" sz="2000" b="1" i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:</a:t>
            </a:r>
          </a:p>
          <a:p>
            <a:endParaRPr lang="ru-RU" sz="2400" b="1" i="1" dirty="0" smtClean="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just">
              <a:buFontTx/>
              <a:buAutoNum type="arabicPeriod"/>
            </a:pPr>
            <a:r>
              <a:rPr lang="ru-RU" b="1" dirty="0" smtClean="0">
                <a:latin typeface="Arial" pitchFamily="34" charset="0"/>
                <a:cs typeface="Arial" panose="020B0604020202020204" pitchFamily="34" charset="0"/>
              </a:rPr>
              <a:t>   Назначение химического оружия, принципы и средства его применения.  </a:t>
            </a:r>
          </a:p>
          <a:p>
            <a:pPr algn="just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2. Классификация и характеристика отравляющих веществ. Первая помощь при поражении военнослужащего отравляющими веществами.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buNone/>
              <a:tabLst>
                <a:tab pos="177800" algn="l"/>
              </a:tabLst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3. Виды и основные свойства бактериологического (биологического) оружия. Способы и средства его применения.</a:t>
            </a:r>
          </a:p>
          <a:p>
            <a:pPr lvl="0" algn="just">
              <a:buNone/>
              <a:tabLst>
                <a:tab pos="177800" algn="l"/>
              </a:tabLst>
            </a:pPr>
            <a:endParaRPr lang="ru-RU" b="1" dirty="0">
              <a:latin typeface="Arial" pitchFamily="34" charset="0"/>
              <a:cs typeface="Arial" pitchFamily="34" charset="0"/>
            </a:endParaRPr>
          </a:p>
          <a:p>
            <a:pPr lvl="0" algn="just">
              <a:buNone/>
              <a:tabLst>
                <a:tab pos="177800" algn="l"/>
              </a:tabLst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4. Мероприятия по защите подразделений и личного состава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от бактериологического (биологического) оружия</a:t>
            </a:r>
          </a:p>
          <a:p>
            <a:pPr algn="just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65980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2132856"/>
            <a:ext cx="813690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None/>
            </a:pPr>
            <a: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Учебный вопрос №1</a:t>
            </a:r>
          </a:p>
          <a:p>
            <a:pPr lvl="0" algn="just">
              <a:buNone/>
            </a:pPr>
            <a:endParaRPr lang="ru-R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buNone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Назначение химического оружия, принципы и средства его применения.</a:t>
            </a:r>
            <a:endParaRPr lang="ru-R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536" y="404664"/>
            <a:ext cx="84969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cap="all" dirty="0" smtClean="0">
                <a:ln>
                  <a:solidFill>
                    <a:srgbClr val="FFFF00"/>
                  </a:solidFill>
                </a:ln>
                <a:latin typeface="Calibri" pitchFamily="34" charset="0"/>
              </a:rPr>
              <a:t>Химическое оружие </a:t>
            </a:r>
            <a:r>
              <a:rPr lang="ru-RU" sz="2000" b="1" dirty="0" smtClean="0">
                <a:latin typeface="Calibri" pitchFamily="34" charset="0"/>
              </a:rPr>
              <a:t>– оружие </a:t>
            </a:r>
            <a:r>
              <a:rPr lang="ru-RU" sz="2000" b="1" dirty="0">
                <a:latin typeface="Calibri" pitchFamily="34" charset="0"/>
              </a:rPr>
              <a:t>массового поражения, действие которого основано на токсических свойствах отравляющих веществ, и средства их применения: артиллерийские снаряды, ракеты, мины, авиационные бомбы, газомёты, системы баллонного </a:t>
            </a:r>
            <a:r>
              <a:rPr lang="ru-RU" sz="2000" b="1" dirty="0" err="1">
                <a:latin typeface="Calibri" pitchFamily="34" charset="0"/>
              </a:rPr>
              <a:t>газопуска</a:t>
            </a:r>
            <a:r>
              <a:rPr lang="ru-RU" sz="2000" b="1" dirty="0">
                <a:latin typeface="Calibri" pitchFamily="34" charset="0"/>
              </a:rPr>
              <a:t>, </a:t>
            </a:r>
            <a:r>
              <a:rPr lang="ru-RU" sz="2000" b="1" dirty="0" err="1">
                <a:latin typeface="Calibri" pitchFamily="34" charset="0"/>
              </a:rPr>
              <a:t>ВАПы</a:t>
            </a:r>
            <a:r>
              <a:rPr lang="ru-RU" sz="2000" b="1" dirty="0">
                <a:latin typeface="Calibri" pitchFamily="34" charset="0"/>
              </a:rPr>
              <a:t>, гранаты, шашки. Наряду с ядерным и биологическим оружием, относится к оружию массового поражения.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05591"/>
            <a:ext cx="3420417" cy="2329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426" y="3284984"/>
            <a:ext cx="3096345" cy="2349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7" y="3305591"/>
            <a:ext cx="2952328" cy="2329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865038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89054" y="764704"/>
            <a:ext cx="417646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latin typeface="Calibri" pitchFamily="34" charset="0"/>
              </a:rPr>
              <a:t>Первое масштабное применение:</a:t>
            </a:r>
          </a:p>
          <a:p>
            <a:pPr algn="just"/>
            <a:r>
              <a:rPr lang="ru-RU" sz="2000" b="1" dirty="0" smtClean="0">
                <a:latin typeface="Calibri" pitchFamily="34" charset="0"/>
              </a:rPr>
              <a:t>24 апреля 1915 года на участке фронта неподалеку от города Ипра французские и британские солдаты заметили странное желто-зеленое облако, которое стремительно двигалось в их сторону. </a:t>
            </a:r>
            <a:endParaRPr lang="ru-RU" sz="2000" b="1" dirty="0">
              <a:latin typeface="Calibri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08512" y="4005064"/>
            <a:ext cx="413995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latin typeface="Calibri" pitchFamily="34" charset="0"/>
              </a:rPr>
              <a:t>Казалось, ничто не предвещало беды, но когда этот туман достиг первой линии окопов, люди в нем стали падать, кашлять, задыхаться и умирать. </a:t>
            </a:r>
            <a:endParaRPr lang="ru-RU" sz="2000" b="1" dirty="0">
              <a:latin typeface="Calibri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512" y="537818"/>
            <a:ext cx="4309917" cy="3173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29000"/>
            <a:ext cx="4313998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478817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7544" y="332656"/>
            <a:ext cx="828092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4013" algn="just"/>
            <a:r>
              <a:rPr lang="ru-RU" sz="2000" b="1" dirty="0" smtClean="0">
                <a:latin typeface="Calibri" pitchFamily="34" charset="0"/>
              </a:rPr>
              <a:t>Этот день стал официальной датой первого массированного применения химического оружия. Немецкая армия на участке фронта шириной в шесть километров выпустила в направлении вражеских траншей 168 тонн хлора. Отрава поразила 15 тысяч человек, из них 5 тысяч погибли практически мгновенно, а оставшиеся в живых умерли позже в госпиталях или на всю жизнь остались инвалидами. После применения газа немецкие войска пошли в атаку и без потерь заняли вражеские позиции, ибо оборонять их оказалось уже некому.</a:t>
            </a:r>
            <a:endParaRPr lang="ru-RU" sz="2000" b="1" dirty="0">
              <a:latin typeface="Calibri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887201"/>
            <a:ext cx="8280920" cy="3710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289845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WINSEGMENT1START" val="1"/>
  <p:tag name="PPWINSEGMENT1LENGTH" val="25"/>
  <p:tag name="PPWINSEGMENT1SOURCERTF" val="{\rtf1\ansi\deff0{\fonttbl{\f0\fcharset0 Arial;}}{\colortbl\red255\green255\blue255;}{\f0\fs40\b\shad\cf0 Infrastructure Priorities\par}}"/>
  <p:tag name="PPWINSEGMENT1TARGETRTF" val="{\rtf1\ansi\deff1{\fonttbl{\f1\fcharset0 Arial;}{\f2\fcharset204 Arial;}}{\colortbl\red0\green0\blue0;\red255\green255\blue255;}{\f2\fs40\b\shad\cf1 \'CF\'F0\'E8\'EE\'F0\'E8\'F2\'E5\'F2\'FB \'E8\'ED\'F4\'F0\'E0\'F1\'F2\'F0\'F3\'EA\'F2\'F3\'F0\'FB\par}}"/>
  <p:tag name="PPWINSEGMENT2START" val="27"/>
  <p:tag name="PPWINSEGMENT2LENGTH" val="30"/>
  <p:tag name="PPWINSEGMENT2SOURCERTF" val="{\rtf1\ansi\deff0{\fonttbl{\f0\fcharset0 Arial;}}{\colortbl\red255\green255\blue255;}{\f0\fs40\b\shad\cf0 IT Challenges\par}}"/>
  <p:tag name="PPWINSEGMENT2TARGETRTF" val="{\rtf1\ansi\deff1{\fonttbl{\f1\fcharset0 Arial;}{\f2\fcharset204 Arial;}}{\colortbl\red0\green0\blue0;\red255\green255\blue255;}{\f2\fs40\b\shad\cf1 \'CF\'F0\'EE\'E1\'EB\'E5\'EC\'FB \'E8\'ED\'F4\'EE\'F0\'EC\'E0\'F6\'E8\'EE\'ED\'ED\'FB\'F5 \'F1\'E8\'F1\'F2\'E5\'EC\par}}"/>
  <p:tag name="PPWINSEGMENT3START" val="58"/>
  <p:tag name="PPWINSEGMENT3LENGTH" val="35"/>
  <p:tag name="PPWINSEGMENT3SOURCERTF" val="{\rtf1\ansi\deff0{\fonttbl{\f0\fcharset0 Arial;}}{\colortbl\red255\green255\blue255;}{\f0\fs40\b\shad\cf0 Windows IT Infrastructure Platform\par}}"/>
  <p:tag name="PPWINSEGMENT3TARGETRTF" val="{\rtf1\ansi\deff1{\fonttbl{\f1\fcharset0 Arial;}{\f2\fcharset204 Arial;}}{\colortbl\red0\green0\blue0;\red255\green255\blue255;}{\f2\fs40\b\shad\cf1 \'CF\'EB\'E0\'F2\'F4\'EE\'F0\'EC\'E0 \'C8\'D2-\'E8\'ED\'F4\'F0\'E0\'F1\'F2\'F0\'F3\'EA\'F2\'F3\'F0\'FB Windows\par}}"/>
  <p:tag name="PPWINSEGMENT4START" val="94"/>
  <p:tag name="PPWINSEGMENT4LENGTH" val="27"/>
  <p:tag name="PPWINSEGMENT4SOURCERTF" val="{\rtf1\ansi\deff0{\fonttbl{\f0\fcharset0 Arial;}}{\colortbl\red255\green255\blue255;}{\f0\fs36\b\shad\cf0 Core Platform Fundamentals\par}}"/>
  <p:tag name="PPWINSEGMENT4TARGETRTF" val="{\rtf1\ansi\deff1{\fonttbl{\f1\fcharset0 Arial;}{\f2\fcharset204 Arial;}}{\colortbl\red0\green0\blue0;\red255\green255\blue255;}{\f2\fs36\b\shad\cf1 \'CE\'F1\'ED\'EE\'E2\'ED\'FB\'E5 \'EF\'F0\'E8\'ED\'F6\'E8\'EF\'FB \'EF\'EB\'E0\'F2\'F4\'EE\'F0\'EC\'FB\par}}"/>
  <p:tag name="PPWINSEGMENT5START" val="122"/>
  <p:tag name="PPWINSEGMENT5LENGTH" val="19"/>
  <p:tag name="PPWINSEGMENT5SOURCERTF" val="{\rtf1\ansi\deff0{\fonttbl{\f0\fcharset0 Arial;}}{\colortbl\red255\green255\blue255;}{\f0\fs32\b\shad\cf0 Secure Foundation\par}}"/>
  <p:tag name="PPWINSEGMENT5TARGETRTF" val="{\rtf1\ansi\deff1{\fonttbl{\f1\fcharset0 Arial;}{\f2\fcharset204 Arial;}}{\colortbl\red0\green0\blue0;\red255\green255\blue255;}{\f2\fs32\b\shad\cf1 \'CE\'F1\'ED\'EE\'E2\'FB \'E1\'E5\'E7\'EE\'EF\'E0\'F1\'ED\'EE\'F1\'F2\'E8\par}}"/>
  <p:tag name="PPWINSEGMENT6START" val="142"/>
  <p:tag name="PPWINSEGMENT6LENGTH" val="24"/>
  <p:tag name="PPWINSEGMENT6SOURCERTF" val="{\rtf1\ansi\deff0{\fonttbl{\f0\fcharset0 Arial;}}{\colortbl\red255\green255\blue255;}{\f0\fs32\b\shad\cf0 Reliability and Availability\par}}"/>
  <p:tag name="PPWINSEGMENT6TARGETRTF" val="{\rtf1\ansi\deff1{\fonttbl{\f1\fcharset0 Arial;}{\f2\fcharset204 Arial;}}{\colortbl\red0\green0\blue0;\red255\green255\blue255;}{\f2\fs32\b\shad\cf1 \'CD\'E0\'E4\'E5\'E6\'ED\'EE\'F1\'F2\'FC \'E8 \'E4\'EE\'F1\'F2\'F3\'EF\'ED\'EE\'F1\'F2\'FC\par}}"/>
  <p:tag name="PPWINSEGMENT7START" val="167"/>
  <p:tag name="PPWINSEGMENT7LENGTH" val="37"/>
  <p:tag name="PPWINSEGMENT7SOURCERTF" val="{\rtf1\ansi\deff0{\fonttbl{\f0\fcharset0 Arial;}}{\colortbl\red255\green255\blue255;}{\f0\fs32\b\shad\cf0 Performance and Scalability\par}}"/>
  <p:tag name="PPWINSEGMENT7TARGETRTF" val="{\rtf1\ansi\deff1{\fonttbl{\f1\fcharset0 Arial;}{\f2\fcharset204 Arial;}}{\colortbl\red0\green0\blue0;\red255\green255\blue255;}{\f2\fs32\b\shad\cf1 \'CF\'F0\'EE\'E8\'E7\'E2\'EE\'E4\'E8\'F2\'E5\'EB\'FC\'ED\'EE\'F1\'F2\'FC \'E8 \'EC\'E0\'F1\'F8\'F2\'E0\'E1\'E8\'F0\'F3\'E5\'EC\'EE\'F1\'F2\'FC\par}}"/>
  <p:tag name="PPWINSEGMENT8START" val="205"/>
  <p:tag name="PPWINSEGMENT8LENGTH" val="13"/>
  <p:tag name="PPWINSEGMENT8SOURCERTF" val="{\rtf1\ansi\deff0{\fonttbl{\f0\fcharset0 Arial;}}{\colortbl\red255\green255\blue255;}{\f0\fs32\b\shad\cf0 Manageability\par}}"/>
  <p:tag name="PPWINSEGMENT8TARGETRTF" val="{\rtf1\ansi\deff1{\fonttbl{\f1\fcharset0 Arial;}{\f2\fcharset204 Arial;}}{\colortbl\red0\green0\blue0;\red255\green255\blue255;}{\f2\fs32\b\shad\cf1 \'D3\'EF\'F0\'E0\'E2\'EB\'FF\'E5\'EC\'EE\'F1\'F2\'FC\par}}"/>
  <p:tag name="PPWINSEGMENT9START" val="219"/>
  <p:tag name="PPWINSEGMENT9LENGTH" val="25"/>
  <p:tag name="PPWINSEGMENT9SOURCERTF" val="{\rtf1\ansi\deff0{\fonttbl{\f0\fcharset0 Arial;}}{\colortbl\red255\green255\blue255;}{\f0\fs36\b\shad\cf0 IT Infrastructure Solutions\par}}"/>
  <p:tag name="PPWINSEGMENT9TARGETRTF" val="{\rtf1\ansi\deff1{\fonttbl{\f1\fcharset0 Arial;}{\f2\fcharset204 Arial;}}{\colortbl\red0\green0\blue0;\red255\green255\blue255;}{\f2\fs36\b\shad\cf1 \'D0\'E5\'F8\'E5\'ED\'E8\'FF \'C8\'D2-\'E8\'ED\'F4\'F0\'E0\'F1\'F2\'F0\'F3\'EA\'F2\'F3\'F0\'FB\par}}"/>
  <p:tag name="PPWINSEGMENT10START" val="245"/>
  <p:tag name="PPWINSEGMENT10LENGTH" val="20"/>
  <p:tag name="PPWINSEGMENT10SOURCERTF" val="{\rtf1\ansi\deff0{\fonttbl{\f0\fcharset0 Arial;}}{\colortbl\red255\green255\blue255;}{\f0\fs32\b\shad\cf0 Server Consolidation\par}}"/>
  <p:tag name="PPWINSEGMENT10TARGETRTF" val="{\rtf1\ansi\deff1{\fonttbl{\f1\fcharset0 Arial;}{\f2\fcharset204 Arial;}}{\colortbl\red0\green0\blue0;\red255\green255\blue255;}{\f2\fs32\b\shad\cf1 \'CE\'E1\'FA\'E5\'E4\'E8\'ED\'E5\'ED\'E8\'E5}{\f1\fs32\b\shad\cf1  }{\f2\fs32\b\shad\cf1 \'F1\'E5\'F0\'E2\'E5\'F0\'EE\'E2\par}}"/>
  <p:tag name="PPWINSEGMENT11START" val="266"/>
  <p:tag name="PPWINSEGMENT11LENGTH" val="26"/>
  <p:tag name="PPWINSEGMENT11SOURCERTF" val="{\rtf1\ansi\deff0{\fonttbl{\f0\fcharset0 Arial;}}{\colortbl\red255\green255\blue255;}{\f0\fs32\b\shad\cf0 Identity Management\par}}"/>
  <p:tag name="PPWINSEGMENT11TARGETRTF" val="{\rtf1\ansi\deff1{\fonttbl{\f1\fcharset0 Arial;}{\f2\fcharset204 Arial;}}{\colortbl\red0\green0\blue0;\red255\green255\blue255;}{\f2\fs32\b\shad\cf1 \'D3\'EF\'F0\'E0\'E2\'EB\'E5\'ED\'E8\'E5 \'F3\'E4\'EE\'F1\'F2\'EE\'E2\'E5\'F0\'E5\'ED\'E8\'FF\'EC\'E8\par}}"/>
  <p:tag name="PPWINSEGMENT12START" val="293"/>
  <p:tag name="PPWINSEGMENT12LENGTH" val="24"/>
  <p:tag name="PPWINSEGMENT12SOURCERTF" val="{\rtf1\ansi\deff0{\fonttbl{\f0\fcharset0 Arial;}}{\colortbl\red255\green255\blue255;}{\f0\fs32\b\shad\cf0 Secure Network Access\par}}"/>
  <p:tag name="PPWINSEGMENT12TARGETRTF" val="{\rtf1\ansi\deff1{\fonttbl{\f1\fcharset0 Arial;}{\f2\fcharset204 Arial;}}{\colortbl\red0\green0\blue0;\red255\green255\blue255;}{\f2\fs32\b\shad\cf1 \'C1\'E5\'E7\'EE\'EF\'E0\'F1\'ED\'FB\'E9 \'E4\'EE\'F1\'F2\'F3\'EF \'EA \'F1\'E5\'F2\'E8\par}}"/>
  <p:tag name="PPWINSEGMENT13START" val="318"/>
  <p:tag name="PPWINSEGMENT13LENGTH" val="29"/>
  <p:tag name="PPWINSEGMENT13SOURCERTF" val="{\rtf1\ansi\deff0{\fonttbl{\f0\fcharset0 Arial;}}{\colortbl\red255\green255\blue255;}{\f0\fs40\b\shad\cf0 Window Server 2003 Enablement\par}}"/>
  <p:tag name="PPWINSEGMENT13TARGETRTF" val="{\rtf1\ansi\deff1{\fonttbl{\f1\fcharset0 Arial;}{\f2\fcharset204 Arial;}}{\colortbl\red0\green0\blue0;\red255\green255\blue255;}{\f2\fs40\b\shad\cf1 \'C2\'ED\'E5\'E4\'F0\'E5\'ED\'E8\'E5 Windows Server 2003\par}}"/>
  <p:tag name="PPWINSEGMENT14START" val="348"/>
  <p:tag name="PPWINSEGMENT14LENGTH" val="17"/>
  <p:tag name="PPWINSEGMENT14SOURCERTF" val="{\rtf1\ansi\deff0{\fonttbl{\f0\fcharset0 Arial;}}{\colortbl\red255\green255\blue255;}{\f0\fs40\b\shad\cf0 Call to Action\par}}"/>
  <p:tag name="PPWINSEGMENT14TARGETRTF" val="{\rtf1\ansi\deff1{\fonttbl{\f1\fcharset0 Arial;}{\f2\fcharset204 Arial;}}{\colortbl\red0\green0\blue0;\red255\green255\blue255;}{\f2\fs40\b\shad\cf1 \'CF\'F0\'E8\'E7\'FB\'E2 \'EA \'E4\'E5\'E9\'F1\'F2\'E2\'E8\'FE\par}}"/>
  <p:tag name="PPWINSEGMENT15START" val="366"/>
  <p:tag name="PPWINSEGMENT15LENGTH" val="10"/>
  <p:tag name="PPWINSEGMENT15SOURCERTF" val="{\rtf1\ansi\deff0{\fonttbl{\f0\fcharset0 Arial;}}{\colortbl\red255\green255\blue255;}{\f0\fs40\b\shad\cf0 Discussion\par}}"/>
  <p:tag name="PPWINSEGMENT15TARGETRTF" val="{\rtf1\ansi\deff1{\fonttbl{\f1\fcharset0 Arial;}{\f2\fcharset204 Arial;}}{\colortbl\red0\green0\blue0;\red255\green255\blue255;}{\f2\fs40\b\shad\cf1 \'CE\'E1\'F1\'F3\'E6\'E4\'E5\'ED\'E8\'E5\par}}"/>
  <p:tag name="PPWINLASTSAVEDTRANSLATION" val="Приоритеты инфраструктуры&#10;Проблемы информационных систем&#10;Платформа ИТ-инфраструктуры Windows&#10;Основные принципы платформы&#10;Основы безопасности&#10;Надежность и доступность&#10;Производительность и масштабируемость&#10;Управляемость&#10;Решения ИТ-инфраструктуры&#10;Объединение серверов&#10;Управление удостоверениями&#10;Безопасный доступ к сети&#10;Внедрение Windows Server 2003&#10;Призыв к действию&#10;Обсуждение"/>
  <p:tag name="PPWINALREADYSEGMENTED" val="True"/>
  <p:tag name="PPWINTOTALSEGMENTS" val="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WINSEGMENT1START" val="1"/>
  <p:tag name="PPWINSEGMENT1LENGTH" val="10"/>
  <p:tag name="PPWINSEGMENT1SOURCERTF" val="{\rtf1\ansi\deff0{\fonttbl{\f0\fcharset0 Arial;}}{\colortbl\red254\green228\blue96;}{\f0\fs96\b\shad\cf0 Agenda\par}}"/>
  <p:tag name="PPWINSEGMENT1TARGETRTF" val="{\rtf1\ansi\deff1{\fonttbl{\f1\fcharset0 Arial;}{\f2\fcharset204 Arial;}}{\colortbl\red0\green0\blue0;\red254\green228\blue96;}{\f2\fs96\b\shad\cf1 \'D1\'EE\'E4\'E5\'F0\'E6\'E0\'ED\'E8\'E5\par}}"/>
  <p:tag name="PPWINLASTSAVEDTRANSLATION" val="Содержание"/>
  <p:tag name="PPWINALREADYSEGMENTED" val="True"/>
  <p:tag name="PPWINTOTALSEGMENTS" val="1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2894</TotalTime>
  <Words>8155</Words>
  <Application>Microsoft Office PowerPoint</Application>
  <PresentationFormat>Экран (4:3)</PresentationFormat>
  <Paragraphs>882</Paragraphs>
  <Slides>162</Slides>
  <Notes>8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162</vt:i4>
      </vt:variant>
    </vt:vector>
  </HeadingPairs>
  <TitlesOfParts>
    <vt:vector size="164" baseType="lpstr">
      <vt:lpstr>Тема Office</vt:lpstr>
      <vt:lpstr>Документ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Последствия ядерного взрыва в ХИРОСИМЕ и НАГАСАКИ </vt:lpstr>
      <vt:lpstr>Последствия ядерного взрыва в ХИРОСИМЕ и НАГАСАКИ </vt:lpstr>
      <vt:lpstr>Последствия ядерного взрыва в ХИРОСИМЕ и НАГАСАКИ </vt:lpstr>
      <vt:lpstr>Последствия ядерного взрыва в ХИРОСИМЕ и НАГАСАКИ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Ядерное оружие(ЯО)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Ядерное оружие(ЯО)</vt:lpstr>
      <vt:lpstr>Ракетные комплексы</vt:lpstr>
      <vt:lpstr>Ракетные комплексы</vt:lpstr>
      <vt:lpstr>Ракетные комплексы</vt:lpstr>
      <vt:lpstr>Ракетные комплексы</vt:lpstr>
      <vt:lpstr>Подводные лодки</vt:lpstr>
      <vt:lpstr>Подводные лодки</vt:lpstr>
      <vt:lpstr>Подводные лодки</vt:lpstr>
      <vt:lpstr>Подводные лодки</vt:lpstr>
      <vt:lpstr>Бомбардировщики</vt:lpstr>
      <vt:lpstr>Бомбардировщики</vt:lpstr>
      <vt:lpstr>Бомбардировщики</vt:lpstr>
      <vt:lpstr>Презентация PowerPoint</vt:lpstr>
      <vt:lpstr>Презентация PowerPoint</vt:lpstr>
      <vt:lpstr>Виды ядерных взрывов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Поражающие факторы ядерного оружия: - ударная волна; - световое излучение; - проникающая радиация; - радиоактивное загрязнение; - электромагнитный импульс (ЭМИ).</vt:lpstr>
      <vt:lpstr>Презентация PowerPoint</vt:lpstr>
      <vt:lpstr>Ударная волна </vt:lpstr>
      <vt:lpstr>Презентация PowerPoint</vt:lpstr>
      <vt:lpstr>Скорость распространения</vt:lpstr>
      <vt:lpstr>При избыточном давлении 20-40 кПа незащищенные люди могут получить легкие поражения (легкие ушибы и контузии). Воздействие ударной волны с избыточным давлением 40-60 кПа приводит к поражениям средней тяжести: потере сознания, повреждению органов слуха, сильным вывихам конечностей, кровотечению из носа и ушей. Тяжелые травмы возникают при избыточном давлении свыше 60 кПа. Крайне тяжелые поражения наблюдаются при избыточном давлении свыше 100 кПа.</vt:lpstr>
      <vt:lpstr>Презентация PowerPoint</vt:lpstr>
      <vt:lpstr>Презентация PowerPoint</vt:lpstr>
      <vt:lpstr>Презентация PowerPoint</vt:lpstr>
      <vt:lpstr>Презентация PowerPoint</vt:lpstr>
      <vt:lpstr>Световое излучение </vt:lpstr>
      <vt:lpstr>    Сила светового излучения такова, что, несмотря на кратковременность, оно способно вызывать ожоги кожи (кожных покровов), поражение (постоянное или временное) органов зрения людей и возгорание горючих материалов и объектов.</vt:lpstr>
      <vt:lpstr>Проникающая радиация </vt:lpstr>
      <vt:lpstr>Презентация PowerPoint</vt:lpstr>
      <vt:lpstr>Презентация PowerPoint</vt:lpstr>
      <vt:lpstr>Электромагнитный импульс </vt:lpstr>
      <vt:lpstr>Презентация PowerPoint</vt:lpstr>
      <vt:lpstr>Радиоактивное заражение местности </vt:lpstr>
      <vt:lpstr>Презентация PowerPoint</vt:lpstr>
      <vt:lpstr>Презентация PowerPoint</vt:lpstr>
      <vt:lpstr>Презентация PowerPoint</vt:lpstr>
      <vt:lpstr>Презентация PowerPoint</vt:lpstr>
      <vt:lpstr>Высокий уровень радиации может наблюдаться не только в районе, прилегающем к месту взрыва, но и на расстоянии десятков и даже сотен километров от него. Радиоактивное заражение местности может быть опасным на протяжении нескольких недель после взрыва.</vt:lpstr>
      <vt:lpstr>Презентация PowerPoint</vt:lpstr>
      <vt:lpstr>Аптечка АИ-2 Предназначение  </vt:lpstr>
      <vt:lpstr>Порядок  размещения лекарств.</vt:lpstr>
      <vt:lpstr>Презентация PowerPoint</vt:lpstr>
      <vt:lpstr>Состав аптечки: противоболевое средство </vt:lpstr>
      <vt:lpstr>Презентация PowerPoint</vt:lpstr>
      <vt:lpstr>Состав аптечки: противоядие ФОВ</vt:lpstr>
      <vt:lpstr>Состав аптечки: противобактериальное средство №2</vt:lpstr>
      <vt:lpstr>Состав аптечки: радиозащитное средство №1</vt:lpstr>
      <vt:lpstr>Состав аптечки: противобактериальное средство №1 </vt:lpstr>
      <vt:lpstr>Состав аптечки: радиозащитное средство №2</vt:lpstr>
      <vt:lpstr>Состав аптечки: противорвотное средство</vt:lpstr>
      <vt:lpstr>Пакет перевязочный медицинский индивидуальный стерильный  (ППИ типа АВ-3) </vt:lpstr>
      <vt:lpstr>Пакет перевязочный медицинский индивидуальный стерильный  (ППИ типа АВ-3) </vt:lpstr>
      <vt:lpstr>Презентация PowerPoint</vt:lpstr>
      <vt:lpstr>Презентация PowerPoint</vt:lpstr>
      <vt:lpstr>Пакет противохимический индивидуальный ИПП-8</vt:lpstr>
      <vt:lpstr>Пакет противохимический индивидуальный ИПП-8</vt:lpstr>
      <vt:lpstr>Презентация PowerPoint</vt:lpstr>
      <vt:lpstr>Пакет противохимический индивидуальный ИПП-11</vt:lpstr>
      <vt:lpstr>Презентация PowerPoint</vt:lpstr>
      <vt:lpstr> Основные способы защиты населения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Классификация отравляющих веществ</vt:lpstr>
      <vt:lpstr>Презентация PowerPoint</vt:lpstr>
      <vt:lpstr>ОВ нервно-паралитического действия</vt:lpstr>
      <vt:lpstr>ОВ нервно-паралитического действия</vt:lpstr>
      <vt:lpstr>ОВ нервно-паралитического действия</vt:lpstr>
      <vt:lpstr>ОВ нервно-паралитического действия</vt:lpstr>
      <vt:lpstr>ОВ кожно-нарывного действия</vt:lpstr>
      <vt:lpstr>ОВ  общеядовитого действия</vt:lpstr>
      <vt:lpstr>ОВ удушающего действия</vt:lpstr>
      <vt:lpstr>Психохимические ОВ</vt:lpstr>
      <vt:lpstr>ОВ раздражающего действия</vt:lpstr>
      <vt:lpstr>Презентация PowerPoint</vt:lpstr>
      <vt:lpstr>Способы защиты от отравляющих веществ</vt:lpstr>
      <vt:lpstr>Способы защиты от отравляющих веществ</vt:lpstr>
      <vt:lpstr>Способы защиты от отравляющих веществ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1</dc:title>
  <dc:creator>vasiatka</dc:creator>
  <cp:lastModifiedBy>Admin</cp:lastModifiedBy>
  <cp:revision>247</cp:revision>
  <dcterms:created xsi:type="dcterms:W3CDTF">2004-04-08T19:29:32Z</dcterms:created>
  <dcterms:modified xsi:type="dcterms:W3CDTF">2024-09-12T00:28:40Z</dcterms:modified>
</cp:coreProperties>
</file>