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61" r:id="rId2"/>
    <p:sldId id="257" r:id="rId3"/>
    <p:sldId id="312" r:id="rId4"/>
    <p:sldId id="304" r:id="rId5"/>
    <p:sldId id="262" r:id="rId6"/>
    <p:sldId id="323" r:id="rId7"/>
    <p:sldId id="324" r:id="rId8"/>
    <p:sldId id="313" r:id="rId9"/>
    <p:sldId id="314" r:id="rId10"/>
    <p:sldId id="315" r:id="rId11"/>
    <p:sldId id="316" r:id="rId12"/>
    <p:sldId id="325" r:id="rId13"/>
    <p:sldId id="310" r:id="rId14"/>
    <p:sldId id="318" r:id="rId15"/>
    <p:sldId id="322" r:id="rId16"/>
    <p:sldId id="339" r:id="rId17"/>
    <p:sldId id="317" r:id="rId18"/>
    <p:sldId id="321" r:id="rId19"/>
    <p:sldId id="359" r:id="rId20"/>
    <p:sldId id="326" r:id="rId21"/>
    <p:sldId id="320" r:id="rId22"/>
    <p:sldId id="319" r:id="rId23"/>
    <p:sldId id="341" r:id="rId24"/>
    <p:sldId id="327" r:id="rId25"/>
    <p:sldId id="332" r:id="rId26"/>
    <p:sldId id="328" r:id="rId27"/>
    <p:sldId id="340" r:id="rId28"/>
    <p:sldId id="333" r:id="rId29"/>
    <p:sldId id="360" r:id="rId30"/>
    <p:sldId id="336" r:id="rId31"/>
    <p:sldId id="329" r:id="rId32"/>
    <p:sldId id="335" r:id="rId33"/>
    <p:sldId id="330" r:id="rId34"/>
    <p:sldId id="337" r:id="rId35"/>
    <p:sldId id="338" r:id="rId36"/>
    <p:sldId id="342" r:id="rId37"/>
    <p:sldId id="344" r:id="rId38"/>
    <p:sldId id="343" r:id="rId39"/>
    <p:sldId id="346" r:id="rId40"/>
    <p:sldId id="345" r:id="rId41"/>
    <p:sldId id="331" r:id="rId42"/>
    <p:sldId id="347" r:id="rId43"/>
    <p:sldId id="348" r:id="rId44"/>
    <p:sldId id="349" r:id="rId45"/>
    <p:sldId id="350" r:id="rId46"/>
    <p:sldId id="351" r:id="rId47"/>
    <p:sldId id="352" r:id="rId48"/>
    <p:sldId id="353" r:id="rId49"/>
    <p:sldId id="358" r:id="rId50"/>
    <p:sldId id="357" r:id="rId51"/>
    <p:sldId id="356" r:id="rId52"/>
    <p:sldId id="354" r:id="rId53"/>
    <p:sldId id="355" r:id="rId54"/>
    <p:sldId id="274"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4660"/>
  </p:normalViewPr>
  <p:slideViewPr>
    <p:cSldViewPr>
      <p:cViewPr>
        <p:scale>
          <a:sx n="96" d="100"/>
          <a:sy n="96" d="100"/>
        </p:scale>
        <p:origin x="-246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Распределение учебного </a:t>
            </a:r>
            <a:r>
              <a:rPr lang="ru-RU" dirty="0" smtClean="0"/>
              <a:t>времени</a:t>
            </a:r>
            <a:endParaRPr lang="ru-RU" dirty="0"/>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Распределение учебного времеи</c:v>
                </c:pt>
              </c:strCache>
            </c:strRef>
          </c:tx>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showLegendKey val="0"/>
            <c:showVal val="0"/>
            <c:showCatName val="0"/>
            <c:showSerName val="0"/>
            <c:showPercent val="0"/>
            <c:showBubbleSize val="0"/>
          </c:dLbls>
          <c:cat>
            <c:strRef>
              <c:f>Лист1!$A$2:$A$4</c:f>
              <c:strCache>
                <c:ptCount val="3"/>
                <c:pt idx="0">
                  <c:v>Лекции</c:v>
                </c:pt>
                <c:pt idx="1">
                  <c:v>групповые</c:v>
                </c:pt>
                <c:pt idx="2">
                  <c:v>Самостоятельная подготовка</c:v>
                </c:pt>
              </c:strCache>
            </c:strRef>
          </c:cat>
          <c:val>
            <c:numRef>
              <c:f>Лист1!$B$2:$B$4</c:f>
              <c:numCache>
                <c:formatCode>General</c:formatCode>
                <c:ptCount val="3"/>
                <c:pt idx="0">
                  <c:v>6</c:v>
                </c:pt>
                <c:pt idx="1">
                  <c:v>14</c:v>
                </c:pt>
                <c:pt idx="2">
                  <c:v>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1F2CB-F666-4EFE-AFCC-F6C2AFFA9AEB}" type="doc">
      <dgm:prSet loTypeId="urn:microsoft.com/office/officeart/2005/8/layout/radial5" loCatId="relationship" qsTypeId="urn:microsoft.com/office/officeart/2005/8/quickstyle/simple5" qsCatId="simple" csTypeId="urn:microsoft.com/office/officeart/2005/8/colors/colorful1#1" csCatId="colorful" phldr="1"/>
      <dgm:spPr/>
      <dgm:t>
        <a:bodyPr/>
        <a:lstStyle/>
        <a:p>
          <a:endParaRPr lang="ru-RU"/>
        </a:p>
      </dgm:t>
    </dgm:pt>
    <dgm:pt modelId="{86B817BB-4096-4229-9670-3099D8B1A95E}">
      <dgm:prSet phldrT="[Текст]" custT="1"/>
      <dgm:spPr/>
      <dgm:t>
        <a:bodyPr/>
        <a:lstStyle/>
        <a:p>
          <a:r>
            <a:rPr lang="ru-RU" sz="1600" b="1" dirty="0" err="1" smtClean="0"/>
            <a:t>Всесторонее</a:t>
          </a:r>
          <a:r>
            <a:rPr lang="ru-RU" sz="1600" b="1" dirty="0" smtClean="0"/>
            <a:t> обеспечение боя</a:t>
          </a:r>
          <a:endParaRPr lang="ru-RU" sz="1600" b="1" dirty="0"/>
        </a:p>
      </dgm:t>
    </dgm:pt>
    <dgm:pt modelId="{63D0125E-551D-41E0-BF31-E4514634F626}" type="parTrans" cxnId="{23D92FF5-27A8-43F9-B382-6831E8D05511}">
      <dgm:prSet/>
      <dgm:spPr/>
      <dgm:t>
        <a:bodyPr/>
        <a:lstStyle/>
        <a:p>
          <a:endParaRPr lang="ru-RU" sz="1600"/>
        </a:p>
      </dgm:t>
    </dgm:pt>
    <dgm:pt modelId="{A79727D1-F245-444F-8FAC-7F143319EFF2}" type="sibTrans" cxnId="{23D92FF5-27A8-43F9-B382-6831E8D05511}">
      <dgm:prSet/>
      <dgm:spPr/>
      <dgm:t>
        <a:bodyPr/>
        <a:lstStyle/>
        <a:p>
          <a:endParaRPr lang="ru-RU" sz="1600"/>
        </a:p>
      </dgm:t>
    </dgm:pt>
    <dgm:pt modelId="{BBDBA750-3035-4C46-A7B3-A1835EA2AA47}">
      <dgm:prSet phldrT="[Текст]" custT="1"/>
      <dgm:spPr/>
      <dgm:t>
        <a:bodyPr/>
        <a:lstStyle/>
        <a:p>
          <a:r>
            <a:rPr lang="ru-RU" sz="1600" b="1" dirty="0" smtClean="0"/>
            <a:t>Морально-психологическое</a:t>
          </a:r>
          <a:endParaRPr lang="ru-RU" sz="1600" b="1" dirty="0"/>
        </a:p>
      </dgm:t>
    </dgm:pt>
    <dgm:pt modelId="{E66428F5-9F6D-4D86-A746-43D24E9A64AC}" type="parTrans" cxnId="{2292CA18-2772-4CA6-8DE8-CCDA5CC25B5A}">
      <dgm:prSet custT="1"/>
      <dgm:spPr/>
      <dgm:t>
        <a:bodyPr/>
        <a:lstStyle/>
        <a:p>
          <a:endParaRPr lang="ru-RU" sz="1600"/>
        </a:p>
      </dgm:t>
    </dgm:pt>
    <dgm:pt modelId="{52729B09-022D-4BC7-A2C8-B88C4198966E}" type="sibTrans" cxnId="{2292CA18-2772-4CA6-8DE8-CCDA5CC25B5A}">
      <dgm:prSet/>
      <dgm:spPr/>
      <dgm:t>
        <a:bodyPr/>
        <a:lstStyle/>
        <a:p>
          <a:endParaRPr lang="ru-RU" sz="1600"/>
        </a:p>
      </dgm:t>
    </dgm:pt>
    <dgm:pt modelId="{79359A0F-0EAD-40EF-810B-364D89520D00}">
      <dgm:prSet phldrT="[Текст]" custT="1"/>
      <dgm:spPr/>
      <dgm:t>
        <a:bodyPr/>
        <a:lstStyle/>
        <a:p>
          <a:r>
            <a:rPr lang="ru-RU" sz="1600" b="1" dirty="0" smtClean="0"/>
            <a:t>Тыловое</a:t>
          </a:r>
          <a:endParaRPr lang="ru-RU" sz="1600" b="1" dirty="0"/>
        </a:p>
      </dgm:t>
    </dgm:pt>
    <dgm:pt modelId="{6CD85CAB-4050-4FD6-8827-0FD56A3D9C51}" type="parTrans" cxnId="{325140D0-450F-4936-9031-9AFCE0E0C251}">
      <dgm:prSet custT="1"/>
      <dgm:spPr/>
      <dgm:t>
        <a:bodyPr/>
        <a:lstStyle/>
        <a:p>
          <a:endParaRPr lang="ru-RU" sz="1600"/>
        </a:p>
      </dgm:t>
    </dgm:pt>
    <dgm:pt modelId="{869DF4EE-9CAF-4526-B7C2-A2BE8512BD95}" type="sibTrans" cxnId="{325140D0-450F-4936-9031-9AFCE0E0C251}">
      <dgm:prSet/>
      <dgm:spPr/>
      <dgm:t>
        <a:bodyPr/>
        <a:lstStyle/>
        <a:p>
          <a:endParaRPr lang="ru-RU" sz="1600"/>
        </a:p>
      </dgm:t>
    </dgm:pt>
    <dgm:pt modelId="{B07074EC-CBD8-467D-8192-E0FA85B8DA31}">
      <dgm:prSet phldrT="[Текст]" custT="1"/>
      <dgm:spPr/>
      <dgm:t>
        <a:bodyPr/>
        <a:lstStyle/>
        <a:p>
          <a:r>
            <a:rPr lang="ru-RU" sz="1600" b="1" dirty="0" smtClean="0"/>
            <a:t>Техническое</a:t>
          </a:r>
          <a:endParaRPr lang="ru-RU" sz="1600" b="1" dirty="0"/>
        </a:p>
      </dgm:t>
    </dgm:pt>
    <dgm:pt modelId="{8E2801A7-FA8A-4E48-B1D7-5985A4EF9E2D}" type="parTrans" cxnId="{10BE4A7C-5180-41AD-ACBD-39F41E9B6E65}">
      <dgm:prSet custT="1"/>
      <dgm:spPr/>
      <dgm:t>
        <a:bodyPr/>
        <a:lstStyle/>
        <a:p>
          <a:endParaRPr lang="ru-RU" sz="1600"/>
        </a:p>
      </dgm:t>
    </dgm:pt>
    <dgm:pt modelId="{F2806796-DE0E-4015-A15E-9BFFC5229DAE}" type="sibTrans" cxnId="{10BE4A7C-5180-41AD-ACBD-39F41E9B6E65}">
      <dgm:prSet/>
      <dgm:spPr/>
      <dgm:t>
        <a:bodyPr/>
        <a:lstStyle/>
        <a:p>
          <a:endParaRPr lang="ru-RU" sz="1600"/>
        </a:p>
      </dgm:t>
    </dgm:pt>
    <dgm:pt modelId="{8E21E467-2471-48E7-93F0-F8A27C01D4E0}">
      <dgm:prSet phldrT="[Текст]" custT="1"/>
      <dgm:spPr/>
      <dgm:t>
        <a:bodyPr/>
        <a:lstStyle/>
        <a:p>
          <a:r>
            <a:rPr lang="ru-RU" sz="1600" b="1" dirty="0" smtClean="0"/>
            <a:t>Боевое</a:t>
          </a:r>
          <a:endParaRPr lang="ru-RU" sz="1600" b="1" dirty="0"/>
        </a:p>
      </dgm:t>
    </dgm:pt>
    <dgm:pt modelId="{EEA567EF-CD32-4FAE-9A38-DCA9FDC00024}" type="parTrans" cxnId="{BE122D3D-7874-41B9-87F5-6136268E6436}">
      <dgm:prSet custT="1"/>
      <dgm:spPr/>
      <dgm:t>
        <a:bodyPr/>
        <a:lstStyle/>
        <a:p>
          <a:endParaRPr lang="ru-RU" sz="1600"/>
        </a:p>
      </dgm:t>
    </dgm:pt>
    <dgm:pt modelId="{D02A3766-94EC-4BD3-B5D0-E357F5FE16BA}" type="sibTrans" cxnId="{BE122D3D-7874-41B9-87F5-6136268E6436}">
      <dgm:prSet/>
      <dgm:spPr/>
      <dgm:t>
        <a:bodyPr/>
        <a:lstStyle/>
        <a:p>
          <a:endParaRPr lang="ru-RU" sz="1600"/>
        </a:p>
      </dgm:t>
    </dgm:pt>
    <dgm:pt modelId="{BB19688A-F0F8-4BA2-A046-C71CF4D0583C}" type="pres">
      <dgm:prSet presAssocID="{0FB1F2CB-F666-4EFE-AFCC-F6C2AFFA9AEB}" presName="Name0" presStyleCnt="0">
        <dgm:presLayoutVars>
          <dgm:chMax val="1"/>
          <dgm:dir/>
          <dgm:animLvl val="ctr"/>
          <dgm:resizeHandles val="exact"/>
        </dgm:presLayoutVars>
      </dgm:prSet>
      <dgm:spPr/>
      <dgm:t>
        <a:bodyPr/>
        <a:lstStyle/>
        <a:p>
          <a:endParaRPr lang="ru-RU"/>
        </a:p>
      </dgm:t>
    </dgm:pt>
    <dgm:pt modelId="{5DD26380-4CE8-4617-9B71-65E7EBFA3B77}" type="pres">
      <dgm:prSet presAssocID="{86B817BB-4096-4229-9670-3099D8B1A95E}" presName="centerShape" presStyleLbl="node0" presStyleIdx="0" presStyleCnt="1" custScaleX="182152" custScaleY="128462" custLinFactNeighborX="-6025" custLinFactNeighborY="-7315"/>
      <dgm:spPr/>
      <dgm:t>
        <a:bodyPr/>
        <a:lstStyle/>
        <a:p>
          <a:endParaRPr lang="ru-RU"/>
        </a:p>
      </dgm:t>
    </dgm:pt>
    <dgm:pt modelId="{DEFC5DFD-167C-49C7-8A68-FAE9A7618D0E}" type="pres">
      <dgm:prSet presAssocID="{E66428F5-9F6D-4D86-A746-43D24E9A64AC}" presName="parTrans" presStyleLbl="sibTrans2D1" presStyleIdx="0" presStyleCnt="4" custLinFactNeighborX="-17343" custLinFactNeighborY="27631"/>
      <dgm:spPr/>
      <dgm:t>
        <a:bodyPr/>
        <a:lstStyle/>
        <a:p>
          <a:endParaRPr lang="ru-RU"/>
        </a:p>
      </dgm:t>
    </dgm:pt>
    <dgm:pt modelId="{995289A6-8C0D-4D8F-8C87-5880A7268136}" type="pres">
      <dgm:prSet presAssocID="{E66428F5-9F6D-4D86-A746-43D24E9A64AC}" presName="connectorText" presStyleLbl="sibTrans2D1" presStyleIdx="0" presStyleCnt="4"/>
      <dgm:spPr/>
      <dgm:t>
        <a:bodyPr/>
        <a:lstStyle/>
        <a:p>
          <a:endParaRPr lang="ru-RU"/>
        </a:p>
      </dgm:t>
    </dgm:pt>
    <dgm:pt modelId="{1DEFB9E0-D18B-4D14-A80F-537AE8F3770C}" type="pres">
      <dgm:prSet presAssocID="{BBDBA750-3035-4C46-A7B3-A1835EA2AA47}" presName="node" presStyleLbl="node1" presStyleIdx="0" presStyleCnt="4" custScaleX="187552" custScaleY="97959" custRadScaleRad="177200" custRadScaleInc="113527">
        <dgm:presLayoutVars>
          <dgm:bulletEnabled val="1"/>
        </dgm:presLayoutVars>
      </dgm:prSet>
      <dgm:spPr>
        <a:prstGeom prst="flowChartAlternateProcess">
          <a:avLst/>
        </a:prstGeom>
      </dgm:spPr>
      <dgm:t>
        <a:bodyPr/>
        <a:lstStyle/>
        <a:p>
          <a:endParaRPr lang="ru-RU"/>
        </a:p>
      </dgm:t>
    </dgm:pt>
    <dgm:pt modelId="{92CB1831-3DE8-4ED6-B7B2-AFED6A873B42}" type="pres">
      <dgm:prSet presAssocID="{6CD85CAB-4050-4FD6-8827-0FD56A3D9C51}" presName="parTrans" presStyleLbl="sibTrans2D1" presStyleIdx="1" presStyleCnt="4" custLinFactNeighborX="-19766" custLinFactNeighborY="-12713"/>
      <dgm:spPr/>
      <dgm:t>
        <a:bodyPr/>
        <a:lstStyle/>
        <a:p>
          <a:endParaRPr lang="ru-RU"/>
        </a:p>
      </dgm:t>
    </dgm:pt>
    <dgm:pt modelId="{01CBA996-FD1C-4145-ADE5-FBBEBAE26E04}" type="pres">
      <dgm:prSet presAssocID="{6CD85CAB-4050-4FD6-8827-0FD56A3D9C51}" presName="connectorText" presStyleLbl="sibTrans2D1" presStyleIdx="1" presStyleCnt="4"/>
      <dgm:spPr/>
      <dgm:t>
        <a:bodyPr/>
        <a:lstStyle/>
        <a:p>
          <a:endParaRPr lang="ru-RU"/>
        </a:p>
      </dgm:t>
    </dgm:pt>
    <dgm:pt modelId="{D48E699F-5423-47C2-A798-CCC08573E3E2}" type="pres">
      <dgm:prSet presAssocID="{79359A0F-0EAD-40EF-810B-364D89520D00}" presName="node" presStyleLbl="node1" presStyleIdx="1" presStyleCnt="4" custScaleX="171656" custScaleY="82128" custRadScaleRad="149402" custRadScaleInc="59415">
        <dgm:presLayoutVars>
          <dgm:bulletEnabled val="1"/>
        </dgm:presLayoutVars>
      </dgm:prSet>
      <dgm:spPr>
        <a:prstGeom prst="flowChartAlternateProcess">
          <a:avLst/>
        </a:prstGeom>
      </dgm:spPr>
      <dgm:t>
        <a:bodyPr/>
        <a:lstStyle/>
        <a:p>
          <a:endParaRPr lang="ru-RU"/>
        </a:p>
      </dgm:t>
    </dgm:pt>
    <dgm:pt modelId="{D1EE964F-77DC-4EA3-BDF0-4C81F07B47DB}" type="pres">
      <dgm:prSet presAssocID="{8E2801A7-FA8A-4E48-B1D7-5985A4EF9E2D}" presName="parTrans" presStyleLbl="sibTrans2D1" presStyleIdx="2" presStyleCnt="4" custLinFactNeighborX="18877" custLinFactNeighborY="-15676"/>
      <dgm:spPr/>
      <dgm:t>
        <a:bodyPr/>
        <a:lstStyle/>
        <a:p>
          <a:endParaRPr lang="ru-RU"/>
        </a:p>
      </dgm:t>
    </dgm:pt>
    <dgm:pt modelId="{CF196C99-8073-4913-9FDD-AF043F41A1C3}" type="pres">
      <dgm:prSet presAssocID="{8E2801A7-FA8A-4E48-B1D7-5985A4EF9E2D}" presName="connectorText" presStyleLbl="sibTrans2D1" presStyleIdx="2" presStyleCnt="4"/>
      <dgm:spPr/>
      <dgm:t>
        <a:bodyPr/>
        <a:lstStyle/>
        <a:p>
          <a:endParaRPr lang="ru-RU"/>
        </a:p>
      </dgm:t>
    </dgm:pt>
    <dgm:pt modelId="{30A33467-7FDF-4F3B-B63E-3D264EEE0761}" type="pres">
      <dgm:prSet presAssocID="{B07074EC-CBD8-467D-8192-E0FA85B8DA31}" presName="node" presStyleLbl="node1" presStyleIdx="2" presStyleCnt="4" custScaleX="153824" custScaleY="103598" custRadScaleRad="180655" custRadScaleInc="148684">
        <dgm:presLayoutVars>
          <dgm:bulletEnabled val="1"/>
        </dgm:presLayoutVars>
      </dgm:prSet>
      <dgm:spPr>
        <a:prstGeom prst="flowChartAlternateProcess">
          <a:avLst/>
        </a:prstGeom>
      </dgm:spPr>
      <dgm:t>
        <a:bodyPr/>
        <a:lstStyle/>
        <a:p>
          <a:endParaRPr lang="ru-RU"/>
        </a:p>
      </dgm:t>
    </dgm:pt>
    <dgm:pt modelId="{5EE0B202-B49E-41BB-BB63-B440F654607A}" type="pres">
      <dgm:prSet presAssocID="{EEA567EF-CD32-4FAE-9A38-DCA9FDC00024}" presName="parTrans" presStyleLbl="sibTrans2D1" presStyleIdx="3" presStyleCnt="4" custLinFactNeighborX="15508" custLinFactNeighborY="23005"/>
      <dgm:spPr/>
      <dgm:t>
        <a:bodyPr/>
        <a:lstStyle/>
        <a:p>
          <a:endParaRPr lang="ru-RU"/>
        </a:p>
      </dgm:t>
    </dgm:pt>
    <dgm:pt modelId="{F264BF1D-4E83-4845-8BE5-6759C476EBE7}" type="pres">
      <dgm:prSet presAssocID="{EEA567EF-CD32-4FAE-9A38-DCA9FDC00024}" presName="connectorText" presStyleLbl="sibTrans2D1" presStyleIdx="3" presStyleCnt="4"/>
      <dgm:spPr/>
      <dgm:t>
        <a:bodyPr/>
        <a:lstStyle/>
        <a:p>
          <a:endParaRPr lang="ru-RU"/>
        </a:p>
      </dgm:t>
    </dgm:pt>
    <dgm:pt modelId="{B220A38C-DADC-41B5-B965-DC2237D59729}" type="pres">
      <dgm:prSet presAssocID="{8E21E467-2471-48E7-93F0-F8A27C01D4E0}" presName="node" presStyleLbl="node1" presStyleIdx="3" presStyleCnt="4" custScaleX="149697" custScaleY="79841" custRadScaleRad="201453" custRadScaleInc="75105">
        <dgm:presLayoutVars>
          <dgm:bulletEnabled val="1"/>
        </dgm:presLayoutVars>
      </dgm:prSet>
      <dgm:spPr>
        <a:prstGeom prst="flowChartAlternateProcess">
          <a:avLst/>
        </a:prstGeom>
      </dgm:spPr>
      <dgm:t>
        <a:bodyPr/>
        <a:lstStyle/>
        <a:p>
          <a:endParaRPr lang="ru-RU"/>
        </a:p>
      </dgm:t>
    </dgm:pt>
  </dgm:ptLst>
  <dgm:cxnLst>
    <dgm:cxn modelId="{73254DC6-43F8-4A56-BB13-8746016056CE}" type="presOf" srcId="{6CD85CAB-4050-4FD6-8827-0FD56A3D9C51}" destId="{01CBA996-FD1C-4145-ADE5-FBBEBAE26E04}" srcOrd="1" destOrd="0" presId="urn:microsoft.com/office/officeart/2005/8/layout/radial5"/>
    <dgm:cxn modelId="{325140D0-450F-4936-9031-9AFCE0E0C251}" srcId="{86B817BB-4096-4229-9670-3099D8B1A95E}" destId="{79359A0F-0EAD-40EF-810B-364D89520D00}" srcOrd="1" destOrd="0" parTransId="{6CD85CAB-4050-4FD6-8827-0FD56A3D9C51}" sibTransId="{869DF4EE-9CAF-4526-B7C2-A2BE8512BD95}"/>
    <dgm:cxn modelId="{C4E78EF6-BBED-41BA-A193-4BEAA2C8E38E}" type="presOf" srcId="{B07074EC-CBD8-467D-8192-E0FA85B8DA31}" destId="{30A33467-7FDF-4F3B-B63E-3D264EEE0761}" srcOrd="0" destOrd="0" presId="urn:microsoft.com/office/officeart/2005/8/layout/radial5"/>
    <dgm:cxn modelId="{10BE4A7C-5180-41AD-ACBD-39F41E9B6E65}" srcId="{86B817BB-4096-4229-9670-3099D8B1A95E}" destId="{B07074EC-CBD8-467D-8192-E0FA85B8DA31}" srcOrd="2" destOrd="0" parTransId="{8E2801A7-FA8A-4E48-B1D7-5985A4EF9E2D}" sibTransId="{F2806796-DE0E-4015-A15E-9BFFC5229DAE}"/>
    <dgm:cxn modelId="{FAD0C062-F920-43CE-86DB-D8893EA63AA7}" type="presOf" srcId="{8E21E467-2471-48E7-93F0-F8A27C01D4E0}" destId="{B220A38C-DADC-41B5-B965-DC2237D59729}" srcOrd="0" destOrd="0" presId="urn:microsoft.com/office/officeart/2005/8/layout/radial5"/>
    <dgm:cxn modelId="{23D92FF5-27A8-43F9-B382-6831E8D05511}" srcId="{0FB1F2CB-F666-4EFE-AFCC-F6C2AFFA9AEB}" destId="{86B817BB-4096-4229-9670-3099D8B1A95E}" srcOrd="0" destOrd="0" parTransId="{63D0125E-551D-41E0-BF31-E4514634F626}" sibTransId="{A79727D1-F245-444F-8FAC-7F143319EFF2}"/>
    <dgm:cxn modelId="{FCF98FC9-01AF-47A0-AE15-55773211CD2F}" type="presOf" srcId="{EEA567EF-CD32-4FAE-9A38-DCA9FDC00024}" destId="{5EE0B202-B49E-41BB-BB63-B440F654607A}" srcOrd="0" destOrd="0" presId="urn:microsoft.com/office/officeart/2005/8/layout/radial5"/>
    <dgm:cxn modelId="{2292CA18-2772-4CA6-8DE8-CCDA5CC25B5A}" srcId="{86B817BB-4096-4229-9670-3099D8B1A95E}" destId="{BBDBA750-3035-4C46-A7B3-A1835EA2AA47}" srcOrd="0" destOrd="0" parTransId="{E66428F5-9F6D-4D86-A746-43D24E9A64AC}" sibTransId="{52729B09-022D-4BC7-A2C8-B88C4198966E}"/>
    <dgm:cxn modelId="{04D7DB65-1830-452B-A703-FA8B8B4980D3}" type="presOf" srcId="{0FB1F2CB-F666-4EFE-AFCC-F6C2AFFA9AEB}" destId="{BB19688A-F0F8-4BA2-A046-C71CF4D0583C}" srcOrd="0" destOrd="0" presId="urn:microsoft.com/office/officeart/2005/8/layout/radial5"/>
    <dgm:cxn modelId="{4CA1A793-92FC-4E10-A8F9-9D2F36DA2AAE}" type="presOf" srcId="{8E2801A7-FA8A-4E48-B1D7-5985A4EF9E2D}" destId="{CF196C99-8073-4913-9FDD-AF043F41A1C3}" srcOrd="1" destOrd="0" presId="urn:microsoft.com/office/officeart/2005/8/layout/radial5"/>
    <dgm:cxn modelId="{5E62C706-FE6F-4496-83B7-78EEB4AFA0AD}" type="presOf" srcId="{6CD85CAB-4050-4FD6-8827-0FD56A3D9C51}" destId="{92CB1831-3DE8-4ED6-B7B2-AFED6A873B42}" srcOrd="0" destOrd="0" presId="urn:microsoft.com/office/officeart/2005/8/layout/radial5"/>
    <dgm:cxn modelId="{21AD839F-3F5F-49A8-9BB5-41EB29C0E45B}" type="presOf" srcId="{79359A0F-0EAD-40EF-810B-364D89520D00}" destId="{D48E699F-5423-47C2-A798-CCC08573E3E2}" srcOrd="0" destOrd="0" presId="urn:microsoft.com/office/officeart/2005/8/layout/radial5"/>
    <dgm:cxn modelId="{B9DDE861-9452-4E3F-A78B-F2A440395AD9}" type="presOf" srcId="{8E2801A7-FA8A-4E48-B1D7-5985A4EF9E2D}" destId="{D1EE964F-77DC-4EA3-BDF0-4C81F07B47DB}" srcOrd="0" destOrd="0" presId="urn:microsoft.com/office/officeart/2005/8/layout/radial5"/>
    <dgm:cxn modelId="{BE122D3D-7874-41B9-87F5-6136268E6436}" srcId="{86B817BB-4096-4229-9670-3099D8B1A95E}" destId="{8E21E467-2471-48E7-93F0-F8A27C01D4E0}" srcOrd="3" destOrd="0" parTransId="{EEA567EF-CD32-4FAE-9A38-DCA9FDC00024}" sibTransId="{D02A3766-94EC-4BD3-B5D0-E357F5FE16BA}"/>
    <dgm:cxn modelId="{9D5FC35C-C079-48C9-9A7B-4B6E362E580F}" type="presOf" srcId="{E66428F5-9F6D-4D86-A746-43D24E9A64AC}" destId="{DEFC5DFD-167C-49C7-8A68-FAE9A7618D0E}" srcOrd="0" destOrd="0" presId="urn:microsoft.com/office/officeart/2005/8/layout/radial5"/>
    <dgm:cxn modelId="{F593E08B-BE31-4C91-A156-BAE9E5A45F4F}" type="presOf" srcId="{E66428F5-9F6D-4D86-A746-43D24E9A64AC}" destId="{995289A6-8C0D-4D8F-8C87-5880A7268136}" srcOrd="1" destOrd="0" presId="urn:microsoft.com/office/officeart/2005/8/layout/radial5"/>
    <dgm:cxn modelId="{E25EB0BE-B379-4E68-B48D-5A2701D0ABEE}" type="presOf" srcId="{BBDBA750-3035-4C46-A7B3-A1835EA2AA47}" destId="{1DEFB9E0-D18B-4D14-A80F-537AE8F3770C}" srcOrd="0" destOrd="0" presId="urn:microsoft.com/office/officeart/2005/8/layout/radial5"/>
    <dgm:cxn modelId="{060544CC-347E-4F77-918F-13178E1045C3}" type="presOf" srcId="{86B817BB-4096-4229-9670-3099D8B1A95E}" destId="{5DD26380-4CE8-4617-9B71-65E7EBFA3B77}" srcOrd="0" destOrd="0" presId="urn:microsoft.com/office/officeart/2005/8/layout/radial5"/>
    <dgm:cxn modelId="{FA776F6E-9D31-4F85-AD54-1BCACAE166D8}" type="presOf" srcId="{EEA567EF-CD32-4FAE-9A38-DCA9FDC00024}" destId="{F264BF1D-4E83-4845-8BE5-6759C476EBE7}" srcOrd="1" destOrd="0" presId="urn:microsoft.com/office/officeart/2005/8/layout/radial5"/>
    <dgm:cxn modelId="{D7891505-6168-4F55-99C4-91563B14F981}" type="presParOf" srcId="{BB19688A-F0F8-4BA2-A046-C71CF4D0583C}" destId="{5DD26380-4CE8-4617-9B71-65E7EBFA3B77}" srcOrd="0" destOrd="0" presId="urn:microsoft.com/office/officeart/2005/8/layout/radial5"/>
    <dgm:cxn modelId="{51E7F0F5-C9E4-49B5-B645-351E02D3356C}" type="presParOf" srcId="{BB19688A-F0F8-4BA2-A046-C71CF4D0583C}" destId="{DEFC5DFD-167C-49C7-8A68-FAE9A7618D0E}" srcOrd="1" destOrd="0" presId="urn:microsoft.com/office/officeart/2005/8/layout/radial5"/>
    <dgm:cxn modelId="{EEF136FF-CC33-4E23-8275-98B55BB3DD91}" type="presParOf" srcId="{DEFC5DFD-167C-49C7-8A68-FAE9A7618D0E}" destId="{995289A6-8C0D-4D8F-8C87-5880A7268136}" srcOrd="0" destOrd="0" presId="urn:microsoft.com/office/officeart/2005/8/layout/radial5"/>
    <dgm:cxn modelId="{9967240F-159D-4376-BED9-2FDC01F55BB7}" type="presParOf" srcId="{BB19688A-F0F8-4BA2-A046-C71CF4D0583C}" destId="{1DEFB9E0-D18B-4D14-A80F-537AE8F3770C}" srcOrd="2" destOrd="0" presId="urn:microsoft.com/office/officeart/2005/8/layout/radial5"/>
    <dgm:cxn modelId="{530F88AA-E268-4D0A-8EDB-6D1C029C200E}" type="presParOf" srcId="{BB19688A-F0F8-4BA2-A046-C71CF4D0583C}" destId="{92CB1831-3DE8-4ED6-B7B2-AFED6A873B42}" srcOrd="3" destOrd="0" presId="urn:microsoft.com/office/officeart/2005/8/layout/radial5"/>
    <dgm:cxn modelId="{582E4C8B-1B92-4FF3-955B-00C91A3B8C32}" type="presParOf" srcId="{92CB1831-3DE8-4ED6-B7B2-AFED6A873B42}" destId="{01CBA996-FD1C-4145-ADE5-FBBEBAE26E04}" srcOrd="0" destOrd="0" presId="urn:microsoft.com/office/officeart/2005/8/layout/radial5"/>
    <dgm:cxn modelId="{0821AB33-6A79-4450-9F87-A4C1EE45A46B}" type="presParOf" srcId="{BB19688A-F0F8-4BA2-A046-C71CF4D0583C}" destId="{D48E699F-5423-47C2-A798-CCC08573E3E2}" srcOrd="4" destOrd="0" presId="urn:microsoft.com/office/officeart/2005/8/layout/radial5"/>
    <dgm:cxn modelId="{B5CB7116-1663-4909-8702-1C4D85DB4A42}" type="presParOf" srcId="{BB19688A-F0F8-4BA2-A046-C71CF4D0583C}" destId="{D1EE964F-77DC-4EA3-BDF0-4C81F07B47DB}" srcOrd="5" destOrd="0" presId="urn:microsoft.com/office/officeart/2005/8/layout/radial5"/>
    <dgm:cxn modelId="{89757724-94F4-42B5-B26F-B82DE61F9B26}" type="presParOf" srcId="{D1EE964F-77DC-4EA3-BDF0-4C81F07B47DB}" destId="{CF196C99-8073-4913-9FDD-AF043F41A1C3}" srcOrd="0" destOrd="0" presId="urn:microsoft.com/office/officeart/2005/8/layout/radial5"/>
    <dgm:cxn modelId="{51A00D6D-B26C-40E7-BDB2-FF996EA16CA9}" type="presParOf" srcId="{BB19688A-F0F8-4BA2-A046-C71CF4D0583C}" destId="{30A33467-7FDF-4F3B-B63E-3D264EEE0761}" srcOrd="6" destOrd="0" presId="urn:microsoft.com/office/officeart/2005/8/layout/radial5"/>
    <dgm:cxn modelId="{8187A936-1EA3-448B-A325-B29BFB1A0C6E}" type="presParOf" srcId="{BB19688A-F0F8-4BA2-A046-C71CF4D0583C}" destId="{5EE0B202-B49E-41BB-BB63-B440F654607A}" srcOrd="7" destOrd="0" presId="urn:microsoft.com/office/officeart/2005/8/layout/radial5"/>
    <dgm:cxn modelId="{D1D2FF37-6971-4B11-BD7A-D074F43AC1BB}" type="presParOf" srcId="{5EE0B202-B49E-41BB-BB63-B440F654607A}" destId="{F264BF1D-4E83-4845-8BE5-6759C476EBE7}" srcOrd="0" destOrd="0" presId="urn:microsoft.com/office/officeart/2005/8/layout/radial5"/>
    <dgm:cxn modelId="{BBBD46AC-7B14-442E-9E31-18C6CD4BD4FF}" type="presParOf" srcId="{BB19688A-F0F8-4BA2-A046-C71CF4D0583C}" destId="{B220A38C-DADC-41B5-B965-DC2237D59729}"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DD47A-A606-4FB1-BD7D-1653F3EEF507}" type="doc">
      <dgm:prSet loTypeId="urn:microsoft.com/office/officeart/2005/8/layout/radial4" loCatId="relationship" qsTypeId="urn:microsoft.com/office/officeart/2005/8/quickstyle/simple2" qsCatId="simple" csTypeId="urn:microsoft.com/office/officeart/2005/8/colors/colorful1#2" csCatId="colorful" phldr="1"/>
      <dgm:spPr/>
      <dgm:t>
        <a:bodyPr/>
        <a:lstStyle/>
        <a:p>
          <a:endParaRPr lang="ru-RU"/>
        </a:p>
      </dgm:t>
    </dgm:pt>
    <dgm:pt modelId="{B7E65F46-59F0-4710-9F4D-82AC8DDC5244}">
      <dgm:prSet phldrT="[Текст]" custT="1"/>
      <dgm:spPr/>
      <dgm:t>
        <a:bodyPr/>
        <a:lstStyle/>
        <a:p>
          <a:r>
            <a:rPr lang="ru-RU" sz="2000" b="1" dirty="0" smtClean="0"/>
            <a:t>Способы добычи </a:t>
          </a:r>
          <a:r>
            <a:rPr lang="ru-RU" sz="2000" b="1" dirty="0" err="1" smtClean="0"/>
            <a:t>развед</a:t>
          </a:r>
          <a:r>
            <a:rPr lang="ru-RU" sz="2000" b="1" dirty="0" smtClean="0"/>
            <a:t>. сведений</a:t>
          </a:r>
          <a:endParaRPr lang="ru-RU" sz="2000" b="1" dirty="0"/>
        </a:p>
      </dgm:t>
    </dgm:pt>
    <dgm:pt modelId="{17BB72EE-09FB-41A8-9E19-D13B49FDB7C3}" type="parTrans" cxnId="{DB041BB9-E857-4C19-A337-2E66D7A928B3}">
      <dgm:prSet/>
      <dgm:spPr/>
      <dgm:t>
        <a:bodyPr/>
        <a:lstStyle/>
        <a:p>
          <a:endParaRPr lang="ru-RU"/>
        </a:p>
      </dgm:t>
    </dgm:pt>
    <dgm:pt modelId="{A437415B-9F46-46E5-A547-302D3C47D478}" type="sibTrans" cxnId="{DB041BB9-E857-4C19-A337-2E66D7A928B3}">
      <dgm:prSet/>
      <dgm:spPr/>
      <dgm:t>
        <a:bodyPr/>
        <a:lstStyle/>
        <a:p>
          <a:endParaRPr lang="ru-RU"/>
        </a:p>
      </dgm:t>
    </dgm:pt>
    <dgm:pt modelId="{47BE8C6F-0E93-4F14-B641-5FF3DDFE421B}">
      <dgm:prSet phldrT="[Текст]" custT="1"/>
      <dgm:spPr/>
      <dgm:t>
        <a:bodyPr/>
        <a:lstStyle/>
        <a:p>
          <a:r>
            <a:rPr lang="ru-RU" sz="2000" b="1" dirty="0" smtClean="0"/>
            <a:t>Наблюдение</a:t>
          </a:r>
          <a:endParaRPr lang="ru-RU" sz="2000" b="1" dirty="0"/>
        </a:p>
      </dgm:t>
    </dgm:pt>
    <dgm:pt modelId="{3F6683D7-0F65-4CB9-82F7-3929C0EDF017}" type="parTrans" cxnId="{5E3575A3-439E-4036-A27F-7978E575E6C8}">
      <dgm:prSet/>
      <dgm:spPr/>
      <dgm:t>
        <a:bodyPr/>
        <a:lstStyle/>
        <a:p>
          <a:endParaRPr lang="ru-RU"/>
        </a:p>
      </dgm:t>
    </dgm:pt>
    <dgm:pt modelId="{1E97ED44-8230-43E5-8A52-26C92408C9BF}" type="sibTrans" cxnId="{5E3575A3-439E-4036-A27F-7978E575E6C8}">
      <dgm:prSet/>
      <dgm:spPr/>
      <dgm:t>
        <a:bodyPr/>
        <a:lstStyle/>
        <a:p>
          <a:endParaRPr lang="ru-RU"/>
        </a:p>
      </dgm:t>
    </dgm:pt>
    <dgm:pt modelId="{2C18024E-AA14-4458-933E-D145904312E1}">
      <dgm:prSet phldrT="[Текст]" custT="1"/>
      <dgm:spPr/>
      <dgm:t>
        <a:bodyPr/>
        <a:lstStyle/>
        <a:p>
          <a:r>
            <a:rPr lang="ru-RU" sz="2000" b="1" dirty="0" smtClean="0"/>
            <a:t>поиск </a:t>
          </a:r>
          <a:endParaRPr lang="ru-RU" sz="2000" b="1" dirty="0"/>
        </a:p>
      </dgm:t>
    </dgm:pt>
    <dgm:pt modelId="{1C30025D-1A01-4739-B2A2-C1D2B0707DDB}" type="parTrans" cxnId="{FF06C4F2-8C68-40A0-B1CD-CA476A89308A}">
      <dgm:prSet/>
      <dgm:spPr/>
      <dgm:t>
        <a:bodyPr/>
        <a:lstStyle/>
        <a:p>
          <a:endParaRPr lang="ru-RU"/>
        </a:p>
      </dgm:t>
    </dgm:pt>
    <dgm:pt modelId="{7F7A738D-2686-4A2E-B0FE-75BB93C9E195}" type="sibTrans" cxnId="{FF06C4F2-8C68-40A0-B1CD-CA476A89308A}">
      <dgm:prSet/>
      <dgm:spPr/>
      <dgm:t>
        <a:bodyPr/>
        <a:lstStyle/>
        <a:p>
          <a:endParaRPr lang="ru-RU"/>
        </a:p>
      </dgm:t>
    </dgm:pt>
    <dgm:pt modelId="{F284E6A7-AE07-4FC7-A2DC-49A1E42DDF96}">
      <dgm:prSet phldrT="[Текст]" custT="1"/>
      <dgm:spPr/>
      <dgm:t>
        <a:bodyPr/>
        <a:lstStyle/>
        <a:p>
          <a:r>
            <a:rPr lang="ru-RU" sz="2000" b="1" dirty="0" err="1" smtClean="0"/>
            <a:t>Развед</a:t>
          </a:r>
          <a:r>
            <a:rPr lang="ru-RU" sz="2000" b="1" dirty="0" smtClean="0"/>
            <a:t>. засада</a:t>
          </a:r>
          <a:endParaRPr lang="ru-RU" sz="2000" b="1" dirty="0"/>
        </a:p>
      </dgm:t>
    </dgm:pt>
    <dgm:pt modelId="{E74D1035-0635-49C3-BB8B-F9A822E61261}" type="parTrans" cxnId="{C5C4924B-F47F-46E1-8874-790341B6D255}">
      <dgm:prSet/>
      <dgm:spPr/>
      <dgm:t>
        <a:bodyPr/>
        <a:lstStyle/>
        <a:p>
          <a:endParaRPr lang="ru-RU"/>
        </a:p>
      </dgm:t>
    </dgm:pt>
    <dgm:pt modelId="{588A42CD-A179-493D-9125-429FBC06D57E}" type="sibTrans" cxnId="{C5C4924B-F47F-46E1-8874-790341B6D255}">
      <dgm:prSet/>
      <dgm:spPr/>
      <dgm:t>
        <a:bodyPr/>
        <a:lstStyle/>
        <a:p>
          <a:endParaRPr lang="ru-RU"/>
        </a:p>
      </dgm:t>
    </dgm:pt>
    <dgm:pt modelId="{D05C4FB9-E158-4D1F-BDC6-A1BD69A77493}">
      <dgm:prSet phldrT="[Текст]" custT="1"/>
      <dgm:spPr/>
      <dgm:t>
        <a:bodyPr/>
        <a:lstStyle/>
        <a:p>
          <a:r>
            <a:rPr lang="ru-RU" sz="2000" b="1" dirty="0" smtClean="0"/>
            <a:t>Налет </a:t>
          </a:r>
          <a:endParaRPr lang="ru-RU" sz="2000" b="1" dirty="0"/>
        </a:p>
      </dgm:t>
    </dgm:pt>
    <dgm:pt modelId="{D1C6B22C-92E2-4902-9806-2F847F4ED94A}" type="parTrans" cxnId="{E2F8E30B-7079-484E-90FB-7C931D85AB6F}">
      <dgm:prSet/>
      <dgm:spPr/>
      <dgm:t>
        <a:bodyPr/>
        <a:lstStyle/>
        <a:p>
          <a:endParaRPr lang="ru-RU"/>
        </a:p>
      </dgm:t>
    </dgm:pt>
    <dgm:pt modelId="{854587AB-6E2C-4312-BB84-A80C5C602135}" type="sibTrans" cxnId="{E2F8E30B-7079-484E-90FB-7C931D85AB6F}">
      <dgm:prSet/>
      <dgm:spPr/>
      <dgm:t>
        <a:bodyPr/>
        <a:lstStyle/>
        <a:p>
          <a:endParaRPr lang="ru-RU"/>
        </a:p>
      </dgm:t>
    </dgm:pt>
    <dgm:pt modelId="{9C99D477-9D75-4E9C-B9CA-2841EEF62FC2}">
      <dgm:prSet phldrT="[Текст]" custT="1"/>
      <dgm:spPr/>
      <dgm:t>
        <a:bodyPr/>
        <a:lstStyle/>
        <a:p>
          <a:r>
            <a:rPr lang="ru-RU" sz="2000" b="1" dirty="0" smtClean="0"/>
            <a:t>Допрос  пленных, перебежчиков, изучение  ВТ и </a:t>
          </a:r>
          <a:r>
            <a:rPr lang="ru-RU" sz="2000" b="1" dirty="0" err="1" smtClean="0"/>
            <a:t>вооруж</a:t>
          </a:r>
          <a:r>
            <a:rPr lang="ru-RU" sz="2000" b="1" dirty="0" smtClean="0"/>
            <a:t>. </a:t>
          </a:r>
          <a:r>
            <a:rPr lang="ru-RU" sz="2000" b="1" smtClean="0"/>
            <a:t>Опрос местных  </a:t>
          </a:r>
          <a:r>
            <a:rPr lang="ru-RU" sz="2000" b="1" dirty="0" smtClean="0"/>
            <a:t>жителей</a:t>
          </a:r>
          <a:endParaRPr lang="ru-RU" sz="2000" b="1" dirty="0"/>
        </a:p>
      </dgm:t>
    </dgm:pt>
    <dgm:pt modelId="{F476CB3C-3093-4A75-B878-C2A99FE74833}" type="parTrans" cxnId="{A6EC5C78-4D75-4BD4-A762-DD0231C0D3F4}">
      <dgm:prSet/>
      <dgm:spPr/>
      <dgm:t>
        <a:bodyPr/>
        <a:lstStyle/>
        <a:p>
          <a:endParaRPr lang="ru-RU"/>
        </a:p>
      </dgm:t>
    </dgm:pt>
    <dgm:pt modelId="{44B6C4C7-113F-4421-AB97-8E10AE04208D}" type="sibTrans" cxnId="{A6EC5C78-4D75-4BD4-A762-DD0231C0D3F4}">
      <dgm:prSet/>
      <dgm:spPr/>
      <dgm:t>
        <a:bodyPr/>
        <a:lstStyle/>
        <a:p>
          <a:endParaRPr lang="ru-RU"/>
        </a:p>
      </dgm:t>
    </dgm:pt>
    <dgm:pt modelId="{A96935DB-0D09-400C-862B-D4569341452D}">
      <dgm:prSet phldrT="[Текст]" custT="1"/>
      <dgm:spPr/>
      <dgm:t>
        <a:bodyPr/>
        <a:lstStyle/>
        <a:p>
          <a:r>
            <a:rPr lang="ru-RU" sz="2000" b="1" dirty="0" smtClean="0"/>
            <a:t>подслушивание</a:t>
          </a:r>
          <a:endParaRPr lang="ru-RU" sz="2000" b="1" dirty="0"/>
        </a:p>
      </dgm:t>
    </dgm:pt>
    <dgm:pt modelId="{BEB6C44A-C360-496F-A14C-272D0CBF4629}" type="parTrans" cxnId="{4BA25DD1-2810-496B-8DFC-EE8D9ECD74BF}">
      <dgm:prSet/>
      <dgm:spPr/>
      <dgm:t>
        <a:bodyPr/>
        <a:lstStyle/>
        <a:p>
          <a:endParaRPr lang="ru-RU"/>
        </a:p>
      </dgm:t>
    </dgm:pt>
    <dgm:pt modelId="{783F0A2B-1365-43E9-AE1B-9FBBA911A915}" type="sibTrans" cxnId="{4BA25DD1-2810-496B-8DFC-EE8D9ECD74BF}">
      <dgm:prSet/>
      <dgm:spPr/>
      <dgm:t>
        <a:bodyPr/>
        <a:lstStyle/>
        <a:p>
          <a:endParaRPr lang="ru-RU"/>
        </a:p>
      </dgm:t>
    </dgm:pt>
    <dgm:pt modelId="{72DCFD99-8FEB-4594-90CC-63AF4AACEE0E}" type="pres">
      <dgm:prSet presAssocID="{F04DD47A-A606-4FB1-BD7D-1653F3EEF507}" presName="cycle" presStyleCnt="0">
        <dgm:presLayoutVars>
          <dgm:chMax val="1"/>
          <dgm:dir/>
          <dgm:animLvl val="ctr"/>
          <dgm:resizeHandles val="exact"/>
        </dgm:presLayoutVars>
      </dgm:prSet>
      <dgm:spPr/>
      <dgm:t>
        <a:bodyPr/>
        <a:lstStyle/>
        <a:p>
          <a:endParaRPr lang="ru-RU"/>
        </a:p>
      </dgm:t>
    </dgm:pt>
    <dgm:pt modelId="{09C49F09-EF36-4CE8-928C-3D982EE0563D}" type="pres">
      <dgm:prSet presAssocID="{B7E65F46-59F0-4710-9F4D-82AC8DDC5244}" presName="centerShape" presStyleLbl="node0" presStyleIdx="0" presStyleCnt="1" custLinFactNeighborX="-3426" custLinFactNeighborY="653"/>
      <dgm:spPr/>
      <dgm:t>
        <a:bodyPr/>
        <a:lstStyle/>
        <a:p>
          <a:endParaRPr lang="ru-RU"/>
        </a:p>
      </dgm:t>
    </dgm:pt>
    <dgm:pt modelId="{7929CA3C-68DE-4BD7-B8B6-5420BA744469}" type="pres">
      <dgm:prSet presAssocID="{3F6683D7-0F65-4CB9-82F7-3929C0EDF017}" presName="parTrans" presStyleLbl="bgSibTrans2D1" presStyleIdx="0" presStyleCnt="6"/>
      <dgm:spPr/>
      <dgm:t>
        <a:bodyPr/>
        <a:lstStyle/>
        <a:p>
          <a:endParaRPr lang="ru-RU"/>
        </a:p>
      </dgm:t>
    </dgm:pt>
    <dgm:pt modelId="{45AD5E55-17D9-46E2-BB62-B84CFCA54C05}" type="pres">
      <dgm:prSet presAssocID="{47BE8C6F-0E93-4F14-B641-5FF3DDFE421B}" presName="node" presStyleLbl="node1" presStyleIdx="0" presStyleCnt="6" custScaleX="156398" custScaleY="90469" custRadScaleRad="107945" custRadScaleInc="96418">
        <dgm:presLayoutVars>
          <dgm:bulletEnabled val="1"/>
        </dgm:presLayoutVars>
      </dgm:prSet>
      <dgm:spPr/>
      <dgm:t>
        <a:bodyPr/>
        <a:lstStyle/>
        <a:p>
          <a:endParaRPr lang="ru-RU"/>
        </a:p>
      </dgm:t>
    </dgm:pt>
    <dgm:pt modelId="{61489286-D864-4AC8-B303-9E49C76FDF5A}" type="pres">
      <dgm:prSet presAssocID="{1C30025D-1A01-4739-B2A2-C1D2B0707DDB}" presName="parTrans" presStyleLbl="bgSibTrans2D1" presStyleIdx="1" presStyleCnt="6"/>
      <dgm:spPr/>
      <dgm:t>
        <a:bodyPr/>
        <a:lstStyle/>
        <a:p>
          <a:endParaRPr lang="ru-RU"/>
        </a:p>
      </dgm:t>
    </dgm:pt>
    <dgm:pt modelId="{1E04957B-7952-4A3C-AC8E-5B2016E6143B}" type="pres">
      <dgm:prSet presAssocID="{2C18024E-AA14-4458-933E-D145904312E1}" presName="node" presStyleLbl="node1" presStyleIdx="1" presStyleCnt="6" custScaleX="151026" custScaleY="95136" custRadScaleRad="95744" custRadScaleInc="-124339">
        <dgm:presLayoutVars>
          <dgm:bulletEnabled val="1"/>
        </dgm:presLayoutVars>
      </dgm:prSet>
      <dgm:spPr/>
      <dgm:t>
        <a:bodyPr/>
        <a:lstStyle/>
        <a:p>
          <a:endParaRPr lang="ru-RU"/>
        </a:p>
      </dgm:t>
    </dgm:pt>
    <dgm:pt modelId="{28C6EFE8-6FF6-4FD5-B63C-257D4D749E4B}" type="pres">
      <dgm:prSet presAssocID="{E74D1035-0635-49C3-BB8B-F9A822E61261}" presName="parTrans" presStyleLbl="bgSibTrans2D1" presStyleIdx="2" presStyleCnt="6"/>
      <dgm:spPr/>
      <dgm:t>
        <a:bodyPr/>
        <a:lstStyle/>
        <a:p>
          <a:endParaRPr lang="ru-RU"/>
        </a:p>
      </dgm:t>
    </dgm:pt>
    <dgm:pt modelId="{48F3A85E-44D1-4FD0-A5A8-E87842B1E94D}" type="pres">
      <dgm:prSet presAssocID="{F284E6A7-AE07-4FC7-A2DC-49A1E42DDF96}" presName="node" presStyleLbl="node1" presStyleIdx="2" presStyleCnt="6" custScaleX="181514" custScaleY="87408" custRadScaleRad="109862" custRadScaleInc="-47916">
        <dgm:presLayoutVars>
          <dgm:bulletEnabled val="1"/>
        </dgm:presLayoutVars>
      </dgm:prSet>
      <dgm:spPr/>
      <dgm:t>
        <a:bodyPr/>
        <a:lstStyle/>
        <a:p>
          <a:endParaRPr lang="ru-RU"/>
        </a:p>
      </dgm:t>
    </dgm:pt>
    <dgm:pt modelId="{BE4995D4-EDED-407A-A0B3-C100AB032514}" type="pres">
      <dgm:prSet presAssocID="{D1C6B22C-92E2-4902-9806-2F847F4ED94A}" presName="parTrans" presStyleLbl="bgSibTrans2D1" presStyleIdx="3" presStyleCnt="6"/>
      <dgm:spPr/>
      <dgm:t>
        <a:bodyPr/>
        <a:lstStyle/>
        <a:p>
          <a:endParaRPr lang="ru-RU"/>
        </a:p>
      </dgm:t>
    </dgm:pt>
    <dgm:pt modelId="{E98B8B0D-E7A9-4624-8D6A-668A21D85877}" type="pres">
      <dgm:prSet presAssocID="{D05C4FB9-E158-4D1F-BDC6-A1BD69A77493}" presName="node" presStyleLbl="node1" presStyleIdx="3" presStyleCnt="6" custScaleX="175480" custScaleY="95127" custRadScaleRad="99655" custRadScaleInc="8924">
        <dgm:presLayoutVars>
          <dgm:bulletEnabled val="1"/>
        </dgm:presLayoutVars>
      </dgm:prSet>
      <dgm:spPr/>
      <dgm:t>
        <a:bodyPr/>
        <a:lstStyle/>
        <a:p>
          <a:endParaRPr lang="ru-RU"/>
        </a:p>
      </dgm:t>
    </dgm:pt>
    <dgm:pt modelId="{23830DAB-DE97-4C22-9DEF-C6F02F415151}" type="pres">
      <dgm:prSet presAssocID="{BEB6C44A-C360-496F-A14C-272D0CBF4629}" presName="parTrans" presStyleLbl="bgSibTrans2D1" presStyleIdx="4" presStyleCnt="6"/>
      <dgm:spPr/>
      <dgm:t>
        <a:bodyPr/>
        <a:lstStyle/>
        <a:p>
          <a:endParaRPr lang="ru-RU"/>
        </a:p>
      </dgm:t>
    </dgm:pt>
    <dgm:pt modelId="{15031862-6412-4B30-9E9B-4010317948DC}" type="pres">
      <dgm:prSet presAssocID="{A96935DB-0D09-400C-862B-D4569341452D}" presName="node" presStyleLbl="node1" presStyleIdx="4" presStyleCnt="6" custScaleX="170511" custRadScaleRad="93444" custRadScaleInc="11082">
        <dgm:presLayoutVars>
          <dgm:bulletEnabled val="1"/>
        </dgm:presLayoutVars>
      </dgm:prSet>
      <dgm:spPr/>
      <dgm:t>
        <a:bodyPr/>
        <a:lstStyle/>
        <a:p>
          <a:endParaRPr lang="ru-RU"/>
        </a:p>
      </dgm:t>
    </dgm:pt>
    <dgm:pt modelId="{9D66296F-A237-45C2-B4B5-BC78E19C6EFD}" type="pres">
      <dgm:prSet presAssocID="{F476CB3C-3093-4A75-B878-C2A99FE74833}" presName="parTrans" presStyleLbl="bgSibTrans2D1" presStyleIdx="5" presStyleCnt="6"/>
      <dgm:spPr/>
      <dgm:t>
        <a:bodyPr/>
        <a:lstStyle/>
        <a:p>
          <a:endParaRPr lang="ru-RU"/>
        </a:p>
      </dgm:t>
    </dgm:pt>
    <dgm:pt modelId="{52000B26-28DF-41E6-B3A2-96CE2760F1BF}" type="pres">
      <dgm:prSet presAssocID="{9C99D477-9D75-4E9C-B9CA-2841EEF62FC2}" presName="node" presStyleLbl="node1" presStyleIdx="5" presStyleCnt="6" custScaleX="163911" custRadScaleRad="88930" custRadScaleInc="11606">
        <dgm:presLayoutVars>
          <dgm:bulletEnabled val="1"/>
        </dgm:presLayoutVars>
      </dgm:prSet>
      <dgm:spPr/>
      <dgm:t>
        <a:bodyPr/>
        <a:lstStyle/>
        <a:p>
          <a:endParaRPr lang="ru-RU"/>
        </a:p>
      </dgm:t>
    </dgm:pt>
  </dgm:ptLst>
  <dgm:cxnLst>
    <dgm:cxn modelId="{F9FB206C-91F2-4113-83F0-DE7B381610C3}" type="presOf" srcId="{F476CB3C-3093-4A75-B878-C2A99FE74833}" destId="{9D66296F-A237-45C2-B4B5-BC78E19C6EFD}" srcOrd="0" destOrd="0" presId="urn:microsoft.com/office/officeart/2005/8/layout/radial4"/>
    <dgm:cxn modelId="{AC2F2FFD-0C4A-44EE-A8FC-A4A2172264B5}" type="presOf" srcId="{9C99D477-9D75-4E9C-B9CA-2841EEF62FC2}" destId="{52000B26-28DF-41E6-B3A2-96CE2760F1BF}" srcOrd="0" destOrd="0" presId="urn:microsoft.com/office/officeart/2005/8/layout/radial4"/>
    <dgm:cxn modelId="{206E38BF-6BD8-4F57-A507-62B642C61BE1}" type="presOf" srcId="{1C30025D-1A01-4739-B2A2-C1D2B0707DDB}" destId="{61489286-D864-4AC8-B303-9E49C76FDF5A}" srcOrd="0" destOrd="0" presId="urn:microsoft.com/office/officeart/2005/8/layout/radial4"/>
    <dgm:cxn modelId="{37BAA900-555A-4B44-B88C-F7A85E8FEFC1}" type="presOf" srcId="{F04DD47A-A606-4FB1-BD7D-1653F3EEF507}" destId="{72DCFD99-8FEB-4594-90CC-63AF4AACEE0E}" srcOrd="0" destOrd="0" presId="urn:microsoft.com/office/officeart/2005/8/layout/radial4"/>
    <dgm:cxn modelId="{11006AEB-8E7D-4568-A3D5-6EB46277596E}" type="presOf" srcId="{2C18024E-AA14-4458-933E-D145904312E1}" destId="{1E04957B-7952-4A3C-AC8E-5B2016E6143B}" srcOrd="0" destOrd="0" presId="urn:microsoft.com/office/officeart/2005/8/layout/radial4"/>
    <dgm:cxn modelId="{AE05E62E-7F26-41CD-9B40-5F67254C3D5E}" type="presOf" srcId="{D05C4FB9-E158-4D1F-BDC6-A1BD69A77493}" destId="{E98B8B0D-E7A9-4624-8D6A-668A21D85877}" srcOrd="0" destOrd="0" presId="urn:microsoft.com/office/officeart/2005/8/layout/radial4"/>
    <dgm:cxn modelId="{8AE0DDC6-12FF-4455-9E8A-665F1A7AC0C5}" type="presOf" srcId="{BEB6C44A-C360-496F-A14C-272D0CBF4629}" destId="{23830DAB-DE97-4C22-9DEF-C6F02F415151}" srcOrd="0" destOrd="0" presId="urn:microsoft.com/office/officeart/2005/8/layout/radial4"/>
    <dgm:cxn modelId="{C5C4924B-F47F-46E1-8874-790341B6D255}" srcId="{B7E65F46-59F0-4710-9F4D-82AC8DDC5244}" destId="{F284E6A7-AE07-4FC7-A2DC-49A1E42DDF96}" srcOrd="2" destOrd="0" parTransId="{E74D1035-0635-49C3-BB8B-F9A822E61261}" sibTransId="{588A42CD-A179-493D-9125-429FBC06D57E}"/>
    <dgm:cxn modelId="{A6EC5C78-4D75-4BD4-A762-DD0231C0D3F4}" srcId="{B7E65F46-59F0-4710-9F4D-82AC8DDC5244}" destId="{9C99D477-9D75-4E9C-B9CA-2841EEF62FC2}" srcOrd="5" destOrd="0" parTransId="{F476CB3C-3093-4A75-B878-C2A99FE74833}" sibTransId="{44B6C4C7-113F-4421-AB97-8E10AE04208D}"/>
    <dgm:cxn modelId="{6EB9D143-870E-448E-BAE2-C81ED291E385}" type="presOf" srcId="{47BE8C6F-0E93-4F14-B641-5FF3DDFE421B}" destId="{45AD5E55-17D9-46E2-BB62-B84CFCA54C05}" srcOrd="0" destOrd="0" presId="urn:microsoft.com/office/officeart/2005/8/layout/radial4"/>
    <dgm:cxn modelId="{0A7D9145-4A57-4380-ABF2-6A123CE9E36F}" type="presOf" srcId="{F284E6A7-AE07-4FC7-A2DC-49A1E42DDF96}" destId="{48F3A85E-44D1-4FD0-A5A8-E87842B1E94D}" srcOrd="0" destOrd="0" presId="urn:microsoft.com/office/officeart/2005/8/layout/radial4"/>
    <dgm:cxn modelId="{FF06C4F2-8C68-40A0-B1CD-CA476A89308A}" srcId="{B7E65F46-59F0-4710-9F4D-82AC8DDC5244}" destId="{2C18024E-AA14-4458-933E-D145904312E1}" srcOrd="1" destOrd="0" parTransId="{1C30025D-1A01-4739-B2A2-C1D2B0707DDB}" sibTransId="{7F7A738D-2686-4A2E-B0FE-75BB93C9E195}"/>
    <dgm:cxn modelId="{4BA25DD1-2810-496B-8DFC-EE8D9ECD74BF}" srcId="{B7E65F46-59F0-4710-9F4D-82AC8DDC5244}" destId="{A96935DB-0D09-400C-862B-D4569341452D}" srcOrd="4" destOrd="0" parTransId="{BEB6C44A-C360-496F-A14C-272D0CBF4629}" sibTransId="{783F0A2B-1365-43E9-AE1B-9FBBA911A915}"/>
    <dgm:cxn modelId="{95AB11E3-8B97-4E46-9B35-91C137875AEB}" type="presOf" srcId="{E74D1035-0635-49C3-BB8B-F9A822E61261}" destId="{28C6EFE8-6FF6-4FD5-B63C-257D4D749E4B}" srcOrd="0" destOrd="0" presId="urn:microsoft.com/office/officeart/2005/8/layout/radial4"/>
    <dgm:cxn modelId="{DB041BB9-E857-4C19-A337-2E66D7A928B3}" srcId="{F04DD47A-A606-4FB1-BD7D-1653F3EEF507}" destId="{B7E65F46-59F0-4710-9F4D-82AC8DDC5244}" srcOrd="0" destOrd="0" parTransId="{17BB72EE-09FB-41A8-9E19-D13B49FDB7C3}" sibTransId="{A437415B-9F46-46E5-A547-302D3C47D478}"/>
    <dgm:cxn modelId="{38570083-DEBD-4777-B285-E7C144A36429}" type="presOf" srcId="{A96935DB-0D09-400C-862B-D4569341452D}" destId="{15031862-6412-4B30-9E9B-4010317948DC}" srcOrd="0" destOrd="0" presId="urn:microsoft.com/office/officeart/2005/8/layout/radial4"/>
    <dgm:cxn modelId="{E2F8E30B-7079-484E-90FB-7C931D85AB6F}" srcId="{B7E65F46-59F0-4710-9F4D-82AC8DDC5244}" destId="{D05C4FB9-E158-4D1F-BDC6-A1BD69A77493}" srcOrd="3" destOrd="0" parTransId="{D1C6B22C-92E2-4902-9806-2F847F4ED94A}" sibTransId="{854587AB-6E2C-4312-BB84-A80C5C602135}"/>
    <dgm:cxn modelId="{D5451D64-22E1-4CB2-BF13-98BC17E33DA3}" type="presOf" srcId="{3F6683D7-0F65-4CB9-82F7-3929C0EDF017}" destId="{7929CA3C-68DE-4BD7-B8B6-5420BA744469}" srcOrd="0" destOrd="0" presId="urn:microsoft.com/office/officeart/2005/8/layout/radial4"/>
    <dgm:cxn modelId="{5E3575A3-439E-4036-A27F-7978E575E6C8}" srcId="{B7E65F46-59F0-4710-9F4D-82AC8DDC5244}" destId="{47BE8C6F-0E93-4F14-B641-5FF3DDFE421B}" srcOrd="0" destOrd="0" parTransId="{3F6683D7-0F65-4CB9-82F7-3929C0EDF017}" sibTransId="{1E97ED44-8230-43E5-8A52-26C92408C9BF}"/>
    <dgm:cxn modelId="{2AEAC181-E914-4315-A6EA-227563E2F29D}" type="presOf" srcId="{B7E65F46-59F0-4710-9F4D-82AC8DDC5244}" destId="{09C49F09-EF36-4CE8-928C-3D982EE0563D}" srcOrd="0" destOrd="0" presId="urn:microsoft.com/office/officeart/2005/8/layout/radial4"/>
    <dgm:cxn modelId="{DEAE28D5-8B30-4322-A68A-3B580E16DC5E}" type="presOf" srcId="{D1C6B22C-92E2-4902-9806-2F847F4ED94A}" destId="{BE4995D4-EDED-407A-A0B3-C100AB032514}" srcOrd="0" destOrd="0" presId="urn:microsoft.com/office/officeart/2005/8/layout/radial4"/>
    <dgm:cxn modelId="{D214CD75-EFDA-45F2-A65F-E55B36C34ED0}" type="presParOf" srcId="{72DCFD99-8FEB-4594-90CC-63AF4AACEE0E}" destId="{09C49F09-EF36-4CE8-928C-3D982EE0563D}" srcOrd="0" destOrd="0" presId="urn:microsoft.com/office/officeart/2005/8/layout/radial4"/>
    <dgm:cxn modelId="{D3F39986-3B8E-436A-B899-C5BF718718A3}" type="presParOf" srcId="{72DCFD99-8FEB-4594-90CC-63AF4AACEE0E}" destId="{7929CA3C-68DE-4BD7-B8B6-5420BA744469}" srcOrd="1" destOrd="0" presId="urn:microsoft.com/office/officeart/2005/8/layout/radial4"/>
    <dgm:cxn modelId="{23B08A29-6347-4E42-8A82-531EA4C6BCB6}" type="presParOf" srcId="{72DCFD99-8FEB-4594-90CC-63AF4AACEE0E}" destId="{45AD5E55-17D9-46E2-BB62-B84CFCA54C05}" srcOrd="2" destOrd="0" presId="urn:microsoft.com/office/officeart/2005/8/layout/radial4"/>
    <dgm:cxn modelId="{3CB7861F-D912-4B09-A584-209391EABAF5}" type="presParOf" srcId="{72DCFD99-8FEB-4594-90CC-63AF4AACEE0E}" destId="{61489286-D864-4AC8-B303-9E49C76FDF5A}" srcOrd="3" destOrd="0" presId="urn:microsoft.com/office/officeart/2005/8/layout/radial4"/>
    <dgm:cxn modelId="{C8B7AA7C-A29B-4FCC-88A0-00368AF1C74E}" type="presParOf" srcId="{72DCFD99-8FEB-4594-90CC-63AF4AACEE0E}" destId="{1E04957B-7952-4A3C-AC8E-5B2016E6143B}" srcOrd="4" destOrd="0" presId="urn:microsoft.com/office/officeart/2005/8/layout/radial4"/>
    <dgm:cxn modelId="{08692C70-416E-4DD9-AC03-76CB2578DF72}" type="presParOf" srcId="{72DCFD99-8FEB-4594-90CC-63AF4AACEE0E}" destId="{28C6EFE8-6FF6-4FD5-B63C-257D4D749E4B}" srcOrd="5" destOrd="0" presId="urn:microsoft.com/office/officeart/2005/8/layout/radial4"/>
    <dgm:cxn modelId="{747687A5-2B44-4C01-B5C1-B0513A191A47}" type="presParOf" srcId="{72DCFD99-8FEB-4594-90CC-63AF4AACEE0E}" destId="{48F3A85E-44D1-4FD0-A5A8-E87842B1E94D}" srcOrd="6" destOrd="0" presId="urn:microsoft.com/office/officeart/2005/8/layout/radial4"/>
    <dgm:cxn modelId="{E3C96964-70D8-40BA-A4E5-A280AC14B5D8}" type="presParOf" srcId="{72DCFD99-8FEB-4594-90CC-63AF4AACEE0E}" destId="{BE4995D4-EDED-407A-A0B3-C100AB032514}" srcOrd="7" destOrd="0" presId="urn:microsoft.com/office/officeart/2005/8/layout/radial4"/>
    <dgm:cxn modelId="{89427BEB-86B4-43CA-888A-9408B496F4CE}" type="presParOf" srcId="{72DCFD99-8FEB-4594-90CC-63AF4AACEE0E}" destId="{E98B8B0D-E7A9-4624-8D6A-668A21D85877}" srcOrd="8" destOrd="0" presId="urn:microsoft.com/office/officeart/2005/8/layout/radial4"/>
    <dgm:cxn modelId="{356CE0FE-D0F6-4B03-8DC3-77532CA5C8DD}" type="presParOf" srcId="{72DCFD99-8FEB-4594-90CC-63AF4AACEE0E}" destId="{23830DAB-DE97-4C22-9DEF-C6F02F415151}" srcOrd="9" destOrd="0" presId="urn:microsoft.com/office/officeart/2005/8/layout/radial4"/>
    <dgm:cxn modelId="{29395F8B-B098-4E77-93C6-A9465F0D318F}" type="presParOf" srcId="{72DCFD99-8FEB-4594-90CC-63AF4AACEE0E}" destId="{15031862-6412-4B30-9E9B-4010317948DC}" srcOrd="10" destOrd="0" presId="urn:microsoft.com/office/officeart/2005/8/layout/radial4"/>
    <dgm:cxn modelId="{0ED821D4-7BFB-4487-935A-163DCCEBD850}" type="presParOf" srcId="{72DCFD99-8FEB-4594-90CC-63AF4AACEE0E}" destId="{9D66296F-A237-45C2-B4B5-BC78E19C6EFD}" srcOrd="11" destOrd="0" presId="urn:microsoft.com/office/officeart/2005/8/layout/radial4"/>
    <dgm:cxn modelId="{35003717-DD9E-40F7-A434-5CD867314395}" type="presParOf" srcId="{72DCFD99-8FEB-4594-90CC-63AF4AACEE0E}" destId="{52000B26-28DF-41E6-B3A2-96CE2760F1B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26380-4CE8-4617-9B71-65E7EBFA3B77}">
      <dsp:nvSpPr>
        <dsp:cNvPr id="0" name=""/>
        <dsp:cNvSpPr/>
      </dsp:nvSpPr>
      <dsp:spPr>
        <a:xfrm>
          <a:off x="2725740" y="1333027"/>
          <a:ext cx="2329057" cy="16425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err="1" smtClean="0"/>
            <a:t>Всесторонее</a:t>
          </a:r>
          <a:r>
            <a:rPr lang="ru-RU" sz="1600" b="1" kern="1200" dirty="0" smtClean="0"/>
            <a:t> обеспечение боя</a:t>
          </a:r>
          <a:endParaRPr lang="ru-RU" sz="1600" b="1" kern="1200" dirty="0"/>
        </a:p>
      </dsp:txBody>
      <dsp:txXfrm>
        <a:off x="3066823" y="1573574"/>
        <a:ext cx="1646891" cy="1161465"/>
      </dsp:txXfrm>
    </dsp:sp>
    <dsp:sp modelId="{DEFC5DFD-167C-49C7-8A68-FAE9A7618D0E}">
      <dsp:nvSpPr>
        <dsp:cNvPr id="0" name=""/>
        <dsp:cNvSpPr/>
      </dsp:nvSpPr>
      <dsp:spPr>
        <a:xfrm rot="19820569">
          <a:off x="4868463" y="1273007"/>
          <a:ext cx="592172" cy="434735"/>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4877005" y="1392221"/>
        <a:ext cx="461752" cy="260841"/>
      </dsp:txXfrm>
    </dsp:sp>
    <dsp:sp modelId="{1DEFB9E0-D18B-4D14-A80F-537AE8F3770C}">
      <dsp:nvSpPr>
        <dsp:cNvPr id="0" name=""/>
        <dsp:cNvSpPr/>
      </dsp:nvSpPr>
      <dsp:spPr>
        <a:xfrm>
          <a:off x="5378760" y="-2249"/>
          <a:ext cx="2398104" cy="1252537"/>
        </a:xfrm>
        <a:prstGeom prst="flowChartAlternateProces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Морально-психологическое</a:t>
          </a:r>
          <a:endParaRPr lang="ru-RU" sz="1600" b="1" kern="1200" dirty="0"/>
        </a:p>
      </dsp:txBody>
      <dsp:txXfrm>
        <a:off x="5439903" y="58894"/>
        <a:ext cx="2275818" cy="1130251"/>
      </dsp:txXfrm>
    </dsp:sp>
    <dsp:sp modelId="{92CB1831-3DE8-4ED6-B7B2-AFED6A873B42}">
      <dsp:nvSpPr>
        <dsp:cNvPr id="0" name=""/>
        <dsp:cNvSpPr/>
      </dsp:nvSpPr>
      <dsp:spPr>
        <a:xfrm rot="1761701">
          <a:off x="4860541" y="2662984"/>
          <a:ext cx="599871" cy="434735"/>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4868918" y="2717957"/>
        <a:ext cx="469451" cy="260841"/>
      </dsp:txXfrm>
    </dsp:sp>
    <dsp:sp modelId="{D48E699F-5423-47C2-A798-CCC08573E3E2}">
      <dsp:nvSpPr>
        <dsp:cNvPr id="0" name=""/>
        <dsp:cNvSpPr/>
      </dsp:nvSpPr>
      <dsp:spPr>
        <a:xfrm>
          <a:off x="5400594" y="3096343"/>
          <a:ext cx="2194852" cy="1050116"/>
        </a:xfrm>
        <a:prstGeom prst="flowChartAlternateProces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Тыловое</a:t>
          </a:r>
          <a:endParaRPr lang="ru-RU" sz="1600" b="1" kern="1200" dirty="0"/>
        </a:p>
      </dsp:txBody>
      <dsp:txXfrm>
        <a:off x="5451855" y="3147604"/>
        <a:ext cx="2092330" cy="947594"/>
      </dsp:txXfrm>
    </dsp:sp>
    <dsp:sp modelId="{D1EE964F-77DC-4EA3-BDF0-4C81F07B47DB}">
      <dsp:nvSpPr>
        <dsp:cNvPr id="0" name=""/>
        <dsp:cNvSpPr/>
      </dsp:nvSpPr>
      <dsp:spPr>
        <a:xfrm rot="9059158">
          <a:off x="2241776" y="2669235"/>
          <a:ext cx="659591" cy="434735"/>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10800000">
        <a:off x="2364012" y="2724554"/>
        <a:ext cx="529171" cy="260841"/>
      </dsp:txXfrm>
    </dsp:sp>
    <dsp:sp modelId="{30A33467-7FDF-4F3B-B63E-3D264EEE0761}">
      <dsp:nvSpPr>
        <dsp:cNvPr id="0" name=""/>
        <dsp:cNvSpPr/>
      </dsp:nvSpPr>
      <dsp:spPr>
        <a:xfrm>
          <a:off x="144012" y="3024336"/>
          <a:ext cx="1966846" cy="1324639"/>
        </a:xfrm>
        <a:prstGeom prst="flowChartAlternateProces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Техническое</a:t>
          </a:r>
          <a:endParaRPr lang="ru-RU" sz="1600" b="1" kern="1200" dirty="0"/>
        </a:p>
      </dsp:txBody>
      <dsp:txXfrm>
        <a:off x="208674" y="3088998"/>
        <a:ext cx="1837522" cy="1195315"/>
      </dsp:txXfrm>
    </dsp:sp>
    <dsp:sp modelId="{5EE0B202-B49E-41BB-BB63-B440F654607A}">
      <dsp:nvSpPr>
        <dsp:cNvPr id="0" name=""/>
        <dsp:cNvSpPr/>
      </dsp:nvSpPr>
      <dsp:spPr>
        <a:xfrm rot="12633162">
          <a:off x="2125485" y="1151888"/>
          <a:ext cx="769465" cy="43473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10800000">
        <a:off x="2246851" y="1271983"/>
        <a:ext cx="639045" cy="260841"/>
      </dsp:txXfrm>
    </dsp:sp>
    <dsp:sp modelId="{B220A38C-DADC-41B5-B965-DC2237D59729}">
      <dsp:nvSpPr>
        <dsp:cNvPr id="0" name=""/>
        <dsp:cNvSpPr/>
      </dsp:nvSpPr>
      <dsp:spPr>
        <a:xfrm>
          <a:off x="148354" y="0"/>
          <a:ext cx="1914077" cy="1020874"/>
        </a:xfrm>
        <a:prstGeom prst="flowChartAlternateProces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Боевое</a:t>
          </a:r>
          <a:endParaRPr lang="ru-RU" sz="1600" b="1" kern="1200" dirty="0"/>
        </a:p>
      </dsp:txBody>
      <dsp:txXfrm>
        <a:off x="198188" y="49834"/>
        <a:ext cx="1814409" cy="921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49F09-EF36-4CE8-928C-3D982EE0563D}">
      <dsp:nvSpPr>
        <dsp:cNvPr id="0" name=""/>
        <dsp:cNvSpPr/>
      </dsp:nvSpPr>
      <dsp:spPr>
        <a:xfrm>
          <a:off x="2808324" y="2494013"/>
          <a:ext cx="2042490" cy="204249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Способы добычи </a:t>
          </a:r>
          <a:r>
            <a:rPr lang="ru-RU" sz="2000" b="1" kern="1200" dirty="0" err="1" smtClean="0"/>
            <a:t>развед</a:t>
          </a:r>
          <a:r>
            <a:rPr lang="ru-RU" sz="2000" b="1" kern="1200" dirty="0" smtClean="0"/>
            <a:t>. сведений</a:t>
          </a:r>
          <a:endParaRPr lang="ru-RU" sz="2000" b="1" kern="1200" dirty="0"/>
        </a:p>
      </dsp:txBody>
      <dsp:txXfrm>
        <a:off x="3107440" y="2793129"/>
        <a:ext cx="1444258" cy="1444258"/>
      </dsp:txXfrm>
    </dsp:sp>
    <dsp:sp modelId="{7929CA3C-68DE-4BD7-B8B6-5420BA744469}">
      <dsp:nvSpPr>
        <dsp:cNvPr id="0" name=""/>
        <dsp:cNvSpPr/>
      </dsp:nvSpPr>
      <dsp:spPr>
        <a:xfrm rot="12660437">
          <a:off x="973388" y="2115948"/>
          <a:ext cx="2024528" cy="582109"/>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5AD5E55-17D9-46E2-BB62-B84CFCA54C05}">
      <dsp:nvSpPr>
        <dsp:cNvPr id="0" name=""/>
        <dsp:cNvSpPr/>
      </dsp:nvSpPr>
      <dsp:spPr>
        <a:xfrm>
          <a:off x="-5" y="1368148"/>
          <a:ext cx="2236089" cy="103477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t>Наблюдение</a:t>
          </a:r>
          <a:endParaRPr lang="ru-RU" sz="2000" b="1" kern="1200" dirty="0"/>
        </a:p>
      </dsp:txBody>
      <dsp:txXfrm>
        <a:off x="30303" y="1398456"/>
        <a:ext cx="2175473" cy="974163"/>
      </dsp:txXfrm>
    </dsp:sp>
    <dsp:sp modelId="{61489286-D864-4AC8-B303-9E49C76FDF5A}">
      <dsp:nvSpPr>
        <dsp:cNvPr id="0" name=""/>
        <dsp:cNvSpPr/>
      </dsp:nvSpPr>
      <dsp:spPr>
        <a:xfrm rot="10733545">
          <a:off x="1079503" y="3261576"/>
          <a:ext cx="1634076" cy="582109"/>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E04957B-7952-4A3C-AC8E-5B2016E6143B}">
      <dsp:nvSpPr>
        <dsp:cNvPr id="0" name=""/>
        <dsp:cNvSpPr/>
      </dsp:nvSpPr>
      <dsp:spPr>
        <a:xfrm>
          <a:off x="14" y="3024344"/>
          <a:ext cx="2159283" cy="108816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t>поиск </a:t>
          </a:r>
          <a:endParaRPr lang="ru-RU" sz="2000" b="1" kern="1200" dirty="0"/>
        </a:p>
      </dsp:txBody>
      <dsp:txXfrm>
        <a:off x="31885" y="3056215"/>
        <a:ext cx="2095541" cy="1024418"/>
      </dsp:txXfrm>
    </dsp:sp>
    <dsp:sp modelId="{28C6EFE8-6FF6-4FD5-B63C-257D4D749E4B}">
      <dsp:nvSpPr>
        <dsp:cNvPr id="0" name=""/>
        <dsp:cNvSpPr/>
      </dsp:nvSpPr>
      <dsp:spPr>
        <a:xfrm rot="14451857">
          <a:off x="1668004" y="1280728"/>
          <a:ext cx="2156504" cy="582109"/>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8F3A85E-44D1-4FD0-A5A8-E87842B1E94D}">
      <dsp:nvSpPr>
        <dsp:cNvPr id="0" name=""/>
        <dsp:cNvSpPr/>
      </dsp:nvSpPr>
      <dsp:spPr>
        <a:xfrm>
          <a:off x="923685" y="130080"/>
          <a:ext cx="2595183" cy="99976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err="1" smtClean="0"/>
            <a:t>Развед</a:t>
          </a:r>
          <a:r>
            <a:rPr lang="ru-RU" sz="2000" b="1" kern="1200" dirty="0" smtClean="0"/>
            <a:t>. засада</a:t>
          </a:r>
          <a:endParaRPr lang="ru-RU" sz="2000" b="1" kern="1200" dirty="0"/>
        </a:p>
      </dsp:txBody>
      <dsp:txXfrm>
        <a:off x="952967" y="159362"/>
        <a:ext cx="2536619" cy="941203"/>
      </dsp:txXfrm>
    </dsp:sp>
    <dsp:sp modelId="{BE4995D4-EDED-407A-A0B3-C100AB032514}">
      <dsp:nvSpPr>
        <dsp:cNvPr id="0" name=""/>
        <dsp:cNvSpPr/>
      </dsp:nvSpPr>
      <dsp:spPr>
        <a:xfrm rot="17649964">
          <a:off x="3694406" y="1254611"/>
          <a:ext cx="2037862" cy="582109"/>
        </a:xfrm>
        <a:prstGeom prst="lef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98B8B0D-E7A9-4624-8D6A-668A21D85877}">
      <dsp:nvSpPr>
        <dsp:cNvPr id="0" name=""/>
        <dsp:cNvSpPr/>
      </dsp:nvSpPr>
      <dsp:spPr>
        <a:xfrm>
          <a:off x="3876013" y="72002"/>
          <a:ext cx="2508913" cy="108805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t>Налет </a:t>
          </a:r>
          <a:endParaRPr lang="ru-RU" sz="2000" b="1" kern="1200" dirty="0"/>
        </a:p>
      </dsp:txBody>
      <dsp:txXfrm>
        <a:off x="3907881" y="103870"/>
        <a:ext cx="2445177" cy="1024321"/>
      </dsp:txXfrm>
    </dsp:sp>
    <dsp:sp modelId="{23830DAB-DE97-4C22-9DEF-C6F02F415151}">
      <dsp:nvSpPr>
        <dsp:cNvPr id="0" name=""/>
        <dsp:cNvSpPr/>
      </dsp:nvSpPr>
      <dsp:spPr>
        <a:xfrm rot="19754004">
          <a:off x="4667481" y="2146438"/>
          <a:ext cx="1944909" cy="582109"/>
        </a:xfrm>
        <a:prstGeom prst="lef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5031862-6412-4B30-9E9B-4010317948DC}">
      <dsp:nvSpPr>
        <dsp:cNvPr id="0" name=""/>
        <dsp:cNvSpPr/>
      </dsp:nvSpPr>
      <dsp:spPr>
        <a:xfrm>
          <a:off x="5256591" y="1368144"/>
          <a:ext cx="2437869" cy="114379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t>подслушивание</a:t>
          </a:r>
          <a:endParaRPr lang="ru-RU" sz="2000" b="1" kern="1200" dirty="0"/>
        </a:p>
      </dsp:txBody>
      <dsp:txXfrm>
        <a:off x="5290092" y="1401645"/>
        <a:ext cx="2370867" cy="1076792"/>
      </dsp:txXfrm>
    </dsp:sp>
    <dsp:sp modelId="{9D66296F-A237-45C2-B4B5-BC78E19C6EFD}">
      <dsp:nvSpPr>
        <dsp:cNvPr id="0" name=""/>
        <dsp:cNvSpPr/>
      </dsp:nvSpPr>
      <dsp:spPr>
        <a:xfrm rot="177591">
          <a:off x="4954868" y="3329820"/>
          <a:ext cx="1834726" cy="582109"/>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2000B26-28DF-41E6-B3A2-96CE2760F1BF}">
      <dsp:nvSpPr>
        <dsp:cNvPr id="0" name=""/>
        <dsp:cNvSpPr/>
      </dsp:nvSpPr>
      <dsp:spPr>
        <a:xfrm>
          <a:off x="5616618" y="3096347"/>
          <a:ext cx="2343506" cy="114379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t>Допрос  пленных, перебежчиков, изучение  ВТ и </a:t>
          </a:r>
          <a:r>
            <a:rPr lang="ru-RU" sz="2000" b="1" kern="1200" dirty="0" err="1" smtClean="0"/>
            <a:t>вооруж</a:t>
          </a:r>
          <a:r>
            <a:rPr lang="ru-RU" sz="2000" b="1" kern="1200" dirty="0" smtClean="0"/>
            <a:t>. </a:t>
          </a:r>
          <a:r>
            <a:rPr lang="ru-RU" sz="2000" b="1" kern="1200" smtClean="0"/>
            <a:t>Опрос местных  </a:t>
          </a:r>
          <a:r>
            <a:rPr lang="ru-RU" sz="2000" b="1" kern="1200" dirty="0" smtClean="0"/>
            <a:t>жителей</a:t>
          </a:r>
          <a:endParaRPr lang="ru-RU" sz="2000" b="1" kern="1200" dirty="0"/>
        </a:p>
      </dsp:txBody>
      <dsp:txXfrm>
        <a:off x="5650119" y="3129848"/>
        <a:ext cx="2276504" cy="107679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C3D3E-B0FF-4DEC-A5F6-3CB312DF354A}" type="datetimeFigureOut">
              <a:rPr lang="ru-RU" smtClean="0"/>
              <a:pPr/>
              <a:t>23.09.2024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2EC78-2DF1-41B9-BB50-0A0CCA1F988A}" type="slidenum">
              <a:rPr lang="ru-RU" smtClean="0"/>
              <a:pPr/>
              <a:t>‹#›</a:t>
            </a:fld>
            <a:endParaRPr lang="ru-RU"/>
          </a:p>
        </p:txBody>
      </p:sp>
    </p:spTree>
    <p:extLst>
      <p:ext uri="{BB962C8B-B14F-4D97-AF65-F5344CB8AC3E}">
        <p14:creationId xmlns:p14="http://schemas.microsoft.com/office/powerpoint/2010/main" val="37715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9/23/2024 9:06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18</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9/23/2024 9:06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21</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9/23/2024 9:06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22</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9/23/2024 9:06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25</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9/23/2024 9:06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28</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9/23/2024 9:06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32</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143000"/>
            <a:ext cx="9144000" cy="3202682"/>
          </a:xfrm>
          <a:prstGeom prst="rect">
            <a:avLst/>
          </a:prstGeom>
        </p:spPr>
      </p:pic>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mages.yandex.ru/" TargetMode="Externa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audio" Target="../media/audio1.wav"/><Relationship Id="rId5" Type="http://schemas.openxmlformats.org/officeDocument/2006/relationships/image" Target="../media/image20.pn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a:bodyPr>
          <a:lstStyle/>
          <a:p>
            <a:r>
              <a:rPr lang="ru-RU" sz="3200" b="1" dirty="0" smtClean="0"/>
              <a:t>Разведывательная подготовка</a:t>
            </a:r>
            <a:endParaRPr lang="ru-RU" sz="3200" b="1" dirty="0"/>
          </a:p>
        </p:txBody>
      </p:sp>
      <p:pic>
        <p:nvPicPr>
          <p:cNvPr id="4" name="Picture 2" descr="http://needlib.com/img/add/1334557620618957338.jpg"/>
          <p:cNvPicPr>
            <a:picLocks noGrp="1" noChangeAspect="1" noChangeArrowheads="1"/>
          </p:cNvPicPr>
          <p:nvPr>
            <p:ph idx="1"/>
          </p:nvPr>
        </p:nvPicPr>
        <p:blipFill>
          <a:blip r:embed="rId2" cstate="print"/>
          <a:srcRect/>
          <a:stretch>
            <a:fillRect/>
          </a:stretch>
        </p:blipFill>
        <p:spPr bwMode="auto">
          <a:xfrm>
            <a:off x="214282" y="1571612"/>
            <a:ext cx="27813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214678" y="2386089"/>
            <a:ext cx="5643602" cy="3354765"/>
          </a:xfrm>
          <a:prstGeom prst="rect">
            <a:avLst/>
          </a:prstGeom>
          <a:noFill/>
        </p:spPr>
        <p:txBody>
          <a:bodyPr wrap="square" rtlCol="0" anchor="ctr">
            <a:spAutoFit/>
          </a:bodyPr>
          <a:lstStyle/>
          <a:p>
            <a:pPr marL="1708150" indent="-1708150" algn="ctr"/>
            <a:r>
              <a:rPr lang="ru-RU" sz="2800" b="1" dirty="0" smtClean="0"/>
              <a:t>Тема № 1 «Действие солдата в разведке»</a:t>
            </a:r>
          </a:p>
          <a:p>
            <a:pPr algn="just"/>
            <a:r>
              <a:rPr lang="ru-RU" sz="2600" b="1" dirty="0" smtClean="0"/>
              <a:t>Занятие 1.</a:t>
            </a:r>
            <a:r>
              <a:rPr lang="ru-RU" sz="2600" dirty="0" smtClean="0"/>
              <a:t> Способы ведения разведки противника и местности. </a:t>
            </a:r>
            <a:r>
              <a:rPr lang="ru-RU" sz="2600" dirty="0" smtClean="0"/>
              <a:t>2.Действия </a:t>
            </a:r>
            <a:r>
              <a:rPr lang="ru-RU" sz="2600" dirty="0" smtClean="0"/>
              <a:t>наблюдателя. </a:t>
            </a:r>
            <a:r>
              <a:rPr lang="ru-RU" sz="2600" dirty="0" smtClean="0"/>
              <a:t>( дозорного, старшего  наблюдательного  поста)  при  ведении разведки.</a:t>
            </a:r>
            <a:r>
              <a:rPr lang="ru-RU" sz="2600" dirty="0" smtClean="0"/>
              <a:t>  Доклады о результатах  разведки.</a:t>
            </a:r>
            <a:endParaRPr lang="ru-RU"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500034" y="142852"/>
            <a:ext cx="8286808" cy="128586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011222"/>
          </a:xfrm>
        </p:spPr>
        <p:txBody>
          <a:bodyPr>
            <a:normAutofit fontScale="90000"/>
          </a:bodyPr>
          <a:lstStyle/>
          <a:p>
            <a:r>
              <a:rPr lang="ru-RU" sz="2700" b="1" dirty="0" smtClean="0">
                <a:latin typeface="Segoe" pitchFamily="34" charset="0"/>
              </a:rPr>
              <a:t>Разведки местности ведётся с задачами установить: </a:t>
            </a:r>
            <a:r>
              <a:rPr lang="ru-RU" b="1" dirty="0" smtClean="0">
                <a:latin typeface="Segoe" pitchFamily="34" charset="0"/>
              </a:rPr>
              <a:t/>
            </a:r>
            <a:br>
              <a:rPr lang="ru-RU" b="1" dirty="0" smtClean="0">
                <a:latin typeface="Segoe" pitchFamily="34" charset="0"/>
              </a:rPr>
            </a:br>
            <a:endParaRPr lang="ru-RU" dirty="0"/>
          </a:p>
        </p:txBody>
      </p:sp>
      <p:sp>
        <p:nvSpPr>
          <p:cNvPr id="3" name="Содержимое 2"/>
          <p:cNvSpPr>
            <a:spLocks noGrp="1"/>
          </p:cNvSpPr>
          <p:nvPr>
            <p:ph idx="1"/>
          </p:nvPr>
        </p:nvSpPr>
        <p:spPr>
          <a:solidFill>
            <a:schemeClr val="bg1">
              <a:lumMod val="95000"/>
            </a:schemeClr>
          </a:solidFill>
          <a:ln>
            <a:solidFill>
              <a:srgbClr val="C00000"/>
            </a:solidFill>
          </a:ln>
        </p:spPr>
        <p:txBody>
          <a:bodyPr>
            <a:normAutofit/>
          </a:bodyPr>
          <a:lstStyle/>
          <a:p>
            <a:pPr marL="436563" algn="just"/>
            <a:r>
              <a:rPr lang="ru-RU" sz="2400" b="1" dirty="0" smtClean="0"/>
              <a:t>особенности рельефа, наличие  естественных препятствий, состояние грунта, дорог,  наличие источников воды;       характер водных преград, наличие бродов;</a:t>
            </a:r>
          </a:p>
          <a:p>
            <a:pPr marL="93663" indent="260350" algn="just"/>
            <a:r>
              <a:rPr lang="ru-RU" sz="2400" b="1" dirty="0" smtClean="0"/>
              <a:t> степень влияния местности на способы ведения боевых  действий  подразделений  и условия  ведения  огня; </a:t>
            </a:r>
          </a:p>
          <a:p>
            <a:pPr marL="93663" indent="260350" algn="just"/>
            <a:r>
              <a:rPr lang="ru-RU" sz="2400" b="1" dirty="0" smtClean="0"/>
              <a:t>районы разрушений, пожаров и затоплений, зоны (районы) радиоактивного,  химического и  биологического заражения, возможные направления их обхода (преодоления).</a:t>
            </a:r>
          </a:p>
          <a:p>
            <a:pPr marL="93663" indent="260350" algn="just"/>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5043510"/>
          </a:xfrm>
          <a:solidFill>
            <a:schemeClr val="accent2">
              <a:lumMod val="60000"/>
              <a:lumOff val="40000"/>
            </a:schemeClr>
          </a:solidFill>
        </p:spPr>
        <p:txBody>
          <a:bodyPr>
            <a:normAutofit/>
          </a:bodyPr>
          <a:lstStyle/>
          <a:p>
            <a:pPr lvl="0"/>
            <a:r>
              <a:rPr lang="ru-RU" sz="2800" b="1" dirty="0" smtClean="0">
                <a:latin typeface="Tahoma" pitchFamily="34" charset="0"/>
                <a:ea typeface="Tahoma" pitchFamily="34" charset="0"/>
                <a:cs typeface="Tahoma" pitchFamily="34" charset="0"/>
              </a:rPr>
              <a:t>Целеустремленность; </a:t>
            </a:r>
            <a:endParaRPr lang="ru-RU" sz="2800" b="1" dirty="0" smtClean="0"/>
          </a:p>
          <a:p>
            <a:pPr lvl="0"/>
            <a:r>
              <a:rPr lang="ru-RU" sz="2800" b="1" dirty="0" smtClean="0">
                <a:latin typeface="Tahoma" pitchFamily="34" charset="0"/>
                <a:ea typeface="Tahoma" pitchFamily="34" charset="0"/>
                <a:cs typeface="Tahoma" pitchFamily="34" charset="0"/>
              </a:rPr>
              <a:t>Непрерывность;</a:t>
            </a:r>
            <a:endParaRPr lang="ru-RU" sz="2800" b="1" dirty="0" smtClean="0"/>
          </a:p>
          <a:p>
            <a:pPr lvl="0"/>
            <a:r>
              <a:rPr lang="ru-RU" sz="2800" b="1" dirty="0" smtClean="0">
                <a:latin typeface="Tahoma" pitchFamily="34" charset="0"/>
                <a:ea typeface="Tahoma" pitchFamily="34" charset="0"/>
                <a:cs typeface="Tahoma" pitchFamily="34" charset="0"/>
              </a:rPr>
              <a:t>Активность;</a:t>
            </a:r>
            <a:endParaRPr lang="ru-RU" sz="2800" b="1" dirty="0" smtClean="0"/>
          </a:p>
          <a:p>
            <a:r>
              <a:rPr lang="ru-RU" sz="2800" b="1" dirty="0" smtClean="0">
                <a:latin typeface="Tahoma" pitchFamily="34" charset="0"/>
                <a:ea typeface="Tahoma" pitchFamily="34" charset="0"/>
                <a:cs typeface="Tahoma" pitchFamily="34" charset="0"/>
              </a:rPr>
              <a:t>Скрытность  и  достоверность;</a:t>
            </a:r>
          </a:p>
          <a:p>
            <a:pPr lvl="0"/>
            <a:r>
              <a:rPr lang="ru-RU" sz="2800" b="1" dirty="0" smtClean="0">
                <a:latin typeface="Tahoma" pitchFamily="34" charset="0"/>
                <a:ea typeface="Tahoma" pitchFamily="34" charset="0"/>
                <a:cs typeface="Tahoma" pitchFamily="34" charset="0"/>
              </a:rPr>
              <a:t>Своевременность  и оперативность;</a:t>
            </a:r>
            <a:endParaRPr lang="ru-RU" sz="2800" dirty="0" smtClean="0"/>
          </a:p>
          <a:p>
            <a:pPr lvl="0"/>
            <a:r>
              <a:rPr lang="ru-RU" sz="2800" b="1" dirty="0" smtClean="0">
                <a:latin typeface="Tahoma" pitchFamily="34" charset="0"/>
                <a:ea typeface="Tahoma" pitchFamily="34" charset="0"/>
                <a:cs typeface="Tahoma" pitchFamily="34" charset="0"/>
              </a:rPr>
              <a:t>Точность  и достоверность  определения местоположения (координат) разведываемых объектов (целей),  особенно средств ядерного, химического и   высокоточного  оружия.</a:t>
            </a:r>
          </a:p>
          <a:p>
            <a:endParaRPr lang="ru-RU" sz="2000" dirty="0"/>
          </a:p>
        </p:txBody>
      </p:sp>
      <p:sp>
        <p:nvSpPr>
          <p:cNvPr id="4" name="Заголовок 3"/>
          <p:cNvSpPr>
            <a:spLocks noGrp="1"/>
          </p:cNvSpPr>
          <p:nvPr>
            <p:ph type="title"/>
          </p:nvPr>
        </p:nvSpPr>
        <p:spPr bwMode="auto">
          <a:xfrm>
            <a:off x="500034" y="571480"/>
            <a:ext cx="8229600" cy="1143000"/>
          </a:xfrm>
          <a:prstGeom prst="roundRect">
            <a:avLst/>
          </a:prstGeom>
          <a:solidFill>
            <a:schemeClr val="accent2"/>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noAutofit/>
          </a:bodyPr>
          <a:lstStyle/>
          <a:p>
            <a:pPr algn="ctr" defTabSz="914099" fontAlgn="base">
              <a:spcBef>
                <a:spcPct val="0"/>
              </a:spcBef>
              <a:spcAft>
                <a:spcPct val="0"/>
              </a:spcAft>
            </a:pPr>
            <a:r>
              <a:rPr lang="ru-RU" sz="3200" b="1" dirty="0" smtClean="0">
                <a:solidFill>
                  <a:schemeClr val="tx1"/>
                </a:solidFill>
                <a:latin typeface="Segoe" pitchFamily="34" charset="0"/>
              </a:rPr>
              <a:t>Требования предъявляемые к разведке.  </a:t>
            </a:r>
            <a:r>
              <a:rPr lang="ru-RU" sz="3200" b="1" dirty="0" smtClean="0">
                <a:solidFill>
                  <a:srgbClr val="FFFF00"/>
                </a:solidFill>
                <a:latin typeface="Segoe" pitchFamily="34" charset="0"/>
              </a:rPr>
              <a:t>Ст.323 Боевой устав.</a:t>
            </a:r>
            <a:endParaRPr lang="ru-RU" sz="3200" b="1" dirty="0" smtClean="0">
              <a:solidFill>
                <a:srgbClr val="FFFF00"/>
              </a:solidFill>
              <a:latin typeface="Segoe"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715358323"/>
              </p:ext>
            </p:extLst>
          </p:nvPr>
        </p:nvGraphicFramePr>
        <p:xfrm>
          <a:off x="611560" y="1052736"/>
          <a:ext cx="81369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Скругленная прямоугольная выноска 8"/>
          <p:cNvSpPr/>
          <p:nvPr/>
        </p:nvSpPr>
        <p:spPr bwMode="auto">
          <a:xfrm>
            <a:off x="2051720" y="6021288"/>
            <a:ext cx="5184576" cy="648072"/>
          </a:xfrm>
          <a:prstGeom prst="wedgeRoundRectCallout">
            <a:avLst>
              <a:gd name="adj1" fmla="val 2137"/>
              <a:gd name="adj2" fmla="val -118084"/>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i="1" dirty="0" err="1" smtClean="0">
                <a:solidFill>
                  <a:schemeClr val="bg1"/>
                </a:solidFill>
                <a:latin typeface="Arial Black" pitchFamily="34" charset="0"/>
              </a:rPr>
              <a:t>НМма</a:t>
            </a:r>
            <a:r>
              <a:rPr lang="ru-RU" i="1" dirty="0" smtClean="0">
                <a:solidFill>
                  <a:schemeClr val="bg1"/>
                </a:solidFill>
                <a:latin typeface="Arial Black" pitchFamily="34" charset="0"/>
              </a:rPr>
              <a:t> направлении, в районе </a:t>
            </a:r>
            <a:r>
              <a:rPr lang="ru-RU" i="1" dirty="0" err="1" smtClean="0">
                <a:solidFill>
                  <a:schemeClr val="bg1"/>
                </a:solidFill>
                <a:latin typeface="Arial Black" pitchFamily="34" charset="0"/>
              </a:rPr>
              <a:t>разведкииМОИИс</a:t>
            </a:r>
            <a:endParaRPr lang="ru-RU" i="1" dirty="0" smtClean="0">
              <a:solidFill>
                <a:schemeClr val="bg1"/>
              </a:solidFill>
              <a:latin typeface="Arial Black" pitchFamily="34" charset="0"/>
            </a:endParaRPr>
          </a:p>
        </p:txBody>
      </p:sp>
      <p:sp>
        <p:nvSpPr>
          <p:cNvPr id="2" name="TextBox 1"/>
          <p:cNvSpPr txBox="1"/>
          <p:nvPr/>
        </p:nvSpPr>
        <p:spPr>
          <a:xfrm>
            <a:off x="2051720" y="6244552"/>
            <a:ext cx="5287601" cy="369332"/>
          </a:xfrm>
          <a:prstGeom prst="rect">
            <a:avLst/>
          </a:prstGeom>
          <a:noFill/>
        </p:spPr>
        <p:txBody>
          <a:bodyPr wrap="none" rtlCol="0">
            <a:spAutoFit/>
          </a:bodyPr>
          <a:lstStyle/>
          <a:p>
            <a:r>
              <a:rPr lang="ru-RU" dirty="0" smtClean="0">
                <a:solidFill>
                  <a:srgbClr val="FF0000"/>
                </a:solidFill>
              </a:rPr>
              <a:t>Ст. 323 Источники  разведывательной информации</a:t>
            </a:r>
            <a:endParaRPr lang="ru-RU"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1000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611560" y="2132856"/>
            <a:ext cx="7848872" cy="2736304"/>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lgn="just"/>
            <a:r>
              <a:rPr lang="ru-RU" sz="1200" b="1" dirty="0" smtClean="0"/>
              <a:t>      </a:t>
            </a:r>
          </a:p>
          <a:p>
            <a:pPr marL="514350" indent="-514350" algn="just"/>
            <a:r>
              <a:rPr lang="ru-RU" b="1" dirty="0" smtClean="0"/>
              <a:t>ДЕЙСТВИЯ НАБЛЮДАТЕЛЯ (ДОЗОРНОГО, СТАРШЕГО НАБЛЮДАТЕЛЬНОГО ПОСТА) ПРИ ВЕДЕНИИ РАЗВЕДКИ. ДОКЛАДЫ О РЕЗУЛЬТАТАХ РАЗВЕДКИ</a:t>
            </a:r>
          </a:p>
          <a:p>
            <a:pPr marL="514350" lvl="0" indent="-514350" algn="just"/>
            <a:endParaRPr lang="ru-RU" sz="2800" b="1" dirty="0" smtClean="0"/>
          </a:p>
        </p:txBody>
      </p:sp>
      <p:sp>
        <p:nvSpPr>
          <p:cNvPr id="7" name="Прямоугольник 6"/>
          <p:cNvSpPr/>
          <p:nvPr/>
        </p:nvSpPr>
        <p:spPr>
          <a:xfrm>
            <a:off x="179512" y="548680"/>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2-й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7" name="Rectangle 3">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8" name="Rectangle 4">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6" name="Заголовок 1"/>
          <p:cNvSpPr txBox="1">
            <a:spLocks/>
          </p:cNvSpPr>
          <p:nvPr/>
        </p:nvSpPr>
        <p:spPr>
          <a:xfrm>
            <a:off x="1428728" y="0"/>
            <a:ext cx="6120680" cy="500066"/>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400" b="1" dirty="0" smtClean="0"/>
              <a:t>Наблюдение</a:t>
            </a:r>
            <a:endParaRPr kumimoji="0" lang="ru-RU" sz="24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sp>
        <p:nvSpPr>
          <p:cNvPr id="40962"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395536" y="487706"/>
            <a:ext cx="8352928"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ru-RU" b="1" dirty="0" smtClean="0">
                <a:solidFill>
                  <a:srgbClr val="FF0000"/>
                </a:solidFill>
              </a:rPr>
              <a:t>Ведется</a:t>
            </a:r>
            <a:r>
              <a:rPr lang="ru-RU" dirty="0" smtClean="0"/>
              <a:t> </a:t>
            </a:r>
            <a:r>
              <a:rPr lang="ru-RU" b="1" dirty="0" smtClean="0"/>
              <a:t>в целях своевременного обнаружения расположения и возможный характер действий противника на глубину:  - детальная - до 1500 м.</a:t>
            </a:r>
          </a:p>
          <a:p>
            <a:pPr algn="ctr"/>
            <a:r>
              <a:rPr lang="ru-RU" b="1" dirty="0"/>
              <a:t> </a:t>
            </a:r>
            <a:r>
              <a:rPr lang="ru-RU" b="1" dirty="0" smtClean="0"/>
              <a:t>                  - общая:  в пределах  видимости ( технических   возможностей   средств   разведки)</a:t>
            </a:r>
          </a:p>
          <a:p>
            <a:pPr algn="ctr"/>
            <a:r>
              <a:rPr lang="ru-RU" dirty="0" smtClean="0"/>
              <a:t>Кроме того, в бою необходимо наблюдать за сигналами и знаками  подаваемые командиром и за результатами своего огня.</a:t>
            </a:r>
            <a:endParaRPr lang="ru-RU" b="1" dirty="0"/>
          </a:p>
        </p:txBody>
      </p:sp>
      <p:sp>
        <p:nvSpPr>
          <p:cNvPr id="12290"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pic>
        <p:nvPicPr>
          <p:cNvPr id="14" name="Рисунок 13" descr="http://www.arms-expo.ru/im.xp/050048048053057050051052.jpg">
            <a:hlinkClick r:id="rId2"/>
          </p:cNvPr>
          <p:cNvPicPr/>
          <p:nvPr/>
        </p:nvPicPr>
        <p:blipFill>
          <a:blip r:embed="rId3" cstate="print"/>
          <a:srcRect/>
          <a:stretch>
            <a:fillRect/>
          </a:stretch>
        </p:blipFill>
        <p:spPr bwMode="auto">
          <a:xfrm>
            <a:off x="611560" y="2132856"/>
            <a:ext cx="4619625" cy="2714625"/>
          </a:xfrm>
          <a:prstGeom prst="rect">
            <a:avLst/>
          </a:prstGeom>
          <a:noFill/>
          <a:ln w="9525">
            <a:noFill/>
            <a:miter lim="800000"/>
            <a:headEnd/>
            <a:tailEnd/>
          </a:ln>
        </p:spPr>
      </p:pic>
      <p:pic>
        <p:nvPicPr>
          <p:cNvPr id="15" name="Рисунок 14" descr="http://sdelanounas.ru/i/z/m/ZmlsZWFyY2hpdmUuY25ld3MucnUvaW1nL2NuZXdzLzIwMTMvMDkvMjcvemFwYWQzLmpwZw==.jpg">
            <a:hlinkClick r:id="rId2"/>
          </p:cNvPr>
          <p:cNvPicPr/>
          <p:nvPr/>
        </p:nvPicPr>
        <p:blipFill>
          <a:blip r:embed="rId4" cstate="print"/>
          <a:srcRect/>
          <a:stretch>
            <a:fillRect/>
          </a:stretch>
        </p:blipFill>
        <p:spPr bwMode="auto">
          <a:xfrm>
            <a:off x="3923928" y="3833664"/>
            <a:ext cx="4006924" cy="3024336"/>
          </a:xfrm>
          <a:prstGeom prst="rect">
            <a:avLst/>
          </a:prstGeom>
          <a:noFill/>
          <a:ln w="9525">
            <a:noFill/>
            <a:miter lim="800000"/>
            <a:headEnd/>
            <a:tailEnd/>
          </a:ln>
        </p:spPr>
      </p:pic>
      <p:pic>
        <p:nvPicPr>
          <p:cNvPr id="17" name="Рисунок 16" descr="http://tvzvezda.ru/news/forces/content/201309211302-ei50.htm/zapad4.jpg">
            <a:hlinkClick r:id="rId2"/>
          </p:cNvPr>
          <p:cNvPicPr/>
          <p:nvPr/>
        </p:nvPicPr>
        <p:blipFill>
          <a:blip r:embed="rId5" cstate="print"/>
          <a:srcRect/>
          <a:stretch>
            <a:fillRect/>
          </a:stretch>
        </p:blipFill>
        <p:spPr bwMode="auto">
          <a:xfrm>
            <a:off x="5508104" y="2132856"/>
            <a:ext cx="2769794" cy="1552575"/>
          </a:xfrm>
          <a:prstGeom prst="rect">
            <a:avLst/>
          </a:prstGeom>
          <a:noFill/>
          <a:ln w="9525">
            <a:noFill/>
            <a:miter lim="800000"/>
            <a:headEnd/>
            <a:tailEnd/>
          </a:ln>
        </p:spPr>
      </p:pic>
      <p:sp>
        <p:nvSpPr>
          <p:cNvPr id="18" name="Скругленный прямоугольник 17"/>
          <p:cNvSpPr/>
          <p:nvPr/>
        </p:nvSpPr>
        <p:spPr>
          <a:xfrm>
            <a:off x="1785918" y="5072074"/>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solidFill>
                  <a:schemeClr val="tx1"/>
                </a:solidFill>
              </a:rPr>
              <a:t>С помощью оптических приборов</a:t>
            </a:r>
            <a:endParaRPr lang="ru-RU" sz="1600" dirty="0">
              <a:solidFill>
                <a:schemeClr val="tx1"/>
              </a:solidFill>
            </a:endParaRPr>
          </a:p>
        </p:txBody>
      </p:sp>
      <p:sp>
        <p:nvSpPr>
          <p:cNvPr id="19" name="Скругленный прямоугольник 18"/>
          <p:cNvSpPr/>
          <p:nvPr/>
        </p:nvSpPr>
        <p:spPr>
          <a:xfrm>
            <a:off x="4283968" y="3356992"/>
            <a:ext cx="2376264" cy="5760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rPr>
              <a:t>Невооруженным глазом</a:t>
            </a:r>
            <a:endParaRPr lang="ru-RU" sz="1600" dirty="0">
              <a:solidFill>
                <a:schemeClr val="tx1"/>
              </a:solidFill>
            </a:endParaRPr>
          </a:p>
        </p:txBody>
      </p:sp>
      <p:sp>
        <p:nvSpPr>
          <p:cNvPr id="20" name="Стрелка вверх 19"/>
          <p:cNvSpPr/>
          <p:nvPr/>
        </p:nvSpPr>
        <p:spPr>
          <a:xfrm rot="20512594">
            <a:off x="1979712" y="4365104"/>
            <a:ext cx="432048" cy="576064"/>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1" name="Стрелка вверх 20"/>
          <p:cNvSpPr/>
          <p:nvPr/>
        </p:nvSpPr>
        <p:spPr>
          <a:xfrm rot="4437572">
            <a:off x="3963244" y="4709393"/>
            <a:ext cx="432048" cy="576064"/>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2" name="Стрелка вверх 21"/>
          <p:cNvSpPr/>
          <p:nvPr/>
        </p:nvSpPr>
        <p:spPr>
          <a:xfrm rot="13612352">
            <a:off x="4938912" y="2185764"/>
            <a:ext cx="432048" cy="576064"/>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трелка вверх 22"/>
          <p:cNvSpPr/>
          <p:nvPr/>
        </p:nvSpPr>
        <p:spPr>
          <a:xfrm rot="8338321">
            <a:off x="5572110" y="2203916"/>
            <a:ext cx="432048" cy="576064"/>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7" name="Rectangle 3">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8" name="Rectangle 4">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40962"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2290"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24" name="Прямоугольник 23"/>
          <p:cNvSpPr/>
          <p:nvPr/>
        </p:nvSpPr>
        <p:spPr>
          <a:xfrm>
            <a:off x="251520" y="332656"/>
            <a:ext cx="8496944" cy="62646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6" name="Заголовок 1"/>
          <p:cNvSpPr txBox="1">
            <a:spLocks/>
          </p:cNvSpPr>
          <p:nvPr/>
        </p:nvSpPr>
        <p:spPr>
          <a:xfrm>
            <a:off x="2555776" y="0"/>
            <a:ext cx="4464496" cy="620688"/>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Наблюдение</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25" name="Рисунок 24" descr="силуэт солдата1.jpg"/>
          <p:cNvPicPr>
            <a:picLocks noChangeAspect="1"/>
          </p:cNvPicPr>
          <p:nvPr/>
        </p:nvPicPr>
        <p:blipFill>
          <a:blip r:embed="rId3" cstate="print"/>
          <a:stretch>
            <a:fillRect/>
          </a:stretch>
        </p:blipFill>
        <p:spPr>
          <a:xfrm>
            <a:off x="755576" y="3717032"/>
            <a:ext cx="792088" cy="1579476"/>
          </a:xfrm>
          <a:prstGeom prst="rect">
            <a:avLst/>
          </a:prstGeom>
        </p:spPr>
      </p:pic>
      <p:sp>
        <p:nvSpPr>
          <p:cNvPr id="26" name="Равнобедренный треугольник 25"/>
          <p:cNvSpPr/>
          <p:nvPr/>
        </p:nvSpPr>
        <p:spPr>
          <a:xfrm>
            <a:off x="3131840" y="2852936"/>
            <a:ext cx="720080" cy="8640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3203848" y="4941168"/>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p:cNvCxnSpPr/>
          <p:nvPr/>
        </p:nvCxnSpPr>
        <p:spPr>
          <a:xfrm flipV="1">
            <a:off x="1403648" y="3501008"/>
            <a:ext cx="1728192"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Прямая со стрелкой 29"/>
          <p:cNvCxnSpPr/>
          <p:nvPr/>
        </p:nvCxnSpPr>
        <p:spPr>
          <a:xfrm>
            <a:off x="1475656" y="4005064"/>
            <a:ext cx="172819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683568" y="692696"/>
            <a:ext cx="2376264" cy="338554"/>
          </a:xfrm>
          <a:prstGeom prst="rect">
            <a:avLst/>
          </a:prstGeom>
          <a:noFill/>
        </p:spPr>
        <p:txBody>
          <a:bodyPr wrap="square" rtlCol="0">
            <a:spAutoFit/>
          </a:bodyPr>
          <a:lstStyle/>
          <a:p>
            <a:pPr algn="ctr"/>
            <a:endParaRPr lang="ru-RU" sz="1600" b="1" dirty="0"/>
          </a:p>
        </p:txBody>
      </p:sp>
      <p:sp>
        <p:nvSpPr>
          <p:cNvPr id="34" name="TextBox 33"/>
          <p:cNvSpPr txBox="1"/>
          <p:nvPr/>
        </p:nvSpPr>
        <p:spPr>
          <a:xfrm>
            <a:off x="1043608" y="4725144"/>
            <a:ext cx="2376264" cy="369332"/>
          </a:xfrm>
          <a:prstGeom prst="rect">
            <a:avLst/>
          </a:prstGeom>
          <a:noFill/>
        </p:spPr>
        <p:txBody>
          <a:bodyPr wrap="square" rtlCol="0">
            <a:spAutoFit/>
          </a:bodyPr>
          <a:lstStyle/>
          <a:p>
            <a:pPr algn="ctr"/>
            <a:r>
              <a:rPr lang="ru-RU" b="1" dirty="0" smtClean="0"/>
              <a:t>ДАЛЬШЕ</a:t>
            </a:r>
            <a:endParaRPr lang="ru-RU" b="1" dirty="0"/>
          </a:p>
        </p:txBody>
      </p:sp>
      <p:sp>
        <p:nvSpPr>
          <p:cNvPr id="35" name="TextBox 34"/>
          <p:cNvSpPr txBox="1"/>
          <p:nvPr/>
        </p:nvSpPr>
        <p:spPr>
          <a:xfrm>
            <a:off x="899592" y="2996952"/>
            <a:ext cx="2376264" cy="369332"/>
          </a:xfrm>
          <a:prstGeom prst="rect">
            <a:avLst/>
          </a:prstGeom>
          <a:noFill/>
        </p:spPr>
        <p:txBody>
          <a:bodyPr wrap="square" rtlCol="0">
            <a:spAutoFit/>
          </a:bodyPr>
          <a:lstStyle/>
          <a:p>
            <a:pPr algn="ctr"/>
            <a:r>
              <a:rPr lang="ru-RU" b="1" dirty="0" smtClean="0"/>
              <a:t>БЛИЖЕ</a:t>
            </a:r>
            <a:endParaRPr lang="ru-RU" b="1" dirty="0"/>
          </a:p>
        </p:txBody>
      </p:sp>
      <p:sp>
        <p:nvSpPr>
          <p:cNvPr id="39" name="Равнобедренный треугольник 38"/>
          <p:cNvSpPr/>
          <p:nvPr/>
        </p:nvSpPr>
        <p:spPr>
          <a:xfrm>
            <a:off x="3995936" y="3284984"/>
            <a:ext cx="504056" cy="432048"/>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40" name="Равнобедренный треугольник 39"/>
          <p:cNvSpPr/>
          <p:nvPr/>
        </p:nvSpPr>
        <p:spPr>
          <a:xfrm>
            <a:off x="3995936" y="2780928"/>
            <a:ext cx="504056" cy="432048"/>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Равнобедренный треугольник 40"/>
          <p:cNvSpPr/>
          <p:nvPr/>
        </p:nvSpPr>
        <p:spPr>
          <a:xfrm>
            <a:off x="3995936" y="2276872"/>
            <a:ext cx="504056" cy="43204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2" name="Равнобедренный треугольник 41"/>
          <p:cNvSpPr/>
          <p:nvPr/>
        </p:nvSpPr>
        <p:spPr>
          <a:xfrm>
            <a:off x="3995936" y="5589240"/>
            <a:ext cx="504056" cy="432048"/>
          </a:xfrm>
          <a:prstGeom prst="triangle">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3" name="Равнобедренный треугольник 42"/>
          <p:cNvSpPr/>
          <p:nvPr/>
        </p:nvSpPr>
        <p:spPr>
          <a:xfrm>
            <a:off x="3995936" y="5085184"/>
            <a:ext cx="504056" cy="432048"/>
          </a:xfrm>
          <a:prstGeom prst="triangle">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4" name="Равнобедренный треугольник 43"/>
          <p:cNvSpPr/>
          <p:nvPr/>
        </p:nvSpPr>
        <p:spPr>
          <a:xfrm>
            <a:off x="3995936" y="4581128"/>
            <a:ext cx="504056" cy="432048"/>
          </a:xfrm>
          <a:prstGeom prst="triangl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7" name="Рисунок 46" descr="http://www.illustrationsof.com/royalty-free-christmas-clipart-illustration-22131.jpg">
            <a:hlinkClick r:id="rId2"/>
          </p:cNvPr>
          <p:cNvPicPr/>
          <p:nvPr/>
        </p:nvPicPr>
        <p:blipFill>
          <a:blip r:embed="rId4" cstate="print"/>
          <a:srcRect/>
          <a:stretch>
            <a:fillRect/>
          </a:stretch>
        </p:blipFill>
        <p:spPr bwMode="auto">
          <a:xfrm>
            <a:off x="4788025" y="4725144"/>
            <a:ext cx="864096" cy="936104"/>
          </a:xfrm>
          <a:prstGeom prst="rect">
            <a:avLst/>
          </a:prstGeom>
          <a:noFill/>
          <a:ln w="9525">
            <a:noFill/>
            <a:miter lim="800000"/>
            <a:headEnd/>
            <a:tailEnd/>
          </a:ln>
        </p:spPr>
      </p:pic>
      <p:pic>
        <p:nvPicPr>
          <p:cNvPr id="48" name="Рисунок 47" descr="http://content.foto.mail.ru/mail/shirokova.s/_answers/i-358.jpg">
            <a:hlinkClick r:id="rId2"/>
          </p:cNvPr>
          <p:cNvPicPr/>
          <p:nvPr/>
        </p:nvPicPr>
        <p:blipFill>
          <a:blip r:embed="rId5" cstate="print"/>
          <a:srcRect/>
          <a:stretch>
            <a:fillRect/>
          </a:stretch>
        </p:blipFill>
        <p:spPr bwMode="auto">
          <a:xfrm>
            <a:off x="4716016" y="2636912"/>
            <a:ext cx="1224136" cy="856878"/>
          </a:xfrm>
          <a:prstGeom prst="rect">
            <a:avLst/>
          </a:prstGeom>
          <a:noFill/>
          <a:ln w="9525">
            <a:noFill/>
            <a:miter lim="800000"/>
            <a:headEnd/>
            <a:tailEnd/>
          </a:ln>
        </p:spPr>
      </p:pic>
      <p:sp>
        <p:nvSpPr>
          <p:cNvPr id="49" name="TextBox 48"/>
          <p:cNvSpPr txBox="1"/>
          <p:nvPr/>
        </p:nvSpPr>
        <p:spPr>
          <a:xfrm>
            <a:off x="3059832" y="3933056"/>
            <a:ext cx="864096" cy="307777"/>
          </a:xfrm>
          <a:prstGeom prst="rect">
            <a:avLst/>
          </a:prstGeom>
          <a:noFill/>
        </p:spPr>
        <p:txBody>
          <a:bodyPr wrap="square" rtlCol="0">
            <a:spAutoFit/>
          </a:bodyPr>
          <a:lstStyle/>
          <a:p>
            <a:pPr algn="ctr"/>
            <a:r>
              <a:rPr lang="ru-RU" sz="1400" b="1" dirty="0" smtClean="0"/>
              <a:t>размер</a:t>
            </a:r>
            <a:endParaRPr lang="ru-RU" sz="1400" b="1" dirty="0"/>
          </a:p>
        </p:txBody>
      </p:sp>
      <p:sp>
        <p:nvSpPr>
          <p:cNvPr id="50" name="TextBox 49"/>
          <p:cNvSpPr txBox="1"/>
          <p:nvPr/>
        </p:nvSpPr>
        <p:spPr>
          <a:xfrm>
            <a:off x="6156176" y="3933056"/>
            <a:ext cx="1008112" cy="307777"/>
          </a:xfrm>
          <a:prstGeom prst="rect">
            <a:avLst/>
          </a:prstGeom>
          <a:noFill/>
        </p:spPr>
        <p:txBody>
          <a:bodyPr wrap="square" rtlCol="0">
            <a:spAutoFit/>
          </a:bodyPr>
          <a:lstStyle/>
          <a:p>
            <a:pPr algn="ctr"/>
            <a:r>
              <a:rPr lang="ru-RU" sz="1400" b="1" dirty="0" smtClean="0"/>
              <a:t>контраст</a:t>
            </a:r>
            <a:endParaRPr lang="ru-RU" sz="1400" b="1" dirty="0"/>
          </a:p>
        </p:txBody>
      </p:sp>
      <p:sp>
        <p:nvSpPr>
          <p:cNvPr id="51" name="TextBox 50"/>
          <p:cNvSpPr txBox="1"/>
          <p:nvPr/>
        </p:nvSpPr>
        <p:spPr>
          <a:xfrm>
            <a:off x="3851920" y="3933056"/>
            <a:ext cx="864096" cy="307777"/>
          </a:xfrm>
          <a:prstGeom prst="rect">
            <a:avLst/>
          </a:prstGeom>
          <a:noFill/>
        </p:spPr>
        <p:txBody>
          <a:bodyPr wrap="square" rtlCol="0">
            <a:spAutoFit/>
          </a:bodyPr>
          <a:lstStyle/>
          <a:p>
            <a:pPr algn="ctr"/>
            <a:r>
              <a:rPr lang="ru-RU" sz="1400" b="1" dirty="0" smtClean="0"/>
              <a:t>цвет</a:t>
            </a:r>
            <a:endParaRPr lang="ru-RU" sz="1400" b="1" dirty="0"/>
          </a:p>
        </p:txBody>
      </p:sp>
      <p:sp>
        <p:nvSpPr>
          <p:cNvPr id="52" name="TextBox 51"/>
          <p:cNvSpPr txBox="1"/>
          <p:nvPr/>
        </p:nvSpPr>
        <p:spPr>
          <a:xfrm>
            <a:off x="4716016" y="3933056"/>
            <a:ext cx="1224136" cy="307777"/>
          </a:xfrm>
          <a:prstGeom prst="rect">
            <a:avLst/>
          </a:prstGeom>
          <a:noFill/>
        </p:spPr>
        <p:txBody>
          <a:bodyPr wrap="square" rtlCol="0">
            <a:spAutoFit/>
          </a:bodyPr>
          <a:lstStyle/>
          <a:p>
            <a:pPr algn="ctr"/>
            <a:r>
              <a:rPr lang="ru-RU" sz="1400" b="1" dirty="0" smtClean="0"/>
              <a:t>освещение</a:t>
            </a:r>
            <a:endParaRPr lang="ru-RU" sz="1400" b="1" dirty="0"/>
          </a:p>
        </p:txBody>
      </p:sp>
      <p:sp>
        <p:nvSpPr>
          <p:cNvPr id="55" name="Скругленный прямоугольник 54"/>
          <p:cNvSpPr/>
          <p:nvPr/>
        </p:nvSpPr>
        <p:spPr>
          <a:xfrm>
            <a:off x="1547664" y="908720"/>
            <a:ext cx="626469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Влияние различных явлений на точность  глазомерного определения расстояний</a:t>
            </a:r>
            <a:endParaRPr lang="ru-RU" b="1" dirty="0"/>
          </a:p>
        </p:txBody>
      </p:sp>
      <p:sp>
        <p:nvSpPr>
          <p:cNvPr id="56" name="Прямоугольник 55"/>
          <p:cNvSpPr/>
          <p:nvPr/>
        </p:nvSpPr>
        <p:spPr>
          <a:xfrm>
            <a:off x="6084168" y="2564904"/>
            <a:ext cx="1152128" cy="129614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57" name="Прямоугольник 56"/>
          <p:cNvSpPr/>
          <p:nvPr/>
        </p:nvSpPr>
        <p:spPr>
          <a:xfrm>
            <a:off x="6084168" y="4581128"/>
            <a:ext cx="1152128"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58" name="Равнобедренный треугольник 57"/>
          <p:cNvSpPr/>
          <p:nvPr/>
        </p:nvSpPr>
        <p:spPr>
          <a:xfrm>
            <a:off x="6372200" y="2924944"/>
            <a:ext cx="504056" cy="432048"/>
          </a:xfrm>
          <a:prstGeom prst="triangl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9" name="Равнобедренный треугольник 58"/>
          <p:cNvSpPr/>
          <p:nvPr/>
        </p:nvSpPr>
        <p:spPr>
          <a:xfrm>
            <a:off x="6372200" y="5013176"/>
            <a:ext cx="504056" cy="432048"/>
          </a:xfrm>
          <a:prstGeom prst="triangl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0" name="TextBox 59"/>
          <p:cNvSpPr txBox="1"/>
          <p:nvPr/>
        </p:nvSpPr>
        <p:spPr>
          <a:xfrm>
            <a:off x="7308304" y="3717032"/>
            <a:ext cx="1296144" cy="523220"/>
          </a:xfrm>
          <a:prstGeom prst="rect">
            <a:avLst/>
          </a:prstGeom>
          <a:noFill/>
        </p:spPr>
        <p:txBody>
          <a:bodyPr wrap="square" rtlCol="0">
            <a:spAutoFit/>
          </a:bodyPr>
          <a:lstStyle/>
          <a:p>
            <a:pPr algn="ctr"/>
            <a:r>
              <a:rPr lang="ru-RU" sz="1400" b="1" dirty="0" smtClean="0"/>
              <a:t>Условия наблюдения</a:t>
            </a:r>
            <a:endParaRPr lang="ru-RU" sz="1400" b="1" dirty="0"/>
          </a:p>
        </p:txBody>
      </p:sp>
      <p:pic>
        <p:nvPicPr>
          <p:cNvPr id="61" name="Рисунок 60" descr="http://content.foto.mail.ru/mail/shirokova.s/_answers/i-358.jpg">
            <a:hlinkClick r:id="rId2"/>
          </p:cNvPr>
          <p:cNvPicPr/>
          <p:nvPr/>
        </p:nvPicPr>
        <p:blipFill>
          <a:blip r:embed="rId5" cstate="print"/>
          <a:srcRect/>
          <a:stretch>
            <a:fillRect/>
          </a:stretch>
        </p:blipFill>
        <p:spPr bwMode="auto">
          <a:xfrm>
            <a:off x="7452320" y="2636912"/>
            <a:ext cx="1224136" cy="856878"/>
          </a:xfrm>
          <a:prstGeom prst="rect">
            <a:avLst/>
          </a:prstGeom>
          <a:noFill/>
          <a:ln w="9525">
            <a:noFill/>
            <a:miter lim="800000"/>
            <a:headEnd/>
            <a:tailEnd/>
          </a:ln>
        </p:spPr>
      </p:pic>
      <p:sp>
        <p:nvSpPr>
          <p:cNvPr id="62" name="TextBox 61"/>
          <p:cNvSpPr txBox="1"/>
          <p:nvPr/>
        </p:nvSpPr>
        <p:spPr>
          <a:xfrm>
            <a:off x="7380312" y="4725144"/>
            <a:ext cx="1296144" cy="1169551"/>
          </a:xfrm>
          <a:prstGeom prst="rect">
            <a:avLst/>
          </a:prstGeom>
          <a:noFill/>
        </p:spPr>
        <p:txBody>
          <a:bodyPr wrap="square" rtlCol="0">
            <a:spAutoFit/>
          </a:bodyPr>
          <a:lstStyle/>
          <a:p>
            <a:pPr algn="ctr"/>
            <a:r>
              <a:rPr lang="ru-RU" sz="1400" b="1" dirty="0" smtClean="0"/>
              <a:t>Туман</a:t>
            </a:r>
          </a:p>
          <a:p>
            <a:pPr algn="ctr"/>
            <a:r>
              <a:rPr lang="ru-RU" sz="1400" b="1" dirty="0" smtClean="0"/>
              <a:t>Дождь</a:t>
            </a:r>
          </a:p>
          <a:p>
            <a:pPr algn="ctr"/>
            <a:r>
              <a:rPr lang="ru-RU" sz="1400" b="1" dirty="0" smtClean="0"/>
              <a:t>Сумерки </a:t>
            </a:r>
          </a:p>
          <a:p>
            <a:pPr algn="ctr"/>
            <a:r>
              <a:rPr lang="ru-RU" sz="1400" b="1" dirty="0" smtClean="0"/>
              <a:t>Пасмурно</a:t>
            </a:r>
          </a:p>
          <a:p>
            <a:pPr algn="ctr"/>
            <a:r>
              <a:rPr lang="ru-RU" sz="1400" b="1" dirty="0" smtClean="0"/>
              <a:t>Пыль </a:t>
            </a:r>
            <a:endParaRPr lang="ru-RU" sz="1400" b="1" dirty="0"/>
          </a:p>
        </p:txBody>
      </p:sp>
      <p:sp>
        <p:nvSpPr>
          <p:cNvPr id="63" name="Скругленная прямоугольная выноска 62"/>
          <p:cNvSpPr/>
          <p:nvPr/>
        </p:nvSpPr>
        <p:spPr>
          <a:xfrm>
            <a:off x="395536" y="1844824"/>
            <a:ext cx="2160240" cy="864096"/>
          </a:xfrm>
          <a:prstGeom prst="wedgeRoundRectCallout">
            <a:avLst>
              <a:gd name="adj1" fmla="val -11197"/>
              <a:gd name="adj2" fmla="val 1793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Наблюдателю предметы кажутся:</a:t>
            </a:r>
            <a:endParaRPr lang="ru-RU"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User\Pictures\7801882.jpg"/>
          <p:cNvPicPr>
            <a:picLocks noGrp="1" noChangeAspect="1" noChangeArrowheads="1"/>
          </p:cNvPicPr>
          <p:nvPr>
            <p:ph idx="1"/>
          </p:nvPr>
        </p:nvPicPr>
        <p:blipFill>
          <a:blip r:embed="rId2"/>
          <a:srcRect/>
          <a:stretch>
            <a:fillRect/>
          </a:stretch>
        </p:blipFill>
        <p:spPr bwMode="auto">
          <a:xfrm>
            <a:off x="1500167" y="539070"/>
            <a:ext cx="7038858" cy="558709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solidFill>
        </p:spPr>
        <p:txBody>
          <a:bodyPr>
            <a:normAutofit fontScale="90000"/>
          </a:bodyPr>
          <a:lstStyle/>
          <a:p>
            <a:r>
              <a:rPr lang="ru-RU" sz="2000" dirty="0" smtClean="0">
                <a:solidFill>
                  <a:srgbClr val="008000"/>
                </a:solidFill>
              </a:rPr>
              <a:t>НАБЛЮДАТЕЛЬНЫЙ ПОСТ (2-3  </a:t>
            </a:r>
            <a:r>
              <a:rPr lang="ru-RU" sz="2000" dirty="0" err="1" smtClean="0">
                <a:solidFill>
                  <a:srgbClr val="008000"/>
                </a:solidFill>
              </a:rPr>
              <a:t>военнослуж</a:t>
            </a:r>
            <a:r>
              <a:rPr lang="ru-RU" sz="2000" dirty="0" smtClean="0">
                <a:solidFill>
                  <a:srgbClr val="008000"/>
                </a:solidFill>
              </a:rPr>
              <a:t>. от </a:t>
            </a:r>
            <a:r>
              <a:rPr lang="ru-RU" sz="2000" dirty="0" err="1" smtClean="0">
                <a:solidFill>
                  <a:srgbClr val="008000"/>
                </a:solidFill>
              </a:rPr>
              <a:t>отделния</a:t>
            </a:r>
            <a:r>
              <a:rPr lang="ru-RU" sz="2000" dirty="0" smtClean="0">
                <a:solidFill>
                  <a:srgbClr val="008000"/>
                </a:solidFill>
              </a:rPr>
              <a:t>) (НАБЛЮДАТЕЛЬ).</a:t>
            </a:r>
            <a:r>
              <a:rPr lang="ru-RU" sz="2000" dirty="0" smtClean="0">
                <a:solidFill>
                  <a:srgbClr val="FF3300"/>
                </a:solidFill>
              </a:rPr>
              <a:t> </a:t>
            </a:r>
            <a:br>
              <a:rPr lang="ru-RU" sz="2000" dirty="0" smtClean="0">
                <a:solidFill>
                  <a:srgbClr val="FF3300"/>
                </a:solidFill>
              </a:rPr>
            </a:br>
            <a:r>
              <a:rPr lang="ru-RU" sz="2000" dirty="0" smtClean="0">
                <a:solidFill>
                  <a:srgbClr val="FF3300"/>
                </a:solidFill>
              </a:rPr>
              <a:t>Разведка  противника  организуется  и  ведется непрерывно  в  каждом  взводе (отделении, танке), наблюдением  за наземным и воздушным противником</a:t>
            </a:r>
            <a:endParaRPr lang="ru-RU" sz="2000" dirty="0">
              <a:solidFill>
                <a:srgbClr val="FF3300"/>
              </a:solidFill>
            </a:endParaRPr>
          </a:p>
        </p:txBody>
      </p:sp>
      <p:sp>
        <p:nvSpPr>
          <p:cNvPr id="3" name="Содержимое 2"/>
          <p:cNvSpPr>
            <a:spLocks noGrp="1"/>
          </p:cNvSpPr>
          <p:nvPr>
            <p:ph idx="1"/>
          </p:nvPr>
        </p:nvSpPr>
        <p:spPr>
          <a:xfrm>
            <a:off x="179512" y="1600132"/>
            <a:ext cx="8229600" cy="4525963"/>
          </a:xfrm>
          <a:solidFill>
            <a:schemeClr val="accent2">
              <a:lumMod val="20000"/>
              <a:lumOff val="80000"/>
            </a:schemeClr>
          </a:solidFill>
        </p:spPr>
        <p:txBody>
          <a:bodyPr>
            <a:noAutofit/>
          </a:bodyPr>
          <a:lstStyle/>
          <a:p>
            <a:pPr marL="0" indent="376238" algn="just">
              <a:buNone/>
            </a:pPr>
            <a:r>
              <a:rPr lang="ru-RU" sz="1800" b="1" dirty="0" smtClean="0"/>
              <a:t>Наблюдательный пост (наблюдатель) располагается в боевых порядках     т    </a:t>
            </a:r>
            <a:r>
              <a:rPr lang="ru-RU" sz="1800" b="1" dirty="0" err="1" smtClean="0"/>
              <a:t>стах</a:t>
            </a:r>
            <a:r>
              <a:rPr lang="ru-RU" sz="1800" b="1" dirty="0" smtClean="0"/>
              <a:t> обеспечивающих наилучший просмотр местности перед фронтом или на флангах.</a:t>
            </a:r>
          </a:p>
          <a:p>
            <a:pPr marL="0" indent="376238" algn="just">
              <a:buNone/>
            </a:pPr>
            <a:r>
              <a:rPr lang="ru-RU" sz="2000" b="1" dirty="0" smtClean="0"/>
              <a:t>Пост должен быть оснащён:</a:t>
            </a:r>
          </a:p>
          <a:p>
            <a:pPr marL="0" indent="376238" algn="just">
              <a:buNone/>
            </a:pPr>
            <a:r>
              <a:rPr lang="ru-RU" sz="1800" b="1" dirty="0" smtClean="0"/>
              <a:t>1.приборами наблюдения;</a:t>
            </a:r>
          </a:p>
          <a:p>
            <a:pPr marL="0" indent="376238">
              <a:buNone/>
            </a:pPr>
            <a:r>
              <a:rPr lang="ru-RU" sz="1800" b="1" dirty="0" smtClean="0"/>
              <a:t>2.крупномасштабной картой или схемой местности;</a:t>
            </a:r>
          </a:p>
          <a:p>
            <a:pPr marL="0" indent="376238">
              <a:buNone/>
            </a:pPr>
            <a:r>
              <a:rPr lang="ru-RU" sz="1800" b="1" dirty="0" smtClean="0"/>
              <a:t>3.журналом наблюдения:</a:t>
            </a:r>
          </a:p>
          <a:p>
            <a:pPr marL="0" indent="376238">
              <a:buNone/>
            </a:pPr>
            <a:r>
              <a:rPr lang="ru-RU" sz="1800" b="1" dirty="0" smtClean="0"/>
              <a:t>4.компасом;</a:t>
            </a:r>
          </a:p>
          <a:p>
            <a:pPr marL="0" indent="376238">
              <a:buNone/>
            </a:pPr>
            <a:r>
              <a:rPr lang="ru-RU" sz="1800" b="1" dirty="0" smtClean="0"/>
              <a:t>6.часами;</a:t>
            </a:r>
          </a:p>
          <a:p>
            <a:pPr marL="0" indent="376238">
              <a:buNone/>
            </a:pPr>
            <a:r>
              <a:rPr lang="ru-RU" sz="1800" b="1" dirty="0" smtClean="0"/>
              <a:t>7.планшетом;</a:t>
            </a:r>
          </a:p>
          <a:p>
            <a:pPr marL="0" indent="376238">
              <a:buNone/>
            </a:pPr>
            <a:r>
              <a:rPr lang="ru-RU" sz="1800" b="1" dirty="0" smtClean="0"/>
              <a:t>8.средствами связи;</a:t>
            </a:r>
          </a:p>
          <a:p>
            <a:pPr marL="0" indent="376238">
              <a:buNone/>
            </a:pPr>
            <a:r>
              <a:rPr lang="ru-RU" sz="1800" b="1" dirty="0" smtClean="0"/>
              <a:t>9.подсветки;</a:t>
            </a:r>
          </a:p>
          <a:p>
            <a:pPr marL="0" indent="376238">
              <a:buNone/>
            </a:pPr>
            <a:r>
              <a:rPr lang="ru-RU" sz="1800" b="1" dirty="0" smtClean="0"/>
              <a:t>10.подачи сигналов оповещения, о воздушном противнике;</a:t>
            </a:r>
          </a:p>
          <a:p>
            <a:pPr marL="0" indent="376238">
              <a:buNone/>
            </a:pPr>
            <a:r>
              <a:rPr lang="ru-RU" sz="1800" b="1" dirty="0" smtClean="0"/>
              <a:t>11.приборами РХБХ разведки.</a:t>
            </a:r>
            <a:endParaRPr lang="ru-RU" sz="1800" b="1" dirty="0"/>
          </a:p>
        </p:txBody>
      </p:sp>
      <p:sp>
        <p:nvSpPr>
          <p:cNvPr id="4" name="Содержимое 2"/>
          <p:cNvSpPr txBox="1">
            <a:spLocks/>
          </p:cNvSpPr>
          <p:nvPr/>
        </p:nvSpPr>
        <p:spPr>
          <a:xfrm>
            <a:off x="539552" y="1628800"/>
            <a:ext cx="8229600" cy="4525963"/>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76238" algn="just">
              <a:buFont typeface="Arial" pitchFamily="34" charset="0"/>
              <a:buNone/>
            </a:pPr>
            <a:r>
              <a:rPr lang="ru-RU" sz="1800" b="1" dirty="0" smtClean="0"/>
              <a:t>Наблюдательный пост (наблюдатель) располагается в боевых порядках     </a:t>
            </a:r>
            <a:r>
              <a:rPr lang="ru-RU" sz="1800" b="1" dirty="0" err="1" smtClean="0"/>
              <a:t>зделений</a:t>
            </a:r>
            <a:r>
              <a:rPr lang="ru-RU" sz="1800" b="1" dirty="0" smtClean="0"/>
              <a:t> в местах обеспечивающих наилучший просмотр местности  фронтом или на флангах.</a:t>
            </a:r>
          </a:p>
          <a:p>
            <a:pPr marL="0" indent="376238" algn="just">
              <a:buFont typeface="Arial" pitchFamily="34" charset="0"/>
              <a:buNone/>
            </a:pPr>
            <a:r>
              <a:rPr lang="ru-RU" sz="2000" b="1" dirty="0" smtClean="0"/>
              <a:t>Пост должен быть оснащён:</a:t>
            </a:r>
          </a:p>
          <a:p>
            <a:pPr marL="0" indent="376238" algn="just">
              <a:buFont typeface="Arial" pitchFamily="34" charset="0"/>
              <a:buNone/>
            </a:pPr>
            <a:r>
              <a:rPr lang="ru-RU" sz="1800" b="1" dirty="0" smtClean="0"/>
              <a:t>1.приборами наблюдения;</a:t>
            </a:r>
          </a:p>
          <a:p>
            <a:pPr marL="0" indent="376238">
              <a:buFont typeface="Arial" pitchFamily="34" charset="0"/>
              <a:buNone/>
            </a:pPr>
            <a:r>
              <a:rPr lang="ru-RU" sz="1800" b="1" dirty="0" smtClean="0"/>
              <a:t>2.крупномасштабной картой или схемой местности;</a:t>
            </a:r>
          </a:p>
          <a:p>
            <a:pPr marL="0" indent="376238">
              <a:buFont typeface="Arial" pitchFamily="34" charset="0"/>
              <a:buNone/>
            </a:pPr>
            <a:r>
              <a:rPr lang="ru-RU" sz="1800" b="1" dirty="0" smtClean="0"/>
              <a:t>3.журналом наблюдения:</a:t>
            </a:r>
          </a:p>
          <a:p>
            <a:pPr marL="0" indent="376238">
              <a:buFont typeface="Arial" pitchFamily="34" charset="0"/>
              <a:buNone/>
            </a:pPr>
            <a:r>
              <a:rPr lang="ru-RU" sz="1800" b="1" dirty="0" smtClean="0"/>
              <a:t>4.компасом;</a:t>
            </a:r>
          </a:p>
          <a:p>
            <a:pPr marL="0" indent="376238">
              <a:buFont typeface="Arial" pitchFamily="34" charset="0"/>
              <a:buNone/>
            </a:pPr>
            <a:r>
              <a:rPr lang="ru-RU" sz="1800" b="1" dirty="0" smtClean="0"/>
              <a:t>6.часами;</a:t>
            </a:r>
          </a:p>
          <a:p>
            <a:pPr marL="0" indent="376238">
              <a:buFont typeface="Arial" pitchFamily="34" charset="0"/>
              <a:buNone/>
            </a:pPr>
            <a:r>
              <a:rPr lang="ru-RU" sz="1800" b="1" dirty="0" smtClean="0"/>
              <a:t>7.планшетом;</a:t>
            </a:r>
          </a:p>
          <a:p>
            <a:pPr marL="0" indent="376238">
              <a:buFont typeface="Arial" pitchFamily="34" charset="0"/>
              <a:buNone/>
            </a:pPr>
            <a:r>
              <a:rPr lang="ru-RU" sz="1800" b="1" dirty="0" smtClean="0"/>
              <a:t>8.средствами связи;</a:t>
            </a:r>
          </a:p>
          <a:p>
            <a:pPr marL="0" indent="376238">
              <a:buFont typeface="Arial" pitchFamily="34" charset="0"/>
              <a:buNone/>
            </a:pPr>
            <a:r>
              <a:rPr lang="ru-RU" sz="1800" b="1" dirty="0" smtClean="0"/>
              <a:t>9.подсветки;</a:t>
            </a:r>
          </a:p>
          <a:p>
            <a:pPr marL="0" indent="376238">
              <a:buFont typeface="Arial" pitchFamily="34" charset="0"/>
              <a:buNone/>
            </a:pPr>
            <a:r>
              <a:rPr lang="ru-RU" sz="1800" b="1" dirty="0" smtClean="0"/>
              <a:t>10.подачи сигналов оповещения, о воздушном противнике;</a:t>
            </a:r>
          </a:p>
          <a:p>
            <a:pPr marL="0" indent="376238">
              <a:buFont typeface="Arial" pitchFamily="34" charset="0"/>
              <a:buNone/>
            </a:pPr>
            <a:r>
              <a:rPr lang="ru-RU" sz="1800" b="1" dirty="0" smtClean="0"/>
              <a:t>11.приборами РХБХ разведки.</a:t>
            </a:r>
            <a:endParaRPr lang="ru-RU" sz="1800" b="1" dirty="0"/>
          </a:p>
        </p:txBody>
      </p:sp>
      <p:sp>
        <p:nvSpPr>
          <p:cNvPr id="5" name="Содержимое 2"/>
          <p:cNvSpPr txBox="1">
            <a:spLocks/>
          </p:cNvSpPr>
          <p:nvPr/>
        </p:nvSpPr>
        <p:spPr>
          <a:xfrm>
            <a:off x="395536" y="1668015"/>
            <a:ext cx="8229600" cy="4525963"/>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76238" algn="just">
              <a:buFont typeface="Arial" pitchFamily="34" charset="0"/>
              <a:buNone/>
            </a:pPr>
            <a:r>
              <a:rPr lang="ru-RU" sz="1800" b="1" dirty="0" smtClean="0"/>
              <a:t> </a:t>
            </a:r>
          </a:p>
          <a:p>
            <a:pPr marL="0" indent="376238" algn="just">
              <a:buFont typeface="Arial" pitchFamily="34" charset="0"/>
              <a:buNone/>
            </a:pPr>
            <a:r>
              <a:rPr lang="ru-RU" sz="2000" b="1" dirty="0" smtClean="0"/>
              <a:t> Пост должен быть оснащён:</a:t>
            </a:r>
          </a:p>
          <a:p>
            <a:pPr marL="0" indent="376238" algn="just">
              <a:buFont typeface="Arial" pitchFamily="34" charset="0"/>
              <a:buNone/>
            </a:pPr>
            <a:r>
              <a:rPr lang="ru-RU" sz="1800" b="1" dirty="0" smtClean="0"/>
              <a:t> .приборами наблюдения;</a:t>
            </a:r>
          </a:p>
          <a:p>
            <a:pPr marL="0" indent="376238">
              <a:buFont typeface="Arial" pitchFamily="34" charset="0"/>
              <a:buNone/>
            </a:pPr>
            <a:r>
              <a:rPr lang="ru-RU" sz="1800" b="1" dirty="0" smtClean="0"/>
              <a:t> 2.крупномасштабной картой или схемой местности;</a:t>
            </a:r>
          </a:p>
          <a:p>
            <a:pPr marL="0" indent="376238">
              <a:buFont typeface="Arial" pitchFamily="34" charset="0"/>
              <a:buNone/>
            </a:pPr>
            <a:r>
              <a:rPr lang="ru-RU" sz="1800" b="1" dirty="0" smtClean="0"/>
              <a:t> .журналом наблюдения:</a:t>
            </a:r>
          </a:p>
          <a:p>
            <a:pPr marL="0" indent="376238">
              <a:buFont typeface="Arial" pitchFamily="34" charset="0"/>
              <a:buNone/>
            </a:pPr>
            <a:r>
              <a:rPr lang="ru-RU" sz="1800" b="1" dirty="0" smtClean="0"/>
              <a:t>  компасом;</a:t>
            </a:r>
          </a:p>
          <a:p>
            <a:pPr marL="0" indent="376238">
              <a:buFont typeface="Arial" pitchFamily="34" charset="0"/>
              <a:buNone/>
            </a:pPr>
            <a:r>
              <a:rPr lang="ru-RU" sz="1800" b="1" dirty="0" smtClean="0"/>
              <a:t> .часами;</a:t>
            </a:r>
          </a:p>
          <a:p>
            <a:pPr marL="0" indent="376238">
              <a:buFont typeface="Arial" pitchFamily="34" charset="0"/>
              <a:buNone/>
            </a:pPr>
            <a:r>
              <a:rPr lang="ru-RU" sz="1800" b="1" dirty="0" smtClean="0"/>
              <a:t> .планшетом;</a:t>
            </a:r>
          </a:p>
          <a:p>
            <a:pPr marL="0" indent="376238">
              <a:buFont typeface="Arial" pitchFamily="34" charset="0"/>
              <a:buNone/>
            </a:pPr>
            <a:r>
              <a:rPr lang="ru-RU" sz="1800" b="1" dirty="0" smtClean="0"/>
              <a:t> .средствами связи;</a:t>
            </a:r>
          </a:p>
          <a:p>
            <a:pPr marL="0" indent="376238">
              <a:buFont typeface="Arial" pitchFamily="34" charset="0"/>
              <a:buNone/>
            </a:pPr>
            <a:r>
              <a:rPr lang="ru-RU" sz="1800" b="1" dirty="0" smtClean="0"/>
              <a:t> .подсветки;</a:t>
            </a:r>
          </a:p>
          <a:p>
            <a:pPr marL="0" indent="376238">
              <a:buFont typeface="Arial" pitchFamily="34" charset="0"/>
              <a:buNone/>
            </a:pPr>
            <a:r>
              <a:rPr lang="ru-RU" sz="1800" b="1" dirty="0" smtClean="0"/>
              <a:t> 0.подачи сигналов оповещения, о воздушном противнике;</a:t>
            </a:r>
          </a:p>
          <a:p>
            <a:pPr marL="0" indent="376238">
              <a:buFont typeface="Arial" pitchFamily="34" charset="0"/>
              <a:buNone/>
            </a:pPr>
            <a:r>
              <a:rPr lang="ru-RU" sz="1800" b="1" dirty="0" smtClean="0"/>
              <a:t> 1.приборами РХБХ </a:t>
            </a:r>
            <a:r>
              <a:rPr lang="ru-RU" sz="1800" b="1" dirty="0" err="1" smtClean="0"/>
              <a:t>разведки.ехотных</a:t>
            </a:r>
            <a:endParaRPr lang="ru-RU" sz="1800" b="1" dirty="0"/>
          </a:p>
        </p:txBody>
      </p:sp>
      <p:sp>
        <p:nvSpPr>
          <p:cNvPr id="7" name="Содержимое 2"/>
          <p:cNvSpPr txBox="1">
            <a:spLocks/>
          </p:cNvSpPr>
          <p:nvPr/>
        </p:nvSpPr>
        <p:spPr>
          <a:xfrm>
            <a:off x="179512" y="1654831"/>
            <a:ext cx="8589640" cy="4525963"/>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76238" algn="just">
              <a:buFont typeface="Arial" pitchFamily="34" charset="0"/>
              <a:buNone/>
            </a:pPr>
            <a:r>
              <a:rPr lang="ru-RU" sz="1800" b="1" dirty="0" smtClean="0"/>
              <a:t>Наблюдательный пост (наблюдатель) располагается в боевых порядках  обороняющихся подразделений в местах обеспечивающих наилучший просмотр местности перед фронтом или на флангах  своих   войск. </a:t>
            </a:r>
          </a:p>
          <a:p>
            <a:pPr marL="0" indent="376238" algn="just">
              <a:buFont typeface="Arial" pitchFamily="34" charset="0"/>
              <a:buNone/>
            </a:pPr>
            <a:r>
              <a:rPr lang="ru-RU" sz="2000" b="1" dirty="0" smtClean="0"/>
              <a:t> Оснащение  поста  наблюдения:</a:t>
            </a:r>
          </a:p>
          <a:p>
            <a:pPr marL="0" indent="376238" algn="just">
              <a:buFont typeface="Arial" pitchFamily="34" charset="0"/>
              <a:buNone/>
            </a:pPr>
            <a:r>
              <a:rPr lang="ru-RU" sz="1800" b="1" dirty="0" smtClean="0"/>
              <a:t>1.приборами наблюдения; ( бинокли </a:t>
            </a:r>
            <a:r>
              <a:rPr lang="ru-RU" sz="1800" b="1" dirty="0" smtClean="0"/>
              <a:t>Б -6,8,12,15в </a:t>
            </a:r>
            <a:r>
              <a:rPr lang="ru-RU" sz="1800" b="1" dirty="0" smtClean="0"/>
              <a:t>т. ч. и  </a:t>
            </a:r>
            <a:r>
              <a:rPr lang="ru-RU" sz="1800" b="1" dirty="0" smtClean="0"/>
              <a:t>ночной Би-8,  </a:t>
            </a:r>
            <a:r>
              <a:rPr lang="ru-RU" sz="1800" b="1" dirty="0" smtClean="0"/>
              <a:t>ЛПР)</a:t>
            </a:r>
          </a:p>
          <a:p>
            <a:pPr marL="0" indent="376238">
              <a:buFont typeface="Arial" pitchFamily="34" charset="0"/>
              <a:buNone/>
            </a:pPr>
            <a:r>
              <a:rPr lang="ru-RU" sz="1800" b="1" dirty="0" smtClean="0"/>
              <a:t>2.крупномасштабной картой или схемой местности;</a:t>
            </a:r>
          </a:p>
          <a:p>
            <a:pPr marL="0" indent="376238">
              <a:buFont typeface="Arial" pitchFamily="34" charset="0"/>
              <a:buNone/>
            </a:pPr>
            <a:r>
              <a:rPr lang="ru-RU" sz="1800" b="1" dirty="0" smtClean="0"/>
              <a:t>3.журналом наблюдения  и  набором цветных карандашей и  офицерской  линейкой:</a:t>
            </a:r>
          </a:p>
          <a:p>
            <a:pPr marL="0" indent="376238">
              <a:buFont typeface="Arial" pitchFamily="34" charset="0"/>
              <a:buNone/>
            </a:pPr>
            <a:r>
              <a:rPr lang="ru-RU" sz="1800" b="1" dirty="0" smtClean="0"/>
              <a:t>4.Компасом  Адрианова;</a:t>
            </a:r>
          </a:p>
          <a:p>
            <a:pPr marL="0" indent="376238">
              <a:buFont typeface="Arial" pitchFamily="34" charset="0"/>
              <a:buNone/>
            </a:pPr>
            <a:r>
              <a:rPr lang="ru-RU" sz="1800" b="1" dirty="0" smtClean="0"/>
              <a:t>6.часами;</a:t>
            </a:r>
          </a:p>
          <a:p>
            <a:pPr marL="0" indent="376238">
              <a:buFont typeface="Arial" pitchFamily="34" charset="0"/>
              <a:buNone/>
            </a:pPr>
            <a:r>
              <a:rPr lang="ru-RU" sz="1800" b="1" dirty="0" smtClean="0"/>
              <a:t>7.Планшетом  (для анализа  разведывательных  целей);</a:t>
            </a:r>
          </a:p>
          <a:p>
            <a:pPr marL="0" indent="376238">
              <a:buFont typeface="Arial" pitchFamily="34" charset="0"/>
              <a:buNone/>
            </a:pPr>
            <a:r>
              <a:rPr lang="ru-RU" sz="1800" b="1" dirty="0" smtClean="0"/>
              <a:t>8.средствами связи</a:t>
            </a:r>
            <a:r>
              <a:rPr lang="ru-RU" sz="1800" b="1" dirty="0"/>
              <a:t> </a:t>
            </a:r>
            <a:r>
              <a:rPr lang="ru-RU" sz="1800" b="1" dirty="0" smtClean="0"/>
              <a:t>(радиостанция или телефон);</a:t>
            </a:r>
          </a:p>
          <a:p>
            <a:pPr marL="0" indent="376238">
              <a:buFont typeface="Arial" pitchFamily="34" charset="0"/>
              <a:buNone/>
            </a:pPr>
            <a:r>
              <a:rPr lang="ru-RU" sz="1800" b="1" dirty="0" smtClean="0"/>
              <a:t>9.  средствами подсветки;</a:t>
            </a:r>
          </a:p>
          <a:p>
            <a:pPr marL="0" indent="376238">
              <a:buFont typeface="Arial" pitchFamily="34" charset="0"/>
              <a:buNone/>
            </a:pPr>
            <a:r>
              <a:rPr lang="ru-RU" sz="1800" b="1" dirty="0" smtClean="0"/>
              <a:t>10.  Средствами подачи сигналов оповещения, о воздушном противнике</a:t>
            </a:r>
          </a:p>
          <a:p>
            <a:pPr marL="0" indent="376238">
              <a:buFont typeface="Arial" pitchFamily="34" charset="0"/>
              <a:buNone/>
            </a:pPr>
            <a:r>
              <a:rPr lang="ru-RU" sz="1800" b="1" dirty="0" smtClean="0"/>
              <a:t>11.приборами РХБ разведки.  (ВПХР,  ДП -5в)</a:t>
            </a:r>
            <a:endParaRPr lang="ru-RU" sz="1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Оснащение наблюдательного поста</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3074" name="Picture 2" descr="005"/>
          <p:cNvPicPr>
            <a:picLocks noChangeAspect="1" noChangeArrowheads="1"/>
          </p:cNvPicPr>
          <p:nvPr/>
        </p:nvPicPr>
        <p:blipFill>
          <a:blip r:embed="rId3" cstate="print"/>
          <a:srcRect/>
          <a:stretch>
            <a:fillRect/>
          </a:stretch>
        </p:blipFill>
        <p:spPr bwMode="auto">
          <a:xfrm>
            <a:off x="1691680" y="404664"/>
            <a:ext cx="5760640" cy="6123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accent1">
              <a:lumMod val="40000"/>
              <a:lumOff val="60000"/>
            </a:schemeClr>
          </a:solidFill>
        </p:spPr>
        <p:txBody>
          <a:bodyPr/>
          <a:lstStyle/>
          <a:p>
            <a:r>
              <a:rPr lang="ru-RU" sz="2800" dirty="0" smtClean="0">
                <a:solidFill>
                  <a:srgbClr val="FF0000"/>
                </a:solidFill>
              </a:rPr>
              <a:t>ЖУРНАЛ НАБЛЮДАТЕЛЯ</a:t>
            </a:r>
            <a:endParaRPr lang="ru-RU" sz="2800"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
        <p:nvSpPr>
          <p:cNvPr id="4" name="Текст 3"/>
          <p:cNvSpPr>
            <a:spLocks noGrp="1"/>
          </p:cNvSpPr>
          <p:nvPr>
            <p:ph type="body" sz="quarter" idx="10"/>
          </p:nvPr>
        </p:nvSpPr>
        <p:spPr>
          <a:xfrm>
            <a:off x="500034" y="2143116"/>
            <a:ext cx="7912129" cy="3429024"/>
          </a:xfrm>
        </p:spPr>
        <p:txBody>
          <a:bodyPr/>
          <a:lstStyle/>
          <a:p>
            <a:endParaRPr lang="ru-RU" dirty="0"/>
          </a:p>
        </p:txBody>
      </p:sp>
      <p:pic>
        <p:nvPicPr>
          <p:cNvPr id="1026" name="Picture 2" descr="C:\Users\User\Pictures\qLXGlOX31bk.jpg"/>
          <p:cNvPicPr>
            <a:picLocks noChangeAspect="1" noChangeArrowheads="1"/>
          </p:cNvPicPr>
          <p:nvPr/>
        </p:nvPicPr>
        <p:blipFill>
          <a:blip r:embed="rId2"/>
          <a:srcRect/>
          <a:stretch>
            <a:fillRect/>
          </a:stretch>
        </p:blipFill>
        <p:spPr bwMode="auto">
          <a:xfrm>
            <a:off x="1027281" y="2342014"/>
            <a:ext cx="6858048" cy="214314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996991" y="756791"/>
            <a:ext cx="7181751" cy="584775"/>
          </a:xfrm>
          <a:prstGeom prst="rect">
            <a:avLst/>
          </a:prstGeom>
          <a:solidFill>
            <a:srgbClr val="C00000"/>
          </a:solidFill>
          <a:ln w="57150" cmpd="thickThin">
            <a:noFill/>
            <a:miter lim="800000"/>
            <a:headEnd/>
            <a:tailEnd/>
          </a:ln>
        </p:spPr>
        <p:txBody>
          <a:bodyPr wrap="square">
            <a:spAutoFit/>
          </a:bodyPr>
          <a:lstStyle/>
          <a:p>
            <a:pPr algn="ctr"/>
            <a:r>
              <a:rPr lang="ru-RU" altLang="ru-RU" sz="3200" b="1" dirty="0" smtClean="0">
                <a:solidFill>
                  <a:srgbClr val="FFFF66"/>
                </a:solidFill>
              </a:rPr>
              <a:t>Учебные вопросы</a:t>
            </a:r>
            <a:endParaRPr lang="ru-RU" altLang="ru-RU" sz="3200" b="1" dirty="0">
              <a:solidFill>
                <a:srgbClr val="FFCC00"/>
              </a:solidFill>
              <a:latin typeface="Arial" charset="0"/>
            </a:endParaRPr>
          </a:p>
        </p:txBody>
      </p:sp>
      <p:sp>
        <p:nvSpPr>
          <p:cNvPr id="6" name="Лента лицом вверх 5"/>
          <p:cNvSpPr/>
          <p:nvPr/>
        </p:nvSpPr>
        <p:spPr>
          <a:xfrm>
            <a:off x="8172400" y="188640"/>
            <a:ext cx="864096" cy="504056"/>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a:t>
            </a:r>
            <a:endParaRPr lang="ru-RU" b="1" dirty="0"/>
          </a:p>
        </p:txBody>
      </p:sp>
      <p:sp>
        <p:nvSpPr>
          <p:cNvPr id="8" name="Содержимое 2"/>
          <p:cNvSpPr>
            <a:spLocks noGrp="1"/>
          </p:cNvSpPr>
          <p:nvPr>
            <p:ph idx="1"/>
          </p:nvPr>
        </p:nvSpPr>
        <p:spPr>
          <a:xfrm>
            <a:off x="214282" y="1428736"/>
            <a:ext cx="8786874" cy="4786346"/>
          </a:xfrm>
        </p:spPr>
        <p:txBody>
          <a:bodyPr>
            <a:noAutofit/>
          </a:bodyPr>
          <a:lstStyle/>
          <a:p>
            <a:pPr marL="269875" lvl="0" indent="271463" algn="just">
              <a:buFont typeface="+mj-lt"/>
              <a:buAutoNum type="arabicPeriod"/>
            </a:pPr>
            <a:r>
              <a:rPr lang="ru-RU" sz="2800" b="1" dirty="0" smtClean="0"/>
              <a:t>Способы ведения разведки противника и местности.</a:t>
            </a:r>
          </a:p>
          <a:p>
            <a:pPr marL="269875" lvl="0" indent="271463" algn="just">
              <a:buFont typeface="+mj-lt"/>
              <a:buAutoNum type="arabicPeriod"/>
            </a:pPr>
            <a:r>
              <a:rPr lang="ru-RU" sz="2800" b="1" dirty="0" smtClean="0"/>
              <a:t> Действия наблюдателя (дозорного, старшего наблюдательного поста) при ведении разведки. Доклады о результатах разведки.</a:t>
            </a:r>
          </a:p>
          <a:p>
            <a:pPr marL="269875" lvl="0" indent="0" algn="just">
              <a:buNone/>
            </a:pPr>
            <a:endParaRPr lang="ru-RU" sz="2800" b="1" dirty="0" smtClean="0"/>
          </a:p>
          <a:p>
            <a:pPr marL="269875" lvl="0" indent="0" algn="just">
              <a:buNone/>
            </a:pPr>
            <a:r>
              <a:rPr lang="ru-RU" sz="2800" b="1" dirty="0" smtClean="0"/>
              <a:t> </a:t>
            </a:r>
          </a:p>
          <a:p>
            <a:pPr marL="269875" indent="0" algn="just">
              <a:buNone/>
            </a:pPr>
            <a:endParaRPr lang="ru-RU" sz="2800" b="1" dirty="0"/>
          </a:p>
        </p:txBody>
      </p:sp>
      <p:sp>
        <p:nvSpPr>
          <p:cNvPr id="7" name="TextBox 6"/>
          <p:cNvSpPr txBox="1"/>
          <p:nvPr/>
        </p:nvSpPr>
        <p:spPr>
          <a:xfrm>
            <a:off x="2143108" y="1571612"/>
            <a:ext cx="5143536" cy="246221"/>
          </a:xfrm>
          <a:prstGeom prst="rect">
            <a:avLst/>
          </a:prstGeom>
          <a:noFill/>
        </p:spPr>
        <p:txBody>
          <a:bodyPr wrap="square" rtlCol="0">
            <a:spAutoFit/>
          </a:bodyPr>
          <a:lstStyle/>
          <a:p>
            <a:endParaRPr lang="ru-RU"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20000"/>
              <a:lumOff val="80000"/>
            </a:schemeClr>
          </a:solidFill>
        </p:spPr>
        <p:txBody>
          <a:bodyPr>
            <a:normAutofit/>
          </a:bodyPr>
          <a:lstStyle/>
          <a:p>
            <a:r>
              <a:rPr lang="ru-RU" sz="2400" dirty="0" smtClean="0">
                <a:solidFill>
                  <a:srgbClr val="FF0000"/>
                </a:solidFill>
              </a:rPr>
              <a:t>ПРИ ПОСТАНОВКИ ЗАДАЧИ НАБЛЮДАТЕЛЬНОМУ ПОСТУ (НАБЛЮДАТЕЛЮ)</a:t>
            </a:r>
            <a:endParaRPr lang="ru-RU" sz="2400" dirty="0">
              <a:solidFill>
                <a:srgbClr val="FF0000"/>
              </a:solidFill>
            </a:endParaRPr>
          </a:p>
        </p:txBody>
      </p:sp>
      <p:sp>
        <p:nvSpPr>
          <p:cNvPr id="3" name="Содержимое 2"/>
          <p:cNvSpPr>
            <a:spLocks noGrp="1"/>
          </p:cNvSpPr>
          <p:nvPr>
            <p:ph idx="1"/>
          </p:nvPr>
        </p:nvSpPr>
        <p:spPr>
          <a:solidFill>
            <a:schemeClr val="accent3">
              <a:lumMod val="40000"/>
              <a:lumOff val="60000"/>
            </a:schemeClr>
          </a:solidFill>
        </p:spPr>
        <p:txBody>
          <a:bodyPr>
            <a:normAutofit fontScale="77500" lnSpcReduction="20000"/>
          </a:bodyPr>
          <a:lstStyle/>
          <a:p>
            <a:pPr marL="92075" indent="282575" algn="just">
              <a:buNone/>
            </a:pPr>
            <a:r>
              <a:rPr lang="ru-RU" dirty="0"/>
              <a:t>УКАЗЫВАЕТСЯ:</a:t>
            </a:r>
          </a:p>
          <a:p>
            <a:pPr marL="92075" indent="282575" algn="just">
              <a:buNone/>
            </a:pPr>
            <a:r>
              <a:rPr lang="ru-RU" dirty="0"/>
              <a:t>-ориентиры и кодированные (условные)наименования </a:t>
            </a:r>
            <a:r>
              <a:rPr lang="ru-RU" dirty="0" smtClean="0"/>
              <a:t>     местных </a:t>
            </a:r>
            <a:r>
              <a:rPr lang="ru-RU" dirty="0"/>
              <a:t>предметов:</a:t>
            </a:r>
          </a:p>
          <a:p>
            <a:pPr marL="92075" indent="282575" algn="just">
              <a:buNone/>
            </a:pPr>
            <a:r>
              <a:rPr lang="ru-RU" dirty="0"/>
              <a:t>-сведения о противнике и своих подразделениях:</a:t>
            </a:r>
          </a:p>
          <a:p>
            <a:pPr marL="92075" indent="282575" algn="just">
              <a:buNone/>
            </a:pPr>
            <a:r>
              <a:rPr lang="ru-RU" dirty="0"/>
              <a:t>-состав наблюдательного поста:</a:t>
            </a:r>
          </a:p>
          <a:p>
            <a:pPr marL="92075" indent="282575" algn="just">
              <a:buNone/>
            </a:pPr>
            <a:r>
              <a:rPr lang="ru-RU" dirty="0"/>
              <a:t>-место поста (наблюдателя):</a:t>
            </a:r>
          </a:p>
          <a:p>
            <a:pPr marL="92075" indent="282575" algn="just">
              <a:buNone/>
            </a:pPr>
            <a:r>
              <a:rPr lang="ru-RU" dirty="0"/>
              <a:t>-сектор наблюдения;</a:t>
            </a:r>
          </a:p>
          <a:p>
            <a:pPr marL="92075" indent="282575" algn="just">
              <a:buNone/>
            </a:pPr>
            <a:r>
              <a:rPr lang="ru-RU" dirty="0"/>
              <a:t>-</a:t>
            </a:r>
            <a:r>
              <a:rPr lang="ru-RU" dirty="0" smtClean="0"/>
              <a:t>на  что</a:t>
            </a:r>
            <a:r>
              <a:rPr lang="ru-RU" dirty="0"/>
              <a:t>, обращать особое внимание;</a:t>
            </a:r>
          </a:p>
          <a:p>
            <a:pPr marL="92075" indent="282575" algn="just">
              <a:buNone/>
            </a:pPr>
            <a:r>
              <a:rPr lang="ru-RU" dirty="0"/>
              <a:t>-порядок ведения </a:t>
            </a:r>
            <a:r>
              <a:rPr lang="ru-RU" dirty="0" smtClean="0"/>
              <a:t>РХБ </a:t>
            </a:r>
            <a:r>
              <a:rPr lang="ru-RU" dirty="0"/>
              <a:t>разведки;</a:t>
            </a:r>
          </a:p>
          <a:p>
            <a:pPr marL="92075" indent="282575" algn="just">
              <a:buNone/>
            </a:pPr>
            <a:r>
              <a:rPr lang="ru-RU" dirty="0"/>
              <a:t>-порядок докладов результатов наблюдения;</a:t>
            </a:r>
          </a:p>
          <a:p>
            <a:pPr marL="92075" indent="282575" algn="just">
              <a:buNone/>
            </a:pPr>
            <a:r>
              <a:rPr lang="ru-RU" dirty="0"/>
              <a:t>-сигналы оповещения;</a:t>
            </a:r>
          </a:p>
          <a:p>
            <a:pPr>
              <a:buNone/>
            </a:pPr>
            <a:r>
              <a:rPr lang="ru-RU" dirty="0" smtClean="0"/>
              <a:t>     -</a:t>
            </a:r>
            <a:r>
              <a:rPr lang="ru-RU" dirty="0"/>
              <a:t>время готовности.</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323528" y="404664"/>
            <a:ext cx="8496944" cy="5753139"/>
          </a:xfrm>
          <a:prstGeom prst="rect">
            <a:avLst/>
          </a:prstGeom>
          <a:noFill/>
          <a:ln w="9525">
            <a:noFill/>
            <a:miter lim="800000"/>
            <a:headEnd/>
            <a:tailEnd/>
          </a:ln>
        </p:spPr>
      </p:pic>
      <p:sp>
        <p:nvSpPr>
          <p:cNvPr id="4"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Выбор места для наблюдения</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85720" y="857232"/>
            <a:ext cx="8424936" cy="6435114"/>
          </a:xfrm>
          <a:prstGeom prst="rect">
            <a:avLst/>
          </a:prstGeom>
          <a:noFill/>
          <a:ln w="9525">
            <a:noFill/>
            <a:miter lim="800000"/>
            <a:headEnd/>
            <a:tailEnd/>
          </a:ln>
        </p:spPr>
      </p:pic>
      <p:sp>
        <p:nvSpPr>
          <p:cNvPr id="6"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Выбор места для наблюдения</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4" name="Picture 3"/>
          <p:cNvPicPr>
            <a:picLocks noChangeAspect="1" noChangeArrowheads="1"/>
          </p:cNvPicPr>
          <p:nvPr/>
        </p:nvPicPr>
        <p:blipFill>
          <a:blip r:embed="rId3" cstate="print"/>
          <a:srcRect/>
          <a:stretch>
            <a:fillRect/>
          </a:stretch>
        </p:blipFill>
        <p:spPr bwMode="auto">
          <a:xfrm>
            <a:off x="438120" y="1009632"/>
            <a:ext cx="8424936" cy="64351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НАБЛЮДАТЕЛЬНЫЙ ПУНКТ</a:t>
            </a:r>
            <a:endParaRPr lang="ru-RU" sz="2400" dirty="0"/>
          </a:p>
        </p:txBody>
      </p:sp>
      <p:pic>
        <p:nvPicPr>
          <p:cNvPr id="5122" name="Picture 2" descr="C:\Users\User\Pictures\img-NVpMnj.png"/>
          <p:cNvPicPr>
            <a:picLocks noGrp="1" noChangeAspect="1" noChangeArrowheads="1"/>
          </p:cNvPicPr>
          <p:nvPr>
            <p:ph idx="1"/>
          </p:nvPr>
        </p:nvPicPr>
        <p:blipFill>
          <a:blip r:embed="rId2"/>
          <a:srcRect/>
          <a:stretch>
            <a:fillRect/>
          </a:stretch>
        </p:blipFill>
        <p:spPr bwMode="auto">
          <a:xfrm>
            <a:off x="1475656" y="1052736"/>
            <a:ext cx="5857915" cy="509840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a:bodyPr>
          <a:lstStyle/>
          <a:p>
            <a:r>
              <a:rPr lang="ru-RU" sz="2800" dirty="0" smtClean="0">
                <a:solidFill>
                  <a:srgbClr val="C00000"/>
                </a:solidFill>
              </a:rPr>
              <a:t>ЗОНЫ НАБЛЮДЕНИЯ</a:t>
            </a:r>
            <a:endParaRPr lang="ru-RU" sz="2800" dirty="0">
              <a:solidFill>
                <a:srgbClr val="C00000"/>
              </a:solidFill>
            </a:endParaRPr>
          </a:p>
        </p:txBody>
      </p:sp>
      <p:sp>
        <p:nvSpPr>
          <p:cNvPr id="3" name="Содержимое 2"/>
          <p:cNvSpPr>
            <a:spLocks noGrp="1"/>
          </p:cNvSpPr>
          <p:nvPr>
            <p:ph idx="1"/>
          </p:nvPr>
        </p:nvSpPr>
        <p:spPr>
          <a:solidFill>
            <a:srgbClr val="00B050"/>
          </a:solidFill>
        </p:spPr>
        <p:txBody>
          <a:bodyPr>
            <a:normAutofit fontScale="92500"/>
          </a:bodyPr>
          <a:lstStyle/>
          <a:p>
            <a:pPr algn="just">
              <a:buNone/>
            </a:pPr>
            <a:r>
              <a:rPr lang="ru-RU" sz="2400" b="1" dirty="0" smtClean="0"/>
              <a:t>Для удобства наблюдения и последовательного осмотра местности сектор наблюдения по глубине разбивается на ЗОНЫ:</a:t>
            </a:r>
          </a:p>
          <a:p>
            <a:pPr algn="just">
              <a:buNone/>
            </a:pPr>
            <a:r>
              <a:rPr lang="ru-RU" sz="2400" b="1" dirty="0" smtClean="0"/>
              <a:t>-БЛИЖНЮЮ глубиной до 400м;</a:t>
            </a:r>
          </a:p>
          <a:p>
            <a:pPr algn="just">
              <a:buNone/>
            </a:pPr>
            <a:r>
              <a:rPr lang="ru-RU" sz="2400" b="1" dirty="0" smtClean="0"/>
              <a:t>-СРЕДНЮЮ глубиной от400м до 800м.</a:t>
            </a:r>
          </a:p>
          <a:p>
            <a:pPr algn="just">
              <a:buNone/>
            </a:pPr>
            <a:r>
              <a:rPr lang="ru-RU" sz="2400" b="1" dirty="0" smtClean="0"/>
              <a:t>-ДАЛЬНЮЮ -от средней зоны на глубину видимости. </a:t>
            </a:r>
          </a:p>
          <a:p>
            <a:pPr algn="just">
              <a:buNone/>
            </a:pPr>
            <a:r>
              <a:rPr lang="ru-RU" sz="2400" b="1" dirty="0" smtClean="0"/>
              <a:t> Ориентиры для ведения  разведки и наблюдения назначаются  справа  на  лево по  рубежам  от ближнего к дальнему. </a:t>
            </a:r>
          </a:p>
          <a:p>
            <a:pPr>
              <a:buNone/>
            </a:pPr>
            <a:endParaRPr lang="ru-RU" sz="2400" b="1" dirty="0" smtClean="0"/>
          </a:p>
          <a:p>
            <a:pPr marL="0" indent="719138" algn="just">
              <a:buNone/>
            </a:pPr>
            <a:r>
              <a:rPr lang="ru-RU" sz="2400" b="1" dirty="0" smtClean="0"/>
              <a:t>Задача, поставленная наблюдательному посту, и результаты наблюдения записываются в журнал наблюдения с пометкой, кому и когда был произведён доклад.</a:t>
            </a:r>
          </a:p>
          <a:p>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Схема наблюдения</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2050" name="Picture 2" descr="006"/>
          <p:cNvPicPr>
            <a:picLocks noChangeAspect="1" noChangeArrowheads="1"/>
          </p:cNvPicPr>
          <p:nvPr/>
        </p:nvPicPr>
        <p:blipFill>
          <a:blip r:embed="rId3" cstate="print"/>
          <a:srcRect/>
          <a:stretch>
            <a:fillRect/>
          </a:stretch>
        </p:blipFill>
        <p:spPr bwMode="auto">
          <a:xfrm>
            <a:off x="323528" y="422745"/>
            <a:ext cx="8496944" cy="64352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400" b="1" dirty="0" smtClean="0">
                <a:solidFill>
                  <a:srgbClr val="C00000"/>
                </a:solidFill>
              </a:rPr>
              <a:t>СТАРШИЙ НАБЛЮДАТЕЛЬНОГО ПОСТА</a:t>
            </a:r>
            <a:br>
              <a:rPr lang="ru-RU" sz="2400" b="1" dirty="0" smtClean="0">
                <a:solidFill>
                  <a:srgbClr val="C00000"/>
                </a:solidFill>
              </a:rPr>
            </a:br>
            <a:endParaRPr lang="ru-RU" sz="2400" b="1" dirty="0">
              <a:solidFill>
                <a:srgbClr val="C00000"/>
              </a:solidFill>
            </a:endParaRPr>
          </a:p>
        </p:txBody>
      </p:sp>
      <p:sp>
        <p:nvSpPr>
          <p:cNvPr id="3" name="Содержимое 2"/>
          <p:cNvSpPr>
            <a:spLocks noGrp="1"/>
          </p:cNvSpPr>
          <p:nvPr>
            <p:ph idx="1"/>
          </p:nvPr>
        </p:nvSpPr>
        <p:spPr>
          <a:xfrm>
            <a:off x="457200" y="1071546"/>
            <a:ext cx="8229600" cy="5054617"/>
          </a:xfrm>
          <a:solidFill>
            <a:schemeClr val="tx2">
              <a:lumMod val="20000"/>
              <a:lumOff val="80000"/>
            </a:schemeClr>
          </a:solidFill>
          <a:ln w="28575">
            <a:solidFill>
              <a:schemeClr val="tx1"/>
            </a:solidFill>
          </a:ln>
        </p:spPr>
        <p:txBody>
          <a:bodyPr>
            <a:noAutofit/>
          </a:bodyPr>
          <a:lstStyle/>
          <a:p>
            <a:pPr algn="just"/>
            <a:r>
              <a:rPr lang="ru-RU" sz="1600" b="1" dirty="0" smtClean="0"/>
              <a:t>Получив  задачу   старший наблюдательного поста организует его оборудование,  занятие и ведение разведки. Он обязан: изучить  </a:t>
            </a:r>
            <a:r>
              <a:rPr lang="ru-RU" sz="1600" b="1" smtClean="0"/>
              <a:t>и знать </a:t>
            </a:r>
            <a:r>
              <a:rPr lang="ru-RU" sz="1600" b="1" dirty="0" smtClean="0"/>
              <a:t>расположение противника </a:t>
            </a:r>
            <a:r>
              <a:rPr lang="ru-RU" sz="1600" b="1" smtClean="0"/>
              <a:t>в указанном  ему </a:t>
            </a:r>
            <a:r>
              <a:rPr lang="ru-RU" sz="1600" b="1" dirty="0" smtClean="0"/>
              <a:t>секторе наблюдения;</a:t>
            </a:r>
          </a:p>
          <a:p>
            <a:pPr algn="just"/>
            <a:r>
              <a:rPr lang="ru-RU" sz="1600" b="1" dirty="0" smtClean="0"/>
              <a:t>-назначить очередного наблюдателя для несения службы и определить очерёдность смены наблюдателей;</a:t>
            </a:r>
          </a:p>
          <a:p>
            <a:pPr algn="just"/>
            <a:r>
              <a:rPr lang="ru-RU" sz="1600" b="1" dirty="0" smtClean="0"/>
              <a:t>-организовать оборудование места для  наблюдательного поста и его маскировку;</a:t>
            </a:r>
          </a:p>
          <a:p>
            <a:pPr algn="just"/>
            <a:r>
              <a:rPr lang="ru-RU" sz="1600" b="1" dirty="0" smtClean="0"/>
              <a:t>-составить схему ориентиров;</a:t>
            </a:r>
          </a:p>
          <a:p>
            <a:pPr algn="just"/>
            <a:r>
              <a:rPr lang="ru-RU" sz="1600" b="1" dirty="0" smtClean="0"/>
              <a:t>-проверить исправность приборов наблюдения, средств связи и оповещения;</a:t>
            </a:r>
          </a:p>
          <a:p>
            <a:pPr algn="just"/>
            <a:r>
              <a:rPr lang="ru-RU" sz="1600" b="1" dirty="0" smtClean="0"/>
              <a:t>-своевременно докладывать командиру, выставившему пост, о результатах наблюдения.</a:t>
            </a:r>
          </a:p>
          <a:p>
            <a:pPr algn="just">
              <a:buNone/>
            </a:pPr>
            <a:r>
              <a:rPr lang="ru-RU" sz="1600" b="1" dirty="0" smtClean="0">
                <a:solidFill>
                  <a:srgbClr val="C00000"/>
                </a:solidFill>
              </a:rPr>
              <a:t>ПОСТАНОВКА ЗАДАЧИ НАБЛЮДАТЕЛЮ</a:t>
            </a:r>
          </a:p>
          <a:p>
            <a:pPr algn="just"/>
            <a:r>
              <a:rPr lang="ru-RU" sz="1600" b="1" dirty="0" smtClean="0"/>
              <a:t>При постановке задач очередному наблюдателю старший наблюдательного поста указывает:</a:t>
            </a:r>
          </a:p>
          <a:p>
            <a:pPr algn="just"/>
            <a:r>
              <a:rPr lang="ru-RU" sz="1600" b="1" dirty="0" smtClean="0"/>
              <a:t>-место и сектор ведения наблюдения;</a:t>
            </a:r>
          </a:p>
          <a:p>
            <a:pPr algn="just"/>
            <a:r>
              <a:rPr lang="ru-RU" sz="1600" b="1" dirty="0" smtClean="0"/>
              <a:t>-что установить, за чем наблюдать, на что обращать особое внимание;</a:t>
            </a:r>
          </a:p>
          <a:p>
            <a:pPr algn="just"/>
            <a:r>
              <a:rPr lang="ru-RU" sz="1600" b="1" dirty="0" smtClean="0"/>
              <a:t>-порядок и время включения приборов РХБЗ разведки;</a:t>
            </a:r>
          </a:p>
          <a:p>
            <a:pPr algn="just"/>
            <a:r>
              <a:rPr lang="ru-RU" sz="1600" b="1" dirty="0" smtClean="0"/>
              <a:t>-порядок доклада результатов наблюдения</a:t>
            </a:r>
            <a:endParaRPr lang="ru-RU" sz="1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ЗОНЫ НАБЛЮДЕНИЯ</a:t>
            </a:r>
            <a:endParaRPr lang="ru-RU" sz="2000" dirty="0"/>
          </a:p>
        </p:txBody>
      </p:sp>
      <p:pic>
        <p:nvPicPr>
          <p:cNvPr id="4098" name="Picture 2" descr="C:\Users\User\Pictures\ЗОНЫ-НАБЛЮДЕНИЯ.jpg"/>
          <p:cNvPicPr>
            <a:picLocks noGrp="1" noChangeAspect="1" noChangeArrowheads="1"/>
          </p:cNvPicPr>
          <p:nvPr>
            <p:ph idx="1"/>
          </p:nvPr>
        </p:nvPicPr>
        <p:blipFill>
          <a:blip r:embed="rId2"/>
          <a:srcRect/>
          <a:stretch>
            <a:fillRect/>
          </a:stretch>
        </p:blipFill>
        <p:spPr bwMode="auto">
          <a:xfrm>
            <a:off x="642911" y="1071546"/>
            <a:ext cx="7242526" cy="505461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vid_teregelya_2012g.jpg"/>
          <p:cNvPicPr>
            <a:picLocks noChangeAspect="1"/>
          </p:cNvPicPr>
          <p:nvPr/>
        </p:nvPicPr>
        <p:blipFill>
          <a:blip r:embed="rId4" cstate="print"/>
          <a:stretch>
            <a:fillRect/>
          </a:stretch>
        </p:blipFill>
        <p:spPr>
          <a:xfrm>
            <a:off x="0" y="188640"/>
            <a:ext cx="9144000" cy="6309847"/>
          </a:xfrm>
          <a:prstGeom prst="rect">
            <a:avLst/>
          </a:prstGeom>
        </p:spPr>
      </p:pic>
      <p:sp>
        <p:nvSpPr>
          <p:cNvPr id="3" name="Скругленная прямоугольная выноска 2"/>
          <p:cNvSpPr/>
          <p:nvPr/>
        </p:nvSpPr>
        <p:spPr>
          <a:xfrm>
            <a:off x="4499992" y="908720"/>
            <a:ext cx="1440160" cy="648072"/>
          </a:xfrm>
          <a:prstGeom prst="wedgeRoundRectCallout">
            <a:avLst>
              <a:gd name="adj1" fmla="val -28027"/>
              <a:gd name="adj2" fmla="val 43589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Ор.1-перекресток</a:t>
            </a:r>
            <a:r>
              <a:rPr lang="en-US" sz="1200" b="1" dirty="0" smtClean="0"/>
              <a:t> </a:t>
            </a:r>
            <a:r>
              <a:rPr lang="ru-RU" sz="1200" b="1" dirty="0" smtClean="0"/>
              <a:t>дорог</a:t>
            </a:r>
          </a:p>
          <a:p>
            <a:pPr algn="ctr"/>
            <a:r>
              <a:rPr lang="ru-RU" sz="1200" b="1" dirty="0" smtClean="0"/>
              <a:t>500 м.</a:t>
            </a:r>
            <a:endParaRPr lang="ru-RU" sz="1200" b="1" dirty="0"/>
          </a:p>
        </p:txBody>
      </p:sp>
      <p:sp>
        <p:nvSpPr>
          <p:cNvPr id="4" name="Скругленная прямоугольная выноска 3"/>
          <p:cNvSpPr/>
          <p:nvPr/>
        </p:nvSpPr>
        <p:spPr>
          <a:xfrm>
            <a:off x="251520" y="908720"/>
            <a:ext cx="1440160" cy="648072"/>
          </a:xfrm>
          <a:prstGeom prst="wedgeRoundRectCallout">
            <a:avLst>
              <a:gd name="adj1" fmla="val -28027"/>
              <a:gd name="adj2" fmla="val 43589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Ор.2-отдельно </a:t>
            </a:r>
            <a:r>
              <a:rPr lang="ru-RU" sz="1200" b="1" dirty="0" smtClean="0"/>
              <a:t>стоящий дом</a:t>
            </a:r>
          </a:p>
          <a:p>
            <a:pPr algn="ctr"/>
            <a:r>
              <a:rPr lang="ru-RU" sz="1200" b="1" dirty="0" smtClean="0"/>
              <a:t>450 м.</a:t>
            </a:r>
            <a:endParaRPr lang="ru-RU" sz="1200" b="1" dirty="0"/>
          </a:p>
        </p:txBody>
      </p:sp>
      <p:sp>
        <p:nvSpPr>
          <p:cNvPr id="6" name="Скругленная прямоугольная выноска 5"/>
          <p:cNvSpPr/>
          <p:nvPr/>
        </p:nvSpPr>
        <p:spPr>
          <a:xfrm>
            <a:off x="2571736" y="357166"/>
            <a:ext cx="1440160" cy="648072"/>
          </a:xfrm>
          <a:prstGeom prst="wedgeRoundRectCallout">
            <a:avLst>
              <a:gd name="adj1" fmla="val -88345"/>
              <a:gd name="adj2" fmla="val 30185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Ор.4-  окоп на склоне холма</a:t>
            </a:r>
          </a:p>
          <a:p>
            <a:pPr algn="ctr"/>
            <a:r>
              <a:rPr lang="ru-RU" sz="1200" b="1" dirty="0" smtClean="0"/>
              <a:t>800 м.</a:t>
            </a:r>
            <a:endParaRPr lang="ru-RU" sz="1200" b="1" dirty="0"/>
          </a:p>
        </p:txBody>
      </p:sp>
      <p:cxnSp>
        <p:nvCxnSpPr>
          <p:cNvPr id="10" name="Прямая соединительная линия 9"/>
          <p:cNvCxnSpPr/>
          <p:nvPr/>
        </p:nvCxnSpPr>
        <p:spPr>
          <a:xfrm>
            <a:off x="7668344" y="2420888"/>
            <a:ext cx="0" cy="36004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Скругленная прямоугольная выноска 10"/>
          <p:cNvSpPr/>
          <p:nvPr/>
        </p:nvSpPr>
        <p:spPr>
          <a:xfrm>
            <a:off x="6660232" y="332656"/>
            <a:ext cx="1440160" cy="648072"/>
          </a:xfrm>
          <a:prstGeom prst="wedgeRoundRectCallout">
            <a:avLst>
              <a:gd name="adj1" fmla="val 18799"/>
              <a:gd name="adj2" fmla="val 26834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Ор.3-памятник</a:t>
            </a:r>
          </a:p>
          <a:p>
            <a:pPr algn="ctr"/>
            <a:r>
              <a:rPr lang="ru-RU" sz="1200" b="1" dirty="0" smtClean="0"/>
              <a:t>700 м.</a:t>
            </a:r>
            <a:endParaRPr lang="ru-RU" sz="1200" b="1" dirty="0"/>
          </a:p>
        </p:txBody>
      </p:sp>
      <p:pic>
        <p:nvPicPr>
          <p:cNvPr id="8" name="ориентиры">
            <a:hlinkClick r:id="" action="ppaction://media"/>
          </p:cNvPr>
          <p:cNvPicPr>
            <a:picLocks noRot="1" noChangeAspect="1"/>
          </p:cNvPicPr>
          <p:nvPr>
            <a:wavAudioFile r:embed="rId1" name="ориентиры"/>
          </p:nvPr>
        </p:nvPicPr>
        <p:blipFill>
          <a:blip r:embed="rId5" cstate="print"/>
          <a:stretch>
            <a:fillRect/>
          </a:stretch>
        </p:blipFill>
        <p:spPr>
          <a:xfrm>
            <a:off x="8748464" y="6093296"/>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4000"/>
                            </p:stCondLst>
                            <p:childTnLst>
                              <p:par>
                                <p:cTn id="17" presetID="53" presetClass="entr" presetSubtype="0" fill="hold" grpId="0" nodeType="afterEffect">
                                  <p:stCondLst>
                                    <p:cond delay="3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7500"/>
                            </p:stCondLst>
                            <p:childTnLst>
                              <p:par>
                                <p:cTn id="23" presetID="53" presetClass="entr" presetSubtype="0" fill="hold" grpId="0" nodeType="afterEffect">
                                  <p:stCondLst>
                                    <p:cond delay="3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animBg="1"/>
      <p:bldP spid="4" grpId="0" animBg="1"/>
      <p:bldP spid="6"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a:solidFill>
            <a:schemeClr val="accent6">
              <a:lumMod val="40000"/>
              <a:lumOff val="60000"/>
            </a:schemeClr>
          </a:solidFill>
        </p:spPr>
        <p:txBody>
          <a:bodyPr>
            <a:normAutofit/>
          </a:bodyPr>
          <a:lstStyle/>
          <a:p>
            <a:r>
              <a:rPr lang="ru-RU" sz="2400" dirty="0" smtClean="0"/>
              <a:t>РАЗМЕРЫ ПРЕДМЕТОВ УСРЕДНЁННЫЕ В МЕТРАХ</a:t>
            </a:r>
            <a:br>
              <a:rPr lang="ru-RU" sz="2400" dirty="0" smtClean="0"/>
            </a:br>
            <a:r>
              <a:rPr lang="ru-RU" sz="2400" dirty="0" smtClean="0"/>
              <a:t>Условные знаки техники и вооружения</a:t>
            </a:r>
            <a:endParaRPr lang="ru-RU" sz="2400" dirty="0"/>
          </a:p>
        </p:txBody>
      </p:sp>
      <p:pic>
        <p:nvPicPr>
          <p:cNvPr id="4" name="Рисунок 3" descr="Измеряем расстояние с помощью бинокля"/>
          <p:cNvPicPr/>
          <p:nvPr/>
        </p:nvPicPr>
        <p:blipFill>
          <a:blip r:embed="rId2"/>
          <a:srcRect/>
          <a:stretch>
            <a:fillRect/>
          </a:stretch>
        </p:blipFill>
        <p:spPr bwMode="auto">
          <a:xfrm>
            <a:off x="0" y="2357430"/>
            <a:ext cx="3562350" cy="3786214"/>
          </a:xfrm>
          <a:prstGeom prst="rect">
            <a:avLst/>
          </a:prstGeom>
          <a:noFill/>
          <a:ln w="9525">
            <a:noFill/>
            <a:miter lim="800000"/>
            <a:headEnd/>
            <a:tailEnd/>
          </a:ln>
        </p:spPr>
      </p:pic>
      <p:pic>
        <p:nvPicPr>
          <p:cNvPr id="1026" name="Picture 2" descr="C:\Users\User\Pictures\43935_html_709716cc.png"/>
          <p:cNvPicPr>
            <a:picLocks noGrp="1" noChangeAspect="1" noChangeArrowheads="1"/>
          </p:cNvPicPr>
          <p:nvPr>
            <p:ph idx="1"/>
          </p:nvPr>
        </p:nvPicPr>
        <p:blipFill>
          <a:blip r:embed="rId3"/>
          <a:srcRect/>
          <a:stretch>
            <a:fillRect/>
          </a:stretch>
        </p:blipFill>
        <p:spPr bwMode="auto">
          <a:xfrm>
            <a:off x="3857620" y="1357298"/>
            <a:ext cx="5016576" cy="47402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a:bodyPr>
          <a:lstStyle/>
          <a:p>
            <a:r>
              <a:rPr lang="ru-RU" sz="3200" b="1" dirty="0" smtClean="0"/>
              <a:t>РЕКОМЕНДУЕМАЯ ЛИТЕРАТУРА</a:t>
            </a:r>
            <a:endParaRPr lang="ru-RU" sz="3200" b="1" dirty="0"/>
          </a:p>
        </p:txBody>
      </p:sp>
      <p:pic>
        <p:nvPicPr>
          <p:cNvPr id="4" name="Picture 2" descr="http://needlib.com/img/add/1334557620618957338.jpg"/>
          <p:cNvPicPr>
            <a:picLocks noGrp="1" noChangeAspect="1" noChangeArrowheads="1"/>
          </p:cNvPicPr>
          <p:nvPr>
            <p:ph idx="1"/>
          </p:nvPr>
        </p:nvPicPr>
        <p:blipFill>
          <a:blip r:embed="rId2" cstate="print"/>
          <a:srcRect/>
          <a:stretch>
            <a:fillRect/>
          </a:stretch>
        </p:blipFill>
        <p:spPr bwMode="auto">
          <a:xfrm>
            <a:off x="214282" y="1571612"/>
            <a:ext cx="27813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214678" y="1278097"/>
            <a:ext cx="5643602" cy="4401205"/>
          </a:xfrm>
          <a:prstGeom prst="rect">
            <a:avLst/>
          </a:prstGeom>
          <a:noFill/>
        </p:spPr>
        <p:txBody>
          <a:bodyPr wrap="square" rtlCol="0" anchor="ctr">
            <a:spAutoFit/>
          </a:bodyPr>
          <a:lstStyle/>
          <a:p>
            <a:pPr marL="514350" indent="-514350" algn="just">
              <a:buFont typeface="+mj-lt"/>
              <a:buAutoNum type="arabicPeriod"/>
              <a:defRPr/>
            </a:pPr>
            <a:r>
              <a:rPr lang="ru-RU" sz="2800" b="1" dirty="0" smtClean="0"/>
              <a:t>Боевой устав  Сухопутных  войск часть 3 (взвод, отделение  танк)   Москва  2014 г. Ст. 141-168 ;   </a:t>
            </a:r>
          </a:p>
          <a:p>
            <a:pPr marL="514350" lvl="0" indent="-514350" algn="just">
              <a:buFont typeface="+mj-lt"/>
              <a:buAutoNum type="arabicPeriod"/>
              <a:defRPr/>
            </a:pPr>
            <a:r>
              <a:rPr lang="ru-RU" sz="2800" b="1" dirty="0" smtClean="0"/>
              <a:t>Учебник  сержанта  мотострелковых войск  Стр.68 – 79;  Москва.  Военное  изд. 2003 г.</a:t>
            </a:r>
          </a:p>
          <a:p>
            <a:pPr marL="514350" lvl="0" indent="-514350" algn="just">
              <a:buFont typeface="+mj-lt"/>
              <a:buAutoNum type="arabicPeriod"/>
              <a:defRPr/>
            </a:pPr>
            <a:r>
              <a:rPr lang="ru-RU" sz="2800" b="1" dirty="0" smtClean="0"/>
              <a:t>Методическое пособие. «Тактическая  разведка».  Изд.</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erkov-spasa-preobrazheniya-v-sele-ostrov-1.jpg"/>
          <p:cNvPicPr>
            <a:picLocks noChangeAspect="1"/>
          </p:cNvPicPr>
          <p:nvPr/>
        </p:nvPicPr>
        <p:blipFill>
          <a:blip r:embed="rId2" cstate="print"/>
          <a:stretch>
            <a:fillRect/>
          </a:stretch>
        </p:blipFill>
        <p:spPr>
          <a:xfrm>
            <a:off x="0" y="332656"/>
            <a:ext cx="9116274" cy="6211579"/>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a:solidFill>
            <a:schemeClr val="tx2">
              <a:lumMod val="40000"/>
              <a:lumOff val="60000"/>
            </a:schemeClr>
          </a:solidFill>
        </p:spPr>
        <p:txBody>
          <a:bodyPr>
            <a:normAutofit/>
          </a:bodyPr>
          <a:lstStyle/>
          <a:p>
            <a:r>
              <a:rPr lang="ru-RU" sz="2400" dirty="0" smtClean="0">
                <a:solidFill>
                  <a:srgbClr val="C00000"/>
                </a:solidFill>
              </a:rPr>
              <a:t>ДЕЙСТВИЯ НАБЛЮДАТЕЛЯ</a:t>
            </a:r>
            <a:endParaRPr lang="ru-RU" sz="2400" dirty="0">
              <a:solidFill>
                <a:srgbClr val="C00000"/>
              </a:solidFill>
            </a:endParaRPr>
          </a:p>
        </p:txBody>
      </p:sp>
      <p:sp>
        <p:nvSpPr>
          <p:cNvPr id="3" name="Содержимое 2"/>
          <p:cNvSpPr>
            <a:spLocks noGrp="1"/>
          </p:cNvSpPr>
          <p:nvPr>
            <p:ph idx="1"/>
          </p:nvPr>
        </p:nvSpPr>
        <p:spPr>
          <a:xfrm>
            <a:off x="428596" y="1214422"/>
            <a:ext cx="8229600" cy="4525963"/>
          </a:xfrm>
          <a:solidFill>
            <a:schemeClr val="accent1">
              <a:lumMod val="60000"/>
              <a:lumOff val="40000"/>
            </a:schemeClr>
          </a:solidFill>
          <a:ln w="28575">
            <a:solidFill>
              <a:schemeClr val="tx1"/>
            </a:solidFill>
          </a:ln>
        </p:spPr>
        <p:txBody>
          <a:bodyPr>
            <a:normAutofit lnSpcReduction="10000"/>
          </a:bodyPr>
          <a:lstStyle/>
          <a:p>
            <a:pPr marL="92075" indent="376238" algn="just">
              <a:buNone/>
            </a:pPr>
            <a:r>
              <a:rPr lang="ru-RU" sz="1600" b="1" dirty="0" smtClean="0">
                <a:solidFill>
                  <a:srgbClr val="FF0000"/>
                </a:solidFill>
              </a:rPr>
              <a:t>Наблюдение ведётся непрерывно на наблюдательном посту в зависимости от условий обстановки. </a:t>
            </a:r>
          </a:p>
          <a:p>
            <a:pPr marL="92075" indent="376238" algn="just">
              <a:buNone/>
            </a:pPr>
            <a:r>
              <a:rPr lang="ru-RU" sz="1600" b="1" dirty="0" smtClean="0">
                <a:solidFill>
                  <a:srgbClr val="003300"/>
                </a:solidFill>
              </a:rPr>
              <a:t>Наблюдение организуется посменно или всем составом НП одновременно. </a:t>
            </a:r>
          </a:p>
          <a:p>
            <a:pPr marL="92075" indent="376238" algn="just">
              <a:buNone/>
            </a:pPr>
            <a:r>
              <a:rPr lang="ru-RU" sz="1600" b="1" dirty="0" smtClean="0">
                <a:solidFill>
                  <a:srgbClr val="C00000"/>
                </a:solidFill>
              </a:rPr>
              <a:t>Наблюдатель начинает наблюдение </a:t>
            </a:r>
            <a:r>
              <a:rPr lang="ru-RU" sz="1600" b="1" dirty="0" smtClean="0"/>
              <a:t>с детального изучения местности и определения расстояния до ориентиров и характерных местных предметов в секторе наблюдения. Наблюдение начинается обычно с ближней зоны и ведётся справа на лево, от себя в глубину последовательным осмотром местности и местных предметов по зонам наблюдения. Как правило, в начале осматривается местность невооружённым глазом, а затем с помощью оптических приборов. </a:t>
            </a:r>
          </a:p>
          <a:p>
            <a:pPr marL="92075" indent="376238" algn="just">
              <a:buNone/>
            </a:pPr>
            <a:r>
              <a:rPr lang="ru-RU" sz="1600" b="1" dirty="0" smtClean="0">
                <a:solidFill>
                  <a:srgbClr val="C00000"/>
                </a:solidFill>
              </a:rPr>
              <a:t>Обнаружив цель, </a:t>
            </a:r>
            <a:r>
              <a:rPr lang="ru-RU" sz="1600" b="1" dirty="0" smtClean="0"/>
              <a:t>наблюдатель определяет её положение на местности относительно ориентиров (характерных местных предметов) и докладывает о ней старшему НП. (командиру отделения). Старший НП установленным порядком докладывает о цели командиру, выставивших НП, и наносит цель на карту (схему местности). Наблюдение за воздушным противником ведётся последовательным просмотром воздушного пространства, начиная от горизонта. </a:t>
            </a:r>
          </a:p>
          <a:p>
            <a:pPr marL="92075" indent="376238" algn="just">
              <a:buNone/>
            </a:pPr>
            <a:r>
              <a:rPr lang="ru-RU" sz="1600" b="1" dirty="0" smtClean="0">
                <a:solidFill>
                  <a:srgbClr val="C00000"/>
                </a:solidFill>
              </a:rPr>
              <a:t>Обнаружив воздушную цель</a:t>
            </a:r>
            <a:r>
              <a:rPr lang="ru-RU" sz="1600" b="1" dirty="0" smtClean="0"/>
              <a:t>, в том числе место раскрытия  кассетных  боевых частей ракет (бомб) наблюдатель немедленно подаёт сигнал оповещения, определяет характер воздушной цели, направление и высоту полёта и докладывает командиру (старшему НП). </a:t>
            </a:r>
            <a:endParaRPr lang="ru-RU" sz="1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47_0012090b.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2000" dirty="0" smtClean="0">
                <a:solidFill>
                  <a:srgbClr val="FF0000"/>
                </a:solidFill>
              </a:rPr>
              <a:t>ОРГАНИЗАЦИЯ РАДИАЦИОННОЙ И ХИМИЧЕСКОЙ ОБСТАНОВКИ НА НП</a:t>
            </a:r>
            <a:endParaRPr lang="ru-RU" sz="2000" dirty="0">
              <a:solidFill>
                <a:srgbClr val="FF0000"/>
              </a:solidFill>
            </a:endParaRPr>
          </a:p>
        </p:txBody>
      </p:sp>
      <p:sp>
        <p:nvSpPr>
          <p:cNvPr id="3" name="Содержимое 2"/>
          <p:cNvSpPr>
            <a:spLocks noGrp="1"/>
          </p:cNvSpPr>
          <p:nvPr>
            <p:ph idx="1"/>
          </p:nvPr>
        </p:nvSpPr>
        <p:spPr>
          <a:solidFill>
            <a:schemeClr val="tx2">
              <a:lumMod val="20000"/>
              <a:lumOff val="80000"/>
            </a:schemeClr>
          </a:solidFill>
          <a:ln w="28575">
            <a:solidFill>
              <a:srgbClr val="FF3300"/>
            </a:solidFill>
          </a:ln>
        </p:spPr>
        <p:txBody>
          <a:bodyPr>
            <a:normAutofit fontScale="77500" lnSpcReduction="20000"/>
          </a:bodyPr>
          <a:lstStyle/>
          <a:p>
            <a:pPr marL="93663" indent="625475" algn="just">
              <a:buNone/>
            </a:pPr>
            <a:r>
              <a:rPr lang="ru-RU" dirty="0"/>
              <a:t>За радиационной и химической обстановкой наблюдатель ведёт наблюдение в указанном секторе, в установленное время и при каждом артиллерийском и авиационном налёте противника включает приборы радиационной и химической разведки и следит за их показаниями. </a:t>
            </a:r>
          </a:p>
          <a:p>
            <a:pPr marL="93663" indent="625475" algn="just">
              <a:buNone/>
            </a:pPr>
            <a:r>
              <a:rPr lang="ru-RU" dirty="0"/>
              <a:t>При обнаружении мощности дозы излучения 0,5 р/ч </a:t>
            </a:r>
            <a:r>
              <a:rPr lang="ru-RU" dirty="0" smtClean="0"/>
              <a:t>и более </a:t>
            </a:r>
            <a:r>
              <a:rPr lang="ru-RU" dirty="0"/>
              <a:t>старший НП (наблюдатель) докладывает выставившему его командиру и по его указанию подаёт сигнал «Радиационная опасность». </a:t>
            </a:r>
          </a:p>
          <a:p>
            <a:pPr marL="93663" indent="625475" algn="just">
              <a:buNone/>
            </a:pPr>
            <a:r>
              <a:rPr lang="ru-RU" dirty="0"/>
              <a:t>При обнаружении химического или признаков биологического заражения старший НП (наблюдатель) немедленно подаёт сигнал «Химическая тревога» и докладывает командиру выставившему пост.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normAutofit/>
          </a:bodyPr>
          <a:lstStyle/>
          <a:p>
            <a:r>
              <a:rPr lang="ru-RU" sz="2800" dirty="0" smtClean="0"/>
              <a:t>ИНЖЕНЕРНЫЙ НП</a:t>
            </a:r>
            <a:endParaRPr lang="ru-RU" sz="2800" dirty="0"/>
          </a:p>
        </p:txBody>
      </p:sp>
      <p:pic>
        <p:nvPicPr>
          <p:cNvPr id="1026" name="Picture 2" descr="C:\Users\User\Pictures\taktika_t_№_12.ppt_7.jpg"/>
          <p:cNvPicPr>
            <a:picLocks noGrp="1" noChangeAspect="1" noChangeArrowheads="1"/>
          </p:cNvPicPr>
          <p:nvPr>
            <p:ph idx="1"/>
          </p:nvPr>
        </p:nvPicPr>
        <p:blipFill>
          <a:blip r:embed="rId2"/>
          <a:srcRect/>
          <a:stretch>
            <a:fillRect/>
          </a:stretch>
        </p:blipFill>
        <p:spPr bwMode="auto">
          <a:xfrm>
            <a:off x="1428728" y="1142984"/>
            <a:ext cx="6034617" cy="54292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Pictures\rhbz_t_4_1_ktv_-_2016_52.jpg"/>
          <p:cNvPicPr>
            <a:picLocks noGrp="1" noChangeAspect="1" noChangeArrowheads="1"/>
          </p:cNvPicPr>
          <p:nvPr>
            <p:ph idx="1"/>
          </p:nvPr>
        </p:nvPicPr>
        <p:blipFill>
          <a:blip r:embed="rId2"/>
          <a:srcRect/>
          <a:stretch>
            <a:fillRect/>
          </a:stretch>
        </p:blipFill>
        <p:spPr bwMode="auto">
          <a:xfrm>
            <a:off x="0" y="430528"/>
            <a:ext cx="9144000" cy="628462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solidFill>
        </p:spPr>
        <p:txBody>
          <a:bodyPr>
            <a:normAutofit/>
          </a:bodyPr>
          <a:lstStyle/>
          <a:p>
            <a:r>
              <a:rPr lang="ru-RU" sz="2800" dirty="0" smtClean="0"/>
              <a:t> </a:t>
            </a:r>
            <a:endParaRPr lang="ru-RU" sz="2800" dirty="0"/>
          </a:p>
        </p:txBody>
      </p:sp>
      <p:sp>
        <p:nvSpPr>
          <p:cNvPr id="3" name="Содержимое 2"/>
          <p:cNvSpPr>
            <a:spLocks noGrp="1"/>
          </p:cNvSpPr>
          <p:nvPr>
            <p:ph idx="1"/>
          </p:nvPr>
        </p:nvSpPr>
        <p:spPr>
          <a:solidFill>
            <a:schemeClr val="accent6">
              <a:lumMod val="75000"/>
            </a:schemeClr>
          </a:solidFill>
        </p:spPr>
        <p:txBody>
          <a:bodyPr/>
          <a:lstStyle/>
          <a:p>
            <a:pPr lvl="0">
              <a:buFont typeface="+mj-lt"/>
              <a:buAutoNum type="arabicPeriod"/>
            </a:pPr>
            <a:endParaRPr lang="ru-RU" b="1" dirty="0" smtClean="0"/>
          </a:p>
          <a:p>
            <a:pPr lvl="0">
              <a:buFont typeface="+mj-lt"/>
              <a:buAutoNum type="arabicPeriod"/>
            </a:pPr>
            <a:endParaRPr lang="ru-RU" b="1" dirty="0" smtClean="0"/>
          </a:p>
          <a:p>
            <a:pPr lvl="0">
              <a:buNone/>
            </a:pPr>
            <a:r>
              <a:rPr lang="ru-RU" b="1" dirty="0" smtClean="0"/>
              <a:t>Действия разведчика в составе дозорного отделения.</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sp>
        <p:nvSpPr>
          <p:cNvPr id="10" name="Содержимое 2"/>
          <p:cNvSpPr>
            <a:spLocks noGrp="1"/>
          </p:cNvSpPr>
          <p:nvPr>
            <p:ph idx="1"/>
          </p:nvPr>
        </p:nvSpPr>
        <p:spPr>
          <a:xfrm>
            <a:off x="142844" y="714356"/>
            <a:ext cx="8136904" cy="5786478"/>
          </a:xfrm>
          <a:prstGeom prst="roundRect">
            <a:avLst/>
          </a:prstGeom>
          <a:solidFill>
            <a:schemeClr val="accent1"/>
          </a:solidFill>
        </p:spPr>
        <p:style>
          <a:lnRef idx="2">
            <a:schemeClr val="accent3"/>
          </a:lnRef>
          <a:fillRef idx="1">
            <a:schemeClr val="lt1"/>
          </a:fillRef>
          <a:effectRef idx="0">
            <a:schemeClr val="accent3"/>
          </a:effectRef>
          <a:fontRef idx="minor">
            <a:schemeClr val="dk1"/>
          </a:fontRef>
        </p:style>
        <p:txBody>
          <a:bodyPr>
            <a:noAutofit/>
          </a:bodyPr>
          <a:lstStyle/>
          <a:p>
            <a:pPr algn="just"/>
            <a:r>
              <a:rPr lang="ru-RU" b="1" dirty="0" smtClean="0"/>
              <a:t> </a:t>
            </a:r>
            <a:r>
              <a:rPr lang="ru-RU" sz="2800" b="1" dirty="0" smtClean="0"/>
              <a:t>Боевой разведывательный дозор </a:t>
            </a:r>
            <a:r>
              <a:rPr lang="ru-RU" sz="2800" dirty="0" smtClean="0"/>
              <a:t>высылается для ведения разведки противника в ходе боя перед фронтом или на одном из флангов батальона (роты), а также для установления тактического и огневого контакта с противником в случае его потери. </a:t>
            </a:r>
          </a:p>
          <a:p>
            <a:pPr algn="just"/>
            <a:r>
              <a:rPr lang="ru-RU" sz="2800" dirty="0" smtClean="0"/>
              <a:t>Он обычно действует на удалении, обеспечивающем наблюдение за его действиями и поддержку огнем, а при отсутствии непосредственного соприкосновения с противником - на удалении до 10 км от своих подразделений</a:t>
            </a:r>
            <a:endParaRPr lang="ru-RU" sz="28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857256"/>
          </a:xfrm>
          <a:solidFill>
            <a:schemeClr val="accent2"/>
          </a:solidFill>
        </p:spPr>
        <p:txBody>
          <a:bodyPr>
            <a:normAutofit/>
          </a:bodyPr>
          <a:lstStyle/>
          <a:p>
            <a:r>
              <a:rPr lang="ru-RU" sz="2800" b="1" dirty="0" smtClean="0"/>
              <a:t>Действия солдата, назначенного дозорным</a:t>
            </a:r>
            <a:endParaRPr lang="ru-RU" sz="2800" dirty="0"/>
          </a:p>
        </p:txBody>
      </p:sp>
      <p:sp>
        <p:nvSpPr>
          <p:cNvPr id="3" name="Содержимое 2"/>
          <p:cNvSpPr>
            <a:spLocks noGrp="1"/>
          </p:cNvSpPr>
          <p:nvPr>
            <p:ph idx="1"/>
          </p:nvPr>
        </p:nvSpPr>
        <p:spPr>
          <a:xfrm>
            <a:off x="457200" y="1357298"/>
            <a:ext cx="8229600" cy="4768865"/>
          </a:xfrm>
          <a:solidFill>
            <a:srgbClr val="92D050"/>
          </a:solidFill>
        </p:spPr>
        <p:txBody>
          <a:bodyPr>
            <a:noAutofit/>
          </a:bodyPr>
          <a:lstStyle/>
          <a:p>
            <a:pPr>
              <a:buNone/>
            </a:pPr>
            <a:r>
              <a:rPr lang="ru-RU" sz="1600" b="1" dirty="0" smtClean="0"/>
              <a:t> Действия солдата, назначенного дозорным</a:t>
            </a:r>
          </a:p>
          <a:p>
            <a:pPr algn="just"/>
            <a:r>
              <a:rPr lang="ru-RU" sz="1600" b="1" dirty="0" smtClean="0"/>
              <a:t>Для своевременного обнаружения противника и разведки местности от подразделений, ведущих разведку или выполняющих боевые задачи в отрыве от своих главных сил, назначается дозорное отделение. Отделение действует на БМП (БТР) или в пешем порядке, а зимой и на лыжах. Наблюдение ведется на ходу, с коротких остановок и с выгодного для наблюдения пункта. При невозможности вести наблюдение с БМП (БТР) от отделения высылаются дозорные.</a:t>
            </a:r>
          </a:p>
          <a:p>
            <a:pPr algn="just"/>
            <a:r>
              <a:rPr lang="ru-RU" sz="1600" b="1" dirty="0" smtClean="0"/>
              <a:t>Получив задачу от командира отделения на действие в составе дозорного отделения, солдат уясняет: сведения о противнике; задачу отделения и свою задачу - направление и скорость движения, сектор наблюдения; порядок действий при встрече с противником и доклада о замеченном; сигналы; время начала разведки.</a:t>
            </a:r>
          </a:p>
          <a:p>
            <a:pPr algn="just"/>
            <a:r>
              <a:rPr lang="ru-RU" sz="1600" b="1" dirty="0" smtClean="0"/>
              <a:t>Успех действий солдата в разведке зависит от его подготовки к выполнению боевой задачи. При подготовке для действий в составе дозорного отделения солдат должен проверить готовность БМП (БТР), оружия и снаряжения, проверить подгонку обмундирования и обуви. Запрещается брать в разведку документы, письма, книги и газеты, деньги. При ведении разведки запрещается оставлять своих раненых, оружие и снаряжение в расположении противника.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fontScale="90000"/>
          </a:bodyPr>
          <a:lstStyle/>
          <a:p>
            <a:r>
              <a:rPr lang="ru-RU" sz="2700" b="1" dirty="0" smtClean="0"/>
              <a:t>Движение дозорных, осмотр местности и доклад о результатах наблюдения</a:t>
            </a:r>
            <a:r>
              <a:rPr lang="ru-RU" sz="2800" b="1" dirty="0" smtClean="0"/>
              <a:t/>
            </a:r>
            <a:br>
              <a:rPr lang="ru-RU" sz="2800" b="1" dirty="0" smtClean="0"/>
            </a:br>
            <a:endParaRPr lang="ru-RU" sz="2800" dirty="0"/>
          </a:p>
        </p:txBody>
      </p:sp>
      <p:sp>
        <p:nvSpPr>
          <p:cNvPr id="3" name="Содержимое 2"/>
          <p:cNvSpPr>
            <a:spLocks noGrp="1"/>
          </p:cNvSpPr>
          <p:nvPr>
            <p:ph idx="1"/>
          </p:nvPr>
        </p:nvSpPr>
        <p:spPr>
          <a:solidFill>
            <a:schemeClr val="tx2">
              <a:lumMod val="20000"/>
              <a:lumOff val="80000"/>
            </a:schemeClr>
          </a:solidFill>
        </p:spPr>
        <p:txBody>
          <a:bodyPr>
            <a:normAutofit fontScale="47500" lnSpcReduction="20000"/>
          </a:bodyPr>
          <a:lstStyle/>
          <a:p>
            <a:pPr algn="just"/>
            <a:r>
              <a:rPr lang="ru-RU" sz="3400" b="1" dirty="0" smtClean="0"/>
              <a:t>Дозорные высылаются обычно парами, один из них назначается старшим. Им указываются направление движения, пункты для на наблюдения и сигналы для связи.</a:t>
            </a:r>
          </a:p>
          <a:p>
            <a:pPr algn="just"/>
            <a:r>
              <a:rPr lang="ru-RU" sz="3400" b="1" dirty="0" smtClean="0"/>
              <a:t>Продвигаются дозорные вне дорог от одного пункта, удобного для наблюдения, к другому.</a:t>
            </a:r>
          </a:p>
          <a:p>
            <a:pPr algn="just"/>
            <a:r>
              <a:rPr lang="ru-RU" sz="3400" b="1" dirty="0" smtClean="0"/>
              <a:t>Старший дозорный следует позади дозорного. Он следит за сигналами командира отделения и в случае необходимости должен поддержать дозорного огнем.</a:t>
            </a:r>
          </a:p>
          <a:p>
            <a:pPr algn="just"/>
            <a:r>
              <a:rPr lang="ru-RU" sz="3400" b="1" dirty="0" smtClean="0"/>
              <a:t> Дозорные тщательно осматривают местность и местные предметы, особенно те, где возможно скрытое расположение противника и его внезапное нападение из засады. При этом дозорные действуют скрытно и быстро, обращая внимание на все демаскирующие признаки, по которым можно обнаружить противника. Такими признаками могут быть следы от гусениц боевых машин, обрывки газет, остатки пищи, упаковка от боеприпасов, помятая трава, следы костров, обломанные ветки, пыль на дороге и др. Местные предметы дозорные осматривают вначале издали и, только убедившись в отсутствии противника, подходят ближе. Обо всем замеченном старший дозорный немедленно доносит командиру отделения установленными сигналами, например: "Вижу противника", "Путь свободен" и др.</a:t>
            </a:r>
          </a:p>
          <a:p>
            <a:pPr algn="just"/>
            <a:r>
              <a:rPr lang="ru-RU" sz="3400" b="1" dirty="0" smtClean="0"/>
              <a:t>Достигнув пункта, намеченного для наблюдения, дозорные располагаются скрытно и внимательно осматривают впереди лежащую местность. Командир отделения вместе с отделением выдвигается к дозорным и при необходимости уточняет им задачу и высылает их вперед.</a:t>
            </a:r>
          </a:p>
          <a:p>
            <a:pPr algn="just"/>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909116" y="256002"/>
            <a:ext cx="7181751" cy="461665"/>
          </a:xfrm>
          <a:prstGeom prst="rect">
            <a:avLst/>
          </a:prstGeom>
          <a:solidFill>
            <a:srgbClr val="C00000"/>
          </a:solidFill>
          <a:ln w="57150" cmpd="thickThin">
            <a:noFill/>
            <a:miter lim="800000"/>
            <a:headEnd/>
            <a:tailEnd/>
          </a:ln>
        </p:spPr>
        <p:txBody>
          <a:bodyPr wrap="square">
            <a:spAutoFit/>
          </a:bodyPr>
          <a:lstStyle/>
          <a:p>
            <a:pPr algn="ctr"/>
            <a:r>
              <a:rPr lang="ru-RU" sz="2400" b="1" dirty="0" smtClean="0">
                <a:solidFill>
                  <a:srgbClr val="FFFF00"/>
                </a:solidFill>
              </a:rPr>
              <a:t>Ознакомление с учебной дисциплиной</a:t>
            </a:r>
            <a:endParaRPr lang="ru-RU" altLang="ru-RU" sz="2400" b="1" dirty="0">
              <a:solidFill>
                <a:srgbClr val="FFFF00"/>
              </a:solidFill>
            </a:endParaRPr>
          </a:p>
        </p:txBody>
      </p:sp>
      <p:sp>
        <p:nvSpPr>
          <p:cNvPr id="6" name="Лента лицом вверх 5"/>
          <p:cNvSpPr/>
          <p:nvPr/>
        </p:nvSpPr>
        <p:spPr>
          <a:xfrm>
            <a:off x="8172400" y="188640"/>
            <a:ext cx="864096" cy="504056"/>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4</a:t>
            </a:r>
            <a:endParaRPr lang="ru-RU" b="1" dirty="0"/>
          </a:p>
        </p:txBody>
      </p:sp>
      <p:graphicFrame>
        <p:nvGraphicFramePr>
          <p:cNvPr id="8" name="Диаграмма 7"/>
          <p:cNvGraphicFramePr/>
          <p:nvPr/>
        </p:nvGraphicFramePr>
        <p:xfrm>
          <a:off x="4716016" y="1484784"/>
          <a:ext cx="424847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40961" name="Rectangle 1"/>
          <p:cNvSpPr>
            <a:spLocks noChangeArrowheads="1"/>
          </p:cNvSpPr>
          <p:nvPr/>
        </p:nvSpPr>
        <p:spPr bwMode="auto">
          <a:xfrm>
            <a:off x="179512" y="1011359"/>
            <a:ext cx="4464496" cy="5878532"/>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Цель Разведывательной подготовки</a:t>
            </a:r>
            <a:r>
              <a:rPr kumimoji="0" lang="ru-RU"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a:t>
            </a:r>
          </a:p>
          <a:p>
            <a:pPr lvl="0" indent="269875" algn="just"/>
            <a:r>
              <a:rPr lang="ru-RU" sz="1600" b="1" dirty="0" smtClean="0"/>
              <a:t>1.Ознакомить курсантов   со способами ведения разведки противника и местности,  действиями солдата при ведении разведки. </a:t>
            </a:r>
          </a:p>
          <a:p>
            <a:pPr lvl="0" indent="269875" algn="just"/>
            <a:r>
              <a:rPr lang="ru-RU" sz="1600" b="1" dirty="0" smtClean="0"/>
              <a:t>2.Обучить курсантов: правильному выбору места для ведения наблюдения, составлять схему наблюдения, определять  координаты разведанных  целей, для открытия  огня  артиллерии  и осуществлению доклада о результатах разведки.   </a:t>
            </a:r>
          </a:p>
          <a:p>
            <a:pPr lvl="0" indent="269875" algn="just"/>
            <a:r>
              <a:rPr lang="ru-RU" sz="1600" b="1" dirty="0" smtClean="0"/>
              <a:t>3 Совершенствовать навыки обучаемых в измерении расстояния на местности различными способами.</a:t>
            </a:r>
          </a:p>
          <a:p>
            <a:pPr lvl="0" indent="269875" algn="just"/>
            <a:r>
              <a:rPr lang="ru-RU" sz="1600" b="1" dirty="0" smtClean="0"/>
              <a:t>4.Формировать у обучаемых морально-боевые качества: внимательность, смелость, решительность, уверенность в своих силах и оружии, готовность к выполнению любого приказа командира.</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5   Изучить организацию  и тактику  действий подразделений вероятного  противника, а  также ТТХ основных  </a:t>
            </a:r>
            <a:r>
              <a:rPr kumimoji="0" lang="ru-RU" sz="1600" b="1" i="0" u="none" strike="noStrike" cap="none" normalizeH="0" baseline="0" smtClean="0">
                <a:ln>
                  <a:noFill/>
                </a:ln>
                <a:solidFill>
                  <a:schemeClr val="tx1"/>
                </a:solidFill>
                <a:effectLst/>
                <a:latin typeface="Arial" pitchFamily="34" charset="0"/>
                <a:cs typeface="Arial" pitchFamily="34" charset="0"/>
              </a:rPr>
              <a:t>образцов  вооружения.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8211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solidFill>
        </p:spPr>
        <p:txBody>
          <a:bodyPr>
            <a:normAutofit fontScale="90000"/>
          </a:bodyPr>
          <a:lstStyle/>
          <a:p>
            <a:r>
              <a:rPr lang="ru-RU" sz="2400" b="1" dirty="0" smtClean="0"/>
              <a:t>Порядок осмотра леса, населенного пункта, реки, оврага, высоты</a:t>
            </a:r>
            <a:br>
              <a:rPr lang="ru-RU" sz="2400" b="1" dirty="0" smtClean="0"/>
            </a:br>
            <a:endParaRPr lang="ru-RU" sz="2400" dirty="0"/>
          </a:p>
        </p:txBody>
      </p:sp>
      <p:sp>
        <p:nvSpPr>
          <p:cNvPr id="3" name="Содержимое 2"/>
          <p:cNvSpPr>
            <a:spLocks noGrp="1"/>
          </p:cNvSpPr>
          <p:nvPr>
            <p:ph idx="1"/>
          </p:nvPr>
        </p:nvSpPr>
        <p:spPr>
          <a:solidFill>
            <a:schemeClr val="accent3">
              <a:lumMod val="20000"/>
              <a:lumOff val="80000"/>
            </a:schemeClr>
          </a:solidFill>
        </p:spPr>
        <p:txBody>
          <a:bodyPr>
            <a:normAutofit fontScale="25000" lnSpcReduction="20000"/>
          </a:bodyPr>
          <a:lstStyle/>
          <a:p>
            <a:pPr marL="92075" indent="282575" algn="just"/>
            <a:r>
              <a:rPr lang="ru-RU" sz="5600" b="1" dirty="0" smtClean="0">
                <a:solidFill>
                  <a:srgbClr val="008000"/>
                </a:solidFill>
              </a:rPr>
              <a:t>Осмотр леса</a:t>
            </a:r>
            <a:r>
              <a:rPr lang="ru-RU" sz="5600" b="1" dirty="0" smtClean="0"/>
              <a:t> начинается с опушки. Вначале опушка осматривается издали и по разведывательным признакам определяется наличие противника в лесу. Если противник не обнаружен, движение через лес продолжается. При этом особое внимание обращается на места, где возможно расположение засад (овраги, лощины, гати, мосты, густые заросли, вершины деревьев).</a:t>
            </a:r>
          </a:p>
          <a:p>
            <a:pPr marL="92075" indent="282575" algn="just">
              <a:buNone/>
            </a:pPr>
            <a:r>
              <a:rPr lang="ru-RU" sz="5600" b="1" dirty="0" smtClean="0"/>
              <a:t> </a:t>
            </a:r>
            <a:r>
              <a:rPr lang="ru-RU" sz="5600" b="1" dirty="0" smtClean="0">
                <a:solidFill>
                  <a:srgbClr val="FF0000"/>
                </a:solidFill>
              </a:rPr>
              <a:t>Для осмотра подозрительных мест высылаются дозорные</a:t>
            </a:r>
            <a:r>
              <a:rPr lang="ru-RU" sz="5600" b="1" dirty="0" smtClean="0"/>
              <a:t>.</a:t>
            </a:r>
          </a:p>
          <a:p>
            <a:pPr marL="92075" indent="282575" algn="just"/>
            <a:r>
              <a:rPr lang="ru-RU" sz="5600" b="1" dirty="0" smtClean="0">
                <a:solidFill>
                  <a:srgbClr val="7030A0"/>
                </a:solidFill>
              </a:rPr>
              <a:t>Осмотр населенного пункта</a:t>
            </a:r>
            <a:r>
              <a:rPr lang="ru-RU" sz="5600" b="1" dirty="0" smtClean="0"/>
              <a:t> начинается издали, с его окраины. Особое внимание обращается на те места, где противник может расположить подразделения охранения и наблюдения и огневые средства (отдельно стоящие строения, каменные здания, посадки и заросли на окраине населенного пункта). Если наличия противника не обнаружено, следует подойти (подъехать) к населенному пункту и опросить местных жителей. После этого можно продвигаться через населенный пункт в готовности к открытию огня.</a:t>
            </a:r>
          </a:p>
          <a:p>
            <a:pPr marL="92075" indent="282575" algn="just"/>
            <a:r>
              <a:rPr lang="ru-RU" sz="5600" b="1" dirty="0" smtClean="0"/>
              <a:t>При необходимости для осмотра отдельных строений высылаются дозорные. При осмотре строения дозорный, имея оружие наготове, обходит его кругом и осматривает окна и двери, постоянно прислушиваясь к тому, что делается внутри. Затем, войдя в помещение, осматривает его, особенно подвал и чердак, учитывая возможность установки противником мин-ловушек.</a:t>
            </a:r>
          </a:p>
          <a:p>
            <a:pPr marL="92075" indent="282575" algn="just">
              <a:buNone/>
            </a:pPr>
            <a:r>
              <a:rPr lang="ru-RU" sz="5600" b="1" dirty="0" smtClean="0"/>
              <a:t>Старший дозорный в это время находится в укрытом месте в готовности оказать помощь дозорному.</a:t>
            </a:r>
          </a:p>
          <a:p>
            <a:pPr marL="92075" indent="282575" algn="just"/>
            <a:r>
              <a:rPr lang="ru-RU" sz="5600" b="1" dirty="0" smtClean="0"/>
              <a:t>Осмотр реки начинается с осмотра подступов к ней. При подходе к реке тщательно осматриваются кустарники, промоины и другие скрытые места на обоих берегах. Признаками брода могут быть дороги, тропинки и колеи, продолжающиеся на другом берегу, перекаты и места с зыбью над  поверхностью воды.</a:t>
            </a:r>
          </a:p>
          <a:p>
            <a:r>
              <a:rPr lang="ru-RU" sz="5600" b="1" dirty="0" smtClean="0"/>
              <a:t>Осмотр оврага, который не просматривается сверху, дозорный производит, двигаясь по его дну. Старший дозорный следует по краю оврага в готовности поддержать дозорного огнем.</a:t>
            </a:r>
          </a:p>
          <a:p>
            <a:r>
              <a:rPr lang="ru-RU" sz="5600" b="1" dirty="0" smtClean="0"/>
              <a:t>При осмотре высоты дозорные двигаются по ее скатам или обходят ее со стороны. На вершину высоты выдвигаться не следует.</a:t>
            </a:r>
          </a:p>
          <a:p>
            <a:pPr>
              <a:buNone/>
            </a:pPr>
            <a:endParaRPr lang="ru-RU" sz="5600" b="1" dirty="0" smtClean="0"/>
          </a:p>
          <a:p>
            <a:endParaRPr lang="ru-RU" sz="5600" b="1"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solidFill>
        </p:spPr>
        <p:txBody>
          <a:bodyPr>
            <a:normAutofit fontScale="90000"/>
          </a:bodyPr>
          <a:lstStyle/>
          <a:p>
            <a:r>
              <a:rPr lang="ru-RU" b="1" dirty="0" smtClean="0"/>
              <a:t> </a:t>
            </a:r>
            <a:br>
              <a:rPr lang="ru-RU" b="1" dirty="0" smtClean="0"/>
            </a:br>
            <a:endParaRPr lang="ru-RU" dirty="0"/>
          </a:p>
        </p:txBody>
      </p:sp>
      <p:sp>
        <p:nvSpPr>
          <p:cNvPr id="3" name="Содержимое 2"/>
          <p:cNvSpPr>
            <a:spLocks noGrp="1"/>
          </p:cNvSpPr>
          <p:nvPr>
            <p:ph idx="1"/>
          </p:nvPr>
        </p:nvSpPr>
        <p:spPr>
          <a:solidFill>
            <a:schemeClr val="accent6">
              <a:lumMod val="40000"/>
              <a:lumOff val="60000"/>
            </a:schemeClr>
          </a:solidFill>
        </p:spPr>
        <p:txBody>
          <a:bodyPr/>
          <a:lstStyle/>
          <a:p>
            <a:pPr>
              <a:buNone/>
            </a:pPr>
            <a:endParaRPr lang="ru-RU" b="1" dirty="0" smtClean="0"/>
          </a:p>
          <a:p>
            <a:pPr>
              <a:buNone/>
            </a:pPr>
            <a:endParaRPr lang="ru-RU" b="1" dirty="0" smtClean="0"/>
          </a:p>
          <a:p>
            <a:pPr>
              <a:buNone/>
            </a:pPr>
            <a:endParaRPr lang="ru-RU" b="1" dirty="0" smtClean="0"/>
          </a:p>
          <a:p>
            <a:pPr algn="ctr">
              <a:buNone/>
            </a:pPr>
            <a:r>
              <a:rPr lang="ru-RU" b="1" dirty="0" smtClean="0"/>
              <a:t>Действия разведчика в поиске, налете, разведывательной засаде.</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800" b="1" dirty="0" smtClean="0">
                <a:solidFill>
                  <a:srgbClr val="FF0000"/>
                </a:solidFill>
              </a:rPr>
              <a:t>Разведывательная засада</a:t>
            </a:r>
            <a:endParaRPr lang="ru-RU" sz="2800" dirty="0">
              <a:solidFill>
                <a:srgbClr val="FF0000"/>
              </a:solidFill>
            </a:endParaRPr>
          </a:p>
        </p:txBody>
      </p:sp>
      <p:sp>
        <p:nvSpPr>
          <p:cNvPr id="3" name="Содержимое 2"/>
          <p:cNvSpPr>
            <a:spLocks noGrp="1"/>
          </p:cNvSpPr>
          <p:nvPr>
            <p:ph idx="1"/>
          </p:nvPr>
        </p:nvSpPr>
        <p:spPr>
          <a:xfrm>
            <a:off x="457200" y="1600200"/>
            <a:ext cx="8229600" cy="4972072"/>
          </a:xfrm>
          <a:solidFill>
            <a:schemeClr val="accent2">
              <a:lumMod val="20000"/>
              <a:lumOff val="80000"/>
            </a:schemeClr>
          </a:solidFill>
          <a:ln w="19050">
            <a:solidFill>
              <a:srgbClr val="FF0000"/>
            </a:solidFill>
          </a:ln>
        </p:spPr>
        <p:txBody>
          <a:bodyPr>
            <a:normAutofit fontScale="25000" lnSpcReduction="20000"/>
          </a:bodyPr>
          <a:lstStyle/>
          <a:p>
            <a:pPr>
              <a:buNone/>
            </a:pPr>
            <a:r>
              <a:rPr lang="ru-RU" sz="4900" b="1" dirty="0" smtClean="0"/>
              <a:t> </a:t>
            </a:r>
            <a:r>
              <a:rPr lang="ru-RU" sz="6400" b="1" dirty="0" smtClean="0"/>
              <a:t>Разведывательная засада- способ добывания разведывательных сведений, при котором специально назначенное подразделение (группа военнослужащих), располагаясь скрытно, внезапно нападает на противника в целях захвата пленных, документов, образцов вооружения и техники.</a:t>
            </a:r>
          </a:p>
          <a:p>
            <a:pPr>
              <a:buNone/>
            </a:pPr>
            <a:r>
              <a:rPr lang="ru-RU" sz="6400" b="1" dirty="0" smtClean="0"/>
              <a:t>Засада устраивается на вероятных направлениях движения противника в местах, где обеспечивается внезапность нападения на него. Успех разведывательной засады зависит от скрытности ее расположения, готовности к ведению меткого огня, выдержки, решительных и Умелых действий всего личного состава.</a:t>
            </a:r>
          </a:p>
          <a:p>
            <a:pPr>
              <a:buNone/>
            </a:pPr>
            <a:r>
              <a:rPr lang="ru-RU" sz="6400" b="1" dirty="0" smtClean="0"/>
              <a:t>При устройстве разведывательной засады в составе мотострелкового взвода из его состава обычно назначаются наблюдатели, группы захвата, обеспечения, управления и огневой поддержки (рис. 24).</a:t>
            </a:r>
          </a:p>
          <a:p>
            <a:pPr>
              <a:buNone/>
            </a:pPr>
            <a:r>
              <a:rPr lang="ru-RU" sz="6400" b="1" dirty="0" smtClean="0"/>
              <a:t>Наблюдатели назначаются для своевременного обнаружения подходящего противника и предупреждения об этом командира.</a:t>
            </a:r>
          </a:p>
          <a:p>
            <a:pPr>
              <a:buNone/>
            </a:pPr>
            <a:r>
              <a:rPr lang="ru-RU" sz="6400" b="1" dirty="0" smtClean="0"/>
              <a:t>Группа захвата предназначена для захвата пленных, документов, образцов вооружения и техники противника. Во взводе в ее состав Может назначаться до мотострелкового отделения без боевой машины.</a:t>
            </a:r>
          </a:p>
          <a:p>
            <a:pPr>
              <a:buNone/>
            </a:pPr>
            <a:r>
              <a:rPr lang="ru-RU" sz="6400" b="1" dirty="0" smtClean="0"/>
              <a:t>Группа обеспечения создается для остановки противника, воспрещения его подхода (отхода) и прикрытия огнем отхода подразделения после выполнения боевой задачи.</a:t>
            </a:r>
          </a:p>
          <a:p>
            <a:pPr>
              <a:buNone/>
            </a:pPr>
            <a:r>
              <a:rPr lang="ru-RU" sz="6400" b="1" dirty="0" smtClean="0"/>
              <a:t>Группа управления и огневой поддержки создается для управления подразделениями (личным составом), нанесения противнику поражения огнем, поддержки группы захвата и воспрещения подхода противника. Во взводе в ее состав включаются мотострелковое отделение, штатные и приданные огневые средства, находящиеся в подчинении командира взвода.</a:t>
            </a:r>
          </a:p>
          <a:p>
            <a:endParaRPr lang="ru-RU" sz="6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75000"/>
            </a:schemeClr>
          </a:solidFill>
        </p:spPr>
        <p:txBody>
          <a:bodyPr>
            <a:normAutofit/>
          </a:bodyPr>
          <a:lstStyle/>
          <a:p>
            <a:r>
              <a:rPr lang="ru-RU" sz="2800" dirty="0" smtClean="0">
                <a:solidFill>
                  <a:srgbClr val="FF0000"/>
                </a:solidFill>
              </a:rPr>
              <a:t>ДЕЙСТВИЯ РАЗВЕДЧИКА В ЗАСАДЕ</a:t>
            </a:r>
            <a:endParaRPr lang="ru-RU" sz="2800" dirty="0">
              <a:solidFill>
                <a:srgbClr val="FF0000"/>
              </a:solidFill>
            </a:endParaRPr>
          </a:p>
        </p:txBody>
      </p:sp>
      <p:sp>
        <p:nvSpPr>
          <p:cNvPr id="3" name="Содержимое 2"/>
          <p:cNvSpPr>
            <a:spLocks noGrp="1"/>
          </p:cNvSpPr>
          <p:nvPr>
            <p:ph idx="1"/>
          </p:nvPr>
        </p:nvSpPr>
        <p:spPr>
          <a:solidFill>
            <a:schemeClr val="tx2">
              <a:lumMod val="20000"/>
              <a:lumOff val="80000"/>
            </a:schemeClr>
          </a:solidFill>
        </p:spPr>
        <p:txBody>
          <a:bodyPr>
            <a:normAutofit fontScale="85000" lnSpcReduction="20000"/>
          </a:bodyPr>
          <a:lstStyle/>
          <a:p>
            <a:r>
              <a:rPr lang="ru-RU" dirty="0" smtClean="0"/>
              <a:t>Группа управления и огневой поддержки создается для управления подразделениями (личным составом), нанесения противнику поражения огнем, поддержки группы захвата и воспрещения подхода противника. Во взводе в ее состав включаются мотострелковое отделение, штатные и приданные огневые средства, находящиеся в подчинении командира взвода.</a:t>
            </a:r>
          </a:p>
          <a:p>
            <a:pPr>
              <a:buNone/>
            </a:pPr>
            <a:r>
              <a:rPr lang="ru-RU" dirty="0" smtClean="0"/>
              <a:t> При устройстве разведывательной засады в составе мотострелкового отделения (группы специально подготовленных военнослужащих) из его состава назначаются подгруппы захвата и обеспечения.</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357166"/>
            <a:ext cx="8715436" cy="6286544"/>
          </a:xfrm>
          <a:solidFill>
            <a:schemeClr val="accent5">
              <a:lumMod val="20000"/>
              <a:lumOff val="80000"/>
            </a:schemeClr>
          </a:solidFill>
        </p:spPr>
        <p:txBody>
          <a:bodyPr>
            <a:noAutofit/>
          </a:bodyPr>
          <a:lstStyle/>
          <a:p>
            <a:pPr marL="0" indent="625475" algn="just">
              <a:buNone/>
            </a:pPr>
            <a:r>
              <a:rPr lang="ru-RU" sz="1800" b="1" dirty="0" smtClean="0">
                <a:solidFill>
                  <a:srgbClr val="FF0000"/>
                </a:solidFill>
              </a:rPr>
              <a:t>ЗАДАЧИ РАЗВЕДЫВАТЕЛЬНЫМ ГРУППАМ</a:t>
            </a:r>
          </a:p>
          <a:p>
            <a:pPr marL="0" indent="625475" algn="just">
              <a:buNone/>
            </a:pPr>
            <a:r>
              <a:rPr lang="ru-RU" sz="1800" b="1" dirty="0" smtClean="0">
                <a:solidFill>
                  <a:srgbClr val="FF0000"/>
                </a:solidFill>
              </a:rPr>
              <a:t>подгруппе захвата </a:t>
            </a:r>
            <a:r>
              <a:rPr lang="ru-RU" sz="1800" b="1" dirty="0" smtClean="0"/>
              <a:t>- боевой состав, кто старший; исходное положение; задачи по захвату пленных, документов, образцов вооружения и техники; порядок действий после выполнения задачи; время готовности;</a:t>
            </a:r>
          </a:p>
          <a:p>
            <a:pPr marL="0" indent="625475" algn="just">
              <a:buNone/>
            </a:pPr>
            <a:r>
              <a:rPr lang="ru-RU" sz="1800" b="1" dirty="0" smtClean="0">
                <a:solidFill>
                  <a:srgbClr val="FF0000"/>
                </a:solidFill>
              </a:rPr>
              <a:t>подгруппе обеспечения </a:t>
            </a:r>
            <a:r>
              <a:rPr lang="ru-RU" sz="1800" b="1" dirty="0" smtClean="0"/>
              <a:t>- боевой состав, кто старший; боевая позиция; огневые позиции для каждого огневого средства; основной и дополнительный секторы обстрела; задачи по уничтожению противника, поддержке действий группы захвата и обеспечению ее отхода; объем инженерного оборудования позиции; порядок действий после выполнения задачи; время готовности.</a:t>
            </a:r>
          </a:p>
          <a:p>
            <a:pPr marL="0" indent="625475" algn="just">
              <a:buNone/>
            </a:pPr>
            <a:r>
              <a:rPr lang="ru-RU" sz="1800" b="1" dirty="0" smtClean="0">
                <a:solidFill>
                  <a:srgbClr val="FF0000"/>
                </a:solidFill>
              </a:rPr>
              <a:t>До всего личного состава доводится место сбора после проведения засады.</a:t>
            </a:r>
          </a:p>
          <a:p>
            <a:pPr marL="0" indent="625475" algn="just">
              <a:buNone/>
            </a:pPr>
            <a:r>
              <a:rPr lang="ru-RU" sz="1800" b="1" dirty="0" smtClean="0"/>
              <a:t>При организации взаимодействия командир подразделения уточняет и согласовывает порядок действий при выдвижении к месту проведения засады и его занятии, огневом поражении противника, захвате пленных, образцов вооружения, техники и документов, осмотре </a:t>
            </a:r>
            <a:r>
              <a:rPr lang="ru-RU" sz="2000" b="1" dirty="0" smtClean="0"/>
              <a:t>убитых и раненых, отходе с места проведения засады.</a:t>
            </a:r>
          </a:p>
          <a:p>
            <a:pPr marL="0" indent="625475" algn="just">
              <a:buNone/>
            </a:pPr>
            <a:r>
              <a:rPr lang="ru-RU" sz="1800" b="1" dirty="0" smtClean="0"/>
              <a:t>Первыми к месту проведения засады выдвигаются группа (подгруппа) обеспечения и наблюдатели, под прикрытием которых свое место занимают группы захвата, управления и огневой поддержки.</a:t>
            </a:r>
          </a:p>
          <a:p>
            <a:endParaRPr lang="ru-RU"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a:bodyPr>
          <a:lstStyle/>
          <a:p>
            <a:r>
              <a:rPr lang="ru-RU" sz="2000" dirty="0" smtClean="0">
                <a:solidFill>
                  <a:srgbClr val="FF0000"/>
                </a:solidFill>
              </a:rPr>
              <a:t>ДЕЙСТВИЯ РАЗВЕДЧИКА В ЗАСАДЕ</a:t>
            </a:r>
            <a:endParaRPr lang="ru-RU" sz="2000" dirty="0">
              <a:solidFill>
                <a:srgbClr val="FF0000"/>
              </a:solidFill>
            </a:endParaRPr>
          </a:p>
        </p:txBody>
      </p:sp>
      <p:sp>
        <p:nvSpPr>
          <p:cNvPr id="3" name="Содержимое 2"/>
          <p:cNvSpPr>
            <a:spLocks noGrp="1"/>
          </p:cNvSpPr>
          <p:nvPr>
            <p:ph idx="1"/>
          </p:nvPr>
        </p:nvSpPr>
        <p:spPr>
          <a:solidFill>
            <a:schemeClr val="accent2">
              <a:lumMod val="40000"/>
              <a:lumOff val="60000"/>
            </a:schemeClr>
          </a:solidFill>
        </p:spPr>
        <p:txBody>
          <a:bodyPr>
            <a:normAutofit fontScale="55000" lnSpcReduction="20000"/>
          </a:bodyPr>
          <a:lstStyle/>
          <a:p>
            <a:pPr marL="6350" indent="647700" algn="just">
              <a:buNone/>
            </a:pPr>
            <a:r>
              <a:rPr lang="ru-RU" b="1" dirty="0" smtClean="0"/>
              <a:t>Взвод (отделение, группа), заняв позицию, ничем себя не обнаруживает. При появлении противника наблюдатели условным сигналом докладывают о его приближении командиру. Решение об атаке или пропуске противника принимает командир.</a:t>
            </a:r>
          </a:p>
          <a:p>
            <a:pPr marL="6350" indent="647700" algn="just">
              <a:buNone/>
            </a:pPr>
            <a:r>
              <a:rPr lang="ru-RU" b="1" dirty="0" smtClean="0"/>
              <a:t>Мелкие группы и одиночных солдат и офицеров противника, подошедших к месту засады, засада внезапными действиями захватывает в плен.</a:t>
            </a:r>
          </a:p>
          <a:p>
            <a:pPr marL="6350" indent="647700" algn="just">
              <a:buNone/>
            </a:pPr>
            <a:r>
              <a:rPr lang="ru-RU" b="1" dirty="0" smtClean="0"/>
              <a:t>Более крупные группы противника и одиночные машины подпускаются на близкое расстояние и уничтожаются огнем. Оставшиеся в живых солдаты и офицеры противника захватываются в плен, тщательно обыскиваются, оружие и документы, обнаруженные у них и при осмотре убитых и машин, изымаются.</a:t>
            </a:r>
          </a:p>
          <a:p>
            <a:pPr marL="6350" indent="647700" algn="just">
              <a:buNone/>
            </a:pPr>
            <a:r>
              <a:rPr lang="ru-RU" b="1" dirty="0" smtClean="0"/>
              <a:t>Условные знаки (эмблемы) на боевой технике противника запоминаются или зарисовываются (фотографируются). Пленные, захваченные у противника документы, новые образцы вооружения и техники направляются старшему начальнику, выславшему засаду, с указанием, где, когда и при каких обстоятельствах они захвачены. На захваченных документах запрещается делать какие-либо надписи и пометки.</a:t>
            </a:r>
          </a:p>
          <a:p>
            <a:pPr marL="6350" indent="647700"/>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a:bodyPr>
          <a:lstStyle/>
          <a:p>
            <a:r>
              <a:rPr lang="ru-RU" sz="2400" dirty="0" smtClean="0">
                <a:solidFill>
                  <a:srgbClr val="FF0000"/>
                </a:solidFill>
              </a:rPr>
              <a:t>НАЛЁТ</a:t>
            </a:r>
            <a:endParaRPr lang="ru-RU" sz="2400" dirty="0">
              <a:solidFill>
                <a:srgbClr val="FF0000"/>
              </a:solidFill>
            </a:endParaRPr>
          </a:p>
        </p:txBody>
      </p:sp>
      <p:sp>
        <p:nvSpPr>
          <p:cNvPr id="3" name="Содержимое 2"/>
          <p:cNvSpPr>
            <a:spLocks noGrp="1"/>
          </p:cNvSpPr>
          <p:nvPr>
            <p:ph idx="1"/>
          </p:nvPr>
        </p:nvSpPr>
        <p:spPr>
          <a:solidFill>
            <a:schemeClr val="accent4">
              <a:lumMod val="20000"/>
              <a:lumOff val="80000"/>
            </a:schemeClr>
          </a:solidFill>
          <a:ln w="19050">
            <a:solidFill>
              <a:schemeClr val="tx1"/>
            </a:solidFill>
          </a:ln>
        </p:spPr>
        <p:txBody>
          <a:bodyPr>
            <a:normAutofit fontScale="55000" lnSpcReduction="20000"/>
          </a:bodyPr>
          <a:lstStyle/>
          <a:p>
            <a:pPr algn="just">
              <a:buNone/>
            </a:pPr>
            <a:r>
              <a:rPr lang="ru-RU" b="1" dirty="0" smtClean="0"/>
              <a:t>Налет</a:t>
            </a:r>
            <a:r>
              <a:rPr lang="ru-RU" dirty="0" smtClean="0"/>
              <a:t> - способ добывания разведывательных сведений, который проводится разведывательным (боевым разведывательным) дозором по указанию командира, его выславшего, или по решению командира взвода, действующего в дозоре, с теми же целями, что и разведывательная засада, а также для уничтожения (вывода из строя) важного объекта противника.</a:t>
            </a:r>
          </a:p>
          <a:p>
            <a:pPr algn="just"/>
            <a:r>
              <a:rPr lang="ru-RU" dirty="0" smtClean="0"/>
              <a:t>При проведении налета для уничтожения (вывода из строя) важного объекта противника из состава разведывательного (боевого разведывательного) дозора обычно выделяется группа уничтожения. Кроме того, может создаваться группа уничтожения охраны объекта, в состав которой назначается усиленное мотострелковое отделение.</a:t>
            </a:r>
          </a:p>
          <a:p>
            <a:pPr algn="just">
              <a:buNone/>
            </a:pPr>
            <a:r>
              <a:rPr lang="ru-RU" b="1" dirty="0" smtClean="0"/>
              <a:t> При постановке боевых задач </a:t>
            </a:r>
            <a:r>
              <a:rPr lang="ru-RU" dirty="0" smtClean="0"/>
              <a:t>указываются:</a:t>
            </a:r>
          </a:p>
          <a:p>
            <a:pPr algn="just"/>
            <a:r>
              <a:rPr lang="ru-RU" dirty="0" smtClean="0"/>
              <a:t>группе уничтожения - боевой состав; исходное положение; объект атаки; порядок действий после выполнения задачи; время готовности;</a:t>
            </a:r>
          </a:p>
          <a:p>
            <a:pPr algn="just"/>
            <a:r>
              <a:rPr lang="ru-RU" dirty="0" smtClean="0"/>
              <a:t>группе уничтожения охраны объекта - боевой состав; исходное положение; задачи по уничтожению охраны объекта и поддержке действий группы захвата (уничтожения); порядок действий после выполнения задачи; время готовности.</a:t>
            </a:r>
          </a:p>
          <a:p>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rmAutofit/>
          </a:bodyPr>
          <a:lstStyle/>
          <a:p>
            <a:r>
              <a:rPr lang="ru-RU" sz="2800" dirty="0" smtClean="0">
                <a:solidFill>
                  <a:srgbClr val="FF0000"/>
                </a:solidFill>
              </a:rPr>
              <a:t>ДЕЙСТВИЯ РАЗВЕДЧИКА В НАЛЁТЕ</a:t>
            </a:r>
            <a:endParaRPr lang="ru-RU" sz="2800" dirty="0">
              <a:solidFill>
                <a:srgbClr val="FF0000"/>
              </a:solidFill>
            </a:endParaRPr>
          </a:p>
        </p:txBody>
      </p:sp>
      <p:sp>
        <p:nvSpPr>
          <p:cNvPr id="3" name="Содержимое 2"/>
          <p:cNvSpPr>
            <a:spLocks noGrp="1"/>
          </p:cNvSpPr>
          <p:nvPr>
            <p:ph idx="1"/>
          </p:nvPr>
        </p:nvSpPr>
        <p:spPr/>
        <p:txBody>
          <a:bodyPr>
            <a:normAutofit fontScale="62500" lnSpcReduction="20000"/>
          </a:bodyPr>
          <a:lstStyle/>
          <a:p>
            <a:pPr marL="176213" indent="376238" algn="just"/>
            <a:r>
              <a:rPr lang="ru-RU" dirty="0" smtClean="0"/>
              <a:t> При проведении налета разведывательный (боевой разведывательный) дозор скрытно выдвигается как можно ближе к объекту, бесшумно или после внезапного огневого поражения стремительно нападает и уничтожает противника огнем и в рукопашной схватке. </a:t>
            </a:r>
          </a:p>
          <a:p>
            <a:pPr marL="176213" indent="376238" algn="just"/>
            <a:r>
              <a:rPr lang="ru-RU" dirty="0" smtClean="0"/>
              <a:t>Если объект атакуется с нескольких сторон, то определяется порядок выдвижения групп для одновременного занятия исходного положения. </a:t>
            </a:r>
          </a:p>
          <a:p>
            <a:pPr marL="176213" indent="376238" algn="just"/>
            <a:r>
              <a:rPr lang="ru-RU" dirty="0" smtClean="0"/>
              <a:t>Оставшиеся в живых солдаты и офицеры противника захватываются в плен; документы, обнаруженные при осмотре убитых, машин или объекта, изымаются. </a:t>
            </a:r>
          </a:p>
          <a:p>
            <a:pPr marL="176213" indent="376238" algn="just"/>
            <a:r>
              <a:rPr lang="ru-RU" dirty="0" smtClean="0"/>
              <a:t>Новые образцы вооружения и техники захватываются и направляются командиру, выславшему дозор, остальные - уничтожаются (выводятся из строя).</a:t>
            </a:r>
          </a:p>
          <a:p>
            <a:pPr marL="176213" indent="376238" algn="just"/>
            <a:r>
              <a:rPr lang="ru-RU" dirty="0" smtClean="0"/>
              <a:t>После налета военнослужащие, участвовавшие в налёте отходят в заранее намеченный район сбора и продолжает выполнять поставленную задачу.</a:t>
            </a:r>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72200" y="0"/>
            <a:ext cx="2771800" cy="437955"/>
          </a:xfrm>
          <a:prstGeom prst="rect">
            <a:avLst/>
          </a:prstGeom>
          <a:noFill/>
          <a:ln w="9525">
            <a:noFill/>
            <a:miter lim="800000"/>
            <a:headEnd/>
            <a:tailEnd/>
          </a:ln>
        </p:spPr>
      </p:pic>
      <p:sp>
        <p:nvSpPr>
          <p:cNvPr id="10" name="Содержимое 2"/>
          <p:cNvSpPr>
            <a:spLocks noGrp="1"/>
          </p:cNvSpPr>
          <p:nvPr>
            <p:ph idx="1"/>
          </p:nvPr>
        </p:nvSpPr>
        <p:spPr>
          <a:xfrm>
            <a:off x="611560" y="980728"/>
            <a:ext cx="8136904" cy="5328592"/>
          </a:xfrm>
          <a:prstGeom prst="roundRect">
            <a:avLst/>
          </a:prstGeom>
        </p:spPr>
        <p:style>
          <a:lnRef idx="3">
            <a:schemeClr val="lt1"/>
          </a:lnRef>
          <a:fillRef idx="1">
            <a:schemeClr val="accent4"/>
          </a:fillRef>
          <a:effectRef idx="1">
            <a:schemeClr val="accent4"/>
          </a:effectRef>
          <a:fontRef idx="minor">
            <a:schemeClr val="lt1"/>
          </a:fontRef>
        </p:style>
        <p:txBody>
          <a:bodyPr>
            <a:noAutofit/>
          </a:bodyPr>
          <a:lstStyle/>
          <a:p>
            <a:pPr algn="just"/>
            <a:r>
              <a:rPr lang="ru-RU" b="1" dirty="0" smtClean="0"/>
              <a:t> Налет </a:t>
            </a:r>
            <a:r>
              <a:rPr lang="ru-RU" dirty="0" smtClean="0"/>
              <a:t>- способ добывания разведывательных сведений, который проводится разведывательным (боевым разведывательным) дозором по указанию командира, его выславшего, или по решению командира взвода, действующего в дозоре, с теми же целями, что и  разведывательная засада, а также для уничтожения (вывода из строя) важного объекта противника.</a:t>
            </a:r>
          </a:p>
          <a:p>
            <a:pPr algn="just"/>
            <a:endParaRPr lang="ru-RU"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611560" y="2132856"/>
            <a:ext cx="7848872" cy="2736304"/>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ru-RU" sz="2800" b="1" dirty="0" smtClean="0"/>
              <a:t>Способы ведения разведки противника и местности.</a:t>
            </a:r>
          </a:p>
          <a:p>
            <a:pPr algn="just"/>
            <a:endParaRPr lang="ru-RU" sz="2800" b="1" dirty="0"/>
          </a:p>
        </p:txBody>
      </p:sp>
      <p:sp>
        <p:nvSpPr>
          <p:cNvPr id="7" name="Прямоугольник 6"/>
          <p:cNvSpPr/>
          <p:nvPr/>
        </p:nvSpPr>
        <p:spPr>
          <a:xfrm>
            <a:off x="179512" y="548680"/>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1-й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sp>
        <p:nvSpPr>
          <p:cNvPr id="8" name="Заголовок 1"/>
          <p:cNvSpPr>
            <a:spLocks noGrp="1"/>
          </p:cNvSpPr>
          <p:nvPr>
            <p:ph type="title"/>
          </p:nvPr>
        </p:nvSpPr>
        <p:spPr>
          <a:xfrm>
            <a:off x="2627784" y="908720"/>
            <a:ext cx="4032448" cy="49859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eaLnBrk="1" fontAlgn="auto" hangingPunct="1">
              <a:spcAft>
                <a:spcPts val="0"/>
              </a:spcAft>
              <a:defRPr/>
            </a:pPr>
            <a:r>
              <a:rPr lang="ru-RU" sz="3600" b="1" dirty="0" smtClean="0"/>
              <a:t>Варианты засад</a:t>
            </a:r>
            <a:endParaRPr lang="ru-RU" sz="3600" b="1" dirty="0"/>
          </a:p>
        </p:txBody>
      </p:sp>
      <p:pic>
        <p:nvPicPr>
          <p:cNvPr id="9" name="Picture 13" descr="http://encyclopedia.mil.ru/images/military/military/photo/zasada.jpg"/>
          <p:cNvPicPr>
            <a:picLocks noChangeAspect="1" noChangeArrowheads="1"/>
          </p:cNvPicPr>
          <p:nvPr/>
        </p:nvPicPr>
        <p:blipFill>
          <a:blip r:embed="rId3" cstate="print"/>
          <a:srcRect/>
          <a:stretch>
            <a:fillRect/>
          </a:stretch>
        </p:blipFill>
        <p:spPr bwMode="auto">
          <a:xfrm>
            <a:off x="1043608" y="1484784"/>
            <a:ext cx="7182336" cy="5092931"/>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sp>
        <p:nvSpPr>
          <p:cNvPr id="8" name="Заголовок 1"/>
          <p:cNvSpPr>
            <a:spLocks noGrp="1"/>
          </p:cNvSpPr>
          <p:nvPr>
            <p:ph type="title"/>
          </p:nvPr>
        </p:nvSpPr>
        <p:spPr>
          <a:xfrm>
            <a:off x="611560" y="188640"/>
            <a:ext cx="4032448" cy="49859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eaLnBrk="1" fontAlgn="auto" hangingPunct="1">
              <a:spcAft>
                <a:spcPts val="0"/>
              </a:spcAft>
              <a:defRPr/>
            </a:pPr>
            <a:r>
              <a:rPr lang="ru-RU" sz="3600" b="1" dirty="0" smtClean="0"/>
              <a:t>Варианты засад</a:t>
            </a:r>
            <a:endParaRPr lang="ru-RU" sz="3600" b="1" dirty="0"/>
          </a:p>
        </p:txBody>
      </p:sp>
      <p:pic>
        <p:nvPicPr>
          <p:cNvPr id="16" name="Picture 2"/>
          <p:cNvPicPr>
            <a:picLocks noChangeAspect="1" noChangeArrowheads="1"/>
          </p:cNvPicPr>
          <p:nvPr/>
        </p:nvPicPr>
        <p:blipFill>
          <a:blip r:embed="rId3" cstate="print"/>
          <a:srcRect/>
          <a:stretch>
            <a:fillRect/>
          </a:stretch>
        </p:blipFill>
        <p:spPr bwMode="auto">
          <a:xfrm>
            <a:off x="251520" y="1916831"/>
            <a:ext cx="4248472" cy="3960441"/>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a:stretch>
            <a:fillRect/>
          </a:stretch>
        </p:blipFill>
        <p:spPr bwMode="auto">
          <a:xfrm>
            <a:off x="4499991" y="1916832"/>
            <a:ext cx="4445913" cy="3960440"/>
          </a:xfrm>
          <a:prstGeom prst="rect">
            <a:avLst/>
          </a:prstGeom>
          <a:noFill/>
          <a:ln w="9525">
            <a:noFill/>
            <a:miter lim="800000"/>
            <a:headEnd/>
            <a:tailEnd/>
          </a:ln>
        </p:spPr>
      </p:pic>
      <p:sp>
        <p:nvSpPr>
          <p:cNvPr id="18" name="Скругленная прямоугольная выноска 17"/>
          <p:cNvSpPr/>
          <p:nvPr/>
        </p:nvSpPr>
        <p:spPr bwMode="auto">
          <a:xfrm>
            <a:off x="1187624" y="980728"/>
            <a:ext cx="2160240" cy="648072"/>
          </a:xfrm>
          <a:prstGeom prst="wedgeRoundRectCallout">
            <a:avLst>
              <a:gd name="adj1" fmla="val -845"/>
              <a:gd name="adj2" fmla="val 97479"/>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000" i="1" dirty="0" err="1" smtClean="0">
                <a:solidFill>
                  <a:schemeClr val="bg1"/>
                </a:solidFill>
                <a:latin typeface="Arial Black" pitchFamily="34" charset="0"/>
              </a:rPr>
              <a:t>мсв</a:t>
            </a:r>
            <a:endParaRPr lang="ru-RU" sz="2000" i="1" dirty="0" smtClean="0">
              <a:solidFill>
                <a:schemeClr val="bg1"/>
              </a:solidFill>
              <a:latin typeface="Arial Black" pitchFamily="34" charset="0"/>
            </a:endParaRPr>
          </a:p>
        </p:txBody>
      </p:sp>
      <p:sp>
        <p:nvSpPr>
          <p:cNvPr id="14" name="Скругленная прямоугольная выноска 13"/>
          <p:cNvSpPr/>
          <p:nvPr/>
        </p:nvSpPr>
        <p:spPr bwMode="auto">
          <a:xfrm>
            <a:off x="6372200" y="980728"/>
            <a:ext cx="2160240" cy="648072"/>
          </a:xfrm>
          <a:prstGeom prst="wedgeRoundRectCallout">
            <a:avLst>
              <a:gd name="adj1" fmla="val -31416"/>
              <a:gd name="adj2" fmla="val 111197"/>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000" i="1" dirty="0" err="1" smtClean="0">
                <a:solidFill>
                  <a:schemeClr val="bg1"/>
                </a:solidFill>
                <a:latin typeface="Arial Black" pitchFamily="34" charset="0"/>
              </a:rPr>
              <a:t>мсо</a:t>
            </a:r>
            <a:endParaRPr lang="ru-RU" sz="2000" i="1" dirty="0" smtClean="0">
              <a:solidFill>
                <a:schemeClr val="bg1"/>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1000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10000"/>
                                  </p:stCondLst>
                                  <p:childTnLst>
                                    <p:set>
                                      <p:cBhvr>
                                        <p:cTn id="9" dur="1" fill="hold">
                                          <p:stCondLst>
                                            <p:cond delay="0"/>
                                          </p:stCondLst>
                                        </p:cTn>
                                        <p:tgtEl>
                                          <p:spTgt spid="18"/>
                                        </p:tgtEl>
                                        <p:attrNameLst>
                                          <p:attrName>style.visibility</p:attrName>
                                        </p:attrNameLst>
                                      </p:cBhvr>
                                      <p:to>
                                        <p:strVal val="visible"/>
                                      </p:to>
                                    </p:set>
                                    <p:anim to="" calcmode="lin" valueType="num">
                                      <p:cBhvr>
                                        <p:cTn id="10"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400" dirty="0" smtClean="0">
                <a:solidFill>
                  <a:srgbClr val="FF0000"/>
                </a:solidFill>
              </a:rPr>
              <a:t>ПОИСК</a:t>
            </a:r>
            <a:endParaRPr lang="ru-RU" sz="2400" dirty="0">
              <a:solidFill>
                <a:srgbClr val="FF0000"/>
              </a:solidFill>
            </a:endParaRPr>
          </a:p>
        </p:txBody>
      </p:sp>
      <p:sp>
        <p:nvSpPr>
          <p:cNvPr id="3" name="Содержимое 2"/>
          <p:cNvSpPr>
            <a:spLocks noGrp="1"/>
          </p:cNvSpPr>
          <p:nvPr>
            <p:ph idx="1"/>
          </p:nvPr>
        </p:nvSpPr>
        <p:spPr>
          <a:xfrm>
            <a:off x="0" y="1600200"/>
            <a:ext cx="8929718" cy="5043510"/>
          </a:xfrm>
          <a:solidFill>
            <a:schemeClr val="accent2">
              <a:lumMod val="40000"/>
              <a:lumOff val="60000"/>
            </a:schemeClr>
          </a:solidFill>
        </p:spPr>
        <p:txBody>
          <a:bodyPr>
            <a:normAutofit fontScale="25000" lnSpcReduction="20000"/>
          </a:bodyPr>
          <a:lstStyle/>
          <a:p>
            <a:pPr marL="98425" indent="465138" algn="just"/>
            <a:r>
              <a:rPr lang="ru-RU" sz="6400" b="1" dirty="0" smtClean="0">
                <a:solidFill>
                  <a:srgbClr val="FF0000"/>
                </a:solidFill>
              </a:rPr>
              <a:t>Поиск</a:t>
            </a:r>
            <a:r>
              <a:rPr lang="ru-RU" sz="6400" b="1" dirty="0" smtClean="0"/>
              <a:t>- способ добывания разведывательных сведений, который организуется в целях захвата пленных, документов, образцов вооружения, техники противника и проводится обычно при непосредственном соприкосновении с противником в обороне или при подготовке наступления.</a:t>
            </a:r>
          </a:p>
          <a:p>
            <a:pPr marL="98425" indent="465138" algn="just"/>
            <a:r>
              <a:rPr lang="ru-RU" sz="6400" b="1" dirty="0" smtClean="0">
                <a:solidFill>
                  <a:srgbClr val="FF0000"/>
                </a:solidFill>
              </a:rPr>
              <a:t>Объектами нападения при проведении поиска </a:t>
            </a:r>
            <a:r>
              <a:rPr lang="ru-RU" sz="6400" b="1" dirty="0" smtClean="0"/>
              <a:t>могут быть одиночные военнослужащие или небольшие группы, расчеты огневых и других средств на переднем крае или в тактической глубине расположения противника.</a:t>
            </a:r>
          </a:p>
          <a:p>
            <a:pPr marL="98425" indent="465138" algn="just"/>
            <a:r>
              <a:rPr lang="ru-RU" sz="6400" b="1" dirty="0" smtClean="0">
                <a:solidFill>
                  <a:srgbClr val="FF0000"/>
                </a:solidFill>
              </a:rPr>
              <a:t>Для проведения поиска назначается, как правило</a:t>
            </a:r>
            <a:r>
              <a:rPr lang="ru-RU" sz="6400" b="1" dirty="0" smtClean="0"/>
              <a:t>, мотострелковый взвод (отделение), который усиливается обычно инженерно-саперным подразделением (саперами со средствами разминирования), а для поддержки выделяются огневые средства.</a:t>
            </a:r>
          </a:p>
          <a:p>
            <a:pPr marL="98425" indent="465138" algn="just"/>
            <a:r>
              <a:rPr lang="ru-RU" sz="6400" b="1" dirty="0" smtClean="0"/>
              <a:t>Из состава подразделения, назначенного для проведения поиска, назначаются группы (подгруппы) захвата, </a:t>
            </a:r>
            <a:r>
              <a:rPr lang="ru-RU" sz="6400" b="1" dirty="0" err="1" smtClean="0"/>
              <a:t>разграждения</a:t>
            </a:r>
            <a:r>
              <a:rPr lang="ru-RU" sz="6400" b="1" dirty="0" smtClean="0"/>
              <a:t> и обеспечения.</a:t>
            </a:r>
          </a:p>
          <a:p>
            <a:pPr marL="98425" indent="465138" algn="just"/>
            <a:r>
              <a:rPr lang="ru-RU" sz="6400" b="1" dirty="0" smtClean="0"/>
              <a:t>Группа (подгруппа) захвата предназначена для захвата пленных, документов, образцов вооружения и техники противника.</a:t>
            </a:r>
          </a:p>
          <a:p>
            <a:pPr marL="98425" indent="465138" algn="just"/>
            <a:r>
              <a:rPr lang="ru-RU" sz="6400" b="1" dirty="0" smtClean="0"/>
              <a:t>Группа (подгруппа) </a:t>
            </a:r>
            <a:r>
              <a:rPr lang="ru-RU" sz="6400" b="1" dirty="0" err="1" smtClean="0"/>
              <a:t>разграждения</a:t>
            </a:r>
            <a:r>
              <a:rPr lang="ru-RU" sz="6400" b="1" dirty="0" smtClean="0"/>
              <a:t> предназначена для обеспечения преодоления группами захвата и обеспечения инженерных заграждений перед передним краем противника, при выходе к объекту нападения и возвращении в расположение своих войск. Она создается из приданного инженерно-саперного подразделения (саперов) или специально подготовленных солдат взвода (отделения).</a:t>
            </a:r>
          </a:p>
          <a:p>
            <a:pPr marL="98425" indent="465138" algn="just"/>
            <a:r>
              <a:rPr lang="ru-RU" sz="6400" b="1" dirty="0" smtClean="0"/>
              <a:t>Группа (подгруппа) обеспечения предназначена для поддержки группы захвата огнем, воспрещения подхода противника и обеспечения отхода подразделения после проведения поиска.</a:t>
            </a:r>
          </a:p>
          <a:p>
            <a:pPr algn="just"/>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a:solidFill>
            <a:schemeClr val="accent4">
              <a:lumMod val="60000"/>
              <a:lumOff val="40000"/>
            </a:schemeClr>
          </a:solidFill>
        </p:spPr>
        <p:txBody>
          <a:bodyPr>
            <a:normAutofit/>
          </a:bodyPr>
          <a:lstStyle/>
          <a:p>
            <a:r>
              <a:rPr lang="ru-RU" sz="2800" dirty="0" smtClean="0">
                <a:solidFill>
                  <a:srgbClr val="FF0000"/>
                </a:solidFill>
              </a:rPr>
              <a:t>ДЕЙСТВИЯ РАЗВЕДЧИКА В ПОИСКЕ</a:t>
            </a:r>
            <a:endParaRPr lang="ru-RU" sz="2800" dirty="0">
              <a:solidFill>
                <a:srgbClr val="FF0000"/>
              </a:solidFill>
            </a:endParaRPr>
          </a:p>
        </p:txBody>
      </p:sp>
      <p:sp>
        <p:nvSpPr>
          <p:cNvPr id="3" name="Содержимое 2"/>
          <p:cNvSpPr>
            <a:spLocks noGrp="1"/>
          </p:cNvSpPr>
          <p:nvPr>
            <p:ph idx="1"/>
          </p:nvPr>
        </p:nvSpPr>
        <p:spPr>
          <a:xfrm>
            <a:off x="457200" y="1357298"/>
            <a:ext cx="8229600" cy="4768865"/>
          </a:xfrm>
          <a:solidFill>
            <a:schemeClr val="accent2">
              <a:lumMod val="40000"/>
              <a:lumOff val="60000"/>
            </a:schemeClr>
          </a:solidFill>
          <a:ln w="19050">
            <a:solidFill>
              <a:schemeClr val="tx1"/>
            </a:solidFill>
          </a:ln>
        </p:spPr>
        <p:txBody>
          <a:bodyPr>
            <a:noAutofit/>
          </a:bodyPr>
          <a:lstStyle/>
          <a:p>
            <a:pPr algn="just">
              <a:buNone/>
            </a:pPr>
            <a:r>
              <a:rPr lang="ru-RU" sz="1400" b="1" dirty="0" smtClean="0"/>
              <a:t>При постановке боевых задач группам (подгруппам) указываются:</a:t>
            </a:r>
          </a:p>
          <a:p>
            <a:pPr algn="just">
              <a:buNone/>
            </a:pPr>
            <a:r>
              <a:rPr lang="ru-RU" sz="1400" b="1" dirty="0" smtClean="0"/>
              <a:t>группе (подгруппе) захвата - боевой состав; исходное положение; порядок перехода переднего края; задачи по захвату пленных; порядок действий после выполнения задачи; время готовности;</a:t>
            </a:r>
          </a:p>
          <a:p>
            <a:pPr algn="just">
              <a:buNone/>
            </a:pPr>
            <a:r>
              <a:rPr lang="ru-RU" sz="1400" b="1" dirty="0" smtClean="0"/>
              <a:t>группе (подгруппе) </a:t>
            </a:r>
            <a:r>
              <a:rPr lang="ru-RU" sz="1400" b="1" dirty="0" err="1" smtClean="0"/>
              <a:t>разграждения</a:t>
            </a:r>
            <a:r>
              <a:rPr lang="ru-RU" sz="1400" b="1" dirty="0" smtClean="0"/>
              <a:t> - боевые задачи по обеспечению прохода групп захвата через инженерные заграждения противника (места и время проделывания проходов); порядок действий; время готовности;</a:t>
            </a:r>
          </a:p>
          <a:p>
            <a:pPr algn="just">
              <a:buNone/>
            </a:pPr>
            <a:r>
              <a:rPr lang="ru-RU" sz="1400" b="1" dirty="0" smtClean="0"/>
              <a:t>группе (подгруппе) обеспечения - боевой состав, задачи по поддержке действий группы захвата и по обеспечению ее отхода; порядок действий после выполнения задачи; время готовности.</a:t>
            </a:r>
          </a:p>
          <a:p>
            <a:pPr algn="just">
              <a:buNone/>
            </a:pPr>
            <a:r>
              <a:rPr lang="ru-RU" sz="1400" b="1" dirty="0" smtClean="0"/>
              <a:t>В установленное время взвод (отделение) бесшумно и скрытно выдвигается к объекту нападения. Первыми для проделывания прохода в заграждениях выдвигается группа (подгруппа) </a:t>
            </a:r>
            <a:r>
              <a:rPr lang="ru-RU" sz="1400" b="1" dirty="0" err="1" smtClean="0"/>
              <a:t>разграждения</a:t>
            </a:r>
            <a:r>
              <a:rPr lang="ru-RU" sz="1400" b="1" dirty="0" smtClean="0"/>
              <a:t>. Получив от нее сигнал о готовности прохода, выдвигается группа (подгруппа) обеспечения, за ней группа (подгруппа) захвата. Командир взвода (отделения) обычно находится с группой (подгруппой) захвата.</a:t>
            </a:r>
          </a:p>
          <a:p>
            <a:pPr algn="just">
              <a:buNone/>
            </a:pPr>
            <a:r>
              <a:rPr lang="ru-RU" sz="1400" b="1" dirty="0" smtClean="0"/>
              <a:t>Приблизившись к объекту, группа (подгруппа) захвата внезапно и, как правило, без выстрелов нападает на противника и захватывает пленных. Группа (подгруппа) обеспечения находится в готовности прикрыть нападающих огнем.</a:t>
            </a:r>
          </a:p>
          <a:p>
            <a:pPr algn="just">
              <a:buNone/>
            </a:pPr>
            <a:r>
              <a:rPr lang="ru-RU" sz="1400" b="1" dirty="0" smtClean="0"/>
              <a:t>Взвод (отделение), захватив пленных, быстро отходит в свое расположение. Первым отходит группа (подгруппа) захвата, затем группа (подгруппа) обеспечения, последней группа (подгруппа) </a:t>
            </a:r>
            <a:r>
              <a:rPr lang="ru-RU" sz="1400" b="1" dirty="0" err="1" smtClean="0"/>
              <a:t>разграждения</a:t>
            </a:r>
            <a:r>
              <a:rPr lang="ru-RU" sz="1400" b="1" dirty="0" smtClean="0"/>
              <a:t>.  Отход совершается бесшумно или под прикрытием огня.</a:t>
            </a:r>
          </a:p>
          <a:p>
            <a:endParaRPr lang="ru-RU"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890860" y="140057"/>
            <a:ext cx="7181751" cy="1077218"/>
          </a:xfrm>
          <a:prstGeom prst="rect">
            <a:avLst/>
          </a:prstGeom>
          <a:solidFill>
            <a:srgbClr val="FF0000"/>
          </a:solidFill>
          <a:ln w="57150" cmpd="thickThin">
            <a:noFill/>
            <a:miter lim="800000"/>
            <a:headEnd/>
            <a:tailEnd/>
          </a:ln>
        </p:spPr>
        <p:txBody>
          <a:bodyPr wrap="square">
            <a:spAutoFit/>
          </a:bodyPr>
          <a:lstStyle/>
          <a:p>
            <a:pPr algn="ctr"/>
            <a:r>
              <a:rPr lang="ru-RU" altLang="ru-RU" sz="3200" b="1" dirty="0" smtClean="0">
                <a:solidFill>
                  <a:srgbClr val="FFFF66"/>
                </a:solidFill>
              </a:rPr>
              <a:t>Задание на самостоятельную подготовку  </a:t>
            </a:r>
            <a:endParaRPr lang="ru-RU" altLang="ru-RU" sz="3200" b="1" dirty="0">
              <a:solidFill>
                <a:srgbClr val="FFCC00"/>
              </a:solidFill>
              <a:latin typeface="Arial" charset="0"/>
            </a:endParaRPr>
          </a:p>
        </p:txBody>
      </p:sp>
      <p:sp>
        <p:nvSpPr>
          <p:cNvPr id="6" name="Лента лицом вверх 5"/>
          <p:cNvSpPr/>
          <p:nvPr/>
        </p:nvSpPr>
        <p:spPr>
          <a:xfrm>
            <a:off x="8172400" y="188640"/>
            <a:ext cx="864096" cy="504056"/>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17</a:t>
            </a:r>
            <a:endParaRPr lang="ru-RU" b="1" dirty="0"/>
          </a:p>
        </p:txBody>
      </p:sp>
      <p:sp>
        <p:nvSpPr>
          <p:cNvPr id="8" name="Содержимое 2"/>
          <p:cNvSpPr>
            <a:spLocks noGrp="1"/>
          </p:cNvSpPr>
          <p:nvPr>
            <p:ph idx="1"/>
          </p:nvPr>
        </p:nvSpPr>
        <p:spPr>
          <a:xfrm>
            <a:off x="683568" y="1916832"/>
            <a:ext cx="8064896" cy="3600400"/>
          </a:xfrm>
        </p:spPr>
        <p:txBody>
          <a:bodyPr>
            <a:normAutofit/>
          </a:bodyPr>
          <a:lstStyle/>
          <a:p>
            <a:pPr lvl="0" algn="just"/>
            <a:r>
              <a:rPr lang="ru-RU" dirty="0"/>
              <a:t>Изучить материал данного занятия.</a:t>
            </a:r>
          </a:p>
          <a:p>
            <a:pPr lvl="0" algn="just"/>
            <a:r>
              <a:rPr lang="ru-RU" dirty="0"/>
              <a:t>Доработать конспекты лекций, используя перечень основных руководящих документов. </a:t>
            </a:r>
            <a:endParaRPr lang="ru-RU" dirty="0" smtClean="0"/>
          </a:p>
          <a:p>
            <a:pPr lvl="0" algn="just"/>
            <a:r>
              <a:rPr lang="ru-RU" dirty="0" smtClean="0"/>
              <a:t>Подготовиться </a:t>
            </a:r>
            <a:r>
              <a:rPr lang="ru-RU" dirty="0"/>
              <a:t>к опросу.</a:t>
            </a:r>
          </a:p>
          <a:p>
            <a:endParaRPr lang="ru-RU" dirty="0"/>
          </a:p>
        </p:txBody>
      </p:sp>
    </p:spTree>
    <p:extLst>
      <p:ext uri="{BB962C8B-B14F-4D97-AF65-F5344CB8AC3E}">
        <p14:creationId xmlns:p14="http://schemas.microsoft.com/office/powerpoint/2010/main" val="273648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3622353580"/>
              </p:ext>
            </p:extLst>
          </p:nvPr>
        </p:nvGraphicFramePr>
        <p:xfrm>
          <a:off x="467544" y="620688"/>
          <a:ext cx="8352928"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header"/>
          <p:cNvPicPr>
            <a:picLocks noChangeAspect="1" noChangeArrowheads="1"/>
          </p:cNvPicPr>
          <p:nvPr/>
        </p:nvPicPr>
        <p:blipFill>
          <a:blip r:embed="rId7" cstate="print"/>
          <a:srcRect/>
          <a:stretch>
            <a:fillRect/>
          </a:stretch>
        </p:blipFill>
        <p:spPr bwMode="auto">
          <a:xfrm>
            <a:off x="6156176" y="0"/>
            <a:ext cx="2987824" cy="472087"/>
          </a:xfrm>
          <a:prstGeom prst="rect">
            <a:avLst/>
          </a:prstGeom>
          <a:noFill/>
          <a:ln w="9525">
            <a:noFill/>
            <a:miter lim="800000"/>
            <a:headEnd/>
            <a:tailEnd/>
          </a:ln>
        </p:spPr>
      </p:pic>
      <p:sp>
        <p:nvSpPr>
          <p:cNvPr id="1033" name="Rectangle 9"/>
          <p:cNvSpPr>
            <a:spLocks noChangeArrowheads="1"/>
          </p:cNvSpPr>
          <p:nvPr/>
        </p:nvSpPr>
        <p:spPr bwMode="auto">
          <a:xfrm>
            <a:off x="323528" y="1872119"/>
            <a:ext cx="8501122" cy="41549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just"/>
            <a:r>
              <a:rPr lang="ru-RU" sz="2400" b="1" dirty="0" smtClean="0"/>
              <a:t>    </a:t>
            </a:r>
            <a:endParaRPr lang="ru-RU" sz="2800" b="1" dirty="0" smtClean="0"/>
          </a:p>
        </p:txBody>
      </p:sp>
      <p:sp>
        <p:nvSpPr>
          <p:cNvPr id="13" name="Скругленная прямоугольная выноска 12"/>
          <p:cNvSpPr/>
          <p:nvPr/>
        </p:nvSpPr>
        <p:spPr bwMode="auto">
          <a:xfrm>
            <a:off x="539552" y="1916832"/>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dirty="0" smtClean="0">
                <a:solidFill>
                  <a:schemeClr val="tx1"/>
                </a:solidFill>
                <a:latin typeface="Arial Black" pitchFamily="34" charset="0"/>
              </a:rPr>
              <a:t>Разведка, охранение, РХБЗ, инженерное оборудование, РЭБ, тактическая маскировка</a:t>
            </a:r>
          </a:p>
        </p:txBody>
      </p:sp>
      <p:sp>
        <p:nvSpPr>
          <p:cNvPr id="14" name="Скругленная прямоугольная выноска 13"/>
          <p:cNvSpPr/>
          <p:nvPr/>
        </p:nvSpPr>
        <p:spPr bwMode="auto">
          <a:xfrm>
            <a:off x="6012160" y="2132856"/>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dirty="0" smtClean="0">
                <a:solidFill>
                  <a:schemeClr val="tx1"/>
                </a:solidFill>
                <a:latin typeface="Arial Black" pitchFamily="34" charset="0"/>
              </a:rPr>
              <a:t>Информационно-воспитательная, психологическая, культурно-досуговая работы, защита от информационно -психологического. воздействия противника</a:t>
            </a:r>
          </a:p>
        </p:txBody>
      </p:sp>
      <p:sp>
        <p:nvSpPr>
          <p:cNvPr id="15" name="Скругленная прямоугольная выноска 14"/>
          <p:cNvSpPr/>
          <p:nvPr/>
        </p:nvSpPr>
        <p:spPr bwMode="auto">
          <a:xfrm>
            <a:off x="539552" y="5229200"/>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dirty="0" smtClean="0">
                <a:solidFill>
                  <a:schemeClr val="tx1"/>
                </a:solidFill>
                <a:latin typeface="Arial Black" pitchFamily="34" charset="0"/>
              </a:rPr>
              <a:t>Обеспечение </a:t>
            </a:r>
            <a:r>
              <a:rPr lang="ru-RU" sz="1400" dirty="0" err="1" smtClean="0">
                <a:solidFill>
                  <a:schemeClr val="tx1"/>
                </a:solidFill>
                <a:latin typeface="Arial Black" pitchFamily="34" charset="0"/>
              </a:rPr>
              <a:t>ВиВТ</a:t>
            </a:r>
            <a:r>
              <a:rPr lang="ru-RU" sz="1400" dirty="0" smtClean="0">
                <a:solidFill>
                  <a:schemeClr val="tx1"/>
                </a:solidFill>
                <a:latin typeface="Arial Black" pitchFamily="34" charset="0"/>
              </a:rPr>
              <a:t>, боеприпасами, ракетами, ВТИ, грамотная их эксплуатация, ремонт и восстановление</a:t>
            </a:r>
          </a:p>
        </p:txBody>
      </p:sp>
      <p:sp>
        <p:nvSpPr>
          <p:cNvPr id="16" name="Скругленная прямоугольная выноска 15"/>
          <p:cNvSpPr/>
          <p:nvPr/>
        </p:nvSpPr>
        <p:spPr bwMode="auto">
          <a:xfrm>
            <a:off x="5940152" y="5157192"/>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dirty="0" smtClean="0">
                <a:solidFill>
                  <a:schemeClr val="tx1"/>
                </a:solidFill>
                <a:latin typeface="Arial Black" pitchFamily="34" charset="0"/>
              </a:rPr>
              <a:t>Обеспечение материальное и медицинское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0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4" presetClass="entr" presetSubtype="0" fill="hold" grpId="0" nodeType="withEffect">
                                  <p:stCondLst>
                                    <p:cond delay="1000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par>
                                <p:cTn id="13" presetID="24" presetClass="entr" presetSubtype="0" fill="hold" grpId="0" nodeType="withEffect">
                                  <p:stCondLst>
                                    <p:cond delay="10000"/>
                                  </p:stCondLst>
                                  <p:childTnLst>
                                    <p:set>
                                      <p:cBhvr>
                                        <p:cTn id="14" dur="1" fill="hold">
                                          <p:stCondLst>
                                            <p:cond delay="0"/>
                                          </p:stCondLst>
                                        </p:cTn>
                                        <p:tgtEl>
                                          <p:spTgt spid="14"/>
                                        </p:tgtEl>
                                        <p:attrNameLst>
                                          <p:attrName>style.visibility</p:attrName>
                                        </p:attrNameLst>
                                      </p:cBhvr>
                                      <p:to>
                                        <p:strVal val="visible"/>
                                      </p:to>
                                    </p:set>
                                    <p:anim to="" calcmode="lin" valueType="num">
                                      <p:cBhvr>
                                        <p:cTn id="15" dur="1" fill="hold"/>
                                        <p:tgtEl>
                                          <p:spTgt spid="14"/>
                                        </p:tgtEl>
                                        <p:attrNameLst>
                                          <p:attrName/>
                                        </p:attrNameLst>
                                      </p:cBhvr>
                                    </p:anim>
                                  </p:childTnLst>
                                </p:cTn>
                              </p:par>
                              <p:par>
                                <p:cTn id="16" presetID="24" presetClass="entr" presetSubtype="0" fill="hold" grpId="0" nodeType="withEffect">
                                  <p:stCondLst>
                                    <p:cond delay="10000"/>
                                  </p:stCondLst>
                                  <p:childTnLst>
                                    <p:set>
                                      <p:cBhvr>
                                        <p:cTn id="17" dur="1" fill="hold">
                                          <p:stCondLst>
                                            <p:cond delay="0"/>
                                          </p:stCondLst>
                                        </p:cTn>
                                        <p:tgtEl>
                                          <p:spTgt spid="15"/>
                                        </p:tgtEl>
                                        <p:attrNameLst>
                                          <p:attrName>style.visibility</p:attrName>
                                        </p:attrNameLst>
                                      </p:cBhvr>
                                      <p:to>
                                        <p:strVal val="visible"/>
                                      </p:to>
                                    </p:set>
                                    <p:anim to="" calcmode="lin" valueType="num">
                                      <p:cBhvr>
                                        <p:cTn id="18" dur="1" fill="hold"/>
                                        <p:tgtEl>
                                          <p:spTgt spid="15"/>
                                        </p:tgtEl>
                                        <p:attrNameLst>
                                          <p:attrName/>
                                        </p:attrNameLst>
                                      </p:cBhvr>
                                    </p:anim>
                                  </p:childTnLst>
                                </p:cTn>
                              </p:par>
                              <p:par>
                                <p:cTn id="19" presetID="24" presetClass="entr" presetSubtype="0" fill="hold" grpId="0" nodeType="withEffect">
                                  <p:stCondLst>
                                    <p:cond delay="10000"/>
                                  </p:stCondLst>
                                  <p:childTnLst>
                                    <p:set>
                                      <p:cBhvr>
                                        <p:cTn id="20" dur="1" fill="hold">
                                          <p:stCondLst>
                                            <p:cond delay="0"/>
                                          </p:stCondLst>
                                        </p:cTn>
                                        <p:tgtEl>
                                          <p:spTgt spid="16"/>
                                        </p:tgtEl>
                                        <p:attrNameLst>
                                          <p:attrName>style.visibility</p:attrName>
                                        </p:attrNameLst>
                                      </p:cBhvr>
                                      <p:to>
                                        <p:strVal val="visible"/>
                                      </p:to>
                                    </p:set>
                                    <p:anim to="" calcmode="lin" valueType="num">
                                      <p:cBhvr>
                                        <p:cTn id="21"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4294967295"/>
          </p:nvPr>
        </p:nvSpPr>
        <p:spPr>
          <a:xfrm>
            <a:off x="6062662" y="6309320"/>
            <a:ext cx="3081338" cy="548680"/>
          </a:xfrm>
          <a:prstGeom prst="rect">
            <a:avLst/>
          </a:prstGeom>
        </p:spPr>
        <p:txBody>
          <a:bodyPr/>
          <a:lstStyle/>
          <a:p>
            <a:pPr>
              <a:defRPr/>
            </a:pPr>
            <a:r>
              <a:rPr lang="ru-RU" sz="1400" dirty="0" smtClean="0"/>
              <a:t>разработчик  </a:t>
            </a:r>
          </a:p>
          <a:p>
            <a:pPr>
              <a:defRPr/>
            </a:pPr>
            <a:r>
              <a:rPr lang="ru-RU" sz="1400" dirty="0" smtClean="0"/>
              <a:t>подполковник Калинин О.Н.</a:t>
            </a:r>
            <a:endParaRPr lang="ru-RU" sz="1400" dirty="0"/>
          </a:p>
        </p:txBody>
      </p:sp>
      <p:sp>
        <p:nvSpPr>
          <p:cNvPr id="6" name="Горизонтальный свиток 5"/>
          <p:cNvSpPr/>
          <p:nvPr/>
        </p:nvSpPr>
        <p:spPr>
          <a:xfrm>
            <a:off x="539552" y="2708920"/>
            <a:ext cx="8208912" cy="2412980"/>
          </a:xfrm>
          <a:prstGeom prst="horizontalScroll">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800" b="1" dirty="0" smtClean="0"/>
              <a:t>повышение эффективности применения своих подразделений и снижения эффективности применения войск, сил и средств противника по</a:t>
            </a:r>
          </a:p>
          <a:p>
            <a:pPr algn="ctr"/>
            <a:r>
              <a:rPr lang="ru-RU" sz="2800" b="1" dirty="0" smtClean="0"/>
              <a:t>нашим   войскам.</a:t>
            </a:r>
            <a:endParaRPr lang="ru-RU" sz="2400" b="1" dirty="0"/>
          </a:p>
        </p:txBody>
      </p:sp>
      <p:sp>
        <p:nvSpPr>
          <p:cNvPr id="8" name="Стрелка вниз 7"/>
          <p:cNvSpPr/>
          <p:nvPr/>
        </p:nvSpPr>
        <p:spPr bwMode="auto">
          <a:xfrm>
            <a:off x="3563888" y="1700808"/>
            <a:ext cx="1872208" cy="1008112"/>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300" b="1" dirty="0" smtClean="0">
                <a:solidFill>
                  <a:srgbClr val="FFFFFF"/>
                </a:solidFill>
                <a:effectLst>
                  <a:outerShdw blurRad="38100" dist="38100" dir="2700000" algn="tl">
                    <a:srgbClr val="000000">
                      <a:alpha val="43137"/>
                    </a:srgbClr>
                  </a:outerShdw>
                </a:effectLst>
                <a:latin typeface="Segoe" pitchFamily="34" charset="0"/>
              </a:rPr>
              <a:t>цель</a:t>
            </a:r>
          </a:p>
        </p:txBody>
      </p:sp>
      <p:sp>
        <p:nvSpPr>
          <p:cNvPr id="9" name="Скругленный прямоугольник 8"/>
          <p:cNvSpPr/>
          <p:nvPr/>
        </p:nvSpPr>
        <p:spPr bwMode="auto">
          <a:xfrm>
            <a:off x="2123728" y="764704"/>
            <a:ext cx="4968552" cy="7200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Segoe" pitchFamily="34" charset="0"/>
              </a:rPr>
              <a:t>Боевое обеспечение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2400" b="1" dirty="0" smtClean="0"/>
              <a:t>РАЗВЕДКА ЯВЛЯЕТСЯ  ОДНИМ ИЗ   ВАЖНЕЙШИХ   ВИДОВ БОЕВОГО ОБЕСПЕЧЕНИЯ ВОЙСК</a:t>
            </a:r>
            <a:endParaRPr lang="ru-RU" sz="2400" b="1" dirty="0"/>
          </a:p>
        </p:txBody>
      </p:sp>
      <p:sp>
        <p:nvSpPr>
          <p:cNvPr id="3" name="Содержимое 2"/>
          <p:cNvSpPr>
            <a:spLocks noGrp="1"/>
          </p:cNvSpPr>
          <p:nvPr>
            <p:ph idx="1"/>
          </p:nvPr>
        </p:nvSpPr>
        <p:spPr>
          <a:xfrm>
            <a:off x="467544" y="1412776"/>
            <a:ext cx="8229600" cy="4525963"/>
          </a:xfrm>
        </p:spPr>
        <p:txBody>
          <a:bodyPr>
            <a:normAutofit fontScale="85000" lnSpcReduction="20000"/>
          </a:bodyPr>
          <a:lstStyle/>
          <a:p>
            <a:pPr algn="just"/>
            <a:r>
              <a:rPr lang="ru-RU" b="1" dirty="0" smtClean="0">
                <a:solidFill>
                  <a:srgbClr val="FF0000"/>
                </a:solidFill>
              </a:rPr>
              <a:t>Ст. 322. </a:t>
            </a:r>
            <a:r>
              <a:rPr lang="ru-RU" b="1" dirty="0" smtClean="0">
                <a:solidFill>
                  <a:srgbClr val="008000"/>
                </a:solidFill>
              </a:rPr>
              <a:t>Разведка</a:t>
            </a:r>
            <a:r>
              <a:rPr lang="ru-RU" b="1" dirty="0" smtClean="0">
                <a:solidFill>
                  <a:srgbClr val="FF0000"/>
                </a:solidFill>
              </a:rPr>
              <a:t> </a:t>
            </a:r>
            <a:r>
              <a:rPr lang="ru-RU" sz="2200" dirty="0" smtClean="0"/>
              <a:t>организуется и ведется постоянно, в любых  условиях в целях исключения внезапности действий  противника, своевременного  обеспечения командира,  разведывательной информацией о противнике и местности, необходимой  для  эффективного  применения  подразделений и  средств  огневого  поражения.</a:t>
            </a:r>
          </a:p>
          <a:p>
            <a:pPr algn="just"/>
            <a:r>
              <a:rPr lang="ru-RU" sz="2200" dirty="0" smtClean="0">
                <a:solidFill>
                  <a:srgbClr val="FF0000"/>
                </a:solidFill>
              </a:rPr>
              <a:t>Цель  разведки</a:t>
            </a:r>
            <a:r>
              <a:rPr lang="ru-RU" sz="2200" dirty="0" smtClean="0"/>
              <a:t> </a:t>
            </a:r>
            <a:r>
              <a:rPr lang="ru-RU" sz="2200" dirty="0" smtClean="0">
                <a:solidFill>
                  <a:srgbClr val="FF0000"/>
                </a:solidFill>
              </a:rPr>
              <a:t>противника -  </a:t>
            </a:r>
            <a:r>
              <a:rPr lang="ru-RU" sz="2200" dirty="0" smtClean="0"/>
              <a:t>определение  его  боевого состава,  положения, объектов (целей)  для  поражения  и мест  их  расположения  (координаты);  возможного  намерения  и  характера  действий;  степени  и  характера  инженерного оборудования  рубежей,  районов  и  позиций;  системы  инженерных  </a:t>
            </a:r>
            <a:r>
              <a:rPr lang="ru-RU" sz="2200" dirty="0" err="1" smtClean="0"/>
              <a:t>минновзрывных</a:t>
            </a:r>
            <a:r>
              <a:rPr lang="ru-RU" sz="2200" dirty="0" smtClean="0"/>
              <a:t>  и  невзрывных  заграждений.</a:t>
            </a:r>
          </a:p>
          <a:p>
            <a:pPr algn="just"/>
            <a:r>
              <a:rPr lang="ru-RU" sz="2200" dirty="0" smtClean="0">
                <a:solidFill>
                  <a:srgbClr val="C00000"/>
                </a:solidFill>
              </a:rPr>
              <a:t>При разведке  местности </a:t>
            </a:r>
            <a:r>
              <a:rPr lang="ru-RU" sz="2200" dirty="0" smtClean="0">
                <a:solidFill>
                  <a:srgbClr val="7030A0"/>
                </a:solidFill>
              </a:rPr>
              <a:t>– </a:t>
            </a:r>
            <a:r>
              <a:rPr lang="ru-RU" sz="2200" dirty="0" smtClean="0"/>
              <a:t>влияние местности на  действия подразделений; определение особенностей рельефа, наличие  естественных и искусственных препятствий, состояние грунта, дорог, источников воды; характера  водных преград. Наличие переправ и бродов; районов разрушений,  пожаров и  затоплений,  зон  (районов)  радиоактивного , химического и  биологического  заражения.  Возможных направлений  их  преодоления и  обходов.</a:t>
            </a:r>
          </a:p>
          <a:p>
            <a:pPr algn="just"/>
            <a:endParaRPr lang="ru-RU" sz="2600" dirty="0" smtClean="0">
              <a:solidFill>
                <a:srgbClr val="7030A0"/>
              </a:solidFill>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solidFill>
            <a:schemeClr val="accent3">
              <a:lumMod val="40000"/>
              <a:lumOff val="60000"/>
            </a:schemeClr>
          </a:solidFill>
          <a:ln>
            <a:solidFill>
              <a:srgbClr val="FF0000"/>
            </a:solidFill>
          </a:ln>
        </p:spPr>
        <p:txBody>
          <a:bodyPr>
            <a:normAutofit/>
          </a:bodyPr>
          <a:lstStyle/>
          <a:p>
            <a:pPr marL="93663" indent="354013" algn="just"/>
            <a:r>
              <a:rPr lang="ru-RU" sz="2800" b="1" dirty="0" smtClean="0"/>
              <a:t>Его положение и боевой состав;</a:t>
            </a:r>
          </a:p>
          <a:p>
            <a:pPr marL="93663" indent="354013" algn="just"/>
            <a:r>
              <a:rPr lang="ru-RU" sz="2800" b="1" dirty="0" smtClean="0"/>
              <a:t>объекты (цели) для поражения и места их расположения (координаты); </a:t>
            </a:r>
          </a:p>
          <a:p>
            <a:pPr marL="93663" indent="354013" algn="just"/>
            <a:r>
              <a:rPr lang="ru-RU" sz="2800" b="1" dirty="0" smtClean="0"/>
              <a:t>возможные намерения (замысел) и характер предстоящих  боевых  действий противника;</a:t>
            </a:r>
          </a:p>
          <a:p>
            <a:pPr marL="93663" indent="354013" algn="just"/>
            <a:r>
              <a:rPr lang="ru-RU" sz="2800" b="1" dirty="0" smtClean="0"/>
              <a:t> степень и характер инженерного оборудования рубежей, районов и позиций; </a:t>
            </a:r>
          </a:p>
          <a:p>
            <a:pPr marL="93663" indent="354013" algn="just"/>
            <a:r>
              <a:rPr lang="ru-RU" sz="2800" b="1" dirty="0" smtClean="0"/>
              <a:t>систему  инженерных и минно- взрывных заграждений  противника.</a:t>
            </a:r>
          </a:p>
          <a:p>
            <a:endParaRPr lang="ru-RU" sz="2400" dirty="0"/>
          </a:p>
        </p:txBody>
      </p:sp>
      <p:sp>
        <p:nvSpPr>
          <p:cNvPr id="5" name="Заголовок 4"/>
          <p:cNvSpPr>
            <a:spLocks noGrp="1"/>
          </p:cNvSpPr>
          <p:nvPr>
            <p:ph type="title"/>
          </p:nvPr>
        </p:nvSpPr>
        <p:spPr bwMode="auto">
          <a:xfrm>
            <a:off x="500034" y="500042"/>
            <a:ext cx="8229600" cy="868346"/>
          </a:xfrm>
          <a:prstGeom prst="roundRect">
            <a:avLst/>
          </a:prstGeom>
          <a:solidFill>
            <a:schemeClr val="accent2">
              <a:lumMod val="40000"/>
              <a:lumOff val="60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300" b="1" dirty="0" smtClean="0">
                <a:solidFill>
                  <a:schemeClr val="tx1"/>
                </a:solidFill>
                <a:latin typeface="Segoe" pitchFamily="34" charset="0"/>
              </a:rPr>
              <a:t>  Разведка противника ведётся с  задачей установить: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TotalTime>
  <Words>3600</Words>
  <Application>Microsoft Office PowerPoint</Application>
  <PresentationFormat>Экран (4:3)</PresentationFormat>
  <Paragraphs>323</Paragraphs>
  <Slides>54</Slides>
  <Notes>6</Notes>
  <HiddenSlides>0</HiddenSlides>
  <MMClips>1</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Разведывательная подготовка</vt:lpstr>
      <vt:lpstr>Презентация PowerPoint</vt:lpstr>
      <vt:lpstr>РЕКОМЕНДУЕМАЯ ЛИТЕРАТУРА</vt:lpstr>
      <vt:lpstr>Презентация PowerPoint</vt:lpstr>
      <vt:lpstr>Презентация PowerPoint</vt:lpstr>
      <vt:lpstr>Презентация PowerPoint</vt:lpstr>
      <vt:lpstr>Презентация PowerPoint</vt:lpstr>
      <vt:lpstr>РАЗВЕДКА ЯВЛЯЕТСЯ  ОДНИМ ИЗ   ВАЖНЕЙШИХ   ВИДОВ БОЕВОГО ОБЕСПЕЧЕНИЯ ВОЙСК</vt:lpstr>
      <vt:lpstr>  Разведка противника ведётся с  задачей установить: </vt:lpstr>
      <vt:lpstr>Разведки местности ведётся с задачами установить:  </vt:lpstr>
      <vt:lpstr>Требования предъявляемые к разведке.  Ст.323 Боевой устав.</vt:lpstr>
      <vt:lpstr>Презентация PowerPoint</vt:lpstr>
      <vt:lpstr>Презентация PowerPoint</vt:lpstr>
      <vt:lpstr>Презентация PowerPoint</vt:lpstr>
      <vt:lpstr>Презентация PowerPoint</vt:lpstr>
      <vt:lpstr>Презентация PowerPoint</vt:lpstr>
      <vt:lpstr>НАБЛЮДАТЕЛЬНЫЙ ПОСТ (2-3  военнослуж. от отделния) (НАБЛЮДАТЕЛЬ).  Разведка  противника  организуется  и  ведется непрерывно  в  каждом  взводе (отделении, танке), наблюдением  за наземным и воздушным противником</vt:lpstr>
      <vt:lpstr>Презентация PowerPoint</vt:lpstr>
      <vt:lpstr>ЖУРНАЛ НАБЛЮДАТЕЛЯ</vt:lpstr>
      <vt:lpstr>ПРИ ПОСТАНОВКИ ЗАДАЧИ НАБЛЮДАТЕЛЬНОМУ ПОСТУ (НАБЛЮДАТЕЛЮ)</vt:lpstr>
      <vt:lpstr>Презентация PowerPoint</vt:lpstr>
      <vt:lpstr>Презентация PowerPoint</vt:lpstr>
      <vt:lpstr>НАБЛЮДАТЕЛЬНЫЙ ПУНКТ</vt:lpstr>
      <vt:lpstr>ЗОНЫ НАБЛЮДЕНИЯ</vt:lpstr>
      <vt:lpstr>Презентация PowerPoint</vt:lpstr>
      <vt:lpstr>СТАРШИЙ НАБЛЮДАТЕЛЬНОГО ПОСТА </vt:lpstr>
      <vt:lpstr>ЗОНЫ НАБЛЮДЕНИЯ</vt:lpstr>
      <vt:lpstr>Презентация PowerPoint</vt:lpstr>
      <vt:lpstr>РАЗМЕРЫ ПРЕДМЕТОВ УСРЕДНЁННЫЕ В МЕТРАХ Условные знаки техники и вооружения</vt:lpstr>
      <vt:lpstr>Презентация PowerPoint</vt:lpstr>
      <vt:lpstr>ДЕЙСТВИЯ НАБЛЮДАТЕЛЯ</vt:lpstr>
      <vt:lpstr>Презентация PowerPoint</vt:lpstr>
      <vt:lpstr>ОРГАНИЗАЦИЯ РАДИАЦИОННОЙ И ХИМИЧЕСКОЙ ОБСТАНОВКИ НА НП</vt:lpstr>
      <vt:lpstr>ИНЖЕНЕРНЫЙ НП</vt:lpstr>
      <vt:lpstr>Презентация PowerPoint</vt:lpstr>
      <vt:lpstr> </vt:lpstr>
      <vt:lpstr>Презентация PowerPoint</vt:lpstr>
      <vt:lpstr>Действия солдата, назначенного дозорным</vt:lpstr>
      <vt:lpstr>Движение дозорных, осмотр местности и доклад о результатах наблюдения </vt:lpstr>
      <vt:lpstr>Порядок осмотра леса, населенного пункта, реки, оврага, высоты </vt:lpstr>
      <vt:lpstr>  </vt:lpstr>
      <vt:lpstr>Разведывательная засада</vt:lpstr>
      <vt:lpstr>ДЕЙСТВИЯ РАЗВЕДЧИКА В ЗАСАДЕ</vt:lpstr>
      <vt:lpstr>Презентация PowerPoint</vt:lpstr>
      <vt:lpstr>ДЕЙСТВИЯ РАЗВЕДЧИКА В ЗАСАДЕ</vt:lpstr>
      <vt:lpstr>НАЛЁТ</vt:lpstr>
      <vt:lpstr>ДЕЙСТВИЯ РАЗВЕДЧИКА В НАЛЁТЕ</vt:lpstr>
      <vt:lpstr>Презентация PowerPoint</vt:lpstr>
      <vt:lpstr>Презентация PowerPoint</vt:lpstr>
      <vt:lpstr>Варианты засад</vt:lpstr>
      <vt:lpstr>Варианты засад</vt:lpstr>
      <vt:lpstr>ПОИСК</vt:lpstr>
      <vt:lpstr>ДЕЙСТВИЯ РАЗВЕДЧИКА В ПОИСКЕ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ОКалинин</dc:creator>
  <cp:lastModifiedBy>ВУЦ</cp:lastModifiedBy>
  <cp:revision>215</cp:revision>
  <dcterms:created xsi:type="dcterms:W3CDTF">2017-05-14T02:09:21Z</dcterms:created>
  <dcterms:modified xsi:type="dcterms:W3CDTF">2024-09-23T00:34:18Z</dcterms:modified>
</cp:coreProperties>
</file>