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345" r:id="rId2"/>
    <p:sldId id="408" r:id="rId3"/>
    <p:sldId id="409" r:id="rId4"/>
    <p:sldId id="347" r:id="rId5"/>
    <p:sldId id="349" r:id="rId6"/>
    <p:sldId id="352" r:id="rId7"/>
    <p:sldId id="410" r:id="rId8"/>
    <p:sldId id="358" r:id="rId9"/>
    <p:sldId id="359" r:id="rId10"/>
    <p:sldId id="411" r:id="rId11"/>
    <p:sldId id="412" r:id="rId12"/>
    <p:sldId id="360" r:id="rId13"/>
    <p:sldId id="371" r:id="rId14"/>
    <p:sldId id="414" r:id="rId15"/>
    <p:sldId id="415" r:id="rId16"/>
    <p:sldId id="413" r:id="rId17"/>
    <p:sldId id="416" r:id="rId18"/>
    <p:sldId id="418" r:id="rId19"/>
    <p:sldId id="422" r:id="rId20"/>
    <p:sldId id="437" r:id="rId21"/>
    <p:sldId id="426" r:id="rId22"/>
    <p:sldId id="438" r:id="rId23"/>
    <p:sldId id="428" r:id="rId24"/>
    <p:sldId id="432" r:id="rId25"/>
    <p:sldId id="430" r:id="rId26"/>
    <p:sldId id="431" r:id="rId27"/>
    <p:sldId id="429" r:id="rId28"/>
    <p:sldId id="435" r:id="rId29"/>
    <p:sldId id="441" r:id="rId30"/>
    <p:sldId id="434" r:id="rId31"/>
    <p:sldId id="436" r:id="rId32"/>
    <p:sldId id="425" r:id="rId33"/>
    <p:sldId id="433" r:id="rId34"/>
    <p:sldId id="373" r:id="rId35"/>
    <p:sldId id="440" r:id="rId36"/>
    <p:sldId id="439" r:id="rId37"/>
    <p:sldId id="40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4" autoAdjust="0"/>
  </p:normalViewPr>
  <p:slideViewPr>
    <p:cSldViewPr>
      <p:cViewPr>
        <p:scale>
          <a:sx n="96" d="100"/>
          <a:sy n="96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9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D4E5F-95DA-4886-A67E-89F42FC183B3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3522E-6AB5-4C40-A51D-6D36DBCC65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2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8E9A-DB8C-4EA7-B259-2E8B5069BD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8E9A-DB8C-4EA7-B259-2E8B5069BD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522E-6AB5-4C40-A51D-6D36DBCC65C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4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522E-6AB5-4C40-A51D-6D36DBCC65C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4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269" y="116632"/>
            <a:ext cx="6696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b="1" dirty="0" smtClean="0">
                <a:latin typeface="Arial" charset="0"/>
              </a:rPr>
              <a:t>Военный учебный центр  при ФГБОУ ВО </a:t>
            </a:r>
          </a:p>
          <a:p>
            <a:pPr algn="ctr"/>
            <a:r>
              <a:rPr lang="ru-RU" altLang="ru-RU" b="1" dirty="0" smtClean="0">
                <a:latin typeface="Arial" charset="0"/>
              </a:rPr>
              <a:t>«Забайкальский государственный университет»</a:t>
            </a:r>
          </a:p>
          <a:p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-26838" y="809129"/>
            <a:ext cx="9161463" cy="461665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Техническая подготовка</a:t>
            </a:r>
            <a:endParaRPr lang="ru-RU" altLang="ru-RU" sz="2400" b="1" dirty="0">
              <a:solidFill>
                <a:srgbClr val="FFFF66"/>
              </a:solidFill>
            </a:endParaRPr>
          </a:p>
        </p:txBody>
      </p:sp>
      <p:pic>
        <p:nvPicPr>
          <p:cNvPr id="31746" name="Picture 2" descr="0_15eca8_e2e6b095_orig.jpg (900×6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" y="1270794"/>
            <a:ext cx="9115460" cy="55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13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расположение основных механизмов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УТД-20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12040"/>
            <a:ext cx="9128787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Кривошипно-шатунный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преобразования возвратно-поступательного движения поршней во вращательное движение коленчатого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вала. Кривошипно-шатунный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состоит из блок-картера, коленчатого вала, маховика, шатунов, поршней и вала отбора мощности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500"/>
              </a:lnSpc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Шатунный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преобразования возвратно-поступательного движения поршней во вращательное движение коленчатого вала. Он состоит из трех спаренных шатунов двутаврового сечения,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изготовленных 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высоколегированной стали.</a:t>
            </a:r>
          </a:p>
          <a:p>
            <a:pPr algn="just">
              <a:lnSpc>
                <a:spcPts val="2500"/>
              </a:lnSpc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Впускной и выпускной коллекторы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Впускной коллектор крепится на шпильках к боковой плоскости головки цилиндров с внешней стороны. Стык между фланцами коллектора и головкой уплотняется железоасбестовой прокладкой.</a:t>
            </a:r>
          </a:p>
          <a:p>
            <a:pPr algn="just">
              <a:lnSpc>
                <a:spcPts val="25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 штампованный сварен из двух половин. Сбоку коллектора выполнен фланец с двенадцатью отверстиями для прохода шпилек крепления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13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расположение основных механизмов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УТД-20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12040"/>
            <a:ext cx="9128787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части коллектора приварена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резьбовым отверстием, закрытым пробкой. Отверстие служит для слива смазки, попадающей в коллектор из впускных окон головки цилиндров при консервации двигателя.</a:t>
            </a:r>
          </a:p>
          <a:p>
            <a:pPr algn="just">
              <a:lnSpc>
                <a:spcPts val="26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газораспределения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наполнения цилиндров воздухом и очистки их от отработавших газов в порядке, соответствующем рабочему циклу двигателя. Он смонтирован на головке блока и состоит из клапанов впуска и выпуска и распределительных валов с шестернями привода.</a:t>
            </a:r>
          </a:p>
          <a:p>
            <a:pPr algn="just">
              <a:lnSpc>
                <a:spcPts val="26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Клапаны впуска и выпуска отличаются один от другого размерами грибков и материалом. Выпускной клапан имеет меньший диаметр грибка и изготовлен из жаропрочной стали.</a:t>
            </a:r>
          </a:p>
          <a:p>
            <a:pPr algn="just">
              <a:lnSpc>
                <a:spcPts val="2600"/>
              </a:lnSpc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Муфта привода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смонтирована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фасонном приливе блок-картера. Она состоит из полого цилиндрического корпуса вращающегося на двух подшипниках и качения, валика с внутренними шлицами и шести резиновых шпонок.</a:t>
            </a:r>
          </a:p>
        </p:txBody>
      </p:sp>
    </p:spTree>
    <p:extLst>
      <p:ext uri="{BB962C8B-B14F-4D97-AF65-F5344CB8AC3E}">
        <p14:creationId xmlns:p14="http://schemas.microsoft.com/office/powerpoint/2010/main" val="6913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6542" y="1214422"/>
            <a:ext cx="7848872" cy="4367978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питания двигателя топливом. Система питания двигателя воздухом. Система смазки двигателя. Система подогрева и охлаждения двигателя. Система запуска двигателя. Система обеспечения холодного пуска двигателя.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429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2-й учебный вопрос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378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питания двигателя топливом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302" y="610334"/>
            <a:ext cx="91085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хранение возимого запаса топлива, очистку его перед подачей в цилиндры двигателя и впрыск в камеры сгорания.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пяти топливных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баков,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топливоподкачивающего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насоса,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 и фильтра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очистки, топливоподкачивающего насоса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насоса высокого давления, всережимного регулятора, автоматической муфты опережения подачи топлива, шести форсунок, дренажной системы, трубопроводов и двух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питания двигателя топливом</a:t>
            </a:r>
            <a:endParaRPr lang="ru-RU" sz="3200" dirty="0"/>
          </a:p>
        </p:txBody>
      </p:sp>
      <p:pic>
        <p:nvPicPr>
          <p:cNvPr id="4098" name="Picture 2" descr="000_1592image010.jpg (624×48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034"/>
            <a:ext cx="9144000" cy="60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питания двигателя топливом</a:t>
            </a:r>
            <a:endParaRPr lang="ru-RU" sz="3200" dirty="0"/>
          </a:p>
        </p:txBody>
      </p:sp>
      <p:pic>
        <p:nvPicPr>
          <p:cNvPr id="5" name="Picture 6" descr="СП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8"/>
            <a:ext cx="9144000" cy="45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563" y="5657671"/>
            <a:ext cx="9180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>
                <a:latin typeface="Arial" charset="0"/>
                <a:cs typeface="Arial" charset="0"/>
              </a:rPr>
              <a:t>1- </a:t>
            </a:r>
            <a:r>
              <a:rPr lang="ru-RU" kern="0" dirty="0">
                <a:latin typeface="Arial" charset="0"/>
                <a:cs typeface="Arial" charset="0"/>
              </a:rPr>
              <a:t>топливные баки; 2- приборы СПТ по магистрали низкого давления; 3- приборы СПТ по магистрали высокого давления; 4- приборы автоматического регулирования  параметров двигателя; 5- приборы дренажно-сливной  магистрали;  6- привод управления подачей топлива.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3031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СПТ можно разделить на шесть частей</a:t>
            </a:r>
            <a:r>
              <a:rPr lang="ru-RU" b="1" kern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9273" y="34482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Топливные баки: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" y="1772816"/>
            <a:ext cx="9114648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67" y="838759"/>
            <a:ext cx="910835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топливный бак (350л</a:t>
            </a:r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правый </a:t>
            </a:r>
            <a:r>
              <a:rPr 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кормовой бак (55 л);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левый </a:t>
            </a:r>
            <a:r>
              <a:rPr 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кормовой бак (55 л</a:t>
            </a:r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топливомер; соединительные </a:t>
            </a:r>
            <a:r>
              <a:rPr lang="ru-RU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патрубки и шланги.</a:t>
            </a:r>
          </a:p>
        </p:txBody>
      </p:sp>
    </p:spTree>
    <p:extLst>
      <p:ext uri="{BB962C8B-B14F-4D97-AF65-F5344CB8AC3E}">
        <p14:creationId xmlns:p14="http://schemas.microsoft.com/office/powerpoint/2010/main" val="35279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питания двигателя топливом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92088"/>
            <a:ext cx="9144000" cy="628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приборам СПТ по магистрали низкого давления относятся: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топливоподкачивающего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насоса (БЦН); топливный кран; фильтр  грубой очистки (щелевой); топливоподкачивающего насоса (поршневой); фильтра тонкой очистки (войлочный); соединительные патрубки и шланги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приборам СПТ по магистрали высокого давления относятся:</a:t>
            </a:r>
          </a:p>
          <a:p>
            <a:pPr>
              <a:lnSpc>
                <a:spcPts val="2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топливный насос высокого давления (ТНВД);</a:t>
            </a:r>
          </a:p>
          <a:p>
            <a:pPr>
              <a:lnSpc>
                <a:spcPts val="2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форсунка (6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ts val="2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трубопроводы высокого давления</a:t>
            </a:r>
          </a:p>
          <a:p>
            <a:pPr algn="ctr">
              <a:lnSpc>
                <a:spcPts val="2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приборам автоматического регулирования параметров двигателя относятся:</a:t>
            </a:r>
          </a:p>
          <a:p>
            <a:pPr>
              <a:lnSpc>
                <a:spcPts val="2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регулятор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 вращения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коленчатого вала двигателя (об/мин);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автоматическая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муфта (регулировки угла опережения впрыска топлива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lnSpc>
                <a:spcPts val="2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приборам дренажно-сливной магистрали относятся: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дренажные трубки с   клапаном; </a:t>
            </a:r>
          </a:p>
          <a:p>
            <a:pPr>
              <a:lnSpc>
                <a:spcPts val="2000"/>
              </a:lnSpc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дренажный клапан;</a:t>
            </a:r>
          </a:p>
          <a:p>
            <a:pPr>
              <a:lnSpc>
                <a:spcPts val="2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-трубки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сапунирования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2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-фильтр.</a:t>
            </a:r>
          </a:p>
          <a:p>
            <a:pPr algn="ctr">
              <a:lnSpc>
                <a:spcPts val="2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приводу управления подачей топлива относятся:</a:t>
            </a:r>
          </a:p>
          <a:p>
            <a:pPr>
              <a:lnSpc>
                <a:spcPts val="2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основной привод управления подачей топлива; </a:t>
            </a:r>
          </a:p>
          <a:p>
            <a:pPr>
              <a:lnSpc>
                <a:spcPts val="2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ручное управление, встроенное в привод управления</a:t>
            </a:r>
          </a:p>
          <a:p>
            <a:pPr>
              <a:lnSpc>
                <a:spcPts val="2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механизм остановки двигателя (МОД).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питания двигателя воздухом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16" y="69269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двигателя воздухом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очистку от пыли воздуха, поступающего в цилиндры двигателя.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воздухозаборную трубу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кольцевой воздуховод – 2,  воздухоочиститель-3,  два впускных коллектора -4,  эжектор -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СВП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6" y="2572385"/>
            <a:ext cx="9144000" cy="4296569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Выноска 1 8"/>
          <p:cNvSpPr/>
          <p:nvPr/>
        </p:nvSpPr>
        <p:spPr>
          <a:xfrm>
            <a:off x="6012160" y="6291733"/>
            <a:ext cx="503238" cy="396875"/>
          </a:xfrm>
          <a:prstGeom prst="borderCallout1">
            <a:avLst>
              <a:gd name="adj1" fmla="val 18750"/>
              <a:gd name="adj2" fmla="val -8333"/>
              <a:gd name="adj3" fmla="val -114203"/>
              <a:gd name="adj4" fmla="val -277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10" name="Выноска 1 9"/>
          <p:cNvSpPr/>
          <p:nvPr/>
        </p:nvSpPr>
        <p:spPr>
          <a:xfrm>
            <a:off x="898577" y="6134225"/>
            <a:ext cx="576263" cy="358775"/>
          </a:xfrm>
          <a:prstGeom prst="borderCallout1">
            <a:avLst>
              <a:gd name="adj1" fmla="val -15113"/>
              <a:gd name="adj2" fmla="val 52514"/>
              <a:gd name="adj3" fmla="val -128773"/>
              <a:gd name="adj4" fmla="val 74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Выноска 1 10"/>
          <p:cNvSpPr/>
          <p:nvPr/>
        </p:nvSpPr>
        <p:spPr>
          <a:xfrm>
            <a:off x="899592" y="6093296"/>
            <a:ext cx="576263" cy="396875"/>
          </a:xfrm>
          <a:prstGeom prst="borderCallout1">
            <a:avLst>
              <a:gd name="adj1" fmla="val 53332"/>
              <a:gd name="adj2" fmla="val 110716"/>
              <a:gd name="adj3" fmla="val 103133"/>
              <a:gd name="adj4" fmla="val 438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sp>
        <p:nvSpPr>
          <p:cNvPr id="12" name="Выноска 1 11"/>
          <p:cNvSpPr/>
          <p:nvPr/>
        </p:nvSpPr>
        <p:spPr>
          <a:xfrm>
            <a:off x="2339752" y="2924944"/>
            <a:ext cx="576263" cy="360363"/>
          </a:xfrm>
          <a:prstGeom prst="borderCallout1">
            <a:avLst>
              <a:gd name="adj1" fmla="val 111873"/>
              <a:gd name="adj2" fmla="val 44578"/>
              <a:gd name="adj3" fmla="val 332609"/>
              <a:gd name="adj4" fmla="val -30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</a:t>
            </a:r>
          </a:p>
        </p:txBody>
      </p:sp>
      <p:sp>
        <p:nvSpPr>
          <p:cNvPr id="14" name="Выноска 1 13"/>
          <p:cNvSpPr/>
          <p:nvPr/>
        </p:nvSpPr>
        <p:spPr>
          <a:xfrm>
            <a:off x="4716016" y="2591280"/>
            <a:ext cx="576263" cy="396875"/>
          </a:xfrm>
          <a:prstGeom prst="borderCallout1">
            <a:avLst>
              <a:gd name="adj1" fmla="val 53332"/>
              <a:gd name="adj2" fmla="val 110716"/>
              <a:gd name="adj3" fmla="val 93115"/>
              <a:gd name="adj4" fmla="val 505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Выноска 1 14"/>
          <p:cNvSpPr/>
          <p:nvPr/>
        </p:nvSpPr>
        <p:spPr>
          <a:xfrm>
            <a:off x="6201471" y="3445136"/>
            <a:ext cx="576263" cy="360363"/>
          </a:xfrm>
          <a:prstGeom prst="borderCallout1">
            <a:avLst>
              <a:gd name="adj1" fmla="val 111873"/>
              <a:gd name="adj2" fmla="val 44578"/>
              <a:gd name="adj3" fmla="val 362948"/>
              <a:gd name="adj4" fmla="val -42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1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охлаждения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двигателя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92088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охлаждения жидкостная, закрытого типа, высокотемпературная, с принудительной циркуляцией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эжекционным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охлаждением радиаторов.</a:t>
            </a:r>
          </a:p>
          <a:p>
            <a:pPr algn="just">
              <a:lnSpc>
                <a:spcPts val="2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Назначение: она обеспечивает отвод тепла от деталей двигателя, соприкасающихся с горячими газами, и поддерживает их температуру в допустимых пределах.</a:t>
            </a:r>
          </a:p>
          <a:p>
            <a:pPr algn="just">
              <a:lnSpc>
                <a:spcPts val="2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состоит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насоса, радиатора,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бачка,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рубашек охлаждения цилиндров и камер сгорания, эжектора,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радиаторов,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отопителя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 и термометра.</a:t>
            </a:r>
          </a:p>
        </p:txBody>
      </p:sp>
      <p:pic>
        <p:nvPicPr>
          <p:cNvPr id="6146" name="Picture 2" descr="BMP-1_Nimda_01.jpg (1701×4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2744"/>
            <a:ext cx="9144000" cy="3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3508" y="402113"/>
            <a:ext cx="8856984" cy="59766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Тема № </a:t>
            </a:r>
            <a:r>
              <a:rPr lang="ru-RU" sz="2200" b="1" dirty="0" smtClean="0">
                <a:solidFill>
                  <a:srgbClr val="FF0000"/>
                </a:solidFill>
              </a:rPr>
              <a:t>3.</a:t>
            </a:r>
          </a:p>
          <a:p>
            <a:pPr algn="ctr"/>
            <a:r>
              <a:rPr lang="ru-RU" sz="2400" b="1" dirty="0"/>
              <a:t>Общее устройство боевой машины</a:t>
            </a:r>
            <a:r>
              <a:rPr lang="ru-RU" sz="2200" b="1" dirty="0" smtClean="0"/>
              <a:t>.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 Занятие 2.</a:t>
            </a:r>
          </a:p>
          <a:p>
            <a:pPr algn="ctr"/>
            <a:r>
              <a:rPr lang="ru-RU" sz="2200" b="1" dirty="0" smtClean="0"/>
              <a:t> </a:t>
            </a:r>
            <a:r>
              <a:rPr lang="ru-RU" sz="2400" b="1" dirty="0"/>
              <a:t>Назначение, краткая техническая характеристика и общее устройство двигателя УТД-20. </a:t>
            </a:r>
          </a:p>
          <a:p>
            <a:pPr algn="ctr"/>
            <a:r>
              <a:rPr lang="ru-RU" sz="2400" b="1" dirty="0"/>
              <a:t>Система питания двигателя топливом. Система питания двигателя воздухом. Система смазки двигателя. Система подогрева и охлаждения двигателя. Система запуска двигателя. Система обеспечения холодного пуска двигателя.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5126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8926" y="0"/>
            <a:ext cx="9144000" cy="620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охлаждения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4888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IMG_87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3089"/>
            <a:ext cx="9135074" cy="624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a_4.zanyatie_5_otlichiya_sistem+.200_37.jpg (720×54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8926" y="0"/>
            <a:ext cx="9144000" cy="620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охлаждения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4888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охлаждения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подогрева двигателя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4888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74323"/>
              </p:ext>
            </p:extLst>
          </p:nvPr>
        </p:nvGraphicFramePr>
        <p:xfrm>
          <a:off x="70992" y="758416"/>
          <a:ext cx="9073008" cy="5885180"/>
        </p:xfrm>
        <a:graphic>
          <a:graphicData uri="http://schemas.openxmlformats.org/drawingml/2006/table">
            <a:tbl>
              <a:tblPr/>
              <a:tblGrid>
                <a:gridCol w="3924944"/>
                <a:gridCol w="522060"/>
                <a:gridCol w="4626004"/>
              </a:tblGrid>
              <a:tr h="844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</a:rPr>
                        <a:t>Тип системы охлаждения</a:t>
                      </a:r>
                      <a:endParaRPr lang="ru-RU" sz="2300" dirty="0">
                        <a:effectLst/>
                        <a:latin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3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/>
                        </a:rPr>
                        <a:t>Жидкостная, </a:t>
                      </a:r>
                      <a:r>
                        <a:rPr lang="ru-RU" sz="2200" b="1" dirty="0" smtClean="0">
                          <a:effectLst/>
                          <a:latin typeface="Times New Roman"/>
                        </a:rPr>
                        <a:t>высокотемпера­турная</a:t>
                      </a:r>
                      <a:r>
                        <a:rPr lang="ru-RU" sz="2200" b="1" dirty="0">
                          <a:effectLst/>
                          <a:latin typeface="Times New Roman"/>
                        </a:rPr>
                        <a:t>, закрытого типа</a:t>
                      </a:r>
                      <a:r>
                        <a:rPr lang="ru-RU" sz="2200" b="1" dirty="0" smtClean="0">
                          <a:effectLst/>
                          <a:latin typeface="Times New Roman"/>
                        </a:rPr>
                        <a:t>, с при­нудительной циркуляцией ОЖ и </a:t>
                      </a:r>
                      <a:r>
                        <a:rPr lang="ru-RU" sz="2200" b="1" dirty="0" err="1" smtClean="0">
                          <a:effectLst/>
                          <a:latin typeface="Times New Roman"/>
                        </a:rPr>
                        <a:t>эжекционым</a:t>
                      </a:r>
                      <a:r>
                        <a:rPr lang="ru-RU" sz="2200" b="1" dirty="0" smtClean="0">
                          <a:effectLst/>
                          <a:latin typeface="Times New Roman"/>
                        </a:rPr>
                        <a:t>           просасыванием</a:t>
                      </a:r>
                      <a:r>
                        <a:rPr lang="ru-RU" sz="2200" b="1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2200" b="1" dirty="0" smtClean="0">
                          <a:effectLst/>
                          <a:latin typeface="Times New Roman"/>
                        </a:rPr>
                        <a:t>воз­духа </a:t>
                      </a:r>
                      <a:r>
                        <a:rPr lang="ru-RU" sz="2200" b="1" dirty="0">
                          <a:effectLst/>
                          <a:latin typeface="Times New Roman"/>
                        </a:rPr>
                        <a:t>через </a:t>
                      </a:r>
                      <a:r>
                        <a:rPr lang="ru-RU" sz="2200" b="1" dirty="0" smtClean="0">
                          <a:effectLst/>
                          <a:latin typeface="Times New Roman"/>
                        </a:rPr>
                        <a:t>радиаторы</a:t>
                      </a: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</a:rPr>
                        <a:t>Заправочная  вместимость, л</a:t>
                      </a:r>
                      <a:endParaRPr lang="ru-RU" sz="23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/>
                          <a:latin typeface="Times New Roman"/>
                        </a:rPr>
                        <a:t>      52</a:t>
                      </a:r>
                      <a:endParaRPr lang="ru-RU" sz="23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</a:rPr>
                        <a:t>Применяемые охлаждающие жидкости</a:t>
                      </a:r>
                      <a:r>
                        <a:rPr lang="ru-RU" sz="2400" b="1" dirty="0" smtClean="0">
                          <a:effectLst/>
                          <a:latin typeface="Times New Roman"/>
                        </a:rPr>
                        <a:t>: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70">
                <a:tc gridSpan="2"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</a:rPr>
                        <a:t>зимой</a:t>
                      </a:r>
                      <a:endParaRPr lang="ru-RU" sz="2300" dirty="0">
                        <a:effectLst/>
                        <a:latin typeface="Times New Roman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</a:rPr>
                        <a:t> </a:t>
                      </a:r>
                      <a:endParaRPr lang="ru-RU" sz="23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</a:rPr>
                        <a:t>Низкозамерзающая    жидкость марки 40 или 65</a:t>
                      </a:r>
                      <a:endParaRPr lang="ru-RU" sz="23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495">
                <a:tc gridSpan="2"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/>
                        </a:rPr>
                        <a:t>летом</a:t>
                      </a:r>
                      <a:endParaRPr lang="ru-RU" sz="2300">
                        <a:effectLst/>
                        <a:latin typeface="Times New Roman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/>
                        </a:rPr>
                        <a:t> </a:t>
                      </a:r>
                      <a:endParaRPr lang="ru-RU" sz="230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</a:rPr>
                        <a:t>Вода с </a:t>
                      </a:r>
                      <a:r>
                        <a:rPr lang="ru-RU" sz="2300" b="1" dirty="0" smtClean="0">
                          <a:effectLst/>
                          <a:latin typeface="Times New Roman"/>
                        </a:rPr>
                        <a:t>трехкомпонентной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300" b="1" dirty="0">
                          <a:effectLst/>
                          <a:latin typeface="Times New Roman"/>
                        </a:rPr>
                        <a:t>при­садкой</a:t>
                      </a:r>
                      <a:endParaRPr lang="ru-RU" sz="23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145">
                <a:tc gridSpan="2"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/>
                        </a:rPr>
                        <a:t>Тип подогревателя</a:t>
                      </a:r>
                      <a:endParaRPr lang="ru-RU" sz="2300">
                        <a:effectLst/>
                        <a:latin typeface="Times New Roman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/>
                        </a:rPr>
                        <a:t> </a:t>
                      </a:r>
                      <a:endParaRPr lang="ru-RU" sz="230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</a:rPr>
                        <a:t>Форсуночный   с   жаротрубным котлом</a:t>
                      </a:r>
                      <a:endParaRPr lang="ru-RU" sz="23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430">
                <a:tc gridSpan="2"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/>
                        </a:rPr>
                        <a:t>Тип системы подогрева</a:t>
                      </a:r>
                      <a:endParaRPr lang="ru-RU" sz="2300">
                        <a:effectLst/>
                        <a:latin typeface="Times New Roman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/>
                        </a:rPr>
                        <a:t> </a:t>
                      </a:r>
                      <a:endParaRPr lang="ru-RU" sz="230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</a:rPr>
                        <a:t>Жидкостная с принудительной циркуляцией</a:t>
                      </a:r>
                      <a:endParaRPr lang="ru-RU" sz="23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305">
                <a:tc gridSpan="2"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/>
                        </a:rPr>
                        <a:t>Система обеспечения холод­ного пуска двигателя</a:t>
                      </a:r>
                      <a:endParaRPr lang="ru-RU" sz="2300">
                        <a:effectLst/>
                        <a:latin typeface="Times New Roman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>
                          <a:effectLst/>
                          <a:latin typeface="Times New Roman"/>
                        </a:rPr>
                        <a:t> </a:t>
                      </a:r>
                      <a:endParaRPr lang="ru-RU" sz="230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 err="1">
                          <a:effectLst/>
                          <a:latin typeface="Times New Roman"/>
                        </a:rPr>
                        <a:t>Бесфорсуночный</a:t>
                      </a:r>
                      <a:r>
                        <a:rPr lang="ru-RU" sz="2300" b="1" dirty="0">
                          <a:effectLst/>
                          <a:latin typeface="Times New Roman"/>
                        </a:rPr>
                        <a:t>      факельный подогреватель    (БФП)   </a:t>
                      </a:r>
                      <a:endParaRPr lang="ru-RU" sz="2300" b="1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Times New Roman"/>
                        </a:rPr>
                        <a:t> впуск­ного воздуха двигателя</a:t>
                      </a:r>
                      <a:endParaRPr lang="ru-RU" sz="2300" dirty="0">
                        <a:effectLst/>
                        <a:latin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5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8926" y="0"/>
            <a:ext cx="9144000" cy="620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подогрева 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4888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32" y="836712"/>
            <a:ext cx="9152926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подогрева жидкостная,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предназначена для подогрева двигателя перед запуском и для поддержания его теплового состояния при стоянке машины в условиях низких температур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880"/>
              </a:lnSpc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подогрева включает: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подогреватель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трубопроводы.</a:t>
            </a:r>
          </a:p>
          <a:p>
            <a:pPr>
              <a:lnSpc>
                <a:spcPts val="2880"/>
              </a:lnSpc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 сгорания из котла осуществляется через патрубок, нижний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фланец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крепится болтами к днищу машины над лючком, закрытым крышкой, рукоятка управления ею размещена в боевом отделении, у правого борта. Лючок открывается поворотом рукоятки на 90° (от борта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ts val="288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подогревателя его водяной насос прокачивает охлаждающую жидкость через водяную рубашку котла, где она нагревается. Нагретая жидкость подается далее в систему охлаждения, где она разветвляется на три потока .</a:t>
            </a:r>
          </a:p>
          <a:p>
            <a:pPr>
              <a:lnSpc>
                <a:spcPts val="2880"/>
              </a:lnSpc>
              <a:defRPr/>
            </a:pPr>
            <a:endParaRPr lang="ru-RU" sz="2400" dirty="0"/>
          </a:p>
          <a:p>
            <a:pPr>
              <a:lnSpc>
                <a:spcPts val="288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8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8926" y="0"/>
            <a:ext cx="9144000" cy="620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подогрева 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4888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СП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30018"/>
            <a:ext cx="9135074" cy="4671190"/>
          </a:xfr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891" y="5229200"/>
            <a:ext cx="9135074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поток: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трубопроводам в двигатель, где разогревает головки и блок цилиндров;</a:t>
            </a:r>
          </a:p>
          <a:p>
            <a:pPr>
              <a:lnSpc>
                <a:spcPts val="2500"/>
              </a:lnSpc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трубопроводу в картер коробки передач, где разогревает масляный насос и масло;</a:t>
            </a:r>
          </a:p>
          <a:p>
            <a:pPr>
              <a:lnSpc>
                <a:spcPts val="2500"/>
              </a:lnSpc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трубопроводу в радиатор.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F:\занятия\Занятия каф. танки\БМП\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" y="481134"/>
            <a:ext cx="9135074" cy="28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4787900" y="765175"/>
            <a:ext cx="1079500" cy="360363"/>
          </a:xfrm>
          <a:prstGeom prst="wedgeRectCallout">
            <a:avLst>
              <a:gd name="adj1" fmla="val 128728"/>
              <a:gd name="adj2" fmla="val 83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свеча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7596188" y="1773238"/>
            <a:ext cx="1331912" cy="503237"/>
          </a:xfrm>
          <a:prstGeom prst="wedgeRectCallout">
            <a:avLst>
              <a:gd name="adj1" fmla="val -90205"/>
              <a:gd name="adj2" fmla="val -156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Обогрев </a:t>
            </a:r>
            <a:r>
              <a:rPr lang="ru-RU" dirty="0" err="1"/>
              <a:t>двиг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8926" y="0"/>
            <a:ext cx="9144000" cy="476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Порядок запуска подогревателя: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37" y="3212976"/>
            <a:ext cx="9152926" cy="376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запуску: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и утеплить жалюзи;-закрыть воздушную заслонку подогревателя;-открыть лючок выпуска газов;-открыть топливный кран;-включить БЦН и прокачать топливную систему;-на 3-5 сек. включить «ОБОГРЕВ ДВИГАТ.».</a:t>
            </a:r>
          </a:p>
          <a:p>
            <a:pPr>
              <a:lnSpc>
                <a:spcPts val="2200"/>
              </a:lnSpc>
              <a:defRPr/>
            </a:pP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Запуск: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выключатель «СВЕЧА» (включать не более 3 мин.);-через 1,5 мин. открыть топливный кран подогревателя;-через 0,5 мин. включить «ОБОГРЕВ ДВИГАТ.».</a:t>
            </a:r>
          </a:p>
          <a:p>
            <a:pPr>
              <a:lnSpc>
                <a:spcPts val="2200"/>
              </a:lnSpc>
              <a:defRPr/>
            </a:pP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запуска: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выключить выключатель «СВЕЧА»;-открыть воздушную заслонку подогревателя;-разогреть двигатель до температуры 80 - 90°С;</a:t>
            </a:r>
          </a:p>
          <a:p>
            <a:pPr>
              <a:lnSpc>
                <a:spcPts val="2200"/>
              </a:lnSpc>
              <a:defRPr/>
            </a:pP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Выключение:-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топливный кран подогревателя;-через 0,5 мин. выключить «ОБОГРЕВ ДВИГАТ.»;-закрыть воздушную заслонку;-закрыть лючок выпуска газов.</a:t>
            </a:r>
          </a:p>
        </p:txBody>
      </p:sp>
    </p:spTree>
    <p:extLst>
      <p:ext uri="{BB962C8B-B14F-4D97-AF65-F5344CB8AC3E}">
        <p14:creationId xmlns:p14="http://schemas.microsoft.com/office/powerpoint/2010/main" val="15360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6" y="164042"/>
            <a:ext cx="9152926" cy="664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8926" y="0"/>
            <a:ext cx="9144000" cy="476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Порядок запуска подогревателя: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581900" y="2708920"/>
            <a:ext cx="1562100" cy="612775"/>
          </a:xfrm>
          <a:prstGeom prst="wedgeRectCallout">
            <a:avLst>
              <a:gd name="adj1" fmla="val -48892"/>
              <a:gd name="adj2" fmla="val -127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Привод жалюзи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7308850" y="3645024"/>
            <a:ext cx="1835150" cy="757238"/>
          </a:xfrm>
          <a:prstGeom prst="wedgeRectCallout">
            <a:avLst>
              <a:gd name="adj1" fmla="val -19368"/>
              <a:gd name="adj2" fmla="val 176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Топл</a:t>
            </a:r>
            <a:r>
              <a:rPr lang="ru-RU" dirty="0"/>
              <a:t>. кран подогревателя</a:t>
            </a:r>
          </a:p>
        </p:txBody>
      </p:sp>
    </p:spTree>
    <p:extLst>
      <p:ext uri="{BB962C8B-B14F-4D97-AF65-F5344CB8AC3E}">
        <p14:creationId xmlns:p14="http://schemas.microsoft.com/office/powerpoint/2010/main" val="33322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8926" y="0"/>
            <a:ext cx="9144000" cy="620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смазки 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4888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" y="653821"/>
            <a:ext cx="91350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смазки двигателя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подачи масла к трущимся поверхностям деталей двигателя в целях уменьшения трения и износа деталей, а также для отвода от них избыточного тепла и удаления продуктов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износа.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смазки входит: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Масляный бак с заправочным бачком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(расположен в силовом отделении, установлен на опорах на днище и крепится стяжной лентой к правому борту машины)</a:t>
            </a:r>
            <a:endParaRPr lang="en-US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Масляный насос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(крепится внизу с правой стороны блок-картера двигателя)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Маслозакачивающий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насос МЗН-3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(крепится к масляному баку, включается насос  кнопкой НАСОС на центральном щитке)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Центробежный масляный фильтр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(устанавливается в развале блоков двигателя и крепится болтами)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Масляный радиатор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(расположен в коробке эжектора под жалюзи крыши)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Маслопроводы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(окрашены в коричневый цвет).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_56a0a_12e8dc21_XL.jpg (800×6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смазки двигателя</a:t>
            </a:r>
          </a:p>
        </p:txBody>
      </p:sp>
    </p:spTree>
    <p:extLst>
      <p:ext uri="{BB962C8B-B14F-4D97-AF65-F5344CB8AC3E}">
        <p14:creationId xmlns:p14="http://schemas.microsoft.com/office/powerpoint/2010/main" val="11475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смазки двигателя</a:t>
            </a:r>
          </a:p>
        </p:txBody>
      </p:sp>
      <p:pic>
        <p:nvPicPr>
          <p:cNvPr id="5" name="Picture 2" descr="IMG_0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023"/>
            <a:ext cx="9144000" cy="604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5445224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смазки двигателя– принудительная, циркуляционная, с сухим картером.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70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447055"/>
            <a:ext cx="7181751" cy="46166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Контрольный опрос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5273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1 ВАРИАНТ: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b="1" dirty="0" smtClean="0"/>
              <a:t>Назначение, общие ТТХ БМП-2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2 </a:t>
            </a:r>
            <a:r>
              <a:rPr lang="ru-RU" sz="3200" b="1" dirty="0">
                <a:solidFill>
                  <a:srgbClr val="FF0000"/>
                </a:solidFill>
              </a:rPr>
              <a:t>ВАРИАНТ: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b="1" dirty="0" smtClean="0"/>
              <a:t>Вооружение </a:t>
            </a:r>
            <a:r>
              <a:rPr lang="ru-RU" sz="3200" b="1" dirty="0"/>
              <a:t>БМП-2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3 ВАРИАНТ: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b="1" dirty="0">
                <a:cs typeface="Times New Roman" panose="02020603050405020304" pitchFamily="18" charset="0"/>
              </a:rPr>
              <a:t>Нормы заправки систем, агрегатов и узлов</a:t>
            </a:r>
            <a:r>
              <a:rPr lang="ru-RU" altLang="ru-RU" sz="3200" b="1" dirty="0" smtClean="0"/>
              <a:t>.</a:t>
            </a:r>
          </a:p>
          <a:p>
            <a:pPr algn="just"/>
            <a:endParaRPr lang="ru-RU" altLang="ru-RU" sz="3200" b="1" dirty="0" smtClean="0"/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4 </a:t>
            </a:r>
            <a:r>
              <a:rPr lang="ru-RU" sz="3200" b="1" dirty="0">
                <a:solidFill>
                  <a:srgbClr val="FF0000"/>
                </a:solidFill>
              </a:rPr>
              <a:t>ВАРИАНТ: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b="1" dirty="0"/>
              <a:t>Боекомплект БМП-2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8926" y="0"/>
            <a:ext cx="9144000" cy="620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смазки 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4888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" y="620688"/>
            <a:ext cx="912513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6889" y="4581128"/>
            <a:ext cx="6228184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  <a:buFontTx/>
              <a:buNone/>
            </a:pPr>
            <a:r>
              <a:rPr lang="ru-RU" altLang="ru-RU" b="1" dirty="0"/>
              <a:t>Система смазки двигателя</a:t>
            </a:r>
            <a:r>
              <a:rPr lang="ru-RU" altLang="ru-RU" dirty="0"/>
              <a:t>:</a:t>
            </a:r>
          </a:p>
          <a:p>
            <a:pPr>
              <a:lnSpc>
                <a:spcPts val="1700"/>
              </a:lnSpc>
              <a:buFontTx/>
              <a:buNone/>
            </a:pPr>
            <a:r>
              <a:rPr lang="en-US" altLang="ru-RU" i="1" dirty="0"/>
              <a:t>         </a:t>
            </a:r>
            <a:r>
              <a:rPr lang="ru-RU" altLang="ru-RU" i="1" dirty="0"/>
              <a:t>1</a:t>
            </a:r>
            <a:r>
              <a:rPr lang="ru-RU" altLang="ru-RU" dirty="0"/>
              <a:t> – фильтр; </a:t>
            </a:r>
            <a:r>
              <a:rPr lang="ru-RU" altLang="ru-RU" i="1" dirty="0"/>
              <a:t>2, 13, 14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пробки; 3 – щуп; </a:t>
            </a:r>
            <a:r>
              <a:rPr lang="ru-RU" altLang="ru-RU" i="1" dirty="0"/>
              <a:t>4, 28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накидные гайки; 5 – сапун; </a:t>
            </a:r>
            <a:r>
              <a:rPr lang="ru-RU" altLang="ru-RU" i="1" dirty="0"/>
              <a:t>6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перепускной клапан; 7 – заправочный бачок; </a:t>
            </a:r>
            <a:r>
              <a:rPr lang="ru-RU" altLang="ru-RU" i="1" dirty="0"/>
              <a:t>8 </a:t>
            </a:r>
            <a:r>
              <a:rPr lang="ru-RU" altLang="ru-RU" dirty="0"/>
              <a:t>–масляный радиатор; </a:t>
            </a:r>
            <a:r>
              <a:rPr lang="ru-RU" altLang="ru-RU" i="1" dirty="0"/>
              <a:t>9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центральный щиток; </a:t>
            </a:r>
            <a:r>
              <a:rPr lang="ru-RU" altLang="ru-RU" i="1" dirty="0"/>
              <a:t>10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подогреватель; </a:t>
            </a:r>
            <a:r>
              <a:rPr lang="ru-RU" altLang="ru-RU" i="1" dirty="0"/>
              <a:t>11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центробежный масляный фильтр;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8926" y="5675625"/>
            <a:ext cx="9125135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buFontTx/>
              <a:buNone/>
            </a:pPr>
            <a:r>
              <a:rPr lang="ru-RU" altLang="ru-RU" i="1" dirty="0"/>
              <a:t>12 </a:t>
            </a:r>
            <a:r>
              <a:rPr lang="ru-RU" altLang="ru-RU" dirty="0"/>
              <a:t>– двигатель; </a:t>
            </a:r>
            <a:r>
              <a:rPr lang="ru-RU" altLang="ru-RU" i="1" dirty="0"/>
              <a:t>15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масляный насос двигателя; </a:t>
            </a:r>
            <a:r>
              <a:rPr lang="ru-RU" altLang="ru-RU" i="1" dirty="0"/>
              <a:t>16 </a:t>
            </a:r>
            <a:r>
              <a:rPr lang="ru-RU" altLang="ru-RU" dirty="0"/>
              <a:t>– уплотнительное кольцо; </a:t>
            </a:r>
            <a:r>
              <a:rPr lang="ru-RU" altLang="ru-RU" i="1" dirty="0"/>
              <a:t>17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фильтрующий элемент фильтра грубой очистки; </a:t>
            </a:r>
            <a:r>
              <a:rPr lang="ru-RU" altLang="ru-RU" i="1" dirty="0"/>
              <a:t>18 </a:t>
            </a:r>
            <a:r>
              <a:rPr lang="ru-RU" altLang="ru-RU" dirty="0"/>
              <a:t>– обратный клапан; </a:t>
            </a:r>
            <a:r>
              <a:rPr lang="ru-RU" altLang="ru-RU" i="1" dirty="0"/>
              <a:t>19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корпус фильтра; </a:t>
            </a:r>
            <a:r>
              <a:rPr lang="ru-RU" altLang="ru-RU" i="1" dirty="0"/>
              <a:t>20, 23, 26 </a:t>
            </a:r>
            <a:r>
              <a:rPr lang="ru-RU" altLang="ru-RU" dirty="0"/>
              <a:t>— крышки; </a:t>
            </a:r>
            <a:r>
              <a:rPr lang="ru-RU" altLang="ru-RU" i="1" dirty="0"/>
              <a:t>21 — </a:t>
            </a:r>
            <a:r>
              <a:rPr lang="ru-RU" altLang="ru-RU" dirty="0" err="1"/>
              <a:t>маслозаборная</a:t>
            </a:r>
            <a:r>
              <a:rPr lang="ru-RU" altLang="ru-RU" dirty="0"/>
              <a:t> трубка; </a:t>
            </a:r>
            <a:r>
              <a:rPr lang="ru-RU" altLang="ru-RU" i="1" dirty="0"/>
              <a:t>22 — </a:t>
            </a:r>
            <a:r>
              <a:rPr lang="ru-RU" altLang="ru-RU" dirty="0"/>
              <a:t>защитная сетка; </a:t>
            </a:r>
            <a:r>
              <a:rPr lang="ru-RU" altLang="ru-RU" i="1" dirty="0"/>
              <a:t>24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ротор; </a:t>
            </a:r>
            <a:r>
              <a:rPr lang="ru-RU" altLang="ru-RU" i="1" dirty="0"/>
              <a:t>25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гайка; </a:t>
            </a:r>
            <a:r>
              <a:rPr lang="ru-RU" altLang="ru-RU" i="1" dirty="0"/>
              <a:t>27</a:t>
            </a:r>
            <a:r>
              <a:rPr lang="ru-RU" altLang="ru-RU" dirty="0"/>
              <a:t> – </a:t>
            </a:r>
            <a:r>
              <a:rPr lang="ru-RU" altLang="ru-RU" dirty="0" err="1"/>
              <a:t>маслозакачивающий</a:t>
            </a:r>
            <a:r>
              <a:rPr lang="ru-RU" altLang="ru-RU" dirty="0"/>
              <a:t> насос МЗН–3; </a:t>
            </a:r>
            <a:r>
              <a:rPr lang="ru-RU" altLang="ru-RU" i="1" dirty="0"/>
              <a:t>29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фильтр; </a:t>
            </a:r>
            <a:r>
              <a:rPr lang="ru-RU" altLang="ru-RU" i="1" dirty="0"/>
              <a:t>30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масляный бак; </a:t>
            </a:r>
            <a:r>
              <a:rPr lang="ru-RU" altLang="ru-RU" i="1" dirty="0"/>
              <a:t>31, 34 </a:t>
            </a:r>
            <a:r>
              <a:rPr lang="ru-RU" altLang="ru-RU" dirty="0"/>
              <a:t>– пружины; </a:t>
            </a:r>
            <a:r>
              <a:rPr lang="ru-RU" altLang="ru-RU" i="1" dirty="0"/>
              <a:t>32 </a:t>
            </a:r>
            <a:r>
              <a:rPr lang="ru-RU" altLang="ru-RU" dirty="0"/>
              <a:t>– ключ сб20–30–67; </a:t>
            </a:r>
            <a:r>
              <a:rPr lang="ru-RU" altLang="ru-RU" i="1" dirty="0"/>
              <a:t>33 </a:t>
            </a:r>
            <a:r>
              <a:rPr lang="ru-RU" altLang="ru-RU" dirty="0"/>
              <a:t>– шпилька ротора; </a:t>
            </a:r>
            <a:r>
              <a:rPr lang="ru-RU" altLang="ru-RU" i="1" dirty="0"/>
              <a:t>35 </a:t>
            </a:r>
            <a:r>
              <a:rPr lang="ru-RU" altLang="ru-RU" dirty="0"/>
              <a:t>–</a:t>
            </a:r>
            <a:r>
              <a:rPr lang="ru-RU" altLang="ru-RU" i="1" dirty="0"/>
              <a:t> </a:t>
            </a:r>
            <a:r>
              <a:rPr lang="ru-RU" altLang="ru-RU" dirty="0"/>
              <a:t>клапан</a:t>
            </a:r>
          </a:p>
        </p:txBody>
      </p:sp>
    </p:spTree>
    <p:extLst>
      <p:ext uri="{BB962C8B-B14F-4D97-AF65-F5344CB8AC3E}">
        <p14:creationId xmlns:p14="http://schemas.microsoft.com/office/powerpoint/2010/main" val="29270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8926" y="0"/>
            <a:ext cx="9144000" cy="620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смазки 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4888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_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ТТХ системы смазки двигателя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4888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9208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 применяемые для летней и зимней эксплуатации: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МТ-16П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М-16ИХП-3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баков ..........................................................................1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Заправочная емкость бака, л 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......................................................48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всей системы смазки, л .   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……………………………58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Масляный насос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..................Один, шестеренчатый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двухсекционный 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Масляный фильтр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    Один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полнопоточный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комбинированный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Масляный радиатор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...........................Один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трубчатопластинчатый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Маслозакачивающий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насос, тип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…………МЗН-3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шестеренчатый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масла в системе			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6-12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кгс/см</a:t>
            </a:r>
            <a:r>
              <a:rPr lang="ru-RU" alt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при пуске двигателя 	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кгс/см</a:t>
            </a:r>
            <a:r>
              <a:rPr lang="ru-RU" alt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масла:	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-минимально допустимая 		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…………………55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-рекомендуемая				     ….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80-100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ТТХ системы смазки двигателя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4888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92088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масла максимально допустимая при применении масла МТ-16п или М-16 ИХП3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длительно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……………………………………………120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-кратковременно (не более 10 мин)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масла максимально  допустимая при применении масла МТЗ-10п ….105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масла при температуре на выходе из двигателя 85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С, при применении масла МТ-16п или М-16 ИХП-3:</a:t>
            </a:r>
          </a:p>
          <a:p>
            <a:pPr>
              <a:buFontTx/>
              <a:buNone/>
            </a:pP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частоте вращения 2200 об/мин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…………………………....6-12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кг/см</a:t>
            </a:r>
            <a:r>
              <a:rPr lang="ru-RU" altLang="ru-RU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минимальной частоте вращения холостого хода, не менее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кг/см</a:t>
            </a:r>
            <a:r>
              <a:rPr lang="ru-RU" altLang="ru-RU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масла при температуре на выходе из двигателя 85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 применении масла МТЗ-10п:</a:t>
            </a:r>
          </a:p>
          <a:p>
            <a:pPr>
              <a:buFontTx/>
              <a:buNone/>
            </a:pP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частоте вращения 2200 об/мин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……………………..…….5-12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кг/см</a:t>
            </a:r>
            <a:r>
              <a:rPr lang="ru-RU" altLang="ru-RU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минимальной частоте вращения холостого хода не менее 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.1,5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кг/см</a:t>
            </a:r>
            <a:r>
              <a:rPr lang="ru-RU" altLang="ru-RU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запуска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Воздухозапу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1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0487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пуска двигателя сжатым воздухом.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основная, давление пуска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 – 70 кгс/см.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воздушного пуска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основной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14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устройство системы  воздушного пуска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76"/>
            <a:ext cx="9144000" cy="45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90309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баллон с вентилем (9),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распределительная коробка (распределитель воздуха) (8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–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 войлочный(10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–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редуктор понижения давления (11) – 2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электропневмоклапан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с кнопкой «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ПУСК.ВОЗД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.»(13),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фильтр-отстойник (3) </a:t>
            </a:r>
          </a:p>
          <a:p>
            <a:pPr>
              <a:lnSpc>
                <a:spcPts val="24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пробкой (4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),–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 клапан (5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),–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воздухораспределитель (6),</a:t>
            </a:r>
          </a:p>
          <a:p>
            <a:pPr>
              <a:lnSpc>
                <a:spcPts val="24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пусковые клапаны (7) – 6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запуска двигателя сжатым воздухом</a:t>
            </a:r>
          </a:p>
        </p:txBody>
      </p:sp>
      <p:pic>
        <p:nvPicPr>
          <p:cNvPr id="9" name="Picture 3" descr="F:\занятия\Занятия каф. танки\БМП\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793710"/>
            <a:ext cx="9144000" cy="30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>
            <a:off x="0" y="907763"/>
            <a:ext cx="1746515" cy="716128"/>
          </a:xfrm>
          <a:prstGeom prst="wedgeRectCallout">
            <a:avLst>
              <a:gd name="adj1" fmla="val 71703"/>
              <a:gd name="adj2" fmla="val 144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насос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412293" y="793710"/>
            <a:ext cx="1746515" cy="716128"/>
          </a:xfrm>
          <a:prstGeom prst="wedgeRectCallout">
            <a:avLst>
              <a:gd name="adj1" fmla="val -31818"/>
              <a:gd name="adj2" fmla="val 151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Пуск </a:t>
            </a:r>
            <a:r>
              <a:rPr lang="ru-RU" dirty="0" err="1"/>
              <a:t>возд</a:t>
            </a:r>
            <a:r>
              <a:rPr lang="ru-RU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4077072"/>
            <a:ext cx="91440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Дать звуковой сигнал;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Включить МЗН нажать кнопку «НАСОС» – создать давление не ниже 2,5 кгс/см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отпуская кнопку «НАСОС» выжать педаль подачи топлива на половину ее хода, нажать кнопку «ПУСК ВОЗД.»;</a:t>
            </a: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Отпустить кнопки «НАСОС», и «ПУСК ВОЗД.» установить частоту вращения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коленвала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800 – 1000 об/мин;</a:t>
            </a: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«НАСОС» держать вкл. не более 1 мин.</a:t>
            </a:r>
          </a:p>
        </p:txBody>
      </p:sp>
    </p:spTree>
    <p:extLst>
      <p:ext uri="{BB962C8B-B14F-4D97-AF65-F5344CB8AC3E}">
        <p14:creationId xmlns:p14="http://schemas.microsoft.com/office/powerpoint/2010/main" val="17868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000100" y="571480"/>
            <a:ext cx="7181751" cy="1077218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FF66"/>
                </a:solidFill>
              </a:rPr>
              <a:t>Задание на самостоятельную подготовку  </a:t>
            </a:r>
            <a:endParaRPr lang="ru-RU" altLang="ru-RU" sz="3200" b="1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064896" cy="3600400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Изучить материал данного занятия.</a:t>
            </a:r>
          </a:p>
          <a:p>
            <a:pPr lvl="0" algn="just"/>
            <a:r>
              <a:rPr lang="ru-RU"/>
              <a:t>Доработать </a:t>
            </a:r>
            <a:r>
              <a:rPr lang="ru-RU" smtClean="0"/>
              <a:t>конспект занятия</a:t>
            </a:r>
            <a:r>
              <a:rPr lang="ru-RU" dirty="0" smtClean="0"/>
              <a:t>, </a:t>
            </a:r>
            <a:r>
              <a:rPr lang="ru-RU" dirty="0"/>
              <a:t>используя перечень основных руководящих документов. </a:t>
            </a:r>
            <a:endParaRPr lang="ru-RU" dirty="0" smtClean="0"/>
          </a:p>
          <a:p>
            <a:pPr lvl="0" algn="just"/>
            <a:r>
              <a:rPr lang="ru-RU" dirty="0" smtClean="0"/>
              <a:t>Подготовиться </a:t>
            </a:r>
            <a:r>
              <a:rPr lang="ru-RU" dirty="0"/>
              <a:t>к опросу.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6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" y="7432"/>
            <a:ext cx="9144000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FF66"/>
                </a:solidFill>
              </a:rPr>
              <a:t>Учебные вопросы</a:t>
            </a:r>
            <a:endParaRPr lang="ru-RU" altLang="ru-RU" sz="3200" b="1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39553" y="592207"/>
            <a:ext cx="8064896" cy="2908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Назначение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краткая техническая характеристика и общее устройство двигателя УТД-20.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Система питания двигателя топливом. Система питания двигателя воздухом. Система смазки двигателя. Система подогрева и охлаждения двигателя. Система запуска двигателя. Система обеспечения холодного пуска двигателя.</a:t>
            </a:r>
          </a:p>
          <a:p>
            <a:endParaRPr lang="ru-RU" sz="1800" dirty="0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" y="3429000"/>
            <a:ext cx="9143999" cy="461665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Рекомендованная литература</a:t>
            </a:r>
            <a:endParaRPr lang="ru-RU" altLang="ru-RU" sz="2400" b="1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29309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Техническое обслуживание и инструкция по эксплуатации БМП-2 </a:t>
            </a:r>
            <a:r>
              <a:rPr lang="ru-RU" sz="2400" b="1" dirty="0" smtClean="0"/>
              <a:t>ч . II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стр</a:t>
            </a:r>
            <a:r>
              <a:rPr lang="ru-RU" sz="2400" b="1" smtClean="0"/>
              <a:t> : </a:t>
            </a:r>
            <a:r>
              <a:rPr lang="ru-RU" sz="2400" b="1" dirty="0"/>
              <a:t>186-209</a:t>
            </a:r>
          </a:p>
        </p:txBody>
      </p:sp>
    </p:spTree>
    <p:extLst>
      <p:ext uri="{BB962C8B-B14F-4D97-AF65-F5344CB8AC3E}">
        <p14:creationId xmlns:p14="http://schemas.microsoft.com/office/powerpoint/2010/main" val="26019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6542" y="1214422"/>
            <a:ext cx="7848872" cy="4367978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Назначение, краткая техническая характеристика и общее устройство двигателя УТД-20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429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1-й учебный вопрос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029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13" y="0"/>
            <a:ext cx="9144000" cy="476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 УТД-20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14" y="476672"/>
            <a:ext cx="9128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Силовая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является источником энергии машины, приводящей ее в движение. Она состоит из двигателя УТД-20 и обслуживающих систем: питания топливом и воздухом, смазки, охлаждения, подогрева и запуска.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812" y="191683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 УТД-20 шестицилиндровый V-образный (под углом 120°) четырехтактный быстроходный дизель с непосредственным впрыском топлива и высокотемпературным жидкостным охлаждением.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 установлен в силовом отделении в общем силовом блоке с коробкой передач, главным фрикционом и планетарными механизмами поворота.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Силовой блок крепится на трех опорах: на двух бугелях и на упругой опоре. Бугели расположены в передней части машины. Основания бугелей приварены к нижнему лобовому листу корпуса.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бугели опираются цилиндрические картеры механизмов поворота и закрепляется в них с помощью болтов верхними наметками.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13" y="0"/>
            <a:ext cx="9144000" cy="4766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 УТД-20</a:t>
            </a:r>
            <a:endParaRPr lang="ru-RU" sz="3200" b="1" dirty="0"/>
          </a:p>
        </p:txBody>
      </p:sp>
      <p:pic>
        <p:nvPicPr>
          <p:cNvPr id="1026" name="Picture 2" descr="5-dvigateli-v-46-v-55-v-84ms-6td1-utd-20-utd-29.5e01e440.jpg (1024×76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3"/>
            <a:ext cx="63001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7" y="620688"/>
            <a:ext cx="28397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задняя опора упругая, состоит из кронштейна, который крепится болтами к опоре на днище машины в средней части силового отделения и упругого кольца. Кольцо устанавливается на цилиндрическую горловину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002" y="53732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картера двигателя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опирается на кронштейн.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коленчатого вала двигателя правое (по ходу часовой стрелки), если смотреть со стороны привода компрессора.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31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13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данные технической характеристики двигателя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6408"/>
              </p:ext>
            </p:extLst>
          </p:nvPr>
        </p:nvGraphicFramePr>
        <p:xfrm>
          <a:off x="107504" y="908720"/>
          <a:ext cx="9001000" cy="5486400"/>
        </p:xfrm>
        <a:graphic>
          <a:graphicData uri="http://schemas.openxmlformats.org/drawingml/2006/table">
            <a:tbl>
              <a:tblPr/>
              <a:tblGrid>
                <a:gridCol w="4248472"/>
                <a:gridCol w="1368152"/>
                <a:gridCol w="3384376"/>
              </a:tblGrid>
              <a:tr h="122323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23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тип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шестицилиндровый, v-образный, дизель, жидкостного охлаждения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23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марка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УТД-20С1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23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максимальная мощность, кВт (л.с.)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(300)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23">
                <a:tc gridSpan="3"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применяемое топливо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23"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летом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дизельное топливо летнее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323"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зимой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дизельное топливо зимнее или арктическое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323"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удельная мощность двигателя,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л.с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323"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расход топлива на 100 км пути, 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323"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расход масла на 100 км пути, 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323"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хода по шоссе, км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6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13" y="0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данные технической характеристики двигателя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4725" y="1052736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топлива и масла, запас хода по топливу: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Средний расход топлива на 100 км пути, л: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движении по шоссе                                77-84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движении по сухой грунтовой дороге      80-112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Средний расход топлива за 1 час работы двигателя, л: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движении по шоссе        31-38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движении по шоссе        28-40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Средний расход масла на 100 км пути, л       2,8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Запас хода по топливу, км: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движении по шоссе                                550-600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движении по сухой грунтовой дороге      400-570</a:t>
            </a:r>
          </a:p>
        </p:txBody>
      </p:sp>
    </p:spTree>
    <p:extLst>
      <p:ext uri="{BB962C8B-B14F-4D97-AF65-F5344CB8AC3E}">
        <p14:creationId xmlns:p14="http://schemas.microsoft.com/office/powerpoint/2010/main" val="17366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2102</Words>
  <Application>Microsoft Office PowerPoint</Application>
  <PresentationFormat>Экран (4:3)</PresentationFormat>
  <Paragraphs>241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129</cp:revision>
  <dcterms:modified xsi:type="dcterms:W3CDTF">2024-04-23T05:45:46Z</dcterms:modified>
</cp:coreProperties>
</file>