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</p:sldMasterIdLst>
  <p:notesMasterIdLst>
    <p:notesMasterId r:id="rId39"/>
  </p:notesMasterIdLst>
  <p:handoutMasterIdLst>
    <p:handoutMasterId r:id="rId40"/>
  </p:handoutMasterIdLst>
  <p:sldIdLst>
    <p:sldId id="522" r:id="rId2"/>
    <p:sldId id="525" r:id="rId3"/>
    <p:sldId id="523" r:id="rId4"/>
    <p:sldId id="676" r:id="rId5"/>
    <p:sldId id="697" r:id="rId6"/>
    <p:sldId id="671" r:id="rId7"/>
    <p:sldId id="698" r:id="rId8"/>
    <p:sldId id="672" r:id="rId9"/>
    <p:sldId id="673" r:id="rId10"/>
    <p:sldId id="674" r:id="rId11"/>
    <p:sldId id="675" r:id="rId12"/>
    <p:sldId id="677" r:id="rId13"/>
    <p:sldId id="583" r:id="rId14"/>
    <p:sldId id="691" r:id="rId15"/>
    <p:sldId id="601" r:id="rId16"/>
    <p:sldId id="690" r:id="rId17"/>
    <p:sldId id="597" r:id="rId18"/>
    <p:sldId id="598" r:id="rId19"/>
    <p:sldId id="599" r:id="rId20"/>
    <p:sldId id="681" r:id="rId21"/>
    <p:sldId id="682" r:id="rId22"/>
    <p:sldId id="687" r:id="rId23"/>
    <p:sldId id="683" r:id="rId24"/>
    <p:sldId id="684" r:id="rId25"/>
    <p:sldId id="685" r:id="rId26"/>
    <p:sldId id="686" r:id="rId27"/>
    <p:sldId id="631" r:id="rId28"/>
    <p:sldId id="602" r:id="rId29"/>
    <p:sldId id="693" r:id="rId30"/>
    <p:sldId id="692" r:id="rId31"/>
    <p:sldId id="694" r:id="rId32"/>
    <p:sldId id="695" r:id="rId33"/>
    <p:sldId id="696" r:id="rId34"/>
    <p:sldId id="688" r:id="rId35"/>
    <p:sldId id="689" r:id="rId36"/>
    <p:sldId id="679" r:id="rId37"/>
    <p:sldId id="52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>
        <p:scale>
          <a:sx n="100" d="100"/>
          <a:sy n="100" d="100"/>
        </p:scale>
        <p:origin x="-111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E352E-B623-42A1-B738-B615E020A299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D4E2B4-812E-40D2-9039-6A7F0A626581}">
      <dgm:prSet phldrT="[Текст]" custT="1"/>
      <dgm:spPr/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Классификация нарушений дисциплины радиосвязи: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3BC9A89-42A3-4251-B745-9BD806EC0891}" type="parTrans" cxnId="{F39C688A-438A-4502-A080-788226F6F01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6C9DB-1DC3-451F-8E96-AA1F97D3B22D}" type="sibTrans" cxnId="{F39C688A-438A-4502-A080-788226F6F01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F8863-109D-4AD7-8068-3C76C12EBD0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категории: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1B65DC4-97B2-4E1E-A313-C00E06FFE2C5}" type="parTrans" cxnId="{257E0D49-5D7A-4560-9CB6-DAA8147C396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E51356-C4FF-43BE-B2C8-47698A35330F}" type="sibTrans" cxnId="{257E0D49-5D7A-4560-9CB6-DAA8147C396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4DB80-FFE6-4A24-88DF-9B646009855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категории: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234512-7F32-485A-89CF-0E75E42E271A}" type="parTrans" cxnId="{AC5F510A-F868-485C-945D-CC754182269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098F5-B32B-4526-8371-F2A1E2DD32E6}" type="sibTrans" cxnId="{AC5F510A-F868-485C-945D-CC754182269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3675A-E2E5-4325-97C1-FF2D85D9F9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>
            <a:spcAft>
              <a:spcPts val="0"/>
            </a:spcAft>
          </a:pP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категории: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E0DD5E3-BE06-404A-B0B8-091E95B4700C}" type="parTrans" cxnId="{B92E60EA-18F5-46CF-874D-A0E48FA0D80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49FE2-9622-4D96-A2ED-FE11D83D6D61}" type="sibTrans" cxnId="{B92E60EA-18F5-46CF-874D-A0E48FA0D80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00FFC-7D7A-41FA-BE0B-33688D1BBD27}" type="pres">
      <dgm:prSet presAssocID="{B80E352E-B623-42A1-B738-B615E020A2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F9CEF-2020-4A76-B267-F2DA0F530717}" type="pres">
      <dgm:prSet presAssocID="{3BD4E2B4-812E-40D2-9039-6A7F0A626581}" presName="hierRoot1" presStyleCnt="0">
        <dgm:presLayoutVars>
          <dgm:hierBranch val="init"/>
        </dgm:presLayoutVars>
      </dgm:prSet>
      <dgm:spPr/>
    </dgm:pt>
    <dgm:pt modelId="{3092BEF1-D581-4F4D-B111-5294A6D902B3}" type="pres">
      <dgm:prSet presAssocID="{3BD4E2B4-812E-40D2-9039-6A7F0A626581}" presName="rootComposite1" presStyleCnt="0"/>
      <dgm:spPr/>
    </dgm:pt>
    <dgm:pt modelId="{B8B8B40B-24D1-4DC3-99F0-30534C4A7815}" type="pres">
      <dgm:prSet presAssocID="{3BD4E2B4-812E-40D2-9039-6A7F0A626581}" presName="rootText1" presStyleLbl="node0" presStyleIdx="0" presStyleCnt="1" custScaleX="154181" custScaleY="53759" custLinFactNeighborY="39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6FCE1-43E2-481C-B262-C8B3866EAE13}" type="pres">
      <dgm:prSet presAssocID="{3BD4E2B4-812E-40D2-9039-6A7F0A6265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0CF963-2DD2-451D-A5E0-88C0F8B93C69}" type="pres">
      <dgm:prSet presAssocID="{3BD4E2B4-812E-40D2-9039-6A7F0A626581}" presName="hierChild2" presStyleCnt="0"/>
      <dgm:spPr/>
    </dgm:pt>
    <dgm:pt modelId="{6263E61F-F542-4F4F-BEC4-D07CC256AC94}" type="pres">
      <dgm:prSet presAssocID="{D1B65DC4-97B2-4E1E-A313-C00E06FFE2C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D99CE5A-3DF7-4B69-9DFB-E61F5D5D45D2}" type="pres">
      <dgm:prSet presAssocID="{756F8863-109D-4AD7-8068-3C76C12EBD0A}" presName="hierRoot2" presStyleCnt="0">
        <dgm:presLayoutVars>
          <dgm:hierBranch val="init"/>
        </dgm:presLayoutVars>
      </dgm:prSet>
      <dgm:spPr/>
    </dgm:pt>
    <dgm:pt modelId="{872D91FE-899D-40E4-84FA-8D5715915436}" type="pres">
      <dgm:prSet presAssocID="{756F8863-109D-4AD7-8068-3C76C12EBD0A}" presName="rootComposite" presStyleCnt="0"/>
      <dgm:spPr/>
    </dgm:pt>
    <dgm:pt modelId="{BE7A0239-4AE3-4801-8D79-A60CAE860D05}" type="pres">
      <dgm:prSet presAssocID="{756F8863-109D-4AD7-8068-3C76C12EBD0A}" presName="rootText" presStyleLbl="node2" presStyleIdx="0" presStyleCnt="3" custScaleX="91494" custScaleY="48430" custLinFactNeighborX="11745" custLinFactNeighborY="50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72268-1C22-4530-9B00-3812E90AE673}" type="pres">
      <dgm:prSet presAssocID="{756F8863-109D-4AD7-8068-3C76C12EBD0A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802C-50E9-4F8F-A119-82736F7018D0}" type="pres">
      <dgm:prSet presAssocID="{756F8863-109D-4AD7-8068-3C76C12EBD0A}" presName="hierChild4" presStyleCnt="0"/>
      <dgm:spPr/>
    </dgm:pt>
    <dgm:pt modelId="{BF50E920-29BD-43A6-BB71-B363C7B7CDC9}" type="pres">
      <dgm:prSet presAssocID="{756F8863-109D-4AD7-8068-3C76C12EBD0A}" presName="hierChild5" presStyleCnt="0"/>
      <dgm:spPr/>
    </dgm:pt>
    <dgm:pt modelId="{83FA680C-434E-4E32-A619-466C49F6249A}" type="pres">
      <dgm:prSet presAssocID="{24234512-7F32-485A-89CF-0E75E42E271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E8E2AAC-302A-4C27-A79C-EF9E82EA6A12}" type="pres">
      <dgm:prSet presAssocID="{7BE4DB80-FFE6-4A24-88DF-9B6460098553}" presName="hierRoot2" presStyleCnt="0">
        <dgm:presLayoutVars>
          <dgm:hierBranch val="init"/>
        </dgm:presLayoutVars>
      </dgm:prSet>
      <dgm:spPr/>
    </dgm:pt>
    <dgm:pt modelId="{C7CB0C13-2569-4B2F-BB4E-DA1AA390E351}" type="pres">
      <dgm:prSet presAssocID="{7BE4DB80-FFE6-4A24-88DF-9B6460098553}" presName="rootComposite" presStyleCnt="0"/>
      <dgm:spPr/>
    </dgm:pt>
    <dgm:pt modelId="{7C12F41A-2E4C-42C3-AF23-665656D27F9E}" type="pres">
      <dgm:prSet presAssocID="{7BE4DB80-FFE6-4A24-88DF-9B6460098553}" presName="rootText" presStyleLbl="node2" presStyleIdx="1" presStyleCnt="3" custScaleX="90372" custScaleY="51334" custLinFactNeighborY="48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6736A-FC9A-4FAF-B09E-2836D6816464}" type="pres">
      <dgm:prSet presAssocID="{7BE4DB80-FFE6-4A24-88DF-9B6460098553}" presName="rootConnector" presStyleLbl="node2" presStyleIdx="1" presStyleCnt="3"/>
      <dgm:spPr/>
      <dgm:t>
        <a:bodyPr/>
        <a:lstStyle/>
        <a:p>
          <a:endParaRPr lang="ru-RU"/>
        </a:p>
      </dgm:t>
    </dgm:pt>
    <dgm:pt modelId="{F1C801AA-6C6C-4C9D-ACCA-F23A0820AB01}" type="pres">
      <dgm:prSet presAssocID="{7BE4DB80-FFE6-4A24-88DF-9B6460098553}" presName="hierChild4" presStyleCnt="0"/>
      <dgm:spPr/>
    </dgm:pt>
    <dgm:pt modelId="{4A50AA36-2FBB-4FA3-BEE9-F670A0EF3098}" type="pres">
      <dgm:prSet presAssocID="{7BE4DB80-FFE6-4A24-88DF-9B6460098553}" presName="hierChild5" presStyleCnt="0"/>
      <dgm:spPr/>
    </dgm:pt>
    <dgm:pt modelId="{526BAD20-C856-4AD8-BEF0-11587D7AFD67}" type="pres">
      <dgm:prSet presAssocID="{2E0DD5E3-BE06-404A-B0B8-091E95B4700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F5BDCB4-2BFD-4303-AD71-C8820B30BE2B}" type="pres">
      <dgm:prSet presAssocID="{1C13675A-E2E5-4325-97C1-FF2D85D9F9A7}" presName="hierRoot2" presStyleCnt="0">
        <dgm:presLayoutVars>
          <dgm:hierBranch val="init"/>
        </dgm:presLayoutVars>
      </dgm:prSet>
      <dgm:spPr/>
    </dgm:pt>
    <dgm:pt modelId="{31A85EE4-4296-4B82-B29E-E8F12C26F869}" type="pres">
      <dgm:prSet presAssocID="{1C13675A-E2E5-4325-97C1-FF2D85D9F9A7}" presName="rootComposite" presStyleCnt="0"/>
      <dgm:spPr/>
    </dgm:pt>
    <dgm:pt modelId="{A7FB06F7-DA0C-42B1-86D4-B946DB652D2B}" type="pres">
      <dgm:prSet presAssocID="{1C13675A-E2E5-4325-97C1-FF2D85D9F9A7}" presName="rootText" presStyleLbl="node2" presStyleIdx="2" presStyleCnt="3" custScaleX="90300" custScaleY="53450" custLinFactNeighborX="1319" custLinFactNeighborY="48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8D775-30C0-4571-BE07-953FC1A09050}" type="pres">
      <dgm:prSet presAssocID="{1C13675A-E2E5-4325-97C1-FF2D85D9F9A7}" presName="rootConnector" presStyleLbl="node2" presStyleIdx="2" presStyleCnt="3"/>
      <dgm:spPr/>
      <dgm:t>
        <a:bodyPr/>
        <a:lstStyle/>
        <a:p>
          <a:endParaRPr lang="ru-RU"/>
        </a:p>
      </dgm:t>
    </dgm:pt>
    <dgm:pt modelId="{A0C59D4F-1A0D-4FF5-8B5C-510F85D26A21}" type="pres">
      <dgm:prSet presAssocID="{1C13675A-E2E5-4325-97C1-FF2D85D9F9A7}" presName="hierChild4" presStyleCnt="0"/>
      <dgm:spPr/>
    </dgm:pt>
    <dgm:pt modelId="{6331D57F-64A4-4A0D-8889-6A4235D2A654}" type="pres">
      <dgm:prSet presAssocID="{1C13675A-E2E5-4325-97C1-FF2D85D9F9A7}" presName="hierChild5" presStyleCnt="0"/>
      <dgm:spPr/>
    </dgm:pt>
    <dgm:pt modelId="{991AB7A3-C80A-41EF-A6DE-4EA5F5EC5D28}" type="pres">
      <dgm:prSet presAssocID="{3BD4E2B4-812E-40D2-9039-6A7F0A626581}" presName="hierChild3" presStyleCnt="0"/>
      <dgm:spPr/>
    </dgm:pt>
  </dgm:ptLst>
  <dgm:cxnLst>
    <dgm:cxn modelId="{049AF276-5843-49E0-B09D-B410AE100667}" type="presOf" srcId="{7BE4DB80-FFE6-4A24-88DF-9B6460098553}" destId="{7286736A-FC9A-4FAF-B09E-2836D6816464}" srcOrd="1" destOrd="0" presId="urn:microsoft.com/office/officeart/2005/8/layout/orgChart1"/>
    <dgm:cxn modelId="{F39C688A-438A-4502-A080-788226F6F011}" srcId="{B80E352E-B623-42A1-B738-B615E020A299}" destId="{3BD4E2B4-812E-40D2-9039-6A7F0A626581}" srcOrd="0" destOrd="0" parTransId="{F3BC9A89-42A3-4251-B745-9BD806EC0891}" sibTransId="{DB26C9DB-1DC3-451F-8E96-AA1F97D3B22D}"/>
    <dgm:cxn modelId="{E924C4FA-3CD8-4395-B4FA-E8AD88BA6FA0}" type="presOf" srcId="{B80E352E-B623-42A1-B738-B615E020A299}" destId="{1A800FFC-7D7A-41FA-BE0B-33688D1BBD27}" srcOrd="0" destOrd="0" presId="urn:microsoft.com/office/officeart/2005/8/layout/orgChart1"/>
    <dgm:cxn modelId="{458DCE48-C8B2-4D65-9723-228378293579}" type="presOf" srcId="{7BE4DB80-FFE6-4A24-88DF-9B6460098553}" destId="{7C12F41A-2E4C-42C3-AF23-665656D27F9E}" srcOrd="0" destOrd="0" presId="urn:microsoft.com/office/officeart/2005/8/layout/orgChart1"/>
    <dgm:cxn modelId="{D95188D9-2B3B-4129-9D07-3D8F9CF32D28}" type="presOf" srcId="{756F8863-109D-4AD7-8068-3C76C12EBD0A}" destId="{00B72268-1C22-4530-9B00-3812E90AE673}" srcOrd="1" destOrd="0" presId="urn:microsoft.com/office/officeart/2005/8/layout/orgChart1"/>
    <dgm:cxn modelId="{8D01DC41-0992-40A2-8EC7-84AB2867D694}" type="presOf" srcId="{3BD4E2B4-812E-40D2-9039-6A7F0A626581}" destId="{7EA6FCE1-43E2-481C-B262-C8B3866EAE13}" srcOrd="1" destOrd="0" presId="urn:microsoft.com/office/officeart/2005/8/layout/orgChart1"/>
    <dgm:cxn modelId="{C63BE903-8900-4509-A7B1-EB4BCC5DE950}" type="presOf" srcId="{3BD4E2B4-812E-40D2-9039-6A7F0A626581}" destId="{B8B8B40B-24D1-4DC3-99F0-30534C4A7815}" srcOrd="0" destOrd="0" presId="urn:microsoft.com/office/officeart/2005/8/layout/orgChart1"/>
    <dgm:cxn modelId="{257E0D49-5D7A-4560-9CB6-DAA8147C3967}" srcId="{3BD4E2B4-812E-40D2-9039-6A7F0A626581}" destId="{756F8863-109D-4AD7-8068-3C76C12EBD0A}" srcOrd="0" destOrd="0" parTransId="{D1B65DC4-97B2-4E1E-A313-C00E06FFE2C5}" sibTransId="{99E51356-C4FF-43BE-B2C8-47698A35330F}"/>
    <dgm:cxn modelId="{9889F3F0-7AAC-4157-9F84-07D5B24FC5CE}" type="presOf" srcId="{1C13675A-E2E5-4325-97C1-FF2D85D9F9A7}" destId="{7828D775-30C0-4571-BE07-953FC1A09050}" srcOrd="1" destOrd="0" presId="urn:microsoft.com/office/officeart/2005/8/layout/orgChart1"/>
    <dgm:cxn modelId="{B92E60EA-18F5-46CF-874D-A0E48FA0D806}" srcId="{3BD4E2B4-812E-40D2-9039-6A7F0A626581}" destId="{1C13675A-E2E5-4325-97C1-FF2D85D9F9A7}" srcOrd="2" destOrd="0" parTransId="{2E0DD5E3-BE06-404A-B0B8-091E95B4700C}" sibTransId="{A9849FE2-9622-4D96-A2ED-FE11D83D6D61}"/>
    <dgm:cxn modelId="{59886BA5-BB86-4CD6-A448-C80C0A629EBB}" type="presOf" srcId="{1C13675A-E2E5-4325-97C1-FF2D85D9F9A7}" destId="{A7FB06F7-DA0C-42B1-86D4-B946DB652D2B}" srcOrd="0" destOrd="0" presId="urn:microsoft.com/office/officeart/2005/8/layout/orgChart1"/>
    <dgm:cxn modelId="{39E96121-D807-4258-B2AD-0D95E716F3B6}" type="presOf" srcId="{756F8863-109D-4AD7-8068-3C76C12EBD0A}" destId="{BE7A0239-4AE3-4801-8D79-A60CAE860D05}" srcOrd="0" destOrd="0" presId="urn:microsoft.com/office/officeart/2005/8/layout/orgChart1"/>
    <dgm:cxn modelId="{AB8F4A0A-08E8-47B8-B517-DC330784B053}" type="presOf" srcId="{D1B65DC4-97B2-4E1E-A313-C00E06FFE2C5}" destId="{6263E61F-F542-4F4F-BEC4-D07CC256AC94}" srcOrd="0" destOrd="0" presId="urn:microsoft.com/office/officeart/2005/8/layout/orgChart1"/>
    <dgm:cxn modelId="{8D19DAF3-3040-4D23-8257-4A054B57291E}" type="presOf" srcId="{2E0DD5E3-BE06-404A-B0B8-091E95B4700C}" destId="{526BAD20-C856-4AD8-BEF0-11587D7AFD67}" srcOrd="0" destOrd="0" presId="urn:microsoft.com/office/officeart/2005/8/layout/orgChart1"/>
    <dgm:cxn modelId="{9D28D57D-8732-4D8F-B242-D4835A66BA0C}" type="presOf" srcId="{24234512-7F32-485A-89CF-0E75E42E271A}" destId="{83FA680C-434E-4E32-A619-466C49F6249A}" srcOrd="0" destOrd="0" presId="urn:microsoft.com/office/officeart/2005/8/layout/orgChart1"/>
    <dgm:cxn modelId="{AC5F510A-F868-485C-945D-CC7541822698}" srcId="{3BD4E2B4-812E-40D2-9039-6A7F0A626581}" destId="{7BE4DB80-FFE6-4A24-88DF-9B6460098553}" srcOrd="1" destOrd="0" parTransId="{24234512-7F32-485A-89CF-0E75E42E271A}" sibTransId="{526098F5-B32B-4526-8371-F2A1E2DD32E6}"/>
    <dgm:cxn modelId="{4D9B0AA4-1DFE-454D-AACB-39BC5C93B0E2}" type="presParOf" srcId="{1A800FFC-7D7A-41FA-BE0B-33688D1BBD27}" destId="{A94F9CEF-2020-4A76-B267-F2DA0F530717}" srcOrd="0" destOrd="0" presId="urn:microsoft.com/office/officeart/2005/8/layout/orgChart1"/>
    <dgm:cxn modelId="{BC5DF1D0-3EA9-4876-83B0-1C65F1168226}" type="presParOf" srcId="{A94F9CEF-2020-4A76-B267-F2DA0F530717}" destId="{3092BEF1-D581-4F4D-B111-5294A6D902B3}" srcOrd="0" destOrd="0" presId="urn:microsoft.com/office/officeart/2005/8/layout/orgChart1"/>
    <dgm:cxn modelId="{23929869-3EDB-4641-8ABC-5F5EE285004E}" type="presParOf" srcId="{3092BEF1-D581-4F4D-B111-5294A6D902B3}" destId="{B8B8B40B-24D1-4DC3-99F0-30534C4A7815}" srcOrd="0" destOrd="0" presId="urn:microsoft.com/office/officeart/2005/8/layout/orgChart1"/>
    <dgm:cxn modelId="{A5020B7F-45BD-4EE3-B0D0-9D6AFE8038CA}" type="presParOf" srcId="{3092BEF1-D581-4F4D-B111-5294A6D902B3}" destId="{7EA6FCE1-43E2-481C-B262-C8B3866EAE13}" srcOrd="1" destOrd="0" presId="urn:microsoft.com/office/officeart/2005/8/layout/orgChart1"/>
    <dgm:cxn modelId="{305149AD-2A5C-4AD1-B6B2-55EBD03AD932}" type="presParOf" srcId="{A94F9CEF-2020-4A76-B267-F2DA0F530717}" destId="{290CF963-2DD2-451D-A5E0-88C0F8B93C69}" srcOrd="1" destOrd="0" presId="urn:microsoft.com/office/officeart/2005/8/layout/orgChart1"/>
    <dgm:cxn modelId="{8E6863A8-6646-4BEC-A169-4348B7382E7F}" type="presParOf" srcId="{290CF963-2DD2-451D-A5E0-88C0F8B93C69}" destId="{6263E61F-F542-4F4F-BEC4-D07CC256AC94}" srcOrd="0" destOrd="0" presId="urn:microsoft.com/office/officeart/2005/8/layout/orgChart1"/>
    <dgm:cxn modelId="{072FC8CA-9705-40C4-9151-735063438868}" type="presParOf" srcId="{290CF963-2DD2-451D-A5E0-88C0F8B93C69}" destId="{0D99CE5A-3DF7-4B69-9DFB-E61F5D5D45D2}" srcOrd="1" destOrd="0" presId="urn:microsoft.com/office/officeart/2005/8/layout/orgChart1"/>
    <dgm:cxn modelId="{DAC14789-AEE4-4AC7-A579-815CD68D707D}" type="presParOf" srcId="{0D99CE5A-3DF7-4B69-9DFB-E61F5D5D45D2}" destId="{872D91FE-899D-40E4-84FA-8D5715915436}" srcOrd="0" destOrd="0" presId="urn:microsoft.com/office/officeart/2005/8/layout/orgChart1"/>
    <dgm:cxn modelId="{FAED9005-3A5C-43F0-B0E5-8E340D86C1EE}" type="presParOf" srcId="{872D91FE-899D-40E4-84FA-8D5715915436}" destId="{BE7A0239-4AE3-4801-8D79-A60CAE860D05}" srcOrd="0" destOrd="0" presId="urn:microsoft.com/office/officeart/2005/8/layout/orgChart1"/>
    <dgm:cxn modelId="{CA704187-0FE9-44E8-8351-F31BFC633862}" type="presParOf" srcId="{872D91FE-899D-40E4-84FA-8D5715915436}" destId="{00B72268-1C22-4530-9B00-3812E90AE673}" srcOrd="1" destOrd="0" presId="urn:microsoft.com/office/officeart/2005/8/layout/orgChart1"/>
    <dgm:cxn modelId="{5579D2B9-89C6-4898-9D83-D0BC0D964913}" type="presParOf" srcId="{0D99CE5A-3DF7-4B69-9DFB-E61F5D5D45D2}" destId="{43C3802C-50E9-4F8F-A119-82736F7018D0}" srcOrd="1" destOrd="0" presId="urn:microsoft.com/office/officeart/2005/8/layout/orgChart1"/>
    <dgm:cxn modelId="{282DD268-663F-436E-92EB-02A7C6D56257}" type="presParOf" srcId="{0D99CE5A-3DF7-4B69-9DFB-E61F5D5D45D2}" destId="{BF50E920-29BD-43A6-BB71-B363C7B7CDC9}" srcOrd="2" destOrd="0" presId="urn:microsoft.com/office/officeart/2005/8/layout/orgChart1"/>
    <dgm:cxn modelId="{4ED4F768-A23C-453E-A6EF-2C9D34585052}" type="presParOf" srcId="{290CF963-2DD2-451D-A5E0-88C0F8B93C69}" destId="{83FA680C-434E-4E32-A619-466C49F6249A}" srcOrd="2" destOrd="0" presId="urn:microsoft.com/office/officeart/2005/8/layout/orgChart1"/>
    <dgm:cxn modelId="{828F10AA-BFC5-46E6-AD9F-72B8D76FF207}" type="presParOf" srcId="{290CF963-2DD2-451D-A5E0-88C0F8B93C69}" destId="{EE8E2AAC-302A-4C27-A79C-EF9E82EA6A12}" srcOrd="3" destOrd="0" presId="urn:microsoft.com/office/officeart/2005/8/layout/orgChart1"/>
    <dgm:cxn modelId="{EFBF4207-B654-4D4A-AFC3-933BED6F1DFD}" type="presParOf" srcId="{EE8E2AAC-302A-4C27-A79C-EF9E82EA6A12}" destId="{C7CB0C13-2569-4B2F-BB4E-DA1AA390E351}" srcOrd="0" destOrd="0" presId="urn:microsoft.com/office/officeart/2005/8/layout/orgChart1"/>
    <dgm:cxn modelId="{F086073A-3535-431C-874A-EF76DCDD3722}" type="presParOf" srcId="{C7CB0C13-2569-4B2F-BB4E-DA1AA390E351}" destId="{7C12F41A-2E4C-42C3-AF23-665656D27F9E}" srcOrd="0" destOrd="0" presId="urn:microsoft.com/office/officeart/2005/8/layout/orgChart1"/>
    <dgm:cxn modelId="{DF2504AB-A02B-4DC5-B700-966FDC45E83B}" type="presParOf" srcId="{C7CB0C13-2569-4B2F-BB4E-DA1AA390E351}" destId="{7286736A-FC9A-4FAF-B09E-2836D6816464}" srcOrd="1" destOrd="0" presId="urn:microsoft.com/office/officeart/2005/8/layout/orgChart1"/>
    <dgm:cxn modelId="{A9057973-66D1-451E-A69D-6B3D702DB625}" type="presParOf" srcId="{EE8E2AAC-302A-4C27-A79C-EF9E82EA6A12}" destId="{F1C801AA-6C6C-4C9D-ACCA-F23A0820AB01}" srcOrd="1" destOrd="0" presId="urn:microsoft.com/office/officeart/2005/8/layout/orgChart1"/>
    <dgm:cxn modelId="{79EBBEDE-C265-4041-BAE1-CADD7C9CD98D}" type="presParOf" srcId="{EE8E2AAC-302A-4C27-A79C-EF9E82EA6A12}" destId="{4A50AA36-2FBB-4FA3-BEE9-F670A0EF3098}" srcOrd="2" destOrd="0" presId="urn:microsoft.com/office/officeart/2005/8/layout/orgChart1"/>
    <dgm:cxn modelId="{B3E31F23-2C40-4F8D-B2B6-9A110A2A37D9}" type="presParOf" srcId="{290CF963-2DD2-451D-A5E0-88C0F8B93C69}" destId="{526BAD20-C856-4AD8-BEF0-11587D7AFD67}" srcOrd="4" destOrd="0" presId="urn:microsoft.com/office/officeart/2005/8/layout/orgChart1"/>
    <dgm:cxn modelId="{EB2CAAA0-769C-4392-974E-8C3D418CBA67}" type="presParOf" srcId="{290CF963-2DD2-451D-A5E0-88C0F8B93C69}" destId="{7F5BDCB4-2BFD-4303-AD71-C8820B30BE2B}" srcOrd="5" destOrd="0" presId="urn:microsoft.com/office/officeart/2005/8/layout/orgChart1"/>
    <dgm:cxn modelId="{45E5C1F0-8A23-48A7-B2CC-C9C8C7B7DC89}" type="presParOf" srcId="{7F5BDCB4-2BFD-4303-AD71-C8820B30BE2B}" destId="{31A85EE4-4296-4B82-B29E-E8F12C26F869}" srcOrd="0" destOrd="0" presId="urn:microsoft.com/office/officeart/2005/8/layout/orgChart1"/>
    <dgm:cxn modelId="{6E4DAA7E-CC62-4CAE-AAC9-3612B9F7D256}" type="presParOf" srcId="{31A85EE4-4296-4B82-B29E-E8F12C26F869}" destId="{A7FB06F7-DA0C-42B1-86D4-B946DB652D2B}" srcOrd="0" destOrd="0" presId="urn:microsoft.com/office/officeart/2005/8/layout/orgChart1"/>
    <dgm:cxn modelId="{03435B64-34C1-4A85-BE5B-24CE70815C12}" type="presParOf" srcId="{31A85EE4-4296-4B82-B29E-E8F12C26F869}" destId="{7828D775-30C0-4571-BE07-953FC1A09050}" srcOrd="1" destOrd="0" presId="urn:microsoft.com/office/officeart/2005/8/layout/orgChart1"/>
    <dgm:cxn modelId="{811F071E-573F-49F4-AF9D-C1652C6E24C1}" type="presParOf" srcId="{7F5BDCB4-2BFD-4303-AD71-C8820B30BE2B}" destId="{A0C59D4F-1A0D-4FF5-8B5C-510F85D26A21}" srcOrd="1" destOrd="0" presId="urn:microsoft.com/office/officeart/2005/8/layout/orgChart1"/>
    <dgm:cxn modelId="{274DBCAE-414C-496C-9FD0-35E17B3D0A1C}" type="presParOf" srcId="{7F5BDCB4-2BFD-4303-AD71-C8820B30BE2B}" destId="{6331D57F-64A4-4A0D-8889-6A4235D2A654}" srcOrd="2" destOrd="0" presId="urn:microsoft.com/office/officeart/2005/8/layout/orgChart1"/>
    <dgm:cxn modelId="{F5D1D204-E067-4BD3-9993-F56B92A3CF21}" type="presParOf" srcId="{A94F9CEF-2020-4A76-B267-F2DA0F530717}" destId="{991AB7A3-C80A-41EF-A6DE-4EA5F5EC5D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1EC10-24F6-4ABF-8CDE-1D3E45216F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946923-C704-4149-8076-33A9CC47EB6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just" rtl="0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перед каждым включением радиостанции на передачу необходимо убедиться, что рабочая частота свободна от радиообмена; 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D0115ABE-8FC2-43DF-903F-EA2E6FB2B8B6}" type="parTrans" cxnId="{88D3DEC1-6C12-4826-B7F2-57F9E3A3F840}">
      <dgm:prSet/>
      <dgm:spPr/>
      <dgm:t>
        <a:bodyPr/>
        <a:lstStyle/>
        <a:p>
          <a:endParaRPr lang="ru-RU"/>
        </a:p>
      </dgm:t>
    </dgm:pt>
    <dgm:pt modelId="{D95BC595-FDAD-4625-8613-1CAF85FA1F91}" type="sibTrans" cxnId="{88D3DEC1-6C12-4826-B7F2-57F9E3A3F840}">
      <dgm:prSet/>
      <dgm:spPr/>
      <dgm:t>
        <a:bodyPr/>
        <a:lstStyle/>
        <a:p>
          <a:endParaRPr lang="ru-RU"/>
        </a:p>
      </dgm:t>
    </dgm:pt>
    <dgm:pt modelId="{2DEF6132-C29F-469E-8331-F3DE1CB4653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just" rtl="0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обязательное требование к каждому работающему— ни одной лишней фразы, ни одной лишней секунды на передачу; 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88F2F6F-6392-4DB0-BCF3-BC0E285BA2AC}" type="parTrans" cxnId="{56FC3EE0-8250-4780-93F1-2CFC0FF8316B}">
      <dgm:prSet/>
      <dgm:spPr/>
      <dgm:t>
        <a:bodyPr/>
        <a:lstStyle/>
        <a:p>
          <a:endParaRPr lang="ru-RU"/>
        </a:p>
      </dgm:t>
    </dgm:pt>
    <dgm:pt modelId="{54319DCD-B88A-4E77-A45E-C177C910AF96}" type="sibTrans" cxnId="{56FC3EE0-8250-4780-93F1-2CFC0FF8316B}">
      <dgm:prSet/>
      <dgm:spPr/>
      <dgm:t>
        <a:bodyPr/>
        <a:lstStyle/>
        <a:p>
          <a:endParaRPr lang="ru-RU"/>
        </a:p>
      </dgm:t>
    </dgm:pt>
    <dgm:pt modelId="{CD25CA32-EB34-46E1-A98B-1CD9F7A9F60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just" rtl="0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передача должна вестись четко, спокойно, с ясным произношением окончаний, цифр и исполнительной части команды; 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395644C-DF0F-4F7E-98D8-694C37E3E5CF}" type="parTrans" cxnId="{F841E248-628A-4A84-A5CD-44C4AC69D7A7}">
      <dgm:prSet/>
      <dgm:spPr/>
      <dgm:t>
        <a:bodyPr/>
        <a:lstStyle/>
        <a:p>
          <a:endParaRPr lang="ru-RU"/>
        </a:p>
      </dgm:t>
    </dgm:pt>
    <dgm:pt modelId="{B0659388-CFEE-4D14-A100-6A30981535DE}" type="sibTrans" cxnId="{F841E248-628A-4A84-A5CD-44C4AC69D7A7}">
      <dgm:prSet/>
      <dgm:spPr/>
      <dgm:t>
        <a:bodyPr/>
        <a:lstStyle/>
        <a:p>
          <a:endParaRPr lang="ru-RU"/>
        </a:p>
      </dgm:t>
    </dgm:pt>
    <dgm:pt modelId="{0024B4CE-9ADC-4CC7-9203-5D73D1C1F70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чрезмерно громкая и быстрая передача ведет к искажению, лишним запросам и повторениям, замедляя прохождение команд.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9FF55B0-2699-4EA0-8A46-25062744E1ED}" type="parTrans" cxnId="{E0818FCE-3A71-41D7-9050-97B0EE303088}">
      <dgm:prSet/>
      <dgm:spPr/>
      <dgm:t>
        <a:bodyPr/>
        <a:lstStyle/>
        <a:p>
          <a:endParaRPr lang="ru-RU"/>
        </a:p>
      </dgm:t>
    </dgm:pt>
    <dgm:pt modelId="{38D5708F-2B4A-4970-ACE1-751B0F9110B5}" type="sibTrans" cxnId="{E0818FCE-3A71-41D7-9050-97B0EE303088}">
      <dgm:prSet/>
      <dgm:spPr/>
      <dgm:t>
        <a:bodyPr/>
        <a:lstStyle/>
        <a:p>
          <a:endParaRPr lang="ru-RU"/>
        </a:p>
      </dgm:t>
    </dgm:pt>
    <dgm:pt modelId="{7CBBBC30-53F3-4F47-B405-3EBFE448BCEC}" type="pres">
      <dgm:prSet presAssocID="{D071EC10-24F6-4ABF-8CDE-1D3E45216F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5B94E-937C-4223-8493-6FC8EAFD1919}" type="pres">
      <dgm:prSet presAssocID="{1F946923-C704-4149-8076-33A9CC47EB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07F29-BCAA-4BAC-BC40-D26DE11D9599}" type="pres">
      <dgm:prSet presAssocID="{D95BC595-FDAD-4625-8613-1CAF85FA1F91}" presName="spacer" presStyleCnt="0"/>
      <dgm:spPr/>
    </dgm:pt>
    <dgm:pt modelId="{AEF71CAC-2AE7-4CC5-9188-F9E2F2E0A41C}" type="pres">
      <dgm:prSet presAssocID="{2DEF6132-C29F-469E-8331-F3DE1CB465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69427-15CF-4C1D-BAB1-F1BC50E2224B}" type="pres">
      <dgm:prSet presAssocID="{54319DCD-B88A-4E77-A45E-C177C910AF96}" presName="spacer" presStyleCnt="0"/>
      <dgm:spPr/>
    </dgm:pt>
    <dgm:pt modelId="{D8A3148D-0838-4ABB-B245-AF9FFADFD9D6}" type="pres">
      <dgm:prSet presAssocID="{CD25CA32-EB34-46E1-A98B-1CD9F7A9F6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A1E97-30D6-43D7-B4A1-21D758394FE7}" type="pres">
      <dgm:prSet presAssocID="{B0659388-CFEE-4D14-A100-6A30981535DE}" presName="spacer" presStyleCnt="0"/>
      <dgm:spPr/>
    </dgm:pt>
    <dgm:pt modelId="{55C7F933-0625-44C2-A9A6-D634A52828EB}" type="pres">
      <dgm:prSet presAssocID="{0024B4CE-9ADC-4CC7-9203-5D73D1C1F7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3DEC1-6C12-4826-B7F2-57F9E3A3F840}" srcId="{D071EC10-24F6-4ABF-8CDE-1D3E45216FD7}" destId="{1F946923-C704-4149-8076-33A9CC47EB61}" srcOrd="0" destOrd="0" parTransId="{D0115ABE-8FC2-43DF-903F-EA2E6FB2B8B6}" sibTransId="{D95BC595-FDAD-4625-8613-1CAF85FA1F91}"/>
    <dgm:cxn modelId="{D70234CD-2EC3-48DE-98B0-5BB669B87EDA}" type="presOf" srcId="{D071EC10-24F6-4ABF-8CDE-1D3E45216FD7}" destId="{7CBBBC30-53F3-4F47-B405-3EBFE448BCEC}" srcOrd="0" destOrd="0" presId="urn:microsoft.com/office/officeart/2005/8/layout/vList2"/>
    <dgm:cxn modelId="{E0818FCE-3A71-41D7-9050-97B0EE303088}" srcId="{D071EC10-24F6-4ABF-8CDE-1D3E45216FD7}" destId="{0024B4CE-9ADC-4CC7-9203-5D73D1C1F70A}" srcOrd="3" destOrd="0" parTransId="{B9FF55B0-2699-4EA0-8A46-25062744E1ED}" sibTransId="{38D5708F-2B4A-4970-ACE1-751B0F9110B5}"/>
    <dgm:cxn modelId="{C1207ADF-99A3-47FB-B9DC-AB8C77912BA3}" type="presOf" srcId="{0024B4CE-9ADC-4CC7-9203-5D73D1C1F70A}" destId="{55C7F933-0625-44C2-A9A6-D634A52828EB}" srcOrd="0" destOrd="0" presId="urn:microsoft.com/office/officeart/2005/8/layout/vList2"/>
    <dgm:cxn modelId="{96B00763-DAE9-4719-8FDC-EB0C90757AF2}" type="presOf" srcId="{CD25CA32-EB34-46E1-A98B-1CD9F7A9F601}" destId="{D8A3148D-0838-4ABB-B245-AF9FFADFD9D6}" srcOrd="0" destOrd="0" presId="urn:microsoft.com/office/officeart/2005/8/layout/vList2"/>
    <dgm:cxn modelId="{F841E248-628A-4A84-A5CD-44C4AC69D7A7}" srcId="{D071EC10-24F6-4ABF-8CDE-1D3E45216FD7}" destId="{CD25CA32-EB34-46E1-A98B-1CD9F7A9F601}" srcOrd="2" destOrd="0" parTransId="{A395644C-DF0F-4F7E-98D8-694C37E3E5CF}" sibTransId="{B0659388-CFEE-4D14-A100-6A30981535DE}"/>
    <dgm:cxn modelId="{56FC3EE0-8250-4780-93F1-2CFC0FF8316B}" srcId="{D071EC10-24F6-4ABF-8CDE-1D3E45216FD7}" destId="{2DEF6132-C29F-469E-8331-F3DE1CB4653E}" srcOrd="1" destOrd="0" parTransId="{188F2F6F-6392-4DB0-BCF3-BC0E285BA2AC}" sibTransId="{54319DCD-B88A-4E77-A45E-C177C910AF96}"/>
    <dgm:cxn modelId="{F67BA1FF-BA52-4BC5-82A6-DFD57CF3801E}" type="presOf" srcId="{2DEF6132-C29F-469E-8331-F3DE1CB4653E}" destId="{AEF71CAC-2AE7-4CC5-9188-F9E2F2E0A41C}" srcOrd="0" destOrd="0" presId="urn:microsoft.com/office/officeart/2005/8/layout/vList2"/>
    <dgm:cxn modelId="{129FFA2B-BAC7-46A7-A73C-9E6587D1C6DD}" type="presOf" srcId="{1F946923-C704-4149-8076-33A9CC47EB61}" destId="{1935B94E-937C-4223-8493-6FC8EAFD1919}" srcOrd="0" destOrd="0" presId="urn:microsoft.com/office/officeart/2005/8/layout/vList2"/>
    <dgm:cxn modelId="{521BF351-8A94-4086-B980-7364E1635336}" type="presParOf" srcId="{7CBBBC30-53F3-4F47-B405-3EBFE448BCEC}" destId="{1935B94E-937C-4223-8493-6FC8EAFD1919}" srcOrd="0" destOrd="0" presId="urn:microsoft.com/office/officeart/2005/8/layout/vList2"/>
    <dgm:cxn modelId="{5B0A069F-CFB7-4E17-B864-C1E29A104AEE}" type="presParOf" srcId="{7CBBBC30-53F3-4F47-B405-3EBFE448BCEC}" destId="{56507F29-BCAA-4BAC-BC40-D26DE11D9599}" srcOrd="1" destOrd="0" presId="urn:microsoft.com/office/officeart/2005/8/layout/vList2"/>
    <dgm:cxn modelId="{A7255440-43C9-4BB6-AFF4-D9EC9A93737C}" type="presParOf" srcId="{7CBBBC30-53F3-4F47-B405-3EBFE448BCEC}" destId="{AEF71CAC-2AE7-4CC5-9188-F9E2F2E0A41C}" srcOrd="2" destOrd="0" presId="urn:microsoft.com/office/officeart/2005/8/layout/vList2"/>
    <dgm:cxn modelId="{0921C1E2-6D9C-475B-8056-30ED8FF4983B}" type="presParOf" srcId="{7CBBBC30-53F3-4F47-B405-3EBFE448BCEC}" destId="{FB069427-15CF-4C1D-BAB1-F1BC50E2224B}" srcOrd="3" destOrd="0" presId="urn:microsoft.com/office/officeart/2005/8/layout/vList2"/>
    <dgm:cxn modelId="{3582B02F-8598-4D21-A6F4-C2B6CD2B3CE8}" type="presParOf" srcId="{7CBBBC30-53F3-4F47-B405-3EBFE448BCEC}" destId="{D8A3148D-0838-4ABB-B245-AF9FFADFD9D6}" srcOrd="4" destOrd="0" presId="urn:microsoft.com/office/officeart/2005/8/layout/vList2"/>
    <dgm:cxn modelId="{A8A8B2AE-205B-4FA3-A2C0-3739200D9B61}" type="presParOf" srcId="{7CBBBC30-53F3-4F47-B405-3EBFE448BCEC}" destId="{C4DA1E97-30D6-43D7-B4A1-21D758394FE7}" srcOrd="5" destOrd="0" presId="urn:microsoft.com/office/officeart/2005/8/layout/vList2"/>
    <dgm:cxn modelId="{CDF49705-34D1-4ACA-A002-FF77D9BCD9F6}" type="presParOf" srcId="{7CBBBC30-53F3-4F47-B405-3EBFE448BCEC}" destId="{55C7F933-0625-44C2-A9A6-D634A52828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BAD20-C856-4AD8-BEF0-11587D7AFD67}">
      <dsp:nvSpPr>
        <dsp:cNvPr id="0" name=""/>
        <dsp:cNvSpPr/>
      </dsp:nvSpPr>
      <dsp:spPr>
        <a:xfrm>
          <a:off x="4623959" y="2162817"/>
          <a:ext cx="3296199" cy="74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9"/>
              </a:lnTo>
              <a:lnTo>
                <a:pt x="3296199" y="440689"/>
              </a:lnTo>
              <a:lnTo>
                <a:pt x="3296199" y="749471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3FA680C-434E-4E32-A619-466C49F6249A}">
      <dsp:nvSpPr>
        <dsp:cNvPr id="0" name=""/>
        <dsp:cNvSpPr/>
      </dsp:nvSpPr>
      <dsp:spPr>
        <a:xfrm>
          <a:off x="4578239" y="2162817"/>
          <a:ext cx="91440" cy="749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689"/>
              </a:lnTo>
              <a:lnTo>
                <a:pt x="63276" y="440689"/>
              </a:lnTo>
              <a:lnTo>
                <a:pt x="63276" y="749471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6263E61F-F542-4F4F-BEC4-D07CC256AC94}">
      <dsp:nvSpPr>
        <dsp:cNvPr id="0" name=""/>
        <dsp:cNvSpPr/>
      </dsp:nvSpPr>
      <dsp:spPr>
        <a:xfrm>
          <a:off x="1695212" y="2162817"/>
          <a:ext cx="2928747" cy="780937"/>
        </a:xfrm>
        <a:custGeom>
          <a:avLst/>
          <a:gdLst/>
          <a:ahLst/>
          <a:cxnLst/>
          <a:rect l="0" t="0" r="0" b="0"/>
          <a:pathLst>
            <a:path>
              <a:moveTo>
                <a:pt x="2928747" y="0"/>
              </a:moveTo>
              <a:lnTo>
                <a:pt x="2928747" y="472156"/>
              </a:lnTo>
              <a:lnTo>
                <a:pt x="0" y="472156"/>
              </a:lnTo>
              <a:lnTo>
                <a:pt x="0" y="780937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8B8B40B-24D1-4DC3-99F0-30534C4A7815}">
      <dsp:nvSpPr>
        <dsp:cNvPr id="0" name=""/>
        <dsp:cNvSpPr/>
      </dsp:nvSpPr>
      <dsp:spPr>
        <a:xfrm>
          <a:off x="2356901" y="1372351"/>
          <a:ext cx="4534116" cy="790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Классификация нарушений дисциплины радиосвязи: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56901" y="1372351"/>
        <a:ext cx="4534116" cy="790465"/>
      </dsp:txXfrm>
    </dsp:sp>
    <dsp:sp modelId="{BE7A0239-4AE3-4801-8D79-A60CAE860D05}">
      <dsp:nvSpPr>
        <dsp:cNvPr id="0" name=""/>
        <dsp:cNvSpPr/>
      </dsp:nvSpPr>
      <dsp:spPr>
        <a:xfrm>
          <a:off x="349895" y="2943754"/>
          <a:ext cx="2690632" cy="712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категории: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49895" y="2943754"/>
        <a:ext cx="2690632" cy="712108"/>
      </dsp:txXfrm>
    </dsp:sp>
    <dsp:sp modelId="{7C12F41A-2E4C-42C3-AF23-665656D27F9E}">
      <dsp:nvSpPr>
        <dsp:cNvPr id="0" name=""/>
        <dsp:cNvSpPr/>
      </dsp:nvSpPr>
      <dsp:spPr>
        <a:xfrm>
          <a:off x="3312697" y="2912288"/>
          <a:ext cx="2657637" cy="7548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категории: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12697" y="2912288"/>
        <a:ext cx="2657637" cy="754808"/>
      </dsp:txXfrm>
    </dsp:sp>
    <dsp:sp modelId="{A7FB06F7-DA0C-42B1-86D4-B946DB652D2B}">
      <dsp:nvSpPr>
        <dsp:cNvPr id="0" name=""/>
        <dsp:cNvSpPr/>
      </dsp:nvSpPr>
      <dsp:spPr>
        <a:xfrm>
          <a:off x="6592399" y="2912288"/>
          <a:ext cx="2655519" cy="785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Нарушения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категории: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592399" y="2912288"/>
        <a:ext cx="2655519" cy="785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B94E-937C-4223-8493-6FC8EAFD1919}">
      <dsp:nvSpPr>
        <dsp:cNvPr id="0" name=""/>
        <dsp:cNvSpPr/>
      </dsp:nvSpPr>
      <dsp:spPr>
        <a:xfrm>
          <a:off x="0" y="17499"/>
          <a:ext cx="10890681" cy="87984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перед каждым включением радиостанции на передачу необходимо убедиться, что рабочая частота свободна от радиообмена; 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2950" y="60449"/>
        <a:ext cx="10804781" cy="793940"/>
      </dsp:txXfrm>
    </dsp:sp>
    <dsp:sp modelId="{AEF71CAC-2AE7-4CC5-9188-F9E2F2E0A41C}">
      <dsp:nvSpPr>
        <dsp:cNvPr id="0" name=""/>
        <dsp:cNvSpPr/>
      </dsp:nvSpPr>
      <dsp:spPr>
        <a:xfrm>
          <a:off x="0" y="1032700"/>
          <a:ext cx="10890681" cy="87984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обязательное требование к каждому работающему— ни одной лишней фразы, ни одной лишней секунды на передачу; 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2950" y="1075650"/>
        <a:ext cx="10804781" cy="793940"/>
      </dsp:txXfrm>
    </dsp:sp>
    <dsp:sp modelId="{D8A3148D-0838-4ABB-B245-AF9FFADFD9D6}">
      <dsp:nvSpPr>
        <dsp:cNvPr id="0" name=""/>
        <dsp:cNvSpPr/>
      </dsp:nvSpPr>
      <dsp:spPr>
        <a:xfrm>
          <a:off x="0" y="2047899"/>
          <a:ext cx="10890681" cy="87984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передача должна вестись четко, спокойно, с ясным произношением окончаний, цифр и исполнительной части команды; 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2950" y="2090849"/>
        <a:ext cx="10804781" cy="793940"/>
      </dsp:txXfrm>
    </dsp:sp>
    <dsp:sp modelId="{55C7F933-0625-44C2-A9A6-D634A52828EB}">
      <dsp:nvSpPr>
        <dsp:cNvPr id="0" name=""/>
        <dsp:cNvSpPr/>
      </dsp:nvSpPr>
      <dsp:spPr>
        <a:xfrm>
          <a:off x="0" y="3063100"/>
          <a:ext cx="10890681" cy="87984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— чрезмерно громкая и быстрая передача ведет к искажению, лишним запросам и повторениям, замедляя прохождение команд.</a:t>
          </a:r>
          <a:endParaRPr lang="ru-RU" sz="2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2950" y="3106050"/>
        <a:ext cx="10804781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231613F-8C04-4693-A816-7D1747BD6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BAB4D9-C04C-40DC-8430-E3A6C9B8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CF0E-DF1F-4139-83F7-C2F3BA5669B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190FA8-F71E-4B09-8240-89074E60B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3DD636-1568-4F17-A523-0DF3CE9F13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3301-64D1-417C-8F0F-7F2A39C73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40C3-686E-41B7-B178-C095E83955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1A55-7731-4089-8686-C1B07412F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7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DF5-B3AB-42CE-BA8C-1C9BF16EDBC2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890-D7A6-4E8F-836E-1610D65CEBC8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EC67-08CC-49CE-B326-CCA7CBBAF87F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01B5-E811-41E9-8E89-225FC76B3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CE8E-7317-4AEC-8822-B312BE7137C5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7565-310F-4B28-B28A-D878545F5B8F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34BB-B71A-4004-9703-DFFCBF6B1C0B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316D-AADE-43D7-AEEF-E3DCB774713D}" type="datetime1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7D74-8BAE-469F-8746-11AE9764BB87}" type="datetime1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545A-599B-4E10-AA3B-1FCCF638BF33}" type="datetime1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3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EEC7-9D2A-4C58-9588-80A9FFDB16E5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9281-60A2-4A33-8DC0-52A079A5E6BD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616-EF43-481A-B385-1A5BA2FDF732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9344" y="3234742"/>
            <a:ext cx="11150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b="1" cap="all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ведения переговоров в телефонном режиме по радио и проводным линиям связи</a:t>
            </a:r>
            <a:endParaRPr lang="ru-RU" sz="2400" b="1" cap="all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95"/>
          <p:cNvSpPr txBox="1">
            <a:spLocks noChangeArrowheads="1"/>
          </p:cNvSpPr>
          <p:nvPr/>
        </p:nvSpPr>
        <p:spPr bwMode="auto">
          <a:xfrm>
            <a:off x="569343" y="2256632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ru-RU" altLang="ru-RU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altLang="ru-RU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altLang="ru-RU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Групповое занятие.</a:t>
            </a:r>
            <a:endParaRPr lang="ru-RU" altLang="ru-RU" sz="1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51985" y="0"/>
            <a:ext cx="10668000" cy="157480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dirty="0">
              <a:latin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ЗАБАЙКАЛЬСКИЙ ГОСУДАРСТВЕННЫЙ УНИВЕРСИТЕТ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ВОЕННЫЙ УЧЕБНЫЙ ЦЕНТР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9667" y="1052513"/>
            <a:ext cx="10752667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5" descr="C:\Users\chitgu.local\Desktop\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" y="0"/>
            <a:ext cx="1158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E:\ВУЦ\ФОТОГРАФИИ\Chistaya_Emblema_VU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30163"/>
            <a:ext cx="106875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5474" y="907793"/>
            <a:ext cx="3266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Нарушения 2 категории: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381" y="1317012"/>
            <a:ext cx="11041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а) открытые переговоры, из которых можно установить: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номера войсковых частей и полевых почт;</a:t>
            </a:r>
          </a:p>
          <a:p>
            <a:pPr indent="3619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обобщенные данные и состояние связи пунктов управления,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принадлежность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позывных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узлов связи и должности лиц, а также сроки действия позывных, частот и ключей, принадлежность радиостанции к вооруженным силам, родам войск;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занимаемые должности генералов, офицеров, их звания, фамилии.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б) передача маскирующей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радиограммы;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в) передача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некодированных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условных обозначений корреспондентов и должностных лиц;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г) переговоры частного характера, независимо от того, ведутся по таблице дежурного радиста (ТРД) или открыто;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д) применение телефонно-телеграфных позывных узлов связи и работа в период радиомолчания;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е) одновременная работа новыми и старыми позывными;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ж) закономерная нумерация радиограмм, исходящих из одного узла связи.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46065"/>
              </p:ext>
            </p:extLst>
          </p:nvPr>
        </p:nvGraphicFramePr>
        <p:xfrm>
          <a:off x="10970685" y="131764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31764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1797" y="315741"/>
            <a:ext cx="491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Нарушение дисциплины связи</a:t>
            </a:r>
          </a:p>
        </p:txBody>
      </p:sp>
    </p:spTree>
    <p:extLst>
      <p:ext uri="{BB962C8B-B14F-4D97-AF65-F5344CB8AC3E}">
        <p14:creationId xmlns:p14="http://schemas.microsoft.com/office/powerpoint/2010/main" val="35868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62573" y="869048"/>
            <a:ext cx="3266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Нарушения 3 категории: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725" y="1402110"/>
            <a:ext cx="1112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несвоевременная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смена радиоданных;</a:t>
            </a:r>
          </a:p>
          <a:p>
            <a:pPr indent="36195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невыполнение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требований главной радиостанции по вопросам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установленного порядка;</a:t>
            </a:r>
          </a:p>
          <a:p>
            <a:pPr indent="36195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работа искаженным позывным,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продувание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микрофон перед вызовом, сокращенная передача цифр;</a:t>
            </a:r>
          </a:p>
          <a:p>
            <a:pPr indent="36195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многократное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повторение кодовых выражений и служебных знаков, передача произвольных знаков, систематическое нажимание на ключ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продувание;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пользоваться для связи запрещенными частотами;</a:t>
            </a:r>
          </a:p>
          <a:p>
            <a:pPr indent="36195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плохое качество передачи радиотелеграфиста, вызывающее задержку в радиообмене и снижение оперативности радиообмена;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87363"/>
              </p:ext>
            </p:extLst>
          </p:nvPr>
        </p:nvGraphicFramePr>
        <p:xfrm>
          <a:off x="10970685" y="131764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31764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11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1797" y="315741"/>
            <a:ext cx="491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Нарушение дисциплины связи</a:t>
            </a:r>
          </a:p>
        </p:txBody>
      </p:sp>
    </p:spTree>
    <p:extLst>
      <p:ext uri="{BB962C8B-B14F-4D97-AF65-F5344CB8AC3E}">
        <p14:creationId xmlns:p14="http://schemas.microsoft.com/office/powerpoint/2010/main" val="19245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69447"/>
              </p:ext>
            </p:extLst>
          </p:nvPr>
        </p:nvGraphicFramePr>
        <p:xfrm>
          <a:off x="10970685" y="131764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31764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9110" y="315741"/>
            <a:ext cx="815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Ответственность за нарушения безопасности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связи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851" y="1224766"/>
            <a:ext cx="11201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Ответственность за нарушения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безопасности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связи предусматривается по трем категориям.</a:t>
            </a:r>
          </a:p>
          <a:p>
            <a:pPr indent="36195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I-й категории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– привлекаются к уголовной ответственности на основании действующих законов, если эти нарушения нанесли серьезный ущерб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ВС РФ.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36195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II-й и III-й категории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– привлекаются к дисциплинарной ответственности в зависимости от характера допущенных нарушений.</a:t>
            </a:r>
          </a:p>
          <a:p>
            <a:pPr indent="361950" algn="just"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выявления нарушений безопасности связи осуществляется 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технический контроль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Под контролем безопасности связи понимается комплекс организационно-технических мероприятий обеспечивающих проверку строгого выполнения требований приказов и директив по безопасности связи.</a:t>
            </a:r>
          </a:p>
        </p:txBody>
      </p:sp>
    </p:spTree>
    <p:extLst>
      <p:ext uri="{BB962C8B-B14F-4D97-AF65-F5344CB8AC3E}">
        <p14:creationId xmlns:p14="http://schemas.microsoft.com/office/powerpoint/2010/main" val="23998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1998470"/>
            <a:ext cx="11637034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i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400" b="1" i="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№2.  </a:t>
            </a:r>
            <a:endParaRPr lang="ru-RU" sz="2400" b="1" i="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8" algn="just" eaLnBrk="0" hangingPunct="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установления радиосвязи. Виды радиотелефонных позывных. Порядок вызова корреспондента и установления связи в радиотелефонном режиме. Порядок проверки радиосвязи и замены радиочастот. Переход из радиосети в радионаправление.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078528"/>
            <a:ext cx="11056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hangingPunct="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Радиосвязь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между радиостанциями осуществляется по единым для всех звеньев управления правилам радиосвязи, которые определяют порядок установления радиосвязи, передачи радиограмм и ведения переговоров по радио, общие требования к оформлению радиограмм и ведению учетной документации на узлах связи и радиостанциях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983" y="301478"/>
            <a:ext cx="6718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Общие правила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установления </a:t>
            </a:r>
            <a:r>
              <a:rPr lang="x-non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радиосвязи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06" y="4064675"/>
            <a:ext cx="3999454" cy="26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8033" y="1879242"/>
            <a:ext cx="11719167" cy="8002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357188"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2000" b="1" i="0" dirty="0" smtClean="0">
                <a:solidFill>
                  <a:schemeClr val="tx1"/>
                </a:solidFill>
                <a:cs typeface="Arial" pitchFamily="34" charset="0"/>
              </a:rPr>
              <a:t>Для обеспечения радиосвязи на радиостанциях должны быть радиоданные, оформленные на специальном бланке и включающие в себя: </a:t>
            </a:r>
          </a:p>
        </p:txBody>
      </p:sp>
      <p:sp>
        <p:nvSpPr>
          <p:cNvPr id="25618" name="Прямоугольник 11"/>
          <p:cNvSpPr>
            <a:spLocks noChangeArrowheads="1"/>
          </p:cNvSpPr>
          <p:nvPr/>
        </p:nvSpPr>
        <p:spPr bwMode="auto">
          <a:xfrm>
            <a:off x="321409" y="3024517"/>
            <a:ext cx="11505406" cy="21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частоты; 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позывные; 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 смены частот и позывных; 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 связи; 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азимуты на корреспондентов; 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"/>
            </a:pPr>
            <a:r>
              <a:rPr lang="ru-RU" altLang="ru-RU" sz="2000" b="1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радиопароли</a:t>
            </a: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ключи к </a:t>
            </a:r>
            <a:r>
              <a:rPr lang="ru-RU" altLang="ru-RU" sz="2000" b="1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радиодокументам</a:t>
            </a:r>
            <a:r>
              <a:rPr lang="ru-RU" altLang="ru-RU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620" name="Прямоугольник 14"/>
          <p:cNvSpPr>
            <a:spLocks noChangeArrowheads="1"/>
          </p:cNvSpPr>
          <p:nvPr/>
        </p:nvSpPr>
        <p:spPr bwMode="auto">
          <a:xfrm>
            <a:off x="168031" y="5549341"/>
            <a:ext cx="1165878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Радиоданные выдаются радисту под роспись на один срок действия, по истечении которого они изымаются и уничтожаются установленным порядком.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7366" y="153185"/>
            <a:ext cx="10610491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установления связи, передачи сигналов, команд и постановка задач по радио</a:t>
            </a:r>
            <a:endParaRPr lang="ru-RU" alt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верх стрелка 7"/>
          <p:cNvSpPr/>
          <p:nvPr/>
        </p:nvSpPr>
        <p:spPr>
          <a:xfrm rot="5248674" flipV="1">
            <a:off x="535607" y="2945984"/>
            <a:ext cx="1806992" cy="12024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2102852" y="3880934"/>
            <a:ext cx="3676840" cy="458629"/>
          </a:xfrm>
          <a:prstGeom prst="flowChartPunchedCar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таблицы позывных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(слайд № 16)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2102852" y="4546778"/>
            <a:ext cx="3676840" cy="458629"/>
          </a:xfrm>
          <a:prstGeom prst="flowChartPunchedCar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таблицы сигналов (слайд №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16)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5400000" flipV="1">
            <a:off x="211729" y="3328918"/>
            <a:ext cx="2414647" cy="1198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485789" y="2424713"/>
            <a:ext cx="10270929" cy="78319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интересах обеспечение скрытности управления войсками применяется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кодированные документы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094" y="5367084"/>
            <a:ext cx="111636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зависимости от характера предстоящих боевых действий каждому должностному лицу от командира отделения и выше назначается позывной, состоящий из цифры, например: «Береза -11», «Ястреб – 4», «Волга – 17» и т.д.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21203"/>
              </p:ext>
            </p:extLst>
          </p:nvPr>
        </p:nvGraphicFramePr>
        <p:xfrm>
          <a:off x="10970685" y="155576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55576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190818" y="286544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366" y="153185"/>
            <a:ext cx="10610491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установления связи, передачи сигналов, команд и постановка задач по радио</a:t>
            </a:r>
            <a:endParaRPr lang="ru-RU" alt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678" y="259706"/>
            <a:ext cx="585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ведения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радиопереговоров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683" y="905568"/>
            <a:ext cx="11417181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16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ведении радиопереговоров сообщения должны быть краткими, лаконичными, слова и фразы должны произноситься четко, без искажений, медленнее, чем при обычном разговоре.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Тангента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«ПРД» на гарнитуре должна быть нажата ТОЛЬКО при передаче сообщения. После окончания передачи сообщения,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тангенту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«ПРД» необходимо сразу отпустить.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КАТЕГОРИЧЕСКИ ЗАПРЕЩАЕТСЯ</a:t>
            </a:r>
          </a:p>
          <a:p>
            <a:pPr indent="36195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Передавать, в незакодированном виде, сообщения содержащие: фамилии, звания и должности должностных лиц; номера, сведения о численности, дислокации и состоянии частей и подразделений, вооружении и техники, состоящих на вооружении; задачи частей и подразделений.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4184" r="32275" b="28726"/>
          <a:stretch>
            <a:fillRect/>
          </a:stretch>
        </p:blipFill>
        <p:spPr bwMode="auto">
          <a:xfrm>
            <a:off x="5309524" y="5200649"/>
            <a:ext cx="116071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6" y="260649"/>
            <a:ext cx="998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Варианты документов, применяемых для скрытого управления войсками: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Таблица позывных (пример)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63861"/>
              </p:ext>
            </p:extLst>
          </p:nvPr>
        </p:nvGraphicFramePr>
        <p:xfrm>
          <a:off x="911424" y="1268760"/>
          <a:ext cx="1038492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448272"/>
                <a:gridCol w="2784309"/>
                <a:gridCol w="1536171"/>
                <a:gridCol w="1503936"/>
              </a:tblGrid>
              <a:tr h="3118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Должностное лицо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Позывной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основной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Позывной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запасной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Частота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118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Основная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Запасная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Ком-р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бат-на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Броня-01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Река - 02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38500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36400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Ком-р роты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Броня-10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Река - 20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18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Ком-р взвода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Броня-11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Река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- 22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09786"/>
              </p:ext>
            </p:extLst>
          </p:nvPr>
        </p:nvGraphicFramePr>
        <p:xfrm>
          <a:off x="876919" y="3756804"/>
          <a:ext cx="10449564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391"/>
                <a:gridCol w="1879945"/>
                <a:gridCol w="1855530"/>
                <a:gridCol w="410169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Сигнал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Способ подачи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 радио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Голосом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Иными средствами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Угроза воздушного нападения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444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воздух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Частые удары в гильзу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Применение отравляющих веществ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555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газы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Ракета СХТ, редкие удары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 гильзу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Заводи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заводи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Ракета зеленого огня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Вперед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вперед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Ракета красного огня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9941" y="3333284"/>
            <a:ext cx="3703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Таблица сигналов (пример)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4F7ED-A258-4C9A-872E-7D59DBAF49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6271" y="570726"/>
            <a:ext cx="952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Переговорная таблица (пример)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51040"/>
              </p:ext>
            </p:extLst>
          </p:nvPr>
        </p:nvGraphicFramePr>
        <p:xfrm>
          <a:off x="1391478" y="1111679"/>
          <a:ext cx="9985109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776197"/>
                <a:gridCol w="3216357"/>
                <a:gridCol w="1824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Фраза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(слово)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Фраза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(слово)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Вышел на рубеж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906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Артиллерия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Нахожусь в районе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Рубеж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Обнаружил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763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Пехота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Двигаться(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юсь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) в направлении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035(035/1)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Неисправность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865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Наступать(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) в направлении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156(156/1)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Преграда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754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бою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Препятствие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385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Потери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666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Устранил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568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Уничтожил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Район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Противник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Право(направо)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444(444/1)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Танк(и)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Лево(налево)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555(555/1)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БМП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Увеличить(л)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010(010/1)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Взвод специальной разведки"/>
          <p:cNvSpPr>
            <a:spLocks noChangeAspect="1" noChangeArrowheads="1"/>
          </p:cNvSpPr>
          <p:nvPr/>
        </p:nvSpPr>
        <p:spPr bwMode="auto">
          <a:xfrm>
            <a:off x="2811951" y="680675"/>
            <a:ext cx="231620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013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0375" y="1083408"/>
            <a:ext cx="11193912" cy="25887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lvl="0" indent="-457200" algn="just" eaLnBrk="0" hangingPunct="0">
              <a:lnSpc>
                <a:spcPct val="110000"/>
              </a:lnSpc>
              <a:defRPr sz="23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000" dirty="0">
                <a:effectLst/>
              </a:rPr>
              <a:t>а) основная:</a:t>
            </a:r>
          </a:p>
          <a:p>
            <a:r>
              <a:rPr lang="ru-RU" sz="2000" dirty="0">
                <a:effectLst/>
              </a:rPr>
              <a:t>1. Подготовка по связи. Воениздат.- М.: 2019 г.</a:t>
            </a:r>
          </a:p>
          <a:p>
            <a:r>
              <a:rPr lang="ru-RU" sz="2000" dirty="0">
                <a:effectLst/>
              </a:rPr>
              <a:t>2. Учебник сержанта войск связи. Воениздат.- М.: 2004 г</a:t>
            </a:r>
            <a:r>
              <a:rPr lang="ru-RU" sz="2000" dirty="0" smtClean="0">
                <a:effectLst/>
              </a:rPr>
              <a:t>.</a:t>
            </a:r>
          </a:p>
          <a:p>
            <a:endParaRPr lang="ru-RU" sz="2000" dirty="0">
              <a:effectLst/>
            </a:endParaRPr>
          </a:p>
          <a:p>
            <a:r>
              <a:rPr lang="ru-RU" sz="2000" dirty="0">
                <a:effectLst/>
              </a:rPr>
              <a:t>б) дополнительная:</a:t>
            </a:r>
          </a:p>
          <a:p>
            <a:r>
              <a:rPr lang="ru-RU" sz="2000" dirty="0" smtClean="0">
                <a:effectLst/>
              </a:rPr>
              <a:t>1</a:t>
            </a:r>
            <a:r>
              <a:rPr lang="ru-RU" sz="2000" dirty="0">
                <a:effectLst/>
              </a:rPr>
              <a:t>. Учебник сержанта мотострелковых войск. Воениздат.- М.:  2003 г.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19670" y="284969"/>
            <a:ext cx="6124575" cy="567157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rIns="27000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Литература:    </a:t>
            </a:r>
          </a:p>
        </p:txBody>
      </p:sp>
      <p:sp>
        <p:nvSpPr>
          <p:cNvPr id="19" name="AutoShape 10" descr="http://www.obg33.narod.ru/oborona.jpg"/>
          <p:cNvSpPr>
            <a:spLocks noChangeAspect="1" noChangeArrowheads="1"/>
          </p:cNvSpPr>
          <p:nvPr/>
        </p:nvSpPr>
        <p:spPr bwMode="auto">
          <a:xfrm>
            <a:off x="1679575" y="748903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0" name="AutoShape 12" descr="http://www.obg33.narod.ru/oborona.jpg"/>
          <p:cNvSpPr>
            <a:spLocks noChangeAspect="1" noChangeArrowheads="1"/>
          </p:cNvSpPr>
          <p:nvPr/>
        </p:nvSpPr>
        <p:spPr bwMode="auto">
          <a:xfrm>
            <a:off x="1679575" y="748903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1" name="AutoShape 15" descr="http://img1.labirint.ru/books43/429635/big.jpg"/>
          <p:cNvSpPr>
            <a:spLocks noChangeAspect="1" noChangeArrowheads="1"/>
          </p:cNvSpPr>
          <p:nvPr/>
        </p:nvSpPr>
        <p:spPr bwMode="auto">
          <a:xfrm>
            <a:off x="1679575" y="748903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" name="AutoShape 2" descr="Книга Подготовка по связ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нига Подготовка по связ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Учебник сержанта мотострелковых войск. - купить книгу в интернет-магазине  CentrMag по лучшим ценам! (00-010259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85" y="3724807"/>
            <a:ext cx="2139351" cy="29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(18+) Подготовка по связи. Учебное пособ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1" y="3685824"/>
            <a:ext cx="2123317" cy="29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Учебник сержанта войск связ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0" y="3589943"/>
            <a:ext cx="2659205" cy="30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Точечный рисунок" r:id="rId6" imgW="4266667" imgH="3486637" progId="PBrush">
                  <p:embed/>
                </p:oleObj>
              </mc:Choice>
              <mc:Fallback>
                <p:oleObj name="Точечный рисунок" r:id="rId6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83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0991851" y="84139"/>
          <a:ext cx="103081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1" y="84139"/>
                        <a:ext cx="1030816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57472"/>
              </p:ext>
            </p:extLst>
          </p:nvPr>
        </p:nvGraphicFramePr>
        <p:xfrm>
          <a:off x="449994" y="1914525"/>
          <a:ext cx="11329257" cy="3744532"/>
        </p:xfrm>
        <a:graphic>
          <a:graphicData uri="http://schemas.openxmlformats.org/drawingml/2006/table">
            <a:tbl>
              <a:tblPr firstRow="1" firstCol="1" bandRow="1"/>
              <a:tblGrid>
                <a:gridCol w="6225085">
                  <a:extLst>
                    <a:ext uri="{9D8B030D-6E8A-4147-A177-3AD203B41FA5}"/>
                  </a:extLst>
                </a:gridCol>
                <a:gridCol w="2660972">
                  <a:extLst>
                    <a:ext uri="{9D8B030D-6E8A-4147-A177-3AD203B41FA5}"/>
                  </a:extLst>
                </a:gridCol>
                <a:gridCol w="2443200">
                  <a:extLst>
                    <a:ext uri="{9D8B030D-6E8A-4147-A177-3AD203B41FA5}"/>
                  </a:extLst>
                </a:gridCol>
              </a:tblGrid>
              <a:tr h="478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Корреспонденты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Позывные;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частоты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сроки их действия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Радиосеть 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командира батальона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3568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Основные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запасные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58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батальона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штаба батальона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Циркулярный позывной</a:t>
                      </a: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1-й роты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2-й роты</a:t>
                      </a: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Наблюдатели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АДН</a:t>
                      </a:r>
                      <a:endParaRPr lang="en-US" sz="1800" b="1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радиосети 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F)</a:t>
                      </a: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Звезда-210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Звезда-1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Броня-35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Урал-10</a:t>
                      </a: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Береза-20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Утюг-40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Зонтик-510</a:t>
                      </a: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Зонтик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825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Град-11</a:t>
                      </a:r>
                    </a:p>
                    <a:p>
                      <a:pPr indent="825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39,00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Кама-210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Кама-1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Веска-10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Нева-20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Плошка-40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Купол-510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Кедр-44</a:t>
                      </a: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Град-16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48,00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46075" y="477323"/>
            <a:ext cx="314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Таблица позывных</a:t>
            </a:r>
          </a:p>
        </p:txBody>
      </p:sp>
    </p:spTree>
    <p:extLst>
      <p:ext uri="{BB962C8B-B14F-4D97-AF65-F5344CB8AC3E}">
        <p14:creationId xmlns:p14="http://schemas.microsoft.com/office/powerpoint/2010/main" val="23725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0991851" y="84139"/>
          <a:ext cx="103081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1" y="84139"/>
                        <a:ext cx="1030816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21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38348"/>
              </p:ext>
            </p:extLst>
          </p:nvPr>
        </p:nvGraphicFramePr>
        <p:xfrm>
          <a:off x="431373" y="983005"/>
          <a:ext cx="11329257" cy="5600468"/>
        </p:xfrm>
        <a:graphic>
          <a:graphicData uri="http://schemas.openxmlformats.org/drawingml/2006/table">
            <a:tbl>
              <a:tblPr firstRow="1" firstCol="1" bandRow="1"/>
              <a:tblGrid>
                <a:gridCol w="6225085">
                  <a:extLst>
                    <a:ext uri="{9D8B030D-6E8A-4147-A177-3AD203B41FA5}"/>
                  </a:extLst>
                </a:gridCol>
                <a:gridCol w="2660972">
                  <a:extLst>
                    <a:ext uri="{9D8B030D-6E8A-4147-A177-3AD203B41FA5}"/>
                  </a:extLst>
                </a:gridCol>
                <a:gridCol w="2443200">
                  <a:extLst>
                    <a:ext uri="{9D8B030D-6E8A-4147-A177-3AD203B41FA5}"/>
                  </a:extLst>
                </a:gridCol>
              </a:tblGrid>
              <a:tr h="53638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Корреспонденты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Позывные;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частоты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сроки их действия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961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Основные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Запасные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961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568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         33800 </a:t>
                      </a:r>
                      <a:r>
                        <a:rPr lang="ru-RU" sz="1600" b="1" dirty="0" err="1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мГц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56700 </a:t>
                      </a:r>
                      <a:r>
                        <a:rPr lang="ru-RU" sz="1600" b="1" dirty="0" err="1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мГц</a:t>
                      </a:r>
                      <a:endParaRPr lang="ru-RU" sz="1600" b="1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8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Радиосеть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1 командира 1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мср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97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Циркулярный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позывной</a:t>
                      </a: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командира 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гранатометного взвода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танкового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взвода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пост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минометного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взвода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мсв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радиосети 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F)</a:t>
                      </a: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Броня-35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Дон-17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Береза-20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Утюг-41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Сосна-33</a:t>
                      </a: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Зонтик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39,00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Веска-10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Каскад-18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Нева-22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Плошка-40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Краб-14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Кедр-44</a:t>
                      </a: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Град-16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marL="0" indent="361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45,50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18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8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Радиосеть № 2 командира 1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397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мсв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мсо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2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мсо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Командир 3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мсо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8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радиосети 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3950 0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Веска-21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3562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Веска-31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35623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3850 0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мГц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408" marR="36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46075" y="259706"/>
            <a:ext cx="314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Таблица позывных</a:t>
            </a:r>
          </a:p>
        </p:txBody>
      </p:sp>
    </p:spTree>
    <p:extLst>
      <p:ext uri="{BB962C8B-B14F-4D97-AF65-F5344CB8AC3E}">
        <p14:creationId xmlns:p14="http://schemas.microsoft.com/office/powerpoint/2010/main" val="1488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17362"/>
              </p:ext>
            </p:extLst>
          </p:nvPr>
        </p:nvGraphicFramePr>
        <p:xfrm>
          <a:off x="1391478" y="1028700"/>
          <a:ext cx="9694863" cy="5055468"/>
        </p:xfrm>
        <a:graphic>
          <a:graphicData uri="http://schemas.openxmlformats.org/drawingml/2006/table">
            <a:tbl>
              <a:tblPr/>
              <a:tblGrid>
                <a:gridCol w="627822">
                  <a:extLst>
                    <a:ext uri="{9D8B030D-6E8A-4147-A177-3AD203B41FA5}"/>
                  </a:extLst>
                </a:gridCol>
                <a:gridCol w="7633529">
                  <a:extLst>
                    <a:ext uri="{9D8B030D-6E8A-4147-A177-3AD203B41FA5}"/>
                  </a:extLst>
                </a:gridCol>
                <a:gridCol w="1433512">
                  <a:extLst>
                    <a:ext uri="{9D8B030D-6E8A-4147-A177-3AD203B41FA5}"/>
                  </a:extLst>
                </a:gridCol>
              </a:tblGrid>
              <a:tr h="4400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№\п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сигналов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Сигналы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4330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Доложить о готовности к движению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движению готов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Прошел исходный пункт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Прошел рубеж развертывания во взводные колонны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Вышел на рубеж атаки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Вышел на рубеж (координаты)….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Овладел объектом атаки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 бой на рубеже (координаты)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Противник отходит в направлении (координаты) Преследую противника в направлении (координаты)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Захватить рубеж (координаты)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Доложить где находитесь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линию взводных колонн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823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в районе (координаты)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Воздушное нападение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Радиационная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Химическая опасность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8488" marR="484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1" y="84139"/>
          <a:ext cx="103081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1" y="84139"/>
                        <a:ext cx="1030816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1142" y="347941"/>
            <a:ext cx="570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Сигналы оповещения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421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4986542"/>
              </p:ext>
            </p:extLst>
          </p:nvPr>
        </p:nvGraphicFramePr>
        <p:xfrm>
          <a:off x="773937" y="2060848"/>
          <a:ext cx="1089068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>
            <a:off x="2968744" y="-880916"/>
            <a:ext cx="986985" cy="4896544"/>
          </a:xfrm>
          <a:prstGeom prst="bentArrow">
            <a:avLst>
              <a:gd name="adj1" fmla="val 40949"/>
              <a:gd name="adj2" fmla="val 38328"/>
              <a:gd name="adj3" fmla="val 43797"/>
              <a:gd name="adj4" fmla="val 4653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3964" y="1073863"/>
            <a:ext cx="3384260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работы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1" y="84139"/>
          <a:ext cx="103081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name="Точечный рисунок" r:id="rId8" imgW="4266667" imgH="3486637" progId="PBrush">
                  <p:embed/>
                </p:oleObj>
              </mc:Choice>
              <mc:Fallback>
                <p:oleObj name="Точечный рисунок" r:id="rId8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1" y="84139"/>
                        <a:ext cx="1030816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439" y="175699"/>
            <a:ext cx="5619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 установления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41182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76457" y="1052737"/>
            <a:ext cx="11467894" cy="1464231"/>
          </a:xfrm>
          <a:prstGeom prst="wedgeRoundRectCallout">
            <a:avLst>
              <a:gd name="adj1" fmla="val -1361"/>
              <a:gd name="adj2" fmla="val 12734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установления радиосвязи (стандартный вызов):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— позывной вызываемой радиостанции — один раз;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— слово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«Я»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позывной своей радиостанции — один раз;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слово «прием» — один раз.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4273496" y="3692422"/>
            <a:ext cx="7823254" cy="2120265"/>
          </a:xfrm>
          <a:prstGeom prst="plaque">
            <a:avLst/>
          </a:prstGeom>
          <a:ln w="76200">
            <a:solidFill>
              <a:srgbClr val="FFFF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Примеры: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 1.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«Альфа-18, я—Бета-22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прием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— слово «Я» и позывной своей радиостанции — один раз; 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— слово «прием» — один раз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2. Я «Альфа-18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прием». 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6" y="3381375"/>
            <a:ext cx="364786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4871" y="175699"/>
            <a:ext cx="560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Порядок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установления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2560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31371" y="980728"/>
            <a:ext cx="10849205" cy="1804749"/>
          </a:xfrm>
          <a:prstGeom prst="wedgeRoundRectCallout">
            <a:avLst>
              <a:gd name="adj1" fmla="val -2640"/>
              <a:gd name="adj2" fmla="val 852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установления радиосвязи (продолжительный вызов):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— позывной вызываемой радиостанции —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три раза;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— слово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«Я» —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один раз;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—позывной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своей радиостанции —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раза;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слово «прием» — один раз.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4166987" y="3486150"/>
            <a:ext cx="7748788" cy="3000375"/>
          </a:xfrm>
          <a:prstGeom prst="plaque">
            <a:avLst/>
          </a:prstGeom>
          <a:ln w="76200">
            <a:solidFill>
              <a:srgbClr val="FFFF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Примеры: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1. 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Альфа-18, Альфа-18, Альфа-18, </a:t>
            </a:r>
            <a:r>
              <a:rPr lang="ru-RU" dirty="0">
                <a:latin typeface="Arial" pitchFamily="34" charset="0"/>
                <a:cs typeface="Arial" pitchFamily="34" charset="0"/>
              </a:rPr>
              <a:t>я—Бета-22,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Бета-22, прием</a:t>
            </a:r>
            <a:r>
              <a:rPr lang="ru-RU" dirty="0">
                <a:latin typeface="Arial" pitchFamily="34" charset="0"/>
                <a:cs typeface="Arial" pitchFamily="34" charset="0"/>
              </a:rPr>
              <a:t>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—позывной вызываемой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радиостанции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 раза;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— слово «Я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»— </a:t>
            </a:r>
            <a:r>
              <a:rPr lang="ru-RU" dirty="0">
                <a:latin typeface="Arial" pitchFamily="34" charset="0"/>
                <a:cs typeface="Arial" pitchFamily="34" charset="0"/>
              </a:rPr>
              <a:t>один раз;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—позывной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своей радиостанции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два раза;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— слово «прием» — один раз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Бета-22, Бета-22, Бета-22 Я Альфа-18,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Альфа-18, 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прием».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644688"/>
            <a:ext cx="342625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34871" y="175699"/>
            <a:ext cx="560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Порядок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установления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6180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758409"/>
            <a:ext cx="3322277" cy="247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31370" y="1124745"/>
            <a:ext cx="11551079" cy="1940957"/>
          </a:xfrm>
          <a:prstGeom prst="wedgeRoundRectCallout">
            <a:avLst>
              <a:gd name="adj1" fmla="val -3264"/>
              <a:gd name="adj2" fmla="val 744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передачи команд (сигналов);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— позывной вызываемой радиостанции — один раз;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— слово «я» и позывной своей радиостанции — один раз;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— содержание команды (сигнала) — один раз;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— слово «я» и позывной своей радиостанции — один раз;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— слово «прием» — один раз.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3876675" y="3593345"/>
            <a:ext cx="8105774" cy="2640330"/>
          </a:xfrm>
          <a:prstGeom prst="plaque">
            <a:avLst/>
          </a:prstGeom>
          <a:ln w="76200">
            <a:solidFill>
              <a:srgbClr val="FFFF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Примеры: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1. «Купол-69, я—Борец-32, увеличить скорость, я — Борец-32, прием».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2 «Купол-69, я — Борец-32, 666, я — Борец-32, прием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На принятую команду (сигнал) немедленно дается подтверждение точным повторением команды (сигнала) или только словом «понял» с указанием своего позывного.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4871" y="175699"/>
            <a:ext cx="560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Порядок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установления радиосвязи</a:t>
            </a:r>
          </a:p>
        </p:txBody>
      </p:sp>
    </p:spTree>
    <p:extLst>
      <p:ext uri="{BB962C8B-B14F-4D97-AF65-F5344CB8AC3E}">
        <p14:creationId xmlns:p14="http://schemas.microsoft.com/office/powerpoint/2010/main" val="16838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2492376"/>
            <a:ext cx="11417301" cy="1800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Ястреб-10, Ястреб-10</a:t>
            </a:r>
            <a:r>
              <a:rPr lang="ru-RU" alt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alt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Сокол-15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…;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……. (ответ корреспондента);</a:t>
            </a:r>
          </a:p>
          <a:p>
            <a:pPr algn="just"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Ястреб-10,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Полюс-666  </a:t>
            </a:r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altLang="ru-RU" sz="28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Сокол-15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5651" name="TextBox 3"/>
          <p:cNvSpPr txBox="1">
            <a:spLocks noChangeArrowheads="1"/>
          </p:cNvSpPr>
          <p:nvPr/>
        </p:nvSpPr>
        <p:spPr bwMode="auto">
          <a:xfrm>
            <a:off x="599018" y="704851"/>
            <a:ext cx="3744383" cy="7080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Таблица позывных должностных лиц</a:t>
            </a:r>
          </a:p>
        </p:txBody>
      </p:sp>
      <p:sp>
        <p:nvSpPr>
          <p:cNvPr id="155652" name="Прямоугольник 4"/>
          <p:cNvSpPr>
            <a:spLocks noChangeArrowheads="1"/>
          </p:cNvSpPr>
          <p:nvPr/>
        </p:nvSpPr>
        <p:spPr bwMode="auto">
          <a:xfrm>
            <a:off x="6538385" y="704850"/>
            <a:ext cx="5183716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Arial" charset="0"/>
                <a:cs typeface="Arial" charset="0"/>
              </a:rPr>
              <a:t>Таблица сигналов управления, (переговорная таблица)</a:t>
            </a:r>
            <a:endParaRPr lang="ru-RU" alt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5655" name="Прямая со стрелкой 7"/>
          <p:cNvCxnSpPr>
            <a:cxnSpLocks noChangeShapeType="1"/>
            <a:stCxn id="155651" idx="2"/>
          </p:cNvCxnSpPr>
          <p:nvPr/>
        </p:nvCxnSpPr>
        <p:spPr bwMode="auto">
          <a:xfrm>
            <a:off x="2472267" y="1412876"/>
            <a:ext cx="840317" cy="1152525"/>
          </a:xfrm>
          <a:prstGeom prst="straightConnector1">
            <a:avLst/>
          </a:prstGeom>
          <a:noFill/>
          <a:ln w="5715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6" name="Прямая со стрелкой 11"/>
          <p:cNvCxnSpPr>
            <a:cxnSpLocks noChangeShapeType="1"/>
            <a:stCxn id="155651" idx="2"/>
          </p:cNvCxnSpPr>
          <p:nvPr/>
        </p:nvCxnSpPr>
        <p:spPr bwMode="auto">
          <a:xfrm>
            <a:off x="2471210" y="1412876"/>
            <a:ext cx="2929465" cy="1152525"/>
          </a:xfrm>
          <a:prstGeom prst="straightConnector1">
            <a:avLst/>
          </a:prstGeom>
          <a:noFill/>
          <a:ln w="57150" algn="ctr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7" name="Прямая со стрелкой 14"/>
          <p:cNvCxnSpPr>
            <a:cxnSpLocks noChangeShapeType="1"/>
          </p:cNvCxnSpPr>
          <p:nvPr/>
        </p:nvCxnSpPr>
        <p:spPr bwMode="auto">
          <a:xfrm flipH="1">
            <a:off x="5867400" y="1412876"/>
            <a:ext cx="5854700" cy="208756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03" y="1071804"/>
            <a:ext cx="11414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Замена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радиочастот производится при изменении условий распространения радиоволн, при воздействии радиопомех и в других случаях, определяемых радиоданными.</a:t>
            </a:r>
          </a:p>
          <a:p>
            <a:pPr indent="361950" algn="just"/>
            <a:r>
              <a:rPr lang="ru-RU" sz="2200" dirty="0">
                <a:latin typeface="Arial" pitchFamily="34" charset="0"/>
                <a:cs typeface="Arial" pitchFamily="34" charset="0"/>
              </a:rPr>
              <a:t>Замена частот в сроки, указанные радиоданными, а также дневных и ночных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частот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осуществляется в заранее установленное время без предварительной договоренности между корреспондентами и без передачи каких-либо команд или сигналов о замене частот.</a:t>
            </a:r>
          </a:p>
          <a:p>
            <a:pPr indent="361950" algn="just"/>
            <a:r>
              <a:rPr lang="ru-RU" sz="2200" dirty="0">
                <a:latin typeface="Arial" pitchFamily="34" charset="0"/>
                <a:cs typeface="Arial" pitchFamily="34" charset="0"/>
              </a:rPr>
              <a:t>Замена частот, предусмотренная радиоданными, должна быть закончена к точно установленному времени.</a:t>
            </a:r>
          </a:p>
          <a:p>
            <a:pPr indent="36195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Замена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частот в непредусмотренное радиоданными время во всех случаях производится: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в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радионаправлении - по инициативе той радиостанции, у которой ухудшается прием;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 в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радиосетях - по команде главной радиостанции.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5986" y="305873"/>
            <a:ext cx="331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радиочастот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7586" y="259706"/>
            <a:ext cx="848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перехода из радиосети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радионаправление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425" y="1099394"/>
            <a:ext cx="114268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Предложение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 переходе для работы из сети в направление и из направления в сеть может передавать как главная станция, так и любой из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корреспондентов.    Решение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 переходе принимается по взаимной договоренности или по команде главной станции.</a:t>
            </a:r>
          </a:p>
          <a:p>
            <a:pPr indent="361950" algn="just"/>
            <a:r>
              <a:rPr lang="ru-RU" sz="2200" dirty="0">
                <a:latin typeface="Arial" pitchFamily="34" charset="0"/>
                <a:cs typeface="Arial" pitchFamily="34" charset="0"/>
              </a:rPr>
              <a:t>При выводе корреспондента из сети в направление может указываться вид работы в направлении.</a:t>
            </a:r>
          </a:p>
          <a:p>
            <a:pPr indent="361950" algn="just"/>
            <a:r>
              <a:rPr lang="ru-RU" sz="2200" dirty="0">
                <a:latin typeface="Arial" pitchFamily="34" charset="0"/>
                <a:cs typeface="Arial" pitchFamily="34" charset="0"/>
              </a:rPr>
              <a:t>Переход из сети в направление и из направления в сеть производится в следующем порядке:</a:t>
            </a: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- одна из станций сети (направления) передает корреспонденту предложение о переходе в направление (сеть);</a:t>
            </a: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- корреспондент, выяснив свои возможности, дает согласие (или отказ с указанием причины);</a:t>
            </a: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- станция, передавшая предложение, подтверждает правильность принятого предложения, после чего оба корреспондента устанавливают связь в направлении (сети).</a:t>
            </a:r>
          </a:p>
        </p:txBody>
      </p:sp>
    </p:spTree>
    <p:extLst>
      <p:ext uri="{BB962C8B-B14F-4D97-AF65-F5344CB8AC3E}">
        <p14:creationId xmlns:p14="http://schemas.microsoft.com/office/powerpoint/2010/main" val="12984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1998470"/>
            <a:ext cx="11637034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i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№1.  </a:t>
            </a:r>
          </a:p>
          <a:p>
            <a:pPr marL="0" lvl="8" algn="just" eaLnBrk="0" hangingPunct="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о безопасности связи. Дисциплина связи и ее требования. Ответственность за нарушение дисциплины связи.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1998470"/>
            <a:ext cx="11637034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i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400" b="1" i="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№3.  </a:t>
            </a:r>
            <a:endParaRPr lang="ru-RU" sz="2400" b="1" i="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8" algn="just" eaLnBrk="0" hangingPunct="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ведения переговоров в эфире при выполнении боевых задач в районе вооруженного конфликта.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31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6" y="1537990"/>
            <a:ext cx="111040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fontAlgn="base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Думайте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затем говорите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Знайте, что хотите сказать, до того, как начнете передачу 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рации.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361950" algn="just" fontAlgn="base">
              <a:lnSpc>
                <a:spcPct val="15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Говорите просто и коротко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Не допускайте в разговоре сложных и пространных монологов. Сообщения должны быть понятными и короткими.</a:t>
            </a:r>
          </a:p>
          <a:p>
            <a:pPr indent="361950" algn="just" fontAlgn="base">
              <a:lnSpc>
                <a:spcPct val="15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Завершайте свои сообщения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Помните, что, завершив передачу своего сообщения, Вы должны дать знать об этом своим абонентам. Во-первых, чтобы Вас не прерывали, во-вторых, чтобы получить ответы.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0664" y="393404"/>
            <a:ext cx="642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принципы радиопереговоров</a:t>
            </a:r>
          </a:p>
        </p:txBody>
      </p:sp>
    </p:spTree>
    <p:extLst>
      <p:ext uri="{BB962C8B-B14F-4D97-AF65-F5344CB8AC3E}">
        <p14:creationId xmlns:p14="http://schemas.microsoft.com/office/powerpoint/2010/main" val="29146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10363200" cy="5357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Постановка задачи: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84313"/>
            <a:ext cx="11257472" cy="2725378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+</a:t>
            </a:r>
            <a:r>
              <a:rPr lang="ru-RU" altLang="ru-RU" sz="2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«Ястреб-10, я Сокол-15</a:t>
            </a:r>
            <a:r>
              <a:rPr lang="ru-RU" altLang="ru-RU" sz="2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приём»;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– «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Я, Ястреб-10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, приём»;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+ «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10-й, я 15-й</a:t>
            </a:r>
            <a:r>
              <a:rPr lang="ru-RU" altLang="ru-RU" sz="2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атаковать с рубежа …, уничтожить противника в …, овладеть …, в дальнейшем наступать в направлении …, артиллерия подавляет …. Готовность …,   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я 15-й, приём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– «Понял</a:t>
            </a:r>
            <a:r>
              <a:rPr lang="ru-RU" altLang="ru-RU" sz="2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я 10-й, приём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».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2000" i="1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i="1" dirty="0" smtClean="0">
                <a:latin typeface="Arial" charset="0"/>
                <a:cs typeface="Arial" charset="0"/>
              </a:rPr>
              <a:t>Местные пункты, рубежи, направления, районы указываются по ориентирам, кодированной карте или по закодированным наименованиям местных предметов, соседи – по их позывным, время – по таблице сигналов.</a:t>
            </a:r>
          </a:p>
        </p:txBody>
      </p:sp>
      <p:cxnSp>
        <p:nvCxnSpPr>
          <p:cNvPr id="147460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914400" y="5567842"/>
            <a:ext cx="1036743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9240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сокращёнными позывными и без позывных: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7752" y="1411856"/>
            <a:ext cx="10921042" cy="4471988"/>
          </a:xfrm>
        </p:spPr>
        <p:txBody>
          <a:bodyPr/>
          <a:lstStyle/>
          <a:p>
            <a:pPr marL="82550" indent="-82550" eaLnBrk="1" hangingPunct="1"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«10-й, я 15-й, уменьшить интервалы,         я 15-й, приём»;</a:t>
            </a:r>
          </a:p>
          <a:p>
            <a:pPr marL="82550" indent="-82550" eaLnBrk="1" hangingPunct="1"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«15-й, я 10-й, понял, приём»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 - при совершении марша </a:t>
            </a:r>
          </a:p>
        </p:txBody>
      </p:sp>
      <p:cxnSp>
        <p:nvCxnSpPr>
          <p:cNvPr id="146436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912285" y="5589588"/>
            <a:ext cx="1036743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40" y="1998470"/>
            <a:ext cx="11637034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i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400" b="1" i="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№4.  </a:t>
            </a:r>
            <a:endParaRPr lang="ru-RU" sz="2400" b="1" i="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8" algn="just" eaLnBrk="0" hangingPunct="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Рубежный контроль по теме №2.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731097"/>
              </p:ext>
            </p:extLst>
          </p:nvPr>
        </p:nvGraphicFramePr>
        <p:xfrm>
          <a:off x="10969625" y="155576"/>
          <a:ext cx="103081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25" y="155576"/>
                        <a:ext cx="1030816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235263" y="27780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276" y="1093699"/>
            <a:ext cx="113484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1. Что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такое безопасность связи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355600" algn="l"/>
                <a:tab pos="534988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Лица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допускающие нарушения дисциплины радиосвязи привлекают­ся  к…</a:t>
            </a:r>
          </a:p>
          <a:p>
            <a:pPr lvl="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установления радиосвязи (стандартный вызов)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установления радиосвязи (продолжительный вызов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lvl="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Порядок передачи команд (сигналов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…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Что запрещено передавать по открытым каналам связи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Радиодисциплина – это…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 нарушениям дисциплины связи относятся:</a:t>
            </a:r>
          </a:p>
          <a:p>
            <a:pPr lvl="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1451" y="353738"/>
            <a:ext cx="52319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8" algn="just" eaLnBrk="0" hangingPunct="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Рубежный контроль по теме №2.</a:t>
            </a:r>
          </a:p>
        </p:txBody>
      </p:sp>
    </p:spTree>
    <p:extLst>
      <p:ext uri="{BB962C8B-B14F-4D97-AF65-F5344CB8AC3E}">
        <p14:creationId xmlns:p14="http://schemas.microsoft.com/office/powerpoint/2010/main" val="3111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http://s.zakon.kz/Cache/040613/040613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5690" r="2695" b="276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1045719" y="2847810"/>
            <a:ext cx="10273141" cy="87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9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639" y="305873"/>
            <a:ext cx="489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о безопасности связи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1558915"/>
            <a:ext cx="11601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Безопасность связи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ее способность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противостоять несанкционированному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получению, уничтожению и (или) изменению информации, передаваемой (принимаемой, хранимой, обрабатываемой, отображаемой) с использованием технических средств связи и автоматизированного управления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361950"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Безопасность связи достигается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соблюдением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требований, наставлений и инструкций по установлению и обеспечению связи, безопасности использования технических средств связи различного назначения, высоким уровнем подготовки специалистов связи и должностных лиц, использующих средства связи.</a:t>
            </a:r>
          </a:p>
        </p:txBody>
      </p:sp>
    </p:spTree>
    <p:extLst>
      <p:ext uri="{BB962C8B-B14F-4D97-AF65-F5344CB8AC3E}">
        <p14:creationId xmlns:p14="http://schemas.microsoft.com/office/powerpoint/2010/main" val="26881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991850" y="84138"/>
          <a:ext cx="1030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84138"/>
                        <a:ext cx="1030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90818" y="155576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639" y="305873"/>
            <a:ext cx="489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о безопасности связи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425" y="1089095"/>
            <a:ext cx="115538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Безопасность связи достигается: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использованием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засекреченной связи;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соблюдением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правил эксплуатации аппаратуры засекречивания;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предварительным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шифрованием и кодированием информации;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использованием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таблицы сигналов и документов скрытого управления войсками;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применением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паролирования при передаче сообщений;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применением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технических средств защиты информации;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передачи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сообщений с обратной проверкой;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строгим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соблюдением правил установления и ведения связи;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введением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временных ограничений на использование связи в особый период;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ограничением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доступа к оконечным устройствам связи;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выполнением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требований режима секретности при обработке и хранении информации;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- воспитанием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 личного состава бдительности и ответственности за соблюдение правил ведения связи.</a:t>
            </a:r>
          </a:p>
        </p:txBody>
      </p:sp>
    </p:spTree>
    <p:extLst>
      <p:ext uri="{BB962C8B-B14F-4D97-AF65-F5344CB8AC3E}">
        <p14:creationId xmlns:p14="http://schemas.microsoft.com/office/powerpoint/2010/main" val="38036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00736"/>
              </p:ext>
            </p:extLst>
          </p:nvPr>
        </p:nvGraphicFramePr>
        <p:xfrm>
          <a:off x="10970683" y="180252"/>
          <a:ext cx="1028700" cy="53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3" y="180252"/>
                        <a:ext cx="1028700" cy="537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137" y="154630"/>
            <a:ext cx="561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Дисциплина связи и ее требования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135" y="749796"/>
            <a:ext cx="114363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Дисциплина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есть точное и четкое соблюдение личным составом установленного порядка ведения обмена сообщениями в сетях проводной и радиосвязи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195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361950"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Дисциплина связи достигается: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знанием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четким выполнением личным составом правил установления связи, ведения переговоров и их регистрации;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неукоснительным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выполнением требований, изложенных в документах, регламентирующих эксплуатацию средств связи;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установлением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действенного контроля за использованием по прямому назначению средств связи и ведением переговоров.</a:t>
            </a:r>
          </a:p>
          <a:p>
            <a:pPr indent="361950" algn="just"/>
            <a:r>
              <a:rPr lang="ru-RU" sz="2000" dirty="0">
                <a:latin typeface="Arial" pitchFamily="34" charset="0"/>
                <a:cs typeface="Arial" pitchFamily="34" charset="0"/>
              </a:rPr>
              <a:t>Высокий уровень дисциплины связи обеспечивается хорошо организованным контролем и неуклонным выполнением правил обмена сообщениями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1950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361950"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нарушениям дисциплины связи относятся: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передача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сведений, не подлежащих оглашению;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переговоры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частного характера;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передача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позывных большее число раз, чем предусмотрено;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переговоры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абонентами, не назвавшими свои позывные;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разглашение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позывных и частот рабочих каналов.</a:t>
            </a:r>
          </a:p>
        </p:txBody>
      </p:sp>
    </p:spTree>
    <p:extLst>
      <p:ext uri="{BB962C8B-B14F-4D97-AF65-F5344CB8AC3E}">
        <p14:creationId xmlns:p14="http://schemas.microsoft.com/office/powerpoint/2010/main" val="2118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82289"/>
              </p:ext>
            </p:extLst>
          </p:nvPr>
        </p:nvGraphicFramePr>
        <p:xfrm>
          <a:off x="10970683" y="180252"/>
          <a:ext cx="1028700" cy="53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3" y="180252"/>
                        <a:ext cx="1028700" cy="537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137" y="154630"/>
            <a:ext cx="561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Дисциплина связи и ее требования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149" y="829598"/>
            <a:ext cx="114109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организации и обеспечении радиосвязи по открытым каналам ЗАПРЕЩАЕТСЯ:</a:t>
            </a:r>
          </a:p>
          <a:p>
            <a:pPr indent="361950"/>
            <a:r>
              <a:rPr lang="ru-RU" sz="2000" dirty="0">
                <a:latin typeface="Arial" pitchFamily="34" charset="0"/>
                <a:cs typeface="Arial" pitchFamily="34" charset="0"/>
              </a:rPr>
              <a:t>1.  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передачу без разрешения дежурного по радиосвязи (командира);</a:t>
            </a:r>
          </a:p>
          <a:p>
            <a:pPr indent="361950"/>
            <a:r>
              <a:rPr lang="ru-RU" sz="2000" dirty="0">
                <a:latin typeface="Arial" pitchFamily="34" charset="0"/>
                <a:cs typeface="Arial" pitchFamily="34" charset="0"/>
              </a:rPr>
              <a:t>2.  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радио открыто, или с применением специальной аппаратуры временной стойкости сведения, содержащие государственную и военную тайну;</a:t>
            </a:r>
          </a:p>
          <a:p>
            <a:pPr indent="361950"/>
            <a:r>
              <a:rPr lang="ru-RU" sz="2000" dirty="0">
                <a:latin typeface="Arial" pitchFamily="34" charset="0"/>
                <a:cs typeface="Arial" pitchFamily="34" charset="0"/>
              </a:rPr>
              <a:t>3.  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произвольно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выбирать рабочие частоты и присваивать позывные не указанные в радиоданных;</a:t>
            </a:r>
          </a:p>
          <a:p>
            <a:pPr indent="361950"/>
            <a:r>
              <a:rPr lang="ru-RU" sz="2000" dirty="0">
                <a:latin typeface="Arial" pitchFamily="34" charset="0"/>
                <a:cs typeface="Arial" pitchFamily="34" charset="0"/>
              </a:rPr>
              <a:t>4.   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нарушать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правила пользования переговорными таблицами;</a:t>
            </a:r>
          </a:p>
          <a:p>
            <a:pPr indent="361950"/>
            <a:r>
              <a:rPr lang="ru-RU" sz="2000" dirty="0">
                <a:latin typeface="Arial" pitchFamily="34" charset="0"/>
                <a:cs typeface="Arial" pitchFamily="34" charset="0"/>
              </a:rPr>
              <a:t>5.   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называть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открыто: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воинские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звания должность и фамилии военнослужащих;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позывные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узлов связи телефонных и телеграфных станций номера боевых постов;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условные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номера воинских частей места дислокации частей и узлов связи;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содержание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оперативно-технической документации;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тактико-технические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данные аппаратуры и принципы ее работы;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частоты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состояние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погоды в районе размещения узлов связи и другие сведения из которых можно установить принадлежность радиостанции к родам войск звеньям управления и определить характер выполняемых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7753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75341" y="2789334"/>
            <a:ext cx="11435075" cy="1123712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Командиры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всех степеней должны принимать меры для пресечения нарушения дисциплины связи в СУВ. Перед каждым включением радиостанции на передачу необходимо убедиться прослушиванием не ведется ли обмен в радиосети.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323504" y="908050"/>
            <a:ext cx="11486913" cy="1320165"/>
          </a:xfrm>
          <a:prstGeom prst="plaqu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Открытые переговоры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передачи по средствам связи допускаются при оповещении войск, а в ходе боя – при управлении огнем и передачи команд без раскрытия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замысла  боевых  действий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5711958" y="2228214"/>
            <a:ext cx="499061" cy="5611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9780395"/>
              </p:ext>
            </p:extLst>
          </p:nvPr>
        </p:nvGraphicFramePr>
        <p:xfrm>
          <a:off x="1524856" y="2934075"/>
          <a:ext cx="9247919" cy="37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04622"/>
              </p:ext>
            </p:extLst>
          </p:nvPr>
        </p:nvGraphicFramePr>
        <p:xfrm>
          <a:off x="10970685" y="131764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Точечный рисунок" r:id="rId8" imgW="4266667" imgH="3486637" progId="PBrush">
                  <p:embed/>
                </p:oleObj>
              </mc:Choice>
              <mc:Fallback>
                <p:oleObj name="Точечный рисунок" r:id="rId8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31764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4076" y="246963"/>
            <a:ext cx="4923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 ведения переговоров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2102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0045" y="980728"/>
            <a:ext cx="3266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Нарушения 1 категории: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871" y="1380838"/>
            <a:ext cx="10925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а) открытые переговоры, из которых можно установить: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506" y="1806404"/>
            <a:ext cx="109257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дислокацию, действительное наименование, предназначение и характер решаемых задач, численность и боевой состав, данные о наличии материальной части и боевой техники части; 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дислокацию узлов связи и пунктов управления в повседневной работе и на учениях, о перегруппировке и подъеме по тревоге или выхода в запасные районы;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маршруты и цель передвижения войск, железнодорожные станции погрузки и разгрузки;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порядок кодирования топографических карт, ключи к кодировочным машинам и сроки их действия;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технические данные секретной аппаратуры и принцип ее действия;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603" y="5091827"/>
            <a:ext cx="1097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б) несвоевременная смена радиоданных при смене пунктов управления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в)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таблицы дежурного радиста (ТДР) при передаче секретных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сведений.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15199"/>
              </p:ext>
            </p:extLst>
          </p:nvPr>
        </p:nvGraphicFramePr>
        <p:xfrm>
          <a:off x="10970685" y="131764"/>
          <a:ext cx="1028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685" y="131764"/>
                        <a:ext cx="10287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190818" y="281332"/>
            <a:ext cx="58843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1797" y="315741"/>
            <a:ext cx="491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Нарушение дисциплины связи</a:t>
            </a:r>
          </a:p>
        </p:txBody>
      </p:sp>
    </p:spTree>
    <p:extLst>
      <p:ext uri="{BB962C8B-B14F-4D97-AF65-F5344CB8AC3E}">
        <p14:creationId xmlns:p14="http://schemas.microsoft.com/office/powerpoint/2010/main" val="8745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2718</Words>
  <Application>Microsoft Office PowerPoint</Application>
  <PresentationFormat>Произвольный</PresentationFormat>
  <Paragraphs>509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Постановка задачи:</vt:lpstr>
      <vt:lpstr>Работа сокращёнными позывными и без позывных: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Фввф</dc:title>
  <dc:creator>Иван Беспалов</dc:creator>
  <cp:lastModifiedBy>Admin</cp:lastModifiedBy>
  <cp:revision>319</cp:revision>
  <dcterms:created xsi:type="dcterms:W3CDTF">2015-11-29T19:32:36Z</dcterms:created>
  <dcterms:modified xsi:type="dcterms:W3CDTF">2024-11-12T06:51:36Z</dcterms:modified>
</cp:coreProperties>
</file>